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6"/>
  </p:notesMasterIdLst>
  <p:handoutMasterIdLst>
    <p:handoutMasterId r:id="rId107"/>
  </p:handoutMasterIdLst>
  <p:sldIdLst>
    <p:sldId id="739" r:id="rId3"/>
    <p:sldId id="748" r:id="rId4"/>
    <p:sldId id="749" r:id="rId5"/>
    <p:sldId id="750" r:id="rId6"/>
    <p:sldId id="589" r:id="rId7"/>
    <p:sldId id="334" r:id="rId8"/>
    <p:sldId id="698" r:id="rId9"/>
    <p:sldId id="699" r:id="rId10"/>
    <p:sldId id="591" r:id="rId11"/>
    <p:sldId id="258" r:id="rId12"/>
    <p:sldId id="737" r:id="rId13"/>
    <p:sldId id="259" r:id="rId14"/>
    <p:sldId id="738" r:id="rId15"/>
    <p:sldId id="284" r:id="rId16"/>
    <p:sldId id="285" r:id="rId17"/>
    <p:sldId id="268" r:id="rId18"/>
    <p:sldId id="286" r:id="rId19"/>
    <p:sldId id="701" r:id="rId20"/>
    <p:sldId id="703" r:id="rId21"/>
    <p:sldId id="269" r:id="rId22"/>
    <p:sldId id="711" r:id="rId23"/>
    <p:sldId id="587" r:id="rId24"/>
    <p:sldId id="510" r:id="rId25"/>
    <p:sldId id="272" r:id="rId26"/>
    <p:sldId id="727" r:id="rId27"/>
    <p:sldId id="562" r:id="rId28"/>
    <p:sldId id="577" r:id="rId29"/>
    <p:sldId id="592" r:id="rId30"/>
    <p:sldId id="563" r:id="rId31"/>
    <p:sldId id="578" r:id="rId32"/>
    <p:sldId id="564" r:id="rId33"/>
    <p:sldId id="260" r:id="rId34"/>
    <p:sldId id="740" r:id="rId35"/>
    <p:sldId id="261" r:id="rId36"/>
    <p:sldId id="593" r:id="rId37"/>
    <p:sldId id="579" r:id="rId38"/>
    <p:sldId id="580" r:id="rId39"/>
    <p:sldId id="262" r:id="rId40"/>
    <p:sldId id="741" r:id="rId41"/>
    <p:sldId id="263" r:id="rId42"/>
    <p:sldId id="264" r:id="rId43"/>
    <p:sldId id="594" r:id="rId44"/>
    <p:sldId id="582" r:id="rId45"/>
    <p:sldId id="728" r:id="rId46"/>
    <p:sldId id="265" r:id="rId47"/>
    <p:sldId id="744" r:id="rId48"/>
    <p:sldId id="729" r:id="rId49"/>
    <p:sldId id="267" r:id="rId50"/>
    <p:sldId id="565" r:id="rId51"/>
    <p:sldId id="595" r:id="rId52"/>
    <p:sldId id="583" r:id="rId53"/>
    <p:sldId id="584" r:id="rId54"/>
    <p:sldId id="730" r:id="rId55"/>
    <p:sldId id="566" r:id="rId56"/>
    <p:sldId id="731" r:id="rId57"/>
    <p:sldId id="270" r:id="rId58"/>
    <p:sldId id="742" r:id="rId59"/>
    <p:sldId id="567" r:id="rId60"/>
    <p:sldId id="568" r:id="rId61"/>
    <p:sldId id="743" r:id="rId62"/>
    <p:sldId id="273" r:id="rId63"/>
    <p:sldId id="274" r:id="rId64"/>
    <p:sldId id="596" r:id="rId65"/>
    <p:sldId id="275" r:id="rId66"/>
    <p:sldId id="569" r:id="rId67"/>
    <p:sldId id="277" r:id="rId68"/>
    <p:sldId id="278" r:id="rId69"/>
    <p:sldId id="279" r:id="rId70"/>
    <p:sldId id="597" r:id="rId71"/>
    <p:sldId id="570" r:id="rId72"/>
    <p:sldId id="732" r:id="rId73"/>
    <p:sldId id="571" r:id="rId74"/>
    <p:sldId id="572" r:id="rId75"/>
    <p:sldId id="733" r:id="rId76"/>
    <p:sldId id="574" r:id="rId77"/>
    <p:sldId id="575" r:id="rId78"/>
    <p:sldId id="287" r:id="rId79"/>
    <p:sldId id="288" r:id="rId80"/>
    <p:sldId id="289" r:id="rId81"/>
    <p:sldId id="734" r:id="rId82"/>
    <p:sldId id="290" r:id="rId83"/>
    <p:sldId id="722" r:id="rId84"/>
    <p:sldId id="598" r:id="rId85"/>
    <p:sldId id="599" r:id="rId86"/>
    <p:sldId id="718" r:id="rId87"/>
    <p:sldId id="719" r:id="rId88"/>
    <p:sldId id="704" r:id="rId89"/>
    <p:sldId id="705" r:id="rId90"/>
    <p:sldId id="706" r:id="rId91"/>
    <p:sldId id="713" r:id="rId92"/>
    <p:sldId id="720" r:id="rId93"/>
    <p:sldId id="714" r:id="rId94"/>
    <p:sldId id="716" r:id="rId95"/>
    <p:sldId id="723" r:id="rId96"/>
    <p:sldId id="724" r:id="rId97"/>
    <p:sldId id="725" r:id="rId98"/>
    <p:sldId id="726" r:id="rId99"/>
    <p:sldId id="721" r:id="rId100"/>
    <p:sldId id="601" r:id="rId101"/>
    <p:sldId id="602" r:id="rId102"/>
    <p:sldId id="506" r:id="rId103"/>
    <p:sldId id="507" r:id="rId104"/>
    <p:sldId id="283"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23"/>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3145" autoAdjust="0"/>
  </p:normalViewPr>
  <p:slideViewPr>
    <p:cSldViewPr>
      <p:cViewPr varScale="1">
        <p:scale>
          <a:sx n="56" d="100"/>
          <a:sy n="56" d="100"/>
        </p:scale>
        <p:origin x="1588"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handoutMaster" Target="handoutMasters/handoutMaster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presProps" Target="presProps.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viewProps" Target="view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Times New Roman" panose="02020603050405020304" pitchFamily="18"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latin typeface="Times New Roman" panose="02020603050405020304" pitchFamily="18" charset="0"/>
              </a:rPr>
              <a:pPr/>
              <a:t>10/24/2022</a:t>
            </a:fld>
            <a:endParaRPr lang="en-US" dirty="0">
              <a:latin typeface="Times New Roman" panose="02020603050405020304" pitchFamily="18"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Times New Roman" panose="02020603050405020304" pitchFamily="18"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latin typeface="Times New Roman" panose="02020603050405020304" pitchFamily="18" charset="0"/>
              </a:rPr>
              <a:pPr/>
              <a:t>‹#›</a:t>
            </a:fld>
            <a:endParaRPr lang="en-US" dirty="0">
              <a:latin typeface="Times New Roman" panose="02020603050405020304" pitchFamily="18" charset="0"/>
            </a:endParaRPr>
          </a:p>
        </p:txBody>
      </p:sp>
    </p:spTree>
    <p:extLst>
      <p:ext uri="{BB962C8B-B14F-4D97-AF65-F5344CB8AC3E}">
        <p14:creationId xmlns:p14="http://schemas.microsoft.com/office/powerpoint/2010/main" val="1499897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18407A98-9A18-4E47-AF94-789022A0201E}" type="datetimeFigureOut">
              <a:rPr lang="en-US" smtClean="0"/>
              <a:pPr/>
              <a:t>10/24/2022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1635F52E-BA8C-4FAB-BCFA-C67A14D9CE22}" type="slidenum">
              <a:rPr lang="en-US" smtClean="0"/>
              <a:pPr/>
              <a:t>‹#›</a:t>
            </a:fld>
            <a:endParaRPr lang="en-US" dirty="0"/>
          </a:p>
        </p:txBody>
      </p:sp>
    </p:spTree>
    <p:extLst>
      <p:ext uri="{BB962C8B-B14F-4D97-AF65-F5344CB8AC3E}">
        <p14:creationId xmlns:p14="http://schemas.microsoft.com/office/powerpoint/2010/main" val="14612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dirty="0"/>
          </a:p>
        </p:txBody>
      </p:sp>
    </p:spTree>
    <p:extLst>
      <p:ext uri="{BB962C8B-B14F-4D97-AF65-F5344CB8AC3E}">
        <p14:creationId xmlns:p14="http://schemas.microsoft.com/office/powerpoint/2010/main" val="2719548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41608805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97</a:t>
            </a:fld>
            <a:endParaRPr lang="en-US" dirty="0"/>
          </a:p>
        </p:txBody>
      </p:sp>
    </p:spTree>
    <p:extLst>
      <p:ext uri="{BB962C8B-B14F-4D97-AF65-F5344CB8AC3E}">
        <p14:creationId xmlns:p14="http://schemas.microsoft.com/office/powerpoint/2010/main" val="622197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1975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425125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04002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425227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extLst>
      <p:ext uri="{BB962C8B-B14F-4D97-AF65-F5344CB8AC3E}">
        <p14:creationId xmlns:p14="http://schemas.microsoft.com/office/powerpoint/2010/main" val="1600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extLst>
      <p:ext uri="{BB962C8B-B14F-4D97-AF65-F5344CB8AC3E}">
        <p14:creationId xmlns:p14="http://schemas.microsoft.com/office/powerpoint/2010/main" val="226333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val="130980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24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normAutofit/>
          </a:bodyPr>
          <a:lstStyle>
            <a:lvl1pPr marL="0" indent="0" algn="ctr">
              <a:buNone/>
              <a:defRPr sz="2000">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27E934-42FC-42F9-A2C9-2D6411FD286E}" type="datetime1">
              <a:rPr lang="en-US" smtClean="0"/>
              <a:t>10/24/2022</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365B03-E0FC-478D-92BD-4F5D5315CA69}" type="datetime1">
              <a:rPr lang="en-US" smtClean="0"/>
              <a:t>10/24/2022</a:t>
            </a:fld>
            <a:endParaRPr lang="en-US"/>
          </a:p>
        </p:txBody>
      </p:sp>
      <p:sp>
        <p:nvSpPr>
          <p:cNvPr id="5" name="Footer Placeholder 4"/>
          <p:cNvSpPr>
            <a:spLocks noGrp="1"/>
          </p:cNvSpPr>
          <p:nvPr>
            <p:ph type="ftr" sz="quarter" idx="11"/>
          </p:nvPr>
        </p:nvSpPr>
        <p:spPr/>
        <p:txBody>
          <a:bodyPr/>
          <a:lstStyle/>
          <a:p>
            <a:r>
              <a:rPr lang="en-US"/>
              <a:t>Mr. Raman Chauhan          Maths III (AAS0301A)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7DA123-A857-497A-99EF-57E920178E47}" type="datetime1">
              <a:rPr lang="en-US" smtClean="0"/>
              <a:t>10/24/2022</a:t>
            </a:fld>
            <a:endParaRPr lang="en-US"/>
          </a:p>
        </p:txBody>
      </p:sp>
      <p:sp>
        <p:nvSpPr>
          <p:cNvPr id="5" name="Footer Placeholder 4"/>
          <p:cNvSpPr>
            <a:spLocks noGrp="1"/>
          </p:cNvSpPr>
          <p:nvPr>
            <p:ph type="ftr" sz="quarter" idx="11"/>
          </p:nvPr>
        </p:nvSpPr>
        <p:spPr/>
        <p:txBody>
          <a:bodyPr/>
          <a:lstStyle/>
          <a:p>
            <a:r>
              <a:rPr lang="en-US"/>
              <a:t>Mr. Raman Chauhan          Maths III (AAS0301A)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5390AA3A-E3C7-41B1-B4B8-6FF3E36FFD38}" type="datetime1">
              <a:rPr lang="en-US" smtClean="0"/>
              <a:t>10/24/2022</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5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2EECC2D-9E56-420B-A82A-FCC0F7000FEA}" type="datetime1">
              <a:rPr lang="en-US" smtClean="0"/>
              <a:t>10/24/2022</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5076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97194-B0C9-4CDB-A6E0-F9B662409E07}" type="datetime1">
              <a:rPr lang="en-US" smtClean="0"/>
              <a:t>10/24/2022</a:t>
            </a:fld>
            <a:endParaRPr lang="en-US"/>
          </a:p>
        </p:txBody>
      </p:sp>
      <p:sp>
        <p:nvSpPr>
          <p:cNvPr id="5" name="Footer Placeholder 4"/>
          <p:cNvSpPr>
            <a:spLocks noGrp="1"/>
          </p:cNvSpPr>
          <p:nvPr>
            <p:ph type="ftr" sz="quarter" idx="11"/>
          </p:nvPr>
        </p:nvSpPr>
        <p:spPr/>
        <p:txBody>
          <a:bodyPr/>
          <a:lstStyle/>
          <a:p>
            <a:r>
              <a:rPr lang="en-US"/>
              <a:t>Mr. Raman Chauhan          Maths III (AAS0301A)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3790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027B30-D3C8-4274-B660-3F2EA6444C09}" type="datetime1">
              <a:rPr lang="en-US" smtClean="0"/>
              <a:t>10/24/2022</a:t>
            </a:fld>
            <a:endParaRPr lang="en-US"/>
          </a:p>
        </p:txBody>
      </p:sp>
      <p:sp>
        <p:nvSpPr>
          <p:cNvPr id="6" name="Footer Placeholder 5"/>
          <p:cNvSpPr>
            <a:spLocks noGrp="1"/>
          </p:cNvSpPr>
          <p:nvPr>
            <p:ph type="ftr" sz="quarter" idx="11"/>
          </p:nvPr>
        </p:nvSpPr>
        <p:spPr/>
        <p:txBody>
          <a:bodyPr/>
          <a:lstStyle/>
          <a:p>
            <a:r>
              <a:rPr lang="en-US"/>
              <a:t>Mr. Raman Chauhan          Maths III (AAS0301A)                Unit-II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31546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FD8A3D-7DCF-4B00-AF98-810FFD4DDF6A}" type="datetime1">
              <a:rPr lang="en-US" smtClean="0"/>
              <a:t>10/24/2022</a:t>
            </a:fld>
            <a:endParaRPr lang="en-US"/>
          </a:p>
        </p:txBody>
      </p:sp>
      <p:sp>
        <p:nvSpPr>
          <p:cNvPr id="8" name="Footer Placeholder 7"/>
          <p:cNvSpPr>
            <a:spLocks noGrp="1"/>
          </p:cNvSpPr>
          <p:nvPr>
            <p:ph type="ftr" sz="quarter" idx="11"/>
          </p:nvPr>
        </p:nvSpPr>
        <p:spPr/>
        <p:txBody>
          <a:bodyPr/>
          <a:lstStyle/>
          <a:p>
            <a:r>
              <a:rPr lang="en-US"/>
              <a:t>Mr. Raman Chauhan          Maths III (AAS0301A)                Unit-II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64815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100749-C512-4749-BFC2-1756CD658C31}" type="datetime1">
              <a:rPr lang="en-US" smtClean="0"/>
              <a:t>10/24/2022</a:t>
            </a:fld>
            <a:endParaRPr lang="en-US"/>
          </a:p>
        </p:txBody>
      </p:sp>
      <p:sp>
        <p:nvSpPr>
          <p:cNvPr id="4" name="Footer Placeholder 3"/>
          <p:cNvSpPr>
            <a:spLocks noGrp="1"/>
          </p:cNvSpPr>
          <p:nvPr>
            <p:ph type="ftr" sz="quarter" idx="11"/>
          </p:nvPr>
        </p:nvSpPr>
        <p:spPr/>
        <p:txBody>
          <a:bodyPr/>
          <a:lstStyle/>
          <a:p>
            <a:r>
              <a:rPr lang="en-US"/>
              <a:t>Mr. Raman Chauhan          Maths III (AAS0301A)                Unit-II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3318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47C43-793A-4E00-BE1C-5FCEB5DB454E}" type="datetime1">
              <a:rPr lang="en-US" smtClean="0"/>
              <a:t>10/24/2022</a:t>
            </a:fld>
            <a:endParaRPr lang="en-US"/>
          </a:p>
        </p:txBody>
      </p:sp>
      <p:sp>
        <p:nvSpPr>
          <p:cNvPr id="3" name="Footer Placeholder 2"/>
          <p:cNvSpPr>
            <a:spLocks noGrp="1"/>
          </p:cNvSpPr>
          <p:nvPr>
            <p:ph type="ftr" sz="quarter" idx="11"/>
          </p:nvPr>
        </p:nvSpPr>
        <p:spPr/>
        <p:txBody>
          <a:bodyPr/>
          <a:lstStyle/>
          <a:p>
            <a:r>
              <a:rPr lang="en-US"/>
              <a:t>Mr. Raman Chauhan          Maths III (AAS0301A)                Unit-II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24568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464962-7C31-462C-813D-29CFBF938320}" type="datetime1">
              <a:rPr lang="en-US" smtClean="0"/>
              <a:t>10/24/2022</a:t>
            </a:fld>
            <a:endParaRPr lang="en-US"/>
          </a:p>
        </p:txBody>
      </p:sp>
      <p:sp>
        <p:nvSpPr>
          <p:cNvPr id="6" name="Footer Placeholder 5"/>
          <p:cNvSpPr>
            <a:spLocks noGrp="1"/>
          </p:cNvSpPr>
          <p:nvPr>
            <p:ph type="ftr" sz="quarter" idx="11"/>
          </p:nvPr>
        </p:nvSpPr>
        <p:spPr/>
        <p:txBody>
          <a:bodyPr/>
          <a:lstStyle/>
          <a:p>
            <a:r>
              <a:rPr lang="en-US"/>
              <a:t>Mr. Raman Chauhan          Maths III (AAS0301A)                Unit-II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3128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C200F5-38BB-40C2-9C2D-0E9096EFD26A}" type="datetime1">
              <a:rPr lang="en-US" smtClean="0"/>
              <a:t>10/24/2022</a:t>
            </a:fld>
            <a:endParaRPr lang="en-US"/>
          </a:p>
        </p:txBody>
      </p:sp>
      <p:sp>
        <p:nvSpPr>
          <p:cNvPr id="5" name="Footer Placeholder 4"/>
          <p:cNvSpPr>
            <a:spLocks noGrp="1"/>
          </p:cNvSpPr>
          <p:nvPr>
            <p:ph type="ftr" sz="quarter" idx="11"/>
          </p:nvPr>
        </p:nvSpPr>
        <p:spPr/>
        <p:txBody>
          <a:bodyPr/>
          <a:lstStyle/>
          <a:p>
            <a:r>
              <a:rPr lang="en-US"/>
              <a:t>Mr. Raman Chauhan          Maths III (AAS0301A)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7F98F9-3753-469F-AE4E-150E757BC3DA}" type="datetime1">
              <a:rPr lang="en-US" smtClean="0"/>
              <a:t>10/24/2022</a:t>
            </a:fld>
            <a:endParaRPr lang="en-US"/>
          </a:p>
        </p:txBody>
      </p:sp>
      <p:sp>
        <p:nvSpPr>
          <p:cNvPr id="6" name="Footer Placeholder 5"/>
          <p:cNvSpPr>
            <a:spLocks noGrp="1"/>
          </p:cNvSpPr>
          <p:nvPr>
            <p:ph type="ftr" sz="quarter" idx="11"/>
          </p:nvPr>
        </p:nvSpPr>
        <p:spPr/>
        <p:txBody>
          <a:bodyPr/>
          <a:lstStyle/>
          <a:p>
            <a:r>
              <a:rPr lang="en-US"/>
              <a:t>Mr. Raman Chauhan          Maths III (AAS0301A)                Unit-II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3107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03188-EB78-4074-A332-50CC44D2702A}" type="datetime1">
              <a:rPr lang="en-US" smtClean="0"/>
              <a:t>10/24/2022</a:t>
            </a:fld>
            <a:endParaRPr lang="en-US"/>
          </a:p>
        </p:txBody>
      </p:sp>
      <p:sp>
        <p:nvSpPr>
          <p:cNvPr id="5" name="Footer Placeholder 4"/>
          <p:cNvSpPr>
            <a:spLocks noGrp="1"/>
          </p:cNvSpPr>
          <p:nvPr>
            <p:ph type="ftr" sz="quarter" idx="11"/>
          </p:nvPr>
        </p:nvSpPr>
        <p:spPr/>
        <p:txBody>
          <a:bodyPr/>
          <a:lstStyle/>
          <a:p>
            <a:r>
              <a:rPr lang="en-US"/>
              <a:t>Mr. Raman Chauhan          Maths III (AAS0301A)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85626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4C88B1-6558-4352-890D-ED285910AFB7}" type="datetime1">
              <a:rPr lang="en-US" smtClean="0"/>
              <a:t>10/24/2022</a:t>
            </a:fld>
            <a:endParaRPr lang="en-US"/>
          </a:p>
        </p:txBody>
      </p:sp>
      <p:sp>
        <p:nvSpPr>
          <p:cNvPr id="5" name="Footer Placeholder 4"/>
          <p:cNvSpPr>
            <a:spLocks noGrp="1"/>
          </p:cNvSpPr>
          <p:nvPr>
            <p:ph type="ftr" sz="quarter" idx="11"/>
          </p:nvPr>
        </p:nvSpPr>
        <p:spPr/>
        <p:txBody>
          <a:bodyPr/>
          <a:lstStyle/>
          <a:p>
            <a:r>
              <a:rPr lang="en-US"/>
              <a:t>Mr. Raman Chauhan          Maths III (AAS0301A)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4213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5E90FFD-3012-44F6-B5B6-0996C210923D}" type="datetime1">
              <a:rPr lang="en-US" smtClean="0"/>
              <a:t>10/24/2022</a:t>
            </a:fld>
            <a:endParaRPr lang="en-US"/>
          </a:p>
        </p:txBody>
      </p:sp>
      <p:sp>
        <p:nvSpPr>
          <p:cNvPr id="5" name="Footer Placeholder 4"/>
          <p:cNvSpPr>
            <a:spLocks noGrp="1"/>
          </p:cNvSpPr>
          <p:nvPr>
            <p:ph type="ftr" sz="quarter" idx="11"/>
          </p:nvPr>
        </p:nvSpPr>
        <p:spPr/>
        <p:txBody>
          <a:bodyPr/>
          <a:lstStyle/>
          <a:p>
            <a:r>
              <a:rPr lang="en-US"/>
              <a:t>Mr. Raman Chauhan          Maths III (AAS0301A)                Unit-II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DD91290-8AA4-49F7-8585-58173F0A5028}" type="datetime1">
              <a:rPr lang="en-US" smtClean="0"/>
              <a:t>10/24/2022</a:t>
            </a:fld>
            <a:endParaRPr lang="en-US"/>
          </a:p>
        </p:txBody>
      </p:sp>
      <p:sp>
        <p:nvSpPr>
          <p:cNvPr id="6" name="Footer Placeholder 5"/>
          <p:cNvSpPr>
            <a:spLocks noGrp="1"/>
          </p:cNvSpPr>
          <p:nvPr>
            <p:ph type="ftr" sz="quarter" idx="11"/>
          </p:nvPr>
        </p:nvSpPr>
        <p:spPr/>
        <p:txBody>
          <a:bodyPr/>
          <a:lstStyle/>
          <a:p>
            <a:r>
              <a:rPr lang="en-US"/>
              <a:t>Mr. Raman Chauhan          Maths III (AAS0301A)                Unit-II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57D9C4-E74A-4002-8516-6832BACD83F8}" type="datetime1">
              <a:rPr lang="en-US" smtClean="0"/>
              <a:t>10/24/2022</a:t>
            </a:fld>
            <a:endParaRPr lang="en-US"/>
          </a:p>
        </p:txBody>
      </p:sp>
      <p:sp>
        <p:nvSpPr>
          <p:cNvPr id="8" name="Footer Placeholder 7"/>
          <p:cNvSpPr>
            <a:spLocks noGrp="1"/>
          </p:cNvSpPr>
          <p:nvPr>
            <p:ph type="ftr" sz="quarter" idx="11"/>
          </p:nvPr>
        </p:nvSpPr>
        <p:spPr/>
        <p:txBody>
          <a:bodyPr/>
          <a:lstStyle/>
          <a:p>
            <a:r>
              <a:rPr lang="en-US"/>
              <a:t>Mr. Raman Chauhan          Maths III (AAS0301A)                Unit-II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15B45938-ACB5-4F88-8A83-78E4D53B6023}" type="datetime1">
              <a:rPr lang="en-US" smtClean="0"/>
              <a:t>10/24/2022</a:t>
            </a:fld>
            <a:endParaRPr lang="en-US"/>
          </a:p>
        </p:txBody>
      </p:sp>
      <p:sp>
        <p:nvSpPr>
          <p:cNvPr id="4" name="Footer Placeholder 3"/>
          <p:cNvSpPr>
            <a:spLocks noGrp="1"/>
          </p:cNvSpPr>
          <p:nvPr>
            <p:ph type="ftr" sz="quarter" idx="11"/>
          </p:nvPr>
        </p:nvSpPr>
        <p:spPr/>
        <p:txBody>
          <a:bodyPr/>
          <a:lstStyle/>
          <a:p>
            <a:r>
              <a:rPr lang="en-US"/>
              <a:t>Mr. Raman Chauhan          Maths III (AAS0301A)                Unit-II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771BED-E7EA-4FF6-9103-BEADF1085F67}" type="datetime1">
              <a:rPr lang="en-US" smtClean="0"/>
              <a:t>10/24/2022</a:t>
            </a:fld>
            <a:endParaRPr lang="en-US"/>
          </a:p>
        </p:txBody>
      </p:sp>
      <p:sp>
        <p:nvSpPr>
          <p:cNvPr id="3" name="Footer Placeholder 2"/>
          <p:cNvSpPr>
            <a:spLocks noGrp="1"/>
          </p:cNvSpPr>
          <p:nvPr>
            <p:ph type="ftr" sz="quarter" idx="11"/>
          </p:nvPr>
        </p:nvSpPr>
        <p:spPr/>
        <p:txBody>
          <a:bodyPr/>
          <a:lstStyle/>
          <a:p>
            <a:r>
              <a:rPr lang="en-US"/>
              <a:t>Mr. Raman Chauhan          Maths III (AAS0301A)                Unit-II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9DA29C-2B9B-4A01-9E0E-A019CBC53D35}" type="datetime1">
              <a:rPr lang="en-US" smtClean="0"/>
              <a:t>10/24/2022</a:t>
            </a:fld>
            <a:endParaRPr lang="en-US"/>
          </a:p>
        </p:txBody>
      </p:sp>
      <p:sp>
        <p:nvSpPr>
          <p:cNvPr id="6" name="Footer Placeholder 5"/>
          <p:cNvSpPr>
            <a:spLocks noGrp="1"/>
          </p:cNvSpPr>
          <p:nvPr>
            <p:ph type="ftr" sz="quarter" idx="11"/>
          </p:nvPr>
        </p:nvSpPr>
        <p:spPr/>
        <p:txBody>
          <a:bodyPr/>
          <a:lstStyle/>
          <a:p>
            <a:r>
              <a:rPr lang="en-US"/>
              <a:t>Mr. Raman Chauhan          Maths III (AAS0301A)                Unit-II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C5EAB-4DE9-4D54-A71B-BD90350A4574}" type="datetime1">
              <a:rPr lang="en-US" smtClean="0"/>
              <a:t>10/24/2022</a:t>
            </a:fld>
            <a:endParaRPr lang="en-US"/>
          </a:p>
        </p:txBody>
      </p:sp>
      <p:sp>
        <p:nvSpPr>
          <p:cNvPr id="6" name="Footer Placeholder 5"/>
          <p:cNvSpPr>
            <a:spLocks noGrp="1"/>
          </p:cNvSpPr>
          <p:nvPr>
            <p:ph type="ftr" sz="quarter" idx="11"/>
          </p:nvPr>
        </p:nvSpPr>
        <p:spPr/>
        <p:txBody>
          <a:bodyPr/>
          <a:lstStyle/>
          <a:p>
            <a:r>
              <a:rPr lang="en-US"/>
              <a:t>Mr. Raman Chauhan          Maths III (AAS0301A)                Unit-II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FFE5AE99-5464-4590-9BA7-B656137DEDE0}" type="datetime1">
              <a:rPr lang="en-US" smtClean="0"/>
              <a:t>10/24/2022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US"/>
              <a:t>Mr. Raman Chauhan          Maths III (AAS0301A)                Unit-II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200" kern="1200">
          <a:solidFill>
            <a:schemeClr val="tx1"/>
          </a:solidFill>
          <a:latin typeface="Times New Roman" panose="020206030504050203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9029C869-6453-4187-A58A-DEED7B7A0FDE}" type="datetime1">
              <a:rPr lang="en-US" smtClean="0"/>
              <a:t>10/24/2022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US"/>
              <a:t>Mr. Raman Chauhan          Maths III (AAS0301A)                Unit-II</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28025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noidainstituteofengtech-my.sharepoint.com/:w:/g/personal/ramanchauhan_m_niet_co_in/ES-Mi1GbO_5DoPAey8CaOzEB4S0WZ4S0V5zL8S1SHfTloQ?e=ioakX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iUhwCfz18o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youtu.be/f8XzF9_2ijs" TargetMode="External"/><Relationship Id="rId4" Type="http://schemas.openxmlformats.org/officeDocument/2006/relationships/hyperlink" Target="https://youtu.be/ly4S0oi3Yz8"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hyperlink" Target="https://youtu.be/qjpLIlVo_6E" TargetMode="External"/><Relationship Id="rId3" Type="http://schemas.openxmlformats.org/officeDocument/2006/relationships/hyperlink" Target="https://www.youtube.com/playlist?list=PLbMVogVj5nJS_i8vfVWJG16mPcoEKMuWT" TargetMode="External"/><Relationship Id="rId7" Type="http://schemas.openxmlformats.org/officeDocument/2006/relationships/hyperlink" Target="https://youtu.be/dlK0E0OG39k" TargetMode="External"/><Relationship Id="rId2" Type="http://schemas.openxmlformats.org/officeDocument/2006/relationships/hyperlink" Target="https://www.youtube.com/playlist?list=PLzJaFd3A7DZuyLLbmVpb9e9V3Q9cYBL" TargetMode="External"/><Relationship Id="rId1" Type="http://schemas.openxmlformats.org/officeDocument/2006/relationships/slideLayout" Target="../slideLayouts/slideLayout2.xml"/><Relationship Id="rId6" Type="http://schemas.openxmlformats.org/officeDocument/2006/relationships/hyperlink" Target="https://youtu.be/2ZBcbFhrfOg" TargetMode="External"/><Relationship Id="rId5" Type="http://schemas.openxmlformats.org/officeDocument/2006/relationships/hyperlink" Target="https://youtu.be/yV_v6zxADgY" TargetMode="External"/><Relationship Id="rId4" Type="http://schemas.openxmlformats.org/officeDocument/2006/relationships/hyperlink" Target="https://youtu.be/b5VUnapu-qs" TargetMode="External"/><Relationship Id="rId9" Type="http://schemas.openxmlformats.org/officeDocument/2006/relationships/image" Target="../media/image8.png"/></Relationships>
</file>

<file path=ppt/slides/_rels/slide83.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8.png"/><Relationship Id="rId7" Type="http://schemas.openxmlformats.org/officeDocument/2006/relationships/image" Target="../media/image81.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6.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7.jp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11429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dirty="0" err="1"/>
              <a:t>Noida</a:t>
            </a:r>
            <a:r>
              <a:rPr lang="en-US" sz="3200" b="1" dirty="0"/>
              <a:t> Institute of Engineering and Technology, Greater </a:t>
            </a:r>
            <a:r>
              <a:rPr lang="en-US" sz="3200" b="1" dirty="0" err="1"/>
              <a:t>Noida</a:t>
            </a:r>
            <a:endParaRPr lang="en-US" sz="3200" b="1" dirty="0"/>
          </a:p>
        </p:txBody>
      </p:sp>
      <p:sp>
        <p:nvSpPr>
          <p:cNvPr id="3" name="Subtitle 2"/>
          <p:cNvSpPr>
            <a:spLocks noGrp="1"/>
          </p:cNvSpPr>
          <p:nvPr>
            <p:ph type="subTitle" idx="1"/>
          </p:nvPr>
        </p:nvSpPr>
        <p:spPr>
          <a:xfrm>
            <a:off x="1384300" y="1317625"/>
            <a:ext cx="6400800" cy="1273175"/>
          </a:xfrm>
        </p:spPr>
        <p:style>
          <a:lnRef idx="2">
            <a:schemeClr val="accent5"/>
          </a:lnRef>
          <a:fillRef idx="1">
            <a:schemeClr val="lt1"/>
          </a:fillRef>
          <a:effectRef idx="0">
            <a:schemeClr val="accent5"/>
          </a:effectRef>
          <a:fontRef idx="minor">
            <a:schemeClr val="dk1"/>
          </a:fontRef>
        </p:style>
        <p:txBody>
          <a:bodyP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Subject: Mathematics-III</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Subject Code: AAS0301A</a:t>
            </a:r>
          </a:p>
        </p:txBody>
      </p:sp>
      <p:sp>
        <p:nvSpPr>
          <p:cNvPr id="6" name="Subtitle 2"/>
          <p:cNvSpPr txBox="1">
            <a:spLocks/>
          </p:cNvSpPr>
          <p:nvPr/>
        </p:nvSpPr>
        <p:spPr>
          <a:xfrm>
            <a:off x="5334000" y="3962400"/>
            <a:ext cx="35052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prstClr val="black"/>
                </a:solidFill>
                <a:latin typeface="Times New Roman" panose="02020603050405020304" pitchFamily="18" charset="0"/>
                <a:cs typeface="Times New Roman" panose="02020603050405020304" pitchFamily="18" charset="0"/>
              </a:rPr>
              <a:t>Mr. Raman Chauhan</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Department of</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Mathematics</a:t>
            </a:r>
          </a:p>
        </p:txBody>
      </p:sp>
      <p:sp>
        <p:nvSpPr>
          <p:cNvPr id="9" name="Date Placeholder 8"/>
          <p:cNvSpPr>
            <a:spLocks noGrp="1"/>
          </p:cNvSpPr>
          <p:nvPr>
            <p:ph type="dt" sz="half" idx="10"/>
          </p:nvPr>
        </p:nvSpPr>
        <p:spPr>
          <a:xfrm>
            <a:off x="381000" y="6492875"/>
            <a:ext cx="21336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EBED31-0D38-4274-804C-E7207343A969}" type="datetime1">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10/24/2022</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mn-cs"/>
            </a:endParaRPr>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Unit: </a:t>
            </a:r>
            <a:r>
              <a:rPr lang="en-US" sz="2400" dirty="0">
                <a:solidFill>
                  <a:prstClr val="black"/>
                </a:solidFill>
                <a:latin typeface="Times New Roman" panose="02020603050405020304" pitchFamily="18" charset="0"/>
                <a:cs typeface="Times New Roman" panose="02020603050405020304" pitchFamily="18" charset="0"/>
              </a:rPr>
              <a:t>I</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a:t>
            </a:r>
          </a:p>
        </p:txBody>
      </p:sp>
      <p:sp>
        <p:nvSpPr>
          <p:cNvPr id="14" name="Subtitle 2"/>
          <p:cNvSpPr txBox="1">
            <a:spLocks/>
          </p:cNvSpPr>
          <p:nvPr/>
        </p:nvSpPr>
        <p:spPr>
          <a:xfrm>
            <a:off x="152400" y="3810000"/>
            <a:ext cx="44196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r>
              <a:rPr lang="en-US" sz="2400" dirty="0">
                <a:solidFill>
                  <a:schemeClr val="tx1"/>
                </a:solidFill>
                <a:latin typeface="Times New Roman" panose="02020603050405020304" pitchFamily="18" charset="0"/>
                <a:cs typeface="Times New Roman" panose="02020603050405020304" pitchFamily="18" charset="0"/>
              </a:rPr>
              <a:t>Complex Variable-Integration</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 Tech 3</a:t>
            </a:r>
            <a:r>
              <a:rPr kumimoji="0" lang="en-US" sz="24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rd</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Sem</a:t>
            </a:r>
          </a:p>
        </p:txBody>
      </p:sp>
      <p:sp>
        <p:nvSpPr>
          <p:cNvPr id="5" name="Footer Placeholder 4">
            <a:extLst>
              <a:ext uri="{FF2B5EF4-FFF2-40B4-BE49-F238E27FC236}">
                <a16:creationId xmlns:a16="http://schemas.microsoft.com/office/drawing/2014/main" id="{B8BADE7A-AE43-4CDC-82A0-1A011BE5348F}"/>
              </a:ext>
            </a:extLst>
          </p:cNvPr>
          <p:cNvSpPr>
            <a:spLocks noGrp="1"/>
          </p:cNvSpPr>
          <p:nvPr>
            <p:ph type="ftr" sz="quarter" idx="11"/>
          </p:nvPr>
        </p:nvSpPr>
        <p:spPr>
          <a:xfrm>
            <a:off x="2209800" y="6356350"/>
            <a:ext cx="5181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rPr>
              <a:t>Mr. Raman Chauhan          Maths III (AAS0301A)                Unit-II</a:t>
            </a:r>
            <a:endParaRPr kumimoji="0" 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mn-ea"/>
              <a:cs typeface="Times New Roman" panose="02020603050405020304" pitchFamily="18" charset="0"/>
            </a:endParaRPr>
          </a:p>
        </p:txBody>
      </p:sp>
      <p:pic>
        <p:nvPicPr>
          <p:cNvPr id="16" name="Content Placeholder 3">
            <a:extLst>
              <a:ext uri="{FF2B5EF4-FFF2-40B4-BE49-F238E27FC236}">
                <a16:creationId xmlns:a16="http://schemas.microsoft.com/office/drawing/2014/main" id="{B2045DA5-755A-FE27-BAD8-7F6CAFF36C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 y="76200"/>
            <a:ext cx="1272540" cy="533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Autofit/>
          </a:bodyPr>
          <a:lstStyle/>
          <a:p>
            <a:pPr marL="0" indent="0" algn="just">
              <a:buNone/>
            </a:pPr>
            <a:r>
              <a:rPr lang="en-US" sz="2400" dirty="0"/>
              <a:t>The objective of this course is to familiarize the engineers with concept of function of complex variables, complex variables&amp; their applications, Integral Transforms for various mathematical tasks and numerical aptitude. It aims to show case the students with standard concepts and tools from B. Tech to deal with advanced level of mathematics and applications that would be essential for their disciplines. The students will learn: </a:t>
            </a:r>
          </a:p>
          <a:p>
            <a:pPr algn="just"/>
            <a:r>
              <a:rPr lang="en-US" sz="2400" dirty="0"/>
              <a:t>The idea of function of complex variables  and  analytic functions. </a:t>
            </a:r>
          </a:p>
          <a:p>
            <a:pPr algn="just"/>
            <a:r>
              <a:rPr lang="en-US" sz="2400" dirty="0"/>
              <a:t>The idea of concepts of complex functions for evaluation of definite integrals </a:t>
            </a:r>
          </a:p>
          <a:p>
            <a:pPr algn="just"/>
            <a:r>
              <a:rPr lang="en-US" sz="2400" dirty="0"/>
              <a:t>The concepts of concept of partial differential equation to solve partial differential and its applications.</a:t>
            </a:r>
          </a:p>
          <a:p>
            <a:pPr marL="0" indent="0" algn="just">
              <a:buNone/>
            </a:pPr>
            <a:endParaRPr lang="en-US" sz="2200" dirty="0"/>
          </a:p>
        </p:txBody>
      </p:sp>
      <p:sp>
        <p:nvSpPr>
          <p:cNvPr id="4" name="Date Placeholder 3"/>
          <p:cNvSpPr>
            <a:spLocks noGrp="1"/>
          </p:cNvSpPr>
          <p:nvPr>
            <p:ph type="dt" sz="half" idx="10"/>
          </p:nvPr>
        </p:nvSpPr>
        <p:spPr/>
        <p:txBody>
          <a:bodyPr/>
          <a:lstStyle/>
          <a:p>
            <a:fld id="{DF1C2FFB-71C5-4B9B-BF66-46001CD1C6AB}" type="datetime1">
              <a:rPr lang="en-US" smtClean="0"/>
              <a:t>10/24/2022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181306C6-A4BB-4E64-9DBE-37A5A0ED4E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910" y="1047267"/>
            <a:ext cx="8713090" cy="530908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discussed following points in this unit.</a:t>
            </a:r>
          </a:p>
          <a:p>
            <a:r>
              <a:rPr lang="en-US" dirty="0">
                <a:latin typeface="Times New Roman" panose="02020603050405020304" pitchFamily="18" charset="0"/>
                <a:ea typeface="Times New Roman" panose="02020603050405020304" pitchFamily="18" charset="0"/>
              </a:rPr>
              <a:t>Limit, Continuity and differentiability</a:t>
            </a:r>
          </a:p>
          <a:p>
            <a:r>
              <a:rPr lang="en-US" dirty="0">
                <a:latin typeface="Times New Roman" panose="02020603050405020304" pitchFamily="18" charset="0"/>
                <a:ea typeface="Times New Roman" panose="02020603050405020304" pitchFamily="18" charset="0"/>
              </a:rPr>
              <a:t>Functions of complex variable,</a:t>
            </a:r>
          </a:p>
          <a:p>
            <a:r>
              <a:rPr lang="en-US" dirty="0">
                <a:latin typeface="Times New Roman" panose="02020603050405020304" pitchFamily="18" charset="0"/>
                <a:ea typeface="Times New Roman" panose="02020603050405020304" pitchFamily="18" charset="0"/>
              </a:rPr>
              <a:t>Analytic functions</a:t>
            </a:r>
          </a:p>
          <a:p>
            <a:r>
              <a:rPr lang="en-US" dirty="0">
                <a:latin typeface="Times New Roman" panose="02020603050405020304" pitchFamily="18" charset="0"/>
                <a:ea typeface="Times New Roman" panose="02020603050405020304" pitchFamily="18" charset="0"/>
              </a:rPr>
              <a:t>Cauchy- Riemann</a:t>
            </a:r>
            <a:r>
              <a:rPr lang="en-US" spc="-28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equations (Cartesian and Polar form),</a:t>
            </a:r>
          </a:p>
          <a:p>
            <a:r>
              <a:rPr lang="en-US" dirty="0">
                <a:latin typeface="Times New Roman" panose="02020603050405020304" pitchFamily="18" charset="0"/>
                <a:ea typeface="Times New Roman" panose="02020603050405020304" pitchFamily="18" charset="0"/>
              </a:rPr>
              <a:t>Harmonic function</a:t>
            </a:r>
          </a:p>
          <a:p>
            <a:r>
              <a:rPr lang="en-US" dirty="0">
                <a:latin typeface="Times New Roman" panose="02020603050405020304" pitchFamily="18" charset="0"/>
                <a:ea typeface="Times New Roman" panose="02020603050405020304" pitchFamily="18" charset="0"/>
              </a:rPr>
              <a:t>Method to find Analytic functions</a:t>
            </a:r>
          </a:p>
          <a:p>
            <a:r>
              <a:rPr lang="en-US" dirty="0">
                <a:latin typeface="Times New Roman" panose="02020603050405020304" pitchFamily="18" charset="0"/>
                <a:ea typeface="Times New Roman" panose="02020603050405020304" pitchFamily="18" charset="0"/>
              </a:rPr>
              <a:t>Conformal</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mapping</a:t>
            </a:r>
          </a:p>
          <a:p>
            <a:r>
              <a:rPr lang="en-US" dirty="0">
                <a:latin typeface="Times New Roman" panose="02020603050405020304" pitchFamily="18" charset="0"/>
                <a:ea typeface="Times New Roman" panose="02020603050405020304" pitchFamily="18" charset="0"/>
              </a:rPr>
              <a:t>Mobius transformation and their</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properties.</a:t>
            </a:r>
            <a:endParaRPr lang="en-US" dirty="0"/>
          </a:p>
          <a:p>
            <a:pPr marL="0" indent="0">
              <a:buNone/>
            </a:pPr>
            <a:endParaRPr lang="en-US" dirty="0">
              <a:latin typeface="Times New Roman" panose="02020603050405020304" pitchFamily="18" charset="0"/>
              <a:cs typeface="Times New Roman" pitchFamily="18" charset="0"/>
            </a:endParaRP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err="1">
                <a:latin typeface="Times New Roman" pitchFamily="18" charset="0"/>
                <a:cs typeface="Times New Roman" pitchFamily="18" charset="0"/>
              </a:rPr>
              <a:t>Recapof</a:t>
            </a:r>
            <a:r>
              <a:rPr lang="en-US" sz="3200" b="1" dirty="0">
                <a:latin typeface="Times New Roman" pitchFamily="18" charset="0"/>
                <a:cs typeface="Times New Roman" pitchFamily="18" charset="0"/>
              </a:rPr>
              <a:t> Unit(CO2)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81703264-C8DE-4A23-ADF3-B635B5741CE4}"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100</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20112084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3400" y="1143000"/>
            <a:ext cx="8229600" cy="5410712"/>
          </a:xfrm>
          <a:prstGeom prst="rect">
            <a:avLst/>
          </a:prstGeom>
          <a:noFill/>
        </p:spPr>
        <p:txBody>
          <a:bodyPr wrap="square" lIns="91440" tIns="45720" rIns="91440" bIns="45720">
            <a:spAutoFit/>
          </a:bodyPr>
          <a:lstStyle/>
          <a:p>
            <a:pPr lvl="0" algn="just"/>
            <a:r>
              <a:rPr lang="en-US" dirty="0">
                <a:latin typeface="Times New Roman" panose="02020603050405020304" pitchFamily="18" charset="0"/>
                <a:cs typeface="Times New Roman" panose="02020603050405020304" pitchFamily="18" charset="0"/>
              </a:rPr>
              <a:t>Erwin </a:t>
            </a:r>
            <a:r>
              <a:rPr lang="en-US" dirty="0" err="1">
                <a:latin typeface="Times New Roman" panose="02020603050405020304" pitchFamily="18" charset="0"/>
                <a:cs typeface="Times New Roman" panose="02020603050405020304" pitchFamily="18" charset="0"/>
              </a:rPr>
              <a:t>Kreyszig</a:t>
            </a:r>
            <a:r>
              <a:rPr lang="en-US" dirty="0">
                <a:latin typeface="Times New Roman" panose="02020603050405020304" pitchFamily="18" charset="0"/>
                <a:cs typeface="Times New Roman" panose="02020603050405020304" pitchFamily="18" charset="0"/>
              </a:rPr>
              <a:t>, Advanced Engineering Mathematics,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Edition, John Wiley &amp; Sons, 2006.</a:t>
            </a:r>
          </a:p>
          <a:p>
            <a:pPr marL="0" lvl="0" indent="0" algn="just">
              <a:buNone/>
            </a:pPr>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P. G. </a:t>
            </a:r>
            <a:r>
              <a:rPr lang="en-US" dirty="0" err="1">
                <a:latin typeface="Times New Roman" panose="02020603050405020304" pitchFamily="18" charset="0"/>
                <a:cs typeface="Times New Roman" panose="02020603050405020304" pitchFamily="18" charset="0"/>
              </a:rPr>
              <a:t>Hoel</a:t>
            </a:r>
            <a:r>
              <a:rPr lang="en-US" dirty="0">
                <a:latin typeface="Times New Roman" panose="02020603050405020304" pitchFamily="18" charset="0"/>
                <a:cs typeface="Times New Roman" panose="02020603050405020304" pitchFamily="18" charset="0"/>
              </a:rPr>
              <a:t>, S. C. Port and C. J. Stone, Introduction to Probability Theory, Universal Book Stall, 2003(Reprint).</a:t>
            </a:r>
          </a:p>
          <a:p>
            <a:pPr lvl="0" algn="just"/>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S. Ross: A First Course in Probability, 6th Ed., Pearson Education India, 2002.</a:t>
            </a:r>
          </a:p>
          <a:p>
            <a:pPr lvl="0" algn="just"/>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W. Feller, An Introduction to Probability Theory and its Applications, Vol. 1, 3rd Ed., Wiley, 1968.</a:t>
            </a:r>
          </a:p>
          <a:p>
            <a:pPr lvl="0" algn="just"/>
            <a:endParaRPr lang="en-US" sz="2200" dirty="0">
              <a:latin typeface="Times New Roman" panose="02020603050405020304" pitchFamily="18" charset="0"/>
              <a:cs typeface="Times New Roman" panose="02020603050405020304" pitchFamily="18" charset="0"/>
            </a:endParaRPr>
          </a:p>
          <a:p>
            <a:pPr algn="just">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6541839A-BC1E-4A7B-B3EF-6C572DE3CF84}" type="datetime1">
              <a:rPr lang="en-US" smtClean="0"/>
              <a:t>10/24/2022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10"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References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A7DC8C1-AE93-48FA-8198-A0443279E6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136525"/>
            <a:ext cx="1219200" cy="651256"/>
          </a:xfrm>
          <a:prstGeom prst="rect">
            <a:avLst/>
          </a:prstGeom>
        </p:spPr>
      </p:pic>
    </p:spTree>
    <p:extLst>
      <p:ext uri="{BB962C8B-B14F-4D97-AF65-F5344CB8AC3E}">
        <p14:creationId xmlns:p14="http://schemas.microsoft.com/office/powerpoint/2010/main" val="39361582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3400" y="914400"/>
            <a:ext cx="8229600" cy="5786199"/>
          </a:xfrm>
          <a:prstGeom prst="rect">
            <a:avLst/>
          </a:prstGeom>
          <a:noFill/>
        </p:spPr>
        <p:txBody>
          <a:bodyPr wrap="square" lIns="91440" tIns="45720" rIns="91440" bIns="45720">
            <a:spAutoFit/>
          </a:bodyPr>
          <a:lstStyle/>
          <a:p>
            <a:pPr lvl="0" algn="just"/>
            <a:endParaRPr lang="en-US" sz="2200"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R.K. Jain and S.R.K. </a:t>
            </a:r>
            <a:r>
              <a:rPr lang="en-US" dirty="0" err="1">
                <a:latin typeface="Times New Roman" panose="02020603050405020304" pitchFamily="18" charset="0"/>
                <a:cs typeface="Times New Roman" panose="02020603050405020304" pitchFamily="18" charset="0"/>
              </a:rPr>
              <a:t>Iyenger</a:t>
            </a:r>
            <a:r>
              <a:rPr lang="en-US" dirty="0">
                <a:latin typeface="Times New Roman" panose="02020603050405020304" pitchFamily="18" charset="0"/>
                <a:cs typeface="Times New Roman" panose="02020603050405020304" pitchFamily="18" charset="0"/>
              </a:rPr>
              <a:t>: Advance Engineering Mathematics; </a:t>
            </a:r>
            <a:r>
              <a:rPr lang="en-US" dirty="0" err="1">
                <a:latin typeface="Times New Roman" panose="02020603050405020304" pitchFamily="18" charset="0"/>
                <a:cs typeface="Times New Roman" panose="02020603050405020304" pitchFamily="18" charset="0"/>
              </a:rPr>
              <a:t>Narosa</a:t>
            </a:r>
            <a:r>
              <a:rPr lang="en-US" dirty="0">
                <a:latin typeface="Times New Roman" panose="02020603050405020304" pitchFamily="18" charset="0"/>
                <a:cs typeface="Times New Roman" panose="02020603050405020304" pitchFamily="18" charset="0"/>
              </a:rPr>
              <a:t> Publishing House, New Delhi.</a:t>
            </a:r>
          </a:p>
          <a:p>
            <a:pPr lvl="0"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B.S. Grewal, Higher Engineering Mathematics, Khanna Publishers, 35th Edition, 2000. 2.T.Veerarajan : Engineering Mathematics (for semester III), Tata McGraw-Hill, New Delhi.</a:t>
            </a:r>
          </a:p>
          <a:p>
            <a:pPr algn="just"/>
            <a:endParaRPr lang="en-US"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J.N. </a:t>
            </a:r>
            <a:r>
              <a:rPr lang="en-US" dirty="0" err="1">
                <a:latin typeface="Times New Roman" panose="02020603050405020304" pitchFamily="18" charset="0"/>
                <a:cs typeface="Times New Roman" panose="02020603050405020304" pitchFamily="18" charset="0"/>
              </a:rPr>
              <a:t>Kapur</a:t>
            </a:r>
            <a:r>
              <a:rPr lang="en-US" dirty="0">
                <a:latin typeface="Times New Roman" panose="02020603050405020304" pitchFamily="18" charset="0"/>
                <a:cs typeface="Times New Roman" panose="02020603050405020304" pitchFamily="18" charset="0"/>
              </a:rPr>
              <a:t>: Mathematical Statistics; S. Chand &amp; Sons Company Limited, New Delhi.</a:t>
            </a:r>
          </a:p>
          <a:p>
            <a:pPr marL="0" lvl="0" indent="0" algn="just">
              <a:buNone/>
            </a:pPr>
            <a:endParaRPr lang="en-US" dirty="0">
              <a:latin typeface="Times New Roman" panose="02020603050405020304" pitchFamily="18" charset="0"/>
              <a:cs typeface="Times New Roman" panose="02020603050405020304" pitchFamily="18" charset="0"/>
            </a:endParaRPr>
          </a:p>
          <a:p>
            <a:pPr lvl="0" algn="just"/>
            <a:r>
              <a:rPr lang="en-US" dirty="0" err="1">
                <a:latin typeface="Times New Roman" panose="02020603050405020304" pitchFamily="18" charset="0"/>
                <a:cs typeface="Times New Roman" panose="02020603050405020304" pitchFamily="18" charset="0"/>
              </a:rPr>
              <a:t>D.N.Elhance,V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Elhance</a:t>
            </a:r>
            <a:r>
              <a:rPr lang="en-US" dirty="0">
                <a:latin typeface="Times New Roman" panose="02020603050405020304" pitchFamily="18" charset="0"/>
                <a:cs typeface="Times New Roman" panose="02020603050405020304" pitchFamily="18" charset="0"/>
              </a:rPr>
              <a:t> &amp; B.M. </a:t>
            </a:r>
            <a:r>
              <a:rPr lang="en-US" dirty="0" err="1">
                <a:latin typeface="Times New Roman" panose="02020603050405020304" pitchFamily="18" charset="0"/>
                <a:cs typeface="Times New Roman" panose="02020603050405020304" pitchFamily="18" charset="0"/>
              </a:rPr>
              <a:t>Aggarwal</a:t>
            </a:r>
            <a:r>
              <a:rPr lang="en-US" dirty="0">
                <a:latin typeface="Times New Roman" panose="02020603050405020304" pitchFamily="18" charset="0"/>
                <a:cs typeface="Times New Roman" panose="02020603050405020304" pitchFamily="18" charset="0"/>
              </a:rPr>
              <a:t>: Fundamentals of Statistics; </a:t>
            </a:r>
            <a:r>
              <a:rPr lang="en-US" dirty="0" err="1">
                <a:latin typeface="Times New Roman" panose="02020603050405020304" pitchFamily="18" charset="0"/>
                <a:cs typeface="Times New Roman" panose="02020603050405020304" pitchFamily="18" charset="0"/>
              </a:rPr>
              <a:t>Kitab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Mahal</a:t>
            </a:r>
            <a:r>
              <a:rPr lang="en-US" dirty="0">
                <a:latin typeface="Times New Roman" panose="02020603050405020304" pitchFamily="18" charset="0"/>
                <a:cs typeface="Times New Roman" panose="02020603050405020304" pitchFamily="18" charset="0"/>
              </a:rPr>
              <a:t> Distributers, New Delhi.</a:t>
            </a:r>
          </a:p>
          <a:p>
            <a:pPr lvl="0" algn="just">
              <a:buNone/>
            </a:pP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Date Placeholder 3"/>
          <p:cNvSpPr>
            <a:spLocks noGrp="1"/>
          </p:cNvSpPr>
          <p:nvPr>
            <p:ph type="dt" sz="half" idx="10"/>
          </p:nvPr>
        </p:nvSpPr>
        <p:spPr/>
        <p:txBody>
          <a:bodyPr/>
          <a:lstStyle/>
          <a:p>
            <a:fld id="{315BD05E-C0FC-4F00-80D6-2B39032A1AE2}" type="datetime1">
              <a:rPr lang="en-US" smtClean="0"/>
              <a:t>10/24/2022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References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86944724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A35CD3-B12E-43A0-BC02-F225751BB87C}" type="datetime1">
              <a:rPr lang="en-US" smtClean="0"/>
              <a:t>10/24/2022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9" name="Content Placeholder 8"/>
          <p:cNvSpPr>
            <a:spLocks noGrp="1"/>
          </p:cNvSpPr>
          <p:nvPr>
            <p:ph idx="1"/>
          </p:nvPr>
        </p:nvSpPr>
        <p:spPr>
          <a:xfrm>
            <a:off x="2438400" y="380006"/>
            <a:ext cx="3805016" cy="2326791"/>
          </a:xfrm>
          <a:prstGeom prst="rect">
            <a:avLst/>
          </a:prstGeom>
          <a:noFill/>
        </p:spPr>
        <p:txBody>
          <a:bodyPr wrap="non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11" name="Picture 2">
            <a:extLst>
              <a:ext uri="{FF2B5EF4-FFF2-40B4-BE49-F238E27FC236}">
                <a16:creationId xmlns:a16="http://schemas.microsoft.com/office/drawing/2014/main" id="{D55DEEC5-90F4-4BA3-9F0D-BF011BA1880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2438400" y="3048001"/>
            <a:ext cx="4038600" cy="2133600"/>
          </a:xfrm>
          <a:prstGeom prst="rect">
            <a:avLst/>
          </a:prstGeom>
          <a:noFill/>
        </p:spPr>
      </p:pic>
    </p:spTree>
    <p:extLst>
      <p:ext uri="{BB962C8B-B14F-4D97-AF65-F5344CB8AC3E}">
        <p14:creationId xmlns:p14="http://schemas.microsoft.com/office/powerpoint/2010/main" val="255522020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Autofit/>
          </a:bodyPr>
          <a:lstStyle/>
          <a:p>
            <a:pPr algn="just"/>
            <a:r>
              <a:rPr lang="en-US" sz="2400" dirty="0"/>
              <a:t>The concept of finding roots by numerical method, interpolation and numerical methods for system of linear equations, definite integral and 1</a:t>
            </a:r>
            <a:r>
              <a:rPr lang="en-US" sz="2400" baseline="30000" dirty="0"/>
              <a:t>st</a:t>
            </a:r>
            <a:r>
              <a:rPr lang="en-US" sz="2400" dirty="0"/>
              <a:t> order ordinary differential equations.</a:t>
            </a:r>
          </a:p>
          <a:p>
            <a:pPr algn="just"/>
            <a:r>
              <a:rPr lang="en-US" sz="2400" dirty="0"/>
              <a:t>The concept of problems based on Time &amp; Work, Pipe &amp; Cistern, Time, Speed &amp; Distance, Boat &amp; Stream, Sitting Arrangement, Clock &amp; Calendar.</a:t>
            </a:r>
          </a:p>
          <a:p>
            <a:pPr marL="0" indent="0" algn="just">
              <a:buNone/>
            </a:pPr>
            <a:endParaRPr lang="en-US" sz="2200" dirty="0"/>
          </a:p>
        </p:txBody>
      </p:sp>
      <p:sp>
        <p:nvSpPr>
          <p:cNvPr id="4" name="Date Placeholder 3"/>
          <p:cNvSpPr>
            <a:spLocks noGrp="1"/>
          </p:cNvSpPr>
          <p:nvPr>
            <p:ph type="dt" sz="half" idx="10"/>
          </p:nvPr>
        </p:nvSpPr>
        <p:spPr/>
        <p:txBody>
          <a:bodyPr/>
          <a:lstStyle/>
          <a:p>
            <a:fld id="{05C91CA6-F354-47E2-BB6B-CE3D71D5351D}" type="datetime1">
              <a:rPr lang="en-US" smtClean="0"/>
              <a:t>10/24/2022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181306C6-A4BB-4E64-9DBE-37A5A0ED4E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99687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400" b="1" dirty="0"/>
              <a:t>CO1: </a:t>
            </a:r>
            <a:r>
              <a:rPr lang="en-US" sz="2400" dirty="0"/>
              <a:t>Apply the working methods of complex functions for finding analytic functions.</a:t>
            </a:r>
          </a:p>
          <a:p>
            <a:pPr algn="just"/>
            <a:r>
              <a:rPr lang="en-US" sz="2400" b="1" dirty="0"/>
              <a:t>CO2: Apply the concepts of complex functions for finding Taylor’s series, Laurent’s series and evaluation of definite integrals. </a:t>
            </a:r>
          </a:p>
          <a:p>
            <a:pPr algn="just"/>
            <a:r>
              <a:rPr lang="en-US" sz="2400" b="1" dirty="0"/>
              <a:t>CO3: </a:t>
            </a:r>
            <a:r>
              <a:rPr lang="en-US" sz="2400" dirty="0"/>
              <a:t>Apply the concept of partial differential equation to solve complex variables and problems concerned with partial differential equations</a:t>
            </a:r>
          </a:p>
        </p:txBody>
      </p:sp>
      <p:sp>
        <p:nvSpPr>
          <p:cNvPr id="4" name="Date Placeholder 3"/>
          <p:cNvSpPr>
            <a:spLocks noGrp="1"/>
          </p:cNvSpPr>
          <p:nvPr>
            <p:ph type="dt" sz="half" idx="10"/>
          </p:nvPr>
        </p:nvSpPr>
        <p:spPr/>
        <p:txBody>
          <a:bodyPr/>
          <a:lstStyle/>
          <a:p>
            <a:fld id="{4EA8A24E-93D7-46B0-A508-47C87506E309}"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2169ED5B-01BC-4D05-BE23-4B60A0C3E1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400" b="1" dirty="0"/>
              <a:t>CO4: </a:t>
            </a:r>
            <a:r>
              <a:rPr lang="en-US" sz="2400" dirty="0"/>
              <a:t>Apply the concept of numerical techniques to evaluate the zeroes of the Equation, concept of interpolation and numerical methods for various mathematical operations and tasks, such as integration, the solution of linear system of equations and the solution of differential equation.</a:t>
            </a:r>
            <a:endParaRPr lang="en-US" sz="2400" b="1" dirty="0"/>
          </a:p>
          <a:p>
            <a:pPr algn="just"/>
            <a:r>
              <a:rPr lang="en-US" sz="2400" b="1" dirty="0"/>
              <a:t>CO5: </a:t>
            </a:r>
            <a:r>
              <a:rPr lang="en-US" sz="2400" dirty="0"/>
              <a:t>Solve the problems of Time &amp; Work, Pipe &amp; Cistern, Time, Speed &amp; Distance, Boat &amp; Stream,  Sitting Arrangement , Clock &amp; Calendar.</a:t>
            </a:r>
          </a:p>
        </p:txBody>
      </p:sp>
      <p:sp>
        <p:nvSpPr>
          <p:cNvPr id="4" name="Date Placeholder 3"/>
          <p:cNvSpPr>
            <a:spLocks noGrp="1"/>
          </p:cNvSpPr>
          <p:nvPr>
            <p:ph type="dt" sz="half" idx="10"/>
          </p:nvPr>
        </p:nvSpPr>
        <p:spPr/>
        <p:txBody>
          <a:bodyPr/>
          <a:lstStyle/>
          <a:p>
            <a:fld id="{E3570BF0-B922-42E6-8B72-9746EF2ADCE1}"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2169ED5B-01BC-4D05-BE23-4B60A0C3E1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88793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B9F190-0FAB-4879-82FC-AF98E94F199E}"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Program O</a:t>
            </a:r>
            <a:r>
              <a:rPr kumimoji="0" lang="en-US" sz="32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utcomes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629" y="1166018"/>
            <a:ext cx="691874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Content Placeholder 3">
            <a:extLst>
              <a:ext uri="{FF2B5EF4-FFF2-40B4-BE49-F238E27FC236}">
                <a16:creationId xmlns:a16="http://schemas.microsoft.com/office/drawing/2014/main" id="{5A31A236-BD8A-4A5A-8FCA-52FFCC792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35595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88EE56-7B84-4297-86AC-FD6492D4FEA8}"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Mapping(CO1)</a:t>
            </a: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*L= Low	*M= Medium         *H= High</a:t>
            </a:r>
          </a:p>
          <a:p>
            <a:pPr marL="0" indent="0">
              <a:buNone/>
            </a:pPr>
            <a:endParaRPr lang="en-US" sz="2200" dirty="0"/>
          </a:p>
        </p:txBody>
      </p:sp>
      <p:graphicFrame>
        <p:nvGraphicFramePr>
          <p:cNvPr id="3" name="Table 2"/>
          <p:cNvGraphicFramePr>
            <a:graphicFrameLocks noGrp="1"/>
          </p:cNvGraphicFramePr>
          <p:nvPr>
            <p:extLst>
              <p:ext uri="{D42A27DB-BD31-4B8C-83A1-F6EECF244321}">
                <p14:modId xmlns:p14="http://schemas.microsoft.com/office/powerpoint/2010/main" val="4289645087"/>
              </p:ext>
            </p:extLst>
          </p:nvPr>
        </p:nvGraphicFramePr>
        <p:xfrm>
          <a:off x="304800" y="1524000"/>
          <a:ext cx="8686801" cy="3831037"/>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gridCol w="685800">
                  <a:extLst>
                    <a:ext uri="{9D8B030D-6E8A-4147-A177-3AD203B41FA5}">
                      <a16:colId xmlns:a16="http://schemas.microsoft.com/office/drawing/2014/main" val="20012"/>
                    </a:ext>
                  </a:extLst>
                </a:gridCol>
                <a:gridCol w="685801">
                  <a:extLst>
                    <a:ext uri="{9D8B030D-6E8A-4147-A177-3AD203B41FA5}">
                      <a16:colId xmlns:a16="http://schemas.microsoft.com/office/drawing/2014/main" val="20013"/>
                    </a:ext>
                  </a:extLst>
                </a:gridCol>
              </a:tblGrid>
              <a:tr h="859237">
                <a:tc>
                  <a:txBody>
                    <a:bodyPr/>
                    <a:lstStyle/>
                    <a:p>
                      <a:pPr marL="0" marR="0">
                        <a:lnSpc>
                          <a:spcPct val="115000"/>
                        </a:lnSpc>
                        <a:spcBef>
                          <a:spcPts val="0"/>
                        </a:spcBef>
                        <a:spcAft>
                          <a:spcPts val="0"/>
                        </a:spcAft>
                      </a:pPr>
                      <a:r>
                        <a:rPr lang="en-US" sz="1600" dirty="0">
                          <a:solidFill>
                            <a:schemeClr val="bg1"/>
                          </a:solidFill>
                          <a:effectLst/>
                          <a:latin typeface="Times New Roman" panose="02020603050405020304" pitchFamily="18" charset="0"/>
                        </a:rPr>
                        <a:t>Sr. No</a:t>
                      </a:r>
                      <a:endParaRPr lang="en-US" sz="1600" dirty="0">
                        <a:solidFill>
                          <a:schemeClr val="bg1"/>
                        </a:solidFill>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Course  Outcome</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PO1</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PO2</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PO3</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PO4</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PO5</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PO6</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PO7</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PO8</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PO9</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PO10</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PO11</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PO12</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0"/>
                  </a:ext>
                </a:extLst>
              </a:tr>
              <a:tr h="630573">
                <a:tc>
                  <a:txBody>
                    <a:bodyPr/>
                    <a:lstStyle/>
                    <a:p>
                      <a:pPr marL="0" marR="0">
                        <a:lnSpc>
                          <a:spcPct val="115000"/>
                        </a:lnSpc>
                        <a:spcBef>
                          <a:spcPts val="0"/>
                        </a:spcBef>
                        <a:spcAft>
                          <a:spcPts val="0"/>
                        </a:spcAft>
                      </a:pPr>
                      <a:r>
                        <a:rPr lang="en-US" sz="1600" b="1" dirty="0">
                          <a:solidFill>
                            <a:schemeClr val="bg1"/>
                          </a:solidFill>
                          <a:effectLst/>
                          <a:latin typeface="Times New Roman" panose="02020603050405020304" pitchFamily="18" charset="0"/>
                        </a:rPr>
                        <a:t>1</a:t>
                      </a:r>
                      <a:endParaRPr lang="en-US" sz="1600" b="1" dirty="0">
                        <a:solidFill>
                          <a:schemeClr val="bg1"/>
                        </a:solidFill>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spcBef>
                          <a:spcPts val="0"/>
                        </a:spcBef>
                        <a:spcAft>
                          <a:spcPts val="0"/>
                        </a:spcAft>
                      </a:pPr>
                      <a:r>
                        <a:rPr lang="en-US" sz="1600" b="0" dirty="0">
                          <a:solidFill>
                            <a:schemeClr val="tx1"/>
                          </a:solidFill>
                          <a:effectLst/>
                          <a:latin typeface="Times New Roman" panose="02020603050405020304" pitchFamily="18" charset="0"/>
                        </a:rPr>
                        <a:t>CO 1</a:t>
                      </a:r>
                      <a:endParaRPr lang="en-US" sz="1600" b="0" dirty="0">
                        <a:solidFill>
                          <a:schemeClr val="tx1"/>
                        </a:solidFill>
                        <a:effectLst/>
                        <a:latin typeface="Times New Roman"/>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H</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H</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H</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H</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L</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L</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L</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L</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L</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L</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L</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0" dirty="0">
                          <a:solidFill>
                            <a:schemeClr val="tx1"/>
                          </a:solidFill>
                          <a:effectLst/>
                          <a:latin typeface="Times New Roman" panose="02020603050405020304" pitchFamily="18" charset="0"/>
                        </a:rPr>
                        <a:t>M</a:t>
                      </a:r>
                      <a:endParaRPr lang="en-US" sz="1600" b="0"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extLst>
                  <a:ext uri="{0D108BD9-81ED-4DB2-BD59-A6C34878D82A}">
                    <a16:rowId xmlns:a16="http://schemas.microsoft.com/office/drawing/2014/main" val="10001"/>
                  </a:ext>
                </a:extLst>
              </a:tr>
              <a:tr h="588627">
                <a:tc>
                  <a:txBody>
                    <a:bodyPr/>
                    <a:lstStyle/>
                    <a:p>
                      <a:pPr marL="0" marR="0">
                        <a:lnSpc>
                          <a:spcPct val="115000"/>
                        </a:lnSpc>
                        <a:spcBef>
                          <a:spcPts val="0"/>
                        </a:spcBef>
                        <a:spcAft>
                          <a:spcPts val="0"/>
                        </a:spcAft>
                      </a:pPr>
                      <a:r>
                        <a:rPr lang="en-US" sz="1600" dirty="0">
                          <a:solidFill>
                            <a:schemeClr val="bg1"/>
                          </a:solidFill>
                          <a:effectLst/>
                          <a:latin typeface="Times New Roman" panose="02020603050405020304" pitchFamily="18" charset="0"/>
                        </a:rPr>
                        <a:t>2</a:t>
                      </a:r>
                      <a:endParaRPr lang="en-US" sz="1600" dirty="0">
                        <a:solidFill>
                          <a:schemeClr val="bg1"/>
                        </a:solidFill>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600" b="1" dirty="0">
                          <a:effectLst/>
                          <a:latin typeface="Times New Roman" panose="02020603050405020304" pitchFamily="18" charset="0"/>
                        </a:rPr>
                        <a:t>CO 2</a:t>
                      </a:r>
                      <a:endParaRPr lang="en-US" sz="1600" b="1" dirty="0">
                        <a:solidFill>
                          <a:srgbClr val="000000"/>
                        </a:solidFill>
                        <a:effectLst/>
                        <a:latin typeface="Times New Roman"/>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H</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H</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H</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H</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L</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L</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L</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L</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L</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L</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M</a:t>
                      </a:r>
                      <a:endParaRPr lang="en-US" sz="1600" b="1"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b="1" dirty="0">
                          <a:effectLst/>
                          <a:latin typeface="Times New Roman" panose="02020603050405020304" pitchFamily="18" charset="0"/>
                        </a:rPr>
                        <a:t>M</a:t>
                      </a:r>
                      <a:endParaRPr lang="en-US" sz="1600" b="1"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2"/>
                  </a:ext>
                </a:extLst>
              </a:tr>
              <a:tr h="609600">
                <a:tc>
                  <a:txBody>
                    <a:bodyPr/>
                    <a:lstStyle/>
                    <a:p>
                      <a:pPr marL="0" marR="0">
                        <a:lnSpc>
                          <a:spcPct val="115000"/>
                        </a:lnSpc>
                        <a:spcBef>
                          <a:spcPts val="0"/>
                        </a:spcBef>
                        <a:spcAft>
                          <a:spcPts val="0"/>
                        </a:spcAft>
                      </a:pPr>
                      <a:r>
                        <a:rPr lang="en-US" sz="1600" dirty="0">
                          <a:effectLst/>
                          <a:latin typeface="Times New Roman" panose="02020603050405020304" pitchFamily="18" charset="0"/>
                        </a:rPr>
                        <a:t>3</a:t>
                      </a:r>
                      <a:endParaRPr lang="en-US" sz="1600" dirty="0">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indent="11430" algn="just">
                        <a:lnSpc>
                          <a:spcPct val="150000"/>
                        </a:lnSpc>
                        <a:spcBef>
                          <a:spcPts val="0"/>
                        </a:spcBef>
                        <a:spcAft>
                          <a:spcPts val="0"/>
                        </a:spcAft>
                      </a:pPr>
                      <a:r>
                        <a:rPr lang="en-US" sz="1600" dirty="0">
                          <a:effectLst/>
                          <a:latin typeface="Times New Roman" panose="02020603050405020304" pitchFamily="18" charset="0"/>
                        </a:rPr>
                        <a:t>CO 3</a:t>
                      </a:r>
                      <a:endParaRPr lang="en-US" sz="1600" dirty="0">
                        <a:solidFill>
                          <a:srgbClr val="000000"/>
                        </a:solidFill>
                        <a:effectLst/>
                        <a:latin typeface="Times New Roman"/>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3"/>
                  </a:ext>
                </a:extLst>
              </a:tr>
              <a:tr h="609600">
                <a:tc>
                  <a:txBody>
                    <a:bodyPr/>
                    <a:lstStyle/>
                    <a:p>
                      <a:pPr marL="0" marR="0">
                        <a:lnSpc>
                          <a:spcPct val="115000"/>
                        </a:lnSpc>
                        <a:spcBef>
                          <a:spcPts val="0"/>
                        </a:spcBef>
                        <a:spcAft>
                          <a:spcPts val="0"/>
                        </a:spcAft>
                      </a:pPr>
                      <a:r>
                        <a:rPr lang="en-US" sz="1600" dirty="0">
                          <a:effectLst/>
                          <a:latin typeface="Times New Roman" panose="02020603050405020304" pitchFamily="18" charset="0"/>
                        </a:rPr>
                        <a:t>4</a:t>
                      </a:r>
                      <a:endParaRPr lang="en-US" sz="1600" dirty="0">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rPr>
                        <a:t>CO 4</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4"/>
                  </a:ext>
                </a:extLst>
              </a:tr>
              <a:tr h="533400">
                <a:tc>
                  <a:txBody>
                    <a:bodyPr/>
                    <a:lstStyle/>
                    <a:p>
                      <a:pPr marL="0" marR="0">
                        <a:lnSpc>
                          <a:spcPct val="115000"/>
                        </a:lnSpc>
                        <a:spcBef>
                          <a:spcPts val="0"/>
                        </a:spcBef>
                        <a:spcAft>
                          <a:spcPts val="0"/>
                        </a:spcAft>
                      </a:pPr>
                      <a:r>
                        <a:rPr lang="en-US" sz="1600" dirty="0">
                          <a:effectLst/>
                          <a:latin typeface="Times New Roman" panose="02020603050405020304" pitchFamily="18" charset="0"/>
                        </a:rPr>
                        <a:t>5</a:t>
                      </a:r>
                      <a:endParaRPr lang="en-US" sz="1600" dirty="0">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rPr>
                        <a:t>CO 5</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pic>
        <p:nvPicPr>
          <p:cNvPr id="10" name="Content Placeholder 3">
            <a:extLst>
              <a:ext uri="{FF2B5EF4-FFF2-40B4-BE49-F238E27FC236}">
                <a16:creationId xmlns:a16="http://schemas.microsoft.com/office/drawing/2014/main" id="{398AC315-4BEA-4AD4-80C2-79D8D4C4FA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47020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EA2398-97DC-4A92-9914-A91F9A6F08C3}"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 PSO </a:t>
            </a: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80" y="1121092"/>
            <a:ext cx="7010400" cy="497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Content Placeholder 3">
            <a:extLst>
              <a:ext uri="{FF2B5EF4-FFF2-40B4-BE49-F238E27FC236}">
                <a16:creationId xmlns:a16="http://schemas.microsoft.com/office/drawing/2014/main" id="{2E6E99C2-05BB-42BE-AC25-3DBA201C7A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27007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E1FF4A-2AFC-4567-B50D-246EEDF387BB}"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CO-PSO </a:t>
            </a:r>
            <a:r>
              <a:rPr lang="en-US" sz="3200" b="1" dirty="0">
                <a:latin typeface="Times New Roman" panose="02020603050405020304" pitchFamily="18" charset="0"/>
                <a:cs typeface="Times New Roman" panose="02020603050405020304" pitchFamily="18" charset="0"/>
              </a:rPr>
              <a:t>Mapping(CO1)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457200" y="1676400"/>
            <a:ext cx="8229600" cy="4525963"/>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p>
          <a:p>
            <a:pPr marL="0" indent="0">
              <a:buNone/>
            </a:pPr>
            <a:endParaRPr lang="en-US" sz="2200" dirty="0"/>
          </a:p>
          <a:p>
            <a:pPr marL="0" indent="0">
              <a:buNone/>
            </a:pPr>
            <a:endParaRPr lang="en-US" sz="2200" dirty="0"/>
          </a:p>
          <a:p>
            <a:pPr marL="0" indent="0" algn="ctr">
              <a:buNone/>
            </a:pPr>
            <a:r>
              <a:rPr lang="en-US" sz="2000" dirty="0"/>
              <a:t>*L= Low	*M= Medium         *H= High</a:t>
            </a:r>
          </a:p>
          <a:p>
            <a:pPr marL="0" indent="0">
              <a:buNone/>
            </a:pPr>
            <a:endParaRPr lang="en-US" sz="2200" dirty="0"/>
          </a:p>
        </p:txBody>
      </p:sp>
      <p:graphicFrame>
        <p:nvGraphicFramePr>
          <p:cNvPr id="2" name="Table 1"/>
          <p:cNvGraphicFramePr>
            <a:graphicFrameLocks noGrp="1"/>
          </p:cNvGraphicFramePr>
          <p:nvPr/>
        </p:nvGraphicFramePr>
        <p:xfrm>
          <a:off x="723900" y="1676400"/>
          <a:ext cx="7429500" cy="3581400"/>
        </p:xfrm>
        <a:graphic>
          <a:graphicData uri="http://schemas.openxmlformats.org/drawingml/2006/table">
            <a:tbl>
              <a:tblPr firstRow="1" firstCol="1" bandRow="1">
                <a:tableStyleId>{5C22544A-7EE6-4342-B048-85BDC9FD1C3A}</a:tableStyleId>
              </a:tblPr>
              <a:tblGrid>
                <a:gridCol w="2295349">
                  <a:extLst>
                    <a:ext uri="{9D8B030D-6E8A-4147-A177-3AD203B41FA5}">
                      <a16:colId xmlns:a16="http://schemas.microsoft.com/office/drawing/2014/main" val="20000"/>
                    </a:ext>
                  </a:extLst>
                </a:gridCol>
                <a:gridCol w="1607016">
                  <a:extLst>
                    <a:ext uri="{9D8B030D-6E8A-4147-A177-3AD203B41FA5}">
                      <a16:colId xmlns:a16="http://schemas.microsoft.com/office/drawing/2014/main" val="20001"/>
                    </a:ext>
                  </a:extLst>
                </a:gridCol>
                <a:gridCol w="1409187">
                  <a:extLst>
                    <a:ext uri="{9D8B030D-6E8A-4147-A177-3AD203B41FA5}">
                      <a16:colId xmlns:a16="http://schemas.microsoft.com/office/drawing/2014/main" val="20002"/>
                    </a:ext>
                  </a:extLst>
                </a:gridCol>
                <a:gridCol w="2117948">
                  <a:extLst>
                    <a:ext uri="{9D8B030D-6E8A-4147-A177-3AD203B41FA5}">
                      <a16:colId xmlns:a16="http://schemas.microsoft.com/office/drawing/2014/main" val="20003"/>
                    </a:ext>
                  </a:extLst>
                </a:gridCol>
              </a:tblGrid>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PSO 1</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PSO 2</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PSO 3</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0000"/>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CO.1</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ea typeface="+mn-ea"/>
                          <a:cs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10001"/>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CO.2</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CO.3</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ea typeface="Calibri"/>
                          <a:cs typeface="Times New Roman" panose="02020603050405020304" pitchFamily="18" charset="0"/>
                        </a:rPr>
                        <a:t>M</a:t>
                      </a: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CO.4</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CO.5</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10" name="Content Placeholder 3">
            <a:extLst>
              <a:ext uri="{FF2B5EF4-FFF2-40B4-BE49-F238E27FC236}">
                <a16:creationId xmlns:a16="http://schemas.microsoft.com/office/drawing/2014/main" id="{D632AC3D-74EE-4D51-B41C-95152D4FFB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716133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lnSpcReduction="10000"/>
          </a:bodyPr>
          <a:lstStyle/>
          <a:p>
            <a:pPr marL="0" indent="0" algn="just">
              <a:buNone/>
            </a:pPr>
            <a:r>
              <a:rPr lang="en-US" b="1" dirty="0"/>
              <a:t>PEO-1: </a:t>
            </a:r>
            <a:r>
              <a:rPr lang="en-US" b="0" i="0" dirty="0">
                <a:solidFill>
                  <a:srgbClr val="000000"/>
                </a:solidFill>
                <a:effectLst/>
              </a:rPr>
              <a:t>To have an excellent scientific and engineering breadth so as to comprehend, analyze, design and provide sustainable solutions for real-life problems using state-of-the-art technologies.</a:t>
            </a:r>
          </a:p>
          <a:p>
            <a:pPr marL="0" indent="0" algn="just">
              <a:buNone/>
            </a:pPr>
            <a:r>
              <a:rPr lang="en-US" b="1" dirty="0">
                <a:solidFill>
                  <a:srgbClr val="000000"/>
                </a:solidFill>
              </a:rPr>
              <a:t>PEO-2: </a:t>
            </a:r>
            <a:r>
              <a:rPr lang="en-US" b="0" i="0" dirty="0">
                <a:solidFill>
                  <a:srgbClr val="000000"/>
                </a:solidFill>
                <a:effectLst/>
              </a:rPr>
              <a:t>To have a successful career in industries, to pursue higher studies or to support entrepreneurial endeavors and to face the global challenges</a:t>
            </a:r>
            <a:r>
              <a:rPr lang="en-US" dirty="0">
                <a:solidFill>
                  <a:srgbClr val="000000"/>
                </a:solidFill>
              </a:rPr>
              <a:t>.</a:t>
            </a:r>
          </a:p>
          <a:p>
            <a:pPr marL="0" indent="0" algn="just">
              <a:buNone/>
            </a:pPr>
            <a:r>
              <a:rPr lang="en-US" b="1" dirty="0">
                <a:solidFill>
                  <a:srgbClr val="000000"/>
                </a:solidFill>
              </a:rPr>
              <a:t>PEO-3: </a:t>
            </a:r>
            <a:r>
              <a:rPr lang="en-US" b="0" i="0" dirty="0">
                <a:solidFill>
                  <a:srgbClr val="000000"/>
                </a:solidFill>
                <a:effectLst/>
              </a:rPr>
              <a:t>To have an effective communication skills, professional attitude, ethical values and a desire to learn specific knowledge in emerging trends, technologies for research, innovation and product development and contribution to society.</a:t>
            </a:r>
            <a:endParaRPr lang="en-US" b="1" dirty="0">
              <a:solidFill>
                <a:srgbClr val="000000"/>
              </a:solidFill>
            </a:endParaRPr>
          </a:p>
          <a:p>
            <a:pPr marL="0" indent="0" algn="just">
              <a:buNone/>
            </a:pPr>
            <a:r>
              <a:rPr lang="en-US" b="1" dirty="0">
                <a:solidFill>
                  <a:srgbClr val="000000"/>
                </a:solidFill>
              </a:rPr>
              <a:t>PEO-4: </a:t>
            </a:r>
            <a:r>
              <a:rPr lang="en-US" b="0" i="0" dirty="0">
                <a:solidFill>
                  <a:srgbClr val="000000"/>
                </a:solidFill>
                <a:effectLst/>
              </a:rPr>
              <a:t>To have life-long learning for up-skilling and re-skilling for successful professional career as engineer, scientist, entrepreneur and bureaucrat for betterment of society.</a:t>
            </a:r>
            <a:endParaRPr lang="en-US" dirty="0">
              <a:solidFill>
                <a:srgbClr val="000000"/>
              </a:solidFill>
            </a:endParaRPr>
          </a:p>
          <a:p>
            <a:pPr marL="0" indent="0" algn="just">
              <a:buNone/>
            </a:pPr>
            <a:endParaRPr lang="en-US" sz="2200" b="1" dirty="0"/>
          </a:p>
        </p:txBody>
      </p:sp>
      <p:sp>
        <p:nvSpPr>
          <p:cNvPr id="4" name="Date Placeholder 3"/>
          <p:cNvSpPr>
            <a:spLocks noGrp="1"/>
          </p:cNvSpPr>
          <p:nvPr>
            <p:ph type="dt" sz="half" idx="10"/>
          </p:nvPr>
        </p:nvSpPr>
        <p:spPr/>
        <p:txBody>
          <a:bodyPr/>
          <a:lstStyle/>
          <a:p>
            <a:fld id="{256744EB-8840-4070-816C-160E39E3E256}"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Program Educational Objectives(PEOs</a:t>
            </a:r>
            <a:r>
              <a:rPr lang="en-US" sz="3200" b="1" dirty="0">
                <a:latin typeface="Times New Roman" panose="02020603050405020304" pitchFamily="18" charset="0"/>
              </a:rPr>
              <a:t>)</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723645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D7DF47-2601-4354-9315-9EE977CC5D24}" type="datetime1">
              <a:rPr lang="en-US" smtClean="0"/>
              <a:t>10/24/2022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End Semester Question Paper Template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
        <p:nvSpPr>
          <p:cNvPr id="11" name="Content Placeholder 2">
            <a:extLst>
              <a:ext uri="{FF2B5EF4-FFF2-40B4-BE49-F238E27FC236}">
                <a16:creationId xmlns:a16="http://schemas.microsoft.com/office/drawing/2014/main" id="{B47993F0-C2E6-487A-BAA1-2147246E6678}"/>
              </a:ext>
            </a:extLst>
          </p:cNvPr>
          <p:cNvSpPr>
            <a:spLocks noGrp="1"/>
          </p:cNvSpPr>
          <p:nvPr>
            <p:ph idx="1"/>
          </p:nvPr>
        </p:nvSpPr>
        <p:spPr>
          <a:xfrm>
            <a:off x="533400" y="1143000"/>
            <a:ext cx="8229600" cy="4525963"/>
          </a:xfrm>
        </p:spPr>
        <p:txBody>
          <a:bodyPr>
            <a:normAutofit/>
          </a:bodyPr>
          <a:lstStyle/>
          <a:p>
            <a:pPr>
              <a:buFont typeface="Wingdings" pitchFamily="2" charset="2"/>
              <a:buChar char="§"/>
            </a:pPr>
            <a:r>
              <a:rPr lang="en-IN" dirty="0">
                <a:hlinkClick r:id="rId3"/>
              </a:rPr>
              <a:t>100 Marks Question Paper Template.docx</a:t>
            </a:r>
            <a:endParaRPr lang="en-US" dirty="0"/>
          </a:p>
          <a:p>
            <a:pPr marL="0" indent="0">
              <a:buNone/>
            </a:pPr>
            <a:endParaRPr lang="en-US" sz="2200" dirty="0"/>
          </a:p>
        </p:txBody>
      </p:sp>
    </p:spTree>
    <p:extLst>
      <p:ext uri="{BB962C8B-B14F-4D97-AF65-F5344CB8AC3E}">
        <p14:creationId xmlns:p14="http://schemas.microsoft.com/office/powerpoint/2010/main" val="47885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8ABC8CC-55DD-48AE-A21E-60AA0DC4C1E3}" type="datetime1">
              <a:rPr lang="en-US" smtClean="0"/>
              <a:t>10/24/2022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420544" y="-5652"/>
            <a:ext cx="7723456" cy="58293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Sequence of contents</a:t>
            </a:r>
            <a:endParaRPr lang="hi-IN"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 </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a:xfrm>
            <a:off x="3124200" y="6291560"/>
            <a:ext cx="4648200" cy="429915"/>
          </a:xfrm>
        </p:spPr>
        <p:txBody>
          <a:bodyPr/>
          <a:lstStyle/>
          <a:p>
            <a:r>
              <a:rPr lang="en-US"/>
              <a:t>Mr. Raman Chauhan          Maths III (AAS0301A)                Unit-II</a:t>
            </a:r>
            <a:endParaRPr lang="en-US" dirty="0"/>
          </a:p>
        </p:txBody>
      </p:sp>
      <p:pic>
        <p:nvPicPr>
          <p:cNvPr id="11" name="Content Placeholder 3">
            <a:extLst>
              <a:ext uri="{FF2B5EF4-FFF2-40B4-BE49-F238E27FC236}">
                <a16:creationId xmlns:a16="http://schemas.microsoft.com/office/drawing/2014/main" id="{B1BD0473-A32A-72A8-503A-14D92C60E08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22861"/>
            <a:ext cx="1371600" cy="600140"/>
          </a:xfrm>
        </p:spPr>
      </p:pic>
      <p:graphicFrame>
        <p:nvGraphicFramePr>
          <p:cNvPr id="5" name="Table 8">
            <a:extLst>
              <a:ext uri="{FF2B5EF4-FFF2-40B4-BE49-F238E27FC236}">
                <a16:creationId xmlns:a16="http://schemas.microsoft.com/office/drawing/2014/main" id="{3CF16F24-C819-B5D1-B529-9638D903B01A}"/>
              </a:ext>
            </a:extLst>
          </p:cNvPr>
          <p:cNvGraphicFramePr>
            <a:graphicFrameLocks noGrp="1"/>
          </p:cNvGraphicFramePr>
          <p:nvPr/>
        </p:nvGraphicFramePr>
        <p:xfrm>
          <a:off x="838200" y="846868"/>
          <a:ext cx="7848600" cy="432758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09195323"/>
                    </a:ext>
                  </a:extLst>
                </a:gridCol>
                <a:gridCol w="7086600">
                  <a:extLst>
                    <a:ext uri="{9D8B030D-6E8A-4147-A177-3AD203B41FA5}">
                      <a16:colId xmlns:a16="http://schemas.microsoft.com/office/drawing/2014/main" val="2763688355"/>
                    </a:ext>
                  </a:extLst>
                </a:gridCol>
              </a:tblGrid>
              <a:tr h="563594">
                <a:tc>
                  <a:txBody>
                    <a:bodyPr/>
                    <a:lstStyle/>
                    <a:p>
                      <a:r>
                        <a:rPr lang="en-US" sz="2400" b="0" dirty="0">
                          <a:latin typeface="Times New Roman" panose="02020603050405020304" pitchFamily="18" charset="0"/>
                          <a:cs typeface="Times New Roman" panose="02020603050405020304" pitchFamily="18" charset="0"/>
                        </a:rPr>
                        <a:t>1</a:t>
                      </a:r>
                      <a:endParaRPr lang="hi-IN" sz="2400" b="0" dirty="0">
                        <a:latin typeface="Times New Roman" panose="02020603050405020304" pitchFamily="18" charset="0"/>
                      </a:endParaRPr>
                    </a:p>
                  </a:txBody>
                  <a:tcPr/>
                </a:tc>
                <a:tc>
                  <a:txBody>
                    <a:bodyPr/>
                    <a:lstStyle/>
                    <a:p>
                      <a:pPr algn="l"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Name of Subject with code, Course and Subject Teacher</a:t>
                      </a:r>
                    </a:p>
                  </a:txBody>
                  <a:tcPr marL="6350" marR="6350" marT="6350" anchor="ctr"/>
                </a:tc>
                <a:extLst>
                  <a:ext uri="{0D108BD9-81ED-4DB2-BD59-A6C34878D82A}">
                    <a16:rowId xmlns:a16="http://schemas.microsoft.com/office/drawing/2014/main" val="1045292708"/>
                  </a:ext>
                </a:extLst>
              </a:tr>
              <a:tr h="563594">
                <a:tc>
                  <a:txBody>
                    <a:bodyPr/>
                    <a:lstStyle/>
                    <a:p>
                      <a:r>
                        <a:rPr lang="en-US" sz="2400" dirty="0">
                          <a:latin typeface="Times New Roman" panose="02020603050405020304" pitchFamily="18" charset="0"/>
                          <a:cs typeface="Times New Roman" panose="02020603050405020304" pitchFamily="18" charset="0"/>
                        </a:rPr>
                        <a:t>2</a:t>
                      </a:r>
                      <a:endParaRPr lang="hi-IN" sz="2400" dirty="0">
                        <a:latin typeface="Times New Roman" panose="02020603050405020304" pitchFamily="18" charset="0"/>
                      </a:endParaRPr>
                    </a:p>
                  </a:txBody>
                  <a:tcPr/>
                </a:tc>
                <a:tc>
                  <a:txBody>
                    <a:bodyPr/>
                    <a:lstStyle/>
                    <a:p>
                      <a:pPr algn="l"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Brief Introduction of Faculty member with Photograph</a:t>
                      </a:r>
                    </a:p>
                  </a:txBody>
                  <a:tcPr marL="6350" marR="6350" marT="6350" anchor="ctr"/>
                </a:tc>
                <a:extLst>
                  <a:ext uri="{0D108BD9-81ED-4DB2-BD59-A6C34878D82A}">
                    <a16:rowId xmlns:a16="http://schemas.microsoft.com/office/drawing/2014/main" val="570189612"/>
                  </a:ext>
                </a:extLst>
              </a:tr>
              <a:tr h="420606">
                <a:tc>
                  <a:txBody>
                    <a:bodyPr/>
                    <a:lstStyle/>
                    <a:p>
                      <a:r>
                        <a:rPr lang="en-US" sz="2400" dirty="0">
                          <a:latin typeface="Times New Roman" panose="02020603050405020304" pitchFamily="18" charset="0"/>
                          <a:cs typeface="Times New Roman" panose="02020603050405020304" pitchFamily="18" charset="0"/>
                        </a:rPr>
                        <a:t>3</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Evaluation Scheme</a:t>
                      </a:r>
                    </a:p>
                  </a:txBody>
                  <a:tcPr marL="6350" marR="6350" marT="6350" anchor="ctr"/>
                </a:tc>
                <a:extLst>
                  <a:ext uri="{0D108BD9-81ED-4DB2-BD59-A6C34878D82A}">
                    <a16:rowId xmlns:a16="http://schemas.microsoft.com/office/drawing/2014/main" val="2544461619"/>
                  </a:ext>
                </a:extLst>
              </a:tr>
              <a:tr h="420606">
                <a:tc>
                  <a:txBody>
                    <a:bodyPr/>
                    <a:lstStyle/>
                    <a:p>
                      <a:r>
                        <a:rPr lang="en-US" sz="2400" dirty="0">
                          <a:latin typeface="Times New Roman" panose="02020603050405020304" pitchFamily="18" charset="0"/>
                          <a:cs typeface="Times New Roman" panose="02020603050405020304" pitchFamily="18" charset="0"/>
                        </a:rPr>
                        <a:t>4</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Subject Syllabus</a:t>
                      </a:r>
                    </a:p>
                  </a:txBody>
                  <a:tcPr marL="6350" marR="6350" marT="6350" anchor="ctr"/>
                </a:tc>
                <a:extLst>
                  <a:ext uri="{0D108BD9-81ED-4DB2-BD59-A6C34878D82A}">
                    <a16:rowId xmlns:a16="http://schemas.microsoft.com/office/drawing/2014/main" val="3890430025"/>
                  </a:ext>
                </a:extLst>
              </a:tr>
              <a:tr h="420606">
                <a:tc>
                  <a:txBody>
                    <a:bodyPr/>
                    <a:lstStyle/>
                    <a:p>
                      <a:r>
                        <a:rPr lang="en-US" sz="2400" dirty="0">
                          <a:latin typeface="Times New Roman" panose="02020603050405020304" pitchFamily="18" charset="0"/>
                          <a:cs typeface="Times New Roman" panose="02020603050405020304" pitchFamily="18" charset="0"/>
                        </a:rPr>
                        <a:t>5</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Branch wise Applications</a:t>
                      </a:r>
                    </a:p>
                  </a:txBody>
                  <a:tcPr marL="6350" marR="6350" marT="6350" anchor="ctr"/>
                </a:tc>
                <a:extLst>
                  <a:ext uri="{0D108BD9-81ED-4DB2-BD59-A6C34878D82A}">
                    <a16:rowId xmlns:a16="http://schemas.microsoft.com/office/drawing/2014/main" val="1211742092"/>
                  </a:ext>
                </a:extLst>
              </a:tr>
              <a:tr h="420606">
                <a:tc>
                  <a:txBody>
                    <a:bodyPr/>
                    <a:lstStyle/>
                    <a:p>
                      <a:r>
                        <a:rPr lang="en-US" sz="2400" dirty="0">
                          <a:latin typeface="Times New Roman" panose="02020603050405020304" pitchFamily="18" charset="0"/>
                          <a:cs typeface="Times New Roman" panose="02020603050405020304" pitchFamily="18" charset="0"/>
                        </a:rPr>
                        <a:t>6</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Course Objective (Point wise)</a:t>
                      </a:r>
                    </a:p>
                  </a:txBody>
                  <a:tcPr marL="6350" marR="6350" marT="6350" anchor="ctr"/>
                </a:tc>
                <a:extLst>
                  <a:ext uri="{0D108BD9-81ED-4DB2-BD59-A6C34878D82A}">
                    <a16:rowId xmlns:a16="http://schemas.microsoft.com/office/drawing/2014/main" val="728241458"/>
                  </a:ext>
                </a:extLst>
              </a:tr>
              <a:tr h="420606">
                <a:tc>
                  <a:txBody>
                    <a:bodyPr/>
                    <a:lstStyle/>
                    <a:p>
                      <a:r>
                        <a:rPr lang="en-US" sz="2400" dirty="0">
                          <a:latin typeface="Times New Roman" panose="02020603050405020304" pitchFamily="18" charset="0"/>
                          <a:cs typeface="Times New Roman" panose="02020603050405020304" pitchFamily="18" charset="0"/>
                        </a:rPr>
                        <a:t>7</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Course Outcomes (COs)</a:t>
                      </a:r>
                    </a:p>
                  </a:txBody>
                  <a:tcPr marL="6350" marR="6350" marT="6350" anchor="ctr"/>
                </a:tc>
                <a:extLst>
                  <a:ext uri="{0D108BD9-81ED-4DB2-BD59-A6C34878D82A}">
                    <a16:rowId xmlns:a16="http://schemas.microsoft.com/office/drawing/2014/main" val="2036069935"/>
                  </a:ext>
                </a:extLst>
              </a:tr>
              <a:tr h="420606">
                <a:tc>
                  <a:txBody>
                    <a:bodyPr/>
                    <a:lstStyle/>
                    <a:p>
                      <a:r>
                        <a:rPr lang="en-US" sz="2400" dirty="0">
                          <a:latin typeface="Times New Roman" panose="02020603050405020304" pitchFamily="18" charset="0"/>
                          <a:cs typeface="Times New Roman" panose="02020603050405020304" pitchFamily="18" charset="0"/>
                        </a:rPr>
                        <a:t>8</a:t>
                      </a:r>
                      <a:endParaRPr lang="hi-IN" sz="2400" dirty="0">
                        <a:latin typeface="Times New Roman" panose="02020603050405020304" pitchFamily="18" charset="0"/>
                      </a:endParaRPr>
                    </a:p>
                  </a:txBody>
                  <a:tcPr/>
                </a:tc>
                <a:tc>
                  <a:txBody>
                    <a:bodyPr/>
                    <a:lstStyle/>
                    <a:p>
                      <a:pPr algn="l"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Program Outcomes only heading (POs)</a:t>
                      </a:r>
                    </a:p>
                  </a:txBody>
                  <a:tcPr marL="6350" marR="6350" marT="6350" anchor="ctr"/>
                </a:tc>
                <a:extLst>
                  <a:ext uri="{0D108BD9-81ED-4DB2-BD59-A6C34878D82A}">
                    <a16:rowId xmlns:a16="http://schemas.microsoft.com/office/drawing/2014/main" val="532011285"/>
                  </a:ext>
                </a:extLst>
              </a:tr>
              <a:tr h="420606">
                <a:tc>
                  <a:txBody>
                    <a:bodyPr/>
                    <a:lstStyle/>
                    <a:p>
                      <a:r>
                        <a:rPr lang="en-US" sz="2400" dirty="0">
                          <a:latin typeface="Times New Roman" panose="02020603050405020304" pitchFamily="18" charset="0"/>
                          <a:cs typeface="Times New Roman" panose="02020603050405020304" pitchFamily="18" charset="0"/>
                        </a:rPr>
                        <a:t>9</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COs and POs Mapping</a:t>
                      </a:r>
                    </a:p>
                  </a:txBody>
                  <a:tcPr marL="6350" marR="6350" marT="6350" anchor="ctr"/>
                </a:tc>
                <a:extLst>
                  <a:ext uri="{0D108BD9-81ED-4DB2-BD59-A6C34878D82A}">
                    <a16:rowId xmlns:a16="http://schemas.microsoft.com/office/drawing/2014/main" val="2590312077"/>
                  </a:ext>
                </a:extLst>
              </a:tr>
            </a:tbl>
          </a:graphicData>
        </a:graphic>
      </p:graphicFrame>
    </p:spTree>
    <p:extLst>
      <p:ext uri="{BB962C8B-B14F-4D97-AF65-F5344CB8AC3E}">
        <p14:creationId xmlns:p14="http://schemas.microsoft.com/office/powerpoint/2010/main" val="416305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dirty="0"/>
              <a:t>Knowledge of Integration</a:t>
            </a:r>
          </a:p>
          <a:p>
            <a:pPr>
              <a:buFont typeface="Wingdings" pitchFamily="2" charset="2"/>
              <a:buChar char="§"/>
            </a:pPr>
            <a:r>
              <a:rPr lang="en-US" dirty="0"/>
              <a:t>Knowledge of Complex function</a:t>
            </a:r>
          </a:p>
          <a:p>
            <a:pPr marL="0" indent="0">
              <a:buNone/>
            </a:pPr>
            <a:endParaRPr lang="en-US" sz="2200" dirty="0"/>
          </a:p>
        </p:txBody>
      </p:sp>
      <p:sp>
        <p:nvSpPr>
          <p:cNvPr id="4" name="Date Placeholder 3"/>
          <p:cNvSpPr>
            <a:spLocks noGrp="1"/>
          </p:cNvSpPr>
          <p:nvPr>
            <p:ph type="dt" sz="half" idx="10"/>
          </p:nvPr>
        </p:nvSpPr>
        <p:spPr/>
        <p:txBody>
          <a:bodyPr/>
          <a:lstStyle/>
          <a:p>
            <a:fld id="{7A453B89-B42C-4C3B-821B-7FCB0242A475}"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Recap(CO1</a:t>
            </a: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a:t>
            </a:r>
          </a:p>
        </p:txBody>
      </p:sp>
      <p:pic>
        <p:nvPicPr>
          <p:cNvPr id="9" name="Content Placeholder 3">
            <a:extLst>
              <a:ext uri="{FF2B5EF4-FFF2-40B4-BE49-F238E27FC236}">
                <a16:creationId xmlns:a16="http://schemas.microsoft.com/office/drawing/2014/main" id="{73ECED5A-94B8-4EB8-98E1-B7E62DF7A3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63272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953000"/>
          </a:xfrm>
        </p:spPr>
        <p:txBody>
          <a:bodyPr>
            <a:noAutofit/>
          </a:bodyPr>
          <a:lstStyle/>
          <a:p>
            <a:pPr algn="just"/>
            <a:r>
              <a:rPr lang="en-US" dirty="0">
                <a:effectLst/>
                <a:ea typeface="Times New Roman" panose="02020603050405020304" pitchFamily="18" charset="0"/>
              </a:rPr>
              <a:t>We will discuss properties of complex function (limits, continuity, differentiability, Analytic</a:t>
            </a:r>
            <a:r>
              <a:rPr lang="en-US" dirty="0">
                <a:ea typeface="Times New Roman" panose="02020603050405020304" pitchFamily="18" charset="0"/>
              </a:rPr>
              <a:t>ity and integration</a:t>
            </a:r>
            <a:r>
              <a:rPr lang="en-US" dirty="0">
                <a:effectLst/>
                <a:ea typeface="Times New Roman" panose="02020603050405020304" pitchFamily="18" charset="0"/>
              </a:rPr>
              <a:t>)</a:t>
            </a:r>
          </a:p>
          <a:p>
            <a:pPr algn="just"/>
            <a:r>
              <a:rPr lang="en-US" dirty="0">
                <a:ea typeface="Times New Roman" panose="02020603050405020304" pitchFamily="18" charset="0"/>
              </a:rPr>
              <a:t>In 3</a:t>
            </a:r>
            <a:r>
              <a:rPr lang="en-US" baseline="30000" dirty="0">
                <a:ea typeface="Times New Roman" panose="02020603050405020304" pitchFamily="18" charset="0"/>
              </a:rPr>
              <a:t>rd</a:t>
            </a:r>
            <a:r>
              <a:rPr lang="en-US" dirty="0">
                <a:ea typeface="Times New Roman" panose="02020603050405020304" pitchFamily="18" charset="0"/>
              </a:rPr>
              <a:t> module we will discuss application of partial differential equations</a:t>
            </a:r>
          </a:p>
          <a:p>
            <a:pPr algn="just"/>
            <a:r>
              <a:rPr lang="en-US" dirty="0">
                <a:effectLst/>
                <a:ea typeface="Times New Roman" panose="02020603050405020304" pitchFamily="18" charset="0"/>
              </a:rPr>
              <a:t>In 4</a:t>
            </a:r>
            <a:r>
              <a:rPr lang="en-US" baseline="30000" dirty="0">
                <a:effectLst/>
                <a:ea typeface="Times New Roman" panose="02020603050405020304" pitchFamily="18" charset="0"/>
              </a:rPr>
              <a:t>th</a:t>
            </a:r>
            <a:r>
              <a:rPr lang="en-US" dirty="0">
                <a:effectLst/>
                <a:ea typeface="Times New Roman" panose="02020603050405020304" pitchFamily="18" charset="0"/>
              </a:rPr>
              <a:t> </a:t>
            </a:r>
            <a:r>
              <a:rPr lang="en-US" dirty="0">
                <a:ea typeface="Times New Roman" panose="02020603050405020304" pitchFamily="18" charset="0"/>
              </a:rPr>
              <a:t>module we will discuss numerical methods for solving algebraic equations, system of linear equations, definite integral and 1</a:t>
            </a:r>
            <a:r>
              <a:rPr lang="en-US" baseline="30000" dirty="0">
                <a:ea typeface="Times New Roman" panose="02020603050405020304" pitchFamily="18" charset="0"/>
              </a:rPr>
              <a:t>st</a:t>
            </a:r>
            <a:r>
              <a:rPr lang="en-US" dirty="0">
                <a:ea typeface="Times New Roman" panose="02020603050405020304" pitchFamily="18" charset="0"/>
              </a:rPr>
              <a:t> order ordinary differential equation.</a:t>
            </a:r>
          </a:p>
          <a:p>
            <a:pPr algn="just"/>
            <a:r>
              <a:rPr lang="en-US" dirty="0">
                <a:ea typeface="Times New Roman" panose="02020603050405020304" pitchFamily="18" charset="0"/>
              </a:rPr>
              <a:t>In 5</a:t>
            </a:r>
            <a:r>
              <a:rPr lang="en-US" baseline="30000" dirty="0">
                <a:ea typeface="Times New Roman" panose="02020603050405020304" pitchFamily="18" charset="0"/>
              </a:rPr>
              <a:t>th</a:t>
            </a:r>
            <a:r>
              <a:rPr lang="en-US" dirty="0">
                <a:ea typeface="Times New Roman" panose="02020603050405020304" pitchFamily="18" charset="0"/>
              </a:rPr>
              <a:t> module we will discuss aptitude part.</a:t>
            </a:r>
          </a:p>
          <a:p>
            <a:pPr algn="just"/>
            <a:r>
              <a:rPr lang="en-US" dirty="0">
                <a:effectLst/>
                <a:ea typeface="Times New Roman" panose="02020603050405020304" pitchFamily="18" charset="0"/>
                <a:hlinkClick r:id="rId3"/>
              </a:rPr>
              <a:t>https://youtu.be/iUhwCfz18os</a:t>
            </a:r>
            <a:endParaRPr lang="en-US" dirty="0">
              <a:ea typeface="Times New Roman" panose="02020603050405020304" pitchFamily="18" charset="0"/>
            </a:endParaRPr>
          </a:p>
          <a:p>
            <a:pPr algn="just"/>
            <a:r>
              <a:rPr lang="en-US" dirty="0">
                <a:effectLst/>
                <a:ea typeface="Times New Roman" panose="02020603050405020304" pitchFamily="18" charset="0"/>
                <a:hlinkClick r:id="rId4"/>
              </a:rPr>
              <a:t>https://youtu.be/ly4S0oi3Yz8</a:t>
            </a:r>
            <a:endParaRPr lang="en-US" dirty="0">
              <a:ea typeface="Times New Roman" panose="02020603050405020304" pitchFamily="18" charset="0"/>
            </a:endParaRPr>
          </a:p>
          <a:p>
            <a:pPr algn="just"/>
            <a:r>
              <a:rPr lang="en-US" dirty="0">
                <a:effectLst/>
                <a:ea typeface="Times New Roman" panose="02020603050405020304" pitchFamily="18" charset="0"/>
                <a:hlinkClick r:id="rId5"/>
              </a:rPr>
              <a:t>https://youtu.be/f8XzF9_2ijs</a:t>
            </a:r>
            <a:endParaRPr lang="en-US" dirty="0">
              <a:effectLst/>
              <a:ea typeface="Times New Roman" panose="02020603050405020304" pitchFamily="18" charset="0"/>
            </a:endParaRPr>
          </a:p>
          <a:p>
            <a:pPr marL="0" indent="0" algn="just">
              <a:buNone/>
            </a:pPr>
            <a:endParaRPr lang="en-US" sz="2200" dirty="0">
              <a:effectLst/>
              <a:ea typeface="Times New Roman" panose="02020603050405020304" pitchFamily="18" charset="0"/>
            </a:endParaRPr>
          </a:p>
          <a:p>
            <a:pPr marL="0" indent="0" algn="just">
              <a:buNone/>
            </a:pPr>
            <a:endParaRPr lang="en-US" sz="2200" dirty="0">
              <a:effectLst/>
              <a:ea typeface="Times New Roman" panose="02020603050405020304" pitchFamily="18" charset="0"/>
            </a:endParaRPr>
          </a:p>
        </p:txBody>
      </p:sp>
      <p:sp>
        <p:nvSpPr>
          <p:cNvPr id="6" name="Date Placeholder 5"/>
          <p:cNvSpPr>
            <a:spLocks noGrp="1"/>
          </p:cNvSpPr>
          <p:nvPr>
            <p:ph type="dt" sz="half" idx="10"/>
          </p:nvPr>
        </p:nvSpPr>
        <p:spPr/>
        <p:txBody>
          <a:bodyPr/>
          <a:lstStyle/>
          <a:p>
            <a:fld id="{A95A6C52-A0FF-4FE2-BE14-4095B6D6D1EA}" type="datetime1">
              <a:rPr lang="en-US" smtClean="0"/>
              <a:t>10/24/2022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Brief Introduction about the Sub</a:t>
            </a:r>
            <a:r>
              <a:rPr lang="en-US" sz="3200" b="1" dirty="0" err="1">
                <a:latin typeface="Times New Roman" panose="02020603050405020304" pitchFamily="18" charset="0"/>
              </a:rPr>
              <a:t>ject</a:t>
            </a:r>
            <a:r>
              <a:rPr lang="en-US" sz="3200" b="1" dirty="0">
                <a:latin typeface="Times New Roman" panose="02020603050405020304" pitchFamily="18" charset="0"/>
              </a:rPr>
              <a:t> with Videos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4936"/>
            <a:ext cx="1295400" cy="747714"/>
          </a:xfrm>
          <a:prstGeom prst="rect">
            <a:avLst/>
          </a:prstGeom>
        </p:spPr>
      </p:pic>
    </p:spTree>
    <p:extLst>
      <p:ext uri="{BB962C8B-B14F-4D97-AF65-F5344CB8AC3E}">
        <p14:creationId xmlns:p14="http://schemas.microsoft.com/office/powerpoint/2010/main" val="4070585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5213350"/>
          </a:xfrm>
        </p:spPr>
        <p:txBody>
          <a:bodyPr>
            <a:noAutofit/>
          </a:bodyPr>
          <a:lstStyle/>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Complex integrals, </a:t>
            </a:r>
          </a:p>
          <a:p>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Contour  integrals</a:t>
            </a:r>
          </a:p>
          <a:p>
            <a:r>
              <a:rPr lang="en-IN" dirty="0">
                <a:latin typeface="Times New Roman" panose="02020603050405020304" pitchFamily="18" charset="0"/>
                <a:cs typeface="Times New Roman" panose="02020603050405020304" pitchFamily="18" charset="0"/>
              </a:rPr>
              <a:t>Cauchy- </a:t>
            </a:r>
            <a:r>
              <a:rPr lang="en-IN" dirty="0" err="1">
                <a:latin typeface="Times New Roman" panose="02020603050405020304" pitchFamily="18" charset="0"/>
                <a:cs typeface="Times New Roman" panose="02020603050405020304" pitchFamily="18" charset="0"/>
              </a:rPr>
              <a:t>Goursat</a:t>
            </a:r>
            <a:r>
              <a:rPr lang="en-IN" dirty="0">
                <a:latin typeface="Times New Roman" panose="02020603050405020304" pitchFamily="18" charset="0"/>
                <a:cs typeface="Times New Roman" panose="02020603050405020304" pitchFamily="18" charset="0"/>
              </a:rPr>
              <a:t> theorem</a:t>
            </a:r>
          </a:p>
          <a:p>
            <a:r>
              <a:rPr lang="en-IN" dirty="0">
                <a:latin typeface="Times New Roman" panose="02020603050405020304" pitchFamily="18" charset="0"/>
                <a:cs typeface="Times New Roman" panose="02020603050405020304" pitchFamily="18" charset="0"/>
              </a:rPr>
              <a:t>Cauchy integral formula, </a:t>
            </a:r>
          </a:p>
          <a:p>
            <a:r>
              <a:rPr lang="en-IN" dirty="0">
                <a:latin typeface="Times New Roman" panose="02020603050405020304" pitchFamily="18" charset="0"/>
                <a:cs typeface="Times New Roman" panose="02020603050405020304" pitchFamily="18" charset="0"/>
              </a:rPr>
              <a:t>Taylor’s series and  Laurent’s series,</a:t>
            </a:r>
          </a:p>
          <a:p>
            <a:r>
              <a:rPr lang="en-IN" dirty="0" err="1">
                <a:latin typeface="Times New Roman" panose="02020603050405020304" pitchFamily="18" charset="0"/>
                <a:cs typeface="Times New Roman" panose="02020603050405020304" pitchFamily="18" charset="0"/>
              </a:rPr>
              <a:t>Liouvilles’s</a:t>
            </a:r>
            <a:r>
              <a:rPr lang="en-IN" dirty="0">
                <a:latin typeface="Times New Roman" panose="02020603050405020304" pitchFamily="18" charset="0"/>
                <a:cs typeface="Times New Roman" panose="02020603050405020304" pitchFamily="18" charset="0"/>
              </a:rPr>
              <a:t> theorem, </a:t>
            </a:r>
          </a:p>
          <a:p>
            <a:r>
              <a:rPr lang="en-IN" dirty="0">
                <a:latin typeface="Times New Roman" panose="02020603050405020304" pitchFamily="18" charset="0"/>
                <a:cs typeface="Times New Roman" panose="02020603050405020304" pitchFamily="18" charset="0"/>
              </a:rPr>
              <a:t>Singularities and  Classification of Singularities, </a:t>
            </a:r>
          </a:p>
          <a:p>
            <a:r>
              <a:rPr lang="en-IN" dirty="0">
                <a:latin typeface="Times New Roman" panose="02020603050405020304" pitchFamily="18" charset="0"/>
                <a:cs typeface="Times New Roman" panose="02020603050405020304" pitchFamily="18" charset="0"/>
              </a:rPr>
              <a:t>Zeros of analytic functions, </a:t>
            </a:r>
          </a:p>
          <a:p>
            <a:r>
              <a:rPr lang="en-IN" dirty="0">
                <a:latin typeface="Times New Roman" panose="02020603050405020304" pitchFamily="18" charset="0"/>
                <a:cs typeface="Times New Roman" panose="02020603050405020304" pitchFamily="18" charset="0"/>
              </a:rPr>
              <a:t>Residues and  methods of finding residues, </a:t>
            </a:r>
          </a:p>
          <a:p>
            <a:r>
              <a:rPr lang="en-IN" dirty="0">
                <a:latin typeface="Times New Roman" panose="02020603050405020304" pitchFamily="18" charset="0"/>
                <a:cs typeface="Times New Roman" panose="02020603050405020304" pitchFamily="18" charset="0"/>
              </a:rPr>
              <a:t>Cauchy Residue theorem, </a:t>
            </a:r>
          </a:p>
          <a:p>
            <a:r>
              <a:rPr lang="en-IN" dirty="0">
                <a:latin typeface="Times New Roman" panose="02020603050405020304" pitchFamily="18" charset="0"/>
                <a:cs typeface="Times New Roman" panose="02020603050405020304" pitchFamily="18" charset="0"/>
              </a:rPr>
              <a:t>Evaluation of real integrals of the type 𝑓(sin 𝜃, cos 𝜃)𝑑𝜃 .</a:t>
            </a:r>
            <a:endParaRPr lang="en-US"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6580D24-4F0A-4CEC-BAB9-CA3461D480F3}" type="datetime1">
              <a:rPr lang="en-US" smtClean="0"/>
              <a:t>10/24/2022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p:txBody>
          <a:bodyPr/>
          <a:lstStyle/>
          <a:p>
            <a:r>
              <a:rPr lang="en-US"/>
              <a:t>Mr. Raman Chauhan          Maths III (AAS0301A)                Unit-II</a:t>
            </a:r>
          </a:p>
        </p:txBody>
      </p:sp>
    </p:spTree>
    <p:extLst>
      <p:ext uri="{BB962C8B-B14F-4D97-AF65-F5344CB8AC3E}">
        <p14:creationId xmlns:p14="http://schemas.microsoft.com/office/powerpoint/2010/main" val="151127698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Autofit/>
          </a:bodyPr>
          <a:lstStyle/>
          <a:p>
            <a:pPr algn="just"/>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objective of this unit is to familiarize the engineers with concept of function of complex variables. </a:t>
            </a:r>
            <a:r>
              <a:rPr lang="en-US" dirty="0">
                <a:latin typeface="Times New Roman" panose="02020603050405020304" pitchFamily="18" charset="0"/>
                <a:cs typeface="Times New Roman" panose="02020603050405020304" pitchFamily="18" charset="0"/>
              </a:rPr>
              <a:t>It aims to show case  the students with standard concepts and tools from </a:t>
            </a: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 to deal with advanced level of mathematics and applications that would be essential for their disciplines.</a:t>
            </a:r>
          </a:p>
          <a:p>
            <a:pPr marL="0" indent="0">
              <a:buNone/>
            </a:pPr>
            <a:endParaRPr lang="en-US" sz="2200" dirty="0"/>
          </a:p>
        </p:txBody>
      </p:sp>
      <p:sp>
        <p:nvSpPr>
          <p:cNvPr id="4" name="Date Placeholder 3"/>
          <p:cNvSpPr>
            <a:spLocks noGrp="1"/>
          </p:cNvSpPr>
          <p:nvPr>
            <p:ph type="dt" sz="half" idx="10"/>
          </p:nvPr>
        </p:nvSpPr>
        <p:spPr/>
        <p:txBody>
          <a:bodyPr/>
          <a:lstStyle/>
          <a:p>
            <a:fld id="{66F2AFF2-A548-47D5-B672-FC3747573752}" type="datetime1">
              <a:rPr lang="en-US" smtClean="0"/>
              <a:t>10/24/2022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17253"/>
            <a:ext cx="7772400" cy="6685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rPr>
              <a:t>Unit</a:t>
            </a:r>
            <a:r>
              <a:rPr lang="en-US" sz="3200" b="1" noProof="0" dirty="0">
                <a:latin typeface="Times New Roman" panose="02020603050405020304" pitchFamily="18" charset="0"/>
              </a:rPr>
              <a:t> </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rPr>
              <a:t>Objective(CO2)</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73606734"/>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82603E9F-8F5E-4C7C-9703-0952B41E1C09}"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Complex Variables(CO2)</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Oval 1"/>
          <p:cNvSpPr/>
          <p:nvPr/>
        </p:nvSpPr>
        <p:spPr>
          <a:xfrm>
            <a:off x="1392382" y="1600200"/>
            <a:ext cx="6858000" cy="320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prstClr val="black"/>
                </a:solidFill>
                <a:latin typeface="Times New Roman" panose="02020603050405020304" pitchFamily="18" charset="0"/>
                <a:cs typeface="Times New Roman" panose="02020603050405020304" pitchFamily="18" charset="0"/>
              </a:rPr>
              <a:t>Complex</a:t>
            </a:r>
          </a:p>
          <a:p>
            <a:pPr algn="ctr"/>
            <a:r>
              <a:rPr lang="en-US" sz="2800" b="1" dirty="0">
                <a:solidFill>
                  <a:prstClr val="black"/>
                </a:solidFill>
                <a:latin typeface="Times New Roman" panose="02020603050405020304" pitchFamily="18" charset="0"/>
                <a:cs typeface="Times New Roman" panose="02020603050405020304" pitchFamily="18" charset="0"/>
              </a:rPr>
              <a:t>Integration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910" y="1548917"/>
            <a:ext cx="8713090" cy="530908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will e</a:t>
            </a:r>
            <a:r>
              <a:rPr lang="en-US" dirty="0"/>
              <a:t>valuate the integration of complex function by</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ea typeface="Times New Roman" panose="02020603050405020304" pitchFamily="18" charset="0"/>
              </a:rPr>
              <a:t>Line Integral</a:t>
            </a:r>
            <a:r>
              <a:rPr lang="en-US" dirty="0">
                <a:ea typeface="Times New Roman" panose="02020603050405020304" pitchFamily="18" charset="0"/>
              </a:rPr>
              <a:t>.</a:t>
            </a:r>
          </a:p>
          <a:p>
            <a:r>
              <a:rPr lang="en-US" dirty="0">
                <a:ea typeface="Times New Roman" panose="02020603050405020304" pitchFamily="18" charset="0"/>
              </a:rPr>
              <a:t>Cauchy’s Integral Theorem</a:t>
            </a:r>
          </a:p>
          <a:p>
            <a:r>
              <a:rPr lang="en-US" dirty="0">
                <a:ea typeface="Times New Roman" panose="02020603050405020304" pitchFamily="18" charset="0"/>
              </a:rPr>
              <a:t>Cauchy’s Integral Formula</a:t>
            </a: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Topic Objective(CO2)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0FE45762-FFF6-4CCE-A498-1A8AD962A12C}"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2530072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E4BA87-4144-45F9-BCCB-5A347E77275A}"/>
                  </a:ext>
                </a:extLst>
              </p:cNvPr>
              <p:cNvSpPr>
                <a:spLocks noGrp="1"/>
              </p:cNvSpPr>
              <p:nvPr>
                <p:ph idx="1"/>
              </p:nvPr>
            </p:nvSpPr>
            <p:spPr>
              <a:xfrm>
                <a:off x="380999" y="762000"/>
                <a:ext cx="8458201" cy="6096000"/>
              </a:xfrm>
            </p:spPr>
            <p:txBody>
              <a:bodyPr>
                <a:noAutofit/>
              </a:bodyPr>
              <a:lstStyle/>
              <a:p>
                <a:pPr marL="0" indent="0">
                  <a:buNone/>
                </a:pPr>
                <a:r>
                  <a:rPr lang="en-US" dirty="0"/>
                  <a:t> </a:t>
                </a:r>
                <a:endParaRPr lang="en-US" b="1" dirty="0"/>
              </a:p>
              <a:p>
                <a:pPr marL="0" indent="0" algn="just">
                  <a:buNone/>
                </a:pPr>
                <a:r>
                  <a:rPr lang="en-US" dirty="0"/>
                  <a:t>In case of real variable, the path of integration of </a:t>
                </a:r>
                <a:r>
                  <a:rPr lang="en-US" b="1" dirty="0"/>
                  <a:t>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𝑎</m:t>
                        </m:r>
                      </m:sub>
                      <m:sup>
                        <m:r>
                          <a:rPr lang="en-US" b="0" i="1" smtClean="0">
                            <a:latin typeface="Cambria Math" panose="02040503050406030204" pitchFamily="18" charset="0"/>
                          </a:rPr>
                          <m:t>𝑏</m:t>
                        </m:r>
                      </m:sup>
                      <m:e>
                        <m:r>
                          <a:rPr lang="en-US" b="0" i="1" smtClean="0">
                            <a:latin typeface="Cambria Math" panose="02040503050406030204" pitchFamily="18" charset="0"/>
                          </a:rPr>
                          <m:t>𝑓</m:t>
                        </m:r>
                        <m:d>
                          <m:dPr>
                            <m:ctrlPr>
                              <a:rPr lang="en-US"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e>
                    </m:nary>
                  </m:oMath>
                </a14:m>
                <a:r>
                  <a:rPr lang="en-US" dirty="0"/>
                  <a:t> is always along the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𝑎𝑥𝑖𝑠</m:t>
                    </m:r>
                  </m:oMath>
                </a14:m>
                <a:r>
                  <a:rPr lang="en-US" dirty="0"/>
                  <a:t> from </a:t>
                </a:r>
                <a14:m>
                  <m:oMath xmlns:m="http://schemas.openxmlformats.org/officeDocument/2006/math">
                    <m:r>
                      <a:rPr lang="en-US" b="0" i="1">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a14:m>
                <a:r>
                  <a:rPr lang="en-US" dirty="0"/>
                  <a:t> to </a:t>
                </a:r>
                <a14:m>
                  <m:oMath xmlns:m="http://schemas.openxmlformats.org/officeDocument/2006/math">
                    <m:r>
                      <a:rPr lang="en-US" b="0" i="1">
                        <a:latin typeface="Cambria Math" panose="02040503050406030204" pitchFamily="18" charset="0"/>
                      </a:rPr>
                      <m:t>𝑥</m:t>
                    </m:r>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a:t>
                </a:r>
              </a:p>
              <a:p>
                <a:pPr marL="0" indent="0" algn="just">
                  <a:buNone/>
                </a:pPr>
                <a:r>
                  <a:rPr lang="en-US" dirty="0"/>
                  <a:t>But in the case of  complex function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the path of the definite integral </a:t>
                </a:r>
                <a14:m>
                  <m:oMath xmlns:m="http://schemas.openxmlformats.org/officeDocument/2006/math">
                    <m:nary>
                      <m:naryPr>
                        <m:ctrlPr>
                          <a:rPr lang="en-US" i="1">
                            <a:latin typeface="Cambria Math" panose="02040503050406030204" pitchFamily="18" charset="0"/>
                          </a:rPr>
                        </m:ctrlPr>
                      </m:naryPr>
                      <m:sub>
                        <m:r>
                          <m:rPr>
                            <m:brk m:alnAt="23"/>
                          </m:rPr>
                          <a:rPr lang="en-US" b="0" i="1">
                            <a:latin typeface="Cambria Math" panose="02040503050406030204" pitchFamily="18" charset="0"/>
                          </a:rPr>
                          <m:t>𝑎</m:t>
                        </m:r>
                      </m:sub>
                      <m:sup>
                        <m:r>
                          <a:rPr lang="en-US" b="0" i="1">
                            <a:latin typeface="Cambria Math" panose="02040503050406030204" pitchFamily="18" charset="0"/>
                          </a:rPr>
                          <m:t>𝑏</m:t>
                        </m:r>
                      </m:sup>
                      <m:e>
                        <m:r>
                          <a:rPr lang="en-US" b="0"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𝑧</m:t>
                            </m:r>
                          </m:e>
                        </m:d>
                        <m:r>
                          <a:rPr lang="en-US" b="0" i="1">
                            <a:latin typeface="Cambria Math" panose="02040503050406030204" pitchFamily="18" charset="0"/>
                          </a:rPr>
                          <m:t>𝑑</m:t>
                        </m:r>
                        <m:r>
                          <a:rPr lang="en-US" b="0" i="1" smtClean="0">
                            <a:latin typeface="Cambria Math" panose="02040503050406030204" pitchFamily="18" charset="0"/>
                          </a:rPr>
                          <m:t>𝑧</m:t>
                        </m:r>
                      </m:e>
                    </m:nary>
                  </m:oMath>
                </a14:m>
                <a:r>
                  <a:rPr lang="en-US" dirty="0"/>
                  <a:t> can be along any curve from  </a:t>
                </a:r>
                <a14:m>
                  <m:oMath xmlns:m="http://schemas.openxmlformats.org/officeDocument/2006/math">
                    <m:r>
                      <a:rPr lang="en-US" b="0" i="1" smtClean="0">
                        <a:latin typeface="Cambria Math" panose="02040503050406030204" pitchFamily="18" charset="0"/>
                      </a:rPr>
                      <m:t>𝑧</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𝑎</m:t>
                    </m:r>
                  </m:oMath>
                </a14:m>
                <a:r>
                  <a:rPr lang="en-US" dirty="0"/>
                  <a:t> to  </a:t>
                </a:r>
                <a14:m>
                  <m:oMath xmlns:m="http://schemas.openxmlformats.org/officeDocument/2006/math">
                    <m:r>
                      <a:rPr lang="en-US" b="0" i="1" smtClean="0">
                        <a:latin typeface="Cambria Math" panose="02040503050406030204" pitchFamily="18" charset="0"/>
                      </a:rPr>
                      <m:t>𝑧</m:t>
                    </m:r>
                    <m:r>
                      <a:rPr lang="en-US" b="0"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a:t>
                </a:r>
              </a:p>
              <a:p>
                <a:pPr marL="0" indent="0" algn="just">
                  <a:buNone/>
                </a:pPr>
                <a:r>
                  <a:rPr lang="en-US" dirty="0"/>
                  <a:t>  </a:t>
                </a:r>
                <a14:m>
                  <m:oMath xmlns:m="http://schemas.openxmlformats.org/officeDocument/2006/math">
                    <m:r>
                      <a:rPr lang="en-US" b="0" i="1">
                        <a:latin typeface="Cambria Math" panose="02040503050406030204" pitchFamily="18" charset="0"/>
                      </a:rPr>
                      <m:t>𝑧</m:t>
                    </m:r>
                  </m:oMath>
                </a14:m>
                <a:r>
                  <a:rPr lang="en-US" dirty="0">
                    <a:ea typeface="Cambria Math" panose="02040503050406030204" pitchFamily="18" charset="0"/>
                  </a:rPr>
                  <a:t> </a:t>
                </a:r>
                <a14:m>
                  <m:oMath xmlns:m="http://schemas.openxmlformats.org/officeDocument/2006/math">
                    <m:r>
                      <a:rPr lang="en-US" b="0"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x</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𝑖𝑦</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𝑑𝑧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𝑖𝑑𝑦</m:t>
                    </m:r>
                    <m:r>
                      <a:rPr lang="en-US" b="0" i="1" smtClean="0">
                        <a:latin typeface="Cambria Math" panose="02040503050406030204" pitchFamily="18" charset="0"/>
                        <a:ea typeface="Cambria Math" panose="02040503050406030204" pitchFamily="18" charset="0"/>
                      </a:rPr>
                      <m:t>     ………….(1) </m:t>
                    </m:r>
                  </m:oMath>
                </a14:m>
                <a:endParaRPr lang="en-US" dirty="0"/>
              </a:p>
              <a:p>
                <a:pPr marL="0" indent="0" algn="just">
                  <a:buNone/>
                </a:pPr>
                <a:r>
                  <a:rPr lang="en-US" dirty="0"/>
                  <a:t>                           </a:t>
                </a:r>
                <a14:m>
                  <m:oMath xmlns:m="http://schemas.openxmlformats.org/officeDocument/2006/math">
                    <m:r>
                      <a:rPr lang="en-US" b="0" i="1">
                        <a:latin typeface="Cambria Math" panose="02040503050406030204" pitchFamily="18" charset="0"/>
                        <a:ea typeface="Cambria Math" panose="02040503050406030204" pitchFamily="18" charset="0"/>
                      </a:rPr>
                      <m:t>𝑑𝑧</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𝑑𝑥</m:t>
                    </m:r>
                  </m:oMath>
                </a14:m>
                <a:r>
                  <a:rPr lang="en-US" dirty="0"/>
                  <a:t> ,        if  </a:t>
                </a:r>
                <a14:m>
                  <m:oMath xmlns:m="http://schemas.openxmlformats.org/officeDocument/2006/math">
                    <m:r>
                      <a:rPr lang="en-US" b="0" i="1">
                        <a:latin typeface="Cambria Math" panose="02040503050406030204" pitchFamily="18" charset="0"/>
                        <a:ea typeface="Cambria Math" panose="02040503050406030204" pitchFamily="18" charset="0"/>
                      </a:rPr>
                      <m:t>𝑑𝑦</m:t>
                    </m:r>
                    <m:r>
                      <a:rPr lang="en-US" b="0" i="1" smtClean="0">
                        <a:latin typeface="Cambria Math" panose="02040503050406030204" pitchFamily="18" charset="0"/>
                        <a:ea typeface="Cambria Math" panose="02040503050406030204" pitchFamily="18" charset="0"/>
                      </a:rPr>
                      <m:t>=0</m:t>
                    </m:r>
                  </m:oMath>
                </a14:m>
                <a:endParaRPr lang="en-US" i="1" dirty="0">
                  <a:ea typeface="Cambria Math" panose="02040503050406030204" pitchFamily="18" charset="0"/>
                </a:endParaRPr>
              </a:p>
              <a:p>
                <a:pPr marL="0" indent="0" algn="just">
                  <a:buNone/>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𝑑𝑧</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𝑖𝑑𝑦</m:t>
                    </m:r>
                  </m:oMath>
                </a14:m>
                <a:r>
                  <a:rPr lang="en-US" dirty="0"/>
                  <a:t> ,       if </a:t>
                </a:r>
                <a14:m>
                  <m:oMath xmlns:m="http://schemas.openxmlformats.org/officeDocument/2006/math">
                    <m:r>
                      <a:rPr lang="en-US" b="0" i="1">
                        <a:latin typeface="Cambria Math" panose="02040503050406030204" pitchFamily="18" charset="0"/>
                        <a:ea typeface="Cambria Math" panose="02040503050406030204" pitchFamily="18" charset="0"/>
                      </a:rPr>
                      <m:t>𝑑𝑥</m:t>
                    </m:r>
                    <m:r>
                      <a:rPr lang="en-US" b="0" i="1" smtClean="0">
                        <a:latin typeface="Cambria Math" panose="02040503050406030204" pitchFamily="18" charset="0"/>
                        <a:ea typeface="Cambria Math" panose="02040503050406030204" pitchFamily="18" charset="0"/>
                      </a:rPr>
                      <m:t>=0</m:t>
                    </m:r>
                  </m:oMath>
                </a14:m>
                <a:r>
                  <a:rPr lang="en-US" dirty="0"/>
                  <a:t>.</a:t>
                </a:r>
              </a:p>
              <a:p>
                <a:pPr marL="0" indent="0" algn="just">
                  <a:buNone/>
                </a:pPr>
                <a:r>
                  <a:rPr lang="en-US" dirty="0"/>
                  <a:t>Its value depends upon the path (curve) of integration. But the value of integral from </a:t>
                </a:r>
                <a14:m>
                  <m:oMath xmlns:m="http://schemas.openxmlformats.org/officeDocument/2006/math">
                    <m:r>
                      <a:rPr lang="en-US" b="0" i="1">
                        <a:latin typeface="Cambria Math" panose="02040503050406030204" pitchFamily="18" charset="0"/>
                        <a:ea typeface="Cambria Math" panose="02040503050406030204" pitchFamily="18" charset="0"/>
                      </a:rPr>
                      <m:t>𝑎</m:t>
                    </m:r>
                  </m:oMath>
                </a14:m>
                <a:r>
                  <a:rPr lang="en-US" dirty="0"/>
                  <a:t> to  </a:t>
                </a:r>
                <a14:m>
                  <m:oMath xmlns:m="http://schemas.openxmlformats.org/officeDocument/2006/math">
                    <m:r>
                      <a:rPr lang="en-US" b="0" i="1" smtClean="0">
                        <a:latin typeface="Cambria Math" panose="02040503050406030204" pitchFamily="18" charset="0"/>
                      </a:rPr>
                      <m:t>𝑏</m:t>
                    </m:r>
                  </m:oMath>
                </a14:m>
                <a:r>
                  <a:rPr lang="en-US" dirty="0"/>
                  <a:t> remains the same along any regular curve from </a:t>
                </a:r>
                <a14:m>
                  <m:oMath xmlns:m="http://schemas.openxmlformats.org/officeDocument/2006/math">
                    <m:r>
                      <a:rPr lang="en-US" b="0" i="1">
                        <a:latin typeface="Cambria Math" panose="02040503050406030204" pitchFamily="18" charset="0"/>
                        <a:ea typeface="Cambria Math" panose="02040503050406030204" pitchFamily="18" charset="0"/>
                      </a:rPr>
                      <m:t>𝑎</m:t>
                    </m:r>
                  </m:oMath>
                </a14:m>
                <a:r>
                  <a:rPr lang="en-US" dirty="0"/>
                  <a:t> to </a:t>
                </a:r>
                <a14:m>
                  <m:oMath xmlns:m="http://schemas.openxmlformats.org/officeDocument/2006/math">
                    <m:r>
                      <a:rPr lang="en-US" b="0" i="1">
                        <a:latin typeface="Cambria Math" panose="02040503050406030204" pitchFamily="18" charset="0"/>
                      </a:rPr>
                      <m:t>𝑏</m:t>
                    </m:r>
                    <m:r>
                      <a:rPr lang="en-IN" b="0" i="0" smtClean="0">
                        <a:latin typeface="Cambria Math" panose="02040503050406030204" pitchFamily="18" charset="0"/>
                      </a:rPr>
                      <m:t>.</m:t>
                    </m:r>
                  </m:oMath>
                </a14:m>
                <a:endParaRPr lang="en-US" dirty="0"/>
              </a:p>
              <a:p>
                <a:pPr marL="0" indent="0" algn="just">
                  <a:buNone/>
                </a:pPr>
                <a:r>
                  <a:rPr lang="en-US" dirty="0"/>
                  <a:t>  </a:t>
                </a:r>
              </a:p>
            </p:txBody>
          </p:sp>
        </mc:Choice>
        <mc:Fallback xmlns="">
          <p:sp>
            <p:nvSpPr>
              <p:cNvPr id="3" name="Content Placeholder 2">
                <a:extLst>
                  <a:ext uri="{FF2B5EF4-FFF2-40B4-BE49-F238E27FC236}">
                    <a16:creationId xmlns:a16="http://schemas.microsoft.com/office/drawing/2014/main" id="{A0E4BA87-4144-45F9-BCCB-5A347E77275A}"/>
                  </a:ext>
                </a:extLst>
              </p:cNvPr>
              <p:cNvSpPr>
                <a:spLocks noGrp="1" noRot="1" noChangeAspect="1" noMove="1" noResize="1" noEditPoints="1" noAdjustHandles="1" noChangeArrowheads="1" noChangeShapeType="1" noTextEdit="1"/>
              </p:cNvSpPr>
              <p:nvPr>
                <p:ph idx="1"/>
              </p:nvPr>
            </p:nvSpPr>
            <p:spPr>
              <a:xfrm>
                <a:off x="380999" y="762000"/>
                <a:ext cx="8458201" cy="6096000"/>
              </a:xfrm>
              <a:blipFill>
                <a:blip r:embed="rId2"/>
                <a:stretch>
                  <a:fillRect l="-1081" r="-1081"/>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6CA55EDA-6487-40A2-8BD2-01E90CB65EB2}"/>
              </a:ext>
            </a:extLst>
          </p:cNvPr>
          <p:cNvSpPr txBox="1">
            <a:spLocks noGrp="1"/>
          </p:cNvSpPr>
          <p:nvPr>
            <p:ph type="title"/>
          </p:nvPr>
        </p:nvSpPr>
        <p:spPr>
          <a:xfrm>
            <a:off x="1524000" y="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b="1" dirty="0">
                <a:latin typeface="Times New Roman" panose="02020603050405020304" pitchFamily="18" charset="0"/>
                <a:cs typeface="Times New Roman" panose="02020603050405020304" pitchFamily="18" charset="0"/>
              </a:rPr>
              <a:t>Line Integral in </a:t>
            </a:r>
            <a:r>
              <a:rPr lang="en-US" b="1" dirty="0"/>
              <a:t>t</a:t>
            </a:r>
            <a:r>
              <a:rPr lang="en-US" b="1" dirty="0">
                <a:latin typeface="Times New Roman" panose="02020603050405020304" pitchFamily="18" charset="0"/>
                <a:cs typeface="Times New Roman" panose="02020603050405020304" pitchFamily="18" charset="0"/>
              </a:rPr>
              <a:t>he Complex Plane(CO2)</a:t>
            </a:r>
            <a:endParaRPr kumimoji="0" lang="en-US"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652CB01-7475-4E56-ABA0-6ABAD00243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52400"/>
            <a:ext cx="1219200" cy="651256"/>
          </a:xfrm>
          <a:prstGeom prst="rect">
            <a:avLst/>
          </a:prstGeom>
        </p:spPr>
      </p:pic>
      <p:sp>
        <p:nvSpPr>
          <p:cNvPr id="2" name="Date Placeholder 1">
            <a:extLst>
              <a:ext uri="{FF2B5EF4-FFF2-40B4-BE49-F238E27FC236}">
                <a16:creationId xmlns:a16="http://schemas.microsoft.com/office/drawing/2014/main" id="{FD75F5CA-35AC-49C6-B7FE-D761A28FAC78}"/>
              </a:ext>
            </a:extLst>
          </p:cNvPr>
          <p:cNvSpPr>
            <a:spLocks noGrp="1"/>
          </p:cNvSpPr>
          <p:nvPr>
            <p:ph type="dt" sz="half" idx="10"/>
          </p:nvPr>
        </p:nvSpPr>
        <p:spPr/>
        <p:txBody>
          <a:bodyPr/>
          <a:lstStyle/>
          <a:p>
            <a:fld id="{C4DCF5A8-BE10-480F-9739-A9BCCD1AD4E0}" type="datetime1">
              <a:rPr lang="en-US" smtClean="0"/>
              <a:t>10/24/2022</a:t>
            </a:fld>
            <a:endParaRPr lang="en-US"/>
          </a:p>
        </p:txBody>
      </p:sp>
      <p:sp>
        <p:nvSpPr>
          <p:cNvPr id="6" name="Footer Placeholder 5">
            <a:extLst>
              <a:ext uri="{FF2B5EF4-FFF2-40B4-BE49-F238E27FC236}">
                <a16:creationId xmlns:a16="http://schemas.microsoft.com/office/drawing/2014/main" id="{095B0469-3CD7-460E-8074-F55CABCE8A1F}"/>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1BC40E22-5FCA-4B62-BDE6-93F1D1C14D88}"/>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8184837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DE5E3-A0F0-42CE-BAD3-D0CB4FD3BD44}"/>
                  </a:ext>
                </a:extLst>
              </p:cNvPr>
              <p:cNvSpPr>
                <a:spLocks noGrp="1"/>
              </p:cNvSpPr>
              <p:nvPr>
                <p:ph idx="1"/>
              </p:nvPr>
            </p:nvSpPr>
            <p:spPr>
              <a:xfrm>
                <a:off x="304800" y="1066800"/>
                <a:ext cx="8610600" cy="5867400"/>
              </a:xfrm>
            </p:spPr>
            <p:txBody>
              <a:bodyPr>
                <a:normAutofit/>
              </a:bodyPr>
              <a:lstStyle/>
              <a:p>
                <a:pPr marL="0" indent="0" algn="just">
                  <a:buNone/>
                </a:pPr>
                <a:r>
                  <a:rPr lang="en-US" dirty="0"/>
                  <a:t> In case the initial point and final point coincide so that  C is a closed curve, then this integral is called contour integral and is denoted by  </a:t>
                </a:r>
                <a14:m>
                  <m:oMath xmlns:m="http://schemas.openxmlformats.org/officeDocument/2006/math">
                    <m:nary>
                      <m:naryPr>
                        <m:chr m:val="∮"/>
                        <m:limLoc m:val="undOvr"/>
                        <m:supHide m:val="on"/>
                        <m:ctrlPr>
                          <a:rPr lang="en-US" i="1">
                            <a:latin typeface="Cambria Math" panose="02040503050406030204" pitchFamily="18" charset="0"/>
                          </a:rPr>
                        </m:ctrlPr>
                      </m:naryPr>
                      <m:sub>
                        <m:r>
                          <m:rPr>
                            <m:brk m:alnAt="23"/>
                          </m:rPr>
                          <a:rPr lang="en-US" i="1">
                            <a:latin typeface="Cambria Math" panose="02040503050406030204" pitchFamily="18" charset="0"/>
                          </a:rPr>
                          <m:t>𝑐</m:t>
                        </m:r>
                      </m:sub>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e>
                    </m:nary>
                    <m:r>
                      <a:rPr lang="en-US" i="1">
                        <a:latin typeface="Cambria Math" panose="02040503050406030204" pitchFamily="18" charset="0"/>
                      </a:rPr>
                      <m:t>𝑑𝑧</m:t>
                    </m:r>
                  </m:oMath>
                </a14:m>
                <a:r>
                  <a:rPr lang="en-US" dirty="0"/>
                  <a:t>. If </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r>
                      <a:rPr lang="en-US" i="1" dirty="0">
                        <a:latin typeface="Cambria Math" panose="02040503050406030204" pitchFamily="18" charset="0"/>
                      </a:rPr>
                      <m:t>𝑢</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𝑖𝑣</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oMath>
                </a14:m>
                <a:r>
                  <a:rPr lang="en-US" dirty="0"/>
                  <a:t> , then  we have</a:t>
                </a:r>
                <a:r>
                  <a:rPr lang="en-US" b="1" dirty="0"/>
                  <a:t> </a:t>
                </a:r>
              </a:p>
              <a:p>
                <a:pPr marL="0" indent="0" algn="just">
                  <a:buNone/>
                </a:pPr>
                <a:r>
                  <a:rPr lang="en-US" dirty="0"/>
                  <a:t>                           </a:t>
                </a:r>
                <a14:m>
                  <m:oMath xmlns:m="http://schemas.openxmlformats.org/officeDocument/2006/math">
                    <m:nary>
                      <m:naryPr>
                        <m:chr m:val="∮"/>
                        <m:limLoc m:val="undOvr"/>
                        <m:supHide m:val="on"/>
                        <m:ctrlPr>
                          <a:rPr lang="en-US" i="1">
                            <a:latin typeface="Cambria Math" panose="02040503050406030204" pitchFamily="18" charset="0"/>
                          </a:rPr>
                        </m:ctrlPr>
                      </m:naryPr>
                      <m:sub>
                        <m:r>
                          <m:rPr>
                            <m:brk m:alnAt="23"/>
                          </m:rPr>
                          <a:rPr lang="en-US" b="0" i="1">
                            <a:latin typeface="Cambria Math" panose="02040503050406030204" pitchFamily="18" charset="0"/>
                          </a:rPr>
                          <m:t>𝑐</m:t>
                        </m:r>
                      </m:sub>
                      <m:sup/>
                      <m:e>
                        <m:r>
                          <a:rPr lang="en-US" b="0" i="1">
                            <a:latin typeface="Cambria Math" panose="02040503050406030204" pitchFamily="18" charset="0"/>
                          </a:rPr>
                          <m:t>𝑓</m:t>
                        </m:r>
                        <m:d>
                          <m:dPr>
                            <m:ctrlPr>
                              <a:rPr lang="en-US" i="1">
                                <a:latin typeface="Cambria Math" panose="02040503050406030204" pitchFamily="18" charset="0"/>
                              </a:rPr>
                            </m:ctrlPr>
                          </m:dPr>
                          <m:e>
                            <m:r>
                              <a:rPr lang="en-US" b="0" i="1">
                                <a:latin typeface="Cambria Math" panose="02040503050406030204" pitchFamily="18" charset="0"/>
                              </a:rPr>
                              <m:t>𝑧</m:t>
                            </m:r>
                          </m:e>
                        </m:d>
                      </m:e>
                    </m:nary>
                    <m:r>
                      <a:rPr lang="en-US" b="0" i="1">
                        <a:latin typeface="Cambria Math" panose="02040503050406030204" pitchFamily="18" charset="0"/>
                      </a:rPr>
                      <m:t>𝑑𝑧</m:t>
                    </m:r>
                    <m:r>
                      <a:rPr lang="en-IN" b="0" i="1" smtClean="0">
                        <a:latin typeface="Cambria Math" panose="02040503050406030204" pitchFamily="18" charset="0"/>
                      </a:rPr>
                      <m:t>  </m:t>
                    </m:r>
                  </m:oMath>
                </a14:m>
                <a:r>
                  <a:rPr lang="en-US" dirty="0"/>
                  <a:t>= </a:t>
                </a:r>
                <a14:m>
                  <m:oMath xmlns:m="http://schemas.openxmlformats.org/officeDocument/2006/math">
                    <m:nary>
                      <m:naryPr>
                        <m:chr m:val="∮"/>
                        <m:limLoc m:val="undOvr"/>
                        <m:supHide m:val="on"/>
                        <m:ctrlPr>
                          <a:rPr lang="en-US" i="1">
                            <a:latin typeface="Cambria Math" panose="02040503050406030204" pitchFamily="18" charset="0"/>
                          </a:rPr>
                        </m:ctrlPr>
                      </m:naryPr>
                      <m:sub>
                        <m:r>
                          <m:rPr>
                            <m:brk m:alnAt="23"/>
                          </m:rPr>
                          <a:rPr lang="en-US" b="0" i="1">
                            <a:latin typeface="Cambria Math" panose="02040503050406030204" pitchFamily="18" charset="0"/>
                          </a:rPr>
                          <m:t>𝑐</m:t>
                        </m:r>
                      </m:sub>
                      <m:sup/>
                      <m:e>
                        <m:d>
                          <m:dPr>
                            <m:ctrlPr>
                              <a:rPr lang="en-IN" i="1" smtClean="0">
                                <a:latin typeface="Cambria Math" panose="02040503050406030204" pitchFamily="18" charset="0"/>
                              </a:rPr>
                            </m:ctrlPr>
                          </m:dPr>
                          <m:e>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𝑖𝑣</m:t>
                            </m:r>
                          </m:e>
                        </m:d>
                      </m:e>
                    </m:nary>
                    <m:r>
                      <a:rPr lang="en-IN" b="0" i="1" smtClean="0">
                        <a:latin typeface="Cambria Math" panose="02040503050406030204" pitchFamily="18" charset="0"/>
                      </a:rPr>
                      <m:t>(</m:t>
                    </m:r>
                    <m:r>
                      <a:rPr lang="en-IN" b="0" i="1" smtClean="0">
                        <a:latin typeface="Cambria Math" panose="02040503050406030204" pitchFamily="18" charset="0"/>
                      </a:rPr>
                      <m:t>𝑑𝑥</m:t>
                    </m:r>
                    <m:r>
                      <a:rPr lang="en-IN" b="0" i="1" smtClean="0">
                        <a:latin typeface="Cambria Math" panose="02040503050406030204" pitchFamily="18" charset="0"/>
                      </a:rPr>
                      <m:t>+</m:t>
                    </m:r>
                    <m:r>
                      <a:rPr lang="en-IN" b="0" i="1" smtClean="0">
                        <a:latin typeface="Cambria Math" panose="02040503050406030204" pitchFamily="18" charset="0"/>
                      </a:rPr>
                      <m:t>𝑖𝑑𝑦</m:t>
                    </m:r>
                    <m:r>
                      <a:rPr lang="en-IN" b="0" i="1" smtClean="0">
                        <a:latin typeface="Cambria Math" panose="02040503050406030204" pitchFamily="18" charset="0"/>
                      </a:rPr>
                      <m:t>)</m:t>
                    </m:r>
                  </m:oMath>
                </a14:m>
                <a:r>
                  <a:rPr lang="en-US" dirty="0"/>
                  <a:t> </a:t>
                </a: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nary>
                        <m:naryPr>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𝐶</m:t>
                          </m:r>
                        </m:sub>
                        <m:sup>
                          <m:r>
                            <a:rPr lang="en-IN" b="0" i="1" smtClean="0">
                              <a:latin typeface="Cambria Math" panose="02040503050406030204" pitchFamily="18" charset="0"/>
                              <a:ea typeface="Cambria Math" panose="02040503050406030204" pitchFamily="18" charset="0"/>
                            </a:rPr>
                            <m:t> </m:t>
                          </m:r>
                        </m:sup>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𝑑𝑥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𝑑𝑦</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nary>
                            <m:naryPr>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𝐶</m:t>
                              </m:r>
                            </m:sub>
                            <m:sup>
                              <m:r>
                                <a:rPr lang="en-IN" b="0" i="1" smtClean="0">
                                  <a:latin typeface="Cambria Math" panose="02040503050406030204" pitchFamily="18" charset="0"/>
                                  <a:ea typeface="Cambria Math" panose="02040503050406030204" pitchFamily="18" charset="0"/>
                                </a:rPr>
                                <m:t> </m:t>
                              </m:r>
                            </m:sup>
                            <m:e>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𝑑𝑥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𝑑𝑦</m:t>
                                  </m:r>
                                </m:e>
                              </m:d>
                            </m:e>
                          </m:nary>
                        </m:e>
                      </m:nary>
                    </m:oMath>
                  </m:oMathPara>
                </a14:m>
                <a:endParaRPr lang="en-US" dirty="0"/>
              </a:p>
              <a:p>
                <a:pPr marL="0" indent="0" algn="just">
                  <a:buNone/>
                </a:pPr>
                <a:r>
                  <a:rPr lang="en-US" dirty="0"/>
                  <a:t>which shows the evaluation of the line integral of a complex function, by evaluation of two line integrals of real function .</a:t>
                </a:r>
              </a:p>
              <a:p>
                <a:pPr marL="0" indent="0" algn="just">
                  <a:buNone/>
                </a:pPr>
                <a:r>
                  <a:rPr lang="en-US" sz="2000" dirty="0">
                    <a:latin typeface="Times New Roman" panose="02020603050405020304" pitchFamily="18" charset="0"/>
                    <a:cs typeface="Times New Roman" panose="02020603050405020304" pitchFamily="18" charset="0"/>
                  </a:rPr>
                  <a:t>  </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78DE5E3-A0F0-42CE-BAD3-D0CB4FD3BD44}"/>
                  </a:ext>
                </a:extLst>
              </p:cNvPr>
              <p:cNvSpPr>
                <a:spLocks noGrp="1" noRot="1" noChangeAspect="1" noMove="1" noResize="1" noEditPoints="1" noAdjustHandles="1" noChangeArrowheads="1" noChangeShapeType="1" noTextEdit="1"/>
              </p:cNvSpPr>
              <p:nvPr>
                <p:ph idx="1"/>
              </p:nvPr>
            </p:nvSpPr>
            <p:spPr>
              <a:xfrm>
                <a:off x="304800" y="1066800"/>
                <a:ext cx="8610600" cy="5867400"/>
              </a:xfrm>
              <a:blipFill>
                <a:blip r:embed="rId2"/>
                <a:stretch>
                  <a:fillRect l="-6582" t="-831" r="-991"/>
                </a:stretch>
              </a:blipFill>
            </p:spPr>
            <p:txBody>
              <a:bodyPr/>
              <a:lstStyle/>
              <a:p>
                <a:r>
                  <a:rPr lang="en-IN">
                    <a:noFill/>
                  </a:rPr>
                  <a:t> </a:t>
                </a:r>
              </a:p>
            </p:txBody>
          </p:sp>
        </mc:Fallback>
      </mc:AlternateContent>
      <p:sp>
        <p:nvSpPr>
          <p:cNvPr id="7" name="Title 6">
            <a:extLst>
              <a:ext uri="{FF2B5EF4-FFF2-40B4-BE49-F238E27FC236}">
                <a16:creationId xmlns:a16="http://schemas.microsoft.com/office/drawing/2014/main" id="{0F82E4B8-E60F-4C6C-BC50-15C9E9671584}"/>
              </a:ext>
            </a:extLst>
          </p:cNvPr>
          <p:cNvSpPr>
            <a:spLocks noGrp="1"/>
          </p:cNvSpPr>
          <p:nvPr>
            <p:ph type="title"/>
          </p:nvPr>
        </p:nvSpPr>
        <p:spPr>
          <a:xfrm>
            <a:off x="457200" y="274638"/>
            <a:ext cx="8229600" cy="487362"/>
          </a:xfrm>
        </p:spPr>
        <p:txBody>
          <a:bodyPr>
            <a:normAutofit fontScale="90000"/>
          </a:bodyPr>
          <a:lstStyle/>
          <a:p>
            <a:br>
              <a:rPr lang="en-IN" dirty="0"/>
            </a:br>
            <a:endParaRPr lang="en-IN" dirty="0"/>
          </a:p>
        </p:txBody>
      </p:sp>
      <p:sp>
        <p:nvSpPr>
          <p:cNvPr id="8" name="Title 1">
            <a:extLst>
              <a:ext uri="{FF2B5EF4-FFF2-40B4-BE49-F238E27FC236}">
                <a16:creationId xmlns:a16="http://schemas.microsoft.com/office/drawing/2014/main" id="{FBA495FE-13DB-4D65-974C-7962161661B7}"/>
              </a:ext>
            </a:extLst>
          </p:cNvPr>
          <p:cNvSpPr txBox="1">
            <a:spLocks/>
          </p:cNvSpPr>
          <p:nvPr/>
        </p:nvSpPr>
        <p:spPr>
          <a:xfrm>
            <a:off x="1524000" y="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Line Integral in the Complex Plane(CO2)</a:t>
            </a:r>
          </a:p>
        </p:txBody>
      </p:sp>
      <p:pic>
        <p:nvPicPr>
          <p:cNvPr id="5" name="Picture 4">
            <a:extLst>
              <a:ext uri="{FF2B5EF4-FFF2-40B4-BE49-F238E27FC236}">
                <a16:creationId xmlns:a16="http://schemas.microsoft.com/office/drawing/2014/main" id="{354EC273-5935-4DD0-A125-B75AFE73D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86944"/>
            <a:ext cx="1219200" cy="651256"/>
          </a:xfrm>
          <a:prstGeom prst="rect">
            <a:avLst/>
          </a:prstGeom>
        </p:spPr>
      </p:pic>
      <p:sp>
        <p:nvSpPr>
          <p:cNvPr id="2" name="Date Placeholder 1">
            <a:extLst>
              <a:ext uri="{FF2B5EF4-FFF2-40B4-BE49-F238E27FC236}">
                <a16:creationId xmlns:a16="http://schemas.microsoft.com/office/drawing/2014/main" id="{BA1D944F-AE6E-4A6F-98FA-5B307EDA185C}"/>
              </a:ext>
            </a:extLst>
          </p:cNvPr>
          <p:cNvSpPr>
            <a:spLocks noGrp="1"/>
          </p:cNvSpPr>
          <p:nvPr>
            <p:ph type="dt" sz="half" idx="10"/>
          </p:nvPr>
        </p:nvSpPr>
        <p:spPr/>
        <p:txBody>
          <a:bodyPr/>
          <a:lstStyle/>
          <a:p>
            <a:fld id="{E0ED583C-4986-4483-9C99-0695C0EEC3C2}" type="datetime1">
              <a:rPr lang="en-US" smtClean="0"/>
              <a:t>10/24/2022</a:t>
            </a:fld>
            <a:endParaRPr lang="en-US"/>
          </a:p>
        </p:txBody>
      </p:sp>
      <p:sp>
        <p:nvSpPr>
          <p:cNvPr id="4" name="Footer Placeholder 3">
            <a:extLst>
              <a:ext uri="{FF2B5EF4-FFF2-40B4-BE49-F238E27FC236}">
                <a16:creationId xmlns:a16="http://schemas.microsoft.com/office/drawing/2014/main" id="{256A5BC4-3769-498C-9EBC-899DC2174C80}"/>
              </a:ext>
            </a:extLst>
          </p:cNvPr>
          <p:cNvSpPr>
            <a:spLocks noGrp="1"/>
          </p:cNvSpPr>
          <p:nvPr>
            <p:ph type="ftr" sz="quarter" idx="11"/>
          </p:nvPr>
        </p:nvSpPr>
        <p:spPr/>
        <p:txBody>
          <a:bodyPr/>
          <a:lstStyle/>
          <a:p>
            <a:r>
              <a:rPr lang="en-US"/>
              <a:t>Mr. Raman Chauhan          Maths III (AAS0301A)                Unit-II</a:t>
            </a:r>
          </a:p>
        </p:txBody>
      </p:sp>
      <p:sp>
        <p:nvSpPr>
          <p:cNvPr id="6" name="Slide Number Placeholder 5">
            <a:extLst>
              <a:ext uri="{FF2B5EF4-FFF2-40B4-BE49-F238E27FC236}">
                <a16:creationId xmlns:a16="http://schemas.microsoft.com/office/drawing/2014/main" id="{FA2E7C3B-E486-43E9-A0F9-CC7331A15ACC}"/>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983982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DE5E3-A0F0-42CE-BAD3-D0CB4FD3BD44}"/>
                  </a:ext>
                </a:extLst>
              </p:cNvPr>
              <p:cNvSpPr>
                <a:spLocks noGrp="1"/>
              </p:cNvSpPr>
              <p:nvPr>
                <p:ph idx="1"/>
              </p:nvPr>
            </p:nvSpPr>
            <p:spPr>
              <a:xfrm>
                <a:off x="0" y="1066800"/>
                <a:ext cx="9144000" cy="5867400"/>
              </a:xfrm>
            </p:spPr>
            <p:txBody>
              <a:bodyPr>
                <a:normAutofit/>
              </a:bodyPr>
              <a:lstStyle/>
              <a:p>
                <a:pPr marL="0" indent="0">
                  <a:buNone/>
                </a:pPr>
                <a:r>
                  <a:rPr lang="en-US" b="1" dirty="0"/>
                  <a:t>Q1. </a:t>
                </a:r>
                <a:r>
                  <a:rPr lang="en-US" dirty="0"/>
                  <a:t>Evaluate</a:t>
                </a:r>
                <a:r>
                  <a:rPr lang="en-US" b="1" dirty="0"/>
                  <a:t> </a:t>
                </a:r>
                <a:r>
                  <a:rPr lang="en-US" dirty="0"/>
                  <a:t>the  integral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𝑧</m:t>
                            </m:r>
                          </m:e>
                        </m:func>
                        <m:r>
                          <a:rPr lang="en-US" i="1">
                            <a:latin typeface="Cambria Math" panose="02040503050406030204" pitchFamily="18" charset="0"/>
                          </a:rPr>
                          <m:t>𝑑𝑧</m:t>
                        </m:r>
                      </m:e>
                    </m:nary>
                  </m:oMath>
                </a14:m>
                <a:r>
                  <a:rPr lang="en-US" dirty="0"/>
                  <a:t>  where C is the unit circle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IN" b="0" dirty="0">
                  <a:ea typeface="Cambria Math" panose="02040503050406030204" pitchFamily="18" charset="0"/>
                </a:endParaRPr>
              </a:p>
              <a:p>
                <a:pPr marL="0" indent="0">
                  <a:buNone/>
                </a:pPr>
                <a:r>
                  <a:rPr lang="en-US" b="1" dirty="0"/>
                  <a:t>Q2.</a:t>
                </a:r>
                <a:r>
                  <a:rPr lang="en-US" dirty="0"/>
                  <a:t> Evaluate</a:t>
                </a:r>
                <a:r>
                  <a:rPr lang="en-US" b="1" dirty="0"/>
                  <a:t> </a:t>
                </a:r>
                <a:r>
                  <a:rPr lang="en-US" dirty="0"/>
                  <a:t>the line integral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𝐶</m:t>
                        </m:r>
                      </m:sub>
                      <m:sup>
                        <m:r>
                          <a:rPr lang="en-IN" b="0" i="1" smtClean="0">
                            <a:latin typeface="Cambria Math" panose="02040503050406030204" pitchFamily="18" charset="0"/>
                          </a:rPr>
                          <m:t> </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i="1" smtClean="0">
                                <a:latin typeface="Cambria Math" panose="02040503050406030204" pitchFamily="18" charset="0"/>
                              </a:rPr>
                              <m:t>2</m:t>
                            </m:r>
                          </m:sup>
                        </m:sSup>
                        <m:r>
                          <a:rPr lang="en-US" b="0" i="1" smtClean="0">
                            <a:latin typeface="Cambria Math" panose="02040503050406030204" pitchFamily="18" charset="0"/>
                          </a:rPr>
                          <m:t>𝑑𝑧</m:t>
                        </m:r>
                      </m:e>
                    </m:nary>
                  </m:oMath>
                </a14:m>
                <a:r>
                  <a:rPr lang="en-US" dirty="0"/>
                  <a:t>  where C is the boundary of a triangle with vertices </a:t>
                </a:r>
                <a14:m>
                  <m:oMath xmlns:m="http://schemas.openxmlformats.org/officeDocument/2006/math">
                    <m:r>
                      <a:rPr lang="en-US" b="0" i="1" smtClean="0">
                        <a:latin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𝑖</m:t>
                    </m:r>
                  </m:oMath>
                </a14:m>
                <a:r>
                  <a:rPr lang="en-US" dirty="0"/>
                  <a:t>  clockwise .</a:t>
                </a:r>
                <a:endParaRPr lang="en-IN" b="0" dirty="0">
                  <a:ea typeface="Cambria Math" panose="02040503050406030204" pitchFamily="18" charset="0"/>
                </a:endParaRPr>
              </a:p>
              <a:p>
                <a:pPr marL="0" indent="0">
                  <a:buNone/>
                </a:pPr>
                <a:endParaRPr lang="en-IN" b="0" dirty="0">
                  <a:ea typeface="Cambria Math" panose="02040503050406030204" pitchFamily="18" charset="0"/>
                </a:endParaRPr>
              </a:p>
              <a:p>
                <a:pPr marL="0" indent="0">
                  <a:buNone/>
                </a:pPr>
                <a:endParaRPr lang="en-US" dirty="0"/>
              </a:p>
              <a:p>
                <a:pPr marL="0" indent="0">
                  <a:buNone/>
                </a:pPr>
                <a:endParaRPr lang="en-US" b="1" dirty="0"/>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78DE5E3-A0F0-42CE-BAD3-D0CB4FD3BD44}"/>
                  </a:ext>
                </a:extLst>
              </p:cNvPr>
              <p:cNvSpPr>
                <a:spLocks noGrp="1" noRot="1" noChangeAspect="1" noMove="1" noResize="1" noEditPoints="1" noAdjustHandles="1" noChangeArrowheads="1" noChangeShapeType="1" noTextEdit="1"/>
              </p:cNvSpPr>
              <p:nvPr>
                <p:ph idx="1"/>
              </p:nvPr>
            </p:nvSpPr>
            <p:spPr>
              <a:xfrm>
                <a:off x="0" y="1066800"/>
                <a:ext cx="9144000" cy="5867400"/>
              </a:xfrm>
              <a:blipFill>
                <a:blip r:embed="rId2"/>
                <a:stretch>
                  <a:fillRect l="-1000" t="-12565"/>
                </a:stretch>
              </a:blipFill>
            </p:spPr>
            <p:txBody>
              <a:bodyPr/>
              <a:lstStyle/>
              <a:p>
                <a:r>
                  <a:rPr lang="en-IN">
                    <a:noFill/>
                  </a:rPr>
                  <a:t> </a:t>
                </a:r>
              </a:p>
            </p:txBody>
          </p:sp>
        </mc:Fallback>
      </mc:AlternateContent>
      <p:sp>
        <p:nvSpPr>
          <p:cNvPr id="7" name="Title 6">
            <a:extLst>
              <a:ext uri="{FF2B5EF4-FFF2-40B4-BE49-F238E27FC236}">
                <a16:creationId xmlns:a16="http://schemas.microsoft.com/office/drawing/2014/main" id="{0F82E4B8-E60F-4C6C-BC50-15C9E9671584}"/>
              </a:ext>
            </a:extLst>
          </p:cNvPr>
          <p:cNvSpPr>
            <a:spLocks noGrp="1"/>
          </p:cNvSpPr>
          <p:nvPr>
            <p:ph type="title"/>
          </p:nvPr>
        </p:nvSpPr>
        <p:spPr>
          <a:xfrm>
            <a:off x="457200" y="274638"/>
            <a:ext cx="8229600" cy="487362"/>
          </a:xfrm>
        </p:spPr>
        <p:txBody>
          <a:bodyPr>
            <a:normAutofit fontScale="90000"/>
          </a:bodyPr>
          <a:lstStyle/>
          <a:p>
            <a:br>
              <a:rPr lang="en-IN" dirty="0"/>
            </a:br>
            <a:endParaRPr lang="en-IN" dirty="0"/>
          </a:p>
        </p:txBody>
      </p:sp>
      <p:sp>
        <p:nvSpPr>
          <p:cNvPr id="8" name="Title 1">
            <a:extLst>
              <a:ext uri="{FF2B5EF4-FFF2-40B4-BE49-F238E27FC236}">
                <a16:creationId xmlns:a16="http://schemas.microsoft.com/office/drawing/2014/main" id="{FBA495FE-13DB-4D65-974C-7962161661B7}"/>
              </a:ext>
            </a:extLst>
          </p:cNvPr>
          <p:cNvSpPr txBox="1">
            <a:spLocks/>
          </p:cNvSpPr>
          <p:nvPr/>
        </p:nvSpPr>
        <p:spPr>
          <a:xfrm>
            <a:off x="1524000" y="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Daily Quiz(CO2)</a:t>
            </a:r>
          </a:p>
        </p:txBody>
      </p:sp>
      <p:pic>
        <p:nvPicPr>
          <p:cNvPr id="5" name="Picture 4">
            <a:extLst>
              <a:ext uri="{FF2B5EF4-FFF2-40B4-BE49-F238E27FC236}">
                <a16:creationId xmlns:a16="http://schemas.microsoft.com/office/drawing/2014/main" id="{354EC273-5935-4DD0-A125-B75AFE73D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86944"/>
            <a:ext cx="1219200" cy="651256"/>
          </a:xfrm>
          <a:prstGeom prst="rect">
            <a:avLst/>
          </a:prstGeom>
        </p:spPr>
      </p:pic>
      <p:sp>
        <p:nvSpPr>
          <p:cNvPr id="2" name="Date Placeholder 1">
            <a:extLst>
              <a:ext uri="{FF2B5EF4-FFF2-40B4-BE49-F238E27FC236}">
                <a16:creationId xmlns:a16="http://schemas.microsoft.com/office/drawing/2014/main" id="{BA1D944F-AE6E-4A6F-98FA-5B307EDA185C}"/>
              </a:ext>
            </a:extLst>
          </p:cNvPr>
          <p:cNvSpPr>
            <a:spLocks noGrp="1"/>
          </p:cNvSpPr>
          <p:nvPr>
            <p:ph type="dt" sz="half" idx="10"/>
          </p:nvPr>
        </p:nvSpPr>
        <p:spPr/>
        <p:txBody>
          <a:bodyPr/>
          <a:lstStyle/>
          <a:p>
            <a:fld id="{F9A94056-BCE7-4837-A229-4147A7A3AFEE}" type="datetime1">
              <a:rPr lang="en-US" smtClean="0"/>
              <a:t>10/24/2022</a:t>
            </a:fld>
            <a:endParaRPr lang="en-US"/>
          </a:p>
        </p:txBody>
      </p:sp>
      <p:sp>
        <p:nvSpPr>
          <p:cNvPr id="4" name="Footer Placeholder 3">
            <a:extLst>
              <a:ext uri="{FF2B5EF4-FFF2-40B4-BE49-F238E27FC236}">
                <a16:creationId xmlns:a16="http://schemas.microsoft.com/office/drawing/2014/main" id="{256A5BC4-3769-498C-9EBC-899DC2174C80}"/>
              </a:ext>
            </a:extLst>
          </p:cNvPr>
          <p:cNvSpPr>
            <a:spLocks noGrp="1"/>
          </p:cNvSpPr>
          <p:nvPr>
            <p:ph type="ftr" sz="quarter" idx="11"/>
          </p:nvPr>
        </p:nvSpPr>
        <p:spPr/>
        <p:txBody>
          <a:bodyPr/>
          <a:lstStyle/>
          <a:p>
            <a:r>
              <a:rPr lang="en-US"/>
              <a:t>Mr. Raman Chauhan          Maths III (AAS0301A)                Unit-II</a:t>
            </a:r>
          </a:p>
        </p:txBody>
      </p:sp>
      <p:sp>
        <p:nvSpPr>
          <p:cNvPr id="6" name="Slide Number Placeholder 5">
            <a:extLst>
              <a:ext uri="{FF2B5EF4-FFF2-40B4-BE49-F238E27FC236}">
                <a16:creationId xmlns:a16="http://schemas.microsoft.com/office/drawing/2014/main" id="{FA2E7C3B-E486-43E9-A0F9-CC7331A15ACC}"/>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4777664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DE5E3-A0F0-42CE-BAD3-D0CB4FD3BD44}"/>
                  </a:ext>
                </a:extLst>
              </p:cNvPr>
              <p:cNvSpPr>
                <a:spLocks noGrp="1"/>
              </p:cNvSpPr>
              <p:nvPr>
                <p:ph idx="1"/>
              </p:nvPr>
            </p:nvSpPr>
            <p:spPr>
              <a:xfrm>
                <a:off x="0" y="914400"/>
                <a:ext cx="9144000" cy="5867400"/>
              </a:xfrm>
            </p:spPr>
            <p:txBody>
              <a:bodyPr>
                <a:noAutofit/>
              </a:bodyPr>
              <a:lstStyle/>
              <a:p>
                <a:pPr marL="0" indent="0">
                  <a:buNone/>
                </a:pPr>
                <a:r>
                  <a:rPr lang="en-US" dirty="0"/>
                  <a:t> </a:t>
                </a:r>
                <a:r>
                  <a:rPr lang="en-IN" b="1" dirty="0"/>
                  <a:t>Example: </a:t>
                </a:r>
                <a:r>
                  <a:rPr lang="en-IN" dirty="0"/>
                  <a:t>Find the value of the integral </a:t>
                </a:r>
                <a14:m>
                  <m:oMath xmlns:m="http://schemas.openxmlformats.org/officeDocument/2006/math">
                    <m:nary>
                      <m:naryPr>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0</m:t>
                        </m:r>
                      </m:sub>
                      <m:sup>
                        <m:r>
                          <a:rPr lang="en-IN" b="0" i="1" smtClean="0">
                            <a:latin typeface="Cambria Math" panose="02040503050406030204" pitchFamily="18" charset="0"/>
                          </a:rPr>
                          <m:t>1+</m:t>
                        </m:r>
                        <m:r>
                          <a:rPr lang="en-IN" b="0" i="1" smtClean="0">
                            <a:latin typeface="Cambria Math" panose="02040503050406030204" pitchFamily="18" charset="0"/>
                          </a:rPr>
                          <m:t>𝑖</m:t>
                        </m:r>
                      </m:sup>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i="1">
                                <a:latin typeface="Cambria Math" panose="02040503050406030204" pitchFamily="18" charset="0"/>
                              </a:rPr>
                              <m:t>𝑖𝑥</m:t>
                            </m:r>
                          </m:e>
                          <m:sup>
                            <m:r>
                              <a:rPr lang="en-IN" b="0" i="1" smtClean="0">
                                <a:latin typeface="Cambria Math" panose="02040503050406030204" pitchFamily="18" charset="0"/>
                              </a:rPr>
                              <m:t>2</m:t>
                            </m:r>
                          </m:sup>
                        </m:sSup>
                        <m:r>
                          <a:rPr lang="en-IN" b="0" i="1" smtClean="0">
                            <a:latin typeface="Cambria Math" panose="02040503050406030204" pitchFamily="18" charset="0"/>
                          </a:rPr>
                          <m:t>)</m:t>
                        </m:r>
                      </m:e>
                    </m:nary>
                  </m:oMath>
                </a14:m>
                <a:r>
                  <a:rPr lang="en-US" dirty="0"/>
                  <a:t>dz</a:t>
                </a:r>
              </a:p>
              <a:p>
                <a:pPr marL="514350" indent="-514350">
                  <a:buAutoNum type="romanLcParenBoth"/>
                </a:pPr>
                <a:r>
                  <a:rPr lang="en-US" dirty="0"/>
                  <a:t>Along the straight line from z = 0 to z = 1+i .</a:t>
                </a:r>
              </a:p>
              <a:p>
                <a:pPr marL="514350" indent="-514350">
                  <a:buAutoNum type="romanLcParenBoth"/>
                </a:pPr>
                <a:r>
                  <a:rPr lang="en-US" dirty="0"/>
                  <a:t>Along the real axis from z = 0 to z = 1 and then along a line parallel to the imaginary axis from z=1 to z = 1+ </a:t>
                </a:r>
                <a:r>
                  <a:rPr lang="en-US" dirty="0" err="1"/>
                  <a:t>i</a:t>
                </a:r>
                <a:r>
                  <a:rPr lang="en-US" dirty="0"/>
                  <a:t>.</a:t>
                </a:r>
              </a:p>
              <a:p>
                <a:pPr marL="0" indent="0">
                  <a:buNone/>
                </a:pPr>
                <a:r>
                  <a:rPr lang="en-US" b="1" dirty="0"/>
                  <a:t>Solution:</a:t>
                </a:r>
                <a:r>
                  <a:rPr lang="en-US" dirty="0"/>
                  <a:t> We have z = x + </a:t>
                </a:r>
                <a:r>
                  <a:rPr lang="en-US" dirty="0" err="1"/>
                  <a:t>iy</a:t>
                </a:r>
                <a:endParaRPr lang="en-US" dirty="0"/>
              </a:p>
              <a:p>
                <a:pPr marL="0" indent="0">
                  <a:buNone/>
                </a:pPr>
                <a:r>
                  <a:rPr lang="en-US" dirty="0"/>
                  <a:t>                          </a:t>
                </a:r>
                <a:r>
                  <a:rPr lang="en-US" dirty="0" err="1"/>
                  <a:t>dz</a:t>
                </a:r>
                <a:r>
                  <a:rPr lang="en-US" dirty="0"/>
                  <a:t>  = dx +</a:t>
                </a:r>
                <a:r>
                  <a:rPr lang="en-US" dirty="0" err="1"/>
                  <a:t>i</a:t>
                </a:r>
                <a:r>
                  <a:rPr lang="en-US" dirty="0"/>
                  <a:t> </a:t>
                </a:r>
                <a:r>
                  <a:rPr lang="en-US" dirty="0" err="1"/>
                  <a:t>dy</a:t>
                </a:r>
                <a:endParaRPr lang="en-US" dirty="0"/>
              </a:p>
              <a:p>
                <a:pPr marL="514350" indent="-514350">
                  <a:buAutoNum type="romanLcParenBoth"/>
                </a:pPr>
                <a:r>
                  <a:rPr lang="en-US" dirty="0"/>
                  <a:t>OB is the straight line joining z = 0 to z = 1+i.</a:t>
                </a:r>
              </a:p>
              <a:p>
                <a:pPr marL="0" indent="0">
                  <a:buNone/>
                </a:pPr>
                <a:r>
                  <a:rPr lang="en-US" dirty="0"/>
                  <a:t>Obviously on OB, we have y = x</a:t>
                </a:r>
              </a:p>
              <a:p>
                <a:pPr marL="0" indent="0">
                  <a:buNone/>
                </a:pPr>
                <a:r>
                  <a:rPr lang="en-US" dirty="0"/>
                  <a:t>                               </a:t>
                </a:r>
                <a:r>
                  <a:rPr lang="en-US" dirty="0" err="1"/>
                  <a:t>dy</a:t>
                </a:r>
                <a:r>
                  <a:rPr lang="en-US" dirty="0"/>
                  <a:t> = dx .</a:t>
                </a:r>
              </a:p>
              <a:p>
                <a:pPr marL="0" indent="0">
                  <a:buNone/>
                </a:pPr>
                <a:r>
                  <a:rPr lang="en-US" dirty="0"/>
                  <a:t>Now, </a:t>
                </a:r>
                <a14:m>
                  <m:oMath xmlns:m="http://schemas.openxmlformats.org/officeDocument/2006/math">
                    <m:nary>
                      <m:naryPr>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0</m:t>
                        </m:r>
                      </m:sub>
                      <m:sup>
                        <m:r>
                          <a:rPr lang="en-IN" b="0" i="1" smtClean="0">
                            <a:latin typeface="Cambria Math" panose="02040503050406030204" pitchFamily="18" charset="0"/>
                          </a:rPr>
                          <m:t>1</m:t>
                        </m:r>
                      </m:sup>
                      <m:e>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i="1">
                                <a:latin typeface="Cambria Math" panose="02040503050406030204" pitchFamily="18" charset="0"/>
                              </a:rPr>
                              <m:t>𝑖𝑥</m:t>
                            </m:r>
                          </m:e>
                          <m:sup>
                            <m:r>
                              <a:rPr lang="en-IN" b="0" i="1" smtClean="0">
                                <a:latin typeface="Cambria Math" panose="02040503050406030204" pitchFamily="18" charset="0"/>
                              </a:rPr>
                              <m:t>2</m:t>
                            </m:r>
                          </m:sup>
                        </m:sSup>
                        <m:r>
                          <a:rPr lang="en-IN" b="0" i="1" smtClean="0">
                            <a:latin typeface="Cambria Math" panose="02040503050406030204" pitchFamily="18" charset="0"/>
                          </a:rPr>
                          <m:t>)</m:t>
                        </m:r>
                      </m:e>
                    </m:nary>
                  </m:oMath>
                </a14:m>
                <a:r>
                  <a:rPr lang="en-US" dirty="0"/>
                  <a:t>(1+ </a:t>
                </a:r>
                <a:r>
                  <a:rPr lang="en-US" dirty="0" err="1"/>
                  <a:t>i</a:t>
                </a:r>
                <a:r>
                  <a:rPr lang="en-US" dirty="0"/>
                  <a:t>) </a:t>
                </a:r>
                <a:r>
                  <a:rPr lang="en-US" i="1" dirty="0"/>
                  <a:t>dx</a:t>
                </a:r>
                <a:r>
                  <a:rPr lang="en-US" dirty="0"/>
                  <a:t> =</a:t>
                </a:r>
                <a:r>
                  <a:rPr lang="en-IN" dirty="0"/>
                  <a:t> </a:t>
                </a:r>
                <a14:m>
                  <m:oMath xmlns:m="http://schemas.openxmlformats.org/officeDocument/2006/math">
                    <m:nary>
                      <m:naryPr>
                        <m:ctrlPr>
                          <a:rPr lang="en-IN" i="1">
                            <a:latin typeface="Cambria Math" panose="02040503050406030204" pitchFamily="18" charset="0"/>
                          </a:rPr>
                        </m:ctrlPr>
                      </m:naryPr>
                      <m:sub>
                        <m:r>
                          <m:rPr>
                            <m:brk m:alnAt="23"/>
                          </m:rPr>
                          <a:rPr lang="en-IN" i="1">
                            <a:latin typeface="Cambria Math" panose="02040503050406030204" pitchFamily="18" charset="0"/>
                          </a:rPr>
                          <m:t>0</m:t>
                        </m:r>
                      </m:sub>
                      <m:sup>
                        <m:r>
                          <a:rPr lang="en-IN" i="1" smtClean="0">
                            <a:latin typeface="Cambria Math" panose="02040503050406030204" pitchFamily="18" charset="0"/>
                          </a:rPr>
                          <m:t>1</m:t>
                        </m:r>
                      </m:sup>
                      <m:e>
                        <m:r>
                          <a:rPr lang="en-IN" b="0" i="1" smtClean="0">
                            <a:latin typeface="Cambria Math" panose="02040503050406030204" pitchFamily="18" charset="0"/>
                          </a:rPr>
                          <m:t>𝑖</m:t>
                        </m:r>
                        <m:r>
                          <a:rPr lang="en-IN" b="0" i="1" smtClean="0">
                            <a:latin typeface="Cambria Math" panose="02040503050406030204" pitchFamily="18" charset="0"/>
                          </a:rPr>
                          <m:t> </m:t>
                        </m:r>
                      </m:e>
                    </m:nary>
                  </m:oMath>
                </a14:m>
                <a:r>
                  <a:rPr lang="en-US" dirty="0"/>
                  <a:t>(1+ </a:t>
                </a:r>
                <a:r>
                  <a:rPr lang="en-US" dirty="0" err="1"/>
                  <a:t>i</a:t>
                </a:r>
                <a:r>
                  <a:rPr lang="en-US" dirty="0"/>
                  <a:t>) </a:t>
                </a:r>
                <a14:m>
                  <m:oMath xmlns:m="http://schemas.openxmlformats.org/officeDocument/2006/math">
                    <m:sSup>
                      <m:sSupPr>
                        <m:ctrlPr>
                          <a:rPr lang="en-US"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oMath>
                </a14:m>
                <a:r>
                  <a:rPr lang="en-US" dirty="0"/>
                  <a:t> </a:t>
                </a:r>
                <a:r>
                  <a:rPr lang="en-US" i="1" dirty="0"/>
                  <a:t>dx </a:t>
                </a:r>
              </a:p>
              <a:p>
                <a:pPr marL="0" indent="0">
                  <a:buNone/>
                </a:pPr>
                <a:r>
                  <a:rPr lang="en-US" i="1" dirty="0"/>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3</m:t>
                        </m:r>
                      </m:den>
                    </m:f>
                  </m:oMath>
                </a14:m>
                <a:r>
                  <a:rPr lang="en-US" dirty="0"/>
                  <a:t> (-1+i)</a:t>
                </a:r>
              </a:p>
              <a:p>
                <a:pPr marL="0" indent="0">
                  <a:buNone/>
                </a:pPr>
                <a:r>
                  <a:rPr lang="en-US" dirty="0"/>
                  <a:t>                                                 </a:t>
                </a:r>
              </a:p>
              <a:p>
                <a:pPr marL="514350" indent="-514350">
                  <a:buAutoNum type="romanLcParenBoth"/>
                </a:pPr>
                <a:endParaRPr lang="en-US" dirty="0"/>
              </a:p>
              <a:p>
                <a:pPr marL="0" indent="0">
                  <a:buNone/>
                </a:pPr>
                <a:endParaRPr lang="en-US" b="1" dirty="0"/>
              </a:p>
              <a:p>
                <a:pPr marL="0" indent="0">
                  <a:buNone/>
                </a:pPr>
                <a:r>
                  <a:rPr lang="en-US" b="1" dirty="0"/>
                  <a:t>                                         </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78DE5E3-A0F0-42CE-BAD3-D0CB4FD3BD44}"/>
                  </a:ext>
                </a:extLst>
              </p:cNvPr>
              <p:cNvSpPr>
                <a:spLocks noGrp="1" noRot="1" noChangeAspect="1" noMove="1" noResize="1" noEditPoints="1" noAdjustHandles="1" noChangeArrowheads="1" noChangeShapeType="1" noTextEdit="1"/>
              </p:cNvSpPr>
              <p:nvPr>
                <p:ph idx="1"/>
              </p:nvPr>
            </p:nvSpPr>
            <p:spPr>
              <a:xfrm>
                <a:off x="0" y="914400"/>
                <a:ext cx="9144000" cy="5867400"/>
              </a:xfrm>
              <a:blipFill>
                <a:blip r:embed="rId2"/>
                <a:stretch>
                  <a:fillRect l="-1000"/>
                </a:stretch>
              </a:blipFill>
            </p:spPr>
            <p:txBody>
              <a:bodyPr/>
              <a:lstStyle/>
              <a:p>
                <a:r>
                  <a:rPr lang="en-IN">
                    <a:noFill/>
                  </a:rPr>
                  <a:t> </a:t>
                </a:r>
              </a:p>
            </p:txBody>
          </p:sp>
        </mc:Fallback>
      </mc:AlternateContent>
      <p:sp>
        <p:nvSpPr>
          <p:cNvPr id="7" name="Title 6">
            <a:extLst>
              <a:ext uri="{FF2B5EF4-FFF2-40B4-BE49-F238E27FC236}">
                <a16:creationId xmlns:a16="http://schemas.microsoft.com/office/drawing/2014/main" id="{0F82E4B8-E60F-4C6C-BC50-15C9E9671584}"/>
              </a:ext>
            </a:extLst>
          </p:cNvPr>
          <p:cNvSpPr>
            <a:spLocks noGrp="1"/>
          </p:cNvSpPr>
          <p:nvPr>
            <p:ph type="title"/>
          </p:nvPr>
        </p:nvSpPr>
        <p:spPr>
          <a:xfrm>
            <a:off x="457200" y="274638"/>
            <a:ext cx="8229600" cy="487362"/>
          </a:xfrm>
        </p:spPr>
        <p:txBody>
          <a:bodyPr>
            <a:normAutofit fontScale="90000"/>
          </a:bodyPr>
          <a:lstStyle/>
          <a:p>
            <a:br>
              <a:rPr lang="en-IN" dirty="0"/>
            </a:br>
            <a:endParaRPr lang="en-IN" dirty="0"/>
          </a:p>
        </p:txBody>
      </p:sp>
      <p:sp>
        <p:nvSpPr>
          <p:cNvPr id="8" name="Title 1">
            <a:extLst>
              <a:ext uri="{FF2B5EF4-FFF2-40B4-BE49-F238E27FC236}">
                <a16:creationId xmlns:a16="http://schemas.microsoft.com/office/drawing/2014/main" id="{FBA495FE-13DB-4D65-974C-7962161661B7}"/>
              </a:ext>
            </a:extLst>
          </p:cNvPr>
          <p:cNvSpPr txBox="1">
            <a:spLocks/>
          </p:cNvSpPr>
          <p:nvPr/>
        </p:nvSpPr>
        <p:spPr>
          <a:xfrm>
            <a:off x="1524000" y="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Line Integral in the Complex Plane(CO2)</a:t>
            </a:r>
          </a:p>
        </p:txBody>
      </p:sp>
      <p:pic>
        <p:nvPicPr>
          <p:cNvPr id="5" name="Picture 4">
            <a:extLst>
              <a:ext uri="{FF2B5EF4-FFF2-40B4-BE49-F238E27FC236}">
                <a16:creationId xmlns:a16="http://schemas.microsoft.com/office/drawing/2014/main" id="{354EC273-5935-4DD0-A125-B75AFE73D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86944"/>
            <a:ext cx="1219200" cy="651256"/>
          </a:xfrm>
          <a:prstGeom prst="rect">
            <a:avLst/>
          </a:prstGeom>
        </p:spPr>
      </p:pic>
      <p:sp>
        <p:nvSpPr>
          <p:cNvPr id="2" name="Date Placeholder 1">
            <a:extLst>
              <a:ext uri="{FF2B5EF4-FFF2-40B4-BE49-F238E27FC236}">
                <a16:creationId xmlns:a16="http://schemas.microsoft.com/office/drawing/2014/main" id="{BA1D944F-AE6E-4A6F-98FA-5B307EDA185C}"/>
              </a:ext>
            </a:extLst>
          </p:cNvPr>
          <p:cNvSpPr>
            <a:spLocks noGrp="1"/>
          </p:cNvSpPr>
          <p:nvPr>
            <p:ph type="dt" sz="half" idx="10"/>
          </p:nvPr>
        </p:nvSpPr>
        <p:spPr/>
        <p:txBody>
          <a:bodyPr/>
          <a:lstStyle/>
          <a:p>
            <a:fld id="{2AAD4A11-00D0-486A-A3BF-41D40A01C49B}" type="datetime1">
              <a:rPr lang="en-US" smtClean="0"/>
              <a:t>10/24/2022</a:t>
            </a:fld>
            <a:endParaRPr lang="en-US"/>
          </a:p>
        </p:txBody>
      </p:sp>
      <p:sp>
        <p:nvSpPr>
          <p:cNvPr id="4" name="Footer Placeholder 3">
            <a:extLst>
              <a:ext uri="{FF2B5EF4-FFF2-40B4-BE49-F238E27FC236}">
                <a16:creationId xmlns:a16="http://schemas.microsoft.com/office/drawing/2014/main" id="{256A5BC4-3769-498C-9EBC-899DC2174C80}"/>
              </a:ext>
            </a:extLst>
          </p:cNvPr>
          <p:cNvSpPr>
            <a:spLocks noGrp="1"/>
          </p:cNvSpPr>
          <p:nvPr>
            <p:ph type="ftr" sz="quarter" idx="11"/>
          </p:nvPr>
        </p:nvSpPr>
        <p:spPr/>
        <p:txBody>
          <a:bodyPr/>
          <a:lstStyle/>
          <a:p>
            <a:r>
              <a:rPr lang="en-US"/>
              <a:t>Mr. Raman Chauhan          Maths III (AAS0301A)                Unit-II</a:t>
            </a:r>
          </a:p>
        </p:txBody>
      </p:sp>
      <p:sp>
        <p:nvSpPr>
          <p:cNvPr id="6" name="Slide Number Placeholder 5">
            <a:extLst>
              <a:ext uri="{FF2B5EF4-FFF2-40B4-BE49-F238E27FC236}">
                <a16:creationId xmlns:a16="http://schemas.microsoft.com/office/drawing/2014/main" id="{FA2E7C3B-E486-43E9-A0F9-CC7331A15ACC}"/>
              </a:ext>
            </a:extLst>
          </p:cNvPr>
          <p:cNvSpPr>
            <a:spLocks noGrp="1"/>
          </p:cNvSpPr>
          <p:nvPr>
            <p:ph type="sldNum" sz="quarter" idx="12"/>
          </p:nvPr>
        </p:nvSpPr>
        <p:spPr/>
        <p:txBody>
          <a:bodyPr/>
          <a:lstStyle/>
          <a:p>
            <a:fld id="{B6F15528-21DE-4FAA-801E-634DDDAF4B2B}" type="slidenum">
              <a:rPr lang="en-US" smtClean="0"/>
              <a:pPr/>
              <a:t>29</a:t>
            </a:fld>
            <a:endParaRPr lang="en-US"/>
          </a:p>
        </p:txBody>
      </p:sp>
      <p:cxnSp>
        <p:nvCxnSpPr>
          <p:cNvPr id="10" name="Straight Arrow Connector 9">
            <a:extLst>
              <a:ext uri="{FF2B5EF4-FFF2-40B4-BE49-F238E27FC236}">
                <a16:creationId xmlns:a16="http://schemas.microsoft.com/office/drawing/2014/main" id="{B3E7738D-3FD2-4540-815A-660FF0B50AD9}"/>
              </a:ext>
            </a:extLst>
          </p:cNvPr>
          <p:cNvCxnSpPr>
            <a:cxnSpLocks/>
          </p:cNvCxnSpPr>
          <p:nvPr/>
        </p:nvCxnSpPr>
        <p:spPr>
          <a:xfrm>
            <a:off x="6705600" y="4343400"/>
            <a:ext cx="1714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FE8CB76-69F2-4661-BECF-D5B4DF17624B}"/>
              </a:ext>
            </a:extLst>
          </p:cNvPr>
          <p:cNvCxnSpPr>
            <a:cxnSpLocks/>
          </p:cNvCxnSpPr>
          <p:nvPr/>
        </p:nvCxnSpPr>
        <p:spPr>
          <a:xfrm flipV="1">
            <a:off x="6934200" y="2873376"/>
            <a:ext cx="0" cy="1774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A615040-5EFC-4F97-8D8F-424306E9FDFD}"/>
              </a:ext>
            </a:extLst>
          </p:cNvPr>
          <p:cNvCxnSpPr/>
          <p:nvPr/>
        </p:nvCxnSpPr>
        <p:spPr>
          <a:xfrm>
            <a:off x="7848600" y="3429000"/>
            <a:ext cx="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B11E765-798A-40A7-BFC3-309B86FADC43}"/>
              </a:ext>
            </a:extLst>
          </p:cNvPr>
          <p:cNvCxnSpPr/>
          <p:nvPr/>
        </p:nvCxnSpPr>
        <p:spPr>
          <a:xfrm flipH="1">
            <a:off x="6934200" y="3429000"/>
            <a:ext cx="9144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C011A6-A4AD-4EE8-B331-D75C777F3E59}"/>
              </a:ext>
            </a:extLst>
          </p:cNvPr>
          <p:cNvSpPr txBox="1"/>
          <p:nvPr/>
        </p:nvSpPr>
        <p:spPr>
          <a:xfrm>
            <a:off x="7505701" y="2948014"/>
            <a:ext cx="914399" cy="369332"/>
          </a:xfrm>
          <a:prstGeom prst="rect">
            <a:avLst/>
          </a:prstGeom>
          <a:noFill/>
        </p:spPr>
        <p:txBody>
          <a:bodyPr wrap="square" rtlCol="0">
            <a:spAutoFit/>
          </a:bodyPr>
          <a:lstStyle/>
          <a:p>
            <a:r>
              <a:rPr lang="en-IN" dirty="0">
                <a:latin typeface="Times New Roman" panose="02020603050405020304" pitchFamily="18" charset="0"/>
              </a:rPr>
              <a:t>(1,1)</a:t>
            </a:r>
          </a:p>
        </p:txBody>
      </p:sp>
      <p:sp>
        <p:nvSpPr>
          <p:cNvPr id="24" name="TextBox 23">
            <a:extLst>
              <a:ext uri="{FF2B5EF4-FFF2-40B4-BE49-F238E27FC236}">
                <a16:creationId xmlns:a16="http://schemas.microsoft.com/office/drawing/2014/main" id="{CA003620-E6B5-4FB9-A419-CFA67A8BFA0B}"/>
              </a:ext>
            </a:extLst>
          </p:cNvPr>
          <p:cNvSpPr txBox="1"/>
          <p:nvPr/>
        </p:nvSpPr>
        <p:spPr>
          <a:xfrm>
            <a:off x="7873998" y="3923268"/>
            <a:ext cx="685798" cy="369332"/>
          </a:xfrm>
          <a:prstGeom prst="rect">
            <a:avLst/>
          </a:prstGeom>
          <a:noFill/>
        </p:spPr>
        <p:txBody>
          <a:bodyPr wrap="square" rtlCol="0">
            <a:spAutoFit/>
          </a:bodyPr>
          <a:lstStyle/>
          <a:p>
            <a:r>
              <a:rPr lang="en-IN" dirty="0">
                <a:latin typeface="Times New Roman" panose="02020603050405020304" pitchFamily="18" charset="0"/>
              </a:rPr>
              <a:t>(1,0)</a:t>
            </a:r>
          </a:p>
        </p:txBody>
      </p:sp>
      <p:sp>
        <p:nvSpPr>
          <p:cNvPr id="25" name="TextBox 24">
            <a:extLst>
              <a:ext uri="{FF2B5EF4-FFF2-40B4-BE49-F238E27FC236}">
                <a16:creationId xmlns:a16="http://schemas.microsoft.com/office/drawing/2014/main" id="{34DFEDC7-D5EF-474A-B2E3-6A95778CB96A}"/>
              </a:ext>
            </a:extLst>
          </p:cNvPr>
          <p:cNvSpPr txBox="1"/>
          <p:nvPr/>
        </p:nvSpPr>
        <p:spPr>
          <a:xfrm>
            <a:off x="7010400" y="4419600"/>
            <a:ext cx="228599" cy="369332"/>
          </a:xfrm>
          <a:prstGeom prst="rect">
            <a:avLst/>
          </a:prstGeom>
          <a:noFill/>
        </p:spPr>
        <p:txBody>
          <a:bodyPr wrap="square" rtlCol="0">
            <a:spAutoFit/>
          </a:bodyPr>
          <a:lstStyle/>
          <a:p>
            <a:r>
              <a:rPr lang="en-IN" dirty="0">
                <a:latin typeface="Times New Roman" panose="02020603050405020304" pitchFamily="18" charset="0"/>
              </a:rPr>
              <a:t>O</a:t>
            </a:r>
          </a:p>
        </p:txBody>
      </p:sp>
      <p:sp>
        <p:nvSpPr>
          <p:cNvPr id="26" name="TextBox 25">
            <a:extLst>
              <a:ext uri="{FF2B5EF4-FFF2-40B4-BE49-F238E27FC236}">
                <a16:creationId xmlns:a16="http://schemas.microsoft.com/office/drawing/2014/main" id="{DFAEBC14-A88F-4201-B2ED-24929951BDCF}"/>
              </a:ext>
            </a:extLst>
          </p:cNvPr>
          <p:cNvSpPr txBox="1"/>
          <p:nvPr/>
        </p:nvSpPr>
        <p:spPr>
          <a:xfrm>
            <a:off x="7873998" y="4412192"/>
            <a:ext cx="228599" cy="369332"/>
          </a:xfrm>
          <a:prstGeom prst="rect">
            <a:avLst/>
          </a:prstGeom>
          <a:noFill/>
        </p:spPr>
        <p:txBody>
          <a:bodyPr wrap="square" rtlCol="0">
            <a:spAutoFit/>
          </a:bodyPr>
          <a:lstStyle/>
          <a:p>
            <a:r>
              <a:rPr lang="en-IN" b="1" dirty="0">
                <a:latin typeface="Times New Roman" panose="02020603050405020304" pitchFamily="18" charset="0"/>
              </a:rPr>
              <a:t>A</a:t>
            </a:r>
          </a:p>
        </p:txBody>
      </p:sp>
      <p:sp>
        <p:nvSpPr>
          <p:cNvPr id="27" name="TextBox 26">
            <a:extLst>
              <a:ext uri="{FF2B5EF4-FFF2-40B4-BE49-F238E27FC236}">
                <a16:creationId xmlns:a16="http://schemas.microsoft.com/office/drawing/2014/main" id="{12048D00-BD66-49C2-91A1-039BD6D1CF14}"/>
              </a:ext>
            </a:extLst>
          </p:cNvPr>
          <p:cNvSpPr txBox="1"/>
          <p:nvPr/>
        </p:nvSpPr>
        <p:spPr>
          <a:xfrm>
            <a:off x="8005230" y="3183480"/>
            <a:ext cx="241301" cy="369332"/>
          </a:xfrm>
          <a:prstGeom prst="rect">
            <a:avLst/>
          </a:prstGeom>
          <a:noFill/>
        </p:spPr>
        <p:txBody>
          <a:bodyPr wrap="square" rtlCol="0">
            <a:spAutoFit/>
          </a:bodyPr>
          <a:lstStyle/>
          <a:p>
            <a:r>
              <a:rPr lang="en-IN" dirty="0">
                <a:latin typeface="Times New Roman" panose="02020603050405020304" pitchFamily="18" charset="0"/>
              </a:rPr>
              <a:t>B</a:t>
            </a:r>
          </a:p>
        </p:txBody>
      </p:sp>
    </p:spTree>
    <p:extLst>
      <p:ext uri="{BB962C8B-B14F-4D97-AF65-F5344CB8AC3E}">
        <p14:creationId xmlns:p14="http://schemas.microsoft.com/office/powerpoint/2010/main" val="1363907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FC30F8D-FD46-4CF5-98A6-EC489911BFB7}" type="datetime1">
              <a:rPr lang="en-US" smtClean="0"/>
              <a:t>10/24/2022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420544" y="-51370"/>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Sequence of contents</a:t>
            </a:r>
            <a:endParaRPr lang="hi-IN"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 </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a:xfrm>
            <a:off x="3124200" y="6291560"/>
            <a:ext cx="4648200" cy="429915"/>
          </a:xfrm>
        </p:spPr>
        <p:txBody>
          <a:bodyPr/>
          <a:lstStyle/>
          <a:p>
            <a:r>
              <a:rPr lang="en-US"/>
              <a:t>Mr. Raman Chauhan          Maths III (AAS0301A)                Unit-II</a:t>
            </a:r>
            <a:endParaRPr lang="en-US" dirty="0"/>
          </a:p>
        </p:txBody>
      </p:sp>
      <p:pic>
        <p:nvPicPr>
          <p:cNvPr id="11" name="Content Placeholder 3">
            <a:extLst>
              <a:ext uri="{FF2B5EF4-FFF2-40B4-BE49-F238E27FC236}">
                <a16:creationId xmlns:a16="http://schemas.microsoft.com/office/drawing/2014/main" id="{B1BD0473-A32A-72A8-503A-14D92C60E08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
            <a:ext cx="1420544" cy="582931"/>
          </a:xfrm>
        </p:spPr>
      </p:pic>
      <p:graphicFrame>
        <p:nvGraphicFramePr>
          <p:cNvPr id="5" name="Table 8">
            <a:extLst>
              <a:ext uri="{FF2B5EF4-FFF2-40B4-BE49-F238E27FC236}">
                <a16:creationId xmlns:a16="http://schemas.microsoft.com/office/drawing/2014/main" id="{3CF16F24-C819-B5D1-B529-9638D903B01A}"/>
              </a:ext>
            </a:extLst>
          </p:cNvPr>
          <p:cNvGraphicFramePr>
            <a:graphicFrameLocks noGrp="1"/>
          </p:cNvGraphicFramePr>
          <p:nvPr/>
        </p:nvGraphicFramePr>
        <p:xfrm>
          <a:off x="838200" y="846868"/>
          <a:ext cx="7848600" cy="543756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09195323"/>
                    </a:ext>
                  </a:extLst>
                </a:gridCol>
                <a:gridCol w="7086600">
                  <a:extLst>
                    <a:ext uri="{9D8B030D-6E8A-4147-A177-3AD203B41FA5}">
                      <a16:colId xmlns:a16="http://schemas.microsoft.com/office/drawing/2014/main" val="2763688355"/>
                    </a:ext>
                  </a:extLst>
                </a:gridCol>
              </a:tblGrid>
              <a:tr h="219932">
                <a:tc>
                  <a:txBody>
                    <a:bodyPr/>
                    <a:lstStyle/>
                    <a:p>
                      <a:pPr algn="l"/>
                      <a:r>
                        <a:rPr lang="en-US" sz="2400" b="0" dirty="0">
                          <a:latin typeface="Times New Roman" panose="02020603050405020304" pitchFamily="18" charset="0"/>
                          <a:cs typeface="Times New Roman" panose="02020603050405020304" pitchFamily="18" charset="0"/>
                        </a:rPr>
                        <a:t>10</a:t>
                      </a:r>
                      <a:endParaRPr lang="hi-IN" sz="2400" b="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Program Specific Outcomes (PSOs)</a:t>
                      </a:r>
                    </a:p>
                  </a:txBody>
                  <a:tcPr marL="6350" marR="6350" marT="6350" anchor="ctr"/>
                </a:tc>
                <a:extLst>
                  <a:ext uri="{0D108BD9-81ED-4DB2-BD59-A6C34878D82A}">
                    <a16:rowId xmlns:a16="http://schemas.microsoft.com/office/drawing/2014/main" val="3799946433"/>
                  </a:ext>
                </a:extLst>
              </a:tr>
              <a:tr h="563594">
                <a:tc>
                  <a:txBody>
                    <a:bodyPr/>
                    <a:lstStyle/>
                    <a:p>
                      <a:r>
                        <a:rPr lang="en-US" sz="2400" dirty="0">
                          <a:latin typeface="Times New Roman" panose="02020603050405020304" pitchFamily="18" charset="0"/>
                          <a:cs typeface="Times New Roman" panose="02020603050405020304" pitchFamily="18" charset="0"/>
                        </a:rPr>
                        <a:t>11</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COs and PSOs Mapping</a:t>
                      </a:r>
                    </a:p>
                  </a:txBody>
                  <a:tcPr marL="6350" marR="6350" marT="6350" anchor="ctr"/>
                </a:tc>
                <a:extLst>
                  <a:ext uri="{0D108BD9-81ED-4DB2-BD59-A6C34878D82A}">
                    <a16:rowId xmlns:a16="http://schemas.microsoft.com/office/drawing/2014/main" val="1045292708"/>
                  </a:ext>
                </a:extLst>
              </a:tr>
              <a:tr h="563594">
                <a:tc>
                  <a:txBody>
                    <a:bodyPr/>
                    <a:lstStyle/>
                    <a:p>
                      <a:r>
                        <a:rPr lang="en-US" sz="2400" dirty="0">
                          <a:latin typeface="Times New Roman" panose="02020603050405020304" pitchFamily="18" charset="0"/>
                          <a:cs typeface="Times New Roman" panose="02020603050405020304" pitchFamily="18" charset="0"/>
                        </a:rPr>
                        <a:t>12</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Program Educational Objectives (PEOs)</a:t>
                      </a:r>
                    </a:p>
                  </a:txBody>
                  <a:tcPr marL="6350" marR="6350" marT="6350" anchor="ctr"/>
                </a:tc>
                <a:extLst>
                  <a:ext uri="{0D108BD9-81ED-4DB2-BD59-A6C34878D82A}">
                    <a16:rowId xmlns:a16="http://schemas.microsoft.com/office/drawing/2014/main" val="570189612"/>
                  </a:ext>
                </a:extLst>
              </a:tr>
              <a:tr h="420606">
                <a:tc>
                  <a:txBody>
                    <a:bodyPr/>
                    <a:lstStyle/>
                    <a:p>
                      <a:r>
                        <a:rPr lang="en-US" sz="2400" dirty="0">
                          <a:latin typeface="Times New Roman" panose="02020603050405020304" pitchFamily="18" charset="0"/>
                          <a:cs typeface="Times New Roman" panose="02020603050405020304" pitchFamily="18" charset="0"/>
                        </a:rPr>
                        <a:t>13</a:t>
                      </a:r>
                      <a:endParaRPr lang="hi-IN" sz="2400" dirty="0">
                        <a:latin typeface="Times New Roman" panose="02020603050405020304" pitchFamily="18" charset="0"/>
                      </a:endParaRPr>
                    </a:p>
                  </a:txBody>
                  <a:tcPr/>
                </a:tc>
                <a:tc>
                  <a:txBody>
                    <a:bodyPr/>
                    <a:lstStyle/>
                    <a:p>
                      <a:pPr algn="l"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Result Analysis (Department Result, Subject Result and Individual Faculty Result)</a:t>
                      </a:r>
                    </a:p>
                  </a:txBody>
                  <a:tcPr marL="6350" marR="6350" marT="6350" anchor="ctr"/>
                </a:tc>
                <a:extLst>
                  <a:ext uri="{0D108BD9-81ED-4DB2-BD59-A6C34878D82A}">
                    <a16:rowId xmlns:a16="http://schemas.microsoft.com/office/drawing/2014/main" val="2544461619"/>
                  </a:ext>
                </a:extLst>
              </a:tr>
              <a:tr h="420606">
                <a:tc>
                  <a:txBody>
                    <a:bodyPr/>
                    <a:lstStyle/>
                    <a:p>
                      <a:r>
                        <a:rPr lang="en-US" sz="2400" dirty="0">
                          <a:latin typeface="Times New Roman" panose="02020603050405020304" pitchFamily="18" charset="0"/>
                          <a:cs typeface="Times New Roman" panose="02020603050405020304" pitchFamily="18" charset="0"/>
                        </a:rPr>
                        <a:t>14</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End Semester Question Paper Templates (Offline Pattern/Online Pattern)</a:t>
                      </a:r>
                    </a:p>
                  </a:txBody>
                  <a:tcPr marL="6350" marR="6350" marT="6350" anchor="ctr"/>
                </a:tc>
                <a:extLst>
                  <a:ext uri="{0D108BD9-81ED-4DB2-BD59-A6C34878D82A}">
                    <a16:rowId xmlns:a16="http://schemas.microsoft.com/office/drawing/2014/main" val="3890430025"/>
                  </a:ext>
                </a:extLst>
              </a:tr>
              <a:tr h="420606">
                <a:tc>
                  <a:txBody>
                    <a:bodyPr/>
                    <a:lstStyle/>
                    <a:p>
                      <a:r>
                        <a:rPr lang="en-US" sz="2400" dirty="0">
                          <a:latin typeface="Times New Roman" panose="02020603050405020304" pitchFamily="18" charset="0"/>
                          <a:cs typeface="Times New Roman" panose="02020603050405020304" pitchFamily="18" charset="0"/>
                        </a:rPr>
                        <a:t>15</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Prequisite/ Recap </a:t>
                      </a:r>
                    </a:p>
                  </a:txBody>
                  <a:tcPr marL="6350" marR="6350" marT="6350" anchor="ctr"/>
                </a:tc>
                <a:extLst>
                  <a:ext uri="{0D108BD9-81ED-4DB2-BD59-A6C34878D82A}">
                    <a16:rowId xmlns:a16="http://schemas.microsoft.com/office/drawing/2014/main" val="1211742092"/>
                  </a:ext>
                </a:extLst>
              </a:tr>
              <a:tr h="420606">
                <a:tc>
                  <a:txBody>
                    <a:bodyPr/>
                    <a:lstStyle/>
                    <a:p>
                      <a:r>
                        <a:rPr lang="en-US" sz="2400" dirty="0">
                          <a:latin typeface="Times New Roman" panose="02020603050405020304" pitchFamily="18" charset="0"/>
                          <a:cs typeface="Times New Roman" panose="02020603050405020304" pitchFamily="18" charset="0"/>
                        </a:rPr>
                        <a:t>16</a:t>
                      </a:r>
                      <a:endParaRPr lang="hi-IN" sz="2400" dirty="0">
                        <a:latin typeface="Times New Roman" panose="02020603050405020304" pitchFamily="18" charset="0"/>
                      </a:endParaRPr>
                    </a:p>
                  </a:txBody>
                  <a:tcPr/>
                </a:tc>
                <a:tc>
                  <a:txBody>
                    <a:bodyPr/>
                    <a:lstStyle/>
                    <a:p>
                      <a:pPr algn="l"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Brief Introduction about the Subject with videos</a:t>
                      </a:r>
                    </a:p>
                  </a:txBody>
                  <a:tcPr marL="6350" marR="6350" marT="6350" anchor="ctr"/>
                </a:tc>
                <a:extLst>
                  <a:ext uri="{0D108BD9-81ED-4DB2-BD59-A6C34878D82A}">
                    <a16:rowId xmlns:a16="http://schemas.microsoft.com/office/drawing/2014/main" val="728241458"/>
                  </a:ext>
                </a:extLst>
              </a:tr>
              <a:tr h="420606">
                <a:tc>
                  <a:txBody>
                    <a:bodyPr/>
                    <a:lstStyle/>
                    <a:p>
                      <a:r>
                        <a:rPr lang="en-US" sz="2400" dirty="0">
                          <a:latin typeface="Times New Roman" panose="02020603050405020304" pitchFamily="18" charset="0"/>
                          <a:cs typeface="Times New Roman" panose="02020603050405020304" pitchFamily="18" charset="0"/>
                        </a:rPr>
                        <a:t>17</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Unit Content</a:t>
                      </a:r>
                    </a:p>
                  </a:txBody>
                  <a:tcPr marL="6350" marR="6350" marT="6350" anchor="ctr"/>
                </a:tc>
                <a:extLst>
                  <a:ext uri="{0D108BD9-81ED-4DB2-BD59-A6C34878D82A}">
                    <a16:rowId xmlns:a16="http://schemas.microsoft.com/office/drawing/2014/main" val="2036069935"/>
                  </a:ext>
                </a:extLst>
              </a:tr>
              <a:tr h="420606">
                <a:tc>
                  <a:txBody>
                    <a:bodyPr/>
                    <a:lstStyle/>
                    <a:p>
                      <a:r>
                        <a:rPr lang="en-US" sz="2400" dirty="0">
                          <a:latin typeface="Times New Roman" panose="02020603050405020304" pitchFamily="18" charset="0"/>
                          <a:cs typeface="Times New Roman" panose="02020603050405020304" pitchFamily="18" charset="0"/>
                        </a:rPr>
                        <a:t>18</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Unit Objective</a:t>
                      </a:r>
                    </a:p>
                  </a:txBody>
                  <a:tcPr marL="6350" marR="6350" marT="6350" anchor="ctr"/>
                </a:tc>
                <a:extLst>
                  <a:ext uri="{0D108BD9-81ED-4DB2-BD59-A6C34878D82A}">
                    <a16:rowId xmlns:a16="http://schemas.microsoft.com/office/drawing/2014/main" val="532011285"/>
                  </a:ext>
                </a:extLst>
              </a:tr>
              <a:tr h="420606">
                <a:tc>
                  <a:txBody>
                    <a:bodyPr/>
                    <a:lstStyle/>
                    <a:p>
                      <a:r>
                        <a:rPr lang="en-US" sz="2400" dirty="0">
                          <a:latin typeface="Times New Roman" panose="02020603050405020304" pitchFamily="18" charset="0"/>
                          <a:cs typeface="Times New Roman" panose="02020603050405020304" pitchFamily="18" charset="0"/>
                        </a:rPr>
                        <a:t>19</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Topic Objective/Topic Outcome</a:t>
                      </a:r>
                    </a:p>
                  </a:txBody>
                  <a:tcPr marL="6350" marR="6350" marT="6350" anchor="ctr"/>
                </a:tc>
                <a:extLst>
                  <a:ext uri="{0D108BD9-81ED-4DB2-BD59-A6C34878D82A}">
                    <a16:rowId xmlns:a16="http://schemas.microsoft.com/office/drawing/2014/main" val="2590312077"/>
                  </a:ext>
                </a:extLst>
              </a:tr>
            </a:tbl>
          </a:graphicData>
        </a:graphic>
      </p:graphicFrame>
    </p:spTree>
    <p:extLst>
      <p:ext uri="{BB962C8B-B14F-4D97-AF65-F5344CB8AC3E}">
        <p14:creationId xmlns:p14="http://schemas.microsoft.com/office/powerpoint/2010/main" val="214436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DE5E3-A0F0-42CE-BAD3-D0CB4FD3BD44}"/>
                  </a:ext>
                </a:extLst>
              </p:cNvPr>
              <p:cNvSpPr>
                <a:spLocks noGrp="1"/>
              </p:cNvSpPr>
              <p:nvPr>
                <p:ph idx="1"/>
              </p:nvPr>
            </p:nvSpPr>
            <p:spPr>
              <a:xfrm>
                <a:off x="228600" y="914400"/>
                <a:ext cx="8610600" cy="5867400"/>
              </a:xfrm>
            </p:spPr>
            <p:txBody>
              <a:bodyPr>
                <a:noAutofit/>
              </a:bodyPr>
              <a:lstStyle/>
              <a:p>
                <a:pPr marL="0" indent="0">
                  <a:buNone/>
                </a:pPr>
                <a:r>
                  <a:rPr lang="en-US" dirty="0"/>
                  <a:t>    </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(ii) OA is the  line from z = 0 to z =1 along the real axis and AB is the line  z=1 to z = 1+i parallel to the imaginary axis.  </a:t>
                </a:r>
              </a:p>
              <a:p>
                <a:pPr marL="0" indent="0">
                  <a:buNone/>
                </a:pPr>
                <a:r>
                  <a:rPr lang="en-US" dirty="0">
                    <a:latin typeface="Times New Roman" panose="02020603050405020304" pitchFamily="18" charset="0"/>
                    <a:cs typeface="Times New Roman" panose="02020603050405020304" pitchFamily="18" charset="0"/>
                  </a:rPr>
                  <a:t>On the line OA</a:t>
                </a:r>
                <a:r>
                  <a:rPr lang="en-US" dirty="0"/>
                  <a:t>:  </a:t>
                </a:r>
                <a:r>
                  <a:rPr lang="en-US" dirty="0">
                    <a:latin typeface="Times New Roman" panose="02020603050405020304" pitchFamily="18" charset="0"/>
                    <a:cs typeface="Times New Roman" panose="02020603050405020304" pitchFamily="18" charset="0"/>
                  </a:rPr>
                  <a:t>y =0, z= x +</a:t>
                </a:r>
                <a:r>
                  <a:rPr lang="en-US" dirty="0" err="1">
                    <a:latin typeface="Times New Roman" panose="02020603050405020304" pitchFamily="18" charset="0"/>
                    <a:cs typeface="Times New Roman" panose="02020603050405020304" pitchFamily="18" charset="0"/>
                  </a:rPr>
                  <a:t>iy</a:t>
                </a:r>
                <a:r>
                  <a:rPr lang="en-US" dirty="0">
                    <a:latin typeface="Times New Roman" panose="02020603050405020304" pitchFamily="18" charset="0"/>
                    <a:cs typeface="Times New Roman" panose="02020603050405020304" pitchFamily="18" charset="0"/>
                  </a:rPr>
                  <a:t>  =x  and </a:t>
                </a:r>
                <a:r>
                  <a:rPr lang="en-US" dirty="0" err="1">
                    <a:latin typeface="Times New Roman" panose="02020603050405020304" pitchFamily="18" charset="0"/>
                    <a:cs typeface="Times New Roman" panose="02020603050405020304" pitchFamily="18" charset="0"/>
                  </a:rPr>
                  <a:t>dz</a:t>
                </a:r>
                <a:r>
                  <a:rPr lang="en-US" dirty="0">
                    <a:latin typeface="Times New Roman" panose="02020603050405020304" pitchFamily="18" charset="0"/>
                    <a:cs typeface="Times New Roman" panose="02020603050405020304" pitchFamily="18" charset="0"/>
                  </a:rPr>
                  <a:t> = dx</a:t>
                </a:r>
              </a:p>
              <a:p>
                <a:pPr marL="0" indent="0">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smtClean="0">
                            <a:latin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cs typeface="Times New Roman" panose="02020603050405020304" pitchFamily="18" charset="0"/>
                          </a:rPr>
                          <m:t>0</m:t>
                        </m:r>
                      </m:sub>
                      <m:sup>
                        <m:r>
                          <a:rPr lang="en-IN" b="0" i="1" smtClean="0">
                            <a:latin typeface="Cambria Math" panose="02040503050406030204" pitchFamily="18" charset="0"/>
                            <a:cs typeface="Times New Roman" panose="02020603050405020304" pitchFamily="18" charset="0"/>
                          </a:rPr>
                          <m:t>1</m:t>
                        </m:r>
                      </m:sup>
                      <m:e>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𝑥</m:t>
                        </m:r>
                        <m:r>
                          <a:rPr lang="en-IN" b="0" i="1" smtClean="0">
                            <a:latin typeface="Cambria Math" panose="02040503050406030204" pitchFamily="18" charset="0"/>
                            <a:cs typeface="Times New Roman" panose="02020603050405020304" pitchFamily="18" charset="0"/>
                          </a:rPr>
                          <m:t>+</m:t>
                        </m:r>
                        <m:sSup>
                          <m:sSupPr>
                            <m:ctrlPr>
                              <a:rPr lang="en-IN" b="0" i="1" smtClean="0">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𝑖𝑥</m:t>
                            </m:r>
                          </m:e>
                          <m:sup>
                            <m:r>
                              <a:rPr lang="en-IN" b="0" i="1" smtClean="0">
                                <a:latin typeface="Cambria Math" panose="02040503050406030204" pitchFamily="18" charset="0"/>
                                <a:cs typeface="Times New Roman" panose="02020603050405020304" pitchFamily="18" charset="0"/>
                              </a:rPr>
                              <m:t>2</m:t>
                            </m:r>
                          </m:sup>
                        </m:sSup>
                        <m:r>
                          <a:rPr lang="en-IN" b="0" i="1" smtClean="0">
                            <a:latin typeface="Cambria Math" panose="02040503050406030204" pitchFamily="18" charset="0"/>
                            <a:cs typeface="Times New Roman" panose="02020603050405020304" pitchFamily="18" charset="0"/>
                          </a:rPr>
                          <m:t>)</m:t>
                        </m:r>
                      </m:e>
                    </m:nary>
                  </m:oMath>
                </a14:m>
                <a:r>
                  <a:rPr lang="en-US" i="1" dirty="0">
                    <a:latin typeface="Times New Roman" panose="02020603050405020304" pitchFamily="18" charset="0"/>
                    <a:cs typeface="Times New Roman" panose="02020603050405020304" pitchFamily="18" charset="0"/>
                  </a:rPr>
                  <a:t>dx  =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1</m:t>
                        </m:r>
                      </m:num>
                      <m:den>
                        <m:r>
                          <a:rPr lang="en-IN" b="0" i="1" smtClean="0">
                            <a:latin typeface="Cambria Math" panose="02040503050406030204" pitchFamily="18" charset="0"/>
                            <a:cs typeface="Times New Roman" panose="02020603050405020304" pitchFamily="18" charset="0"/>
                          </a:rPr>
                          <m:t>2</m:t>
                        </m:r>
                      </m:den>
                    </m:f>
                    <m:r>
                      <a:rPr lang="en-IN" b="0" i="1" smtClean="0">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𝑖</m:t>
                        </m:r>
                      </m:num>
                      <m:den>
                        <m:r>
                          <a:rPr lang="en-IN" b="0" i="1" smtClean="0">
                            <a:latin typeface="Cambria Math" panose="02040503050406030204" pitchFamily="18" charset="0"/>
                            <a:cs typeface="Times New Roman" panose="02020603050405020304" pitchFamily="18" charset="0"/>
                          </a:rPr>
                          <m:t>3</m:t>
                        </m:r>
                      </m:den>
                    </m:f>
                  </m:oMath>
                </a14:m>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On the line AB: x =1, z = 1+iy,  </a:t>
                </a:r>
                <a:r>
                  <a:rPr lang="en-US" dirty="0" err="1">
                    <a:latin typeface="Times New Roman" panose="02020603050405020304" pitchFamily="18" charset="0"/>
                    <a:cs typeface="Times New Roman" panose="02020603050405020304" pitchFamily="18" charset="0"/>
                  </a:rPr>
                  <a:t>dz</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idy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14:m>
                  <m:oMath xmlns:m="http://schemas.openxmlformats.org/officeDocument/2006/math">
                    <m:nary>
                      <m:naryPr>
                        <m:ctrlPr>
                          <a:rPr lang="en-IN" i="1" smtClean="0">
                            <a:latin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cs typeface="Times New Roman" panose="02020603050405020304" pitchFamily="18" charset="0"/>
                          </a:rPr>
                          <m:t>0</m:t>
                        </m:r>
                      </m:sub>
                      <m:sup>
                        <m:r>
                          <a:rPr lang="en-IN" b="0" i="1" smtClean="0">
                            <a:latin typeface="Cambria Math" panose="02040503050406030204" pitchFamily="18" charset="0"/>
                            <a:cs typeface="Times New Roman" panose="02020603050405020304" pitchFamily="18" charset="0"/>
                          </a:rPr>
                          <m:t>1</m:t>
                        </m:r>
                      </m:sup>
                      <m:e>
                        <m:r>
                          <a:rPr lang="en-IN" b="0" i="1" smtClean="0">
                            <a:latin typeface="Cambria Math" panose="02040503050406030204" pitchFamily="18" charset="0"/>
                            <a:cs typeface="Times New Roman" panose="02020603050405020304" pitchFamily="18" charset="0"/>
                          </a:rPr>
                          <m:t>(1+</m:t>
                        </m:r>
                        <m:r>
                          <a:rPr lang="en-IN" b="0" i="1" smtClean="0">
                            <a:latin typeface="Cambria Math" panose="02040503050406030204" pitchFamily="18" charset="0"/>
                            <a:cs typeface="Times New Roman" panose="02020603050405020304" pitchFamily="18" charset="0"/>
                          </a:rPr>
                          <m:t>𝑖</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𝑦</m:t>
                        </m:r>
                        <m:r>
                          <a:rPr lang="en-IN" b="0" i="1" smtClean="0">
                            <a:latin typeface="Cambria Math" panose="02040503050406030204" pitchFamily="18" charset="0"/>
                            <a:cs typeface="Times New Roman" panose="02020603050405020304" pitchFamily="18" charset="0"/>
                          </a:rPr>
                          <m:t>)</m:t>
                        </m:r>
                      </m:e>
                    </m:nary>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𝑖</m:t>
                    </m:r>
                  </m:oMath>
                </a14:m>
                <a:r>
                  <a:rPr lang="en-US" i="1" dirty="0">
                    <a:latin typeface="Times New Roman" panose="02020603050405020304" pitchFamily="18" charset="0"/>
                    <a:cs typeface="Times New Roman" panose="02020603050405020304" pitchFamily="18" charset="0"/>
                  </a:rPr>
                  <a:t>dy  = </a:t>
                </a:r>
                <a14:m>
                  <m:oMath xmlns:m="http://schemas.openxmlformats.org/officeDocument/2006/math">
                    <m:r>
                      <a:rPr lang="en-IN"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1+</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𝑖</m:t>
                        </m:r>
                      </m:num>
                      <m:den>
                        <m:r>
                          <a:rPr lang="en-IN" b="0" i="1" smtClean="0">
                            <a:latin typeface="Cambria Math" panose="02040503050406030204" pitchFamily="18" charset="0"/>
                            <a:cs typeface="Times New Roman" panose="02020603050405020304" pitchFamily="18" charset="0"/>
                          </a:rPr>
                          <m:t>2</m:t>
                        </m:r>
                      </m:den>
                    </m:f>
                  </m:oMath>
                </a14:m>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Hence </a:t>
                </a:r>
                <a14:m>
                  <m:oMath xmlns:m="http://schemas.openxmlformats.org/officeDocument/2006/math">
                    <m:nary>
                      <m:naryPr>
                        <m:ctrlPr>
                          <a:rPr lang="en-IN" i="1" smtClean="0">
                            <a:latin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cs typeface="Times New Roman" panose="02020603050405020304" pitchFamily="18" charset="0"/>
                          </a:rPr>
                          <m:t>0</m:t>
                        </m:r>
                      </m:sub>
                      <m:sup>
                        <m:r>
                          <a:rPr lang="en-IN" b="0" i="1" smtClean="0">
                            <a:latin typeface="Cambria Math" panose="02040503050406030204" pitchFamily="18" charset="0"/>
                            <a:cs typeface="Times New Roman" panose="02020603050405020304" pitchFamily="18" charset="0"/>
                          </a:rPr>
                          <m:t>1+</m:t>
                        </m:r>
                        <m:r>
                          <a:rPr lang="en-IN" b="0" i="1" smtClean="0">
                            <a:latin typeface="Cambria Math" panose="02040503050406030204" pitchFamily="18" charset="0"/>
                            <a:cs typeface="Times New Roman" panose="02020603050405020304" pitchFamily="18" charset="0"/>
                          </a:rPr>
                          <m:t>𝑖</m:t>
                        </m:r>
                      </m:sup>
                      <m:e>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𝑥</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𝑦</m:t>
                        </m:r>
                        <m:r>
                          <a:rPr lang="en-IN" b="0" i="1" smtClean="0">
                            <a:latin typeface="Cambria Math" panose="02040503050406030204" pitchFamily="18" charset="0"/>
                            <a:cs typeface="Times New Roman" panose="02020603050405020304" pitchFamily="18" charset="0"/>
                          </a:rPr>
                          <m:t>+</m:t>
                        </m:r>
                        <m:sSup>
                          <m:sSupPr>
                            <m:ctrlPr>
                              <a:rPr lang="en-IN" b="0" i="1" smtClean="0">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𝑖𝑥</m:t>
                            </m:r>
                          </m:e>
                          <m:sup>
                            <m:r>
                              <a:rPr lang="en-IN" b="0" i="1" smtClean="0">
                                <a:latin typeface="Cambria Math" panose="02040503050406030204" pitchFamily="18" charset="0"/>
                                <a:cs typeface="Times New Roman" panose="02020603050405020304" pitchFamily="18" charset="0"/>
                              </a:rPr>
                              <m:t>2</m:t>
                            </m:r>
                          </m:sup>
                        </m:sSup>
                        <m:r>
                          <a:rPr lang="en-IN" b="0" i="1" smtClean="0">
                            <a:latin typeface="Cambria Math" panose="02040503050406030204" pitchFamily="18" charset="0"/>
                            <a:cs typeface="Times New Roman" panose="02020603050405020304" pitchFamily="18" charset="0"/>
                          </a:rPr>
                          <m:t>)</m:t>
                        </m:r>
                      </m:e>
                    </m:nary>
                  </m:oMath>
                </a14:m>
                <a:r>
                  <a:rPr lang="en-US" dirty="0" err="1">
                    <a:latin typeface="Times New Roman" panose="02020603050405020304" pitchFamily="18" charset="0"/>
                    <a:cs typeface="Times New Roman" panose="02020603050405020304" pitchFamily="18" charset="0"/>
                  </a:rPr>
                  <a:t>dz</a:t>
                </a:r>
                <a:r>
                  <a:rPr lang="en-US" dirty="0">
                    <a:latin typeface="Times New Roman" panose="02020603050405020304" pitchFamily="18" charset="0"/>
                    <a:cs typeface="Times New Roman" panose="02020603050405020304" pitchFamily="18" charset="0"/>
                  </a:rPr>
                  <a:t> along the contour OAB is</a:t>
                </a:r>
              </a:p>
              <a:p>
                <a:pPr marL="0" indent="0">
                  <a:buNone/>
                </a:pPr>
                <a14:m>
                  <m:oMath xmlns:m="http://schemas.openxmlformats.org/officeDocument/2006/math">
                    <m:r>
                      <a:rPr lang="en-IN" b="0" i="1" smtClean="0">
                        <a:latin typeface="Cambria Math" panose="02040503050406030204" pitchFamily="18" charset="0"/>
                        <a:cs typeface="Times New Roman" panose="02020603050405020304" pitchFamily="18" charset="0"/>
                      </a:rPr>
                      <m:t>       </m:t>
                    </m:r>
                    <m:nary>
                      <m:naryPr>
                        <m:supHide m:val="on"/>
                        <m:ctrlPr>
                          <a:rPr lang="en-IN" i="1" smtClean="0">
                            <a:latin typeface="Cambria Math" panose="02040503050406030204" pitchFamily="18" charset="0"/>
                            <a:cs typeface="Times New Roman" panose="02020603050405020304" pitchFamily="18" charset="0"/>
                          </a:rPr>
                        </m:ctrlPr>
                      </m:naryPr>
                      <m:sub>
                        <m:r>
                          <a:rPr lang="en-IN" b="0" i="1" smtClean="0">
                            <a:latin typeface="Cambria Math" panose="02040503050406030204" pitchFamily="18" charset="0"/>
                            <a:cs typeface="Times New Roman" panose="02020603050405020304" pitchFamily="18" charset="0"/>
                          </a:rPr>
                          <m:t>𝑂𝐴</m:t>
                        </m:r>
                        <m:r>
                          <a:rPr lang="en-IN" b="0" i="1" smtClean="0">
                            <a:latin typeface="Cambria Math" panose="02040503050406030204" pitchFamily="18" charset="0"/>
                            <a:cs typeface="Times New Roman" panose="02020603050405020304" pitchFamily="18" charset="0"/>
                          </a:rPr>
                          <m:t> </m:t>
                        </m:r>
                      </m:sub>
                      <m:sup/>
                      <m:e>
                        <m:d>
                          <m:dPr>
                            <m:ctrlPr>
                              <a:rPr lang="en-IN" b="0"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𝑥</m:t>
                            </m:r>
                            <m:r>
                              <a:rPr lang="en-IN" b="0" i="1" smtClean="0">
                                <a:latin typeface="Cambria Math" panose="02040503050406030204" pitchFamily="18" charset="0"/>
                                <a:cs typeface="Times New Roman" panose="02020603050405020304" pitchFamily="18" charset="0"/>
                              </a:rPr>
                              <m:t>−</m:t>
                            </m:r>
                            <m:r>
                              <a:rPr lang="en-IN" b="0" i="1" smtClean="0">
                                <a:latin typeface="Cambria Math" panose="02040503050406030204" pitchFamily="18" charset="0"/>
                                <a:cs typeface="Times New Roman" panose="02020603050405020304" pitchFamily="18" charset="0"/>
                              </a:rPr>
                              <m:t>𝑦</m:t>
                            </m:r>
                            <m:r>
                              <a:rPr lang="en-IN" b="0" i="1" smtClean="0">
                                <a:latin typeface="Cambria Math" panose="02040503050406030204" pitchFamily="18" charset="0"/>
                                <a:cs typeface="Times New Roman" panose="02020603050405020304" pitchFamily="18" charset="0"/>
                              </a:rPr>
                              <m:t>+</m:t>
                            </m:r>
                            <m:sSup>
                              <m:sSupPr>
                                <m:ctrlPr>
                                  <a:rPr lang="en-IN" b="0" i="1" smtClean="0">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𝑖𝑥</m:t>
                                </m:r>
                              </m:e>
                              <m:sup>
                                <m:r>
                                  <a:rPr lang="en-IN" b="0" i="1" smtClean="0">
                                    <a:latin typeface="Cambria Math" panose="02040503050406030204" pitchFamily="18" charset="0"/>
                                    <a:cs typeface="Times New Roman" panose="02020603050405020304" pitchFamily="18" charset="0"/>
                                  </a:rPr>
                                  <m:t>2</m:t>
                                </m:r>
                              </m:sup>
                            </m:sSup>
                          </m:e>
                        </m:d>
                        <m:r>
                          <a:rPr lang="en-IN" b="0" i="1" smtClean="0">
                            <a:latin typeface="Cambria Math" panose="02040503050406030204" pitchFamily="18" charset="0"/>
                            <a:cs typeface="Times New Roman" panose="02020603050405020304" pitchFamily="18" charset="0"/>
                          </a:rPr>
                          <m:t> </m:t>
                        </m:r>
                      </m:e>
                    </m:nary>
                  </m:oMath>
                </a14:m>
                <a:r>
                  <a:rPr lang="en-US" dirty="0" err="1">
                    <a:latin typeface="Times New Roman" panose="02020603050405020304" pitchFamily="18" charset="0"/>
                    <a:cs typeface="Times New Roman" panose="02020603050405020304" pitchFamily="18" charset="0"/>
                  </a:rPr>
                  <a:t>dz</a:t>
                </a:r>
                <a:r>
                  <a:rPr lang="en-US" dirty="0">
                    <a:latin typeface="Times New Roman" panose="02020603050405020304" pitchFamily="18" charset="0"/>
                    <a:cs typeface="Times New Roman" panose="02020603050405020304" pitchFamily="18" charset="0"/>
                  </a:rPr>
                  <a:t>  + </a:t>
                </a:r>
                <a14:m>
                  <m:oMath xmlns:m="http://schemas.openxmlformats.org/officeDocument/2006/math">
                    <m:nary>
                      <m:naryPr>
                        <m:supHide m:val="on"/>
                        <m:ctrlPr>
                          <a:rPr lang="en-IN" i="1">
                            <a:latin typeface="Cambria Math" panose="02040503050406030204" pitchFamily="18" charset="0"/>
                            <a:cs typeface="Times New Roman" panose="02020603050405020304" pitchFamily="18" charset="0"/>
                          </a:rPr>
                        </m:ctrlPr>
                      </m:naryPr>
                      <m:sub>
                        <m:r>
                          <a:rPr lang="en-IN" i="1">
                            <a:latin typeface="Cambria Math" panose="02040503050406030204" pitchFamily="18" charset="0"/>
                            <a:cs typeface="Times New Roman" panose="02020603050405020304" pitchFamily="18" charset="0"/>
                          </a:rPr>
                          <m:t>𝐴</m:t>
                        </m:r>
                        <m:r>
                          <a:rPr lang="en-IN" b="0" i="1" smtClean="0">
                            <a:latin typeface="Cambria Math" panose="02040503050406030204" pitchFamily="18" charset="0"/>
                            <a:cs typeface="Times New Roman" panose="02020603050405020304" pitchFamily="18" charset="0"/>
                          </a:rPr>
                          <m:t>𝐵</m:t>
                        </m:r>
                        <m:r>
                          <a:rPr lang="en-IN" i="1">
                            <a:latin typeface="Cambria Math" panose="02040503050406030204" pitchFamily="18" charset="0"/>
                            <a:cs typeface="Times New Roman" panose="02020603050405020304" pitchFamily="18" charset="0"/>
                          </a:rPr>
                          <m:t> </m:t>
                        </m:r>
                      </m:sub>
                      <m:sup/>
                      <m:e>
                        <m:d>
                          <m:dPr>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𝑥</m:t>
                            </m:r>
                            <m:r>
                              <a:rPr lang="en-IN" i="1">
                                <a:latin typeface="Cambria Math" panose="02040503050406030204" pitchFamily="18" charset="0"/>
                                <a:cs typeface="Times New Roman" panose="02020603050405020304" pitchFamily="18" charset="0"/>
                              </a:rPr>
                              <m:t>−</m:t>
                            </m:r>
                            <m:r>
                              <a:rPr lang="en-IN" i="1">
                                <a:latin typeface="Cambria Math" panose="02040503050406030204" pitchFamily="18" charset="0"/>
                                <a:cs typeface="Times New Roman" panose="02020603050405020304" pitchFamily="18" charset="0"/>
                              </a:rPr>
                              <m:t>𝑦</m:t>
                            </m:r>
                            <m:r>
                              <a:rPr lang="en-IN" i="1">
                                <a:latin typeface="Cambria Math" panose="02040503050406030204" pitchFamily="18" charset="0"/>
                                <a:cs typeface="Times New Roman" panose="02020603050405020304" pitchFamily="18" charset="0"/>
                              </a:rPr>
                              <m:t>+</m:t>
                            </m:r>
                            <m:sSup>
                              <m:sSupPr>
                                <m:ctrlPr>
                                  <a:rPr lang="en-IN" i="1">
                                    <a:latin typeface="Cambria Math" panose="02040503050406030204" pitchFamily="18" charset="0"/>
                                    <a:cs typeface="Times New Roman" panose="02020603050405020304" pitchFamily="18" charset="0"/>
                                  </a:rPr>
                                </m:ctrlPr>
                              </m:sSupPr>
                              <m:e>
                                <m:r>
                                  <a:rPr lang="en-IN" i="1">
                                    <a:latin typeface="Cambria Math" panose="02040503050406030204" pitchFamily="18" charset="0"/>
                                    <a:cs typeface="Times New Roman" panose="02020603050405020304" pitchFamily="18" charset="0"/>
                                  </a:rPr>
                                  <m:t>𝑖𝑥</m:t>
                                </m:r>
                              </m:e>
                              <m:sup>
                                <m:r>
                                  <a:rPr lang="en-IN" i="1">
                                    <a:latin typeface="Cambria Math" panose="02040503050406030204" pitchFamily="18" charset="0"/>
                                    <a:cs typeface="Times New Roman" panose="02020603050405020304" pitchFamily="18" charset="0"/>
                                  </a:rPr>
                                  <m:t>2</m:t>
                                </m:r>
                              </m:sup>
                            </m:sSup>
                          </m:e>
                        </m:d>
                        <m:r>
                          <a:rPr lang="en-IN" i="1">
                            <a:latin typeface="Cambria Math" panose="02040503050406030204" pitchFamily="18" charset="0"/>
                            <a:cs typeface="Times New Roman" panose="02020603050405020304" pitchFamily="18" charset="0"/>
                          </a:rPr>
                          <m:t> </m:t>
                        </m:r>
                      </m:e>
                    </m:nary>
                  </m:oMath>
                </a14:m>
                <a:r>
                  <a:rPr lang="en-US" dirty="0" err="1">
                    <a:latin typeface="Times New Roman" panose="02020603050405020304" pitchFamily="18" charset="0"/>
                    <a:cs typeface="Times New Roman" panose="02020603050405020304" pitchFamily="18" charset="0"/>
                  </a:rPr>
                  <a:t>dz</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smtClean="0">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1</m:t>
                        </m:r>
                      </m:num>
                      <m:den>
                        <m:r>
                          <a:rPr lang="en-IN" b="0" i="1" smtClean="0">
                            <a:latin typeface="Cambria Math" panose="02040503050406030204" pitchFamily="18" charset="0"/>
                            <a:cs typeface="Times New Roman" panose="02020603050405020304" pitchFamily="18" charset="0"/>
                          </a:rPr>
                          <m:t>2</m:t>
                        </m:r>
                      </m:den>
                    </m:f>
                    <m:r>
                      <a:rPr lang="en-IN" b="0" i="1" smtClean="0">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𝑖</m:t>
                        </m:r>
                      </m:num>
                      <m:den>
                        <m:r>
                          <a:rPr lang="en-IN" b="0" i="1" smtClean="0">
                            <a:latin typeface="Cambria Math" panose="02040503050406030204" pitchFamily="18" charset="0"/>
                            <a:cs typeface="Times New Roman" panose="02020603050405020304" pitchFamily="18" charset="0"/>
                          </a:rPr>
                          <m:t>3</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r>
                      <a:rPr lang="en-IN" b="0" i="1" smtClean="0">
                        <a:latin typeface="Cambria Math" panose="02040503050406030204" pitchFamily="18" charset="0"/>
                        <a:cs typeface="Times New Roman" panose="02020603050405020304" pitchFamily="18" charset="0"/>
                      </a:rPr>
                      <m:t>1</m:t>
                    </m:r>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𝑖</m:t>
                        </m:r>
                      </m:num>
                      <m:den>
                        <m:r>
                          <a:rPr lang="en-IN" b="0" i="1" smtClean="0">
                            <a:latin typeface="Cambria Math" panose="02040503050406030204" pitchFamily="18" charset="0"/>
                            <a:cs typeface="Times New Roman" panose="02020603050405020304" pitchFamily="18" charset="0"/>
                          </a:rPr>
                          <m:t>2</m:t>
                        </m:r>
                      </m:den>
                    </m:f>
                  </m:oMath>
                </a14:m>
                <a:r>
                  <a:rPr lang="en-US" b="1"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IN" i="1">
                            <a:latin typeface="Cambria Math" panose="02040503050406030204" pitchFamily="18" charset="0"/>
                            <a:cs typeface="Times New Roman" panose="02020603050405020304" pitchFamily="18" charset="0"/>
                          </a:rPr>
                        </m:ctrlPr>
                      </m:fPr>
                      <m:num>
                        <m:r>
                          <a:rPr lang="en-IN" i="1">
                            <a:latin typeface="Cambria Math" panose="02040503050406030204" pitchFamily="18" charset="0"/>
                            <a:cs typeface="Times New Roman" panose="02020603050405020304" pitchFamily="18" charset="0"/>
                          </a:rPr>
                          <m:t>1</m:t>
                        </m:r>
                      </m:num>
                      <m:den>
                        <m:r>
                          <a:rPr lang="en-IN" i="1">
                            <a:latin typeface="Cambria Math" panose="02040503050406030204" pitchFamily="18" charset="0"/>
                            <a:cs typeface="Times New Roman" panose="02020603050405020304" pitchFamily="18" charset="0"/>
                          </a:rPr>
                          <m:t>2</m:t>
                        </m:r>
                      </m:den>
                    </m:f>
                    <m:r>
                      <a:rPr lang="en-IN" i="1">
                        <a:latin typeface="Cambria Math" panose="02040503050406030204" pitchFamily="18" charset="0"/>
                        <a:cs typeface="Times New Roman" panose="02020603050405020304" pitchFamily="18" charset="0"/>
                      </a:rPr>
                      <m:t>+</m:t>
                    </m:r>
                    <m:f>
                      <m:fPr>
                        <m:ctrlPr>
                          <a:rPr lang="en-IN" i="1">
                            <a:latin typeface="Cambria Math" panose="02040503050406030204" pitchFamily="18" charset="0"/>
                            <a:cs typeface="Times New Roman" panose="02020603050405020304" pitchFamily="18" charset="0"/>
                          </a:rPr>
                        </m:ctrlPr>
                      </m:fPr>
                      <m:num>
                        <m:r>
                          <a:rPr lang="en-IN" b="0" i="1" smtClean="0">
                            <a:latin typeface="Cambria Math" panose="02040503050406030204" pitchFamily="18" charset="0"/>
                            <a:cs typeface="Times New Roman" panose="02020603050405020304" pitchFamily="18" charset="0"/>
                          </a:rPr>
                          <m:t>5</m:t>
                        </m:r>
                      </m:num>
                      <m:den>
                        <m:r>
                          <a:rPr lang="en-IN" b="0" i="1" smtClean="0">
                            <a:latin typeface="Cambria Math" panose="02040503050406030204" pitchFamily="18" charset="0"/>
                            <a:cs typeface="Times New Roman" panose="02020603050405020304" pitchFamily="18" charset="0"/>
                          </a:rPr>
                          <m:t>6</m:t>
                        </m:r>
                      </m:den>
                    </m:f>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𝑖</m:t>
                    </m:r>
                  </m:oMath>
                </a14:m>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378DE5E3-A0F0-42CE-BAD3-D0CB4FD3BD44}"/>
                  </a:ext>
                </a:extLst>
              </p:cNvPr>
              <p:cNvSpPr>
                <a:spLocks noGrp="1" noRot="1" noChangeAspect="1" noMove="1" noResize="1" noEditPoints="1" noAdjustHandles="1" noChangeArrowheads="1" noChangeShapeType="1" noTextEdit="1"/>
              </p:cNvSpPr>
              <p:nvPr>
                <p:ph idx="1"/>
              </p:nvPr>
            </p:nvSpPr>
            <p:spPr>
              <a:xfrm>
                <a:off x="228600" y="914400"/>
                <a:ext cx="8610600" cy="5867400"/>
              </a:xfrm>
              <a:blipFill>
                <a:blip r:embed="rId2"/>
                <a:stretch>
                  <a:fillRect l="-1204"/>
                </a:stretch>
              </a:blipFill>
            </p:spPr>
            <p:txBody>
              <a:bodyPr/>
              <a:lstStyle/>
              <a:p>
                <a:r>
                  <a:rPr lang="en-IN">
                    <a:noFill/>
                  </a:rPr>
                  <a:t> </a:t>
                </a:r>
              </a:p>
            </p:txBody>
          </p:sp>
        </mc:Fallback>
      </mc:AlternateContent>
      <p:sp>
        <p:nvSpPr>
          <p:cNvPr id="7" name="Title 6">
            <a:extLst>
              <a:ext uri="{FF2B5EF4-FFF2-40B4-BE49-F238E27FC236}">
                <a16:creationId xmlns:a16="http://schemas.microsoft.com/office/drawing/2014/main" id="{0F82E4B8-E60F-4C6C-BC50-15C9E9671584}"/>
              </a:ext>
            </a:extLst>
          </p:cNvPr>
          <p:cNvSpPr>
            <a:spLocks noGrp="1"/>
          </p:cNvSpPr>
          <p:nvPr>
            <p:ph type="title"/>
          </p:nvPr>
        </p:nvSpPr>
        <p:spPr>
          <a:xfrm>
            <a:off x="457200" y="274638"/>
            <a:ext cx="8229600" cy="487362"/>
          </a:xfrm>
        </p:spPr>
        <p:txBody>
          <a:bodyPr>
            <a:normAutofit fontScale="90000"/>
          </a:bodyPr>
          <a:lstStyle/>
          <a:p>
            <a:br>
              <a:rPr lang="en-IN" dirty="0"/>
            </a:br>
            <a:endParaRPr lang="en-IN" dirty="0"/>
          </a:p>
        </p:txBody>
      </p:sp>
      <p:sp>
        <p:nvSpPr>
          <p:cNvPr id="8" name="Title 1">
            <a:extLst>
              <a:ext uri="{FF2B5EF4-FFF2-40B4-BE49-F238E27FC236}">
                <a16:creationId xmlns:a16="http://schemas.microsoft.com/office/drawing/2014/main" id="{FBA495FE-13DB-4D65-974C-7962161661B7}"/>
              </a:ext>
            </a:extLst>
          </p:cNvPr>
          <p:cNvSpPr txBox="1">
            <a:spLocks/>
          </p:cNvSpPr>
          <p:nvPr/>
        </p:nvSpPr>
        <p:spPr>
          <a:xfrm>
            <a:off x="1524000" y="0"/>
            <a:ext cx="75438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Line Integral in the Complex Plane(CO2)</a:t>
            </a:r>
          </a:p>
        </p:txBody>
      </p:sp>
      <p:pic>
        <p:nvPicPr>
          <p:cNvPr id="5" name="Picture 4">
            <a:extLst>
              <a:ext uri="{FF2B5EF4-FFF2-40B4-BE49-F238E27FC236}">
                <a16:creationId xmlns:a16="http://schemas.microsoft.com/office/drawing/2014/main" id="{354EC273-5935-4DD0-A125-B75AFE73D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86944"/>
            <a:ext cx="1219200" cy="651256"/>
          </a:xfrm>
          <a:prstGeom prst="rect">
            <a:avLst/>
          </a:prstGeom>
        </p:spPr>
      </p:pic>
      <p:sp>
        <p:nvSpPr>
          <p:cNvPr id="2" name="Date Placeholder 1">
            <a:extLst>
              <a:ext uri="{FF2B5EF4-FFF2-40B4-BE49-F238E27FC236}">
                <a16:creationId xmlns:a16="http://schemas.microsoft.com/office/drawing/2014/main" id="{BA1D944F-AE6E-4A6F-98FA-5B307EDA185C}"/>
              </a:ext>
            </a:extLst>
          </p:cNvPr>
          <p:cNvSpPr>
            <a:spLocks noGrp="1"/>
          </p:cNvSpPr>
          <p:nvPr>
            <p:ph type="dt" sz="half" idx="10"/>
          </p:nvPr>
        </p:nvSpPr>
        <p:spPr/>
        <p:txBody>
          <a:bodyPr/>
          <a:lstStyle/>
          <a:p>
            <a:fld id="{ADEE743D-38AE-4E2D-9689-BAC428887BD6}" type="datetime1">
              <a:rPr lang="en-US" smtClean="0"/>
              <a:t>10/24/2022</a:t>
            </a:fld>
            <a:endParaRPr lang="en-US"/>
          </a:p>
        </p:txBody>
      </p:sp>
      <p:sp>
        <p:nvSpPr>
          <p:cNvPr id="4" name="Footer Placeholder 3">
            <a:extLst>
              <a:ext uri="{FF2B5EF4-FFF2-40B4-BE49-F238E27FC236}">
                <a16:creationId xmlns:a16="http://schemas.microsoft.com/office/drawing/2014/main" id="{256A5BC4-3769-498C-9EBC-899DC2174C80}"/>
              </a:ext>
            </a:extLst>
          </p:cNvPr>
          <p:cNvSpPr>
            <a:spLocks noGrp="1"/>
          </p:cNvSpPr>
          <p:nvPr>
            <p:ph type="ftr" sz="quarter" idx="11"/>
          </p:nvPr>
        </p:nvSpPr>
        <p:spPr/>
        <p:txBody>
          <a:bodyPr/>
          <a:lstStyle/>
          <a:p>
            <a:r>
              <a:rPr lang="en-US"/>
              <a:t>Mr. Raman Chauhan          Maths III (AAS0301A)                Unit-II</a:t>
            </a:r>
          </a:p>
        </p:txBody>
      </p:sp>
      <p:sp>
        <p:nvSpPr>
          <p:cNvPr id="6" name="Slide Number Placeholder 5">
            <a:extLst>
              <a:ext uri="{FF2B5EF4-FFF2-40B4-BE49-F238E27FC236}">
                <a16:creationId xmlns:a16="http://schemas.microsoft.com/office/drawing/2014/main" id="{FA2E7C3B-E486-43E9-A0F9-CC7331A15ACC}"/>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602070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22B02A-F082-4DFE-A6A8-F44E22BEC7F4}"/>
                  </a:ext>
                </a:extLst>
              </p:cNvPr>
              <p:cNvSpPr>
                <a:spLocks noGrp="1"/>
              </p:cNvSpPr>
              <p:nvPr>
                <p:ph idx="1"/>
              </p:nvPr>
            </p:nvSpPr>
            <p:spPr>
              <a:xfrm>
                <a:off x="457200" y="1066800"/>
                <a:ext cx="8382000" cy="6172200"/>
              </a:xfrm>
            </p:spPr>
            <p:txBody>
              <a:bodyPr>
                <a:normAutofit/>
              </a:bodyPr>
              <a:lstStyle/>
              <a:p>
                <a:pPr marL="0" indent="0" algn="just">
                  <a:buNone/>
                </a:pPr>
                <a:r>
                  <a:rPr lang="en-US" b="1" dirty="0"/>
                  <a:t>Q.1. </a:t>
                </a:r>
                <a:r>
                  <a:rPr lang="en-US" dirty="0"/>
                  <a:t>Evaluate </a:t>
                </a:r>
                <a14:m>
                  <m:oMath xmlns:m="http://schemas.openxmlformats.org/officeDocument/2006/math">
                    <m:nary>
                      <m:naryPr>
                        <m:limLoc m:val="undOvr"/>
                        <m:ctrlPr>
                          <a:rPr lang="en-US"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𝑧</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𝑑𝑧</m:t>
                    </m:r>
                  </m:oMath>
                </a14:m>
                <a:r>
                  <a:rPr lang="en-US" dirty="0"/>
                  <a:t> along the real axis from </a:t>
                </a:r>
                <a14:m>
                  <m:oMath xmlns:m="http://schemas.openxmlformats.org/officeDocument/2006/math">
                    <m:r>
                      <a:rPr lang="en-US" b="0" i="1" dirty="0" smtClean="0">
                        <a:latin typeface="Cambria Math" panose="02040503050406030204" pitchFamily="18" charset="0"/>
                      </a:rPr>
                      <m:t>𝑧</m:t>
                    </m:r>
                    <m:r>
                      <a:rPr lang="en-US" b="0" i="1" dirty="0" smtClean="0">
                        <a:latin typeface="Cambria Math" panose="02040503050406030204" pitchFamily="18" charset="0"/>
                        <a:ea typeface="Cambria Math" panose="02040503050406030204" pitchFamily="18" charset="0"/>
                      </a:rPr>
                      <m:t>=0</m:t>
                    </m:r>
                  </m:oMath>
                </a14:m>
                <a:r>
                  <a:rPr lang="en-US" dirty="0"/>
                  <a:t> to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=2</m:t>
                    </m:r>
                    <m:r>
                      <a:rPr lang="en-US" b="0" i="1" dirty="0" smtClean="0">
                        <a:latin typeface="Cambria Math" panose="02040503050406030204" pitchFamily="18" charset="0"/>
                        <a:ea typeface="Cambria Math" panose="02040503050406030204" pitchFamily="18" charset="0"/>
                      </a:rPr>
                      <m:t> </m:t>
                    </m:r>
                  </m:oMath>
                </a14:m>
                <a:r>
                  <a:rPr lang="en-US" dirty="0"/>
                  <a:t> and then along a line parallel  </a:t>
                </a:r>
                <a14:m>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oMath>
                </a14:m>
                <a:r>
                  <a:rPr lang="en-US" dirty="0"/>
                  <a:t> from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=2</m:t>
                    </m:r>
                  </m:oMath>
                </a14:m>
                <a:r>
                  <a:rPr lang="en-US" dirty="0"/>
                  <a:t> to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=2</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𝑖</m:t>
                    </m:r>
                  </m:oMath>
                </a14:m>
                <a:r>
                  <a:rPr lang="en-US" dirty="0"/>
                  <a:t>.</a:t>
                </a:r>
              </a:p>
              <a:p>
                <a:pPr marL="0" indent="0" algn="just">
                  <a:buNone/>
                </a:pPr>
                <a:r>
                  <a:rPr lang="en-US" b="1" dirty="0"/>
                  <a:t>Q.2. </a:t>
                </a:r>
                <a:r>
                  <a:rPr lang="en-US" dirty="0"/>
                  <a:t>Find the value of the integral</a:t>
                </a:r>
                <a:r>
                  <a:rPr lang="en-US" b="1" dirty="0"/>
                  <a:t> </a:t>
                </a:r>
                <a14:m>
                  <m:oMath xmlns:m="http://schemas.openxmlformats.org/officeDocument/2006/math">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p>
                      <m:e>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e>
                        </m:d>
                      </m:e>
                    </m:nary>
                    <m:r>
                      <a:rPr lang="en-US" i="1">
                        <a:latin typeface="Cambria Math" panose="02040503050406030204" pitchFamily="18" charset="0"/>
                      </a:rPr>
                      <m:t>𝑑𝑧</m:t>
                    </m:r>
                  </m:oMath>
                </a14:m>
                <a:r>
                  <a:rPr lang="en-US" dirty="0"/>
                  <a:t> </a:t>
                </a:r>
              </a:p>
              <a:p>
                <a:pPr marL="0" indent="0" algn="just">
                  <a:buNone/>
                </a:pPr>
                <a:r>
                  <a:rPr lang="en-US" dirty="0"/>
                  <a:t>     (a) Along the straight line from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oMath>
                </a14:m>
                <a:r>
                  <a:rPr lang="en-US" dirty="0"/>
                  <a:t> to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𝑖</m:t>
                    </m:r>
                  </m:oMath>
                </a14:m>
                <a:endParaRPr lang="en-US" dirty="0"/>
              </a:p>
              <a:p>
                <a:pPr marL="0" indent="0" algn="just">
                  <a:buNone/>
                </a:pPr>
                <a:r>
                  <a:rPr lang="en-US" dirty="0"/>
                  <a:t>     (b)  Along real axis from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=0</m:t>
                    </m:r>
                  </m:oMath>
                </a14:m>
                <a:r>
                  <a:rPr lang="en-US" dirty="0"/>
                  <a:t> to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=1</m:t>
                    </m:r>
                  </m:oMath>
                </a14:m>
                <a:r>
                  <a:rPr lang="en-US" dirty="0"/>
                  <a:t> and then along a line parallel to </a:t>
                </a:r>
                <a:r>
                  <a:rPr lang="en-US" dirty="0" err="1"/>
                  <a:t>theimaginary</a:t>
                </a:r>
                <a:r>
                  <a:rPr lang="en-US" dirty="0"/>
                  <a:t> axis from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m:t>
                    </m:r>
                  </m:oMath>
                </a14:m>
                <a:r>
                  <a:rPr lang="en-US" dirty="0"/>
                  <a:t> to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=1+</m:t>
                    </m:r>
                    <m:r>
                      <a:rPr lang="en-US" i="1" dirty="0">
                        <a:latin typeface="Cambria Math" panose="02040503050406030204" pitchFamily="18" charset="0"/>
                        <a:ea typeface="Cambria Math" panose="02040503050406030204" pitchFamily="18" charset="0"/>
                      </a:rPr>
                      <m:t>𝑖</m:t>
                    </m:r>
                  </m:oMath>
                </a14:m>
                <a:endParaRPr lang="en-US" b="1" dirty="0"/>
              </a:p>
              <a:p>
                <a:pPr marL="0" indent="0" algn="just">
                  <a:buNone/>
                </a:pPr>
                <a:r>
                  <a:rPr lang="en-US" b="1" dirty="0"/>
                  <a:t>Q.3. </a:t>
                </a:r>
                <a:r>
                  <a:rPr lang="en-US" dirty="0"/>
                  <a:t>Evaluate</a:t>
                </a:r>
                <a:r>
                  <a:rPr lang="en-US" b="1" dirty="0"/>
                  <a:t> </a:t>
                </a:r>
                <a14:m>
                  <m:oMath xmlns:m="http://schemas.openxmlformats.org/officeDocument/2006/math">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up>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𝑖𝑦</m:t>
                            </m:r>
                          </m:e>
                        </m:d>
                      </m:e>
                    </m:nary>
                    <m:r>
                      <a:rPr lang="en-US" i="1">
                        <a:latin typeface="Cambria Math" panose="02040503050406030204" pitchFamily="18" charset="0"/>
                      </a:rPr>
                      <m:t>𝑑𝑧</m:t>
                    </m:r>
                  </m:oMath>
                </a14:m>
                <a:r>
                  <a:rPr lang="en-US" b="1" dirty="0"/>
                  <a:t>   </a:t>
                </a:r>
                <a:r>
                  <a:rPr lang="en-US" dirty="0"/>
                  <a:t>along the path</a:t>
                </a:r>
                <a:r>
                  <a:rPr lang="en-US" b="1" dirty="0"/>
                  <a:t>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2</m:t>
                        </m:r>
                      </m:sup>
                    </m:sSup>
                  </m:oMath>
                </a14:m>
                <a:endParaRPr lang="en-US" dirty="0"/>
              </a:p>
              <a:p>
                <a:pPr marL="0" indent="0" algn="just">
                  <a:buNone/>
                </a:pPr>
                <a:r>
                  <a:rPr lang="en-US" b="1" dirty="0"/>
                  <a:t>Q.4. </a:t>
                </a:r>
                <a:r>
                  <a:rPr lang="en-US" dirty="0"/>
                  <a:t>Evaluate</a:t>
                </a:r>
                <a:r>
                  <a:rPr lang="en-US" b="1" dirty="0"/>
                  <a:t> </a:t>
                </a:r>
                <a:r>
                  <a:rPr lang="en-US" dirty="0"/>
                  <a:t>the line integral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𝐶</m:t>
                        </m:r>
                      </m:sub>
                      <m:sup>
                        <m:r>
                          <a:rPr lang="en-IN" b="0" i="1" smtClean="0">
                            <a:latin typeface="Cambria Math" panose="02040503050406030204" pitchFamily="18" charset="0"/>
                          </a:rPr>
                          <m:t> </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𝑧</m:t>
                            </m:r>
                          </m:e>
                          <m:sup>
                            <m:r>
                              <a:rPr lang="en-US" i="1" smtClean="0">
                                <a:latin typeface="Cambria Math" panose="02040503050406030204" pitchFamily="18" charset="0"/>
                              </a:rPr>
                              <m:t>2</m:t>
                            </m:r>
                          </m:sup>
                        </m:sSup>
                        <m:r>
                          <a:rPr lang="en-US" b="0" i="1" smtClean="0">
                            <a:latin typeface="Cambria Math" panose="02040503050406030204" pitchFamily="18" charset="0"/>
                          </a:rPr>
                          <m:t>𝑑𝑧</m:t>
                        </m:r>
                      </m:e>
                    </m:nary>
                  </m:oMath>
                </a14:m>
                <a:r>
                  <a:rPr lang="en-US" dirty="0"/>
                  <a:t>  where C is the boundary of a triangle with vertices </a:t>
                </a:r>
                <a14:m>
                  <m:oMath xmlns:m="http://schemas.openxmlformats.org/officeDocument/2006/math">
                    <m:r>
                      <a:rPr lang="en-US" b="0" i="1" smtClean="0">
                        <a:latin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,−1+</m:t>
                    </m:r>
                    <m:r>
                      <a:rPr lang="en-US" b="0" i="1" smtClean="0">
                        <a:latin typeface="Cambria Math" panose="02040503050406030204" pitchFamily="18" charset="0"/>
                        <a:ea typeface="Cambria Math" panose="02040503050406030204" pitchFamily="18" charset="0"/>
                      </a:rPr>
                      <m:t>𝑖</m:t>
                    </m:r>
                  </m:oMath>
                </a14:m>
                <a:r>
                  <a:rPr lang="en-US" dirty="0"/>
                  <a:t>  clockwise .</a:t>
                </a:r>
              </a:p>
              <a:p>
                <a:pPr marL="0" indent="0" algn="just">
                  <a:buNone/>
                </a:pPr>
                <a:r>
                  <a:rPr lang="en-US" b="1" dirty="0"/>
                  <a:t>Q.5. </a:t>
                </a:r>
                <a:r>
                  <a:rPr lang="en-US" dirty="0"/>
                  <a:t>Evaluate</a:t>
                </a:r>
                <a:r>
                  <a:rPr lang="en-US" b="1" dirty="0"/>
                  <a:t> </a:t>
                </a:r>
                <a:r>
                  <a:rPr lang="en-US" dirty="0"/>
                  <a:t>the  integral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𝑧</m:t>
                            </m:r>
                          </m:e>
                        </m:func>
                        <m:r>
                          <a:rPr lang="en-US" i="1">
                            <a:latin typeface="Cambria Math" panose="02040503050406030204" pitchFamily="18" charset="0"/>
                          </a:rPr>
                          <m:t>𝑑𝑧</m:t>
                        </m:r>
                      </m:e>
                    </m:nary>
                  </m:oMath>
                </a14:m>
                <a:r>
                  <a:rPr lang="en-US" dirty="0"/>
                  <a:t>  where C is the unit circle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a:p>
                <a:pPr marL="0" indent="0" algn="just">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422B02A-F082-4DFE-A6A8-F44E22BEC7F4}"/>
                  </a:ext>
                </a:extLst>
              </p:cNvPr>
              <p:cNvSpPr>
                <a:spLocks noGrp="1" noRot="1" noChangeAspect="1" noMove="1" noResize="1" noEditPoints="1" noAdjustHandles="1" noChangeArrowheads="1" noChangeShapeType="1" noTextEdit="1"/>
              </p:cNvSpPr>
              <p:nvPr>
                <p:ph idx="1"/>
              </p:nvPr>
            </p:nvSpPr>
            <p:spPr>
              <a:xfrm>
                <a:off x="457200" y="1066800"/>
                <a:ext cx="8382000" cy="6172200"/>
              </a:xfrm>
              <a:blipFill>
                <a:blip r:embed="rId2"/>
                <a:stretch>
                  <a:fillRect l="-1091" r="-1091"/>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4CF1392B-4A15-43CB-B39C-FE62F5239E4B}"/>
              </a:ext>
            </a:extLst>
          </p:cNvPr>
          <p:cNvSpPr txBox="1">
            <a:spLocks noGrp="1"/>
          </p:cNvSpPr>
          <p:nvPr>
            <p:ph type="title"/>
          </p:nvPr>
        </p:nvSpPr>
        <p:spPr>
          <a:xfrm>
            <a:off x="1676400" y="0"/>
            <a:ext cx="7467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B6E61CDE-397E-4112-BFB6-CA9EAE66F6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4704"/>
            <a:ext cx="1219200" cy="651256"/>
          </a:xfrm>
          <a:prstGeom prst="rect">
            <a:avLst/>
          </a:prstGeom>
        </p:spPr>
      </p:pic>
      <p:sp>
        <p:nvSpPr>
          <p:cNvPr id="2" name="Date Placeholder 1">
            <a:extLst>
              <a:ext uri="{FF2B5EF4-FFF2-40B4-BE49-F238E27FC236}">
                <a16:creationId xmlns:a16="http://schemas.microsoft.com/office/drawing/2014/main" id="{CF87D21A-10D3-443C-AFC7-21134A8090EE}"/>
              </a:ext>
            </a:extLst>
          </p:cNvPr>
          <p:cNvSpPr>
            <a:spLocks noGrp="1"/>
          </p:cNvSpPr>
          <p:nvPr>
            <p:ph type="dt" sz="half" idx="10"/>
          </p:nvPr>
        </p:nvSpPr>
        <p:spPr/>
        <p:txBody>
          <a:bodyPr/>
          <a:lstStyle/>
          <a:p>
            <a:fld id="{71300F7D-0E83-4C79-8222-A1FDBD375E0E}" type="datetime1">
              <a:rPr lang="en-US" smtClean="0"/>
              <a:t>10/24/2022</a:t>
            </a:fld>
            <a:endParaRPr lang="en-US"/>
          </a:p>
        </p:txBody>
      </p:sp>
      <p:sp>
        <p:nvSpPr>
          <p:cNvPr id="6" name="Footer Placeholder 5">
            <a:extLst>
              <a:ext uri="{FF2B5EF4-FFF2-40B4-BE49-F238E27FC236}">
                <a16:creationId xmlns:a16="http://schemas.microsoft.com/office/drawing/2014/main" id="{C172AF36-3128-4680-98B7-A1D5C75B5D33}"/>
              </a:ext>
            </a:extLst>
          </p:cNvPr>
          <p:cNvSpPr>
            <a:spLocks noGrp="1"/>
          </p:cNvSpPr>
          <p:nvPr>
            <p:ph type="ftr" sz="quarter" idx="11"/>
          </p:nvPr>
        </p:nvSpPr>
        <p:spPr/>
        <p:txBody>
          <a:bodyPr/>
          <a:lstStyle/>
          <a:p>
            <a:r>
              <a:rPr lang="en-US"/>
              <a:t>Mr. Raman Chauhan          Maths III (AAS0301A)                Unit-II</a:t>
            </a:r>
            <a:endParaRPr lang="en-US" dirty="0"/>
          </a:p>
        </p:txBody>
      </p:sp>
      <p:sp>
        <p:nvSpPr>
          <p:cNvPr id="7" name="Slide Number Placeholder 6">
            <a:extLst>
              <a:ext uri="{FF2B5EF4-FFF2-40B4-BE49-F238E27FC236}">
                <a16:creationId xmlns:a16="http://schemas.microsoft.com/office/drawing/2014/main" id="{70FB15FB-9014-4A91-9ADB-942E0FD99A85}"/>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968241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21AE-88BB-42AE-AF66-2F81A582AB7B}"/>
              </a:ext>
            </a:extLst>
          </p:cNvPr>
          <p:cNvSpPr>
            <a:spLocks noGrp="1"/>
          </p:cNvSpPr>
          <p:nvPr>
            <p:ph type="title"/>
          </p:nvPr>
        </p:nvSpPr>
        <p:spPr>
          <a:xfrm>
            <a:off x="1" y="0"/>
            <a:ext cx="9144000" cy="685800"/>
          </a:xfrm>
        </p:spPr>
        <p:txBody>
          <a:bodyPr>
            <a:normAutofit/>
          </a:bodyPr>
          <a:lstStyle/>
          <a:p>
            <a:pPr algn="ctr"/>
            <a:r>
              <a:rPr lang="en-US" dirty="0">
                <a:latin typeface="Times New Roman" panose="02020603050405020304" pitchFamily="18" charset="0"/>
                <a:cs typeface="Times New Roman" panose="02020603050405020304" pitchFamily="18" charset="0"/>
              </a:rPr>
              <a:t>CONTINUED……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4EDAF-DC11-4803-BBD5-ED97F913FBEF}"/>
                  </a:ext>
                </a:extLst>
              </p:cNvPr>
              <p:cNvSpPr>
                <a:spLocks noGrp="1"/>
              </p:cNvSpPr>
              <p:nvPr>
                <p:ph idx="1"/>
              </p:nvPr>
            </p:nvSpPr>
            <p:spPr>
              <a:xfrm>
                <a:off x="228601" y="930215"/>
                <a:ext cx="8610599" cy="5851585"/>
              </a:xfrm>
            </p:spPr>
            <p:txBody>
              <a:bodyPr>
                <a:normAutofit/>
              </a:bodyPr>
              <a:lstStyle/>
              <a:p>
                <a:pPr marL="0" indent="0">
                  <a:buNone/>
                </a:pPr>
                <a:r>
                  <a:rPr lang="en-US" b="1" dirty="0"/>
                  <a:t>Q.6. </a:t>
                </a:r>
                <a:r>
                  <a:rPr lang="en-US" dirty="0"/>
                  <a:t>Evaluate</a:t>
                </a:r>
                <a:r>
                  <a:rPr lang="en-US" b="1" dirty="0"/>
                  <a:t> </a:t>
                </a:r>
                <a:r>
                  <a:rPr lang="en-US" dirty="0"/>
                  <a:t>the  integral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 </m:t>
                        </m:r>
                        <m:r>
                          <a:rPr lang="en-US" i="1">
                            <a:latin typeface="Cambria Math" panose="02040503050406030204" pitchFamily="18" charset="0"/>
                          </a:rPr>
                          <m:t>𝑑𝑧</m:t>
                        </m:r>
                      </m:e>
                    </m:nary>
                  </m:oMath>
                </a14:m>
                <a:r>
                  <a:rPr lang="en-US" dirty="0"/>
                  <a:t>  where C is the contour  </a:t>
                </a:r>
              </a:p>
              <a:p>
                <a:pPr marL="0" indent="0">
                  <a:buNone/>
                </a:pPr>
                <a:r>
                  <a:rPr lang="en-US" dirty="0"/>
                  <a:t> (</a:t>
                </a:r>
                <a:r>
                  <a:rPr lang="en-US" dirty="0" err="1"/>
                  <a:t>i</a:t>
                </a:r>
                <a:r>
                  <a:rPr lang="en-US" dirty="0"/>
                  <a:t>) The straight line from </a:t>
                </a:r>
                <a14:m>
                  <m:oMath xmlns:m="http://schemas.openxmlformats.org/officeDocument/2006/math">
                    <m:r>
                      <m:rPr>
                        <m:sty m:val="p"/>
                      </m:rPr>
                      <a:rPr lang="en-US">
                        <a:latin typeface="Cambria Math" panose="02040503050406030204" pitchFamily="18" charset="0"/>
                        <a:ea typeface="Cambria Math" panose="02040503050406030204" pitchFamily="18" charset="0"/>
                      </a:rPr>
                      <m:t>z</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oMath>
                </a14:m>
                <a:r>
                  <a:rPr lang="en-US" dirty="0"/>
                  <a:t>  to </a:t>
                </a:r>
                <a14:m>
                  <m:oMath xmlns:m="http://schemas.openxmlformats.org/officeDocument/2006/math">
                    <m:r>
                      <m:rPr>
                        <m:sty m:val="p"/>
                      </m:rPr>
                      <a:rPr lang="en-US">
                        <a:latin typeface="Cambria Math" panose="02040503050406030204" pitchFamily="18" charset="0"/>
                        <a:ea typeface="Cambria Math" panose="02040503050406030204" pitchFamily="18" charset="0"/>
                      </a:rPr>
                      <m:t>z</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oMath>
                </a14:m>
                <a:endParaRPr lang="en-US" dirty="0"/>
              </a:p>
              <a:p>
                <a:pPr marL="0" indent="0">
                  <a:buNone/>
                </a:pPr>
                <a:r>
                  <a:rPr lang="en-US" dirty="0"/>
                  <a:t>(ii) The left half of the unit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=1</m:t>
                    </m:r>
                  </m:oMath>
                </a14:m>
                <a:r>
                  <a:rPr lang="en-US" dirty="0"/>
                  <a:t> from </a:t>
                </a:r>
                <a14:m>
                  <m:oMath xmlns:m="http://schemas.openxmlformats.org/officeDocument/2006/math">
                    <m:r>
                      <m:rPr>
                        <m:sty m:val="p"/>
                      </m:rPr>
                      <a:rPr lang="en-US">
                        <a:latin typeface="Cambria Math" panose="02040503050406030204" pitchFamily="18" charset="0"/>
                        <a:ea typeface="Cambria Math" panose="02040503050406030204" pitchFamily="18" charset="0"/>
                      </a:rPr>
                      <m:t>z</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oMath>
                </a14:m>
                <a:r>
                  <a:rPr lang="en-US" dirty="0"/>
                  <a:t>  to </a:t>
                </a:r>
                <a14:m>
                  <m:oMath xmlns:m="http://schemas.openxmlformats.org/officeDocument/2006/math">
                    <m:r>
                      <m:rPr>
                        <m:sty m:val="p"/>
                      </m:rPr>
                      <a:rPr lang="en-US">
                        <a:latin typeface="Cambria Math" panose="02040503050406030204" pitchFamily="18" charset="0"/>
                        <a:ea typeface="Cambria Math" panose="02040503050406030204" pitchFamily="18" charset="0"/>
                      </a:rPr>
                      <m:t>z</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oMath>
                </a14:m>
                <a:endParaRPr lang="en-US" dirty="0"/>
              </a:p>
              <a:p>
                <a:pPr marL="0" indent="0">
                  <a:buNone/>
                </a:pPr>
                <a:r>
                  <a:rPr lang="en-US" b="1" dirty="0"/>
                  <a:t>Q.7. </a:t>
                </a:r>
                <a:r>
                  <a:rPr lang="en-US" dirty="0"/>
                  <a:t>Prove that (</a:t>
                </a:r>
                <a:r>
                  <a:rPr lang="en-US" dirty="0" err="1"/>
                  <a:t>i</a:t>
                </a:r>
                <a:r>
                  <a:rPr lang="en-US" dirty="0"/>
                  <a:t>)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den>
                        </m:f>
                        <m:r>
                          <a:rPr lang="en-US" i="1">
                            <a:latin typeface="Cambria Math" panose="02040503050406030204" pitchFamily="18" charset="0"/>
                          </a:rPr>
                          <m:t>𝑑𝑧</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𝑖</m:t>
                        </m:r>
                      </m:e>
                    </m:nary>
                  </m:oMath>
                </a14:m>
                <a:r>
                  <a:rPr lang="en-US" dirty="0"/>
                  <a:t>  (ii)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e>
                          <m:sup>
                            <m:r>
                              <a:rPr lang="en-US" i="1">
                                <a:latin typeface="Cambria Math" panose="02040503050406030204" pitchFamily="18" charset="0"/>
                              </a:rPr>
                              <m:t>𝑛</m:t>
                            </m:r>
                          </m:sup>
                        </m:sSup>
                        <m:r>
                          <a:rPr lang="en-US" i="1">
                            <a:latin typeface="Cambria Math" panose="02040503050406030204" pitchFamily="18" charset="0"/>
                          </a:rPr>
                          <m:t>𝑑𝑧</m:t>
                        </m:r>
                        <m:r>
                          <a:rPr lang="en-US" i="1">
                            <a:latin typeface="Cambria Math" panose="02040503050406030204" pitchFamily="18" charset="0"/>
                            <a:ea typeface="Cambria Math" panose="02040503050406030204" pitchFamily="18" charset="0"/>
                          </a:rPr>
                          <m:t>=0</m:t>
                        </m:r>
                      </m:e>
                    </m:nary>
                  </m:oMath>
                </a14:m>
                <a:r>
                  <a:rPr lang="en-US" dirty="0"/>
                  <a:t>     (</a:t>
                </a:r>
                <a14:m>
                  <m:oMath xmlns:m="http://schemas.openxmlformats.org/officeDocument/2006/math">
                    <m:r>
                      <a:rPr lang="en-US" i="1">
                        <a:latin typeface="Cambria Math" panose="02040503050406030204" pitchFamily="18" charset="0"/>
                      </a:rPr>
                      <m:t>𝑛</m:t>
                    </m:r>
                  </m:oMath>
                </a14:m>
                <a:r>
                  <a:rPr lang="en-US" dirty="0"/>
                  <a:t> is integer </a:t>
                </a:r>
                <a14:m>
                  <m:oMath xmlns:m="http://schemas.openxmlformats.org/officeDocument/2006/math">
                    <m:r>
                      <a:rPr lang="en-US" i="1">
                        <a:latin typeface="Cambria Math" panose="02040503050406030204" pitchFamily="18" charset="0"/>
                        <a:ea typeface="Cambria Math" panose="02040503050406030204" pitchFamily="18" charset="0"/>
                      </a:rPr>
                      <m:t>≠−1</m:t>
                    </m:r>
                  </m:oMath>
                </a14:m>
                <a:r>
                  <a:rPr lang="en-US" dirty="0"/>
                  <a:t>)</a:t>
                </a:r>
              </a:p>
              <a:p>
                <a:pPr marL="0" indent="0">
                  <a:buNone/>
                </a:pPr>
                <a:r>
                  <a:rPr lang="en-US" dirty="0"/>
                  <a:t>where </a:t>
                </a:r>
                <a14:m>
                  <m:oMath xmlns:m="http://schemas.openxmlformats.org/officeDocument/2006/math">
                    <m:r>
                      <m:rPr>
                        <m:brk m:alnAt="23"/>
                      </m:rPr>
                      <a:rPr lang="en-US" i="1">
                        <a:latin typeface="Cambria Math" panose="02040503050406030204" pitchFamily="18" charset="0"/>
                      </a:rPr>
                      <m:t>𝐶</m:t>
                    </m:r>
                  </m:oMath>
                </a14:m>
                <a:r>
                  <a:rPr lang="en-US" dirty="0"/>
                  <a:t> is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oMath>
                </a14:m>
                <a:endParaRPr lang="en-US" dirty="0"/>
              </a:p>
              <a:p>
                <a:pPr marL="0" indent="0">
                  <a:buNone/>
                </a:pPr>
                <a:r>
                  <a:rPr lang="en-US" b="1" dirty="0"/>
                  <a:t>Q.8. </a:t>
                </a:r>
                <a:r>
                  <a:rPr lang="en-US" dirty="0"/>
                  <a:t>Evaluate</a:t>
                </a:r>
                <a:r>
                  <a:rPr lang="en-US" b="1" dirty="0"/>
                  <a:t> </a:t>
                </a:r>
                <a:r>
                  <a:rPr lang="en-US" dirty="0"/>
                  <a:t>the  integral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d>
                          <m:dPr>
                            <m:ctrlPr>
                              <a:rPr lang="en-US"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rPr>
                          <m:t>𝑑𝑧</m:t>
                        </m:r>
                      </m:e>
                    </m:nary>
                  </m:oMath>
                </a14:m>
                <a:r>
                  <a:rPr lang="en-US" dirty="0"/>
                  <a:t>  where C is the upper half of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=1</m:t>
                    </m:r>
                  </m:oMath>
                </a14:m>
                <a:r>
                  <a:rPr lang="en-US" dirty="0"/>
                  <a:t> . What is the value of this integral if C is the lower half of the  given circle .</a:t>
                </a:r>
                <a:endParaRPr lang="en-US" b="1" dirty="0"/>
              </a:p>
              <a:p>
                <a:pPr marL="0" indent="0">
                  <a:buNone/>
                </a:pPr>
                <a:r>
                  <a:rPr lang="en-US" b="1" dirty="0"/>
                  <a:t>Q.9. </a:t>
                </a:r>
                <a:r>
                  <a:rPr lang="en-US" dirty="0"/>
                  <a:t>Evaluate</a:t>
                </a:r>
                <a:r>
                  <a:rPr lang="en-US" b="1" dirty="0"/>
                  <a:t> </a:t>
                </a:r>
                <a:r>
                  <a:rPr lang="en-US" dirty="0"/>
                  <a:t>the  integral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rPr>
                          <m:t>𝑑𝑧</m:t>
                        </m:r>
                      </m:e>
                    </m:nary>
                  </m:oMath>
                </a14:m>
                <a:r>
                  <a:rPr lang="en-US" dirty="0"/>
                  <a:t>  where C is the upper half of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m:t>
                    </m:r>
                  </m:oMath>
                </a14:m>
                <a:r>
                  <a:rPr lang="en-US" dirty="0"/>
                  <a:t> . What is the value of this integral if C is the lower half of the  given circle.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064EDAF-DC11-4803-BBD5-ED97F913FBEF}"/>
                  </a:ext>
                </a:extLst>
              </p:cNvPr>
              <p:cNvSpPr>
                <a:spLocks noGrp="1" noRot="1" noChangeAspect="1" noMove="1" noResize="1" noEditPoints="1" noAdjustHandles="1" noChangeArrowheads="1" noChangeShapeType="1" noTextEdit="1"/>
              </p:cNvSpPr>
              <p:nvPr>
                <p:ph idx="1"/>
              </p:nvPr>
            </p:nvSpPr>
            <p:spPr>
              <a:xfrm>
                <a:off x="228601" y="930215"/>
                <a:ext cx="8610599" cy="5851585"/>
              </a:xfrm>
              <a:blipFill>
                <a:blip r:embed="rId2"/>
                <a:stretch>
                  <a:fillRect l="-1133" t="-12604"/>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AF214CB9-D9C0-44A6-A672-A6C342007470}"/>
              </a:ext>
            </a:extLst>
          </p:cNvPr>
          <p:cNvSpPr txBox="1">
            <a:spLocks/>
          </p:cNvSpPr>
          <p:nvPr/>
        </p:nvSpPr>
        <p:spPr>
          <a:xfrm>
            <a:off x="1676400" y="0"/>
            <a:ext cx="7467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6F16320C-C825-4BC7-B5DE-A4B92E36B2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1" y="34544"/>
            <a:ext cx="1219200" cy="651256"/>
          </a:xfrm>
          <a:prstGeom prst="rect">
            <a:avLst/>
          </a:prstGeom>
        </p:spPr>
      </p:pic>
      <p:sp>
        <p:nvSpPr>
          <p:cNvPr id="6" name="Date Placeholder 5">
            <a:extLst>
              <a:ext uri="{FF2B5EF4-FFF2-40B4-BE49-F238E27FC236}">
                <a16:creationId xmlns:a16="http://schemas.microsoft.com/office/drawing/2014/main" id="{44F47903-2099-4036-B78F-92E6E5154891}"/>
              </a:ext>
            </a:extLst>
          </p:cNvPr>
          <p:cNvSpPr>
            <a:spLocks noGrp="1"/>
          </p:cNvSpPr>
          <p:nvPr>
            <p:ph type="dt" sz="half" idx="10"/>
          </p:nvPr>
        </p:nvSpPr>
        <p:spPr/>
        <p:txBody>
          <a:bodyPr/>
          <a:lstStyle/>
          <a:p>
            <a:fld id="{148C185A-0AF6-49A2-8E1A-E6C8D240AED4}" type="datetime1">
              <a:rPr lang="en-US" smtClean="0"/>
              <a:t>10/24/2022</a:t>
            </a:fld>
            <a:endParaRPr lang="en-US"/>
          </a:p>
        </p:txBody>
      </p:sp>
      <p:sp>
        <p:nvSpPr>
          <p:cNvPr id="7" name="Footer Placeholder 6">
            <a:extLst>
              <a:ext uri="{FF2B5EF4-FFF2-40B4-BE49-F238E27FC236}">
                <a16:creationId xmlns:a16="http://schemas.microsoft.com/office/drawing/2014/main" id="{827D3170-A370-4C1C-8FE1-A259439FF9F5}"/>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86A3C1F7-A560-40ED-A938-714AEE69C110}"/>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336059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E21AE-88BB-42AE-AF66-2F81A582AB7B}"/>
              </a:ext>
            </a:extLst>
          </p:cNvPr>
          <p:cNvSpPr>
            <a:spLocks noGrp="1"/>
          </p:cNvSpPr>
          <p:nvPr>
            <p:ph type="title"/>
          </p:nvPr>
        </p:nvSpPr>
        <p:spPr>
          <a:xfrm>
            <a:off x="1" y="0"/>
            <a:ext cx="9144000" cy="685800"/>
          </a:xfrm>
        </p:spPr>
        <p:txBody>
          <a:bodyPr>
            <a:normAutofit/>
          </a:bodyPr>
          <a:lstStyle/>
          <a:p>
            <a:pPr algn="ctr"/>
            <a:r>
              <a:rPr lang="en-US" dirty="0">
                <a:latin typeface="Times New Roman" panose="02020603050405020304" pitchFamily="18" charset="0"/>
                <a:cs typeface="Times New Roman" panose="02020603050405020304" pitchFamily="18" charset="0"/>
              </a:rPr>
              <a:t>CONTINUED……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64EDAF-DC11-4803-BBD5-ED97F913FBEF}"/>
                  </a:ext>
                </a:extLst>
              </p:cNvPr>
              <p:cNvSpPr>
                <a:spLocks noGrp="1"/>
              </p:cNvSpPr>
              <p:nvPr>
                <p:ph idx="1"/>
              </p:nvPr>
            </p:nvSpPr>
            <p:spPr>
              <a:xfrm>
                <a:off x="228601" y="914400"/>
                <a:ext cx="8610599" cy="5791200"/>
              </a:xfrm>
            </p:spPr>
            <p:txBody>
              <a:bodyPr>
                <a:normAutofit/>
              </a:bodyPr>
              <a:lstStyle/>
              <a:p>
                <a:pPr marL="0" indent="0">
                  <a:buNone/>
                </a:pPr>
                <a:r>
                  <a:rPr lang="en-US" b="1" dirty="0"/>
                  <a:t>Q.10. </a:t>
                </a:r>
                <a:r>
                  <a:rPr lang="en-US" dirty="0"/>
                  <a:t>Evaluate</a:t>
                </a:r>
                <a:r>
                  <a:rPr lang="en-US" b="1" dirty="0"/>
                  <a:t> </a:t>
                </a:r>
                <a:r>
                  <a:rPr lang="en-US" dirty="0"/>
                  <a:t>the  integral </a:t>
                </a:r>
                <a14:m>
                  <m:oMath xmlns:m="http://schemas.openxmlformats.org/officeDocument/2006/math">
                    <m:nary>
                      <m:naryPr>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i="1">
                            <a:latin typeface="Cambria Math" panose="02040503050406030204" pitchFamily="18" charset="0"/>
                          </a:rPr>
                          <m:t> </m:t>
                        </m:r>
                      </m:sup>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rPr>
                              <m:t>𝑧</m:t>
                            </m:r>
                          </m:den>
                        </m:f>
                        <m:r>
                          <a:rPr lang="en-US" i="1">
                            <a:latin typeface="Cambria Math" panose="02040503050406030204" pitchFamily="18" charset="0"/>
                          </a:rPr>
                          <m:t>𝑑𝑧</m:t>
                        </m:r>
                      </m:e>
                    </m:nary>
                  </m:oMath>
                </a14:m>
                <a:r>
                  <a:rPr lang="en-US" dirty="0"/>
                  <a:t>  where C is </a:t>
                </a:r>
              </a:p>
              <a:p>
                <a:pPr marL="0" indent="0">
                  <a:buNone/>
                </a:pPr>
                <a:r>
                  <a:rPr lang="en-US" dirty="0"/>
                  <a:t>    (</a:t>
                </a:r>
                <a:r>
                  <a:rPr lang="en-US" dirty="0" err="1"/>
                  <a:t>i</a:t>
                </a:r>
                <a:r>
                  <a:rPr lang="en-US" dirty="0"/>
                  <a:t>) the upper half of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=2</m:t>
                    </m:r>
                  </m:oMath>
                </a14:m>
                <a:r>
                  <a:rPr lang="en-US" dirty="0"/>
                  <a:t> in clockwise direction .</a:t>
                </a:r>
              </a:p>
              <a:p>
                <a:pPr marL="0" indent="0">
                  <a:buNone/>
                </a:pPr>
                <a:r>
                  <a:rPr lang="en-US" dirty="0"/>
                  <a:t>    (ii) the lower half of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=2</m:t>
                    </m:r>
                  </m:oMath>
                </a14:m>
                <a:r>
                  <a:rPr lang="en-US" dirty="0"/>
                  <a:t> in </a:t>
                </a:r>
                <a:r>
                  <a:rPr lang="en-US" dirty="0" err="1"/>
                  <a:t>anti clockwise</a:t>
                </a:r>
                <a:r>
                  <a:rPr lang="en-US" dirty="0"/>
                  <a:t> direction.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064EDAF-DC11-4803-BBD5-ED97F913FBEF}"/>
                  </a:ext>
                </a:extLst>
              </p:cNvPr>
              <p:cNvSpPr>
                <a:spLocks noGrp="1" noRot="1" noChangeAspect="1" noMove="1" noResize="1" noEditPoints="1" noAdjustHandles="1" noChangeArrowheads="1" noChangeShapeType="1" noTextEdit="1"/>
              </p:cNvSpPr>
              <p:nvPr>
                <p:ph idx="1"/>
              </p:nvPr>
            </p:nvSpPr>
            <p:spPr>
              <a:xfrm>
                <a:off x="228601" y="914400"/>
                <a:ext cx="8610599" cy="5791200"/>
              </a:xfrm>
              <a:blipFill>
                <a:blip r:embed="rId2"/>
                <a:stretch>
                  <a:fillRect l="-1133"/>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AF214CB9-D9C0-44A6-A672-A6C342007470}"/>
              </a:ext>
            </a:extLst>
          </p:cNvPr>
          <p:cNvSpPr txBox="1">
            <a:spLocks/>
          </p:cNvSpPr>
          <p:nvPr/>
        </p:nvSpPr>
        <p:spPr>
          <a:xfrm>
            <a:off x="1676400" y="0"/>
            <a:ext cx="7467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6F16320C-C825-4BC7-B5DE-A4B92E36B2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1" y="34544"/>
            <a:ext cx="1219200" cy="651256"/>
          </a:xfrm>
          <a:prstGeom prst="rect">
            <a:avLst/>
          </a:prstGeom>
        </p:spPr>
      </p:pic>
      <p:sp>
        <p:nvSpPr>
          <p:cNvPr id="6" name="Date Placeholder 5">
            <a:extLst>
              <a:ext uri="{FF2B5EF4-FFF2-40B4-BE49-F238E27FC236}">
                <a16:creationId xmlns:a16="http://schemas.microsoft.com/office/drawing/2014/main" id="{44F47903-2099-4036-B78F-92E6E5154891}"/>
              </a:ext>
            </a:extLst>
          </p:cNvPr>
          <p:cNvSpPr>
            <a:spLocks noGrp="1"/>
          </p:cNvSpPr>
          <p:nvPr>
            <p:ph type="dt" sz="half" idx="10"/>
          </p:nvPr>
        </p:nvSpPr>
        <p:spPr/>
        <p:txBody>
          <a:bodyPr/>
          <a:lstStyle/>
          <a:p>
            <a:fld id="{13AACB25-55F7-4283-AFFD-8C017F534C9B}" type="datetime1">
              <a:rPr lang="en-US" smtClean="0"/>
              <a:t>10/24/2022</a:t>
            </a:fld>
            <a:endParaRPr lang="en-US"/>
          </a:p>
        </p:txBody>
      </p:sp>
      <p:sp>
        <p:nvSpPr>
          <p:cNvPr id="7" name="Footer Placeholder 6">
            <a:extLst>
              <a:ext uri="{FF2B5EF4-FFF2-40B4-BE49-F238E27FC236}">
                <a16:creationId xmlns:a16="http://schemas.microsoft.com/office/drawing/2014/main" id="{827D3170-A370-4C1C-8FE1-A259439FF9F5}"/>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86A3C1F7-A560-40ED-A938-714AEE69C110}"/>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4217435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374EA5-2026-4A2A-B95E-56BA96272BCE}"/>
                  </a:ext>
                </a:extLst>
              </p:cNvPr>
              <p:cNvSpPr>
                <a:spLocks noGrp="1"/>
              </p:cNvSpPr>
              <p:nvPr>
                <p:ph idx="1"/>
              </p:nvPr>
            </p:nvSpPr>
            <p:spPr>
              <a:xfrm>
                <a:off x="457200" y="914400"/>
                <a:ext cx="8229600" cy="4525963"/>
              </a:xfrm>
            </p:spPr>
            <p:txBody>
              <a:bodyPr>
                <a:normAutofit/>
              </a:bodyPr>
              <a:lstStyle/>
              <a:p>
                <a:pPr marL="0" indent="0" algn="just">
                  <a:buNone/>
                </a:pPr>
                <a:r>
                  <a:rPr lang="en-US" sz="2800" b="1" u="sng" dirty="0">
                    <a:latin typeface="Times New Roman" panose="02020603050405020304" pitchFamily="18" charset="0"/>
                    <a:cs typeface="Times New Roman" panose="02020603050405020304" pitchFamily="18" charset="0"/>
                  </a:rPr>
                  <a:t>Statement</a:t>
                </a:r>
                <a:r>
                  <a:rPr lang="en-US" sz="2800" b="1"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If </a:t>
                </a: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e>
                    </m:d>
                  </m:oMath>
                </a14:m>
                <a:r>
                  <a:rPr lang="en-US" dirty="0">
                    <a:latin typeface="Times New Roman" panose="02020603050405020304" pitchFamily="18" charset="0"/>
                    <a:cs typeface="Times New Roman" panose="02020603050405020304" pitchFamily="18" charset="0"/>
                  </a:rPr>
                  <a:t> is an analytic function and </a:t>
                </a:r>
                <a14:m>
                  <m:oMath xmlns:m="http://schemas.openxmlformats.org/officeDocument/2006/math">
                    <m:sSup>
                      <m:sSupPr>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𝑓</m:t>
                        </m:r>
                      </m:e>
                      <m:sup>
                        <m:r>
                          <a:rPr lang="en-US" b="0" i="1" smtClean="0">
                            <a:latin typeface="Cambria Math" panose="02040503050406030204" pitchFamily="18" charset="0"/>
                            <a:ea typeface="Cambria Math" panose="02040503050406030204" pitchFamily="18" charset="0"/>
                            <a:cs typeface="Times New Roman" panose="02020603050405020304" pitchFamily="18" charset="0"/>
                          </a:rPr>
                          <m:t>′</m:t>
                        </m:r>
                      </m:sup>
                    </m:sSup>
                    <m:d>
                      <m:dPr>
                        <m:ctrlPr>
                          <a:rPr lang="en-US"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b="0" i="1" smtClean="0">
                            <a:latin typeface="Cambria Math" panose="02040503050406030204" pitchFamily="18" charset="0"/>
                            <a:ea typeface="Cambria Math" panose="02040503050406030204" pitchFamily="18" charset="0"/>
                            <a:cs typeface="Times New Roman" panose="02020603050405020304" pitchFamily="18" charset="0"/>
                          </a:rPr>
                          <m:t>𝑧</m:t>
                        </m:r>
                      </m:e>
                    </m:d>
                  </m:oMath>
                </a14:m>
                <a:r>
                  <a:rPr lang="en-US" dirty="0">
                    <a:latin typeface="Times New Roman" panose="02020603050405020304" pitchFamily="18" charset="0"/>
                    <a:cs typeface="Times New Roman" panose="02020603050405020304" pitchFamily="18" charset="0"/>
                  </a:rPr>
                  <a:t> is</a:t>
                </a:r>
              </a:p>
              <a:p>
                <a:pPr marL="0" indent="0">
                  <a:buNone/>
                </a:pPr>
                <a:r>
                  <a:rPr lang="en-US" dirty="0">
                    <a:latin typeface="Times New Roman" panose="02020603050405020304" pitchFamily="18" charset="0"/>
                    <a:cs typeface="Times New Roman" panose="02020603050405020304" pitchFamily="18" charset="0"/>
                  </a:rPr>
                  <a:t> continuous at all points inside and on a simple closed curve C , then</a:t>
                </a:r>
              </a:p>
              <a:p>
                <a:pPr marL="0" indent="0">
                  <a:buNone/>
                </a:pPr>
                <a14:m>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nary>
                      <m:nary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IN" b="0" i="1" smtClean="0">
                            <a:latin typeface="Cambria Math" panose="02040503050406030204" pitchFamily="18" charset="0"/>
                            <a:ea typeface="Cambria Math" panose="02040503050406030204" pitchFamily="18" charset="0"/>
                            <a:cs typeface="Times New Roman" panose="02020603050405020304" pitchFamily="18" charset="0"/>
                          </a:rPr>
                          <m:t>𝑐</m:t>
                        </m:r>
                      </m:sub>
                      <m:sup>
                        <m:r>
                          <a:rPr lang="en-IN" b="0" i="1" smtClean="0">
                            <a:latin typeface="Cambria Math" panose="02040503050406030204" pitchFamily="18" charset="0"/>
                            <a:ea typeface="Cambria Math" panose="02040503050406030204" pitchFamily="18" charset="0"/>
                            <a:cs typeface="Times New Roman" panose="02020603050405020304" pitchFamily="18" charset="0"/>
                          </a:rPr>
                          <m:t> </m:t>
                        </m:r>
                      </m:sup>
                      <m:e>
                        <m:r>
                          <a:rPr lang="en-IN" b="0" i="1" smtClean="0">
                            <a:latin typeface="Cambria Math" panose="02040503050406030204" pitchFamily="18" charset="0"/>
                            <a:ea typeface="Cambria Math" panose="02040503050406030204" pitchFamily="18" charset="0"/>
                            <a:cs typeface="Times New Roman" panose="02020603050405020304" pitchFamily="18" charset="0"/>
                          </a:rPr>
                          <m:t>𝑓</m:t>
                        </m:r>
                        <m:d>
                          <m:dPr>
                            <m:ctrlPr>
                              <a:rPr lang="en-I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ea typeface="Cambria Math" panose="02040503050406030204" pitchFamily="18" charset="0"/>
                                <a:cs typeface="Times New Roman" panose="02020603050405020304" pitchFamily="18" charset="0"/>
                              </a:rPr>
                              <m:t>𝑧</m:t>
                            </m:r>
                          </m:e>
                        </m:d>
                        <m:r>
                          <a:rPr lang="en-IN" b="0" i="1" smtClean="0">
                            <a:latin typeface="Cambria Math" panose="02040503050406030204" pitchFamily="18" charset="0"/>
                            <a:ea typeface="Cambria Math" panose="02040503050406030204" pitchFamily="18" charset="0"/>
                            <a:cs typeface="Times New Roman" panose="02020603050405020304" pitchFamily="18" charset="0"/>
                          </a:rPr>
                          <m:t>𝑑𝑧</m:t>
                        </m:r>
                      </m:e>
                    </m:nary>
                    <m:r>
                      <a:rPr lang="en-US"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en-US" dirty="0">
                    <a:latin typeface="Times New Roman" panose="02020603050405020304" pitchFamily="18" charset="0"/>
                    <a:cs typeface="Times New Roman" panose="02020603050405020304" pitchFamily="18" charset="0"/>
                  </a:rPr>
                  <a:t> </a:t>
                </a:r>
              </a:p>
              <a:p>
                <a:pPr marL="0" indent="0">
                  <a:buNone/>
                </a:pPr>
                <a:endParaRPr lang="en-US" sz="28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7374EA5-2026-4A2A-B95E-56BA96272BCE}"/>
                  </a:ext>
                </a:extLst>
              </p:cNvPr>
              <p:cNvSpPr>
                <a:spLocks noGrp="1" noRot="1" noChangeAspect="1" noMove="1" noResize="1" noEditPoints="1" noAdjustHandles="1" noChangeArrowheads="1" noChangeShapeType="1" noTextEdit="1"/>
              </p:cNvSpPr>
              <p:nvPr>
                <p:ph idx="1"/>
              </p:nvPr>
            </p:nvSpPr>
            <p:spPr>
              <a:xfrm>
                <a:off x="457200" y="914400"/>
                <a:ext cx="8229600" cy="4525963"/>
              </a:xfrm>
              <a:blipFill>
                <a:blip r:embed="rId2"/>
                <a:stretch>
                  <a:fillRect l="-1481" t="-1348"/>
                </a:stretch>
              </a:blipFill>
            </p:spPr>
            <p:txBody>
              <a:bodyPr/>
              <a:lstStyle/>
              <a:p>
                <a:r>
                  <a:rPr lang="en-IN">
                    <a:noFill/>
                  </a:rPr>
                  <a:t> </a:t>
                </a:r>
              </a:p>
            </p:txBody>
          </p:sp>
        </mc:Fallback>
      </mc:AlternateContent>
      <p:sp>
        <p:nvSpPr>
          <p:cNvPr id="6" name="Date Placeholder 5">
            <a:extLst>
              <a:ext uri="{FF2B5EF4-FFF2-40B4-BE49-F238E27FC236}">
                <a16:creationId xmlns:a16="http://schemas.microsoft.com/office/drawing/2014/main" id="{DFB8C7AB-4E82-4AD6-8ADE-BAD7F8D6F6C4}"/>
              </a:ext>
            </a:extLst>
          </p:cNvPr>
          <p:cNvSpPr>
            <a:spLocks noGrp="1"/>
          </p:cNvSpPr>
          <p:nvPr>
            <p:ph type="dt" sz="half" idx="10"/>
          </p:nvPr>
        </p:nvSpPr>
        <p:spPr/>
        <p:txBody>
          <a:bodyPr/>
          <a:lstStyle/>
          <a:p>
            <a:fld id="{CD822E75-A365-4D2A-A3C3-F752ECE5C755}" type="datetime1">
              <a:rPr lang="en-US" smtClean="0"/>
              <a:t>10/24/2022</a:t>
            </a:fld>
            <a:endParaRPr lang="en-US"/>
          </a:p>
        </p:txBody>
      </p:sp>
      <p:sp>
        <p:nvSpPr>
          <p:cNvPr id="7" name="Footer Placeholder 6">
            <a:extLst>
              <a:ext uri="{FF2B5EF4-FFF2-40B4-BE49-F238E27FC236}">
                <a16:creationId xmlns:a16="http://schemas.microsoft.com/office/drawing/2014/main" id="{FFBB2001-A732-4A6A-ABBA-11D6B9E1A1DA}"/>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D2EEF2E6-0BCB-4974-8EB1-352B131889E2}"/>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4" name="Title 1">
            <a:extLst>
              <a:ext uri="{FF2B5EF4-FFF2-40B4-BE49-F238E27FC236}">
                <a16:creationId xmlns:a16="http://schemas.microsoft.com/office/drawing/2014/main" id="{5EDBC67D-1014-4233-8B46-7BB2847E7E48}"/>
              </a:ext>
            </a:extLst>
          </p:cNvPr>
          <p:cNvSpPr txBox="1">
            <a:spLocks/>
          </p:cNvSpPr>
          <p:nvPr/>
        </p:nvSpPr>
        <p:spPr>
          <a:xfrm>
            <a:off x="1676399" y="0"/>
            <a:ext cx="7467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Cauchy’s Integral Theorem(CO2)</a:t>
            </a:r>
          </a:p>
        </p:txBody>
      </p:sp>
      <p:pic>
        <p:nvPicPr>
          <p:cNvPr id="5" name="Picture 4">
            <a:extLst>
              <a:ext uri="{FF2B5EF4-FFF2-40B4-BE49-F238E27FC236}">
                <a16:creationId xmlns:a16="http://schemas.microsoft.com/office/drawing/2014/main" id="{7FB1C43A-C90E-4E7D-B00B-8E062554C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4704"/>
            <a:ext cx="1219200" cy="651256"/>
          </a:xfrm>
          <a:prstGeom prst="rect">
            <a:avLst/>
          </a:prstGeom>
        </p:spPr>
      </p:pic>
    </p:spTree>
    <p:extLst>
      <p:ext uri="{BB962C8B-B14F-4D97-AF65-F5344CB8AC3E}">
        <p14:creationId xmlns:p14="http://schemas.microsoft.com/office/powerpoint/2010/main" val="2749440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374EA5-2026-4A2A-B95E-56BA96272BCE}"/>
                  </a:ext>
                </a:extLst>
              </p:cNvPr>
              <p:cNvSpPr>
                <a:spLocks noGrp="1"/>
              </p:cNvSpPr>
              <p:nvPr>
                <p:ph idx="1"/>
              </p:nvPr>
            </p:nvSpPr>
            <p:spPr>
              <a:xfrm>
                <a:off x="457200" y="990600"/>
                <a:ext cx="8229600" cy="4525963"/>
              </a:xfrm>
            </p:spPr>
            <p:txBody>
              <a:bodyPr>
                <a:normAutofit/>
              </a:bodyPr>
              <a:lstStyle/>
              <a:p>
                <a:pPr marL="0" indent="0">
                  <a:buNone/>
                </a:pPr>
                <a:r>
                  <a:rPr lang="en-US" b="1" dirty="0"/>
                  <a:t>Q1.</a:t>
                </a:r>
                <a:r>
                  <a:rPr lang="en-US" dirty="0"/>
                  <a:t> Verify Cauchy’s theorem for 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𝑖𝑧</m:t>
                        </m:r>
                      </m:sup>
                    </m:sSup>
                  </m:oMath>
                </a14:m>
                <a:r>
                  <a:rPr lang="en-US" dirty="0">
                    <a:ea typeface="Cambria Math" panose="02040503050406030204" pitchFamily="18" charset="0"/>
                  </a:rPr>
                  <a:t> along the boundary of the triangle with vertices at the points 1+i ,-1+i and -1-i .</a:t>
                </a:r>
                <a:endParaRPr lang="en-US" dirty="0"/>
              </a:p>
            </p:txBody>
          </p:sp>
        </mc:Choice>
        <mc:Fallback xmlns="">
          <p:sp>
            <p:nvSpPr>
              <p:cNvPr id="3" name="Content Placeholder 2">
                <a:extLst>
                  <a:ext uri="{FF2B5EF4-FFF2-40B4-BE49-F238E27FC236}">
                    <a16:creationId xmlns:a16="http://schemas.microsoft.com/office/drawing/2014/main" id="{27374EA5-2026-4A2A-B95E-56BA96272BCE}"/>
                  </a:ext>
                </a:extLst>
              </p:cNvPr>
              <p:cNvSpPr>
                <a:spLocks noGrp="1" noRot="1" noChangeAspect="1" noMove="1" noResize="1" noEditPoints="1" noAdjustHandles="1" noChangeArrowheads="1" noChangeShapeType="1" noTextEdit="1"/>
              </p:cNvSpPr>
              <p:nvPr>
                <p:ph idx="1"/>
              </p:nvPr>
            </p:nvSpPr>
            <p:spPr>
              <a:xfrm>
                <a:off x="457200" y="990600"/>
                <a:ext cx="8229600" cy="4525963"/>
              </a:xfrm>
              <a:blipFill>
                <a:blip r:embed="rId2"/>
                <a:stretch>
                  <a:fillRect l="-1111" t="-809"/>
                </a:stretch>
              </a:blipFill>
            </p:spPr>
            <p:txBody>
              <a:bodyPr/>
              <a:lstStyle/>
              <a:p>
                <a:r>
                  <a:rPr lang="en-IN">
                    <a:noFill/>
                  </a:rPr>
                  <a:t> </a:t>
                </a:r>
              </a:p>
            </p:txBody>
          </p:sp>
        </mc:Fallback>
      </mc:AlternateContent>
      <p:sp>
        <p:nvSpPr>
          <p:cNvPr id="6" name="Date Placeholder 5">
            <a:extLst>
              <a:ext uri="{FF2B5EF4-FFF2-40B4-BE49-F238E27FC236}">
                <a16:creationId xmlns:a16="http://schemas.microsoft.com/office/drawing/2014/main" id="{DFB8C7AB-4E82-4AD6-8ADE-BAD7F8D6F6C4}"/>
              </a:ext>
            </a:extLst>
          </p:cNvPr>
          <p:cNvSpPr>
            <a:spLocks noGrp="1"/>
          </p:cNvSpPr>
          <p:nvPr>
            <p:ph type="dt" sz="half" idx="10"/>
          </p:nvPr>
        </p:nvSpPr>
        <p:spPr/>
        <p:txBody>
          <a:bodyPr/>
          <a:lstStyle/>
          <a:p>
            <a:fld id="{67D57431-845D-43C1-91FC-39F54D09F4E3}" type="datetime1">
              <a:rPr lang="en-US" smtClean="0"/>
              <a:t>10/24/2022</a:t>
            </a:fld>
            <a:endParaRPr lang="en-US"/>
          </a:p>
        </p:txBody>
      </p:sp>
      <p:sp>
        <p:nvSpPr>
          <p:cNvPr id="7" name="Footer Placeholder 6">
            <a:extLst>
              <a:ext uri="{FF2B5EF4-FFF2-40B4-BE49-F238E27FC236}">
                <a16:creationId xmlns:a16="http://schemas.microsoft.com/office/drawing/2014/main" id="{FFBB2001-A732-4A6A-ABBA-11D6B9E1A1DA}"/>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D2EEF2E6-0BCB-4974-8EB1-352B131889E2}"/>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4" name="Title 1">
            <a:extLst>
              <a:ext uri="{FF2B5EF4-FFF2-40B4-BE49-F238E27FC236}">
                <a16:creationId xmlns:a16="http://schemas.microsoft.com/office/drawing/2014/main" id="{5EDBC67D-1014-4233-8B46-7BB2847E7E48}"/>
              </a:ext>
            </a:extLst>
          </p:cNvPr>
          <p:cNvSpPr txBox="1">
            <a:spLocks/>
          </p:cNvSpPr>
          <p:nvPr/>
        </p:nvSpPr>
        <p:spPr>
          <a:xfrm>
            <a:off x="1676399" y="0"/>
            <a:ext cx="7467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Daily Quiz(CO2)</a:t>
            </a:r>
          </a:p>
        </p:txBody>
      </p:sp>
      <p:pic>
        <p:nvPicPr>
          <p:cNvPr id="5" name="Picture 4">
            <a:extLst>
              <a:ext uri="{FF2B5EF4-FFF2-40B4-BE49-F238E27FC236}">
                <a16:creationId xmlns:a16="http://schemas.microsoft.com/office/drawing/2014/main" id="{7FB1C43A-C90E-4E7D-B00B-8E062554C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4704"/>
            <a:ext cx="1219200" cy="651256"/>
          </a:xfrm>
          <a:prstGeom prst="rect">
            <a:avLst/>
          </a:prstGeom>
        </p:spPr>
      </p:pic>
    </p:spTree>
    <p:extLst>
      <p:ext uri="{BB962C8B-B14F-4D97-AF65-F5344CB8AC3E}">
        <p14:creationId xmlns:p14="http://schemas.microsoft.com/office/powerpoint/2010/main" val="22669531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E3BB-C29B-4AB7-8ACD-737E64802490}"/>
              </a:ext>
            </a:extLst>
          </p:cNvPr>
          <p:cNvSpPr>
            <a:spLocks noGrp="1"/>
          </p:cNvSpPr>
          <p:nvPr>
            <p:ph type="title"/>
          </p:nvPr>
        </p:nvSpPr>
        <p:spPr>
          <a:xfrm>
            <a:off x="1" y="0"/>
            <a:ext cx="9144000" cy="685800"/>
          </a:xfrm>
        </p:spPr>
        <p:txBody>
          <a:bodyPr>
            <a:normAutofit/>
          </a:bodyP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374EA5-2026-4A2A-B95E-56BA96272BCE}"/>
                  </a:ext>
                </a:extLst>
              </p:cNvPr>
              <p:cNvSpPr>
                <a:spLocks noGrp="1"/>
              </p:cNvSpPr>
              <p:nvPr>
                <p:ph idx="1"/>
              </p:nvPr>
            </p:nvSpPr>
            <p:spPr>
              <a:xfrm>
                <a:off x="304800" y="685800"/>
                <a:ext cx="8382000" cy="5680710"/>
              </a:xfrm>
            </p:spPr>
            <p:txBody>
              <a:bodyPr>
                <a:normAutofit/>
              </a:bodyPr>
              <a:lstStyle/>
              <a:p>
                <a:pPr marL="0" indent="0">
                  <a:buNone/>
                </a:pPr>
                <a:r>
                  <a:rPr lang="en-US" b="1" dirty="0"/>
                  <a:t>Example 1: </a:t>
                </a:r>
                <a:r>
                  <a:rPr lang="en-US" dirty="0"/>
                  <a:t> Evaluate </a:t>
                </a:r>
                <a14:m>
                  <m:oMath xmlns:m="http://schemas.openxmlformats.org/officeDocument/2006/math">
                    <m:nary>
                      <m:naryPr>
                        <m:supHide m:val="on"/>
                        <m:ctrlPr>
                          <a:rPr lang="en-IN" i="1" smtClean="0">
                            <a:latin typeface="Cambria Math" panose="02040503050406030204" pitchFamily="18" charset="0"/>
                          </a:rPr>
                        </m:ctrlPr>
                      </m:naryPr>
                      <m:sub>
                        <m:r>
                          <a:rPr lang="en-IN" b="0" i="1" smtClean="0">
                            <a:latin typeface="Cambria Math" panose="02040503050406030204" pitchFamily="18" charset="0"/>
                          </a:rPr>
                          <m:t>𝐶</m:t>
                        </m:r>
                      </m:sub>
                      <m:sup/>
                      <m:e>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𝑧</m:t>
                                </m:r>
                              </m:sup>
                            </m:sSup>
                          </m:num>
                          <m:den>
                            <m:r>
                              <a:rPr lang="en-IN" b="0" i="1" smtClean="0">
                                <a:latin typeface="Cambria Math" panose="02040503050406030204" pitchFamily="18" charset="0"/>
                              </a:rPr>
                              <m:t>𝑧</m:t>
                            </m:r>
                            <m:r>
                              <a:rPr lang="en-IN" b="0" i="1" smtClean="0">
                                <a:latin typeface="Cambria Math" panose="02040503050406030204" pitchFamily="18" charset="0"/>
                              </a:rPr>
                              <m:t>−2</m:t>
                            </m:r>
                          </m:den>
                        </m:f>
                        <m:r>
                          <a:rPr lang="en-IN" b="0" i="1" smtClean="0">
                            <a:latin typeface="Cambria Math" panose="02040503050406030204" pitchFamily="18" charset="0"/>
                          </a:rPr>
                          <m:t> </m:t>
                        </m:r>
                        <m:r>
                          <a:rPr lang="en-IN" b="0" i="1" smtClean="0">
                            <a:latin typeface="Cambria Math" panose="02040503050406030204" pitchFamily="18" charset="0"/>
                          </a:rPr>
                          <m:t>𝑑𝑧</m:t>
                        </m:r>
                        <m:r>
                          <a:rPr lang="en-IN" b="0" i="1" smtClean="0">
                            <a:latin typeface="Cambria Math" panose="02040503050406030204" pitchFamily="18" charset="0"/>
                          </a:rPr>
                          <m:t> </m:t>
                        </m:r>
                      </m:e>
                    </m:nary>
                  </m:oMath>
                </a14:m>
                <a:r>
                  <a:rPr lang="en-US" dirty="0"/>
                  <a:t> where  C : </a:t>
                </a:r>
                <a14:m>
                  <m:oMath xmlns:m="http://schemas.openxmlformats.org/officeDocument/2006/math">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𝑧</m:t>
                        </m:r>
                      </m:e>
                    </m:d>
                    <m:r>
                      <a:rPr lang="en-IN" b="0" i="1" smtClean="0">
                        <a:latin typeface="Cambria Math" panose="02040503050406030204" pitchFamily="18" charset="0"/>
                      </a:rPr>
                      <m:t>=1 .</m:t>
                    </m:r>
                  </m:oMath>
                </a14:m>
                <a:endParaRPr lang="en-IN" b="0" dirty="0"/>
              </a:p>
              <a:p>
                <a:pPr marL="0" indent="0">
                  <a:buNone/>
                </a:pPr>
                <a:r>
                  <a:rPr lang="en-US" b="1" dirty="0"/>
                  <a:t>Sol: </a:t>
                </a:r>
                <a:r>
                  <a:rPr lang="en-US" dirty="0"/>
                  <a:t>In the given integral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𝑧</m:t>
                        </m:r>
                      </m:sup>
                    </m:sSup>
                  </m:oMath>
                </a14:m>
                <a:r>
                  <a:rPr lang="en-US" dirty="0"/>
                  <a:t> is analytic inside and on the circle </a:t>
                </a:r>
              </a:p>
              <a:p>
                <a:pPr marL="0" indent="0">
                  <a:buNone/>
                </a:pPr>
                <a:r>
                  <a:rPr lang="en-US" dirty="0"/>
                  <a:t>C: </a:t>
                </a:r>
                <a14:m>
                  <m:oMath xmlns:m="http://schemas.openxmlformats.org/officeDocument/2006/math">
                    <m:d>
                      <m:dPr>
                        <m:begChr m:val="|"/>
                        <m:endChr m:val="|"/>
                        <m:ctrlPr>
                          <a:rPr lang="en-IN" i="1">
                            <a:latin typeface="Cambria Math" panose="02040503050406030204" pitchFamily="18" charset="0"/>
                          </a:rPr>
                        </m:ctrlPr>
                      </m:dPr>
                      <m:e>
                        <m:r>
                          <a:rPr lang="en-IN" i="1">
                            <a:latin typeface="Cambria Math" panose="02040503050406030204" pitchFamily="18" charset="0"/>
                          </a:rPr>
                          <m:t>𝑧</m:t>
                        </m:r>
                      </m:e>
                    </m:d>
                    <m:r>
                      <a:rPr lang="en-IN" i="1">
                        <a:latin typeface="Cambria Math" panose="02040503050406030204" pitchFamily="18" charset="0"/>
                      </a:rPr>
                      <m:t>=1</m:t>
                    </m:r>
                  </m:oMath>
                </a14:m>
                <a:r>
                  <a:rPr lang="en-US" dirty="0"/>
                  <a:t>, z = 2 lies outside the circle, hence </a:t>
                </a:r>
                <a14:m>
                  <m:oMath xmlns:m="http://schemas.openxmlformats.org/officeDocument/2006/math">
                    <m:nary>
                      <m:naryPr>
                        <m:supHide m:val="on"/>
                        <m:ctrlPr>
                          <a:rPr lang="en-IN" i="1">
                            <a:latin typeface="Cambria Math" panose="02040503050406030204" pitchFamily="18" charset="0"/>
                          </a:rPr>
                        </m:ctrlPr>
                      </m:naryPr>
                      <m:sub>
                        <m:r>
                          <a:rPr lang="en-IN" i="1">
                            <a:latin typeface="Cambria Math" panose="02040503050406030204" pitchFamily="18" charset="0"/>
                          </a:rPr>
                          <m:t>𝐶</m:t>
                        </m:r>
                      </m:sub>
                      <m:sup/>
                      <m:e>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𝑧</m:t>
                                </m:r>
                              </m:sup>
                            </m:sSup>
                          </m:num>
                          <m:den>
                            <m:r>
                              <a:rPr lang="en-IN" i="1">
                                <a:latin typeface="Cambria Math" panose="02040503050406030204" pitchFamily="18" charset="0"/>
                              </a:rPr>
                              <m:t>𝑧</m:t>
                            </m:r>
                            <m:r>
                              <a:rPr lang="en-IN" i="1">
                                <a:latin typeface="Cambria Math" panose="02040503050406030204" pitchFamily="18" charset="0"/>
                              </a:rPr>
                              <m:t>−2</m:t>
                            </m:r>
                          </m:den>
                        </m:f>
                        <m:r>
                          <a:rPr lang="en-IN" i="1">
                            <a:latin typeface="Cambria Math" panose="02040503050406030204" pitchFamily="18" charset="0"/>
                          </a:rPr>
                          <m:t> </m:t>
                        </m:r>
                        <m:r>
                          <a:rPr lang="en-IN" i="1">
                            <a:latin typeface="Cambria Math" panose="02040503050406030204" pitchFamily="18" charset="0"/>
                          </a:rPr>
                          <m:t>𝑑𝑧</m:t>
                        </m:r>
                        <m:r>
                          <a:rPr lang="en-IN" i="1">
                            <a:latin typeface="Cambria Math" panose="02040503050406030204" pitchFamily="18" charset="0"/>
                          </a:rPr>
                          <m:t> </m:t>
                        </m:r>
                      </m:e>
                    </m:nary>
                  </m:oMath>
                </a14:m>
                <a:r>
                  <a:rPr lang="en-US" dirty="0"/>
                  <a:t>=0, by Cauchy’s</a:t>
                </a:r>
              </a:p>
              <a:p>
                <a:pPr marL="0" indent="0">
                  <a:buNone/>
                </a:pPr>
                <a:r>
                  <a:rPr lang="en-US" dirty="0"/>
                  <a:t>Integral theorem.</a:t>
                </a:r>
              </a:p>
              <a:p>
                <a:pPr marL="0" indent="0">
                  <a:buNone/>
                </a:pPr>
                <a:r>
                  <a:rPr lang="en-US" b="1" dirty="0"/>
                  <a:t>Example 2: </a:t>
                </a:r>
                <a:r>
                  <a:rPr lang="en-US" dirty="0"/>
                  <a:t>Evaluate </a:t>
                </a:r>
                <a14:m>
                  <m:oMath xmlns:m="http://schemas.openxmlformats.org/officeDocument/2006/math">
                    <m:nary>
                      <m:naryPr>
                        <m:supHide m:val="on"/>
                        <m:ctrlPr>
                          <a:rPr lang="en-IN" i="1" smtClean="0">
                            <a:latin typeface="Cambria Math" panose="02040503050406030204" pitchFamily="18" charset="0"/>
                          </a:rPr>
                        </m:ctrlPr>
                      </m:naryPr>
                      <m:sub>
                        <m:r>
                          <a:rPr lang="en-IN" b="0" i="1" smtClean="0">
                            <a:latin typeface="Cambria Math" panose="02040503050406030204" pitchFamily="18" charset="0"/>
                          </a:rPr>
                          <m:t>𝐶</m:t>
                        </m:r>
                      </m:sub>
                      <m:sup/>
                      <m:e>
                        <m:f>
                          <m:fPr>
                            <m:ctrlPr>
                              <a:rPr lang="en-IN" b="0" i="1" smtClean="0">
                                <a:latin typeface="Cambria Math" panose="02040503050406030204" pitchFamily="18" charset="0"/>
                              </a:rPr>
                            </m:ctrlPr>
                          </m:fPr>
                          <m:num>
                            <m:r>
                              <a:rPr lang="en-IN" b="0" i="1" smtClean="0">
                                <a:latin typeface="Cambria Math" panose="02040503050406030204" pitchFamily="18" charset="0"/>
                              </a:rPr>
                              <m:t>2</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+5</m:t>
                            </m:r>
                          </m:num>
                          <m:den>
                            <m:sSup>
                              <m:sSupPr>
                                <m:ctrlPr>
                                  <a:rPr lang="en-IN" b="0" i="1" smtClean="0">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+2</m:t>
                                    </m:r>
                                  </m:e>
                                </m:d>
                              </m:e>
                              <m:sup>
                                <m:r>
                                  <a:rPr lang="en-IN" b="0" i="1" smtClean="0">
                                    <a:latin typeface="Cambria Math" panose="02040503050406030204" pitchFamily="18" charset="0"/>
                                  </a:rPr>
                                  <m:t>3</m:t>
                                </m:r>
                              </m:sup>
                            </m:sSup>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+4</m:t>
                                </m:r>
                              </m:e>
                            </m:d>
                          </m:den>
                        </m:f>
                        <m:r>
                          <a:rPr lang="en-IN" b="0" i="1" smtClean="0">
                            <a:latin typeface="Cambria Math" panose="02040503050406030204" pitchFamily="18" charset="0"/>
                          </a:rPr>
                          <m:t> </m:t>
                        </m:r>
                        <m:r>
                          <a:rPr lang="en-IN" b="0" i="1" smtClean="0">
                            <a:latin typeface="Cambria Math" panose="02040503050406030204" pitchFamily="18" charset="0"/>
                          </a:rPr>
                          <m:t>𝑑𝑧</m:t>
                        </m:r>
                        <m:r>
                          <a:rPr lang="en-IN" b="0" i="1" smtClean="0">
                            <a:latin typeface="Cambria Math" panose="02040503050406030204" pitchFamily="18" charset="0"/>
                          </a:rPr>
                          <m:t>, </m:t>
                        </m:r>
                      </m:e>
                    </m:nary>
                  </m:oMath>
                </a14:m>
                <a:r>
                  <a:rPr lang="en-US" dirty="0"/>
                  <a:t>where  C </a:t>
                </a:r>
                <a:r>
                  <a:rPr lang="en-IN" dirty="0"/>
                  <a:t>is the square with vertices at 1+ </a:t>
                </a:r>
                <a:r>
                  <a:rPr lang="en-IN" dirty="0" err="1"/>
                  <a:t>i</a:t>
                </a:r>
                <a:r>
                  <a:rPr lang="en-IN" dirty="0"/>
                  <a:t>, 2+ </a:t>
                </a:r>
                <a:r>
                  <a:rPr lang="en-IN" dirty="0" err="1"/>
                  <a:t>i</a:t>
                </a:r>
                <a:r>
                  <a:rPr lang="en-IN" dirty="0"/>
                  <a:t>, 2+ 2i , 1+2i .</a:t>
                </a:r>
              </a:p>
              <a:p>
                <a:pPr marL="0" indent="0">
                  <a:buNone/>
                </a:pPr>
                <a:r>
                  <a:rPr lang="en-IN" b="1" dirty="0"/>
                  <a:t>Sol:         </a:t>
                </a:r>
                <a:r>
                  <a:rPr lang="en-IN" dirty="0"/>
                  <a:t>f(z) =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2</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+5</m:t>
                        </m:r>
                      </m:num>
                      <m:den>
                        <m:sSup>
                          <m:sSupPr>
                            <m:ctrlPr>
                              <a:rPr lang="en-IN" b="0" i="1" smtClean="0">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+2</m:t>
                                </m:r>
                              </m:e>
                            </m:d>
                          </m:e>
                          <m:sup>
                            <m:r>
                              <a:rPr lang="en-IN" b="0" i="1" smtClean="0">
                                <a:latin typeface="Cambria Math" panose="02040503050406030204" pitchFamily="18" charset="0"/>
                              </a:rPr>
                              <m:t>3</m:t>
                            </m:r>
                          </m:sup>
                        </m:sSup>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+4</m:t>
                            </m:r>
                          </m:e>
                        </m:d>
                      </m:den>
                    </m:f>
                  </m:oMath>
                </a14:m>
                <a:endParaRPr lang="en-IN" b="0" dirty="0"/>
              </a:p>
              <a:p>
                <a:pPr marL="0" indent="0">
                  <a:buNone/>
                </a:pP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+2</m:t>
                            </m:r>
                          </m:e>
                        </m:d>
                      </m:e>
                      <m:sup>
                        <m:r>
                          <a:rPr lang="en-IN" b="0" i="1" smtClean="0">
                            <a:latin typeface="Cambria Math" panose="02040503050406030204" pitchFamily="18" charset="0"/>
                          </a:rPr>
                          <m:t>3</m:t>
                        </m:r>
                      </m:sup>
                    </m:sSup>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+4</m:t>
                        </m:r>
                      </m:e>
                    </m:d>
                  </m:oMath>
                </a14:m>
                <a:r>
                  <a:rPr lang="en-US" dirty="0"/>
                  <a:t> =0,    </a:t>
                </a:r>
              </a:p>
              <a:p>
                <a:pPr marL="0" indent="0">
                  <a:buNone/>
                </a:pPr>
                <a:r>
                  <a:rPr lang="en-US" dirty="0"/>
                  <a:t>                  z = -2,  (order 3)  </a:t>
                </a:r>
                <a14:m>
                  <m:oMath xmlns:m="http://schemas.openxmlformats.org/officeDocument/2006/math">
                    <m:r>
                      <a:rPr lang="en-IN" i="1" smtClean="0">
                        <a:latin typeface="Cambria Math" panose="02040503050406030204" pitchFamily="18" charset="0"/>
                      </a:rPr>
                      <m:t>𝑧</m:t>
                    </m:r>
                    <m:r>
                      <a:rPr lang="en-IN" b="0" i="1" smtClean="0">
                        <a:latin typeface="Cambria Math" panose="02040503050406030204" pitchFamily="18" charset="0"/>
                      </a:rPr>
                      <m:t>= </m:t>
                    </m:r>
                    <m:r>
                      <a:rPr lang="en-IN" i="1">
                        <a:latin typeface="Cambria Math" panose="02040503050406030204" pitchFamily="18" charset="0"/>
                        <a:ea typeface="Cambria Math" panose="02040503050406030204" pitchFamily="18" charset="0"/>
                      </a:rPr>
                      <m:t>±</m:t>
                    </m:r>
                  </m:oMath>
                </a14:m>
                <a:r>
                  <a:rPr lang="en-US" dirty="0"/>
                  <a:t>2i    (simple poles)</a:t>
                </a:r>
              </a:p>
            </p:txBody>
          </p:sp>
        </mc:Choice>
        <mc:Fallback xmlns="">
          <p:sp>
            <p:nvSpPr>
              <p:cNvPr id="3" name="Content Placeholder 2">
                <a:extLst>
                  <a:ext uri="{FF2B5EF4-FFF2-40B4-BE49-F238E27FC236}">
                    <a16:creationId xmlns:a16="http://schemas.microsoft.com/office/drawing/2014/main" id="{27374EA5-2026-4A2A-B95E-56BA96272BCE}"/>
                  </a:ext>
                </a:extLst>
              </p:cNvPr>
              <p:cNvSpPr>
                <a:spLocks noGrp="1" noRot="1" noChangeAspect="1" noMove="1" noResize="1" noEditPoints="1" noAdjustHandles="1" noChangeArrowheads="1" noChangeShapeType="1" noTextEdit="1"/>
              </p:cNvSpPr>
              <p:nvPr>
                <p:ph idx="1"/>
              </p:nvPr>
            </p:nvSpPr>
            <p:spPr>
              <a:xfrm>
                <a:off x="304800" y="685800"/>
                <a:ext cx="8382000" cy="5680710"/>
              </a:xfrm>
              <a:blipFill>
                <a:blip r:embed="rId2"/>
                <a:stretch>
                  <a:fillRect l="-1091"/>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5EDBC67D-1014-4233-8B46-7BB2847E7E48}"/>
              </a:ext>
            </a:extLst>
          </p:cNvPr>
          <p:cNvSpPr txBox="1">
            <a:spLocks/>
          </p:cNvSpPr>
          <p:nvPr/>
        </p:nvSpPr>
        <p:spPr>
          <a:xfrm>
            <a:off x="1676399" y="0"/>
            <a:ext cx="7467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Cauchy’s Integral Theorem(CO2)</a:t>
            </a:r>
          </a:p>
        </p:txBody>
      </p:sp>
      <p:pic>
        <p:nvPicPr>
          <p:cNvPr id="5" name="Picture 4">
            <a:extLst>
              <a:ext uri="{FF2B5EF4-FFF2-40B4-BE49-F238E27FC236}">
                <a16:creationId xmlns:a16="http://schemas.microsoft.com/office/drawing/2014/main" id="{7FB1C43A-C90E-4E7D-B00B-8E062554C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4704"/>
            <a:ext cx="1219200" cy="651256"/>
          </a:xfrm>
          <a:prstGeom prst="rect">
            <a:avLst/>
          </a:prstGeom>
        </p:spPr>
      </p:pic>
      <p:sp>
        <p:nvSpPr>
          <p:cNvPr id="6" name="Date Placeholder 5">
            <a:extLst>
              <a:ext uri="{FF2B5EF4-FFF2-40B4-BE49-F238E27FC236}">
                <a16:creationId xmlns:a16="http://schemas.microsoft.com/office/drawing/2014/main" id="{DFB8C7AB-4E82-4AD6-8ADE-BAD7F8D6F6C4}"/>
              </a:ext>
            </a:extLst>
          </p:cNvPr>
          <p:cNvSpPr>
            <a:spLocks noGrp="1"/>
          </p:cNvSpPr>
          <p:nvPr>
            <p:ph type="dt" sz="half" idx="10"/>
          </p:nvPr>
        </p:nvSpPr>
        <p:spPr/>
        <p:txBody>
          <a:bodyPr/>
          <a:lstStyle/>
          <a:p>
            <a:fld id="{A9E788ED-CCFE-4C6C-AAFC-D8C3FD587E22}" type="datetime1">
              <a:rPr lang="en-US" smtClean="0"/>
              <a:t>10/24/2022</a:t>
            </a:fld>
            <a:endParaRPr lang="en-US"/>
          </a:p>
        </p:txBody>
      </p:sp>
      <p:sp>
        <p:nvSpPr>
          <p:cNvPr id="7" name="Footer Placeholder 6">
            <a:extLst>
              <a:ext uri="{FF2B5EF4-FFF2-40B4-BE49-F238E27FC236}">
                <a16:creationId xmlns:a16="http://schemas.microsoft.com/office/drawing/2014/main" id="{FFBB2001-A732-4A6A-ABBA-11D6B9E1A1DA}"/>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D2EEF2E6-0BCB-4974-8EB1-352B131889E2}"/>
              </a:ext>
            </a:extLst>
          </p:cNvPr>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98961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E3BB-C29B-4AB7-8ACD-737E64802490}"/>
              </a:ext>
            </a:extLst>
          </p:cNvPr>
          <p:cNvSpPr>
            <a:spLocks noGrp="1"/>
          </p:cNvSpPr>
          <p:nvPr>
            <p:ph type="title"/>
          </p:nvPr>
        </p:nvSpPr>
        <p:spPr>
          <a:xfrm>
            <a:off x="1" y="0"/>
            <a:ext cx="9144000" cy="685800"/>
          </a:xfrm>
        </p:spPr>
        <p:txBody>
          <a:bodyPr>
            <a:normAutofit/>
          </a:bodyP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374EA5-2026-4A2A-B95E-56BA96272BCE}"/>
                  </a:ext>
                </a:extLst>
              </p:cNvPr>
              <p:cNvSpPr>
                <a:spLocks noGrp="1"/>
              </p:cNvSpPr>
              <p:nvPr>
                <p:ph idx="1"/>
              </p:nvPr>
            </p:nvSpPr>
            <p:spPr>
              <a:xfrm>
                <a:off x="304800" y="685800"/>
                <a:ext cx="8153400" cy="533400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Since the singularities does not lie inside the contour C hence by Cauchy’s  integral theorem </a:t>
                </a:r>
                <a14:m>
                  <m:oMath xmlns:m="http://schemas.openxmlformats.org/officeDocument/2006/math">
                    <m:nary>
                      <m:naryPr>
                        <m:supHide m:val="on"/>
                        <m:ctrlPr>
                          <a:rPr lang="en-IN" sz="2400" i="1" smtClean="0">
                            <a:latin typeface="Cambria Math" panose="02040503050406030204" pitchFamily="18" charset="0"/>
                            <a:cs typeface="Times New Roman" panose="02020603050405020304" pitchFamily="18" charset="0"/>
                          </a:rPr>
                        </m:ctrlPr>
                      </m:naryPr>
                      <m:sub>
                        <m:r>
                          <a:rPr lang="en-IN" sz="2400" b="0" i="1" smtClean="0">
                            <a:latin typeface="Cambria Math" panose="02040503050406030204" pitchFamily="18" charset="0"/>
                            <a:cs typeface="Times New Roman" panose="02020603050405020304" pitchFamily="18" charset="0"/>
                          </a:rPr>
                          <m:t>𝐶</m:t>
                        </m:r>
                      </m:sub>
                      <m:sup/>
                      <m:e>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2</m:t>
                            </m:r>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𝑧</m:t>
                                </m:r>
                              </m:e>
                              <m:sup>
                                <m:r>
                                  <a:rPr lang="en-IN" sz="2400" b="0" i="1" smtClean="0">
                                    <a:latin typeface="Cambria Math" panose="02040503050406030204" pitchFamily="18" charset="0"/>
                                    <a:cs typeface="Times New Roman" panose="02020603050405020304" pitchFamily="18" charset="0"/>
                                  </a:rPr>
                                  <m:t>2</m:t>
                                </m:r>
                              </m:sup>
                            </m:sSup>
                            <m:r>
                              <a:rPr lang="en-IN" sz="2400" b="0" i="1" smtClean="0">
                                <a:latin typeface="Cambria Math" panose="02040503050406030204" pitchFamily="18" charset="0"/>
                                <a:cs typeface="Times New Roman" panose="02020603050405020304" pitchFamily="18" charset="0"/>
                              </a:rPr>
                              <m:t>+5</m:t>
                            </m:r>
                          </m:num>
                          <m:den>
                            <m:sSup>
                              <m:sSupPr>
                                <m:ctrlPr>
                                  <a:rPr lang="en-IN" sz="2400" b="0" i="1" smtClean="0">
                                    <a:latin typeface="Cambria Math" panose="02040503050406030204" pitchFamily="18" charset="0"/>
                                    <a:cs typeface="Times New Roman" panose="02020603050405020304" pitchFamily="18" charset="0"/>
                                  </a:rPr>
                                </m:ctrlPr>
                              </m:sSupPr>
                              <m:e>
                                <m:d>
                                  <m:dPr>
                                    <m:ctrlPr>
                                      <a:rPr lang="en-IN" sz="2400" i="1">
                                        <a:latin typeface="Cambria Math" panose="02040503050406030204" pitchFamily="18" charset="0"/>
                                        <a:cs typeface="Times New Roman" panose="02020603050405020304" pitchFamily="18" charset="0"/>
                                      </a:rPr>
                                    </m:ctrlPr>
                                  </m:dPr>
                                  <m:e>
                                    <m:r>
                                      <a:rPr lang="en-IN" sz="2400" i="1">
                                        <a:latin typeface="Cambria Math" panose="02040503050406030204" pitchFamily="18" charset="0"/>
                                        <a:cs typeface="Times New Roman" panose="02020603050405020304" pitchFamily="18" charset="0"/>
                                      </a:rPr>
                                      <m:t>𝑧</m:t>
                                    </m:r>
                                    <m:r>
                                      <a:rPr lang="en-IN" sz="2400" i="1">
                                        <a:latin typeface="Cambria Math" panose="02040503050406030204" pitchFamily="18" charset="0"/>
                                        <a:cs typeface="Times New Roman" panose="02020603050405020304" pitchFamily="18" charset="0"/>
                                      </a:rPr>
                                      <m:t>+2</m:t>
                                    </m:r>
                                  </m:e>
                                </m:d>
                              </m:e>
                              <m:sup>
                                <m:r>
                                  <a:rPr lang="en-IN" sz="2400" b="0" i="1" smtClean="0">
                                    <a:latin typeface="Cambria Math" panose="02040503050406030204" pitchFamily="18" charset="0"/>
                                    <a:cs typeface="Times New Roman" panose="02020603050405020304" pitchFamily="18" charset="0"/>
                                  </a:rPr>
                                  <m:t>3</m:t>
                                </m:r>
                              </m:sup>
                            </m:sSup>
                            <m:d>
                              <m:dPr>
                                <m:ctrlPr>
                                  <a:rPr lang="en-IN" sz="2400" b="0" i="1" smtClean="0">
                                    <a:latin typeface="Cambria Math" panose="02040503050406030204" pitchFamily="18" charset="0"/>
                                    <a:cs typeface="Times New Roman" panose="02020603050405020304" pitchFamily="18" charset="0"/>
                                  </a:rPr>
                                </m:ctrlPr>
                              </m:dPr>
                              <m:e>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𝑧</m:t>
                                    </m:r>
                                  </m:e>
                                  <m:sup>
                                    <m:r>
                                      <a:rPr lang="en-IN" sz="2400" b="0" i="1" smtClean="0">
                                        <a:latin typeface="Cambria Math" panose="02040503050406030204" pitchFamily="18" charset="0"/>
                                        <a:cs typeface="Times New Roman" panose="02020603050405020304" pitchFamily="18" charset="0"/>
                                      </a:rPr>
                                      <m:t>2</m:t>
                                    </m:r>
                                  </m:sup>
                                </m:sSup>
                                <m:r>
                                  <a:rPr lang="en-IN" sz="2400" b="0" i="1" smtClean="0">
                                    <a:latin typeface="Cambria Math" panose="02040503050406030204" pitchFamily="18" charset="0"/>
                                    <a:cs typeface="Times New Roman" panose="02020603050405020304" pitchFamily="18" charset="0"/>
                                  </a:rPr>
                                  <m:t>+4</m:t>
                                </m:r>
                              </m:e>
                            </m:d>
                          </m:den>
                        </m:f>
                        <m:r>
                          <a:rPr lang="en-IN" sz="2400" b="0" i="1" smtClean="0">
                            <a:latin typeface="Cambria Math" panose="02040503050406030204" pitchFamily="18" charset="0"/>
                            <a:cs typeface="Times New Roman" panose="02020603050405020304" pitchFamily="18" charset="0"/>
                          </a:rPr>
                          <m:t> </m:t>
                        </m:r>
                        <m:r>
                          <a:rPr lang="en-IN" sz="2400" b="0" i="1" smtClean="0">
                            <a:latin typeface="Cambria Math" panose="02040503050406030204" pitchFamily="18" charset="0"/>
                            <a:cs typeface="Times New Roman" panose="02020603050405020304" pitchFamily="18" charset="0"/>
                          </a:rPr>
                          <m:t>𝑑𝑧</m:t>
                        </m:r>
                        <m:r>
                          <a:rPr lang="en-IN" sz="2400" b="0" i="1" smtClean="0">
                            <a:latin typeface="Cambria Math" panose="02040503050406030204" pitchFamily="18" charset="0"/>
                            <a:cs typeface="Times New Roman" panose="02020603050405020304" pitchFamily="18" charset="0"/>
                          </a:rPr>
                          <m:t> </m:t>
                        </m:r>
                      </m:e>
                    </m:nary>
                  </m:oMath>
                </a14:m>
                <a:r>
                  <a:rPr lang="en-US" sz="2400" dirty="0">
                    <a:latin typeface="Times New Roman" panose="02020603050405020304" pitchFamily="18" charset="0"/>
                    <a:cs typeface="Times New Roman" panose="02020603050405020304" pitchFamily="18" charset="0"/>
                  </a:rPr>
                  <a:t> =0</a:t>
                </a: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27374EA5-2026-4A2A-B95E-56BA96272BCE}"/>
                  </a:ext>
                </a:extLst>
              </p:cNvPr>
              <p:cNvSpPr>
                <a:spLocks noGrp="1" noRot="1" noChangeAspect="1" noMove="1" noResize="1" noEditPoints="1" noAdjustHandles="1" noChangeArrowheads="1" noChangeShapeType="1" noTextEdit="1"/>
              </p:cNvSpPr>
              <p:nvPr>
                <p:ph idx="1"/>
              </p:nvPr>
            </p:nvSpPr>
            <p:spPr>
              <a:xfrm>
                <a:off x="304800" y="685800"/>
                <a:ext cx="8153400" cy="5334000"/>
              </a:xfrm>
              <a:blipFill>
                <a:blip r:embed="rId2"/>
                <a:stretch>
                  <a:fillRect l="-1121" r="-822"/>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5EDBC67D-1014-4233-8B46-7BB2847E7E48}"/>
              </a:ext>
            </a:extLst>
          </p:cNvPr>
          <p:cNvSpPr txBox="1">
            <a:spLocks/>
          </p:cNvSpPr>
          <p:nvPr/>
        </p:nvSpPr>
        <p:spPr>
          <a:xfrm>
            <a:off x="1676399" y="0"/>
            <a:ext cx="74676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Cauchy’s Integral Theorem(CO2)</a:t>
            </a:r>
          </a:p>
        </p:txBody>
      </p:sp>
      <p:pic>
        <p:nvPicPr>
          <p:cNvPr id="5" name="Picture 4">
            <a:extLst>
              <a:ext uri="{FF2B5EF4-FFF2-40B4-BE49-F238E27FC236}">
                <a16:creationId xmlns:a16="http://schemas.microsoft.com/office/drawing/2014/main" id="{7FB1C43A-C90E-4E7D-B00B-8E062554C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4704"/>
            <a:ext cx="1219200" cy="651256"/>
          </a:xfrm>
          <a:prstGeom prst="rect">
            <a:avLst/>
          </a:prstGeom>
        </p:spPr>
      </p:pic>
      <p:sp>
        <p:nvSpPr>
          <p:cNvPr id="6" name="Date Placeholder 5">
            <a:extLst>
              <a:ext uri="{FF2B5EF4-FFF2-40B4-BE49-F238E27FC236}">
                <a16:creationId xmlns:a16="http://schemas.microsoft.com/office/drawing/2014/main" id="{DFB8C7AB-4E82-4AD6-8ADE-BAD7F8D6F6C4}"/>
              </a:ext>
            </a:extLst>
          </p:cNvPr>
          <p:cNvSpPr>
            <a:spLocks noGrp="1"/>
          </p:cNvSpPr>
          <p:nvPr>
            <p:ph type="dt" sz="half" idx="10"/>
          </p:nvPr>
        </p:nvSpPr>
        <p:spPr/>
        <p:txBody>
          <a:bodyPr/>
          <a:lstStyle/>
          <a:p>
            <a:fld id="{1ADE2DDB-026B-4F51-BFBD-C0894FA88442}" type="datetime1">
              <a:rPr lang="en-US" smtClean="0"/>
              <a:t>10/24/2022</a:t>
            </a:fld>
            <a:endParaRPr lang="en-US"/>
          </a:p>
        </p:txBody>
      </p:sp>
      <p:sp>
        <p:nvSpPr>
          <p:cNvPr id="7" name="Footer Placeholder 6">
            <a:extLst>
              <a:ext uri="{FF2B5EF4-FFF2-40B4-BE49-F238E27FC236}">
                <a16:creationId xmlns:a16="http://schemas.microsoft.com/office/drawing/2014/main" id="{FFBB2001-A732-4A6A-ABBA-11D6B9E1A1DA}"/>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D2EEF2E6-0BCB-4974-8EB1-352B131889E2}"/>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48144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2309-8151-45D5-9E3A-13F8A5495B42}"/>
              </a:ext>
            </a:extLst>
          </p:cNvPr>
          <p:cNvSpPr>
            <a:spLocks noGrp="1"/>
          </p:cNvSpPr>
          <p:nvPr>
            <p:ph type="title"/>
          </p:nvPr>
        </p:nvSpPr>
        <p:spPr>
          <a:xfrm>
            <a:off x="0" y="0"/>
            <a:ext cx="9143999" cy="685800"/>
          </a:xfrm>
        </p:spPr>
        <p:txBody>
          <a:bodyPr>
            <a:normAutofit/>
          </a:bodyPr>
          <a:lstStyle/>
          <a:p>
            <a:pPr algn="ctr"/>
            <a:r>
              <a:rPr lang="en-US" dirty="0">
                <a:latin typeface="Times New Roman" panose="02020603050405020304" pitchFamily="18" charset="0"/>
                <a:cs typeface="Times New Roman" panose="02020603050405020304" pitchFamily="18" charset="0"/>
              </a:rPr>
              <a:t>CONTINUED……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90EE88-1361-4D55-80B6-7C13F9E7DDA5}"/>
                  </a:ext>
                </a:extLst>
              </p:cNvPr>
              <p:cNvSpPr>
                <a:spLocks noGrp="1"/>
              </p:cNvSpPr>
              <p:nvPr>
                <p:ph idx="1"/>
              </p:nvPr>
            </p:nvSpPr>
            <p:spPr>
              <a:xfrm>
                <a:off x="304800" y="914400"/>
                <a:ext cx="8610600" cy="4495800"/>
              </a:xfrm>
            </p:spPr>
            <p:txBody>
              <a:bodyPr>
                <a:normAutofit/>
              </a:bodyPr>
              <a:lstStyle/>
              <a:p>
                <a:pPr marL="0" indent="0">
                  <a:buNone/>
                </a:pPr>
                <a:r>
                  <a:rPr lang="en-US" b="1" dirty="0"/>
                  <a:t>Q.1.</a:t>
                </a:r>
                <a:r>
                  <a:rPr lang="en-US" dirty="0"/>
                  <a:t> Find the integral </a:t>
                </a:r>
                <a14:m>
                  <m:oMath xmlns:m="http://schemas.openxmlformats.org/officeDocument/2006/math">
                    <m:nary>
                      <m:naryPr>
                        <m:limLoc m:val="undOvr"/>
                        <m:ctrlPr>
                          <a:rPr lang="en-US" i="1">
                            <a:latin typeface="Cambria Math" panose="02040503050406030204" pitchFamily="18" charset="0"/>
                            <a:ea typeface="Cambria Math" panose="02040503050406030204" pitchFamily="18" charset="0"/>
                          </a:rPr>
                        </m:ctrlPr>
                      </m:naryPr>
                      <m:sub>
                        <m:r>
                          <m:rPr>
                            <m:brk m:alnAt="24"/>
                          </m:rPr>
                          <a:rPr lang="en-US" i="1">
                            <a:latin typeface="Cambria Math" panose="02040503050406030204" pitchFamily="18" charset="0"/>
                            <a:ea typeface="Cambria Math" panose="02040503050406030204" pitchFamily="18" charset="0"/>
                          </a:rPr>
                          <m:t>𝐶</m:t>
                        </m:r>
                      </m:sub>
                      <m:sup>
                        <m:r>
                          <a:rPr lang="en-IN" b="0" i="1" smtClean="0">
                            <a:latin typeface="Cambria Math" panose="02040503050406030204" pitchFamily="18" charset="0"/>
                            <a:ea typeface="Cambria Math" panose="02040503050406030204" pitchFamily="18" charset="0"/>
                          </a:rPr>
                          <m:t> </m:t>
                        </m:r>
                      </m:sup>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3</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+7</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+1</m:t>
                            </m:r>
                          </m:den>
                        </m:f>
                      </m:e>
                    </m:nary>
                    <m:r>
                      <a:rPr lang="en-US" i="1">
                        <a:latin typeface="Cambria Math" panose="02040503050406030204" pitchFamily="18" charset="0"/>
                        <a:ea typeface="Cambria Math" panose="02040503050406030204" pitchFamily="18" charset="0"/>
                      </a:rPr>
                      <m:t>𝑑𝑧</m:t>
                    </m:r>
                  </m:oMath>
                </a14:m>
                <a:r>
                  <a:rPr lang="en-US" dirty="0"/>
                  <a:t> , where C is the circle </a:t>
                </a:r>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IN" b="0"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IN" b="0" i="1" smtClean="0">
                        <a:latin typeface="Cambria Math" panose="02040503050406030204" pitchFamily="18" charset="0"/>
                        <a:ea typeface="Cambria Math" panose="02040503050406030204" pitchFamily="18" charset="0"/>
                      </a:rPr>
                      <m:t>.</m:t>
                    </m:r>
                  </m:oMath>
                </a14:m>
                <a:endParaRPr lang="en-US" dirty="0"/>
              </a:p>
              <a:p>
                <a:pPr marL="0" indent="0">
                  <a:buNone/>
                </a:pPr>
                <a:r>
                  <a:rPr lang="en-US" b="1" dirty="0"/>
                  <a:t>Q.2.</a:t>
                </a:r>
                <a:r>
                  <a:rPr lang="en-US" dirty="0"/>
                  <a:t> Find the integral </a:t>
                </a:r>
                <a14:m>
                  <m:oMath xmlns:m="http://schemas.openxmlformats.org/officeDocument/2006/math">
                    <m:nary>
                      <m:naryPr>
                        <m:limLoc m:val="undOvr"/>
                        <m:ctrlPr>
                          <a:rPr lang="en-US" i="1">
                            <a:latin typeface="Cambria Math" panose="02040503050406030204" pitchFamily="18" charset="0"/>
                            <a:ea typeface="Cambria Math" panose="02040503050406030204" pitchFamily="18" charset="0"/>
                          </a:rPr>
                        </m:ctrlPr>
                      </m:naryPr>
                      <m:sub>
                        <m:r>
                          <m:rPr>
                            <m:brk m:alnAt="24"/>
                          </m:rPr>
                          <a:rPr lang="en-US" i="1">
                            <a:latin typeface="Cambria Math" panose="02040503050406030204" pitchFamily="18" charset="0"/>
                            <a:ea typeface="Cambria Math" panose="02040503050406030204" pitchFamily="18" charset="0"/>
                          </a:rPr>
                          <m:t>𝐶</m:t>
                        </m:r>
                      </m:sub>
                      <m:sup>
                        <m:r>
                          <a:rPr lang="en-IN" b="0" i="1" smtClean="0">
                            <a:latin typeface="Cambria Math" panose="02040503050406030204" pitchFamily="18" charset="0"/>
                            <a:ea typeface="Cambria Math" panose="02040503050406030204" pitchFamily="18" charset="0"/>
                          </a:rPr>
                          <m:t> </m:t>
                        </m:r>
                      </m:sup>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+4</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+5</m:t>
                            </m:r>
                          </m:den>
                        </m:f>
                      </m:e>
                    </m:nary>
                    <m:r>
                      <a:rPr lang="en-US" i="1">
                        <a:latin typeface="Cambria Math" panose="02040503050406030204" pitchFamily="18" charset="0"/>
                        <a:ea typeface="Cambria Math" panose="02040503050406030204" pitchFamily="18" charset="0"/>
                      </a:rPr>
                      <m:t>𝑑𝑧</m:t>
                    </m:r>
                  </m:oMath>
                </a14:m>
                <a:r>
                  <a:rPr lang="en-US" dirty="0"/>
                  <a:t> ,where C is the circle</a:t>
                </a:r>
              </a:p>
              <a:p>
                <a:pPr marL="0" indent="0">
                  <a:buNone/>
                </a:pPr>
                <a14:m>
                  <m:oMathPara xmlns:m="http://schemas.openxmlformats.org/officeDocument/2006/math">
                    <m:oMathParaPr>
                      <m:jc m:val="left"/>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IN"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marL="0" indent="0">
                  <a:buNone/>
                </a:pPr>
                <a:r>
                  <a:rPr lang="en-US" b="1" dirty="0"/>
                  <a:t>Q.3.</a:t>
                </a:r>
                <a:r>
                  <a:rPr lang="en-US" dirty="0"/>
                  <a:t> Find the integral </a:t>
                </a:r>
                <a14:m>
                  <m:oMath xmlns:m="http://schemas.openxmlformats.org/officeDocument/2006/math">
                    <m:nary>
                      <m:naryPr>
                        <m:limLoc m:val="undOvr"/>
                        <m:ctrlPr>
                          <a:rPr lang="en-US" i="1">
                            <a:latin typeface="Cambria Math" panose="02040503050406030204" pitchFamily="18" charset="0"/>
                            <a:ea typeface="Cambria Math" panose="02040503050406030204" pitchFamily="18" charset="0"/>
                          </a:rPr>
                        </m:ctrlPr>
                      </m:naryPr>
                      <m:sub>
                        <m:r>
                          <m:rPr>
                            <m:brk m:alnAt="24"/>
                          </m:rPr>
                          <a:rPr lang="en-US" i="1">
                            <a:latin typeface="Cambria Math" panose="02040503050406030204" pitchFamily="18" charset="0"/>
                            <a:ea typeface="Cambria Math" panose="02040503050406030204" pitchFamily="18" charset="0"/>
                          </a:rPr>
                          <m:t>𝐶</m:t>
                        </m:r>
                      </m:sub>
                      <m:sup>
                        <m:r>
                          <a:rPr lang="en-IN" b="0" i="1" smtClean="0">
                            <a:latin typeface="Cambria Math" panose="02040503050406030204" pitchFamily="18" charset="0"/>
                            <a:ea typeface="Cambria Math" panose="02040503050406030204" pitchFamily="18" charset="0"/>
                          </a:rPr>
                          <m:t> </m:t>
                        </m:r>
                      </m:sup>
                      <m:e>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+5</m:t>
                            </m:r>
                          </m:num>
                          <m:den>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+2</m:t>
                                    </m:r>
                                  </m:e>
                                </m:d>
                              </m:e>
                              <m:sup>
                                <m:r>
                                  <a:rPr lang="en-US" b="0" i="1" smtClean="0">
                                    <a:latin typeface="Cambria Math" panose="02040503050406030204" pitchFamily="18" charset="0"/>
                                    <a:ea typeface="Cambria Math" panose="02040503050406030204" pitchFamily="18" charset="0"/>
                                  </a:rPr>
                                  <m:t>3</m:t>
                                </m:r>
                              </m:sup>
                            </m:sSup>
                            <m:d>
                              <m:dPr>
                                <m:ctrlPr>
                                  <a:rPr lang="en-US"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m:t>
                                </m:r>
                              </m:e>
                            </m:d>
                          </m:den>
                        </m:f>
                      </m:e>
                    </m:nary>
                    <m:r>
                      <a:rPr lang="en-US" i="1">
                        <a:latin typeface="Cambria Math" panose="02040503050406030204" pitchFamily="18" charset="0"/>
                        <a:ea typeface="Cambria Math" panose="02040503050406030204" pitchFamily="18" charset="0"/>
                      </a:rPr>
                      <m:t>𝑑𝑧</m:t>
                    </m:r>
                  </m:oMath>
                </a14:m>
                <a:r>
                  <a:rPr lang="en-US" dirty="0"/>
                  <a:t> , where C is the square with the vertices at </a:t>
                </a:r>
                <a14:m>
                  <m:oMath xmlns:m="http://schemas.openxmlformats.org/officeDocument/2006/math">
                    <m:r>
                      <a:rPr lang="en-US" i="1">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oMath>
                </a14:m>
                <a:r>
                  <a:rPr lang="en-US" dirty="0"/>
                  <a:t> , </a:t>
                </a:r>
                <a14:m>
                  <m:oMath xmlns:m="http://schemas.openxmlformats.org/officeDocument/2006/math">
                    <m:r>
                      <a:rPr lang="en-US" i="1" dirty="0"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oMath>
                </a14:m>
                <a:r>
                  <a:rPr lang="en-US" dirty="0"/>
                  <a:t> , </a:t>
                </a:r>
                <a14:m>
                  <m:oMath xmlns:m="http://schemas.openxmlformats.org/officeDocument/2006/math">
                    <m:r>
                      <a:rPr lang="en-US" i="1" dirty="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𝑖</m:t>
                    </m:r>
                  </m:oMath>
                </a14:m>
                <a:r>
                  <a:rPr lang="en-US" dirty="0"/>
                  <a:t>.</a:t>
                </a:r>
              </a:p>
              <a:p>
                <a:pPr marL="0" indent="0">
                  <a:buNone/>
                </a:pPr>
                <a:r>
                  <a:rPr lang="en-US" b="1" dirty="0"/>
                  <a:t>Q.4.</a:t>
                </a:r>
                <a:r>
                  <a:rPr lang="en-US" dirty="0"/>
                  <a:t> Find the integral </a:t>
                </a:r>
                <a14:m>
                  <m:oMath xmlns:m="http://schemas.openxmlformats.org/officeDocument/2006/math">
                    <m:nary>
                      <m:naryPr>
                        <m:limLoc m:val="undOvr"/>
                        <m:ctrlPr>
                          <a:rPr lang="en-US" i="1">
                            <a:latin typeface="Cambria Math" panose="02040503050406030204" pitchFamily="18" charset="0"/>
                            <a:ea typeface="Cambria Math" panose="02040503050406030204" pitchFamily="18" charset="0"/>
                          </a:rPr>
                        </m:ctrlPr>
                      </m:naryPr>
                      <m:sub>
                        <m:r>
                          <m:rPr>
                            <m:brk m:alnAt="24"/>
                          </m:rPr>
                          <a:rPr lang="en-US" i="1">
                            <a:latin typeface="Cambria Math" panose="02040503050406030204" pitchFamily="18" charset="0"/>
                            <a:ea typeface="Cambria Math" panose="02040503050406030204" pitchFamily="18" charset="0"/>
                          </a:rPr>
                          <m:t>𝐶</m:t>
                        </m:r>
                      </m:sub>
                      <m:sup>
                        <m:r>
                          <a:rPr lang="en-IN" b="0" i="1" smtClean="0">
                            <a:latin typeface="Cambria Math" panose="02040503050406030204" pitchFamily="18" charset="0"/>
                            <a:ea typeface="Cambria Math" panose="02040503050406030204" pitchFamily="18" charset="0"/>
                          </a:rPr>
                          <m:t> </m:t>
                        </m:r>
                      </m:sup>
                      <m:e>
                        <m:d>
                          <m:dPr>
                            <m:ctrlPr>
                              <a:rPr lang="en-US" i="1" smtClean="0">
                                <a:latin typeface="Cambria Math" panose="02040503050406030204" pitchFamily="18" charset="0"/>
                                <a:ea typeface="Cambria Math" panose="02040503050406030204" pitchFamily="18" charset="0"/>
                              </a:rPr>
                            </m:ctrlPr>
                          </m:dPr>
                          <m:e>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𝑥</m:t>
                                </m:r>
                              </m:e>
                              <m:sup>
                                <m:r>
                                  <a:rPr lang="en-US"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𝑦</m:t>
                                </m:r>
                              </m:e>
                              <m:sup>
                                <m:r>
                                  <a:rPr lang="en-US"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𝑖𝑥𝑦</m:t>
                            </m:r>
                          </m:e>
                        </m:d>
                      </m:e>
                    </m:nary>
                    <m:r>
                      <a:rPr lang="en-US" i="1">
                        <a:latin typeface="Cambria Math" panose="02040503050406030204" pitchFamily="18" charset="0"/>
                        <a:ea typeface="Cambria Math" panose="02040503050406030204" pitchFamily="18" charset="0"/>
                      </a:rPr>
                      <m:t>𝑑𝑧</m:t>
                    </m:r>
                  </m:oMath>
                </a14:m>
                <a:r>
                  <a:rPr lang="en-US" dirty="0"/>
                  <a:t> , where C is the  contour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1.</a:t>
                </a:r>
              </a:p>
              <a:p>
                <a:pPr marL="0" indent="0">
                  <a:buNone/>
                </a:pPr>
                <a:r>
                  <a:rPr lang="en-US" b="1" dirty="0"/>
                  <a:t>Q.5</a:t>
                </a:r>
                <a:r>
                  <a:rPr lang="en-US" dirty="0"/>
                  <a:t>. Find the integral </a:t>
                </a:r>
                <a14:m>
                  <m:oMath xmlns:m="http://schemas.openxmlformats.org/officeDocument/2006/math">
                    <m:nary>
                      <m:naryPr>
                        <m:limLoc m:val="undOvr"/>
                        <m:ctrlPr>
                          <a:rPr lang="en-US" i="1">
                            <a:latin typeface="Cambria Math" panose="02040503050406030204" pitchFamily="18" charset="0"/>
                            <a:ea typeface="Cambria Math" panose="02040503050406030204" pitchFamily="18" charset="0"/>
                          </a:rPr>
                        </m:ctrlPr>
                      </m:naryPr>
                      <m:sub>
                        <m:r>
                          <m:rPr>
                            <m:brk m:alnAt="24"/>
                          </m:rPr>
                          <a:rPr lang="en-US" i="1">
                            <a:latin typeface="Cambria Math" panose="02040503050406030204" pitchFamily="18" charset="0"/>
                            <a:ea typeface="Cambria Math" panose="02040503050406030204" pitchFamily="18" charset="0"/>
                          </a:rPr>
                          <m:t>𝐶</m:t>
                        </m:r>
                      </m:sub>
                      <m:sup>
                        <m:r>
                          <a:rPr lang="en-IN" b="0" i="1" smtClean="0">
                            <a:latin typeface="Cambria Math" panose="02040503050406030204" pitchFamily="18" charset="0"/>
                            <a:ea typeface="Cambria Math" panose="02040503050406030204" pitchFamily="18" charset="0"/>
                          </a:rPr>
                          <m:t> </m:t>
                        </m:r>
                      </m:sup>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+6</m:t>
                            </m:r>
                          </m:num>
                          <m:den>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−2</m:t>
                            </m:r>
                          </m:den>
                        </m:f>
                      </m:e>
                    </m:nary>
                    <m:r>
                      <a:rPr lang="en-US" i="1">
                        <a:latin typeface="Cambria Math" panose="02040503050406030204" pitchFamily="18" charset="0"/>
                        <a:ea typeface="Cambria Math" panose="02040503050406030204" pitchFamily="18" charset="0"/>
                      </a:rPr>
                      <m:t>𝑑𝑧</m:t>
                    </m:r>
                  </m:oMath>
                </a14:m>
                <a:r>
                  <a:rPr lang="en-US" dirty="0"/>
                  <a:t> , where C is the  circle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3</m:t>
                        </m:r>
                      </m:num>
                      <m:den>
                        <m:r>
                          <a:rPr lang="en-US" i="1">
                            <a:latin typeface="Cambria Math" panose="02040503050406030204" pitchFamily="18" charset="0"/>
                            <a:ea typeface="Cambria Math" panose="02040503050406030204" pitchFamily="18" charset="0"/>
                          </a:rPr>
                          <m:t>2</m:t>
                        </m:r>
                      </m:den>
                    </m:f>
                  </m:oMath>
                </a14:m>
                <a:r>
                  <a:rPr lang="en-US" dirty="0">
                    <a:ea typeface="Cambria Math" panose="02040503050406030204" pitchFamily="18" charset="0"/>
                  </a:rPr>
                  <a: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690EE88-1361-4D55-80B6-7C13F9E7DDA5}"/>
                  </a:ext>
                </a:extLst>
              </p:cNvPr>
              <p:cNvSpPr>
                <a:spLocks noGrp="1" noRot="1" noChangeAspect="1" noMove="1" noResize="1" noEditPoints="1" noAdjustHandles="1" noChangeArrowheads="1" noChangeShapeType="1" noTextEdit="1"/>
              </p:cNvSpPr>
              <p:nvPr>
                <p:ph idx="1"/>
              </p:nvPr>
            </p:nvSpPr>
            <p:spPr>
              <a:xfrm>
                <a:off x="304800" y="914400"/>
                <a:ext cx="8610600" cy="4495800"/>
              </a:xfrm>
              <a:blipFill>
                <a:blip r:embed="rId2"/>
                <a:stretch>
                  <a:fillRect l="-1062" r="-495"/>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DB0CE957-E1EC-428B-8024-9561B9161B85}"/>
              </a:ext>
            </a:extLst>
          </p:cNvPr>
          <p:cNvSpPr txBox="1">
            <a:spLocks/>
          </p:cNvSpPr>
          <p:nvPr/>
        </p:nvSpPr>
        <p:spPr>
          <a:xfrm>
            <a:off x="1676400" y="44704"/>
            <a:ext cx="7467600" cy="5923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75D00099-EFD4-4A1D-B8F8-E726A786BF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4704"/>
            <a:ext cx="1219200" cy="651256"/>
          </a:xfrm>
          <a:prstGeom prst="rect">
            <a:avLst/>
          </a:prstGeom>
        </p:spPr>
      </p:pic>
      <p:sp>
        <p:nvSpPr>
          <p:cNvPr id="6" name="Date Placeholder 5">
            <a:extLst>
              <a:ext uri="{FF2B5EF4-FFF2-40B4-BE49-F238E27FC236}">
                <a16:creationId xmlns:a16="http://schemas.microsoft.com/office/drawing/2014/main" id="{9DEE7911-28B9-44EA-BFE9-8B7C598958FC}"/>
              </a:ext>
            </a:extLst>
          </p:cNvPr>
          <p:cNvSpPr>
            <a:spLocks noGrp="1"/>
          </p:cNvSpPr>
          <p:nvPr>
            <p:ph type="dt" sz="half" idx="10"/>
          </p:nvPr>
        </p:nvSpPr>
        <p:spPr/>
        <p:txBody>
          <a:bodyPr/>
          <a:lstStyle/>
          <a:p>
            <a:fld id="{9FDA8CDB-7D44-4997-BA1A-3559EC87D95F}" type="datetime1">
              <a:rPr lang="en-US" smtClean="0"/>
              <a:t>10/24/2022</a:t>
            </a:fld>
            <a:endParaRPr lang="en-US"/>
          </a:p>
        </p:txBody>
      </p:sp>
      <p:sp>
        <p:nvSpPr>
          <p:cNvPr id="7" name="Footer Placeholder 6">
            <a:extLst>
              <a:ext uri="{FF2B5EF4-FFF2-40B4-BE49-F238E27FC236}">
                <a16:creationId xmlns:a16="http://schemas.microsoft.com/office/drawing/2014/main" id="{4E056491-161A-4778-A00A-BD5E57296F1F}"/>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845AD113-FDED-4C84-95D2-385EDF930216}"/>
              </a:ext>
            </a:extLst>
          </p:cNvPr>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4541974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12309-8151-45D5-9E3A-13F8A5495B42}"/>
              </a:ext>
            </a:extLst>
          </p:cNvPr>
          <p:cNvSpPr>
            <a:spLocks noGrp="1"/>
          </p:cNvSpPr>
          <p:nvPr>
            <p:ph type="title"/>
          </p:nvPr>
        </p:nvSpPr>
        <p:spPr>
          <a:xfrm>
            <a:off x="0" y="0"/>
            <a:ext cx="9143999" cy="685800"/>
          </a:xfrm>
        </p:spPr>
        <p:txBody>
          <a:bodyPr>
            <a:normAutofit/>
          </a:bodyPr>
          <a:lstStyle/>
          <a:p>
            <a:pPr algn="ctr"/>
            <a:r>
              <a:rPr lang="en-US" dirty="0">
                <a:latin typeface="Times New Roman" panose="02020603050405020304" pitchFamily="18" charset="0"/>
                <a:cs typeface="Times New Roman" panose="02020603050405020304" pitchFamily="18" charset="0"/>
              </a:rPr>
              <a:t>CONTINUED……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90EE88-1361-4D55-80B6-7C13F9E7DDA5}"/>
                  </a:ext>
                </a:extLst>
              </p:cNvPr>
              <p:cNvSpPr>
                <a:spLocks noGrp="1"/>
              </p:cNvSpPr>
              <p:nvPr>
                <p:ph idx="1"/>
              </p:nvPr>
            </p:nvSpPr>
            <p:spPr>
              <a:xfrm>
                <a:off x="304801" y="990600"/>
                <a:ext cx="8229600" cy="4495800"/>
              </a:xfrm>
            </p:spPr>
            <p:txBody>
              <a:bodyPr>
                <a:normAutofit/>
              </a:bodyPr>
              <a:lstStyle/>
              <a:p>
                <a:pPr marL="0" indent="0">
                  <a:buNone/>
                </a:pPr>
                <a:r>
                  <a:rPr lang="en-US" b="1" dirty="0">
                    <a:ea typeface="Cambria Math" panose="02040503050406030204" pitchFamily="18" charset="0"/>
                  </a:rPr>
                  <a:t>Q.6</a:t>
                </a:r>
                <a:r>
                  <a:rPr lang="en-US" dirty="0">
                    <a:ea typeface="Cambria Math" panose="02040503050406030204" pitchFamily="18" charset="0"/>
                  </a:rPr>
                  <a:t>. </a:t>
                </a:r>
                <a:r>
                  <a:rPr lang="en-US" dirty="0"/>
                  <a:t>Find the integral </a:t>
                </a:r>
                <a14:m>
                  <m:oMath xmlns:m="http://schemas.openxmlformats.org/officeDocument/2006/math">
                    <m:nary>
                      <m:naryPr>
                        <m:limLoc m:val="undOvr"/>
                        <m:ctrlPr>
                          <a:rPr lang="en-US" i="1">
                            <a:latin typeface="Cambria Math" panose="02040503050406030204" pitchFamily="18" charset="0"/>
                            <a:ea typeface="Cambria Math" panose="02040503050406030204" pitchFamily="18" charset="0"/>
                          </a:rPr>
                        </m:ctrlPr>
                      </m:naryPr>
                      <m:sub>
                        <m:r>
                          <m:rPr>
                            <m:brk m:alnAt="24"/>
                          </m:rPr>
                          <a:rPr lang="en-US" i="1">
                            <a:latin typeface="Cambria Math" panose="02040503050406030204" pitchFamily="18" charset="0"/>
                            <a:ea typeface="Cambria Math" panose="02040503050406030204" pitchFamily="18" charset="0"/>
                          </a:rPr>
                          <m:t>𝐶</m:t>
                        </m:r>
                      </m:sub>
                      <m:sup>
                        <m:r>
                          <a:rPr lang="en-IN" b="0" i="1" smtClean="0">
                            <a:latin typeface="Cambria Math" panose="02040503050406030204" pitchFamily="18" charset="0"/>
                            <a:ea typeface="Cambria Math" panose="02040503050406030204" pitchFamily="18" charset="0"/>
                          </a:rPr>
                          <m:t> </m:t>
                        </m:r>
                      </m:sup>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𝑖𝑧</m:t>
                                </m:r>
                              </m:sup>
                            </m:sSup>
                          </m:num>
                          <m:den>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e>
                            </m:d>
                          </m:den>
                        </m:f>
                      </m:e>
                    </m:nary>
                    <m:r>
                      <a:rPr lang="en-US" i="1">
                        <a:latin typeface="Cambria Math" panose="02040503050406030204" pitchFamily="18" charset="0"/>
                        <a:ea typeface="Cambria Math" panose="02040503050406030204" pitchFamily="18" charset="0"/>
                      </a:rPr>
                      <m:t>𝑑𝑧</m:t>
                    </m:r>
                  </m:oMath>
                </a14:m>
                <a:r>
                  <a:rPr lang="en-US" dirty="0"/>
                  <a:t> , where C is the  circle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𝜋</m:t>
                        </m:r>
                      </m:e>
                    </m:d>
                    <m:r>
                      <a:rPr lang="en-US" i="1">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m:t>
                    </m:r>
                  </m:oMath>
                </a14:m>
                <a:endParaRPr lang="en-US" dirty="0">
                  <a:ea typeface="Cambria Math" panose="02040503050406030204" pitchFamily="18" charset="0"/>
                </a:endParaRPr>
              </a:p>
              <a:p>
                <a:pPr marL="0" indent="0">
                  <a:buNone/>
                </a:pPr>
                <a:r>
                  <a:rPr lang="en-US" b="1" dirty="0">
                    <a:ea typeface="Cambria Math" panose="02040503050406030204" pitchFamily="18" charset="0"/>
                  </a:rPr>
                  <a:t>Q.7.</a:t>
                </a:r>
                <a:r>
                  <a:rPr lang="en-US" dirty="0">
                    <a:ea typeface="Cambria Math" panose="02040503050406030204" pitchFamily="18" charset="0"/>
                  </a:rPr>
                  <a:t> </a:t>
                </a:r>
                <a:r>
                  <a:rPr lang="en-US" dirty="0"/>
                  <a:t>Verify Cauchy’s theorem for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𝑖𝑧</m:t>
                        </m:r>
                      </m:sup>
                    </m:sSup>
                  </m:oMath>
                </a14:m>
                <a:r>
                  <a:rPr lang="en-US" dirty="0">
                    <a:ea typeface="Cambria Math" panose="02040503050406030204" pitchFamily="18" charset="0"/>
                  </a:rPr>
                  <a:t> along the boundary of the triangle with vertices at the points 1+i ,-1+i and -1-i . </a:t>
                </a:r>
              </a:p>
              <a:p>
                <a:pPr marL="0" indent="0">
                  <a:buNone/>
                </a:pPr>
                <a:r>
                  <a:rPr lang="en-US" b="1" dirty="0">
                    <a:ea typeface="Cambria Math" panose="02040503050406030204" pitchFamily="18" charset="0"/>
                  </a:rPr>
                  <a:t>Q.8. </a:t>
                </a:r>
                <a:r>
                  <a:rPr lang="en-US" dirty="0"/>
                  <a:t>Verify Cauchy’s theorem for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=3</m:t>
                    </m:r>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𝑖𝑧</m:t>
                    </m:r>
                    <m:r>
                      <a:rPr lang="en-US" i="1">
                        <a:latin typeface="Cambria Math" panose="02040503050406030204" pitchFamily="18" charset="0"/>
                      </a:rPr>
                      <m:t>−4</m:t>
                    </m:r>
                  </m:oMath>
                </a14:m>
                <a:r>
                  <a:rPr lang="en-US" dirty="0">
                    <a:ea typeface="Cambria Math" panose="02040503050406030204" pitchFamily="18" charset="0"/>
                  </a:rPr>
                  <a:t> along the perimeter of sequence with vertices at </a:t>
                </a:r>
                <a14:m>
                  <m:oMath xmlns:m="http://schemas.openxmlformats.org/officeDocument/2006/math">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𝑖</m:t>
                    </m:r>
                  </m:oMath>
                </a14:m>
                <a:r>
                  <a:rPr lang="en-US" dirty="0">
                    <a:ea typeface="Cambria Math" panose="02040503050406030204" pitchFamily="18" charset="0"/>
                  </a:rPr>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690EE88-1361-4D55-80B6-7C13F9E7DDA5}"/>
                  </a:ext>
                </a:extLst>
              </p:cNvPr>
              <p:cNvSpPr>
                <a:spLocks noGrp="1" noRot="1" noChangeAspect="1" noMove="1" noResize="1" noEditPoints="1" noAdjustHandles="1" noChangeArrowheads="1" noChangeShapeType="1" noTextEdit="1"/>
              </p:cNvSpPr>
              <p:nvPr>
                <p:ph idx="1"/>
              </p:nvPr>
            </p:nvSpPr>
            <p:spPr>
              <a:xfrm>
                <a:off x="304801" y="990600"/>
                <a:ext cx="8229600" cy="4495800"/>
              </a:xfrm>
              <a:blipFill>
                <a:blip r:embed="rId2"/>
                <a:stretch>
                  <a:fillRect l="-1111"/>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DB0CE957-E1EC-428B-8024-9561B9161B85}"/>
              </a:ext>
            </a:extLst>
          </p:cNvPr>
          <p:cNvSpPr txBox="1">
            <a:spLocks/>
          </p:cNvSpPr>
          <p:nvPr/>
        </p:nvSpPr>
        <p:spPr>
          <a:xfrm>
            <a:off x="1676400" y="44704"/>
            <a:ext cx="7467600" cy="59232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75D00099-EFD4-4A1D-B8F8-E726A786BF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4704"/>
            <a:ext cx="1219200" cy="651256"/>
          </a:xfrm>
          <a:prstGeom prst="rect">
            <a:avLst/>
          </a:prstGeom>
        </p:spPr>
      </p:pic>
      <p:sp>
        <p:nvSpPr>
          <p:cNvPr id="6" name="Date Placeholder 5">
            <a:extLst>
              <a:ext uri="{FF2B5EF4-FFF2-40B4-BE49-F238E27FC236}">
                <a16:creationId xmlns:a16="http://schemas.microsoft.com/office/drawing/2014/main" id="{9DEE7911-28B9-44EA-BFE9-8B7C598958FC}"/>
              </a:ext>
            </a:extLst>
          </p:cNvPr>
          <p:cNvSpPr>
            <a:spLocks noGrp="1"/>
          </p:cNvSpPr>
          <p:nvPr>
            <p:ph type="dt" sz="half" idx="10"/>
          </p:nvPr>
        </p:nvSpPr>
        <p:spPr/>
        <p:txBody>
          <a:bodyPr/>
          <a:lstStyle/>
          <a:p>
            <a:fld id="{82963567-EDE1-4A19-A4B4-BBB264F523B1}" type="datetime1">
              <a:rPr lang="en-US" smtClean="0"/>
              <a:t>10/24/2022</a:t>
            </a:fld>
            <a:endParaRPr lang="en-US"/>
          </a:p>
        </p:txBody>
      </p:sp>
      <p:sp>
        <p:nvSpPr>
          <p:cNvPr id="7" name="Footer Placeholder 6">
            <a:extLst>
              <a:ext uri="{FF2B5EF4-FFF2-40B4-BE49-F238E27FC236}">
                <a16:creationId xmlns:a16="http://schemas.microsoft.com/office/drawing/2014/main" id="{4E056491-161A-4778-A00A-BD5E57296F1F}"/>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845AD113-FDED-4C84-95D2-385EDF930216}"/>
              </a:ext>
            </a:extLst>
          </p:cNvPr>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01279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BDC3B0C-C5B7-442A-8101-AB1157FD87D2}" type="datetime1">
              <a:rPr lang="en-US" smtClean="0"/>
              <a:t>10/24/2022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420544" y="-102869"/>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Sequence of contents</a:t>
            </a:r>
            <a:endParaRPr lang="hi-IN"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 </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a:xfrm>
            <a:off x="3124200" y="6291560"/>
            <a:ext cx="4648200" cy="429915"/>
          </a:xfrm>
        </p:spPr>
        <p:txBody>
          <a:bodyPr/>
          <a:lstStyle/>
          <a:p>
            <a:r>
              <a:rPr lang="en-US"/>
              <a:t>Mr. Raman Chauhan          Maths III (AAS0301A)                Unit-II</a:t>
            </a:r>
            <a:endParaRPr lang="en-US" dirty="0"/>
          </a:p>
        </p:txBody>
      </p:sp>
      <p:pic>
        <p:nvPicPr>
          <p:cNvPr id="11" name="Content Placeholder 3">
            <a:extLst>
              <a:ext uri="{FF2B5EF4-FFF2-40B4-BE49-F238E27FC236}">
                <a16:creationId xmlns:a16="http://schemas.microsoft.com/office/drawing/2014/main" id="{B1BD0473-A32A-72A8-503A-14D92C60E08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
            <a:ext cx="1420544" cy="582931"/>
          </a:xfrm>
        </p:spPr>
      </p:pic>
      <p:graphicFrame>
        <p:nvGraphicFramePr>
          <p:cNvPr id="5" name="Table 8">
            <a:extLst>
              <a:ext uri="{FF2B5EF4-FFF2-40B4-BE49-F238E27FC236}">
                <a16:creationId xmlns:a16="http://schemas.microsoft.com/office/drawing/2014/main" id="{3CF16F24-C819-B5D1-B529-9638D903B01A}"/>
              </a:ext>
            </a:extLst>
          </p:cNvPr>
          <p:cNvGraphicFramePr>
            <a:graphicFrameLocks noGrp="1"/>
          </p:cNvGraphicFramePr>
          <p:nvPr/>
        </p:nvGraphicFramePr>
        <p:xfrm>
          <a:off x="838200" y="846868"/>
          <a:ext cx="7848600" cy="432758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09195323"/>
                    </a:ext>
                  </a:extLst>
                </a:gridCol>
                <a:gridCol w="7086600">
                  <a:extLst>
                    <a:ext uri="{9D8B030D-6E8A-4147-A177-3AD203B41FA5}">
                      <a16:colId xmlns:a16="http://schemas.microsoft.com/office/drawing/2014/main" val="2763688355"/>
                    </a:ext>
                  </a:extLst>
                </a:gridCol>
              </a:tblGrid>
              <a:tr h="219932">
                <a:tc>
                  <a:txBody>
                    <a:bodyPr/>
                    <a:lstStyle/>
                    <a:p>
                      <a:pPr algn="l"/>
                      <a:r>
                        <a:rPr lang="en-IN" sz="2400" b="0" dirty="0">
                          <a:latin typeface="Times New Roman" panose="02020603050405020304" pitchFamily="18" charset="0"/>
                          <a:cs typeface="Times New Roman" panose="02020603050405020304" pitchFamily="18" charset="0"/>
                        </a:rPr>
                        <a:t>20</a:t>
                      </a:r>
                      <a:endParaRPr lang="hi-IN" sz="2400" b="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Lecture related to topic</a:t>
                      </a:r>
                    </a:p>
                  </a:txBody>
                  <a:tcPr marL="6350" marR="6350" marT="6350" anchor="ctr"/>
                </a:tc>
                <a:extLst>
                  <a:ext uri="{0D108BD9-81ED-4DB2-BD59-A6C34878D82A}">
                    <a16:rowId xmlns:a16="http://schemas.microsoft.com/office/drawing/2014/main" val="3799946433"/>
                  </a:ext>
                </a:extLst>
              </a:tr>
              <a:tr h="563594">
                <a:tc>
                  <a:txBody>
                    <a:bodyPr/>
                    <a:lstStyle/>
                    <a:p>
                      <a:r>
                        <a:rPr lang="en-IN" sz="2400" dirty="0">
                          <a:latin typeface="Times New Roman" panose="02020603050405020304" pitchFamily="18" charset="0"/>
                          <a:cs typeface="Times New Roman" panose="02020603050405020304" pitchFamily="18" charset="0"/>
                        </a:rPr>
                        <a:t>21</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Daily Quiz</a:t>
                      </a:r>
                    </a:p>
                  </a:txBody>
                  <a:tcPr marL="6350" marR="6350" marT="6350" anchor="ctr"/>
                </a:tc>
                <a:extLst>
                  <a:ext uri="{0D108BD9-81ED-4DB2-BD59-A6C34878D82A}">
                    <a16:rowId xmlns:a16="http://schemas.microsoft.com/office/drawing/2014/main" val="1045292708"/>
                  </a:ext>
                </a:extLst>
              </a:tr>
              <a:tr h="563594">
                <a:tc>
                  <a:txBody>
                    <a:bodyPr/>
                    <a:lstStyle/>
                    <a:p>
                      <a:r>
                        <a:rPr lang="en-IN" sz="2400" dirty="0">
                          <a:latin typeface="Times New Roman" panose="02020603050405020304" pitchFamily="18" charset="0"/>
                          <a:cs typeface="Times New Roman" panose="02020603050405020304" pitchFamily="18" charset="0"/>
                        </a:rPr>
                        <a:t>22</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Weekly Assignment</a:t>
                      </a:r>
                    </a:p>
                  </a:txBody>
                  <a:tcPr marL="6350" marR="6350" marT="6350" anchor="ctr"/>
                </a:tc>
                <a:extLst>
                  <a:ext uri="{0D108BD9-81ED-4DB2-BD59-A6C34878D82A}">
                    <a16:rowId xmlns:a16="http://schemas.microsoft.com/office/drawing/2014/main" val="570189612"/>
                  </a:ext>
                </a:extLst>
              </a:tr>
              <a:tr h="420606">
                <a:tc>
                  <a:txBody>
                    <a:bodyPr/>
                    <a:lstStyle/>
                    <a:p>
                      <a:r>
                        <a:rPr lang="en-IN" sz="2400" dirty="0">
                          <a:latin typeface="Times New Roman" panose="02020603050405020304" pitchFamily="18" charset="0"/>
                          <a:cs typeface="Times New Roman" panose="02020603050405020304" pitchFamily="18" charset="0"/>
                        </a:rPr>
                        <a:t>23</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Topic Links</a:t>
                      </a:r>
                    </a:p>
                  </a:txBody>
                  <a:tcPr marL="6350" marR="6350" marT="6350" anchor="ctr"/>
                </a:tc>
                <a:extLst>
                  <a:ext uri="{0D108BD9-81ED-4DB2-BD59-A6C34878D82A}">
                    <a16:rowId xmlns:a16="http://schemas.microsoft.com/office/drawing/2014/main" val="2544461619"/>
                  </a:ext>
                </a:extLst>
              </a:tr>
              <a:tr h="420606">
                <a:tc>
                  <a:txBody>
                    <a:bodyPr/>
                    <a:lstStyle/>
                    <a:p>
                      <a:r>
                        <a:rPr lang="en-IN" sz="2400" dirty="0">
                          <a:latin typeface="Times New Roman" panose="02020603050405020304" pitchFamily="18" charset="0"/>
                          <a:cs typeface="Times New Roman" panose="02020603050405020304" pitchFamily="18" charset="0"/>
                        </a:rPr>
                        <a:t>24</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MCQ (End of Unit)</a:t>
                      </a:r>
                    </a:p>
                  </a:txBody>
                  <a:tcPr marL="6350" marR="6350" marT="6350" anchor="ctr"/>
                </a:tc>
                <a:extLst>
                  <a:ext uri="{0D108BD9-81ED-4DB2-BD59-A6C34878D82A}">
                    <a16:rowId xmlns:a16="http://schemas.microsoft.com/office/drawing/2014/main" val="3890430025"/>
                  </a:ext>
                </a:extLst>
              </a:tr>
              <a:tr h="420606">
                <a:tc>
                  <a:txBody>
                    <a:bodyPr/>
                    <a:lstStyle/>
                    <a:p>
                      <a:r>
                        <a:rPr lang="en-IN" sz="2400" dirty="0">
                          <a:latin typeface="Times New Roman" panose="02020603050405020304" pitchFamily="18" charset="0"/>
                          <a:cs typeface="Times New Roman" panose="02020603050405020304" pitchFamily="18" charset="0"/>
                        </a:rPr>
                        <a:t>25</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Glossary Questions</a:t>
                      </a:r>
                    </a:p>
                  </a:txBody>
                  <a:tcPr marL="6350" marR="6350" marT="6350" anchor="ctr"/>
                </a:tc>
                <a:extLst>
                  <a:ext uri="{0D108BD9-81ED-4DB2-BD59-A6C34878D82A}">
                    <a16:rowId xmlns:a16="http://schemas.microsoft.com/office/drawing/2014/main" val="1211742092"/>
                  </a:ext>
                </a:extLst>
              </a:tr>
              <a:tr h="420606">
                <a:tc>
                  <a:txBody>
                    <a:bodyPr/>
                    <a:lstStyle/>
                    <a:p>
                      <a:r>
                        <a:rPr lang="en-IN" sz="2400" dirty="0">
                          <a:latin typeface="Times New Roman" panose="02020603050405020304" pitchFamily="18" charset="0"/>
                          <a:cs typeface="Times New Roman" panose="02020603050405020304" pitchFamily="18" charset="0"/>
                        </a:rPr>
                        <a:t>26</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Old Question Papers (Sessional + University)</a:t>
                      </a:r>
                    </a:p>
                  </a:txBody>
                  <a:tcPr marL="6350" marR="6350" marT="6350" anchor="ctr"/>
                </a:tc>
                <a:extLst>
                  <a:ext uri="{0D108BD9-81ED-4DB2-BD59-A6C34878D82A}">
                    <a16:rowId xmlns:a16="http://schemas.microsoft.com/office/drawing/2014/main" val="728241458"/>
                  </a:ext>
                </a:extLst>
              </a:tr>
              <a:tr h="420606">
                <a:tc>
                  <a:txBody>
                    <a:bodyPr/>
                    <a:lstStyle/>
                    <a:p>
                      <a:r>
                        <a:rPr lang="en-IN" sz="2400" dirty="0">
                          <a:latin typeface="Times New Roman" panose="02020603050405020304" pitchFamily="18" charset="0"/>
                          <a:cs typeface="Times New Roman" panose="02020603050405020304" pitchFamily="18" charset="0"/>
                        </a:rPr>
                        <a:t>27</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Expected Questions</a:t>
                      </a:r>
                    </a:p>
                  </a:txBody>
                  <a:tcPr marL="6350" marR="6350" marT="6350" anchor="ctr"/>
                </a:tc>
                <a:extLst>
                  <a:ext uri="{0D108BD9-81ED-4DB2-BD59-A6C34878D82A}">
                    <a16:rowId xmlns:a16="http://schemas.microsoft.com/office/drawing/2014/main" val="2036069935"/>
                  </a:ext>
                </a:extLst>
              </a:tr>
              <a:tr h="420606">
                <a:tc>
                  <a:txBody>
                    <a:bodyPr/>
                    <a:lstStyle/>
                    <a:p>
                      <a:r>
                        <a:rPr lang="en-IN" sz="2400" dirty="0">
                          <a:latin typeface="Times New Roman" panose="02020603050405020304" pitchFamily="18" charset="0"/>
                          <a:cs typeface="Times New Roman" panose="02020603050405020304" pitchFamily="18" charset="0"/>
                        </a:rPr>
                        <a:t>28</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Recap of Unit</a:t>
                      </a:r>
                    </a:p>
                  </a:txBody>
                  <a:tcPr marL="6350" marR="6350" marT="6350" anchor="ctr"/>
                </a:tc>
                <a:extLst>
                  <a:ext uri="{0D108BD9-81ED-4DB2-BD59-A6C34878D82A}">
                    <a16:rowId xmlns:a16="http://schemas.microsoft.com/office/drawing/2014/main" val="532011285"/>
                  </a:ext>
                </a:extLst>
              </a:tr>
            </a:tbl>
          </a:graphicData>
        </a:graphic>
      </p:graphicFrame>
    </p:spTree>
    <p:extLst>
      <p:ext uri="{BB962C8B-B14F-4D97-AF65-F5344CB8AC3E}">
        <p14:creationId xmlns:p14="http://schemas.microsoft.com/office/powerpoint/2010/main" val="251414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66-DAE3-4D72-A8A5-A52466AC2B5A}"/>
              </a:ext>
            </a:extLst>
          </p:cNvPr>
          <p:cNvSpPr>
            <a:spLocks noGrp="1"/>
          </p:cNvSpPr>
          <p:nvPr>
            <p:ph type="title"/>
          </p:nvPr>
        </p:nvSpPr>
        <p:spPr>
          <a:xfrm>
            <a:off x="152401" y="228600"/>
            <a:ext cx="8686800" cy="838200"/>
          </a:xfrm>
        </p:spPr>
        <p:txBody>
          <a:bodyPr/>
          <a:lstStyle/>
          <a:p>
            <a:endParaRPr lang="en-US" sz="4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6152AF-13A4-4FA4-AE60-B00DB2A32645}"/>
                  </a:ext>
                </a:extLst>
              </p:cNvPr>
              <p:cNvSpPr>
                <a:spLocks noGrp="1"/>
              </p:cNvSpPr>
              <p:nvPr>
                <p:ph idx="1"/>
              </p:nvPr>
            </p:nvSpPr>
            <p:spPr>
              <a:xfrm>
                <a:off x="457200" y="1092200"/>
                <a:ext cx="8686800" cy="5638800"/>
              </a:xfrm>
            </p:spPr>
            <p:txBody>
              <a:bodyPr>
                <a:normAutofit/>
              </a:bodyPr>
              <a:lstStyle/>
              <a:p>
                <a:pPr marL="0" indent="0">
                  <a:buNone/>
                </a:pPr>
                <a:r>
                  <a:rPr lang="en-US" b="1" dirty="0"/>
                  <a:t>Statement : </a:t>
                </a:r>
                <a:r>
                  <a:rPr lang="en-US" dirty="0"/>
                  <a:t>If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oMath>
                </a14:m>
                <a:r>
                  <a:rPr lang="en-US" dirty="0"/>
                  <a:t> is analytic in the region R between two simple closed curve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1 </m:t>
                        </m:r>
                      </m:sub>
                    </m:sSub>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then </a:t>
                </a:r>
              </a:p>
              <a:p>
                <a:pPr marL="0" indent="0">
                  <a:buNone/>
                </a:pPr>
                <a14:m>
                  <m:oMathPara xmlns:m="http://schemas.openxmlformats.org/officeDocument/2006/math">
                    <m:oMathParaPr>
                      <m:jc m:val="centerGroup"/>
                    </m:oMathParaPr>
                    <m:oMath xmlns:m="http://schemas.openxmlformats.org/officeDocument/2006/math">
                      <m:nary>
                        <m:naryPr>
                          <m:chr m:val="∮"/>
                          <m:ctrlPr>
                            <a:rPr lang="en-US" i="1" smtClean="0">
                              <a:latin typeface="Cambria Math" panose="02040503050406030204" pitchFamily="18" charset="0"/>
                            </a:rPr>
                          </m:ctrlPr>
                        </m:naryPr>
                        <m:sub>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sub>
                        <m:sup>
                          <m:r>
                            <a:rPr lang="en-IN" b="0" i="1" smtClean="0">
                              <a:latin typeface="Cambria Math" panose="02040503050406030204" pitchFamily="18" charset="0"/>
                            </a:rPr>
                            <m:t> </m:t>
                          </m:r>
                        </m:sup>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𝑑𝑧</m:t>
                          </m:r>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sub>
                        <m:sup>
                          <m:r>
                            <a:rPr lang="en-IN" b="0" i="1" smtClean="0">
                              <a:latin typeface="Cambria Math" panose="02040503050406030204" pitchFamily="18" charset="0"/>
                            </a:rPr>
                            <m:t> </m:t>
                          </m:r>
                        </m:sup>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𝑑𝑧</m:t>
                          </m:r>
                        </m:e>
                      </m:nary>
                    </m:oMath>
                  </m:oMathPara>
                </a14:m>
                <a:endParaRPr lang="en-US" dirty="0"/>
              </a:p>
              <a:p>
                <a:pPr marL="0" indent="0">
                  <a:buNone/>
                </a:pPr>
                <a:endParaRPr lang="en-US" dirty="0"/>
              </a:p>
              <a:p>
                <a:pPr marL="0" indent="0">
                  <a:buNone/>
                </a:pPr>
                <a:r>
                  <a:rPr lang="en-US" sz="2800" b="1" dirty="0"/>
                  <a:t>Cauchy’s Integral Formula:</a:t>
                </a:r>
              </a:p>
              <a:p>
                <a:pPr marL="0" indent="0">
                  <a:buNone/>
                </a:pPr>
                <a:r>
                  <a:rPr lang="en-US" b="1" dirty="0"/>
                  <a:t>Statement : </a:t>
                </a:r>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oMath>
                </a14:m>
                <a:r>
                  <a:rPr lang="en-US" dirty="0"/>
                  <a:t> is analytic within and on a closed curve C and ‘</a:t>
                </a:r>
                <a:r>
                  <a:rPr lang="en-US" i="1" dirty="0"/>
                  <a:t>a</a:t>
                </a:r>
                <a:r>
                  <a:rPr lang="en-US" dirty="0"/>
                  <a:t>’  is any point within C, then</a:t>
                </a:r>
              </a:p>
              <a:p>
                <a:pPr marL="0" indent="0">
                  <a:buNone/>
                </a:pPr>
                <a:r>
                  <a:rPr lang="en-US" b="0" dirty="0"/>
                  <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𝐶</m:t>
                        </m:r>
                      </m:sub>
                      <m:sup>
                        <m:r>
                          <a:rPr lang="en-IN" b="0" i="1" smtClean="0">
                            <a:latin typeface="Cambria Math" panose="02040503050406030204" pitchFamily="18" charset="0"/>
                          </a:rPr>
                          <m:t> </m:t>
                        </m:r>
                      </m:sup>
                      <m:e>
                        <m:f>
                          <m:fPr>
                            <m:ctrlPr>
                              <a:rPr lang="en-US" b="0" i="1" smtClean="0">
                                <a:latin typeface="Cambria Math" panose="02040503050406030204" pitchFamily="18" charset="0"/>
                              </a:rPr>
                            </m:ctrlPr>
                          </m:fPr>
                          <m:num>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num>
                          <m:den>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den>
                        </m:f>
                      </m:e>
                    </m:nary>
                  </m:oMath>
                </a14:m>
                <a:r>
                  <a:rPr lang="en-US" dirty="0" err="1"/>
                  <a:t>dz</a:t>
                </a:r>
                <a:r>
                  <a:rPr lang="en-US" dirty="0"/>
                  <a:t> ,</a:t>
                </a:r>
              </a:p>
              <a:p>
                <a:pPr marL="0" indent="0">
                  <a:buNone/>
                </a:pPr>
                <a:r>
                  <a:rPr lang="en-US" dirty="0"/>
                  <a:t>                         or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
                          <m:fPr>
                            <m:ctrlPr>
                              <a:rPr lang="en-US" i="1">
                                <a:latin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num>
                          <m:den>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𝑎</m:t>
                            </m:r>
                          </m:den>
                        </m:f>
                      </m:e>
                    </m:nary>
                  </m:oMath>
                </a14:m>
                <a:r>
                  <a:rPr lang="en-US" dirty="0"/>
                  <a:t>dz= </a:t>
                </a:r>
                <a14:m>
                  <m:oMath xmlns:m="http://schemas.openxmlformats.org/officeDocument/2006/math">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𝑖𝑓</m:t>
                    </m:r>
                    <m:d>
                      <m:dPr>
                        <m:ctrlPr>
                          <a:rPr lang="en-US" i="1">
                            <a:latin typeface="Cambria Math" panose="02040503050406030204" pitchFamily="18" charset="0"/>
                          </a:rPr>
                        </m:ctrlPr>
                      </m:dPr>
                      <m:e>
                        <m:r>
                          <a:rPr lang="en-US" i="1">
                            <a:latin typeface="Cambria Math" panose="02040503050406030204" pitchFamily="18" charset="0"/>
                          </a:rPr>
                          <m:t>𝑎</m:t>
                        </m:r>
                      </m:e>
                    </m:d>
                  </m:oMath>
                </a14:m>
                <a:endParaRPr lang="en-US" dirty="0"/>
              </a:p>
            </p:txBody>
          </p:sp>
        </mc:Choice>
        <mc:Fallback xmlns="">
          <p:sp>
            <p:nvSpPr>
              <p:cNvPr id="3" name="Content Placeholder 2">
                <a:extLst>
                  <a:ext uri="{FF2B5EF4-FFF2-40B4-BE49-F238E27FC236}">
                    <a16:creationId xmlns:a16="http://schemas.microsoft.com/office/drawing/2014/main" id="{776152AF-13A4-4FA4-AE60-B00DB2A32645}"/>
                  </a:ext>
                </a:extLst>
              </p:cNvPr>
              <p:cNvSpPr>
                <a:spLocks noGrp="1" noRot="1" noChangeAspect="1" noMove="1" noResize="1" noEditPoints="1" noAdjustHandles="1" noChangeArrowheads="1" noChangeShapeType="1" noTextEdit="1"/>
              </p:cNvSpPr>
              <p:nvPr>
                <p:ph idx="1"/>
              </p:nvPr>
            </p:nvSpPr>
            <p:spPr>
              <a:xfrm>
                <a:off x="457200" y="1092200"/>
                <a:ext cx="8686800" cy="5638800"/>
              </a:xfrm>
              <a:blipFill>
                <a:blip r:embed="rId2"/>
                <a:stretch>
                  <a:fillRect l="-1404" t="-865"/>
                </a:stretch>
              </a:blipFill>
            </p:spPr>
            <p:txBody>
              <a:bodyPr/>
              <a:lstStyle/>
              <a:p>
                <a:r>
                  <a:rPr lang="en-IN">
                    <a:noFill/>
                  </a:rPr>
                  <a:t> </a:t>
                </a:r>
              </a:p>
            </p:txBody>
          </p:sp>
        </mc:Fallback>
      </mc:AlternateContent>
      <p:sp>
        <p:nvSpPr>
          <p:cNvPr id="6" name="Title 1">
            <a:extLst>
              <a:ext uri="{FF2B5EF4-FFF2-40B4-BE49-F238E27FC236}">
                <a16:creationId xmlns:a16="http://schemas.microsoft.com/office/drawing/2014/main" id="{FA51898D-5AC6-421D-8D41-8E4A4F65D39D}"/>
              </a:ext>
            </a:extLst>
          </p:cNvPr>
          <p:cNvSpPr txBox="1">
            <a:spLocks/>
          </p:cNvSpPr>
          <p:nvPr/>
        </p:nvSpPr>
        <p:spPr>
          <a:xfrm>
            <a:off x="1676400" y="81280"/>
            <a:ext cx="7467600" cy="9601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Extension of Cauchy’s  integral theorem(CO2)</a:t>
            </a:r>
          </a:p>
        </p:txBody>
      </p:sp>
      <p:pic>
        <p:nvPicPr>
          <p:cNvPr id="7" name="Picture 6">
            <a:extLst>
              <a:ext uri="{FF2B5EF4-FFF2-40B4-BE49-F238E27FC236}">
                <a16:creationId xmlns:a16="http://schemas.microsoft.com/office/drawing/2014/main" id="{0BF0FB9B-AE36-41D3-B7A1-0A401FEEDF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 y="228600"/>
            <a:ext cx="1219200" cy="651256"/>
          </a:xfrm>
          <a:prstGeom prst="rect">
            <a:avLst/>
          </a:prstGeom>
        </p:spPr>
      </p:pic>
      <p:sp>
        <p:nvSpPr>
          <p:cNvPr id="4" name="Date Placeholder 3">
            <a:extLst>
              <a:ext uri="{FF2B5EF4-FFF2-40B4-BE49-F238E27FC236}">
                <a16:creationId xmlns:a16="http://schemas.microsoft.com/office/drawing/2014/main" id="{BC730F4A-0ED4-4AFE-B945-50AAAB54A1A1}"/>
              </a:ext>
            </a:extLst>
          </p:cNvPr>
          <p:cNvSpPr>
            <a:spLocks noGrp="1"/>
          </p:cNvSpPr>
          <p:nvPr>
            <p:ph type="dt" sz="half" idx="10"/>
          </p:nvPr>
        </p:nvSpPr>
        <p:spPr/>
        <p:txBody>
          <a:bodyPr/>
          <a:lstStyle/>
          <a:p>
            <a:fld id="{883966E7-83C7-4C57-8EDD-B500F4C5C911}" type="datetime1">
              <a:rPr lang="en-US" smtClean="0"/>
              <a:t>10/24/2022</a:t>
            </a:fld>
            <a:endParaRPr lang="en-US"/>
          </a:p>
        </p:txBody>
      </p:sp>
      <p:sp>
        <p:nvSpPr>
          <p:cNvPr id="5" name="Footer Placeholder 4">
            <a:extLst>
              <a:ext uri="{FF2B5EF4-FFF2-40B4-BE49-F238E27FC236}">
                <a16:creationId xmlns:a16="http://schemas.microsoft.com/office/drawing/2014/main" id="{A0373CEC-5882-4A20-89AC-360FA3700A53}"/>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6A22D7E3-46AF-4B1F-B984-53D2A818D631}"/>
              </a:ext>
            </a:extLst>
          </p:cNvPr>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276234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2DBE-77BA-4077-80C2-CE543DE59AB9}"/>
              </a:ext>
            </a:extLst>
          </p:cNvPr>
          <p:cNvSpPr>
            <a:spLocks noGrp="1"/>
          </p:cNvSpPr>
          <p:nvPr>
            <p:ph type="title"/>
          </p:nvPr>
        </p:nvSpPr>
        <p:spPr>
          <a:xfrm>
            <a:off x="0" y="152400"/>
            <a:ext cx="9067800" cy="1219200"/>
          </a:xfrm>
        </p:spPr>
        <p:txBody>
          <a:bodyPr>
            <a:normAutofit/>
          </a:bodyPr>
          <a:lstStyle/>
          <a:p>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15AFC6-DE0C-475B-94A1-18B30B45311A}"/>
                  </a:ext>
                </a:extLst>
              </p:cNvPr>
              <p:cNvSpPr>
                <a:spLocks noGrp="1"/>
              </p:cNvSpPr>
              <p:nvPr>
                <p:ph idx="1"/>
              </p:nvPr>
            </p:nvSpPr>
            <p:spPr>
              <a:xfrm>
                <a:off x="304801" y="1447800"/>
                <a:ext cx="8458200" cy="4800600"/>
              </a:xfrm>
            </p:spPr>
            <p:txBody>
              <a:bodyPr>
                <a:normAutofit/>
              </a:bodyPr>
              <a:lstStyle/>
              <a:p>
                <a:pPr marL="0" indent="0">
                  <a:buNone/>
                </a:pPr>
                <a:r>
                  <a:rPr lang="en-US" dirty="0"/>
                  <a:t>If a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oMath>
                </a14:m>
                <a:r>
                  <a:rPr lang="en-US" dirty="0"/>
                  <a:t> is analytic in a region D , then its derivative at any point </a:t>
                </a:r>
                <a:r>
                  <a:rPr lang="en-US" i="1" dirty="0"/>
                  <a:t>z</a:t>
                </a:r>
                <a:r>
                  <a:rPr lang="en-US" dirty="0"/>
                  <a:t> = </a:t>
                </a:r>
                <a:r>
                  <a:rPr lang="en-US" i="1" dirty="0"/>
                  <a:t>a</a:t>
                </a:r>
                <a:r>
                  <a:rPr lang="en-US" dirty="0"/>
                  <a:t> of D is also analytic in D and is given by </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i="1" smtClean="0">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𝑖</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
                          <m:fPr>
                            <m:ctrlPr>
                              <a:rPr lang="en-US" i="1">
                                <a:latin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num>
                          <m:den>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e>
                                </m:d>
                              </m:e>
                              <m:sup>
                                <m:r>
                                  <a:rPr lang="en-US" b="0" i="1" smtClean="0">
                                    <a:latin typeface="Cambria Math" panose="02040503050406030204" pitchFamily="18" charset="0"/>
                                  </a:rPr>
                                  <m:t>2 </m:t>
                                </m:r>
                              </m:sup>
                            </m:sSup>
                          </m:den>
                        </m:f>
                      </m:e>
                    </m:nary>
                  </m:oMath>
                </a14:m>
                <a:r>
                  <a:rPr lang="en-US" dirty="0"/>
                  <a:t> dz</a:t>
                </a:r>
              </a:p>
              <a:p>
                <a:pPr marL="0" indent="0">
                  <a:buNone/>
                </a:pPr>
                <a:r>
                  <a:rPr lang="en-US" dirty="0"/>
                  <a:t>Where C is any closed contour in D surrounding the point </a:t>
                </a:r>
              </a:p>
              <a:p>
                <a:pPr marL="0" indent="0">
                  <a:buNone/>
                </a:pPr>
                <a:r>
                  <a:rPr lang="en-US" dirty="0"/>
                  <a:t>  </a:t>
                </a:r>
                <a:r>
                  <a:rPr lang="en-US" u="sng" dirty="0"/>
                  <a:t>z</a:t>
                </a:r>
                <a:r>
                  <a:rPr lang="en-US" dirty="0"/>
                  <a:t> = </a:t>
                </a:r>
                <a:r>
                  <a:rPr lang="en-US" i="1" dirty="0"/>
                  <a:t>a</a:t>
                </a:r>
                <a:r>
                  <a:rPr lang="en-US" dirty="0"/>
                  <a:t>. </a:t>
                </a:r>
                <a:r>
                  <a:rPr lang="en-US"/>
                  <a:t>Then </a:t>
                </a:r>
                <a:endParaRPr lang="en-US" dirty="0"/>
              </a:p>
              <a:p>
                <a:pPr marL="0" indent="0">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b="0" i="1" smtClean="0">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𝑎</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𝑖</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
                          <m:fPr>
                            <m:ctrlPr>
                              <a:rPr lang="en-US" i="1">
                                <a:latin typeface="Cambria Math" panose="02040503050406030204" pitchFamily="18" charset="0"/>
                              </a:rPr>
                            </m:ctrlPr>
                          </m:fPr>
                          <m:num>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𝑎</m:t>
                                    </m:r>
                                  </m:e>
                                </m:d>
                              </m:e>
                              <m:sup>
                                <m:r>
                                  <a:rPr lang="en-US" b="0" i="1" smtClean="0">
                                    <a:latin typeface="Cambria Math" panose="02040503050406030204" pitchFamily="18" charset="0"/>
                                  </a:rPr>
                                  <m:t>𝑛</m:t>
                                </m:r>
                                <m:r>
                                  <a:rPr lang="en-US" b="0" i="1" smtClean="0">
                                    <a:latin typeface="Cambria Math" panose="02040503050406030204" pitchFamily="18" charset="0"/>
                                  </a:rPr>
                                  <m:t>+1 </m:t>
                                </m:r>
                              </m:sup>
                            </m:sSup>
                          </m:den>
                        </m:f>
                      </m:e>
                    </m:nary>
                  </m:oMath>
                </a14:m>
                <a:r>
                  <a:rPr lang="en-US" dirty="0"/>
                  <a:t> dz</a:t>
                </a:r>
              </a:p>
            </p:txBody>
          </p:sp>
        </mc:Choice>
        <mc:Fallback>
          <p:sp>
            <p:nvSpPr>
              <p:cNvPr id="3" name="Content Placeholder 2">
                <a:extLst>
                  <a:ext uri="{FF2B5EF4-FFF2-40B4-BE49-F238E27FC236}">
                    <a16:creationId xmlns:a16="http://schemas.microsoft.com/office/drawing/2014/main" id="{0E15AFC6-DE0C-475B-94A1-18B30B45311A}"/>
                  </a:ext>
                </a:extLst>
              </p:cNvPr>
              <p:cNvSpPr>
                <a:spLocks noGrp="1" noRot="1" noChangeAspect="1" noMove="1" noResize="1" noEditPoints="1" noAdjustHandles="1" noChangeArrowheads="1" noChangeShapeType="1" noTextEdit="1"/>
              </p:cNvSpPr>
              <p:nvPr>
                <p:ph idx="1"/>
              </p:nvPr>
            </p:nvSpPr>
            <p:spPr>
              <a:xfrm>
                <a:off x="304801" y="1447800"/>
                <a:ext cx="8458200" cy="4800600"/>
              </a:xfrm>
              <a:blipFill>
                <a:blip r:embed="rId2"/>
                <a:stretch>
                  <a:fillRect l="-1081" t="-1017"/>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4C58EF33-5D77-49AB-A83C-EBB9620E67BF}"/>
              </a:ext>
            </a:extLst>
          </p:cNvPr>
          <p:cNvSpPr txBox="1">
            <a:spLocks/>
          </p:cNvSpPr>
          <p:nvPr/>
        </p:nvSpPr>
        <p:spPr>
          <a:xfrm>
            <a:off x="1478280" y="-34506"/>
            <a:ext cx="7665720" cy="99462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Cauchy’s integral formula for derivatives (CO2)</a:t>
            </a:r>
          </a:p>
        </p:txBody>
      </p:sp>
      <p:pic>
        <p:nvPicPr>
          <p:cNvPr id="5" name="Picture 4">
            <a:extLst>
              <a:ext uri="{FF2B5EF4-FFF2-40B4-BE49-F238E27FC236}">
                <a16:creationId xmlns:a16="http://schemas.microsoft.com/office/drawing/2014/main" id="{D090C9DE-5D9E-4D39-B431-B6F7FEAEB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 y="0"/>
            <a:ext cx="1295400" cy="691960"/>
          </a:xfrm>
          <a:prstGeom prst="rect">
            <a:avLst/>
          </a:prstGeom>
        </p:spPr>
      </p:pic>
      <p:sp>
        <p:nvSpPr>
          <p:cNvPr id="6" name="Date Placeholder 5">
            <a:extLst>
              <a:ext uri="{FF2B5EF4-FFF2-40B4-BE49-F238E27FC236}">
                <a16:creationId xmlns:a16="http://schemas.microsoft.com/office/drawing/2014/main" id="{06BD9E53-9F84-4372-91F2-EAE655A57FF0}"/>
              </a:ext>
            </a:extLst>
          </p:cNvPr>
          <p:cNvSpPr>
            <a:spLocks noGrp="1"/>
          </p:cNvSpPr>
          <p:nvPr>
            <p:ph type="dt" sz="half" idx="10"/>
          </p:nvPr>
        </p:nvSpPr>
        <p:spPr/>
        <p:txBody>
          <a:bodyPr/>
          <a:lstStyle/>
          <a:p>
            <a:fld id="{611A776D-6977-4754-986B-F13BDC194A5C}" type="datetime1">
              <a:rPr lang="en-US" smtClean="0"/>
              <a:t>10/24/2022</a:t>
            </a:fld>
            <a:endParaRPr lang="en-US"/>
          </a:p>
        </p:txBody>
      </p:sp>
      <p:sp>
        <p:nvSpPr>
          <p:cNvPr id="7" name="Footer Placeholder 6">
            <a:extLst>
              <a:ext uri="{FF2B5EF4-FFF2-40B4-BE49-F238E27FC236}">
                <a16:creationId xmlns:a16="http://schemas.microsoft.com/office/drawing/2014/main" id="{EFAEBE77-58B2-4B2F-9566-682F53F28856}"/>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B53FB95E-60EC-4F5A-B722-695E1EE62186}"/>
              </a:ext>
            </a:extLst>
          </p:cNvPr>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053772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15AFC6-DE0C-475B-94A1-18B30B45311A}"/>
                  </a:ext>
                </a:extLst>
              </p:cNvPr>
              <p:cNvSpPr>
                <a:spLocks noGrp="1"/>
              </p:cNvSpPr>
              <p:nvPr>
                <p:ph idx="1"/>
              </p:nvPr>
            </p:nvSpPr>
            <p:spPr>
              <a:xfrm>
                <a:off x="457201" y="1447800"/>
                <a:ext cx="7543802" cy="39624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Use </a:t>
                </a:r>
                <a:r>
                  <a:rPr lang="en-US" dirty="0"/>
                  <a:t>C</a:t>
                </a:r>
                <a:r>
                  <a:rPr lang="en-US" dirty="0">
                    <a:latin typeface="Times New Roman" panose="02020603050405020304" pitchFamily="18" charset="0"/>
                    <a:cs typeface="Times New Roman" panose="02020603050405020304" pitchFamily="18" charset="0"/>
                  </a:rPr>
                  <a:t>auchy integral formula to evaluate</a:t>
                </a:r>
              </a:p>
              <a:p>
                <a:pPr marL="0" indent="0">
                  <a:buNone/>
                </a:pPr>
                <a14:m>
                  <m:oMathPara xmlns:m="http://schemas.openxmlformats.org/officeDocument/2006/math">
                    <m:oMathParaPr>
                      <m:jc m:val="left"/>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
                            <m:fPr>
                              <m:ctrlPr>
                                <a:rPr lang="en-US" i="1">
                                  <a:latin typeface="Cambria Math" panose="02040503050406030204" pitchFamily="18" charset="0"/>
                                </a:rPr>
                              </m:ctrlPr>
                            </m:fPr>
                            <m:num>
                              <m:r>
                                <a:rPr lang="en-US" b="0" i="1" smtClean="0">
                                  <a:latin typeface="Cambria Math" panose="02040503050406030204" pitchFamily="18" charset="0"/>
                                </a:rPr>
                                <m:t>4−3</m:t>
                              </m:r>
                              <m:r>
                                <a:rPr lang="en-US" b="0" i="1" smtClean="0">
                                  <a:latin typeface="Cambria Math" panose="02040503050406030204" pitchFamily="18" charset="0"/>
                                </a:rPr>
                                <m:t>𝑧</m:t>
                              </m:r>
                            </m:num>
                            <m:den>
                              <m:r>
                                <a:rPr lang="en-US" b="0" i="1" smtClean="0">
                                  <a:latin typeface="Cambria Math" panose="02040503050406030204" pitchFamily="18" charset="0"/>
                                  <a:ea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−1</m:t>
                                  </m:r>
                                </m:e>
                              </m:d>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−2</m:t>
                                  </m:r>
                                </m:e>
                              </m:d>
                            </m:den>
                          </m:f>
                        </m:e>
                      </m:nary>
                      <m:r>
                        <a:rPr lang="en-US" i="1">
                          <a:latin typeface="Cambria Math" panose="02040503050406030204" pitchFamily="18" charset="0"/>
                        </a:rPr>
                        <m:t> </m:t>
                      </m:r>
                      <m:r>
                        <a:rPr lang="en-US" i="1">
                          <a:latin typeface="Cambria Math" panose="02040503050406030204" pitchFamily="18" charset="0"/>
                        </a:rPr>
                        <m:t>𝑑𝑧</m:t>
                      </m:r>
                    </m:oMath>
                  </m:oMathPara>
                </a14:m>
                <a:endParaRPr lang="en-US" i="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where C is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=3</m:t>
                    </m:r>
                    <m:r>
                      <a:rPr lang="en-US" b="0" i="1" smtClean="0">
                        <a:latin typeface="Cambria Math" panose="02040503050406030204" pitchFamily="18" charset="0"/>
                      </a:rPr>
                      <m:t>/2</m:t>
                    </m:r>
                  </m:oMath>
                </a14:m>
                <a:r>
                  <a:rPr lang="en-US" i="1" dirty="0">
                    <a:latin typeface="Times New Roman" panose="02020603050405020304" pitchFamily="18" charset="0"/>
                    <a:cs typeface="Times New Roman" panose="02020603050405020304" pitchFamily="18" charset="0"/>
                  </a:rPr>
                  <a:t> . </a:t>
                </a: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E15AFC6-DE0C-475B-94A1-18B30B45311A}"/>
                  </a:ext>
                </a:extLst>
              </p:cNvPr>
              <p:cNvSpPr>
                <a:spLocks noGrp="1" noRot="1" noChangeAspect="1" noMove="1" noResize="1" noEditPoints="1" noAdjustHandles="1" noChangeArrowheads="1" noChangeShapeType="1" noTextEdit="1"/>
              </p:cNvSpPr>
              <p:nvPr>
                <p:ph idx="1"/>
              </p:nvPr>
            </p:nvSpPr>
            <p:spPr>
              <a:xfrm>
                <a:off x="457201" y="1447800"/>
                <a:ext cx="7543802" cy="3962400"/>
              </a:xfrm>
              <a:blipFill>
                <a:blip r:embed="rId2"/>
                <a:stretch>
                  <a:fillRect l="-1212" t="-1231"/>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4C58EF33-5D77-49AB-A83C-EBB9620E67BF}"/>
              </a:ext>
            </a:extLst>
          </p:cNvPr>
          <p:cNvSpPr txBox="1">
            <a:spLocks/>
          </p:cNvSpPr>
          <p:nvPr/>
        </p:nvSpPr>
        <p:spPr>
          <a:xfrm>
            <a:off x="1600198" y="0"/>
            <a:ext cx="7543801" cy="96012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Daily Quiz(CO2)</a:t>
            </a:r>
          </a:p>
        </p:txBody>
      </p:sp>
      <p:pic>
        <p:nvPicPr>
          <p:cNvPr id="5" name="Picture 4">
            <a:extLst>
              <a:ext uri="{FF2B5EF4-FFF2-40B4-BE49-F238E27FC236}">
                <a16:creationId xmlns:a16="http://schemas.microsoft.com/office/drawing/2014/main" id="{D090C9DE-5D9E-4D39-B431-B6F7FEAEBF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 y="142240"/>
            <a:ext cx="1295400" cy="691960"/>
          </a:xfrm>
          <a:prstGeom prst="rect">
            <a:avLst/>
          </a:prstGeom>
        </p:spPr>
      </p:pic>
      <p:sp>
        <p:nvSpPr>
          <p:cNvPr id="6" name="Date Placeholder 5">
            <a:extLst>
              <a:ext uri="{FF2B5EF4-FFF2-40B4-BE49-F238E27FC236}">
                <a16:creationId xmlns:a16="http://schemas.microsoft.com/office/drawing/2014/main" id="{06BD9E53-9F84-4372-91F2-EAE655A57FF0}"/>
              </a:ext>
            </a:extLst>
          </p:cNvPr>
          <p:cNvSpPr>
            <a:spLocks noGrp="1"/>
          </p:cNvSpPr>
          <p:nvPr>
            <p:ph type="dt" sz="half" idx="10"/>
          </p:nvPr>
        </p:nvSpPr>
        <p:spPr/>
        <p:txBody>
          <a:bodyPr/>
          <a:lstStyle/>
          <a:p>
            <a:fld id="{704A3585-CCFC-4BC6-8A45-1B004A9BAF9A}" type="datetime1">
              <a:rPr lang="en-US" smtClean="0"/>
              <a:t>10/24/2022</a:t>
            </a:fld>
            <a:endParaRPr lang="en-US"/>
          </a:p>
        </p:txBody>
      </p:sp>
      <p:sp>
        <p:nvSpPr>
          <p:cNvPr id="7" name="Footer Placeholder 6">
            <a:extLst>
              <a:ext uri="{FF2B5EF4-FFF2-40B4-BE49-F238E27FC236}">
                <a16:creationId xmlns:a16="http://schemas.microsoft.com/office/drawing/2014/main" id="{EFAEBE77-58B2-4B2F-9566-682F53F28856}"/>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B53FB95E-60EC-4F5A-B722-695E1EE62186}"/>
              </a:ext>
            </a:extLst>
          </p:cNvPr>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440881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FE3BB-C29B-4AB7-8ACD-737E64802490}"/>
              </a:ext>
            </a:extLst>
          </p:cNvPr>
          <p:cNvSpPr>
            <a:spLocks noGrp="1"/>
          </p:cNvSpPr>
          <p:nvPr>
            <p:ph type="title"/>
          </p:nvPr>
        </p:nvSpPr>
        <p:spPr>
          <a:xfrm>
            <a:off x="1" y="0"/>
            <a:ext cx="9144000" cy="685800"/>
          </a:xfrm>
        </p:spPr>
        <p:txBody>
          <a:bodyPr>
            <a:normAutofit/>
          </a:bodyPr>
          <a:lstStyle/>
          <a:p>
            <a:pPr algn="ct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374EA5-2026-4A2A-B95E-56BA96272BCE}"/>
                  </a:ext>
                </a:extLst>
              </p:cNvPr>
              <p:cNvSpPr>
                <a:spLocks noGrp="1"/>
              </p:cNvSpPr>
              <p:nvPr>
                <p:ph idx="1"/>
              </p:nvPr>
            </p:nvSpPr>
            <p:spPr>
              <a:xfrm>
                <a:off x="304800" y="914400"/>
                <a:ext cx="8534400" cy="5257800"/>
              </a:xfrm>
            </p:spPr>
            <p:txBody>
              <a:bodyPr>
                <a:normAutofit/>
              </a:bodyPr>
              <a:lstStyle/>
              <a:p>
                <a:pPr marL="0" indent="0">
                  <a:buNone/>
                </a:pPr>
                <a:r>
                  <a:rPr lang="en-US" b="1" dirty="0"/>
                  <a:t>Example: </a:t>
                </a:r>
                <a:r>
                  <a:rPr lang="en-US" dirty="0"/>
                  <a:t>Evaluate  </a:t>
                </a:r>
                <a:r>
                  <a:rPr lang="en-IN" dirty="0"/>
                  <a:t> </a:t>
                </a:r>
                <a14:m>
                  <m:oMath xmlns:m="http://schemas.openxmlformats.org/officeDocument/2006/math">
                    <m:nary>
                      <m:naryPr>
                        <m:supHide m:val="on"/>
                        <m:ctrlPr>
                          <a:rPr lang="en-IN" i="1" smtClean="0">
                            <a:latin typeface="Cambria Math" panose="02040503050406030204" pitchFamily="18" charset="0"/>
                          </a:rPr>
                        </m:ctrlPr>
                      </m:naryPr>
                      <m:sub>
                        <m:r>
                          <a:rPr lang="en-IN" b="0" i="1" smtClean="0">
                            <a:latin typeface="Cambria Math" panose="02040503050406030204" pitchFamily="18" charset="0"/>
                          </a:rPr>
                          <m:t>𝐶</m:t>
                        </m:r>
                      </m:sub>
                      <m:sup/>
                      <m:e>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2</m:t>
                                </m:r>
                                <m:r>
                                  <a:rPr lang="en-IN" b="0" i="1" smtClean="0">
                                    <a:latin typeface="Cambria Math" panose="02040503050406030204" pitchFamily="18" charset="0"/>
                                  </a:rPr>
                                  <m:t>𝑧</m:t>
                                </m:r>
                              </m:sup>
                            </m:sSup>
                          </m:num>
                          <m:den>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+2</m:t>
                                </m:r>
                              </m:e>
                            </m:d>
                          </m:den>
                        </m:f>
                        <m:r>
                          <a:rPr lang="en-IN" b="0" i="1" smtClean="0">
                            <a:latin typeface="Cambria Math" panose="02040503050406030204" pitchFamily="18" charset="0"/>
                          </a:rPr>
                          <m:t> </m:t>
                        </m:r>
                        <m:r>
                          <a:rPr lang="en-IN" b="0" i="1" smtClean="0">
                            <a:latin typeface="Cambria Math" panose="02040503050406030204" pitchFamily="18" charset="0"/>
                          </a:rPr>
                          <m:t>𝑑𝑧</m:t>
                        </m:r>
                        <m:r>
                          <a:rPr lang="en-IN" b="0" i="1" smtClean="0">
                            <a:latin typeface="Cambria Math" panose="02040503050406030204" pitchFamily="18" charset="0"/>
                          </a:rPr>
                          <m:t> </m:t>
                        </m:r>
                      </m:e>
                    </m:nary>
                  </m:oMath>
                </a14:m>
                <a:r>
                  <a:rPr lang="en-US" dirty="0"/>
                  <a:t> where C is the circle </a:t>
                </a:r>
                <a14:m>
                  <m:oMath xmlns:m="http://schemas.openxmlformats.org/officeDocument/2006/math">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𝑧</m:t>
                        </m:r>
                      </m:e>
                    </m:d>
                    <m:r>
                      <a:rPr lang="en-IN" b="0" i="1" smtClean="0">
                        <a:latin typeface="Cambria Math" panose="02040503050406030204" pitchFamily="18" charset="0"/>
                      </a:rPr>
                      <m:t>=3</m:t>
                    </m:r>
                  </m:oMath>
                </a14:m>
                <a:r>
                  <a:rPr lang="en-US" dirty="0"/>
                  <a:t> .</a:t>
                </a:r>
              </a:p>
              <a:p>
                <a:pPr marL="0" indent="0">
                  <a:buNone/>
                </a:pPr>
                <a:r>
                  <a:rPr lang="en-US" dirty="0"/>
                  <a:t>Sol:  Since  </a:t>
                </a:r>
                <a14:m>
                  <m:oMath xmlns:m="http://schemas.openxmlformats.org/officeDocument/2006/math">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+2</m:t>
                            </m:r>
                          </m:e>
                        </m:d>
                      </m:den>
                    </m:f>
                  </m:oMath>
                </a14:m>
                <a:r>
                  <a:rPr lang="en-US" dirty="0"/>
                  <a:t> = </a:t>
                </a:r>
                <a14:m>
                  <m:oMath xmlns:m="http://schemas.openxmlformats.org/officeDocument/2006/math">
                    <m:f>
                      <m:fPr>
                        <m:ctrlPr>
                          <a:rPr lang="en-IN" i="1">
                            <a:latin typeface="Cambria Math" panose="02040503050406030204" pitchFamily="18" charset="0"/>
                          </a:rPr>
                        </m:ctrlPr>
                      </m:fPr>
                      <m:num>
                        <m:r>
                          <a:rPr lang="en-IN" b="0" i="1" smtClean="0">
                            <a:latin typeface="Cambria Math" panose="02040503050406030204" pitchFamily="18" charset="0"/>
                          </a:rPr>
                          <m:t>1</m:t>
                        </m:r>
                      </m:num>
                      <m:den>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−1</m:t>
                            </m:r>
                          </m:e>
                        </m:d>
                        <m:d>
                          <m:dPr>
                            <m:ctrlPr>
                              <a:rPr lang="en-IN" i="1">
                                <a:latin typeface="Cambria Math" panose="02040503050406030204" pitchFamily="18" charset="0"/>
                              </a:rPr>
                            </m:ctrlPr>
                          </m:dPr>
                          <m:e>
                            <m:r>
                              <a:rPr lang="en-IN" b="0" i="1" smtClean="0">
                                <a:latin typeface="Cambria Math" panose="02040503050406030204" pitchFamily="18" charset="0"/>
                              </a:rPr>
                              <m:t>𝑧</m:t>
                            </m:r>
                            <m:r>
                              <a:rPr lang="en-IN" b="0" i="1" smtClean="0">
                                <a:latin typeface="Cambria Math" panose="02040503050406030204" pitchFamily="18" charset="0"/>
                              </a:rPr>
                              <m:t>−2</m:t>
                            </m:r>
                          </m:e>
                        </m:d>
                      </m:den>
                    </m:f>
                  </m:oMath>
                </a14:m>
                <a:r>
                  <a:rPr lang="en-US" dirty="0"/>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−2</m:t>
                            </m:r>
                          </m:e>
                        </m:d>
                      </m:den>
                    </m:f>
                  </m:oMath>
                </a14:m>
                <a:r>
                  <a:rPr lang="en-US" dirty="0"/>
                  <a:t> -</a:t>
                </a:r>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−1</m:t>
                            </m:r>
                          </m:e>
                        </m:d>
                      </m:den>
                    </m:f>
                  </m:oMath>
                </a14:m>
                <a:r>
                  <a:rPr lang="en-US" dirty="0"/>
                  <a:t> we have </a:t>
                </a:r>
              </a:p>
              <a:p>
                <a:pPr marL="0" indent="0">
                  <a:buNone/>
                </a:pPr>
                <a:r>
                  <a:rPr lang="en-US" dirty="0"/>
                  <a:t>      I = </a:t>
                </a:r>
                <a14:m>
                  <m:oMath xmlns:m="http://schemas.openxmlformats.org/officeDocument/2006/math">
                    <m:nary>
                      <m:naryPr>
                        <m:supHide m:val="on"/>
                        <m:ctrlPr>
                          <a:rPr lang="en-IN" i="1" smtClean="0">
                            <a:latin typeface="Cambria Math" panose="02040503050406030204" pitchFamily="18" charset="0"/>
                          </a:rPr>
                        </m:ctrlPr>
                      </m:naryPr>
                      <m:sub>
                        <m:r>
                          <a:rPr lang="en-IN" b="0" i="1" smtClean="0">
                            <a:latin typeface="Cambria Math" panose="02040503050406030204" pitchFamily="18" charset="0"/>
                          </a:rPr>
                          <m:t>𝐶</m:t>
                        </m:r>
                      </m:sub>
                      <m:sup/>
                      <m:e>
                        <m:f>
                          <m:fPr>
                            <m:ctrlPr>
                              <a:rPr lang="en-IN" b="0" i="1" smtClean="0">
                                <a:latin typeface="Cambria Math" panose="02040503050406030204" pitchFamily="18" charset="0"/>
                              </a:rPr>
                            </m:ctrlPr>
                          </m:fPr>
                          <m:num>
                            <m:sSup>
                              <m:sSupPr>
                                <m:ctrlPr>
                                  <a:rPr lang="en-IN" b="0" i="1" smtClean="0">
                                    <a:latin typeface="Cambria Math" panose="02040503050406030204" pitchFamily="18" charset="0"/>
                                  </a:rPr>
                                </m:ctrlPr>
                              </m:sSupPr>
                              <m:e>
                                <m:r>
                                  <a:rPr lang="en-IN" b="0" i="1" smtClean="0">
                                    <a:latin typeface="Cambria Math" panose="02040503050406030204" pitchFamily="18" charset="0"/>
                                  </a:rPr>
                                  <m:t>𝑒</m:t>
                                </m:r>
                              </m:e>
                              <m:sup>
                                <m:r>
                                  <a:rPr lang="en-IN" b="0" i="1" smtClean="0">
                                    <a:latin typeface="Cambria Math" panose="02040503050406030204" pitchFamily="18" charset="0"/>
                                  </a:rPr>
                                  <m:t>2</m:t>
                                </m:r>
                                <m:r>
                                  <a:rPr lang="en-IN" b="0" i="1" smtClean="0">
                                    <a:latin typeface="Cambria Math" panose="02040503050406030204" pitchFamily="18" charset="0"/>
                                  </a:rPr>
                                  <m:t>𝑧</m:t>
                                </m:r>
                              </m:sup>
                            </m:sSup>
                          </m:num>
                          <m:den>
                            <m:d>
                              <m:dPr>
                                <m:ctrlPr>
                                  <a:rPr lang="en-IN" b="0" i="1" smtClean="0">
                                    <a:latin typeface="Cambria Math" panose="02040503050406030204" pitchFamily="18" charset="0"/>
                                  </a:rPr>
                                </m:ctrlPr>
                              </m:dPr>
                              <m:e>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+2</m:t>
                                </m:r>
                              </m:e>
                            </m:d>
                          </m:den>
                        </m:f>
                        <m:r>
                          <a:rPr lang="en-IN" b="0" i="1" smtClean="0">
                            <a:latin typeface="Cambria Math" panose="02040503050406030204" pitchFamily="18" charset="0"/>
                          </a:rPr>
                          <m:t> </m:t>
                        </m:r>
                        <m:r>
                          <a:rPr lang="en-IN" b="0" i="1" smtClean="0">
                            <a:latin typeface="Cambria Math" panose="02040503050406030204" pitchFamily="18" charset="0"/>
                          </a:rPr>
                          <m:t>𝑑𝑧</m:t>
                        </m:r>
                        <m:r>
                          <a:rPr lang="en-IN" b="0" i="1" smtClean="0">
                            <a:latin typeface="Cambria Math" panose="02040503050406030204" pitchFamily="18" charset="0"/>
                          </a:rPr>
                          <m:t> </m:t>
                        </m:r>
                      </m:e>
                    </m:nary>
                  </m:oMath>
                </a14:m>
                <a:r>
                  <a:rPr lang="en-US" dirty="0"/>
                  <a:t>= </a:t>
                </a:r>
                <a14:m>
                  <m:oMath xmlns:m="http://schemas.openxmlformats.org/officeDocument/2006/math">
                    <m:nary>
                      <m:naryPr>
                        <m:supHide m:val="on"/>
                        <m:ctrlPr>
                          <a:rPr lang="en-IN" i="1">
                            <a:latin typeface="Cambria Math" panose="02040503050406030204" pitchFamily="18" charset="0"/>
                          </a:rPr>
                        </m:ctrlPr>
                      </m:naryPr>
                      <m:sub>
                        <m:r>
                          <a:rPr lang="en-IN" i="1">
                            <a:latin typeface="Cambria Math" panose="02040503050406030204" pitchFamily="18" charset="0"/>
                          </a:rPr>
                          <m:t>𝐶</m:t>
                        </m:r>
                      </m:sub>
                      <m:sup/>
                      <m:e>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2</m:t>
                                </m:r>
                                <m:r>
                                  <a:rPr lang="en-IN" i="1">
                                    <a:latin typeface="Cambria Math" panose="02040503050406030204" pitchFamily="18" charset="0"/>
                                  </a:rPr>
                                  <m:t>𝑧</m:t>
                                </m:r>
                              </m:sup>
                            </m:sSup>
                          </m:num>
                          <m:den>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−2</m:t>
                                </m:r>
                              </m:e>
                            </m:d>
                          </m:den>
                        </m:f>
                        <m:r>
                          <a:rPr lang="en-IN" i="1">
                            <a:latin typeface="Cambria Math" panose="02040503050406030204" pitchFamily="18" charset="0"/>
                          </a:rPr>
                          <m:t> </m:t>
                        </m:r>
                        <m:r>
                          <a:rPr lang="en-IN" i="1">
                            <a:latin typeface="Cambria Math" panose="02040503050406030204" pitchFamily="18" charset="0"/>
                          </a:rPr>
                          <m:t>𝑑𝑧</m:t>
                        </m:r>
                        <m:r>
                          <a:rPr lang="en-IN" i="1">
                            <a:latin typeface="Cambria Math" panose="02040503050406030204" pitchFamily="18" charset="0"/>
                          </a:rPr>
                          <m:t> </m:t>
                        </m:r>
                      </m:e>
                    </m:nary>
                  </m:oMath>
                </a14:m>
                <a:r>
                  <a:rPr lang="en-US" dirty="0"/>
                  <a:t>-</a:t>
                </a:r>
                <a:r>
                  <a:rPr lang="en-IN" dirty="0"/>
                  <a:t> </a:t>
                </a:r>
                <a14:m>
                  <m:oMath xmlns:m="http://schemas.openxmlformats.org/officeDocument/2006/math">
                    <m:nary>
                      <m:naryPr>
                        <m:supHide m:val="on"/>
                        <m:ctrlPr>
                          <a:rPr lang="en-IN" i="1">
                            <a:latin typeface="Cambria Math" panose="02040503050406030204" pitchFamily="18" charset="0"/>
                          </a:rPr>
                        </m:ctrlPr>
                      </m:naryPr>
                      <m:sub>
                        <m:r>
                          <a:rPr lang="en-IN" i="1">
                            <a:latin typeface="Cambria Math" panose="02040503050406030204" pitchFamily="18" charset="0"/>
                          </a:rPr>
                          <m:t>𝐶</m:t>
                        </m:r>
                      </m:sub>
                      <m:sup/>
                      <m:e>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𝑒</m:t>
                                </m:r>
                              </m:e>
                              <m:sup>
                                <m:r>
                                  <a:rPr lang="en-IN" i="1">
                                    <a:latin typeface="Cambria Math" panose="02040503050406030204" pitchFamily="18" charset="0"/>
                                  </a:rPr>
                                  <m:t>2</m:t>
                                </m:r>
                                <m:r>
                                  <a:rPr lang="en-IN" i="1">
                                    <a:latin typeface="Cambria Math" panose="02040503050406030204" pitchFamily="18" charset="0"/>
                                  </a:rPr>
                                  <m:t>𝑧</m:t>
                                </m:r>
                              </m:sup>
                            </m:sSup>
                          </m:num>
                          <m:den>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−1</m:t>
                                </m:r>
                              </m:e>
                            </m:d>
                          </m:den>
                        </m:f>
                        <m:r>
                          <a:rPr lang="en-IN" i="1">
                            <a:latin typeface="Cambria Math" panose="02040503050406030204" pitchFamily="18" charset="0"/>
                          </a:rPr>
                          <m:t> </m:t>
                        </m:r>
                        <m:r>
                          <a:rPr lang="en-IN" i="1">
                            <a:latin typeface="Cambria Math" panose="02040503050406030204" pitchFamily="18" charset="0"/>
                          </a:rPr>
                          <m:t>𝑑𝑧</m:t>
                        </m:r>
                        <m:r>
                          <a:rPr lang="en-IN" i="1">
                            <a:latin typeface="Cambria Math" panose="02040503050406030204" pitchFamily="18" charset="0"/>
                          </a:rPr>
                          <m:t> </m:t>
                        </m:r>
                      </m:e>
                    </m:nary>
                  </m:oMath>
                </a14:m>
                <a:r>
                  <a:rPr lang="en-US" dirty="0"/>
                  <a:t>where C: </a:t>
                </a:r>
                <a14:m>
                  <m:oMath xmlns:m="http://schemas.openxmlformats.org/officeDocument/2006/math">
                    <m:d>
                      <m:dPr>
                        <m:begChr m:val="|"/>
                        <m:endChr m:val="|"/>
                        <m:ctrlPr>
                          <a:rPr lang="en-IN" i="1">
                            <a:latin typeface="Cambria Math" panose="02040503050406030204" pitchFamily="18" charset="0"/>
                          </a:rPr>
                        </m:ctrlPr>
                      </m:dPr>
                      <m:e>
                        <m:r>
                          <a:rPr lang="en-IN" i="1">
                            <a:latin typeface="Cambria Math" panose="02040503050406030204" pitchFamily="18" charset="0"/>
                          </a:rPr>
                          <m:t>𝑧</m:t>
                        </m:r>
                      </m:e>
                    </m:d>
                    <m:r>
                      <a:rPr lang="en-IN" i="1">
                        <a:latin typeface="Cambria Math" panose="02040503050406030204" pitchFamily="18" charset="0"/>
                      </a:rPr>
                      <m:t>=3</m:t>
                    </m:r>
                  </m:oMath>
                </a14:m>
                <a:r>
                  <a:rPr lang="en-US" dirty="0"/>
                  <a:t> </a:t>
                </a:r>
              </a:p>
              <a:p>
                <a:pPr marL="0" indent="0">
                  <a:buNone/>
                </a:pPr>
                <a:endParaRPr lang="en-US" dirty="0"/>
              </a:p>
              <a:p>
                <a:pPr marL="0" indent="0">
                  <a:buNone/>
                </a:pPr>
                <a:r>
                  <a:rPr lang="en-US" dirty="0"/>
                  <a:t>Both the singularity z =1 and z =2 lie inside the circle </a:t>
                </a:r>
                <a14:m>
                  <m:oMath xmlns:m="http://schemas.openxmlformats.org/officeDocument/2006/math">
                    <m:d>
                      <m:dPr>
                        <m:begChr m:val="|"/>
                        <m:endChr m:val="|"/>
                        <m:ctrlPr>
                          <a:rPr lang="en-IN" i="1" smtClean="0">
                            <a:latin typeface="Cambria Math" panose="02040503050406030204" pitchFamily="18" charset="0"/>
                          </a:rPr>
                        </m:ctrlPr>
                      </m:dPr>
                      <m:e>
                        <m:r>
                          <a:rPr lang="en-IN" i="1">
                            <a:latin typeface="Cambria Math" panose="02040503050406030204" pitchFamily="18" charset="0"/>
                          </a:rPr>
                          <m:t>𝑧</m:t>
                        </m:r>
                      </m:e>
                    </m:d>
                    <m:r>
                      <a:rPr lang="en-IN" i="1">
                        <a:latin typeface="Cambria Math" panose="02040503050406030204" pitchFamily="18" charset="0"/>
                      </a:rPr>
                      <m:t>=3</m:t>
                    </m:r>
                  </m:oMath>
                </a14:m>
                <a:r>
                  <a:rPr lang="en-US" dirty="0"/>
                  <a:t> .</a:t>
                </a:r>
              </a:p>
              <a:p>
                <a:pPr marL="0" indent="0">
                  <a:buNone/>
                </a:pPr>
                <a:r>
                  <a:rPr lang="en-US" dirty="0"/>
                  <a:t>Therefore by Cauchy’s integral formula</a:t>
                </a:r>
              </a:p>
              <a:p>
                <a:pPr marL="0" indent="0">
                  <a:buNone/>
                </a:pPr>
                <a:r>
                  <a:rPr lang="en-US" dirty="0"/>
                  <a:t>I = </a:t>
                </a:r>
                <a14:m>
                  <m:oMath xmlns:m="http://schemas.openxmlformats.org/officeDocument/2006/math">
                    <m:r>
                      <a:rPr lang="en-IN" b="0" i="0" smtClean="0">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r>
                      <a:rPr lang="en-IN" b="0" i="1" smtClean="0">
                        <a:latin typeface="Cambria Math" panose="02040503050406030204" pitchFamily="18" charset="0"/>
                        <a:ea typeface="Cambria Math" panose="02040503050406030204" pitchFamily="18" charset="0"/>
                      </a:rPr>
                      <m:t>𝑖</m:t>
                    </m:r>
                  </m:oMath>
                </a14:m>
                <a:r>
                  <a:rPr lang="en-IN" dirty="0">
                    <a:ea typeface="Cambria Math" panose="02040503050406030204" pitchFamily="18" charset="0"/>
                  </a:rPr>
                  <a:t>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d>
                          <m:dPr>
                            <m:begChr m:val="["/>
                            <m:endChr m:val="]"/>
                            <m:ctrlPr>
                              <a:rPr lang="en-IN" i="1" smtClean="0">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𝑧</m:t>
                                </m:r>
                              </m:sup>
                            </m:sSup>
                          </m:e>
                        </m:d>
                      </m:e>
                      <m:sub>
                        <m:r>
                          <a:rPr lang="en-IN" b="0" i="1" smtClean="0">
                            <a:latin typeface="Cambria Math" panose="02040503050406030204" pitchFamily="18" charset="0"/>
                            <a:ea typeface="Cambria Math" panose="02040503050406030204" pitchFamily="18" charset="0"/>
                          </a:rPr>
                          <m:t>𝑧</m:t>
                        </m:r>
                        <m:r>
                          <a:rPr lang="en-IN" b="0" i="1" smtClean="0">
                            <a:latin typeface="Cambria Math" panose="02040503050406030204" pitchFamily="18" charset="0"/>
                            <a:ea typeface="Cambria Math" panose="02040503050406030204" pitchFamily="18" charset="0"/>
                          </a:rPr>
                          <m:t>=2</m:t>
                        </m:r>
                      </m:sub>
                    </m:sSub>
                  </m:oMath>
                </a14:m>
                <a:r>
                  <a:rPr lang="en-US" dirty="0"/>
                  <a:t> - </a:t>
                </a:r>
                <a14:m>
                  <m:oMath xmlns:m="http://schemas.openxmlformats.org/officeDocument/2006/math">
                    <m:r>
                      <a:rPr lang="en-IN">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r>
                      <a:rPr lang="en-IN" i="1">
                        <a:latin typeface="Cambria Math" panose="02040503050406030204" pitchFamily="18" charset="0"/>
                        <a:ea typeface="Cambria Math" panose="02040503050406030204" pitchFamily="18" charset="0"/>
                      </a:rPr>
                      <m:t>𝑖</m:t>
                    </m:r>
                  </m:oMath>
                </a14:m>
                <a:r>
                  <a:rPr lang="en-IN" dirty="0">
                    <a:ea typeface="Cambria Math" panose="02040503050406030204" pitchFamily="18" charset="0"/>
                  </a:rPr>
                  <a:t> </a:t>
                </a:r>
                <a14:m>
                  <m:oMath xmlns:m="http://schemas.openxmlformats.org/officeDocument/2006/math">
                    <m:sSub>
                      <m:sSubPr>
                        <m:ctrlPr>
                          <a:rPr lang="en-IN" i="1">
                            <a:latin typeface="Cambria Math" panose="02040503050406030204" pitchFamily="18" charset="0"/>
                            <a:ea typeface="Cambria Math" panose="02040503050406030204" pitchFamily="18" charset="0"/>
                          </a:rPr>
                        </m:ctrlPr>
                      </m:sSubPr>
                      <m:e>
                        <m:d>
                          <m:dPr>
                            <m:begChr m:val="["/>
                            <m:endChr m:val="]"/>
                            <m:ctrlPr>
                              <a:rPr lang="en-IN" i="1">
                                <a:latin typeface="Cambria Math" panose="02040503050406030204" pitchFamily="18" charset="0"/>
                                <a:ea typeface="Cambria Math" panose="02040503050406030204" pitchFamily="18" charset="0"/>
                              </a:rPr>
                            </m:ctrlPr>
                          </m:dPr>
                          <m:e>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i="1">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𝑧</m:t>
                                </m:r>
                              </m:sup>
                            </m:sSup>
                          </m:e>
                        </m:d>
                      </m:e>
                      <m:sub>
                        <m:r>
                          <a:rPr lang="en-IN" i="1">
                            <a:latin typeface="Cambria Math" panose="02040503050406030204" pitchFamily="18" charset="0"/>
                            <a:ea typeface="Cambria Math" panose="02040503050406030204" pitchFamily="18" charset="0"/>
                          </a:rPr>
                          <m:t>𝑧</m:t>
                        </m:r>
                        <m:r>
                          <a:rPr lang="en-IN" i="1">
                            <a:latin typeface="Cambria Math" panose="02040503050406030204" pitchFamily="18" charset="0"/>
                            <a:ea typeface="Cambria Math" panose="02040503050406030204" pitchFamily="18" charset="0"/>
                          </a:rPr>
                          <m:t>=1</m:t>
                        </m:r>
                      </m:sub>
                    </m:sSub>
                  </m:oMath>
                </a14:m>
                <a:r>
                  <a:rPr lang="en-US" dirty="0"/>
                  <a:t> = </a:t>
                </a:r>
                <a14:m>
                  <m:oMath xmlns:m="http://schemas.openxmlformats.org/officeDocument/2006/math">
                    <m:r>
                      <a:rPr lang="en-IN">
                        <a:latin typeface="Cambria Math" panose="02040503050406030204" pitchFamily="18" charset="0"/>
                        <a:ea typeface="Cambria Math" panose="02040503050406030204" pitchFamily="18" charset="0"/>
                      </a:rPr>
                      <m:t>2</m:t>
                    </m:r>
                    <m:r>
                      <a:rPr lang="en-IN" i="1">
                        <a:latin typeface="Cambria Math" panose="02040503050406030204" pitchFamily="18" charset="0"/>
                        <a:ea typeface="Cambria Math" panose="02040503050406030204" pitchFamily="18" charset="0"/>
                      </a:rPr>
                      <m:t>𝜋</m:t>
                    </m:r>
                    <m:r>
                      <a:rPr lang="en-IN" i="1">
                        <a:latin typeface="Cambria Math" panose="02040503050406030204" pitchFamily="18" charset="0"/>
                        <a:ea typeface="Cambria Math" panose="02040503050406030204" pitchFamily="18" charset="0"/>
                      </a:rPr>
                      <m:t>𝑖</m:t>
                    </m:r>
                    <m:r>
                      <a:rPr lang="en-IN" b="0" i="1" smtClean="0">
                        <a:latin typeface="Cambria Math" panose="02040503050406030204" pitchFamily="18" charset="0"/>
                        <a:ea typeface="Cambria Math" panose="02040503050406030204" pitchFamily="18" charset="0"/>
                      </a:rPr>
                      <m:t> </m:t>
                    </m:r>
                    <m:sSup>
                      <m:sSupPr>
                        <m:ctrlPr>
                          <a:rPr lang="en-IN"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𝑒</m:t>
                        </m:r>
                      </m:e>
                      <m:sup>
                        <m:r>
                          <a:rPr lang="en-IN" b="0" i="1" smtClean="0">
                            <a:latin typeface="Cambria Math" panose="02040503050406030204" pitchFamily="18" charset="0"/>
                            <a:ea typeface="Cambria Math" panose="02040503050406030204" pitchFamily="18" charset="0"/>
                          </a:rPr>
                          <m:t>4</m:t>
                        </m:r>
                      </m:sup>
                    </m:sSup>
                  </m:oMath>
                </a14:m>
                <a:r>
                  <a:rPr lang="en-US" dirty="0"/>
                  <a:t>-</a:t>
                </a:r>
                <a:r>
                  <a:rPr lang="en-IN" dirty="0">
                    <a:ea typeface="Cambria Math" panose="02040503050406030204" pitchFamily="18" charset="0"/>
                  </a:rPr>
                  <a:t> </a:t>
                </a:r>
                <a14:m>
                  <m:oMath xmlns:m="http://schemas.openxmlformats.org/officeDocument/2006/math">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𝑒</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27374EA5-2026-4A2A-B95E-56BA96272BCE}"/>
                  </a:ext>
                </a:extLst>
              </p:cNvPr>
              <p:cNvSpPr>
                <a:spLocks noGrp="1" noRot="1" noChangeAspect="1" noMove="1" noResize="1" noEditPoints="1" noAdjustHandles="1" noChangeArrowheads="1" noChangeShapeType="1" noTextEdit="1"/>
              </p:cNvSpPr>
              <p:nvPr>
                <p:ph idx="1"/>
              </p:nvPr>
            </p:nvSpPr>
            <p:spPr>
              <a:xfrm>
                <a:off x="304800" y="914400"/>
                <a:ext cx="8534400" cy="5257800"/>
              </a:xfrm>
              <a:blipFill>
                <a:blip r:embed="rId2"/>
                <a:stretch>
                  <a:fillRect l="-1071" r="-500"/>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5EDBC67D-1014-4233-8B46-7BB2847E7E48}"/>
              </a:ext>
            </a:extLst>
          </p:cNvPr>
          <p:cNvSpPr txBox="1">
            <a:spLocks/>
          </p:cNvSpPr>
          <p:nvPr/>
        </p:nvSpPr>
        <p:spPr>
          <a:xfrm>
            <a:off x="1676399" y="-1"/>
            <a:ext cx="7467600" cy="69596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Cauchy’s Integral Theorem(CO2)</a:t>
            </a:r>
          </a:p>
        </p:txBody>
      </p:sp>
      <p:pic>
        <p:nvPicPr>
          <p:cNvPr id="5" name="Picture 4">
            <a:extLst>
              <a:ext uri="{FF2B5EF4-FFF2-40B4-BE49-F238E27FC236}">
                <a16:creationId xmlns:a16="http://schemas.microsoft.com/office/drawing/2014/main" id="{7FB1C43A-C90E-4E7D-B00B-8E062554CB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44704"/>
            <a:ext cx="1219200" cy="651256"/>
          </a:xfrm>
          <a:prstGeom prst="rect">
            <a:avLst/>
          </a:prstGeom>
        </p:spPr>
      </p:pic>
      <p:sp>
        <p:nvSpPr>
          <p:cNvPr id="6" name="Date Placeholder 5">
            <a:extLst>
              <a:ext uri="{FF2B5EF4-FFF2-40B4-BE49-F238E27FC236}">
                <a16:creationId xmlns:a16="http://schemas.microsoft.com/office/drawing/2014/main" id="{DFB8C7AB-4E82-4AD6-8ADE-BAD7F8D6F6C4}"/>
              </a:ext>
            </a:extLst>
          </p:cNvPr>
          <p:cNvSpPr>
            <a:spLocks noGrp="1"/>
          </p:cNvSpPr>
          <p:nvPr>
            <p:ph type="dt" sz="half" idx="10"/>
          </p:nvPr>
        </p:nvSpPr>
        <p:spPr/>
        <p:txBody>
          <a:bodyPr/>
          <a:lstStyle/>
          <a:p>
            <a:fld id="{36329EAB-03EF-45F0-9267-776454386F56}" type="datetime1">
              <a:rPr lang="en-US" smtClean="0"/>
              <a:t>10/24/2022</a:t>
            </a:fld>
            <a:endParaRPr lang="en-US"/>
          </a:p>
        </p:txBody>
      </p:sp>
      <p:sp>
        <p:nvSpPr>
          <p:cNvPr id="7" name="Footer Placeholder 6">
            <a:extLst>
              <a:ext uri="{FF2B5EF4-FFF2-40B4-BE49-F238E27FC236}">
                <a16:creationId xmlns:a16="http://schemas.microsoft.com/office/drawing/2014/main" id="{FFBB2001-A732-4A6A-ABBA-11D6B9E1A1DA}"/>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D2EEF2E6-0BCB-4974-8EB1-352B131889E2}"/>
              </a:ext>
            </a:extLst>
          </p:cNvPr>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77575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694" y="1143000"/>
            <a:ext cx="8721306" cy="528799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have discussed.</a:t>
            </a:r>
          </a:p>
          <a:p>
            <a:r>
              <a:rPr lang="en-US" dirty="0">
                <a:latin typeface="Times New Roman" panose="02020603050405020304" pitchFamily="18" charset="0"/>
                <a:ea typeface="Times New Roman" panose="02020603050405020304" pitchFamily="18" charset="0"/>
              </a:rPr>
              <a:t>Line Integral</a:t>
            </a:r>
            <a:r>
              <a:rPr lang="en-US" dirty="0">
                <a:ea typeface="Times New Roman" panose="02020603050405020304" pitchFamily="18" charset="0"/>
              </a:rPr>
              <a:t>.</a:t>
            </a:r>
          </a:p>
          <a:p>
            <a:r>
              <a:rPr lang="en-US" dirty="0">
                <a:ea typeface="Times New Roman" panose="02020603050405020304" pitchFamily="18" charset="0"/>
              </a:rPr>
              <a:t>Cauchy Integral Theorem</a:t>
            </a:r>
          </a:p>
          <a:p>
            <a:r>
              <a:rPr lang="en-US" dirty="0">
                <a:ea typeface="Times New Roman" panose="02020603050405020304" pitchFamily="18" charset="0"/>
              </a:rPr>
              <a:t>Cauchy’s Integral Formula</a:t>
            </a: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Recap(CO2)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303CDDD5-FD29-4475-9D35-C27447E44E23}"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2352346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A6C-BE18-4E06-BB47-C110E7426085}"/>
              </a:ext>
            </a:extLst>
          </p:cNvPr>
          <p:cNvSpPr>
            <a:spLocks noGrp="1"/>
          </p:cNvSpPr>
          <p:nvPr>
            <p:ph type="title"/>
          </p:nvPr>
        </p:nvSpPr>
        <p:spPr>
          <a:xfrm>
            <a:off x="1" y="152400"/>
            <a:ext cx="8991600" cy="762000"/>
          </a:xfrm>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BB4E27-322E-4967-A52D-F8B0C0A74F0C}"/>
                  </a:ext>
                </a:extLst>
              </p:cNvPr>
              <p:cNvSpPr>
                <a:spLocks noGrp="1"/>
              </p:cNvSpPr>
              <p:nvPr>
                <p:ph idx="1"/>
              </p:nvPr>
            </p:nvSpPr>
            <p:spPr>
              <a:xfrm>
                <a:off x="457200" y="1143000"/>
                <a:ext cx="8305800" cy="4950206"/>
              </a:xfrm>
            </p:spPr>
            <p:txBody>
              <a:bodyPr>
                <a:noAutofit/>
              </a:bodyPr>
              <a:lstStyle/>
              <a:p>
                <a:pPr marL="0" indent="0">
                  <a:buNone/>
                </a:pPr>
                <a:r>
                  <a:rPr lang="en-US" b="1" dirty="0"/>
                  <a:t>Q.1.</a:t>
                </a:r>
                <a:r>
                  <a:rPr lang="en-US" dirty="0"/>
                  <a:t>Evaluate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𝐶</m:t>
                        </m:r>
                      </m:sub>
                      <m:sup>
                        <m:r>
                          <a:rPr lang="en-IN" b="0" i="1" smtClean="0">
                            <a:latin typeface="Cambria Math" panose="02040503050406030204" pitchFamily="18" charset="0"/>
                          </a:rPr>
                          <m:t> </m:t>
                        </m:r>
                      </m:sup>
                      <m:e>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i="1" smtClean="0">
                                    <a:latin typeface="Cambria Math" panose="02040503050406030204" pitchFamily="18" charset="0"/>
                                  </a:rPr>
                                  <m:t>𝑒</m:t>
                                </m:r>
                              </m:e>
                              <m:sup>
                                <m:r>
                                  <a:rPr lang="en-US" i="1" smtClean="0">
                                    <a:latin typeface="Cambria Math" panose="02040503050406030204" pitchFamily="18" charset="0"/>
                                  </a:rPr>
                                  <m:t>−</m:t>
                                </m:r>
                                <m:r>
                                  <a:rPr lang="en-US" b="0" i="1" smtClean="0">
                                    <a:latin typeface="Cambria Math" panose="02040503050406030204" pitchFamily="18" charset="0"/>
                                  </a:rPr>
                                  <m:t>𝑧</m:t>
                                </m:r>
                              </m:sup>
                            </m:sSup>
                          </m:num>
                          <m:den>
                            <m:r>
                              <a:rPr lang="en-US" b="0" i="1" smtClean="0">
                                <a:latin typeface="Cambria Math" panose="02040503050406030204" pitchFamily="18" charset="0"/>
                              </a:rPr>
                              <m:t>𝑧</m:t>
                            </m:r>
                            <m:r>
                              <a:rPr lang="en-US" b="0" i="1" smtClean="0">
                                <a:latin typeface="Cambria Math" panose="02040503050406030204" pitchFamily="18" charset="0"/>
                              </a:rPr>
                              <m:t>+1</m:t>
                            </m:r>
                          </m:den>
                        </m:f>
                      </m:e>
                    </m:nary>
                    <m:r>
                      <a:rPr lang="en-US" b="0" i="1" smtClean="0">
                        <a:latin typeface="Cambria Math" panose="02040503050406030204" pitchFamily="18" charset="0"/>
                      </a:rPr>
                      <m:t> </m:t>
                    </m:r>
                    <m:r>
                      <a:rPr lang="en-US" b="0" i="1" smtClean="0">
                        <a:latin typeface="Cambria Math" panose="02040503050406030204" pitchFamily="18" charset="0"/>
                      </a:rPr>
                      <m:t>𝑑𝑧</m:t>
                    </m:r>
                  </m:oMath>
                </a14:m>
                <a:r>
                  <a:rPr lang="en-US" dirty="0"/>
                  <a:t>, where C is the circle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=2</m:t>
                    </m:r>
                  </m:oMath>
                </a14:m>
                <a:endParaRPr lang="en-US" dirty="0"/>
              </a:p>
              <a:p>
                <a:pPr marL="0" indent="0">
                  <a:buNone/>
                </a:pPr>
                <a:r>
                  <a:rPr lang="en-US" b="1" dirty="0"/>
                  <a:t>Q.2.</a:t>
                </a:r>
                <a:r>
                  <a:rPr lang="en-US" dirty="0"/>
                  <a:t>Evaluate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𝑧</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𝑧</m:t>
                            </m:r>
                          </m:e>
                        </m:func>
                      </m:e>
                    </m:nary>
                    <m:r>
                      <a:rPr lang="en-US" i="1">
                        <a:latin typeface="Cambria Math" panose="02040503050406030204" pitchFamily="18" charset="0"/>
                      </a:rPr>
                      <m:t> </m:t>
                    </m:r>
                    <m:r>
                      <a:rPr lang="en-US" i="1">
                        <a:latin typeface="Cambria Math" panose="02040503050406030204" pitchFamily="18" charset="0"/>
                      </a:rPr>
                      <m:t>𝑑𝑧</m:t>
                    </m:r>
                  </m:oMath>
                </a14:m>
                <a:r>
                  <a:rPr lang="en-US" dirty="0"/>
                  <a:t>, where C is the ellipse </a:t>
                </a:r>
                <a14:m>
                  <m:oMath xmlns:m="http://schemas.openxmlformats.org/officeDocument/2006/math">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US" dirty="0"/>
                  <a:t> .</a:t>
                </a:r>
              </a:p>
              <a:p>
                <a:pPr marL="0" indent="0">
                  <a:buNone/>
                </a:pPr>
                <a:r>
                  <a:rPr lang="en-US" b="1" dirty="0"/>
                  <a:t>Q.3.</a:t>
                </a:r>
                <a:r>
                  <a:rPr lang="en-US" dirty="0"/>
                  <a:t>Use Cauchy integral formula to evaluate</a:t>
                </a:r>
              </a:p>
              <a:p>
                <a:pPr marL="0"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
                            <m:fPr>
                              <m:ctrlPr>
                                <a:rPr lang="en-US" i="1">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r>
                                    <a:rPr lang="en-US" b="0" i="1" smtClean="0">
                                      <a:latin typeface="Cambria Math" panose="02040503050406030204" pitchFamily="18" charset="0"/>
                                      <a:ea typeface="Cambria Math" panose="02040503050406030204" pitchFamily="18" charset="0"/>
                                    </a:rPr>
                                    <m:t>𝜋</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𝜋</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e>
                                  </m:func>
                                </m:e>
                              </m:func>
                            </m:num>
                            <m:den>
                              <m:d>
                                <m:dPr>
                                  <m:ctrlPr>
                                    <a:rPr lang="en-US"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−1</m:t>
                                  </m:r>
                                </m:e>
                              </m:d>
                              <m:d>
                                <m:dPr>
                                  <m:ctrlPr>
                                    <a:rPr lang="en-US"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−2</m:t>
                                  </m:r>
                                </m:e>
                              </m:d>
                            </m:den>
                          </m:f>
                        </m:e>
                      </m:nary>
                      <m:r>
                        <a:rPr lang="en-US" i="1">
                          <a:latin typeface="Cambria Math" panose="02040503050406030204" pitchFamily="18" charset="0"/>
                        </a:rPr>
                        <m:t> </m:t>
                      </m:r>
                      <m:r>
                        <a:rPr lang="en-US" i="1">
                          <a:latin typeface="Cambria Math" panose="02040503050406030204" pitchFamily="18" charset="0"/>
                        </a:rPr>
                        <m:t>𝑑𝑧</m:t>
                      </m:r>
                    </m:oMath>
                  </m:oMathPara>
                </a14:m>
                <a:endParaRPr lang="en-US" i="1" dirty="0"/>
              </a:p>
              <a:p>
                <a:pPr marL="0" indent="0">
                  <a:buNone/>
                </a:pPr>
                <a:r>
                  <a:rPr lang="en-US" dirty="0"/>
                  <a:t>where C is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r>
                      <a:rPr lang="en-US" b="0" i="1" smtClean="0">
                        <a:latin typeface="Cambria Math" panose="02040503050406030204" pitchFamily="18" charset="0"/>
                      </a:rPr>
                      <m:t>3</m:t>
                    </m:r>
                  </m:oMath>
                </a14:m>
                <a:r>
                  <a:rPr lang="en-US" i="1" dirty="0"/>
                  <a:t> .</a:t>
                </a:r>
              </a:p>
              <a:p>
                <a:pPr marL="0" indent="0">
                  <a:buNone/>
                </a:pPr>
                <a:r>
                  <a:rPr lang="en-US" b="1" dirty="0"/>
                  <a:t>Q.4.</a:t>
                </a:r>
                <a:r>
                  <a:rPr lang="en-US" dirty="0"/>
                  <a:t>Use Cauchy integral formula to evaluate</a:t>
                </a:r>
              </a:p>
              <a:p>
                <a:pPr marL="0"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𝐶</m:t>
                          </m:r>
                        </m:sub>
                        <m:sup>
                          <m:r>
                            <a:rPr lang="en-IN" b="0" i="1" smtClean="0">
                              <a:latin typeface="Cambria Math" panose="02040503050406030204" pitchFamily="18" charset="0"/>
                            </a:rPr>
                            <m:t> </m:t>
                          </m:r>
                        </m:sup>
                        <m:e>
                          <m:f>
                            <m:fPr>
                              <m:ctrlPr>
                                <a:rPr lang="en-US" i="1">
                                  <a:latin typeface="Cambria Math" panose="02040503050406030204" pitchFamily="18" charset="0"/>
                                </a:rPr>
                              </m:ctrlPr>
                            </m:fPr>
                            <m:num>
                              <m:r>
                                <a:rPr lang="en-US" b="0" i="1" smtClean="0">
                                  <a:latin typeface="Cambria Math" panose="02040503050406030204" pitchFamily="18" charset="0"/>
                                </a:rPr>
                                <m:t>4−3</m:t>
                              </m:r>
                              <m:r>
                                <a:rPr lang="en-US" b="0" i="1" smtClean="0">
                                  <a:latin typeface="Cambria Math" panose="02040503050406030204" pitchFamily="18" charset="0"/>
                                </a:rPr>
                                <m:t>𝑧</m:t>
                              </m:r>
                            </m:num>
                            <m:den>
                              <m:r>
                                <a:rPr lang="en-US" b="0" i="1" smtClean="0">
                                  <a:latin typeface="Cambria Math" panose="02040503050406030204" pitchFamily="18" charset="0"/>
                                  <a:ea typeface="Cambria Math" panose="02040503050406030204" pitchFamily="18" charset="0"/>
                                </a:rPr>
                                <m:t>𝑧</m:t>
                              </m:r>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−1</m:t>
                                  </m:r>
                                </m:e>
                              </m:d>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−2</m:t>
                                  </m:r>
                                </m:e>
                              </m:d>
                            </m:den>
                          </m:f>
                        </m:e>
                      </m:nary>
                      <m:r>
                        <a:rPr lang="en-US" i="1">
                          <a:latin typeface="Cambria Math" panose="02040503050406030204" pitchFamily="18" charset="0"/>
                        </a:rPr>
                        <m:t> </m:t>
                      </m:r>
                      <m:r>
                        <a:rPr lang="en-US" i="1">
                          <a:latin typeface="Cambria Math" panose="02040503050406030204" pitchFamily="18" charset="0"/>
                        </a:rPr>
                        <m:t>𝑑𝑧</m:t>
                      </m:r>
                    </m:oMath>
                  </m:oMathPara>
                </a14:m>
                <a:endParaRPr lang="en-US" i="1" dirty="0"/>
              </a:p>
              <a:p>
                <a:pPr marL="0" indent="0">
                  <a:buNone/>
                </a:pPr>
                <a:r>
                  <a:rPr lang="en-US" dirty="0"/>
                  <a:t>where C is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=3</m:t>
                    </m:r>
                    <m:r>
                      <a:rPr lang="en-US" b="0" i="1" smtClean="0">
                        <a:latin typeface="Cambria Math" panose="02040503050406030204" pitchFamily="18" charset="0"/>
                      </a:rPr>
                      <m:t>/2</m:t>
                    </m:r>
                  </m:oMath>
                </a14:m>
                <a:r>
                  <a:rPr lang="en-US" i="1" dirty="0"/>
                  <a:t> .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FBB4E27-322E-4967-A52D-F8B0C0A74F0C}"/>
                  </a:ext>
                </a:extLst>
              </p:cNvPr>
              <p:cNvSpPr>
                <a:spLocks noGrp="1" noRot="1" noChangeAspect="1" noMove="1" noResize="1" noEditPoints="1" noAdjustHandles="1" noChangeArrowheads="1" noChangeShapeType="1" noTextEdit="1"/>
              </p:cNvSpPr>
              <p:nvPr>
                <p:ph idx="1"/>
              </p:nvPr>
            </p:nvSpPr>
            <p:spPr>
              <a:xfrm>
                <a:off x="457200" y="1143000"/>
                <a:ext cx="8305800" cy="4950206"/>
              </a:xfrm>
              <a:blipFill>
                <a:blip r:embed="rId2"/>
                <a:stretch>
                  <a:fillRect l="-1101" b="-3202"/>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2CB711CB-6DCE-4CDA-A220-9EC4B1918547}"/>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D7F632B1-8A2A-4048-9F7F-6A4492F49A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52400"/>
            <a:ext cx="1219200" cy="651256"/>
          </a:xfrm>
          <a:prstGeom prst="rect">
            <a:avLst/>
          </a:prstGeom>
        </p:spPr>
      </p:pic>
      <p:sp>
        <p:nvSpPr>
          <p:cNvPr id="6" name="Date Placeholder 5">
            <a:extLst>
              <a:ext uri="{FF2B5EF4-FFF2-40B4-BE49-F238E27FC236}">
                <a16:creationId xmlns:a16="http://schemas.microsoft.com/office/drawing/2014/main" id="{1613FFE5-8E13-48D6-93A0-24943A45F5C1}"/>
              </a:ext>
            </a:extLst>
          </p:cNvPr>
          <p:cNvSpPr>
            <a:spLocks noGrp="1"/>
          </p:cNvSpPr>
          <p:nvPr>
            <p:ph type="dt" sz="half" idx="10"/>
          </p:nvPr>
        </p:nvSpPr>
        <p:spPr/>
        <p:txBody>
          <a:bodyPr/>
          <a:lstStyle/>
          <a:p>
            <a:fld id="{8C597595-3F73-4E35-9C6A-D6B2075ADE09}" type="datetime1">
              <a:rPr lang="en-US" smtClean="0"/>
              <a:t>10/24/2022</a:t>
            </a:fld>
            <a:endParaRPr lang="en-US"/>
          </a:p>
        </p:txBody>
      </p:sp>
      <p:sp>
        <p:nvSpPr>
          <p:cNvPr id="7" name="Footer Placeholder 6">
            <a:extLst>
              <a:ext uri="{FF2B5EF4-FFF2-40B4-BE49-F238E27FC236}">
                <a16:creationId xmlns:a16="http://schemas.microsoft.com/office/drawing/2014/main" id="{5D2AC322-BB31-43CF-92FE-C7149DDB625F}"/>
              </a:ext>
            </a:extLst>
          </p:cNvPr>
          <p:cNvSpPr>
            <a:spLocks noGrp="1"/>
          </p:cNvSpPr>
          <p:nvPr>
            <p:ph type="ftr" sz="quarter" idx="11"/>
          </p:nvPr>
        </p:nvSpPr>
        <p:spPr/>
        <p:txBody>
          <a:bodyPr/>
          <a:lstStyle/>
          <a:p>
            <a:r>
              <a:rPr lang="en-US"/>
              <a:t>Mr. Raman Chauhan          Maths III (AAS0301A)                Unit-II</a:t>
            </a:r>
            <a:endParaRPr lang="en-US" dirty="0"/>
          </a:p>
        </p:txBody>
      </p:sp>
      <p:sp>
        <p:nvSpPr>
          <p:cNvPr id="8" name="Slide Number Placeholder 7">
            <a:extLst>
              <a:ext uri="{FF2B5EF4-FFF2-40B4-BE49-F238E27FC236}">
                <a16:creationId xmlns:a16="http://schemas.microsoft.com/office/drawing/2014/main" id="{C53D28AC-9D5E-4D75-AE8C-CF82B5A62FC8}"/>
              </a:ext>
            </a:extLst>
          </p:cNvPr>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263918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FA6C-BE18-4E06-BB47-C110E7426085}"/>
              </a:ext>
            </a:extLst>
          </p:cNvPr>
          <p:cNvSpPr>
            <a:spLocks noGrp="1"/>
          </p:cNvSpPr>
          <p:nvPr>
            <p:ph type="title"/>
          </p:nvPr>
        </p:nvSpPr>
        <p:spPr>
          <a:xfrm>
            <a:off x="1" y="152400"/>
            <a:ext cx="8991600" cy="762000"/>
          </a:xfrm>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BB4E27-322E-4967-A52D-F8B0C0A74F0C}"/>
                  </a:ext>
                </a:extLst>
              </p:cNvPr>
              <p:cNvSpPr>
                <a:spLocks noGrp="1"/>
              </p:cNvSpPr>
              <p:nvPr>
                <p:ph idx="1"/>
              </p:nvPr>
            </p:nvSpPr>
            <p:spPr>
              <a:xfrm>
                <a:off x="609600" y="1219200"/>
                <a:ext cx="8077200" cy="4267200"/>
              </a:xfrm>
            </p:spPr>
            <p:txBody>
              <a:bodyPr>
                <a:noAutofit/>
              </a:bodyPr>
              <a:lstStyle/>
              <a:p>
                <a:pPr marL="0" indent="0">
                  <a:buNone/>
                </a:pPr>
                <a:r>
                  <a:rPr lang="en-US" b="1" dirty="0"/>
                  <a:t>Q.5.</a:t>
                </a:r>
                <a:r>
                  <a:rPr lang="en-US" dirty="0"/>
                  <a:t>Use Cauchy integral formula to evaluate</a:t>
                </a:r>
              </a:p>
              <a:p>
                <a:pPr marL="0" indent="0">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i="1">
                            <a:latin typeface="Cambria Math" panose="02040503050406030204" pitchFamily="18" charset="0"/>
                          </a:rPr>
                          <m:t>𝐶</m:t>
                        </m:r>
                      </m:sub>
                      <m:sup>
                        <m:r>
                          <a:rPr lang="en-IN" i="1">
                            <a:latin typeface="Cambria Math" panose="02040503050406030204" pitchFamily="18" charset="0"/>
                          </a:rPr>
                          <m:t> </m:t>
                        </m:r>
                      </m:sup>
                      <m:e>
                        <m:f>
                          <m:fPr>
                            <m:ctrlPr>
                              <a:rPr lang="en-US" i="1">
                                <a:latin typeface="Cambria Math" panose="02040503050406030204" pitchFamily="18" charset="0"/>
                              </a:rPr>
                            </m:ctrlPr>
                          </m:fPr>
                          <m:num>
                            <m:r>
                              <a:rPr lang="en-US" i="1">
                                <a:latin typeface="Cambria Math" panose="02040503050406030204" pitchFamily="18" charset="0"/>
                              </a:rPr>
                              <m:t>𝑧</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+2</m:t>
                            </m:r>
                          </m:den>
                        </m:f>
                      </m:e>
                    </m:nary>
                    <m:r>
                      <a:rPr lang="en-US" i="1">
                        <a:latin typeface="Cambria Math" panose="02040503050406030204" pitchFamily="18" charset="0"/>
                      </a:rPr>
                      <m:t> </m:t>
                    </m:r>
                    <m:r>
                      <a:rPr lang="en-US" i="1">
                        <a:latin typeface="Cambria Math" panose="02040503050406030204" pitchFamily="18" charset="0"/>
                      </a:rPr>
                      <m:t>𝑑𝑧</m:t>
                    </m:r>
                  </m:oMath>
                </a14:m>
                <a:r>
                  <a:rPr lang="en-US" dirty="0"/>
                  <a:t>, Where C is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−2</m:t>
                        </m:r>
                      </m:e>
                    </m:d>
                    <m:r>
                      <a:rPr lang="en-US" i="1">
                        <a:latin typeface="Cambria Math" panose="02040503050406030204" pitchFamily="18" charset="0"/>
                      </a:rPr>
                      <m:t>=1/2</m:t>
                    </m:r>
                  </m:oMath>
                </a14:m>
                <a:r>
                  <a:rPr lang="en-US" i="1" dirty="0"/>
                  <a:t> . </a:t>
                </a:r>
              </a:p>
              <a:p>
                <a:pPr marL="0" indent="0">
                  <a:buNone/>
                </a:pPr>
                <a:endParaRPr lang="en-US" i="1"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1FBB4E27-322E-4967-A52D-F8B0C0A74F0C}"/>
                  </a:ext>
                </a:extLst>
              </p:cNvPr>
              <p:cNvSpPr>
                <a:spLocks noGrp="1" noRot="1" noChangeAspect="1" noMove="1" noResize="1" noEditPoints="1" noAdjustHandles="1" noChangeArrowheads="1" noChangeShapeType="1" noTextEdit="1"/>
              </p:cNvSpPr>
              <p:nvPr>
                <p:ph idx="1"/>
              </p:nvPr>
            </p:nvSpPr>
            <p:spPr>
              <a:xfrm>
                <a:off x="609600" y="1219200"/>
                <a:ext cx="8077200" cy="4267200"/>
              </a:xfrm>
              <a:blipFill>
                <a:blip r:embed="rId2"/>
                <a:stretch>
                  <a:fillRect l="-1132" t="-1143"/>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2CB711CB-6DCE-4CDA-A220-9EC4B1918547}"/>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D7F632B1-8A2A-4048-9F7F-6A4492F49A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52400"/>
            <a:ext cx="1219200" cy="651256"/>
          </a:xfrm>
          <a:prstGeom prst="rect">
            <a:avLst/>
          </a:prstGeom>
        </p:spPr>
      </p:pic>
      <p:sp>
        <p:nvSpPr>
          <p:cNvPr id="6" name="Date Placeholder 5">
            <a:extLst>
              <a:ext uri="{FF2B5EF4-FFF2-40B4-BE49-F238E27FC236}">
                <a16:creationId xmlns:a16="http://schemas.microsoft.com/office/drawing/2014/main" id="{1613FFE5-8E13-48D6-93A0-24943A45F5C1}"/>
              </a:ext>
            </a:extLst>
          </p:cNvPr>
          <p:cNvSpPr>
            <a:spLocks noGrp="1"/>
          </p:cNvSpPr>
          <p:nvPr>
            <p:ph type="dt" sz="half" idx="10"/>
          </p:nvPr>
        </p:nvSpPr>
        <p:spPr/>
        <p:txBody>
          <a:bodyPr/>
          <a:lstStyle/>
          <a:p>
            <a:fld id="{E3FDA031-6487-400B-82AC-2DB95190D505}" type="datetime1">
              <a:rPr lang="en-US" smtClean="0"/>
              <a:t>10/24/2022</a:t>
            </a:fld>
            <a:endParaRPr lang="en-US"/>
          </a:p>
        </p:txBody>
      </p:sp>
      <p:sp>
        <p:nvSpPr>
          <p:cNvPr id="7" name="Footer Placeholder 6">
            <a:extLst>
              <a:ext uri="{FF2B5EF4-FFF2-40B4-BE49-F238E27FC236}">
                <a16:creationId xmlns:a16="http://schemas.microsoft.com/office/drawing/2014/main" id="{5D2AC322-BB31-43CF-92FE-C7149DDB625F}"/>
              </a:ext>
            </a:extLst>
          </p:cNvPr>
          <p:cNvSpPr>
            <a:spLocks noGrp="1"/>
          </p:cNvSpPr>
          <p:nvPr>
            <p:ph type="ftr" sz="quarter" idx="11"/>
          </p:nvPr>
        </p:nvSpPr>
        <p:spPr/>
        <p:txBody>
          <a:bodyPr/>
          <a:lstStyle/>
          <a:p>
            <a:r>
              <a:rPr lang="en-US"/>
              <a:t>Mr. Raman Chauhan          Maths III (AAS0301A)                Unit-II</a:t>
            </a:r>
            <a:endParaRPr lang="en-US" dirty="0"/>
          </a:p>
        </p:txBody>
      </p:sp>
      <p:sp>
        <p:nvSpPr>
          <p:cNvPr id="8" name="Slide Number Placeholder 7">
            <a:extLst>
              <a:ext uri="{FF2B5EF4-FFF2-40B4-BE49-F238E27FC236}">
                <a16:creationId xmlns:a16="http://schemas.microsoft.com/office/drawing/2014/main" id="{C53D28AC-9D5E-4D75-AE8C-CF82B5A62FC8}"/>
              </a:ext>
            </a:extLst>
          </p:cNvPr>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90377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910" y="1548917"/>
            <a:ext cx="8713090" cy="530908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will discuss.</a:t>
            </a:r>
          </a:p>
          <a:p>
            <a:r>
              <a:rPr lang="en-US" dirty="0">
                <a:latin typeface="Times New Roman" panose="02020603050405020304" pitchFamily="18" charset="0"/>
                <a:ea typeface="Times New Roman" panose="02020603050405020304" pitchFamily="18" charset="0"/>
              </a:rPr>
              <a:t>Taylor’s series</a:t>
            </a:r>
          </a:p>
          <a:p>
            <a:r>
              <a:rPr lang="en-US" dirty="0">
                <a:ea typeface="Times New Roman" panose="02020603050405020304" pitchFamily="18" charset="0"/>
              </a:rPr>
              <a:t>Laurent’s Expansion</a:t>
            </a: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Topic Objective(CO2)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8F9C371F-9F57-457A-BBB5-8B8470709938}"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8815389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8382001" cy="685800"/>
          </a:xfrm>
        </p:spPr>
        <p:txBody>
          <a:bodyPr>
            <a:normAutofit fontScale="90000"/>
          </a:bodyPr>
          <a:lstStyle/>
          <a:p>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5257800"/>
              </a:xfrm>
            </p:spPr>
            <p:txBody>
              <a:bodyPr>
                <a:normAutofit/>
              </a:bodyPr>
              <a:lstStyle/>
              <a:p>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oMath>
                </a14:m>
                <a:r>
                  <a:rPr lang="en-US" dirty="0"/>
                  <a:t> is analytic inside a circle C at all points with its </a:t>
                </a:r>
                <a:r>
                  <a:rPr lang="en-US" dirty="0" err="1"/>
                  <a:t>centre</a:t>
                </a:r>
                <a:r>
                  <a:rPr lang="en-US" dirty="0"/>
                  <a:t> at the point </a:t>
                </a:r>
                <a:r>
                  <a:rPr lang="en-US" i="1" dirty="0"/>
                  <a:t>a</a:t>
                </a:r>
                <a:r>
                  <a:rPr lang="en-US" dirty="0"/>
                  <a:t> and radius R, then at each point z inside C</a:t>
                </a:r>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oMath>
                </a14:m>
                <a:endParaRPr lang="en-US" b="0" i="1" dirty="0"/>
              </a:p>
              <a:p>
                <a:pPr marL="0" indent="0">
                  <a:buNone/>
                </a:pPr>
                <a:r>
                  <a:rPr lang="en-US" b="0" dirty="0"/>
                  <a:t>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den>
                    </m:f>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b="0" i="1" smtClean="0">
                            <a:latin typeface="Cambria Math" panose="02040503050406030204" pitchFamily="18" charset="0"/>
                          </a:rPr>
                          <m:t>′</m:t>
                        </m:r>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𝑧</m:t>
                        </m:r>
                      </m:e>
                    </m:d>
                  </m:oMath>
                </a14:m>
                <a:r>
                  <a:rPr lang="en-US" dirty="0"/>
                  <a:t>+………+</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b="0" i="1" smtClean="0">
                                <a:latin typeface="Cambria Math" panose="02040503050406030204" pitchFamily="18" charset="0"/>
                              </a:rPr>
                              <m:t>𝑛</m:t>
                            </m:r>
                          </m:sup>
                        </m:sSup>
                      </m:num>
                      <m:den>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den>
                    </m:f>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b="0" i="1" smtClean="0">
                            <a:latin typeface="Cambria Math" panose="02040503050406030204" pitchFamily="18" charset="0"/>
                          </a:rPr>
                          <m:t>𝑛</m:t>
                        </m:r>
                      </m:sup>
                    </m:sSup>
                    <m:d>
                      <m:dPr>
                        <m:ctrlPr>
                          <a:rPr lang="en-US" i="1">
                            <a:latin typeface="Cambria Math" panose="02040503050406030204" pitchFamily="18" charset="0"/>
                          </a:rPr>
                        </m:ctrlPr>
                      </m:dPr>
                      <m:e>
                        <m:r>
                          <a:rPr lang="en-US" i="1">
                            <a:latin typeface="Cambria Math" panose="02040503050406030204" pitchFamily="18" charset="0"/>
                          </a:rPr>
                          <m:t>𝑧</m:t>
                        </m:r>
                      </m:e>
                    </m:d>
                    <m:r>
                      <a:rPr lang="en-US" b="0" i="1" smtClean="0">
                        <a:latin typeface="Cambria Math" panose="02040503050406030204" pitchFamily="18" charset="0"/>
                      </a:rPr>
                      <m:t>+…</m:t>
                    </m:r>
                  </m:oMath>
                </a14:m>
                <a:endParaRPr lang="en-US" dirty="0"/>
              </a:p>
              <a:p>
                <a:pPr marL="0" indent="0">
                  <a:buNone/>
                </a:pPr>
                <a:r>
                  <a:rPr lang="en-US" dirty="0"/>
                  <a:t>                                    OR </a:t>
                </a:r>
                <a:endParaRPr lang="en-US" b="0" i="1" dirty="0"/>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𝑛</m:t>
                        </m:r>
                        <m: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e>
                    </m:nary>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sup>
                        <m:r>
                          <a:rPr lang="en-US" b="0" i="1" smtClean="0">
                            <a:latin typeface="Cambria Math" panose="02040503050406030204" pitchFamily="18" charset="0"/>
                          </a:rPr>
                          <m:t>𝑛</m:t>
                        </m:r>
                      </m:sup>
                    </m:sSup>
                  </m:oMath>
                </a14:m>
                <a:r>
                  <a:rPr lang="en-US" dirty="0"/>
                  <a:t> ,where</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𝑛</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den>
                    </m:f>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5257800"/>
              </a:xfrm>
              <a:blipFill>
                <a:blip r:embed="rId2"/>
                <a:stretch>
                  <a:fillRect l="-963" t="-927"/>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90D576D2-BEB6-4C87-B80F-11E830B44830}"/>
              </a:ext>
            </a:extLst>
          </p:cNvPr>
          <p:cNvSpPr txBox="1">
            <a:spLocks/>
          </p:cNvSpPr>
          <p:nvPr/>
        </p:nvSpPr>
        <p:spPr>
          <a:xfrm>
            <a:off x="1676400" y="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Taylor’s Series (CO2)</a:t>
            </a:r>
          </a:p>
        </p:txBody>
      </p:sp>
      <p:pic>
        <p:nvPicPr>
          <p:cNvPr id="5" name="Picture 4">
            <a:extLst>
              <a:ext uri="{FF2B5EF4-FFF2-40B4-BE49-F238E27FC236}">
                <a16:creationId xmlns:a16="http://schemas.microsoft.com/office/drawing/2014/main" id="{2D70F507-6E48-4513-A253-5B767159F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720" y="151892"/>
            <a:ext cx="1303840" cy="696468"/>
          </a:xfrm>
          <a:prstGeom prst="rect">
            <a:avLst/>
          </a:prstGeom>
        </p:spPr>
      </p:pic>
      <p:sp>
        <p:nvSpPr>
          <p:cNvPr id="6" name="Date Placeholder 5">
            <a:extLst>
              <a:ext uri="{FF2B5EF4-FFF2-40B4-BE49-F238E27FC236}">
                <a16:creationId xmlns:a16="http://schemas.microsoft.com/office/drawing/2014/main" id="{EEA9AB6F-65F4-4CB7-9C17-822662154A2D}"/>
              </a:ext>
            </a:extLst>
          </p:cNvPr>
          <p:cNvSpPr>
            <a:spLocks noGrp="1"/>
          </p:cNvSpPr>
          <p:nvPr>
            <p:ph type="dt" sz="half" idx="10"/>
          </p:nvPr>
        </p:nvSpPr>
        <p:spPr/>
        <p:txBody>
          <a:bodyPr/>
          <a:lstStyle/>
          <a:p>
            <a:fld id="{FE8DD34D-AF83-45A9-B2E9-33F40B0172C2}" type="datetime1">
              <a:rPr lang="en-US" smtClean="0"/>
              <a:t>10/24/2022</a:t>
            </a:fld>
            <a:endParaRPr lang="en-US"/>
          </a:p>
        </p:txBody>
      </p:sp>
      <p:sp>
        <p:nvSpPr>
          <p:cNvPr id="7" name="Footer Placeholder 6">
            <a:extLst>
              <a:ext uri="{FF2B5EF4-FFF2-40B4-BE49-F238E27FC236}">
                <a16:creationId xmlns:a16="http://schemas.microsoft.com/office/drawing/2014/main" id="{1AA510FB-02C9-48F4-ACFB-8BE6479B7F79}"/>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9AAB30D8-BAF2-4554-8F28-E83099DABB06}"/>
              </a:ext>
            </a:extLst>
          </p:cNvPr>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8073150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609600"/>
            <a:ext cx="8763000" cy="1320800"/>
          </a:xfrm>
        </p:spPr>
        <p:txBody>
          <a:bodyPr>
            <a:normAutofit fontScale="90000"/>
          </a:bodyPr>
          <a:lstStyle/>
          <a:p>
            <a:r>
              <a:rPr lang="en-US" dirty="0"/>
              <a:t>Laurent’s Series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524000"/>
                <a:ext cx="8763000" cy="5105400"/>
              </a:xfrm>
            </p:spPr>
            <p:txBody>
              <a:bodyPr>
                <a:normAutofit/>
              </a:bodyPr>
              <a:lstStyle/>
              <a:p>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oMath>
                </a14:m>
                <a:r>
                  <a:rPr lang="en-US" dirty="0"/>
                  <a:t> is analytic 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1 </m:t>
                        </m:r>
                      </m:sub>
                    </m:sSub>
                    <m:r>
                      <a:rPr lang="en-US" b="0" i="1" smtClean="0">
                        <a:latin typeface="Cambria Math" panose="02040503050406030204" pitchFamily="18" charset="0"/>
                      </a:rPr>
                      <m:t> </m:t>
                    </m:r>
                    <m:r>
                      <m:rPr>
                        <m:sty m:val="p"/>
                      </m:rPr>
                      <a:rPr lang="en-US" i="0">
                        <a:latin typeface="Cambria Math" panose="02040503050406030204" pitchFamily="18" charset="0"/>
                      </a:rPr>
                      <m:t>and</m:t>
                    </m:r>
                    <m:r>
                      <a:rPr lang="en-US" i="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r>
                  <a:rPr lang="en-US" dirty="0"/>
                  <a:t>, and the annular region R bounded by the two concentric circle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1 </m:t>
                        </m:r>
                      </m:sub>
                    </m:sSub>
                    <m:r>
                      <a:rPr lang="en-US" i="1">
                        <a:latin typeface="Cambria Math" panose="02040503050406030204" pitchFamily="18" charset="0"/>
                      </a:rPr>
                      <m:t> </m:t>
                    </m:r>
                    <m:r>
                      <m:rPr>
                        <m:sty m:val="p"/>
                      </m:rPr>
                      <a:rPr lang="en-US" i="0">
                        <a:latin typeface="Cambria Math" panose="02040503050406030204" pitchFamily="18" charset="0"/>
                      </a:rPr>
                      <m:t>and</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oMath>
                </a14:m>
                <a:r>
                  <a:rPr lang="en-US" dirty="0"/>
                  <a:t>of radius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sub>
                    </m:sSub>
                    <m:r>
                      <m:rPr>
                        <m:sty m:val="p"/>
                      </m:rPr>
                      <a:rPr lang="en-US" i="0">
                        <a:latin typeface="Cambria Math" panose="02040503050406030204" pitchFamily="18" charset="0"/>
                      </a:rPr>
                      <m:t>and</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&lt;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and with center at </a:t>
                </a:r>
                <a:r>
                  <a:rPr lang="en-US" i="1" dirty="0"/>
                  <a:t>a</a:t>
                </a:r>
                <a:r>
                  <a:rPr lang="en-US" dirty="0"/>
                  <a:t> then for all z in R</a:t>
                </a:r>
              </a:p>
              <a:p>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i="1">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num>
                      <m:den>
                        <m:d>
                          <m:dPr>
                            <m:ctrlPr>
                              <a:rPr lang="en-US" b="0" i="1" smtClean="0">
                                <a:latin typeface="Cambria Math" panose="02040503050406030204" pitchFamily="18" charset="0"/>
                              </a:rPr>
                            </m:ctrlPr>
                          </m:dPr>
                          <m:e>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𝑎</m:t>
                            </m:r>
                          </m:e>
                        </m:d>
                      </m:den>
                    </m:f>
                    <m:r>
                      <a:rPr lang="en-IN" b="0" i="1" smtClean="0">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𝑎</m:t>
                                </m:r>
                              </m:e>
                            </m:d>
                          </m:e>
                          <m:sup>
                            <m:r>
                              <a:rPr lang="en-US" i="1">
                                <a:latin typeface="Cambria Math" panose="02040503050406030204" pitchFamily="18" charset="0"/>
                              </a:rPr>
                              <m:t>2</m:t>
                            </m:r>
                          </m:sup>
                        </m:sSup>
                      </m:den>
                    </m:f>
                    <m:r>
                      <a:rPr lang="en-US" b="0" i="1" smtClean="0">
                        <a:latin typeface="Cambria Math" panose="02040503050406030204" pitchFamily="18" charset="0"/>
                      </a:rPr>
                      <m:t>+…</m:t>
                    </m:r>
                  </m:oMath>
                </a14:m>
                <a:r>
                  <a:rPr lang="en-US" i="1" dirty="0"/>
                  <a:t>  </a:t>
                </a:r>
              </a:p>
              <a:p>
                <a:pPr marL="0" indent="0">
                  <a:buNone/>
                </a:pPr>
                <a:r>
                  <a:rPr lang="en-US" i="1" dirty="0"/>
                  <a:t>       </a:t>
                </a:r>
                <a14:m>
                  <m:oMath xmlns:m="http://schemas.openxmlformats.org/officeDocument/2006/math">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𝑛</m:t>
                            </m:r>
                          </m:sub>
                        </m:sSub>
                      </m:e>
                    </m:nary>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i="1">
                            <a:latin typeface="Cambria Math" panose="02040503050406030204" pitchFamily="18" charset="0"/>
                          </a:rPr>
                          <m:t>𝑛</m:t>
                        </m:r>
                      </m:sup>
                    </m:sSup>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𝑛</m:t>
                        </m:r>
                        <m:r>
                          <a:rPr lang="en-US" i="1">
                            <a:latin typeface="Cambria Math" panose="02040503050406030204" pitchFamily="18" charset="0"/>
                          </a:rPr>
                          <m:t>=</m:t>
                        </m:r>
                        <m:r>
                          <a:rPr lang="en-US" b="0" i="1" smtClean="0">
                            <a:latin typeface="Cambria Math" panose="02040503050406030204" pitchFamily="18" charset="0"/>
                          </a:rPr>
                          <m:t>1</m:t>
                        </m:r>
                      </m:sub>
                      <m:sup>
                        <m:r>
                          <a:rPr lang="en-US" i="1">
                            <a:latin typeface="Cambria Math" panose="02040503050406030204" pitchFamily="18" charset="0"/>
                            <a:ea typeface="Cambria Math" panose="02040503050406030204" pitchFamily="18" charset="0"/>
                          </a:rPr>
                          <m:t>∞</m:t>
                        </m:r>
                      </m:sup>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𝑛</m:t>
                            </m:r>
                          </m:sub>
                        </m:sSub>
                      </m:e>
                    </m:nary>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p>
                        <m:r>
                          <a:rPr lang="en-US" b="0" i="1" smtClean="0">
                            <a:latin typeface="Cambria Math" panose="02040503050406030204" pitchFamily="18" charset="0"/>
                          </a:rPr>
                          <m:t>−</m:t>
                        </m:r>
                        <m:r>
                          <a:rPr lang="en-US" i="1">
                            <a:latin typeface="Cambria Math" panose="02040503050406030204" pitchFamily="18" charset="0"/>
                          </a:rPr>
                          <m:t>𝑛</m:t>
                        </m:r>
                      </m:sup>
                    </m:sSup>
                  </m:oMath>
                </a14:m>
                <a:endParaRPr lang="en-US" i="1" dirty="0"/>
              </a:p>
              <a:p>
                <a:pPr marL="0" indent="0">
                  <a:buNone/>
                </a:pPr>
                <a:endParaRPr lang="en-US" i="1" dirty="0"/>
              </a:p>
              <a:p>
                <a:pPr marL="0" indent="0">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524000"/>
                <a:ext cx="8763000" cy="5105400"/>
              </a:xfrm>
              <a:blipFill>
                <a:blip r:embed="rId2"/>
                <a:stretch>
                  <a:fillRect l="-626" t="-597" r="-1183"/>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C5548220-36A4-453E-9637-C46131895491}"/>
              </a:ext>
            </a:extLst>
          </p:cNvPr>
          <p:cNvSpPr txBox="1">
            <a:spLocks/>
          </p:cNvSpPr>
          <p:nvPr/>
        </p:nvSpPr>
        <p:spPr>
          <a:xfrm>
            <a:off x="1532441" y="0"/>
            <a:ext cx="7575999"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Maclaurin’ s Series(CO2)</a:t>
            </a:r>
          </a:p>
        </p:txBody>
      </p:sp>
      <p:sp>
        <p:nvSpPr>
          <p:cNvPr id="6" name="Date Placeholder 5">
            <a:extLst>
              <a:ext uri="{FF2B5EF4-FFF2-40B4-BE49-F238E27FC236}">
                <a16:creationId xmlns:a16="http://schemas.microsoft.com/office/drawing/2014/main" id="{497289FC-0140-4878-BD12-2F63840D58DD}"/>
              </a:ext>
            </a:extLst>
          </p:cNvPr>
          <p:cNvSpPr>
            <a:spLocks noGrp="1"/>
          </p:cNvSpPr>
          <p:nvPr>
            <p:ph type="dt" sz="half" idx="10"/>
          </p:nvPr>
        </p:nvSpPr>
        <p:spPr/>
        <p:txBody>
          <a:bodyPr/>
          <a:lstStyle/>
          <a:p>
            <a:fld id="{CDF61BA7-11B4-46B5-B4D3-542F3857817C}" type="datetime1">
              <a:rPr lang="en-US" smtClean="0"/>
              <a:t>10/24/2022</a:t>
            </a:fld>
            <a:endParaRPr lang="en-US"/>
          </a:p>
        </p:txBody>
      </p:sp>
      <p:sp>
        <p:nvSpPr>
          <p:cNvPr id="7" name="Footer Placeholder 6">
            <a:extLst>
              <a:ext uri="{FF2B5EF4-FFF2-40B4-BE49-F238E27FC236}">
                <a16:creationId xmlns:a16="http://schemas.microsoft.com/office/drawing/2014/main" id="{C0076475-7B3D-44AA-BC41-EA60DAE4ABFB}"/>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B5ADC75F-BF4E-4EB8-A64A-AF1804EC39ED}"/>
              </a:ext>
            </a:extLst>
          </p:cNvPr>
          <p:cNvSpPr>
            <a:spLocks noGrp="1"/>
          </p:cNvSpPr>
          <p:nvPr>
            <p:ph type="sldNum" sz="quarter" idx="12"/>
          </p:nvPr>
        </p:nvSpPr>
        <p:spPr/>
        <p:txBody>
          <a:bodyPr/>
          <a:lstStyle/>
          <a:p>
            <a:fld id="{B6F15528-21DE-4FAA-801E-634DDDAF4B2B}" type="slidenum">
              <a:rPr lang="en-US" smtClean="0"/>
              <a:pPr/>
              <a:t>49</a:t>
            </a:fld>
            <a:endParaRPr lang="en-US"/>
          </a:p>
        </p:txBody>
      </p:sp>
      <p:pic>
        <p:nvPicPr>
          <p:cNvPr id="9" name="Picture 8">
            <a:extLst>
              <a:ext uri="{FF2B5EF4-FFF2-40B4-BE49-F238E27FC236}">
                <a16:creationId xmlns:a16="http://schemas.microsoft.com/office/drawing/2014/main" id="{2D8A6DA5-E62F-59C3-17B7-5A2B22C2BA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60" y="0"/>
            <a:ext cx="1303840" cy="696468"/>
          </a:xfrm>
          <a:prstGeom prst="rect">
            <a:avLst/>
          </a:prstGeom>
        </p:spPr>
      </p:pic>
    </p:spTree>
    <p:extLst>
      <p:ext uri="{BB962C8B-B14F-4D97-AF65-F5344CB8AC3E}">
        <p14:creationId xmlns:p14="http://schemas.microsoft.com/office/powerpoint/2010/main" val="1204598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5C5437-A9CF-4041-BF41-6F0E939A75B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76199"/>
            <a:ext cx="1420544" cy="662624"/>
          </a:xfrm>
        </p:spPr>
      </p:pic>
      <p:sp>
        <p:nvSpPr>
          <p:cNvPr id="6" name="Date Placeholder 5"/>
          <p:cNvSpPr>
            <a:spLocks noGrp="1"/>
          </p:cNvSpPr>
          <p:nvPr>
            <p:ph type="dt" sz="half" idx="10"/>
          </p:nvPr>
        </p:nvSpPr>
        <p:spPr/>
        <p:txBody>
          <a:bodyPr/>
          <a:lstStyle/>
          <a:p>
            <a:fld id="{6EBFB8DE-576C-4AB8-8845-C230571D1561}" type="datetime1">
              <a:rPr lang="en-US" smtClean="0"/>
              <a:t>10/24/2022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420544" y="-26034"/>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Evaluation Scheme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11" name="Content Placeholder 2">
            <a:extLst>
              <a:ext uri="{FF2B5EF4-FFF2-40B4-BE49-F238E27FC236}">
                <a16:creationId xmlns:a16="http://schemas.microsoft.com/office/drawing/2014/main" id="{B8D66295-A34F-4917-B92C-8CC78B18EE3B}"/>
              </a:ext>
            </a:extLst>
          </p:cNvPr>
          <p:cNvSpPr txBox="1">
            <a:spLocks/>
          </p:cNvSpPr>
          <p:nvPr/>
        </p:nvSpPr>
        <p:spPr>
          <a:xfrm>
            <a:off x="381000" y="1143000"/>
            <a:ext cx="83058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endParaRPr>
          </a:p>
        </p:txBody>
      </p:sp>
      <p:pic>
        <p:nvPicPr>
          <p:cNvPr id="12" name="Content Placeholder 3">
            <a:extLst>
              <a:ext uri="{FF2B5EF4-FFF2-40B4-BE49-F238E27FC236}">
                <a16:creationId xmlns:a16="http://schemas.microsoft.com/office/drawing/2014/main" id="{3EDBD8F2-12AB-CA72-0779-74DCA4971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394" y="922973"/>
            <a:ext cx="7086600" cy="5238749"/>
          </a:xfrm>
          <a:prstGeom prst="rect">
            <a:avLst/>
          </a:prstGeom>
        </p:spPr>
      </p:pic>
      <p:sp>
        <p:nvSpPr>
          <p:cNvPr id="13" name="Rectangle 12">
            <a:extLst>
              <a:ext uri="{FF2B5EF4-FFF2-40B4-BE49-F238E27FC236}">
                <a16:creationId xmlns:a16="http://schemas.microsoft.com/office/drawing/2014/main" id="{B7474287-5F0F-94AD-6797-4E3886FD2F85}"/>
              </a:ext>
            </a:extLst>
          </p:cNvPr>
          <p:cNvSpPr/>
          <p:nvPr/>
        </p:nvSpPr>
        <p:spPr>
          <a:xfrm>
            <a:off x="914400" y="3048000"/>
            <a:ext cx="8001000"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i-IN" dirty="0">
              <a:solidFill>
                <a:srgbClr val="FFFF00"/>
              </a:solidFill>
              <a:highlight>
                <a:srgbClr val="FFFF00"/>
              </a:highlight>
            </a:endParaRPr>
          </a:p>
        </p:txBody>
      </p:sp>
    </p:spTree>
    <p:extLst>
      <p:ext uri="{BB962C8B-B14F-4D97-AF65-F5344CB8AC3E}">
        <p14:creationId xmlns:p14="http://schemas.microsoft.com/office/powerpoint/2010/main" val="2979232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609600"/>
            <a:ext cx="8763000" cy="1320800"/>
          </a:xfrm>
        </p:spPr>
        <p:txBody>
          <a:bodyPr>
            <a:normAutofit fontScale="90000"/>
          </a:bodyPr>
          <a:lstStyle/>
          <a:p>
            <a:r>
              <a:rPr lang="en-US" dirty="0"/>
              <a:t>Laurent’s Series</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1" y="1524000"/>
                <a:ext cx="8763000" cy="5105400"/>
              </a:xfrm>
            </p:spPr>
            <p:txBody>
              <a:bodyPr>
                <a:normAutofit/>
              </a:bodyPr>
              <a:lstStyle/>
              <a:p>
                <a:pPr marL="0" indent="0">
                  <a:buNone/>
                </a:pPr>
                <a:r>
                  <a:rPr lang="en-US" b="1" dirty="0"/>
                  <a:t>Q1. </a:t>
                </a:r>
                <a:r>
                  <a:rPr lang="en-US" dirty="0"/>
                  <a:t>Expand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𝑍</m:t>
                        </m:r>
                      </m:num>
                      <m:den>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+1)(</m:t>
                        </m:r>
                        <m:r>
                          <a:rPr lang="en-US" b="0" i="1" smtClean="0">
                            <a:latin typeface="Cambria Math" panose="02040503050406030204" pitchFamily="18" charset="0"/>
                          </a:rPr>
                          <m:t>𝑍</m:t>
                        </m:r>
                        <m:r>
                          <a:rPr lang="en-US" b="0" i="1" smtClean="0">
                            <a:latin typeface="Cambria Math" panose="02040503050406030204" pitchFamily="18" charset="0"/>
                          </a:rPr>
                          <m:t>+2)</m:t>
                        </m:r>
                      </m:den>
                    </m:f>
                  </m:oMath>
                </a14:m>
                <a:r>
                  <a:rPr lang="en-US" dirty="0"/>
                  <a:t> about </a:t>
                </a:r>
                <a:r>
                  <a:rPr lang="en-US" i="1" dirty="0"/>
                  <a:t>z </a:t>
                </a:r>
                <a:r>
                  <a:rPr lang="en-US" dirty="0"/>
                  <a:t>= -2.</a:t>
                </a: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1" y="1524000"/>
                <a:ext cx="8763000" cy="5105400"/>
              </a:xfrm>
              <a:blipFill>
                <a:blip r:embed="rId2"/>
                <a:stretch>
                  <a:fillRect l="-765"/>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C5548220-36A4-453E-9637-C46131895491}"/>
              </a:ext>
            </a:extLst>
          </p:cNvPr>
          <p:cNvSpPr txBox="1">
            <a:spLocks/>
          </p:cNvSpPr>
          <p:nvPr/>
        </p:nvSpPr>
        <p:spPr>
          <a:xfrm>
            <a:off x="1676400" y="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Daily Quiz(CO2)</a:t>
            </a:r>
          </a:p>
        </p:txBody>
      </p:sp>
      <p:pic>
        <p:nvPicPr>
          <p:cNvPr id="5" name="Picture 4">
            <a:extLst>
              <a:ext uri="{FF2B5EF4-FFF2-40B4-BE49-F238E27FC236}">
                <a16:creationId xmlns:a16="http://schemas.microsoft.com/office/drawing/2014/main" id="{4410E861-0D8B-4C53-8D55-F16B3296E4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3041" y="57976"/>
            <a:ext cx="1295401" cy="691960"/>
          </a:xfrm>
          <a:prstGeom prst="rect">
            <a:avLst/>
          </a:prstGeom>
        </p:spPr>
      </p:pic>
      <p:sp>
        <p:nvSpPr>
          <p:cNvPr id="6" name="Date Placeholder 5">
            <a:extLst>
              <a:ext uri="{FF2B5EF4-FFF2-40B4-BE49-F238E27FC236}">
                <a16:creationId xmlns:a16="http://schemas.microsoft.com/office/drawing/2014/main" id="{497289FC-0140-4878-BD12-2F63840D58DD}"/>
              </a:ext>
            </a:extLst>
          </p:cNvPr>
          <p:cNvSpPr>
            <a:spLocks noGrp="1"/>
          </p:cNvSpPr>
          <p:nvPr>
            <p:ph type="dt" sz="half" idx="10"/>
          </p:nvPr>
        </p:nvSpPr>
        <p:spPr/>
        <p:txBody>
          <a:bodyPr/>
          <a:lstStyle/>
          <a:p>
            <a:fld id="{C91FD584-C686-4AFF-9B12-5C2F73114FA6}" type="datetime1">
              <a:rPr lang="en-US" smtClean="0"/>
              <a:t>10/24/2022</a:t>
            </a:fld>
            <a:endParaRPr lang="en-US"/>
          </a:p>
        </p:txBody>
      </p:sp>
      <p:sp>
        <p:nvSpPr>
          <p:cNvPr id="7" name="Footer Placeholder 6">
            <a:extLst>
              <a:ext uri="{FF2B5EF4-FFF2-40B4-BE49-F238E27FC236}">
                <a16:creationId xmlns:a16="http://schemas.microsoft.com/office/drawing/2014/main" id="{C0076475-7B3D-44AA-BC41-EA60DAE4ABFB}"/>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B5ADC75F-BF4E-4EB8-A64A-AF1804EC39ED}"/>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6171693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8382001" cy="685800"/>
          </a:xfrm>
        </p:spPr>
        <p:txBody>
          <a:bodyPr>
            <a:normAutofit fontScale="90000"/>
          </a:bodyPr>
          <a:lstStyle/>
          <a:p>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5720" y="1066800"/>
                <a:ext cx="8583480" cy="5257800"/>
              </a:xfrm>
            </p:spPr>
            <p:txBody>
              <a:bodyPr>
                <a:normAutofit/>
              </a:bodyPr>
              <a:lstStyle/>
              <a:p>
                <a:pPr marL="0" indent="0">
                  <a:buNone/>
                </a:pPr>
                <a:r>
                  <a:rPr lang="en-US" b="1" dirty="0"/>
                  <a:t>Example: </a:t>
                </a:r>
                <a:r>
                  <a:rPr lang="en-US" dirty="0"/>
                  <a:t>Find the Taylor’s and Laurent’s series of     f(z)=  </a:t>
                </a:r>
                <a14:m>
                  <m:oMath xmlns:m="http://schemas.openxmlformats.org/officeDocument/2006/math">
                    <m:f>
                      <m:fPr>
                        <m:ctrlPr>
                          <a:rPr lang="en-US"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+3</m:t>
                        </m:r>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+2</m:t>
                        </m:r>
                      </m:den>
                    </m:f>
                  </m:oMath>
                </a14:m>
                <a:endParaRPr lang="en-US" dirty="0"/>
              </a:p>
              <a:p>
                <a:pPr marL="0" indent="0">
                  <a:buNone/>
                </a:pPr>
                <a:r>
                  <a:rPr lang="en-US" dirty="0"/>
                  <a:t>with center at the origin.</a:t>
                </a:r>
              </a:p>
              <a:p>
                <a:pPr marL="0" indent="0">
                  <a:buNone/>
                </a:pPr>
                <a:r>
                  <a:rPr lang="en-US" dirty="0"/>
                  <a:t>Sol: f(z)=  </a:t>
                </a:r>
                <a14:m>
                  <m:oMath xmlns:m="http://schemas.openxmlformats.org/officeDocument/2006/math">
                    <m:f>
                      <m:fPr>
                        <m:ctrlPr>
                          <a:rPr lang="en-US" b="0" i="1" smtClean="0">
                            <a:latin typeface="Cambria Math" panose="02040503050406030204" pitchFamily="18" charset="0"/>
                          </a:rPr>
                        </m:ctrlPr>
                      </m:fPr>
                      <m:num>
                        <m:r>
                          <a:rPr lang="en-IN" b="0" i="1" smtClean="0">
                            <a:latin typeface="Cambria Math" panose="02040503050406030204" pitchFamily="18" charset="0"/>
                          </a:rPr>
                          <m:t>−2</m:t>
                        </m:r>
                        <m:r>
                          <a:rPr lang="en-IN" b="0" i="1" smtClean="0">
                            <a:latin typeface="Cambria Math" panose="02040503050406030204" pitchFamily="18" charset="0"/>
                          </a:rPr>
                          <m:t>𝑧</m:t>
                        </m:r>
                        <m:r>
                          <a:rPr lang="en-IN" b="0" i="1" smtClean="0">
                            <a:latin typeface="Cambria Math" panose="02040503050406030204" pitchFamily="18" charset="0"/>
                          </a:rPr>
                          <m:t>+3</m:t>
                        </m:r>
                      </m:num>
                      <m:den>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−3</m:t>
                        </m:r>
                        <m:r>
                          <a:rPr lang="en-IN" b="0" i="1" smtClean="0">
                            <a:latin typeface="Cambria Math" panose="02040503050406030204" pitchFamily="18" charset="0"/>
                          </a:rPr>
                          <m:t>𝑧</m:t>
                        </m:r>
                        <m:r>
                          <a:rPr lang="en-IN" b="0" i="1" smtClean="0">
                            <a:latin typeface="Cambria Math" panose="02040503050406030204" pitchFamily="18" charset="0"/>
                          </a:rPr>
                          <m:t>+2</m:t>
                        </m:r>
                      </m:den>
                    </m:f>
                  </m:oMath>
                </a14:m>
                <a:r>
                  <a:rPr lang="en-US" dirty="0"/>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−2</m:t>
                        </m:r>
                        <m:r>
                          <a:rPr lang="en-IN" i="1">
                            <a:latin typeface="Cambria Math" panose="02040503050406030204" pitchFamily="18" charset="0"/>
                          </a:rPr>
                          <m:t>𝑧</m:t>
                        </m:r>
                        <m:r>
                          <a:rPr lang="en-IN" i="1">
                            <a:latin typeface="Cambria Math" panose="02040503050406030204" pitchFamily="18" charset="0"/>
                          </a:rPr>
                          <m:t>+3</m:t>
                        </m:r>
                      </m:num>
                      <m:den>
                        <m:d>
                          <m:dPr>
                            <m:ctrlPr>
                              <a:rPr lang="en-IN" b="0" i="1" smtClean="0">
                                <a:latin typeface="Cambria Math" panose="02040503050406030204" pitchFamily="18" charset="0"/>
                              </a:rPr>
                            </m:ctrlPr>
                          </m:dPr>
                          <m:e>
                            <m:r>
                              <a:rPr lang="en-IN" b="0" i="1" smtClean="0">
                                <a:latin typeface="Cambria Math" panose="02040503050406030204" pitchFamily="18" charset="0"/>
                              </a:rPr>
                              <m:t>𝑧</m:t>
                            </m:r>
                            <m:r>
                              <a:rPr lang="en-IN" b="0" i="1" smtClean="0">
                                <a:latin typeface="Cambria Math" panose="02040503050406030204" pitchFamily="18" charset="0"/>
                              </a:rPr>
                              <m:t>−1</m:t>
                            </m:r>
                          </m:e>
                        </m:d>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−2)</m:t>
                        </m:r>
                      </m:den>
                    </m:f>
                  </m:oMath>
                </a14:m>
                <a:r>
                  <a:rPr lang="en-US" dirty="0"/>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m:t>
                        </m:r>
                        <m:r>
                          <a:rPr lang="en-IN" b="0" i="1" smtClean="0">
                            <a:latin typeface="Cambria Math" panose="02040503050406030204" pitchFamily="18" charset="0"/>
                          </a:rPr>
                          <m:t>1</m:t>
                        </m:r>
                      </m:num>
                      <m:den>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−1</m:t>
                            </m:r>
                          </m:e>
                        </m:d>
                      </m:den>
                    </m:f>
                  </m:oMath>
                </a14:m>
                <a:r>
                  <a:rPr lang="en-US" dirty="0"/>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1</m:t>
                        </m:r>
                      </m:num>
                      <m:den>
                        <m:r>
                          <a:rPr lang="en-IN" i="1" smtClean="0">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𝑧</m:t>
                        </m:r>
                        <m:r>
                          <a:rPr lang="en-IN" i="1">
                            <a:latin typeface="Cambria Math" panose="02040503050406030204" pitchFamily="18" charset="0"/>
                          </a:rPr>
                          <m:t>−2)</m:t>
                        </m:r>
                      </m:den>
                    </m:f>
                  </m:oMath>
                </a14:m>
                <a:endParaRPr lang="en-US" dirty="0"/>
              </a:p>
              <a:p>
                <a:pPr marL="0" indent="0">
                  <a:buNone/>
                </a:pPr>
                <a:r>
                  <a:rPr lang="en-US" dirty="0"/>
                  <a:t>For Taylor’s expansion of f(z) we take </a:t>
                </a:r>
                <a14:m>
                  <m:oMath xmlns:m="http://schemas.openxmlformats.org/officeDocument/2006/math">
                    <m:d>
                      <m:dPr>
                        <m:begChr m:val="|"/>
                        <m:endChr m:val="|"/>
                        <m:ctrlPr>
                          <a:rPr lang="en-US" i="1" smtClean="0">
                            <a:latin typeface="Cambria Math" panose="02040503050406030204" pitchFamily="18" charset="0"/>
                          </a:rPr>
                        </m:ctrlPr>
                      </m:dPr>
                      <m:e>
                        <m:r>
                          <a:rPr lang="en-IN" b="0" i="1" smtClean="0">
                            <a:latin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&lt;</m:t>
                    </m:r>
                    <m:r>
                      <a:rPr lang="en-IN" b="0" i="1" smtClean="0">
                        <a:latin typeface="Cambria Math" panose="02040503050406030204" pitchFamily="18" charset="0"/>
                        <a:ea typeface="Cambria Math" panose="02040503050406030204" pitchFamily="18" charset="0"/>
                      </a:rPr>
                      <m:t>1 , </m:t>
                    </m:r>
                    <m:r>
                      <m:rPr>
                        <m:sty m:val="p"/>
                      </m:rPr>
                      <a:rPr lang="en-IN" b="0" i="0" smtClean="0">
                        <a:latin typeface="Cambria Math" panose="02040503050406030204" pitchFamily="18" charset="0"/>
                        <a:ea typeface="Cambria Math" panose="02040503050406030204" pitchFamily="18" charset="0"/>
                      </a:rPr>
                      <m:t>then</m:t>
                    </m:r>
                  </m:oMath>
                </a14:m>
                <a:endParaRPr lang="en-IN" b="0" dirty="0">
                  <a:ea typeface="Cambria Math" panose="02040503050406030204" pitchFamily="18" charset="0"/>
                </a:endParaRPr>
              </a:p>
              <a:p>
                <a:pPr marL="0" indent="0">
                  <a:buNone/>
                </a:pPr>
                <a14:m>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𝑧</m:t>
                        </m:r>
                      </m:e>
                    </m:d>
                    <m:r>
                      <a:rPr lang="en-IN" b="0" i="1" smtClean="0">
                        <a:latin typeface="Cambria Math" panose="02040503050406030204" pitchFamily="18" charset="0"/>
                      </a:rPr>
                      <m:t>= </m:t>
                    </m:r>
                    <m:sSup>
                      <m:sSupPr>
                        <m:ctrlPr>
                          <a:rPr lang="en-IN" b="0" i="1" smtClean="0">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𝑧</m:t>
                            </m:r>
                          </m:e>
                        </m:d>
                      </m:e>
                      <m:sup>
                        <m:r>
                          <a:rPr lang="en-IN" b="0" i="1" smtClean="0">
                            <a:latin typeface="Cambria Math" panose="02040503050406030204" pitchFamily="18" charset="0"/>
                          </a:rPr>
                          <m:t>−1</m:t>
                        </m:r>
                      </m:sup>
                    </m:sSup>
                    <m:r>
                      <a:rPr lang="en-IN" b="0" i="1" smtClean="0">
                        <a:latin typeface="Cambria Math" panose="02040503050406030204" pitchFamily="18" charset="0"/>
                      </a:rPr>
                      <m:t>+ </m:t>
                    </m:r>
                    <m:f>
                      <m:fPr>
                        <m:ctrlPr>
                          <a:rPr lang="en-US"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oMath>
                </a14:m>
                <a:r>
                  <a:rPr lang="en-IN" dirty="0"/>
                  <a:t> </a:t>
                </a:r>
                <a14:m>
                  <m:oMath xmlns:m="http://schemas.openxmlformats.org/officeDocument/2006/math">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f>
                              <m:fPr>
                                <m:ctrlPr>
                                  <a:rPr lang="en-IN" i="1" smtClean="0">
                                    <a:latin typeface="Cambria Math" panose="02040503050406030204" pitchFamily="18" charset="0"/>
                                  </a:rPr>
                                </m:ctrlPr>
                              </m:fPr>
                              <m:num>
                                <m:r>
                                  <a:rPr lang="en-IN" b="0" i="1" smtClean="0">
                                    <a:latin typeface="Cambria Math" panose="02040503050406030204" pitchFamily="18" charset="0"/>
                                  </a:rPr>
                                  <m:t>𝑧</m:t>
                                </m:r>
                              </m:num>
                              <m:den>
                                <m:r>
                                  <a:rPr lang="en-IN" b="0" i="1" smtClean="0">
                                    <a:latin typeface="Cambria Math" panose="02040503050406030204" pitchFamily="18" charset="0"/>
                                  </a:rPr>
                                  <m:t>2</m:t>
                                </m:r>
                              </m:den>
                            </m:f>
                          </m:e>
                        </m:d>
                      </m:e>
                      <m:sup>
                        <m:r>
                          <a:rPr lang="en-IN" i="1">
                            <a:latin typeface="Cambria Math" panose="02040503050406030204" pitchFamily="18" charset="0"/>
                          </a:rPr>
                          <m:t>−1</m:t>
                        </m:r>
                      </m:sup>
                    </m:sSup>
                  </m:oMath>
                </a14:m>
                <a:endParaRPr lang="en-IN" b="0" dirty="0">
                  <a:ea typeface="Cambria Math" panose="02040503050406030204" pitchFamily="18" charset="0"/>
                </a:endParaRPr>
              </a:p>
              <a:p>
                <a:pPr marL="0" indent="0">
                  <a:buNone/>
                </a:pPr>
                <a:r>
                  <a:rPr lang="en-IN" dirty="0">
                    <a:ea typeface="Cambria Math" panose="02040503050406030204" pitchFamily="18" charset="0"/>
                  </a:rPr>
                  <a:t>          = </a:t>
                </a:r>
                <a14:m>
                  <m:oMath xmlns:m="http://schemas.openxmlformats.org/officeDocument/2006/math">
                    <m:d>
                      <m:dPr>
                        <m:ctrlPr>
                          <a:rPr lang="en-IN" i="1" smtClean="0">
                            <a:latin typeface="Cambria Math" panose="02040503050406030204" pitchFamily="18" charset="0"/>
                          </a:rPr>
                        </m:ctrlPr>
                      </m:dPr>
                      <m:e>
                        <m:r>
                          <a:rPr lang="en-IN" i="1">
                            <a:latin typeface="Cambria Math" panose="02040503050406030204" pitchFamily="18" charset="0"/>
                          </a:rPr>
                          <m:t>1</m:t>
                        </m:r>
                        <m:r>
                          <a:rPr lang="en-IN" b="0" i="1" smtClean="0">
                            <a:latin typeface="Cambria Math" panose="02040503050406030204" pitchFamily="18" charset="0"/>
                          </a:rPr>
                          <m:t>+</m:t>
                        </m:r>
                        <m:r>
                          <a:rPr lang="en-IN" i="1">
                            <a:latin typeface="Cambria Math" panose="02040503050406030204" pitchFamily="18" charset="0"/>
                          </a:rPr>
                          <m:t>𝑧</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r>
                          <a:rPr lang="en-IN" b="0" i="1" smtClean="0">
                            <a:latin typeface="Cambria Math" panose="02040503050406030204" pitchFamily="18" charset="0"/>
                          </a:rPr>
                          <m:t>+………..</m:t>
                        </m:r>
                      </m:e>
                    </m:d>
                  </m:oMath>
                </a14:m>
                <a:r>
                  <a:rPr lang="en-IN" b="0" dirty="0">
                    <a:ea typeface="Cambria Math" panose="02040503050406030204" pitchFamily="18" charset="0"/>
                  </a:rPr>
                  <a:t>+</a:t>
                </a:r>
                <a:r>
                  <a:rPr lang="en-IN" dirty="0"/>
                  <a:t>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1</m:t>
                        </m:r>
                      </m:num>
                      <m:den>
                        <m:r>
                          <a:rPr lang="en-IN" i="1">
                            <a:latin typeface="Cambria Math" panose="02040503050406030204" pitchFamily="18" charset="0"/>
                          </a:rPr>
                          <m:t>2</m:t>
                        </m:r>
                      </m:den>
                    </m:f>
                    <m:r>
                      <a:rPr lang="en-IN" i="1">
                        <a:latin typeface="Cambria Math" panose="02040503050406030204" pitchFamily="18" charset="0"/>
                      </a:rPr>
                      <m:t> </m:t>
                    </m:r>
                    <m:d>
                      <m:dPr>
                        <m:ctrlPr>
                          <a:rPr lang="en-IN" i="1">
                            <a:latin typeface="Cambria Math" panose="02040503050406030204" pitchFamily="18" charset="0"/>
                          </a:rPr>
                        </m:ctrlPr>
                      </m:dPr>
                      <m:e>
                        <m:r>
                          <a:rPr lang="en-IN" i="1">
                            <a:latin typeface="Cambria Math" panose="02040503050406030204" pitchFamily="18" charset="0"/>
                          </a:rPr>
                          <m:t>1+</m:t>
                        </m:r>
                        <m:f>
                          <m:fPr>
                            <m:ctrlPr>
                              <a:rPr lang="en-IN" i="1" smtClean="0">
                                <a:latin typeface="Cambria Math" panose="02040503050406030204" pitchFamily="18" charset="0"/>
                              </a:rPr>
                            </m:ctrlPr>
                          </m:fPr>
                          <m:num>
                            <m:r>
                              <a:rPr lang="en-IN" b="0" i="1" smtClean="0">
                                <a:latin typeface="Cambria Math" panose="02040503050406030204" pitchFamily="18" charset="0"/>
                              </a:rPr>
                              <m:t>𝑧</m:t>
                            </m:r>
                          </m:num>
                          <m:den>
                            <m:r>
                              <a:rPr lang="en-IN" b="0" i="1" smtClean="0">
                                <a:latin typeface="Cambria Math" panose="02040503050406030204" pitchFamily="18" charset="0"/>
                              </a:rPr>
                              <m:t>2</m:t>
                            </m:r>
                          </m:den>
                        </m:f>
                        <m:r>
                          <a:rPr lang="en-IN" i="1">
                            <a:latin typeface="Cambria Math" panose="02040503050406030204" pitchFamily="18" charset="0"/>
                          </a:rPr>
                          <m:t>+</m:t>
                        </m:r>
                        <m:f>
                          <m:fPr>
                            <m:ctrlPr>
                              <a:rPr lang="en-IN" i="1" smtClean="0">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𝑧</m:t>
                                </m:r>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a:rPr lang="en-IN" b="0" i="1" smtClean="0">
                                    <a:latin typeface="Cambria Math" panose="02040503050406030204" pitchFamily="18" charset="0"/>
                                  </a:rPr>
                                  <m:t>2</m:t>
                                </m:r>
                              </m:e>
                              <m:sup>
                                <m:r>
                                  <a:rPr lang="en-IN" i="1">
                                    <a:latin typeface="Cambria Math" panose="02040503050406030204" pitchFamily="18" charset="0"/>
                                  </a:rPr>
                                  <m:t>2</m:t>
                                </m:r>
                              </m:sup>
                            </m:sSup>
                          </m:den>
                        </m:f>
                        <m:r>
                          <a:rPr lang="en-IN" i="1">
                            <a:latin typeface="Cambria Math" panose="02040503050406030204" pitchFamily="18" charset="0"/>
                          </a:rPr>
                          <m:t>+………..</m:t>
                        </m:r>
                      </m:e>
                    </m:d>
                  </m:oMath>
                </a14:m>
                <a:endParaRPr lang="en-IN" dirty="0"/>
              </a:p>
              <a:p>
                <a:pPr marL="0" indent="0">
                  <a:buNone/>
                </a:pPr>
                <a:r>
                  <a:rPr lang="en-IN" b="0" dirty="0">
                    <a:ea typeface="Cambria Math" panose="02040503050406030204" pitchFamily="18" charset="0"/>
                  </a:rPr>
                  <a:t>           = </a:t>
                </a:r>
                <a14:m>
                  <m:oMath xmlns:m="http://schemas.openxmlformats.org/officeDocument/2006/math">
                    <m:f>
                      <m:fPr>
                        <m:ctrlPr>
                          <a:rPr lang="en-IN" i="1" smtClean="0">
                            <a:latin typeface="Cambria Math" panose="02040503050406030204" pitchFamily="18" charset="0"/>
                          </a:rPr>
                        </m:ctrlPr>
                      </m:fPr>
                      <m:num>
                        <m:r>
                          <a:rPr lang="en-IN" b="0" i="1" smtClean="0">
                            <a:latin typeface="Cambria Math" panose="02040503050406030204" pitchFamily="18" charset="0"/>
                          </a:rPr>
                          <m:t>3</m:t>
                        </m:r>
                      </m:num>
                      <m:den>
                        <m:r>
                          <a:rPr lang="en-IN" b="0" i="1" smtClean="0">
                            <a:latin typeface="Cambria Math" panose="02040503050406030204" pitchFamily="18" charset="0"/>
                          </a:rPr>
                          <m:t>2</m:t>
                        </m:r>
                      </m:den>
                    </m:f>
                    <m:r>
                      <a:rPr lang="en-IN" i="1">
                        <a:latin typeface="Cambria Math" panose="02040503050406030204" pitchFamily="18" charset="0"/>
                      </a:rPr>
                      <m:t>+</m:t>
                    </m:r>
                    <m:f>
                      <m:fPr>
                        <m:ctrlPr>
                          <a:rPr lang="en-IN" i="1" smtClean="0">
                            <a:latin typeface="Cambria Math" panose="02040503050406030204" pitchFamily="18" charset="0"/>
                          </a:rPr>
                        </m:ctrlPr>
                      </m:fPr>
                      <m:num>
                        <m:r>
                          <a:rPr lang="en-IN" b="0" i="1" smtClean="0">
                            <a:latin typeface="Cambria Math" panose="02040503050406030204" pitchFamily="18" charset="0"/>
                          </a:rPr>
                          <m:t>5</m:t>
                        </m:r>
                      </m:num>
                      <m:den>
                        <m:r>
                          <a:rPr lang="en-IN" b="0" i="1" smtClean="0">
                            <a:latin typeface="Cambria Math" panose="02040503050406030204" pitchFamily="18" charset="0"/>
                          </a:rPr>
                          <m:t>4</m:t>
                        </m:r>
                      </m:den>
                    </m:f>
                    <m:r>
                      <a:rPr lang="en-IN" b="0" i="1" smtClean="0">
                        <a:latin typeface="Cambria Math" panose="02040503050406030204" pitchFamily="18" charset="0"/>
                      </a:rPr>
                      <m:t>𝑧</m:t>
                    </m:r>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9</m:t>
                        </m:r>
                      </m:num>
                      <m:den>
                        <m:r>
                          <a:rPr lang="en-IN" b="0" i="1" smtClean="0">
                            <a:latin typeface="Cambria Math" panose="02040503050406030204" pitchFamily="18" charset="0"/>
                          </a:rPr>
                          <m:t>8</m:t>
                        </m:r>
                      </m:den>
                    </m:f>
                    <m:sSup>
                      <m:sSupPr>
                        <m:ctrlPr>
                          <a:rPr lang="en-IN" i="1" smtClean="0">
                            <a:latin typeface="Cambria Math" panose="02040503050406030204" pitchFamily="18" charset="0"/>
                          </a:rPr>
                        </m:ctrlPr>
                      </m:sSupPr>
                      <m:e>
                        <m:r>
                          <a:rPr lang="en-IN" i="1">
                            <a:latin typeface="Cambria Math" panose="02040503050406030204" pitchFamily="18" charset="0"/>
                          </a:rPr>
                          <m:t>𝑧</m:t>
                        </m:r>
                      </m:e>
                      <m:sup>
                        <m:r>
                          <a:rPr lang="en-IN" b="0" i="1" smtClean="0">
                            <a:latin typeface="Cambria Math" panose="02040503050406030204" pitchFamily="18" charset="0"/>
                          </a:rPr>
                          <m:t>2</m:t>
                        </m:r>
                      </m:sup>
                    </m:sSup>
                    <m:r>
                      <a:rPr lang="en-IN" b="0" i="0" smtClean="0">
                        <a:latin typeface="Cambria Math" panose="02040503050406030204" pitchFamily="18" charset="0"/>
                      </a:rPr>
                      <m:t>+  …</m:t>
                    </m:r>
                  </m:oMath>
                </a14:m>
                <a:endParaRPr lang="en-IN" b="0" dirty="0">
                  <a:ea typeface="Cambria Math" panose="02040503050406030204" pitchFamily="18" charset="0"/>
                </a:endParaRPr>
              </a:p>
              <a:p>
                <a:pPr marL="0" indent="0">
                  <a:buNone/>
                </a:pPr>
                <a:r>
                  <a:rPr lang="en-US" dirty="0"/>
                  <a:t>which is the Taylor’s expansion of f(z) about the origin.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5720" y="1066800"/>
                <a:ext cx="8583480" cy="5257800"/>
              </a:xfrm>
              <a:blipFill>
                <a:blip r:embed="rId2"/>
                <a:stretch>
                  <a:fillRect l="-1136"/>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90D576D2-BEB6-4C87-B80F-11E830B44830}"/>
              </a:ext>
            </a:extLst>
          </p:cNvPr>
          <p:cNvSpPr txBox="1">
            <a:spLocks/>
          </p:cNvSpPr>
          <p:nvPr/>
        </p:nvSpPr>
        <p:spPr>
          <a:xfrm>
            <a:off x="1676400" y="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Taylor’s Series(CO2)</a:t>
            </a:r>
          </a:p>
        </p:txBody>
      </p:sp>
      <p:pic>
        <p:nvPicPr>
          <p:cNvPr id="5" name="Picture 4">
            <a:extLst>
              <a:ext uri="{FF2B5EF4-FFF2-40B4-BE49-F238E27FC236}">
                <a16:creationId xmlns:a16="http://schemas.microsoft.com/office/drawing/2014/main" id="{2D70F507-6E48-4513-A253-5B767159F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720" y="151892"/>
            <a:ext cx="1303840" cy="696468"/>
          </a:xfrm>
          <a:prstGeom prst="rect">
            <a:avLst/>
          </a:prstGeom>
        </p:spPr>
      </p:pic>
      <p:sp>
        <p:nvSpPr>
          <p:cNvPr id="6" name="Date Placeholder 5">
            <a:extLst>
              <a:ext uri="{FF2B5EF4-FFF2-40B4-BE49-F238E27FC236}">
                <a16:creationId xmlns:a16="http://schemas.microsoft.com/office/drawing/2014/main" id="{EEA9AB6F-65F4-4CB7-9C17-822662154A2D}"/>
              </a:ext>
            </a:extLst>
          </p:cNvPr>
          <p:cNvSpPr>
            <a:spLocks noGrp="1"/>
          </p:cNvSpPr>
          <p:nvPr>
            <p:ph type="dt" sz="half" idx="10"/>
          </p:nvPr>
        </p:nvSpPr>
        <p:spPr/>
        <p:txBody>
          <a:bodyPr/>
          <a:lstStyle/>
          <a:p>
            <a:fld id="{3FBB0DEC-6772-44F8-9CDA-E2E65F440FB2}" type="datetime1">
              <a:rPr lang="en-US" smtClean="0"/>
              <a:t>10/24/2022</a:t>
            </a:fld>
            <a:endParaRPr lang="en-US"/>
          </a:p>
        </p:txBody>
      </p:sp>
      <p:sp>
        <p:nvSpPr>
          <p:cNvPr id="7" name="Footer Placeholder 6">
            <a:extLst>
              <a:ext uri="{FF2B5EF4-FFF2-40B4-BE49-F238E27FC236}">
                <a16:creationId xmlns:a16="http://schemas.microsoft.com/office/drawing/2014/main" id="{1AA510FB-02C9-48F4-ACFB-8BE6479B7F79}"/>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9AAB30D8-BAF2-4554-8F28-E83099DABB06}"/>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2471869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81000"/>
            <a:ext cx="8382001" cy="685800"/>
          </a:xfrm>
        </p:spPr>
        <p:txBody>
          <a:bodyPr>
            <a:normAutofit fontScale="90000"/>
          </a:bodyPr>
          <a:lstStyle/>
          <a:p>
            <a:br>
              <a:rPr lang="en-US"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55720" y="1066800"/>
                <a:ext cx="8382001" cy="52578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Next for Laurent’s expansion  of f(z) consider the annual region </a:t>
                </a:r>
                <a:r>
                  <a:rPr lang="en-IN" dirty="0">
                    <a:ea typeface="Cambria Math" panose="02040503050406030204" pitchFamily="18" charset="0"/>
                  </a:rPr>
                  <a:t>1</a:t>
                </a:r>
                <a14:m>
                  <m:oMath xmlns:m="http://schemas.openxmlformats.org/officeDocument/2006/math">
                    <m:r>
                      <a:rPr lang="en-IN" i="1">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rPr>
                        </m:ctrlPr>
                      </m:dPr>
                      <m:e>
                        <m:r>
                          <a:rPr lang="en-IN" i="1">
                            <a:latin typeface="Cambria Math" panose="02040503050406030204" pitchFamily="18" charset="0"/>
                          </a:rPr>
                          <m:t>𝑧</m:t>
                        </m:r>
                      </m:e>
                    </m:d>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2</m:t>
                    </m:r>
                  </m:oMath>
                </a14:m>
                <a:r>
                  <a:rPr lang="en-US" dirty="0">
                    <a:latin typeface="Times New Roman" panose="02020603050405020304" pitchFamily="18" charset="0"/>
                    <a:cs typeface="Times New Roman" panose="02020603050405020304" pitchFamily="18" charset="0"/>
                  </a:rPr>
                  <a:t>, then </a:t>
                </a:r>
              </a:p>
              <a:p>
                <a:pPr marL="0" indent="0">
                  <a:buNone/>
                </a:pP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f</a:t>
                </a:r>
                <a:r>
                  <a:rPr lang="en-US"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z</a:t>
                </a:r>
                <a:r>
                  <a:rPr lang="en-US" dirty="0">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−2</m:t>
                        </m:r>
                        <m:r>
                          <a:rPr lang="en-IN" i="1">
                            <a:latin typeface="Cambria Math" panose="02040503050406030204" pitchFamily="18" charset="0"/>
                          </a:rPr>
                          <m:t>𝑧</m:t>
                        </m:r>
                        <m:r>
                          <a:rPr lang="en-IN" i="1">
                            <a:latin typeface="Cambria Math" panose="02040503050406030204" pitchFamily="18" charset="0"/>
                          </a:rPr>
                          <m:t>+3</m:t>
                        </m:r>
                      </m:num>
                      <m:den>
                        <m:d>
                          <m:dPr>
                            <m:ctrlPr>
                              <a:rPr lang="en-IN" b="0" i="1" smtClean="0">
                                <a:latin typeface="Cambria Math" panose="02040503050406030204" pitchFamily="18" charset="0"/>
                              </a:rPr>
                            </m:ctrlPr>
                          </m:dPr>
                          <m:e>
                            <m:r>
                              <a:rPr lang="en-IN" b="0" i="1" smtClean="0">
                                <a:latin typeface="Cambria Math" panose="02040503050406030204" pitchFamily="18" charset="0"/>
                              </a:rPr>
                              <m:t>𝑧</m:t>
                            </m:r>
                            <m:r>
                              <a:rPr lang="en-IN" b="0" i="1" smtClean="0">
                                <a:latin typeface="Cambria Math" panose="02040503050406030204" pitchFamily="18" charset="0"/>
                              </a:rPr>
                              <m:t>−1</m:t>
                            </m:r>
                          </m:e>
                        </m:d>
                        <m:r>
                          <a:rPr lang="en-IN" b="0" i="1" smtClean="0">
                            <a:latin typeface="Cambria Math" panose="02040503050406030204" pitchFamily="18" charset="0"/>
                          </a:rPr>
                          <m:t>(</m:t>
                        </m:r>
                        <m:r>
                          <a:rPr lang="en-IN" b="0" i="1" smtClean="0">
                            <a:latin typeface="Cambria Math" panose="02040503050406030204" pitchFamily="18" charset="0"/>
                          </a:rPr>
                          <m:t>𝑧</m:t>
                        </m:r>
                        <m:r>
                          <a:rPr lang="en-IN" b="0" i="1" smtClean="0">
                            <a:latin typeface="Cambria Math" panose="02040503050406030204" pitchFamily="18" charset="0"/>
                          </a:rPr>
                          <m:t>−2)</m:t>
                        </m:r>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IN" i="1">
                            <a:latin typeface="Cambria Math" panose="02040503050406030204" pitchFamily="18" charset="0"/>
                          </a:rPr>
                          <m:t>−</m:t>
                        </m:r>
                        <m:r>
                          <a:rPr lang="en-IN" b="0" i="1" smtClean="0">
                            <a:latin typeface="Cambria Math" panose="02040503050406030204" pitchFamily="18" charset="0"/>
                          </a:rPr>
                          <m:t>1</m:t>
                        </m:r>
                      </m:num>
                      <m:den>
                        <m:d>
                          <m:dPr>
                            <m:ctrlPr>
                              <a:rPr lang="en-IN" i="1">
                                <a:latin typeface="Cambria Math" panose="02040503050406030204" pitchFamily="18" charset="0"/>
                              </a:rPr>
                            </m:ctrlPr>
                          </m:dPr>
                          <m:e>
                            <m:r>
                              <a:rPr lang="en-IN" i="1">
                                <a:latin typeface="Cambria Math" panose="02040503050406030204" pitchFamily="18" charset="0"/>
                              </a:rPr>
                              <m:t>𝑧</m:t>
                            </m:r>
                            <m:r>
                              <a:rPr lang="en-IN" i="1">
                                <a:latin typeface="Cambria Math" panose="02040503050406030204" pitchFamily="18" charset="0"/>
                              </a:rPr>
                              <m:t>−1</m:t>
                            </m:r>
                          </m:e>
                        </m:d>
                      </m:den>
                    </m:f>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i="1">
                            <a:latin typeface="Cambria Math" panose="02040503050406030204" pitchFamily="18" charset="0"/>
                          </a:rPr>
                        </m:ctrlPr>
                      </m:fPr>
                      <m:num>
                        <m:r>
                          <a:rPr lang="en-IN" b="0" i="1" smtClean="0">
                            <a:latin typeface="Cambria Math" panose="02040503050406030204" pitchFamily="18" charset="0"/>
                          </a:rPr>
                          <m:t>1</m:t>
                        </m:r>
                      </m:num>
                      <m:den>
                        <m:r>
                          <a:rPr lang="en-IN" i="1" smtClean="0">
                            <a:latin typeface="Cambria Math" panose="02040503050406030204" pitchFamily="18" charset="0"/>
                          </a:rPr>
                          <m:t> </m:t>
                        </m:r>
                        <m:r>
                          <a:rPr lang="en-IN" i="1">
                            <a:latin typeface="Cambria Math" panose="02040503050406030204" pitchFamily="18" charset="0"/>
                          </a:rPr>
                          <m:t>(</m:t>
                        </m:r>
                        <m:r>
                          <a:rPr lang="en-IN" i="1">
                            <a:latin typeface="Cambria Math" panose="02040503050406030204" pitchFamily="18" charset="0"/>
                          </a:rPr>
                          <m:t>𝑧</m:t>
                        </m:r>
                        <m:r>
                          <a:rPr lang="en-IN" i="1">
                            <a:latin typeface="Cambria Math" panose="02040503050406030204" pitchFamily="18" charset="0"/>
                          </a:rPr>
                          <m:t>−2)</m:t>
                        </m:r>
                      </m:den>
                    </m:f>
                  </m:oMath>
                </a14:m>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𝑧</m:t>
                        </m:r>
                      </m:den>
                    </m:f>
                    <m:d>
                      <m:dPr>
                        <m:ctrlPr>
                          <a:rPr lang="en-IN" i="1">
                            <a:latin typeface="Cambria Math" panose="02040503050406030204" pitchFamily="18" charset="0"/>
                          </a:rPr>
                        </m:ctrlPr>
                      </m:dPr>
                      <m:e>
                        <m:r>
                          <a:rPr lang="en-IN" i="1">
                            <a:latin typeface="Cambria Math" panose="02040503050406030204" pitchFamily="18" charset="0"/>
                          </a:rPr>
                          <m:t>1+</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𝑧</m:t>
                            </m:r>
                          </m:den>
                        </m:f>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sSup>
                              <m:sSupPr>
                                <m:ctrlPr>
                                  <a:rPr lang="en-IN" i="1">
                                    <a:latin typeface="Cambria Math" panose="02040503050406030204" pitchFamily="18" charset="0"/>
                                  </a:rPr>
                                </m:ctrlPr>
                              </m:sSupPr>
                              <m:e>
                                <m:r>
                                  <a:rPr lang="en-IN" i="1">
                                    <a:latin typeface="Cambria Math" panose="02040503050406030204" pitchFamily="18" charset="0"/>
                                  </a:rPr>
                                  <m:t>𝑧</m:t>
                                </m:r>
                              </m:e>
                              <m:sup>
                                <m:r>
                                  <a:rPr lang="en-IN" i="1">
                                    <a:latin typeface="Cambria Math" panose="02040503050406030204" pitchFamily="18" charset="0"/>
                                  </a:rPr>
                                  <m:t>2</m:t>
                                </m:r>
                              </m:sup>
                            </m:sSup>
                          </m:den>
                        </m:f>
                        <m:r>
                          <a:rPr lang="en-IN" b="0" i="1" smtClean="0">
                            <a:latin typeface="Cambria Math" panose="02040503050406030204" pitchFamily="18" charset="0"/>
                          </a:rPr>
                          <m:t>+…</m:t>
                        </m:r>
                      </m:e>
                    </m:d>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2</m:t>
                        </m:r>
                      </m:den>
                    </m:f>
                    <m:d>
                      <m:dPr>
                        <m:ctrlPr>
                          <a:rPr lang="en-IN" i="1">
                            <a:latin typeface="Cambria Math" panose="02040503050406030204" pitchFamily="18" charset="0"/>
                          </a:rPr>
                        </m:ctrlPr>
                      </m:dPr>
                      <m:e>
                        <m:r>
                          <a:rPr lang="en-IN" i="1">
                            <a:latin typeface="Cambria Math" panose="02040503050406030204" pitchFamily="18" charset="0"/>
                          </a:rPr>
                          <m:t>1+</m:t>
                        </m:r>
                        <m:f>
                          <m:fPr>
                            <m:ctrlPr>
                              <a:rPr lang="en-IN" i="1">
                                <a:latin typeface="Cambria Math" panose="02040503050406030204" pitchFamily="18" charset="0"/>
                              </a:rPr>
                            </m:ctrlPr>
                          </m:fPr>
                          <m:num>
                            <m:r>
                              <a:rPr lang="en-IN" b="0" i="1" smtClean="0">
                                <a:latin typeface="Cambria Math" panose="02040503050406030204" pitchFamily="18" charset="0"/>
                              </a:rPr>
                              <m:t>𝑧</m:t>
                            </m:r>
                          </m:num>
                          <m:den>
                            <m:r>
                              <a:rPr lang="en-IN" b="0" i="1" smtClean="0">
                                <a:latin typeface="Cambria Math" panose="02040503050406030204" pitchFamily="18" charset="0"/>
                              </a:rPr>
                              <m:t>2</m:t>
                            </m:r>
                          </m:den>
                        </m:f>
                        <m:r>
                          <a:rPr lang="en-IN" i="1">
                            <a:latin typeface="Cambria Math" panose="02040503050406030204" pitchFamily="18" charset="0"/>
                          </a:rPr>
                          <m:t>+</m:t>
                        </m:r>
                        <m:f>
                          <m:fPr>
                            <m:ctrlPr>
                              <a:rPr lang="en-IN" i="1">
                                <a:latin typeface="Cambria Math" panose="02040503050406030204" pitchFamily="18" charset="0"/>
                              </a:rPr>
                            </m:ctrlPr>
                          </m:fPr>
                          <m:num>
                            <m:sSup>
                              <m:sSupPr>
                                <m:ctrlPr>
                                  <a:rPr lang="en-IN" i="1">
                                    <a:latin typeface="Cambria Math" panose="02040503050406030204" pitchFamily="18" charset="0"/>
                                  </a:rPr>
                                </m:ctrlPr>
                              </m:sSupPr>
                              <m:e>
                                <m:r>
                                  <a:rPr lang="en-IN" i="1">
                                    <a:latin typeface="Cambria Math" panose="02040503050406030204" pitchFamily="18" charset="0"/>
                                  </a:rPr>
                                  <m:t>𝑧</m:t>
                                </m:r>
                              </m:e>
                              <m:sup>
                                <m:r>
                                  <a:rPr lang="en-IN" i="1">
                                    <a:latin typeface="Cambria Math" panose="02040503050406030204" pitchFamily="18" charset="0"/>
                                  </a:rPr>
                                  <m:t>2</m:t>
                                </m:r>
                              </m:sup>
                            </m:sSup>
                          </m:num>
                          <m:den>
                            <m:sSup>
                              <m:sSupPr>
                                <m:ctrlPr>
                                  <a:rPr lang="en-IN" i="1">
                                    <a:latin typeface="Cambria Math" panose="02040503050406030204" pitchFamily="18" charset="0"/>
                                  </a:rPr>
                                </m:ctrlPr>
                              </m:sSupPr>
                              <m:e>
                                <m:r>
                                  <a:rPr lang="en-IN" b="0" i="1" smtClean="0">
                                    <a:latin typeface="Cambria Math" panose="02040503050406030204" pitchFamily="18" charset="0"/>
                                  </a:rPr>
                                  <m:t>2</m:t>
                                </m:r>
                              </m:e>
                              <m:sup>
                                <m:r>
                                  <a:rPr lang="en-IN" i="1">
                                    <a:latin typeface="Cambria Math" panose="02040503050406030204" pitchFamily="18" charset="0"/>
                                  </a:rPr>
                                  <m:t>2</m:t>
                                </m:r>
                              </m:sup>
                            </m:sSup>
                          </m:den>
                        </m:f>
                        <m:r>
                          <a:rPr lang="en-IN" i="1">
                            <a:latin typeface="Cambria Math" panose="02040503050406030204" pitchFamily="18" charset="0"/>
                          </a:rPr>
                          <m:t>+…</m:t>
                        </m:r>
                      </m:e>
                    </m:d>
                  </m:oMath>
                </a14:m>
                <a:endParaRPr lang="en-IN" dirty="0">
                  <a:latin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IN" dirty="0"/>
                  <a:t> </a:t>
                </a:r>
                <a14:m>
                  <m:oMath xmlns:m="http://schemas.openxmlformats.org/officeDocument/2006/math">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den>
                        </m:f>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𝑧</m:t>
                            </m:r>
                          </m:num>
                          <m:den>
                            <m:sSup>
                              <m:sSupPr>
                                <m:ctrlPr>
                                  <a:rPr lang="en-IN" i="1">
                                    <a:latin typeface="Cambria Math" panose="02040503050406030204" pitchFamily="18" charset="0"/>
                                  </a:rPr>
                                </m:ctrlPr>
                              </m:sSupPr>
                              <m:e>
                                <m:r>
                                  <a:rPr lang="en-IN" b="0" i="1" smtClean="0">
                                    <a:latin typeface="Cambria Math" panose="02040503050406030204" pitchFamily="18" charset="0"/>
                                  </a:rPr>
                                  <m:t>2</m:t>
                                </m:r>
                              </m:e>
                              <m:sup>
                                <m:r>
                                  <a:rPr lang="en-IN" i="1">
                                    <a:latin typeface="Cambria Math" panose="02040503050406030204" pitchFamily="18" charset="0"/>
                                  </a:rPr>
                                  <m:t>2</m:t>
                                </m:r>
                              </m:sup>
                            </m:sSup>
                          </m:den>
                        </m:f>
                        <m:r>
                          <a:rPr lang="en-IN" i="1">
                            <a:latin typeface="Cambria Math" panose="02040503050406030204" pitchFamily="18" charset="0"/>
                          </a:rPr>
                          <m:t>+</m:t>
                        </m:r>
                        <m:f>
                          <m:fPr>
                            <m:ctrlPr>
                              <a:rPr lang="en-IN" i="1">
                                <a:latin typeface="Cambria Math" panose="02040503050406030204" pitchFamily="18" charset="0"/>
                              </a:rPr>
                            </m:ctrlPr>
                          </m:fPr>
                          <m:num>
                            <m:sSup>
                              <m:sSupPr>
                                <m:ctrlPr>
                                  <a:rPr lang="en-IN" i="1" smtClean="0">
                                    <a:latin typeface="Cambria Math" panose="02040503050406030204" pitchFamily="18" charset="0"/>
                                  </a:rPr>
                                </m:ctrlPr>
                              </m:sSupPr>
                              <m:e>
                                <m:r>
                                  <a:rPr lang="en-IN" b="0" i="1" smtClean="0">
                                    <a:latin typeface="Cambria Math" panose="02040503050406030204" pitchFamily="18" charset="0"/>
                                  </a:rPr>
                                  <m:t>𝑧</m:t>
                                </m:r>
                              </m:e>
                              <m:sup>
                                <m:r>
                                  <a:rPr lang="en-IN" b="0" i="1" smtClean="0">
                                    <a:latin typeface="Cambria Math" panose="02040503050406030204" pitchFamily="18" charset="0"/>
                                  </a:rPr>
                                  <m:t>2</m:t>
                                </m:r>
                              </m:sup>
                            </m:sSup>
                          </m:num>
                          <m:den>
                            <m:sSup>
                              <m:sSupPr>
                                <m:ctrlPr>
                                  <a:rPr lang="en-IN" i="1">
                                    <a:latin typeface="Cambria Math" panose="02040503050406030204" pitchFamily="18" charset="0"/>
                                  </a:rPr>
                                </m:ctrlPr>
                              </m:sSupPr>
                              <m:e>
                                <m:r>
                                  <a:rPr lang="en-IN" i="1">
                                    <a:latin typeface="Cambria Math" panose="02040503050406030204" pitchFamily="18" charset="0"/>
                                  </a:rPr>
                                  <m:t>2</m:t>
                                </m:r>
                              </m:e>
                              <m:sup>
                                <m:r>
                                  <a:rPr lang="en-IN" b="0" i="1" smtClean="0">
                                    <a:latin typeface="Cambria Math" panose="02040503050406030204" pitchFamily="18" charset="0"/>
                                  </a:rPr>
                                  <m:t>3</m:t>
                                </m:r>
                              </m:sup>
                            </m:sSup>
                          </m:den>
                        </m:f>
                        <m:r>
                          <a:rPr lang="en-IN" b="0" i="1" smtClean="0">
                            <a:latin typeface="Cambria Math" panose="02040503050406030204" pitchFamily="18" charset="0"/>
                          </a:rPr>
                          <m:t>+</m:t>
                        </m:r>
                        <m:r>
                          <a:rPr lang="en-IN" i="1">
                            <a:latin typeface="Cambria Math" panose="02040503050406030204" pitchFamily="18" charset="0"/>
                          </a:rPr>
                          <m:t>…</m:t>
                        </m:r>
                      </m:e>
                    </m:d>
                    <m:r>
                      <a:rPr lang="en-IN" b="0" i="0" smtClean="0">
                        <a:latin typeface="Cambria Math" panose="02040503050406030204" pitchFamily="18" charset="0"/>
                      </a:rPr>
                      <m:t>− </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1</m:t>
                            </m:r>
                          </m:num>
                          <m:den>
                            <m:r>
                              <a:rPr lang="en-IN" b="0" i="1" smtClean="0">
                                <a:latin typeface="Cambria Math" panose="02040503050406030204" pitchFamily="18" charset="0"/>
                              </a:rPr>
                              <m:t>𝑧</m:t>
                            </m:r>
                          </m:den>
                        </m:f>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1</m:t>
                            </m:r>
                          </m:num>
                          <m:den>
                            <m:sSup>
                              <m:sSupPr>
                                <m:ctrlPr>
                                  <a:rPr lang="en-IN" i="1">
                                    <a:latin typeface="Cambria Math" panose="02040503050406030204" pitchFamily="18" charset="0"/>
                                  </a:rPr>
                                </m:ctrlPr>
                              </m:sSupPr>
                              <m:e>
                                <m:r>
                                  <a:rPr lang="en-IN" b="0" i="1" smtClean="0">
                                    <a:latin typeface="Cambria Math" panose="02040503050406030204" pitchFamily="18" charset="0"/>
                                  </a:rPr>
                                  <m:t>𝑧</m:t>
                                </m:r>
                              </m:e>
                              <m:sup>
                                <m:r>
                                  <a:rPr lang="en-IN" i="1">
                                    <a:latin typeface="Cambria Math" panose="02040503050406030204" pitchFamily="18" charset="0"/>
                                  </a:rPr>
                                  <m:t>2</m:t>
                                </m:r>
                              </m:sup>
                            </m:sSup>
                          </m:den>
                        </m:f>
                        <m:r>
                          <a:rPr lang="en-IN" i="1">
                            <a:latin typeface="Cambria Math" panose="02040503050406030204" pitchFamily="18" charset="0"/>
                          </a:rPr>
                          <m:t>+</m:t>
                        </m:r>
                        <m:f>
                          <m:fPr>
                            <m:ctrlPr>
                              <a:rPr lang="en-IN" i="1">
                                <a:latin typeface="Cambria Math" panose="02040503050406030204" pitchFamily="18" charset="0"/>
                              </a:rPr>
                            </m:ctrlPr>
                          </m:fPr>
                          <m:num>
                            <m:r>
                              <a:rPr lang="en-IN" b="0" i="1" smtClean="0">
                                <a:latin typeface="Cambria Math" panose="02040503050406030204" pitchFamily="18" charset="0"/>
                              </a:rPr>
                              <m:t>1</m:t>
                            </m:r>
                          </m:num>
                          <m:den>
                            <m:sSup>
                              <m:sSupPr>
                                <m:ctrlPr>
                                  <a:rPr lang="en-IN" i="1">
                                    <a:latin typeface="Cambria Math" panose="02040503050406030204" pitchFamily="18" charset="0"/>
                                  </a:rPr>
                                </m:ctrlPr>
                              </m:sSupPr>
                              <m:e>
                                <m:r>
                                  <a:rPr lang="en-IN" b="0" i="1" smtClean="0">
                                    <a:latin typeface="Cambria Math" panose="02040503050406030204" pitchFamily="18" charset="0"/>
                                  </a:rPr>
                                  <m:t>𝑧</m:t>
                                </m:r>
                              </m:e>
                              <m:sup>
                                <m:r>
                                  <a:rPr lang="en-IN" i="1">
                                    <a:latin typeface="Cambria Math" panose="02040503050406030204" pitchFamily="18" charset="0"/>
                                  </a:rPr>
                                  <m:t>3</m:t>
                                </m:r>
                              </m:sup>
                            </m:sSup>
                          </m:den>
                        </m:f>
                        <m:r>
                          <a:rPr lang="en-IN" i="1">
                            <a:latin typeface="Cambria Math" panose="02040503050406030204" pitchFamily="18" charset="0"/>
                          </a:rPr>
                          <m:t>+…</m:t>
                        </m:r>
                      </m:e>
                    </m:d>
                  </m:oMath>
                </a14:m>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which is the Laurent’s expansion about the origin.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55720" y="1066800"/>
                <a:ext cx="8382001" cy="5257800"/>
              </a:xfrm>
              <a:blipFill>
                <a:blip r:embed="rId2"/>
                <a:stretch>
                  <a:fillRect l="-1164" t="-927"/>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90D576D2-BEB6-4C87-B80F-11E830B44830}"/>
              </a:ext>
            </a:extLst>
          </p:cNvPr>
          <p:cNvSpPr txBox="1">
            <a:spLocks/>
          </p:cNvSpPr>
          <p:nvPr/>
        </p:nvSpPr>
        <p:spPr>
          <a:xfrm>
            <a:off x="1676400" y="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Taylor’s Series(CO2)</a:t>
            </a:r>
          </a:p>
        </p:txBody>
      </p:sp>
      <p:pic>
        <p:nvPicPr>
          <p:cNvPr id="5" name="Picture 4">
            <a:extLst>
              <a:ext uri="{FF2B5EF4-FFF2-40B4-BE49-F238E27FC236}">
                <a16:creationId xmlns:a16="http://schemas.microsoft.com/office/drawing/2014/main" id="{2D70F507-6E48-4513-A253-5B767159FF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720" y="151892"/>
            <a:ext cx="1303840" cy="696468"/>
          </a:xfrm>
          <a:prstGeom prst="rect">
            <a:avLst/>
          </a:prstGeom>
        </p:spPr>
      </p:pic>
      <p:sp>
        <p:nvSpPr>
          <p:cNvPr id="6" name="Date Placeholder 5">
            <a:extLst>
              <a:ext uri="{FF2B5EF4-FFF2-40B4-BE49-F238E27FC236}">
                <a16:creationId xmlns:a16="http://schemas.microsoft.com/office/drawing/2014/main" id="{EEA9AB6F-65F4-4CB7-9C17-822662154A2D}"/>
              </a:ext>
            </a:extLst>
          </p:cNvPr>
          <p:cNvSpPr>
            <a:spLocks noGrp="1"/>
          </p:cNvSpPr>
          <p:nvPr>
            <p:ph type="dt" sz="half" idx="10"/>
          </p:nvPr>
        </p:nvSpPr>
        <p:spPr/>
        <p:txBody>
          <a:bodyPr/>
          <a:lstStyle/>
          <a:p>
            <a:fld id="{252F763A-648D-4BFF-AA14-E7D3B99E5D96}" type="datetime1">
              <a:rPr lang="en-US" smtClean="0"/>
              <a:t>10/24/2022</a:t>
            </a:fld>
            <a:endParaRPr lang="en-US"/>
          </a:p>
        </p:txBody>
      </p:sp>
      <p:sp>
        <p:nvSpPr>
          <p:cNvPr id="7" name="Footer Placeholder 6">
            <a:extLst>
              <a:ext uri="{FF2B5EF4-FFF2-40B4-BE49-F238E27FC236}">
                <a16:creationId xmlns:a16="http://schemas.microsoft.com/office/drawing/2014/main" id="{1AA510FB-02C9-48F4-ACFB-8BE6479B7F79}"/>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9AAB30D8-BAF2-4554-8F28-E83099DABB06}"/>
              </a:ext>
            </a:extLst>
          </p:cNvPr>
          <p:cNvSpPr>
            <a:spLocks noGrp="1"/>
          </p:cNvSpPr>
          <p:nvPr>
            <p:ph type="sldNum" sz="quarter" idx="12"/>
          </p:nvPr>
        </p:nvSpPr>
        <p:spPr/>
        <p:txBody>
          <a:bodyPr/>
          <a:lstStyle/>
          <a:p>
            <a:fld id="{B6F15528-21DE-4FAA-801E-634DDDAF4B2B}" type="slidenum">
              <a:rPr lang="en-US" smtClean="0"/>
              <a:pPr/>
              <a:t>52</a:t>
            </a:fld>
            <a:endParaRPr lang="en-US" dirty="0"/>
          </a:p>
        </p:txBody>
      </p:sp>
    </p:spTree>
    <p:extLst>
      <p:ext uri="{BB962C8B-B14F-4D97-AF65-F5344CB8AC3E}">
        <p14:creationId xmlns:p14="http://schemas.microsoft.com/office/powerpoint/2010/main" val="22311777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240" y="1152915"/>
            <a:ext cx="8282560" cy="401368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have discussed:</a:t>
            </a:r>
          </a:p>
          <a:p>
            <a:r>
              <a:rPr lang="en-US" dirty="0">
                <a:latin typeface="Times New Roman" panose="02020603050405020304" pitchFamily="18" charset="0"/>
                <a:ea typeface="Times New Roman" panose="02020603050405020304" pitchFamily="18" charset="0"/>
              </a:rPr>
              <a:t>Taylor’s series</a:t>
            </a:r>
          </a:p>
          <a:p>
            <a:r>
              <a:rPr lang="en-US" dirty="0">
                <a:ea typeface="Times New Roman" panose="02020603050405020304" pitchFamily="18" charset="0"/>
              </a:rPr>
              <a:t>Laurent’s expansion</a:t>
            </a: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Recap(CO2)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DCE7E379-A2BF-48C0-B4C4-5B62BAB83828}"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19977443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42672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Q.1. </a:t>
                </a:r>
                <a:r>
                  <a:rPr lang="en-US" dirty="0">
                    <a:latin typeface="Times New Roman" panose="02020603050405020304" pitchFamily="18" charset="0"/>
                    <a:cs typeface="Times New Roman" panose="02020603050405020304" pitchFamily="18" charset="0"/>
                  </a:rPr>
                  <a:t>Obtain the Taylor’s series expansion of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2</m:t>
                            </m:r>
                          </m:sup>
                        </m:sSup>
                        <m:r>
                          <a:rPr lang="en-US" b="0" i="1" smtClean="0">
                            <a:latin typeface="Cambria Math" panose="02040503050406030204" pitchFamily="18" charset="0"/>
                          </a:rPr>
                          <m:t>−4</m:t>
                        </m:r>
                        <m:r>
                          <a:rPr lang="en-US" b="0" i="1" smtClean="0">
                            <a:latin typeface="Cambria Math" panose="02040503050406030204" pitchFamily="18" charset="0"/>
                          </a:rPr>
                          <m:t>𝑧</m:t>
                        </m:r>
                        <m:r>
                          <a:rPr lang="en-US" b="0" i="1" smtClean="0">
                            <a:latin typeface="Cambria Math" panose="02040503050406030204" pitchFamily="18" charset="0"/>
                          </a:rPr>
                          <m:t>+3</m:t>
                        </m:r>
                      </m:den>
                    </m:f>
                  </m:oMath>
                </a14:m>
                <a:r>
                  <a:rPr lang="en-US" dirty="0"/>
                  <a:t> </a:t>
                </a:r>
                <a:r>
                  <a:rPr lang="en-US" dirty="0">
                    <a:latin typeface="Times New Roman" panose="02020603050405020304" pitchFamily="18" charset="0"/>
                    <a:cs typeface="Times New Roman" panose="02020603050405020304" pitchFamily="18" charset="0"/>
                  </a:rPr>
                  <a:t>about the point z = 4. Find its region of convergence.</a:t>
                </a:r>
              </a:p>
              <a:p>
                <a:pPr marL="0" indent="0">
                  <a:buNone/>
                </a:pPr>
                <a:r>
                  <a:rPr lang="en-US" b="1" dirty="0">
                    <a:latin typeface="Times New Roman" panose="02020603050405020304" pitchFamily="18" charset="0"/>
                    <a:cs typeface="Times New Roman" panose="02020603050405020304" pitchFamily="18" charset="0"/>
                  </a:rPr>
                  <a:t>Q.2. </a:t>
                </a:r>
                <a:r>
                  <a:rPr lang="en-US" dirty="0">
                    <a:latin typeface="Times New Roman" panose="02020603050405020304" pitchFamily="18" charset="0"/>
                    <a:cs typeface="Times New Roman" panose="02020603050405020304" pitchFamily="18" charset="0"/>
                  </a:rPr>
                  <a:t>Expand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𝑍</m:t>
                        </m:r>
                      </m:num>
                      <m:den>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+1)(</m:t>
                        </m:r>
                        <m:r>
                          <a:rPr lang="en-US" b="0" i="1" smtClean="0">
                            <a:latin typeface="Cambria Math" panose="02040503050406030204" pitchFamily="18" charset="0"/>
                          </a:rPr>
                          <m:t>𝑍</m:t>
                        </m:r>
                        <m:r>
                          <a:rPr lang="en-US" b="0" i="1" smtClean="0">
                            <a:latin typeface="Cambria Math" panose="02040503050406030204" pitchFamily="18" charset="0"/>
                          </a:rPr>
                          <m:t>+2)</m:t>
                        </m:r>
                      </m:den>
                    </m:f>
                  </m:oMath>
                </a14:m>
                <a:r>
                  <a:rPr lang="en-US" dirty="0">
                    <a:latin typeface="Times New Roman" panose="02020603050405020304" pitchFamily="18" charset="0"/>
                    <a:cs typeface="Times New Roman" panose="02020603050405020304" pitchFamily="18" charset="0"/>
                  </a:rPr>
                  <a:t> about z=-2.</a:t>
                </a:r>
              </a:p>
              <a:p>
                <a:endParaRPr lang="en-US" sz="2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267200"/>
              </a:xfrm>
              <a:blipFill>
                <a:blip r:embed="rId2"/>
                <a:stretch>
                  <a:fillRect l="-1111"/>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C05ED5EA-DF96-4CAE-A742-E226BF09C701}"/>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4F349331-4474-433A-B1A9-BDC4FDFD42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319" y="131627"/>
            <a:ext cx="1290319" cy="689245"/>
          </a:xfrm>
          <a:prstGeom prst="rect">
            <a:avLst/>
          </a:prstGeom>
        </p:spPr>
      </p:pic>
      <p:sp>
        <p:nvSpPr>
          <p:cNvPr id="2" name="Date Placeholder 1">
            <a:extLst>
              <a:ext uri="{FF2B5EF4-FFF2-40B4-BE49-F238E27FC236}">
                <a16:creationId xmlns:a16="http://schemas.microsoft.com/office/drawing/2014/main" id="{BCFC151E-F942-4214-A7C3-4DB7A63BCB6D}"/>
              </a:ext>
            </a:extLst>
          </p:cNvPr>
          <p:cNvSpPr>
            <a:spLocks noGrp="1"/>
          </p:cNvSpPr>
          <p:nvPr>
            <p:ph type="dt" sz="half" idx="10"/>
          </p:nvPr>
        </p:nvSpPr>
        <p:spPr/>
        <p:txBody>
          <a:bodyPr/>
          <a:lstStyle/>
          <a:p>
            <a:fld id="{647488A0-43A3-4E05-81B7-598DAB588008}" type="datetime1">
              <a:rPr lang="en-US" smtClean="0"/>
              <a:t>10/24/2022</a:t>
            </a:fld>
            <a:endParaRPr lang="en-US"/>
          </a:p>
        </p:txBody>
      </p:sp>
      <p:sp>
        <p:nvSpPr>
          <p:cNvPr id="6" name="Footer Placeholder 5">
            <a:extLst>
              <a:ext uri="{FF2B5EF4-FFF2-40B4-BE49-F238E27FC236}">
                <a16:creationId xmlns:a16="http://schemas.microsoft.com/office/drawing/2014/main" id="{11FFE436-AE6B-4D0C-AD67-6980F598433E}"/>
              </a:ext>
            </a:extLst>
          </p:cNvPr>
          <p:cNvSpPr>
            <a:spLocks noGrp="1"/>
          </p:cNvSpPr>
          <p:nvPr>
            <p:ph type="ftr" sz="quarter" idx="11"/>
          </p:nvPr>
        </p:nvSpPr>
        <p:spPr/>
        <p:txBody>
          <a:bodyPr/>
          <a:lstStyle/>
          <a:p>
            <a:r>
              <a:rPr lang="en-US"/>
              <a:t>Mr. Raman Chauhan          Maths III (AAS0301A)                Unit-II</a:t>
            </a:r>
            <a:endParaRPr lang="en-US" dirty="0"/>
          </a:p>
        </p:txBody>
      </p:sp>
      <p:sp>
        <p:nvSpPr>
          <p:cNvPr id="7" name="Slide Number Placeholder 6">
            <a:extLst>
              <a:ext uri="{FF2B5EF4-FFF2-40B4-BE49-F238E27FC236}">
                <a16:creationId xmlns:a16="http://schemas.microsoft.com/office/drawing/2014/main" id="{775DBA09-F794-4C02-B89C-6A736ED4DC6B}"/>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446716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1066800"/>
            <a:ext cx="8061960" cy="401368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will discuss.</a:t>
            </a:r>
          </a:p>
          <a:p>
            <a:r>
              <a:rPr lang="en-US" dirty="0">
                <a:latin typeface="Times New Roman" panose="02020603050405020304" pitchFamily="18" charset="0"/>
                <a:ea typeface="Times New Roman" panose="02020603050405020304" pitchFamily="18" charset="0"/>
              </a:rPr>
              <a:t>Zero and singularity</a:t>
            </a:r>
            <a:endParaRPr lang="en-US" dirty="0">
              <a:ea typeface="Times New Roman" panose="02020603050405020304" pitchFamily="18" charset="0"/>
            </a:endParaRPr>
          </a:p>
          <a:p>
            <a:r>
              <a:rPr lang="en-US" dirty="0">
                <a:ea typeface="Times New Roman" panose="02020603050405020304" pitchFamily="18" charset="0"/>
              </a:rPr>
              <a:t>Residue</a:t>
            </a:r>
          </a:p>
          <a:p>
            <a:r>
              <a:rPr lang="en-US" dirty="0">
                <a:ea typeface="Times New Roman" panose="02020603050405020304" pitchFamily="18" charset="0"/>
              </a:rPr>
              <a:t>Cauchy’s Residue theorem</a:t>
            </a: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Topic Objective(CO2)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5F302801-FF2B-4485-B04B-2F6F3777862A}"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55</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3620859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304800" y="1143000"/>
                <a:ext cx="8686800" cy="512118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nor/>
                        </m:rPr>
                        <a:rPr lang="en-IN" sz="2400" i="0" smtClean="0">
                          <a:solidFill>
                            <a:srgbClr val="000000"/>
                          </a:solidFill>
                          <a:latin typeface="Times New Roman" panose="02020603050405020304" pitchFamily="18" charset="0"/>
                          <a:cs typeface="Times New Roman" panose="02020603050405020304" pitchFamily="18" charset="0"/>
                        </a:rPr>
                        <m:t>A</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zero</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of</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an</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analytic</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function</m:t>
                      </m:r>
                      <m:r>
                        <m:rPr>
                          <m:nor/>
                        </m:rPr>
                        <a:rPr lang="en-IN" sz="2400" i="0" smtClean="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value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b="0" i="0" smtClean="0">
                          <a:solidFill>
                            <a:srgbClr val="000000"/>
                          </a:solidFill>
                          <a:latin typeface="Times New Roman" panose="02020603050405020304" pitchFamily="18" charset="0"/>
                          <a:cs typeface="Times New Roman" panose="02020603050405020304" pitchFamily="18" charset="0"/>
                        </a:rPr>
                        <m:t>when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a:rPr lang="en-IN" sz="2400" b="0" i="1" smtClean="0">
                          <a:solidFill>
                            <a:srgbClr val="000000"/>
                          </a:solidFill>
                          <a:latin typeface="Cambria Math" panose="02040503050406030204" pitchFamily="18" charset="0"/>
                        </a:rPr>
                        <m:t>=0</m:t>
                      </m:r>
                    </m:oMath>
                  </m:oMathPara>
                </a14:m>
                <a:br>
                  <a:rPr lang="en-IN" sz="2400" i="1" dirty="0">
                    <a:solidFill>
                      <a:srgbClr val="000000"/>
                    </a:solidFill>
                    <a:latin typeface="Cambria Math" panose="02040503050406030204" pitchFamily="18" charset="0"/>
                  </a:rPr>
                </a:br>
                <a14:m>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If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analytic</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neighbourhood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smtClean="0">
                        <a:solidFill>
                          <a:srgbClr val="000000"/>
                        </a:solidFill>
                        <a:latin typeface="Cambria Math" panose="02040503050406030204" pitchFamily="18" charset="0"/>
                      </a:rPr>
                      <m:t>𝑧</m:t>
                    </m:r>
                  </m:oMath>
                </a14:m>
                <a:r>
                  <a:rPr lang="en-IN" sz="2400" dirty="0">
                    <a:solidFill>
                      <a:srgbClr val="000000"/>
                    </a:solidFill>
                  </a:rPr>
                  <a:t> </a:t>
                </a:r>
                <a14:m>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r>
                      <a:rPr lang="en-IN" sz="2400">
                        <a:solidFill>
                          <a:srgbClr val="000000"/>
                        </a:solidFill>
                        <a:latin typeface="Cambria Math" panose="02040503050406030204" pitchFamily="18" charset="0"/>
                      </a:rPr>
                      <m:t> </m:t>
                    </m:r>
                  </m:oMath>
                </a14:m>
                <a:endParaRPr lang="en-IN" sz="2400" i="1" dirty="0">
                  <a:solidFill>
                    <a:srgbClr val="000000"/>
                  </a:solidFill>
                  <a:latin typeface="Cambria Math" panose="02040503050406030204" pitchFamily="18" charset="0"/>
                </a:endParaRPr>
              </a:p>
              <a:p>
                <a:pPr/>
                <a14:m>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then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Taylor</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theorem</m:t>
                    </m:r>
                  </m:oMath>
                </a14:m>
                <a:r>
                  <a:rPr lang="en-IN" sz="2400" i="0" dirty="0">
                    <a:solidFill>
                      <a:srgbClr val="000000"/>
                    </a:solidFill>
                    <a:latin typeface="Times New Roman" panose="02020603050405020304" pitchFamily="18" charset="0"/>
                    <a:cs typeface="Times New Roman" panose="02020603050405020304" pitchFamily="18" charset="0"/>
                  </a:rPr>
                  <a:t>,</a:t>
                </a:r>
                <a:br>
                  <a:rPr lang="en-IN" sz="2400" i="0" dirty="0">
                    <a:solidFill>
                      <a:srgbClr val="000000"/>
                    </a:solidFill>
                    <a:latin typeface="Times New Roman" panose="020206030504050203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b="0" i="1" smtClean="0">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0</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2</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2</m:t>
                          </m:r>
                        </m:sup>
                      </m:sSup>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𝑛</m:t>
                          </m:r>
                        </m:sup>
                      </m:sSup>
                      <m:r>
                        <a:rPr lang="en-IN" sz="2400" i="1">
                          <a:solidFill>
                            <a:srgbClr val="000000"/>
                          </a:solidFill>
                          <a:latin typeface="Cambria Math" panose="02040503050406030204" pitchFamily="18" charset="0"/>
                        </a:rPr>
                        <m:t>+…</m:t>
                      </m:r>
                    </m:oMath>
                    <m:oMath xmlns:m="http://schemas.openxmlformats.org/officeDocument/2006/math">
                      <m:r>
                        <m:rPr>
                          <m:sty m:val="p"/>
                        </m:rPr>
                        <a:rPr lang="en-IN" sz="2400" b="0" i="0" smtClean="0">
                          <a:solidFill>
                            <a:srgbClr val="000000"/>
                          </a:solidFill>
                          <a:latin typeface="Cambria Math" panose="02040503050406030204" pitchFamily="18" charset="0"/>
                          <a:cs typeface="Times New Roman" panose="02020603050405020304" pitchFamily="18" charset="0"/>
                        </a:rPr>
                        <m:t>Now</m:t>
                      </m:r>
                      <m:r>
                        <a:rPr lang="en-IN" sz="2400" b="0" i="0" smtClean="0">
                          <a:solidFill>
                            <a:srgbClr val="000000"/>
                          </a:solidFill>
                          <a:latin typeface="Cambria Math" panose="02040503050406030204" pitchFamily="18" charset="0"/>
                          <a:cs typeface="Times New Roman" panose="02020603050405020304" pitchFamily="18" charset="0"/>
                        </a:rPr>
                        <m:t>, </m:t>
                      </m:r>
                      <m:r>
                        <m:rPr>
                          <m:nor/>
                        </m:rPr>
                        <a:rPr lang="en-IN" sz="2400">
                          <a:solidFill>
                            <a:srgbClr val="000000"/>
                          </a:solidFill>
                          <a:latin typeface="Cambria Math" panose="02040503050406030204" pitchFamily="18" charset="0"/>
                          <a:cs typeface="Times New Roman" panose="02020603050405020304" pitchFamily="18" charset="0"/>
                        </a:rPr>
                        <m:t>I</m:t>
                      </m:r>
                      <m:r>
                        <m:rPr>
                          <m:nor/>
                        </m:rPr>
                        <a:rPr lang="en-IN" sz="2400" i="0">
                          <a:solidFill>
                            <a:srgbClr val="000000"/>
                          </a:solidFill>
                          <a:latin typeface="Times New Roman" panose="02020603050405020304" pitchFamily="18" charset="0"/>
                          <a:cs typeface="Times New Roman" panose="02020603050405020304" pitchFamily="18" charset="0"/>
                        </a:rPr>
                        <m:t>f</m:t>
                      </m:r>
                      <m:r>
                        <m:rPr>
                          <m:nor/>
                        </m:rPr>
                        <a:rPr lang="en-IN" sz="2400" i="0">
                          <a:solidFill>
                            <a:srgbClr val="000000"/>
                          </a:solidFill>
                          <a:latin typeface="Times New Roman" panose="02020603050405020304" pitchFamily="18" charset="0"/>
                          <a:cs typeface="Times New Roman" panose="02020603050405020304" pitchFamily="18" charset="0"/>
                        </a:rPr>
                        <m:t> </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0</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2</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=0</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but</m:t>
                      </m:r>
                      <m:r>
                        <m:rPr>
                          <m:nor/>
                        </m:rPr>
                        <a:rPr lang="en-IN" sz="2400" i="0">
                          <a:solidFill>
                            <a:srgbClr val="000000"/>
                          </a:solidFill>
                          <a:latin typeface="Times New Roman" panose="02020603050405020304" pitchFamily="18" charset="0"/>
                          <a:cs typeface="Times New Roman" panose="02020603050405020304" pitchFamily="18" charset="0"/>
                        </a:rPr>
                        <m:t>  </m:t>
                      </m:r>
                      <m:sSub>
                        <m:sSubPr>
                          <m:ctrlPr>
                            <a:rPr lang="en-IN" sz="2400" i="1">
                              <a:solidFill>
                                <a:srgbClr val="000000"/>
                              </a:solidFill>
                              <a:latin typeface="Cambria Math" panose="02040503050406030204" pitchFamily="18" charset="0"/>
                            </a:rPr>
                          </m:ctrlPr>
                        </m:sSubPr>
                        <m:e>
                          <m:r>
                            <m:rPr>
                              <m:nor/>
                            </m:rPr>
                            <a:rPr lang="en-IN" sz="2400" i="0">
                              <a:solidFill>
                                <a:srgbClr val="000000"/>
                              </a:solidFill>
                              <a:latin typeface="Times New Roman" panose="02020603050405020304" pitchFamily="18" charset="0"/>
                              <a:cs typeface="Times New Roman" panose="02020603050405020304" pitchFamily="18" charset="0"/>
                            </a:rPr>
                            <m:t>a</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≠0,</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then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said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have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zero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order</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𝑛</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zero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said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simple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=1.</m:t>
                      </m:r>
                    </m:oMath>
                    <m:oMath xmlns:m="http://schemas.openxmlformats.org/officeDocument/2006/math">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sSub>
                        <m:sSubPr>
                          <m:ctrlPr>
                            <a:rPr lang="en-IN" sz="2400" i="1">
                              <a:solidFill>
                                <a:srgbClr val="000000"/>
                              </a:solidFill>
                              <a:latin typeface="Cambria Math" panose="02040503050406030204" pitchFamily="18" charset="0"/>
                            </a:rPr>
                          </m:ctrlPr>
                        </m:sSubPr>
                        <m:e>
                          <m:r>
                            <m:rPr>
                              <m:nor/>
                            </m:rPr>
                            <a:rPr lang="en-IN" sz="2400" i="1">
                              <a:solidFill>
                                <a:srgbClr val="000000"/>
                              </a:solidFill>
                              <a:latin typeface="Times New Roman" panose="02020603050405020304" pitchFamily="18" charset="0"/>
                              <a:cs typeface="Times New Roman" panose="02020603050405020304" pitchFamily="18" charset="0"/>
                            </a:rPr>
                            <m:t>a</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𝑓</m:t>
                              </m:r>
                            </m:e>
                            <m:sup>
                              <m:r>
                                <a:rPr lang="en-IN" sz="2400" i="1">
                                  <a:solidFill>
                                    <a:srgbClr val="000000"/>
                                  </a:solidFill>
                                  <a:latin typeface="Cambria Math" panose="02040503050406030204" pitchFamily="18" charset="0"/>
                                </a:rPr>
                                <m:t>𝑛</m:t>
                              </m:r>
                            </m:sup>
                          </m:sSup>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num>
                        <m:den>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m:t>
                          </m:r>
                        </m:den>
                      </m:f>
                    </m:oMath>
                    <m:oMath xmlns:m="http://schemas.openxmlformats.org/officeDocument/2006/math">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b="0" i="0" smtClean="0">
                          <a:solidFill>
                            <a:srgbClr val="000000"/>
                          </a:solidFill>
                          <a:latin typeface="Times New Roman" panose="02020603050405020304" pitchFamily="18" charset="0"/>
                          <a:cs typeface="Times New Roman" panose="02020603050405020304" pitchFamily="18" charset="0"/>
                        </a:rPr>
                        <m:t>F</m:t>
                      </m:r>
                      <m:r>
                        <m:rPr>
                          <m:nor/>
                        </m:rPr>
                        <a:rPr lang="en-IN" sz="2400" i="0">
                          <a:solidFill>
                            <a:srgbClr val="000000"/>
                          </a:solidFill>
                          <a:latin typeface="Times New Roman" panose="02020603050405020304" pitchFamily="18" charset="0"/>
                          <a:cs typeface="Times New Roman" panose="02020603050405020304" pitchFamily="18" charset="0"/>
                        </a:rPr>
                        <m:t>or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zero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order</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𝑚</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oMath>
                    <m:oMath xmlns:m="http://schemas.openxmlformats.org/officeDocument/2006/math">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𝑓</m:t>
                          </m:r>
                        </m:e>
                        <m:sup>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−1</m:t>
                          </m:r>
                        </m:sup>
                      </m:sSup>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)=0</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but</m:t>
                      </m:r>
                      <m:r>
                        <m:rPr>
                          <m:nor/>
                        </m:rPr>
                        <a:rPr lang="en-IN" sz="2400" i="0">
                          <a:solidFill>
                            <a:srgbClr val="000000"/>
                          </a:solidFill>
                          <a:latin typeface="Times New Roman" panose="02020603050405020304" pitchFamily="18" charset="0"/>
                          <a:cs typeface="Times New Roman" panose="02020603050405020304" pitchFamily="18" charset="0"/>
                        </a:rPr>
                        <m:t> </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𝑓</m:t>
                          </m:r>
                        </m:e>
                        <m:sup>
                          <m:r>
                            <a:rPr lang="en-IN" sz="2400" i="1">
                              <a:solidFill>
                                <a:srgbClr val="000000"/>
                              </a:solidFill>
                              <a:latin typeface="Cambria Math" panose="02040503050406030204" pitchFamily="18" charset="0"/>
                            </a:rPr>
                            <m:t>𝑛</m:t>
                          </m:r>
                        </m:sup>
                      </m:sSup>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)≠0</m:t>
                      </m:r>
                    </m:oMath>
                  </m:oMathPara>
                </a14:m>
                <a:br>
                  <a:rPr lang="en-IN" sz="2400" i="1" dirty="0">
                    <a:solidFill>
                      <a:srgbClr val="000000"/>
                    </a:solidFill>
                    <a:latin typeface="Cambria Math" panose="02040503050406030204" pitchFamily="18" charset="0"/>
                  </a:rPr>
                </a:br>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304800" y="1143000"/>
                <a:ext cx="8686800" cy="5121180"/>
              </a:xfrm>
              <a:prstGeom prst="rect">
                <a:avLst/>
              </a:prstGeom>
              <a:blipFill>
                <a:blip r:embed="rId2"/>
                <a:stretch>
                  <a:fillRect l="-561"/>
                </a:stretch>
              </a:blipFill>
            </p:spPr>
            <p:txBody>
              <a:bodyPr/>
              <a:lstStyle/>
              <a:p>
                <a:r>
                  <a:rPr lang="hi-IN">
                    <a:noFill/>
                  </a:rPr>
                  <a:t> </a:t>
                </a:r>
              </a:p>
            </p:txBody>
          </p:sp>
        </mc:Fallback>
      </mc:AlternateContent>
      <p:sp>
        <p:nvSpPr>
          <p:cNvPr id="3" name="Title 1">
            <a:extLst>
              <a:ext uri="{FF2B5EF4-FFF2-40B4-BE49-F238E27FC236}">
                <a16:creationId xmlns:a16="http://schemas.microsoft.com/office/drawing/2014/main" id="{79F291EC-D06F-419E-A474-B409059E9FF0}"/>
              </a:ext>
            </a:extLst>
          </p:cNvPr>
          <p:cNvSpPr txBox="1">
            <a:spLocks/>
          </p:cNvSpPr>
          <p:nvPr/>
        </p:nvSpPr>
        <p:spPr>
          <a:xfrm>
            <a:off x="1711960" y="3118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Zero of an Analytic Function(CO2)</a:t>
            </a:r>
          </a:p>
        </p:txBody>
      </p:sp>
      <p:pic>
        <p:nvPicPr>
          <p:cNvPr id="5" name="Picture 4">
            <a:extLst>
              <a:ext uri="{FF2B5EF4-FFF2-40B4-BE49-F238E27FC236}">
                <a16:creationId xmlns:a16="http://schemas.microsoft.com/office/drawing/2014/main" id="{D9E4611E-C4EC-41B4-AD9C-C40DBB062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1" y="123350"/>
            <a:ext cx="1295400" cy="691960"/>
          </a:xfrm>
          <a:prstGeom prst="rect">
            <a:avLst/>
          </a:prstGeom>
        </p:spPr>
      </p:pic>
      <p:sp>
        <p:nvSpPr>
          <p:cNvPr id="2" name="Date Placeholder 1">
            <a:extLst>
              <a:ext uri="{FF2B5EF4-FFF2-40B4-BE49-F238E27FC236}">
                <a16:creationId xmlns:a16="http://schemas.microsoft.com/office/drawing/2014/main" id="{A01469A5-41F4-4039-BEFE-5BCDA038A5D9}"/>
              </a:ext>
            </a:extLst>
          </p:cNvPr>
          <p:cNvSpPr>
            <a:spLocks noGrp="1"/>
          </p:cNvSpPr>
          <p:nvPr>
            <p:ph type="dt" sz="half" idx="10"/>
          </p:nvPr>
        </p:nvSpPr>
        <p:spPr/>
        <p:txBody>
          <a:bodyPr/>
          <a:lstStyle/>
          <a:p>
            <a:fld id="{DBE45FCA-AE1F-4511-96D3-3004A29D9F40}" type="datetime1">
              <a:rPr lang="en-US" smtClean="0"/>
              <a:t>10/24/2022</a:t>
            </a:fld>
            <a:endParaRPr lang="en-US"/>
          </a:p>
        </p:txBody>
      </p:sp>
      <p:sp>
        <p:nvSpPr>
          <p:cNvPr id="6" name="Footer Placeholder 5">
            <a:extLst>
              <a:ext uri="{FF2B5EF4-FFF2-40B4-BE49-F238E27FC236}">
                <a16:creationId xmlns:a16="http://schemas.microsoft.com/office/drawing/2014/main" id="{F8BDF1D6-9B39-491E-8FCA-7EBC96743504}"/>
              </a:ext>
            </a:extLst>
          </p:cNvPr>
          <p:cNvSpPr>
            <a:spLocks noGrp="1"/>
          </p:cNvSpPr>
          <p:nvPr>
            <p:ph type="ftr" sz="quarter" idx="11"/>
          </p:nvPr>
        </p:nvSpPr>
        <p:spPr/>
        <p:txBody>
          <a:bodyPr/>
          <a:lstStyle/>
          <a:p>
            <a:r>
              <a:rPr lang="en-US"/>
              <a:t>Mr. Raman Chauhan          Maths III (AAS0301A)                Unit-II</a:t>
            </a:r>
            <a:endParaRPr lang="en-US" dirty="0"/>
          </a:p>
        </p:txBody>
      </p:sp>
      <p:sp>
        <p:nvSpPr>
          <p:cNvPr id="7" name="Slide Number Placeholder 6">
            <a:extLst>
              <a:ext uri="{FF2B5EF4-FFF2-40B4-BE49-F238E27FC236}">
                <a16:creationId xmlns:a16="http://schemas.microsoft.com/office/drawing/2014/main" id="{E261FBE2-5C39-4ED3-8D46-66466E9E1C08}"/>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304800" y="1219200"/>
                <a:ext cx="8534400" cy="553878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nor/>
                        </m:rPr>
                        <a:rPr lang="en-IN" sz="2400" i="0" smtClean="0">
                          <a:solidFill>
                            <a:srgbClr val="000000"/>
                          </a:solidFill>
                          <a:latin typeface="Times New Roman" panose="02020603050405020304" pitchFamily="18" charset="0"/>
                          <a:cs typeface="Times New Roman" panose="02020603050405020304" pitchFamily="18" charset="0"/>
                        </a:rPr>
                        <m:t>Thus</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1" smtClean="0">
                          <a:solidFill>
                            <a:srgbClr val="000000"/>
                          </a:solidFill>
                          <a:latin typeface="Times New Roman" panose="02020603050405020304" pitchFamily="18" charset="0"/>
                          <a:cs typeface="Times New Roman" panose="02020603050405020304" pitchFamily="18" charset="0"/>
                        </a:rPr>
                        <m:t>z</m:t>
                      </m:r>
                      <m:r>
                        <m:rPr>
                          <m:nor/>
                        </m:rPr>
                        <a:rPr lang="en-IN" sz="2400" b="0" i="1"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1, 1/2, 1/3 ,.......</m:t>
                      </m:r>
                      <m:r>
                        <m:rPr>
                          <m:nor/>
                        </m:rPr>
                        <a:rPr lang="en-IN" sz="2400" i="0" smtClean="0">
                          <a:solidFill>
                            <a:srgbClr val="000000"/>
                          </a:solidFill>
                          <a:latin typeface="Times New Roman" panose="02020603050405020304" pitchFamily="18" charset="0"/>
                          <a:cs typeface="Times New Roman" panose="02020603050405020304" pitchFamily="18" charset="0"/>
                        </a:rPr>
                        <m:t>are</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all</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isolated</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singularities</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as</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there</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is</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no</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other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their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neighbourhood</m:t>
                      </m:r>
                      <m:r>
                        <m:rPr>
                          <m:nor/>
                        </m:rPr>
                        <a:rPr lang="en-IN" sz="2400" i="0">
                          <a:solidFill>
                            <a:srgbClr val="000000"/>
                          </a:solidFill>
                          <a:latin typeface="Times New Roman" panose="02020603050405020304" pitchFamily="18" charset="0"/>
                          <a:cs typeface="Times New Roman" panose="02020603050405020304" pitchFamily="18" charset="0"/>
                        </a:rPr>
                        <m:t>.</m:t>
                      </m:r>
                    </m:oMath>
                  </m:oMathPara>
                </a14:m>
                <a:br>
                  <a:rPr lang="en-IN" sz="2400" dirty="0">
                    <a:solidFill>
                      <a:srgbClr val="000000"/>
                    </a:solidFill>
                    <a:latin typeface="Times New Roman" panose="02020603050405020304" pitchFamily="18" charset="0"/>
                    <a:cs typeface="Times New Roman" panose="02020603050405020304" pitchFamily="18" charset="0"/>
                  </a:rPr>
                </a:br>
                <a:endParaRPr lang="en-IN" sz="2400" dirty="0">
                  <a:solidFill>
                    <a:srgbClr val="000000"/>
                  </a:solidFill>
                  <a:latin typeface="Times New Roman" panose="02020603050405020304" pitchFamily="18" charset="0"/>
                  <a:cs typeface="Times New Roman" panose="02020603050405020304" pitchFamily="18" charset="0"/>
                </a:endParaRPr>
              </a:p>
              <a:p>
                <a:endParaRPr lang="en-IN" sz="2400" dirty="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Thus</m:t>
                      </m:r>
                      <m:r>
                        <m:rPr>
                          <m:nor/>
                        </m:rPr>
                        <a:rPr lang="en-IN" sz="240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𝑛</m:t>
                          </m:r>
                        </m:sup>
                      </m:sSup>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+1</m:t>
                          </m:r>
                        </m:sup>
                      </m:sSup>
                      <m:r>
                        <a:rPr lang="en-IN" sz="2400" i="1">
                          <a:solidFill>
                            <a:srgbClr val="000000"/>
                          </a:solidFill>
                          <a:latin typeface="Cambria Math" panose="02040503050406030204" pitchFamily="18" charset="0"/>
                        </a:rPr>
                        <m:t>+...</m:t>
                      </m:r>
                      <m:r>
                        <a:rPr lang="en-IN" sz="2400">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𝑛</m:t>
                          </m:r>
                        </m:sup>
                      </m:sSup>
                      <m:d>
                        <m:dPr>
                          <m:begChr m:val="["/>
                          <m:endChr m:val="]"/>
                          <m:ctrlPr>
                            <a:rPr lang="en-IN" sz="2400" i="1">
                              <a:solidFill>
                                <a:srgbClr val="000000"/>
                              </a:solidFill>
                              <a:latin typeface="Cambria Math" panose="02040503050406030204" pitchFamily="18" charset="0"/>
                            </a:rPr>
                          </m:ctrlPr>
                        </m:d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e>
                      </m:d>
                    </m:oMath>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𝑛</m:t>
                          </m:r>
                        </m:sup>
                      </m:sSup>
                      <m:r>
                        <a:rPr lang="en-IN" sz="2400" i="1">
                          <a:solidFill>
                            <a:srgbClr val="000000"/>
                          </a:solidFill>
                          <a:latin typeface="Cambria Math" panose="02040503050406030204" pitchFamily="18" charset="0"/>
                        </a:rPr>
                        <m:t>𝜙</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b="0" i="0" smtClean="0">
                          <a:solidFill>
                            <a:srgbClr val="000000"/>
                          </a:solidFill>
                          <a:latin typeface="Cambria Math" panose="02040503050406030204" pitchFamily="18" charset="0"/>
                        </a:rPr>
                        <m:t>.</m:t>
                      </m:r>
                    </m:oMath>
                  </m:oMathPara>
                </a14:m>
                <a:endParaRPr lang="en-IN" sz="2400" dirty="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nor/>
                        </m:rPr>
                        <a:rPr lang="en-IN" sz="2400">
                          <a:solidFill>
                            <a:srgbClr val="000000"/>
                          </a:solidFill>
                          <a:latin typeface="Cambria Math" panose="02040503050406030204" pitchFamily="18" charset="0"/>
                          <a:cs typeface="Times New Roman" panose="02020603050405020304" pitchFamily="18" charset="0"/>
                        </a:rPr>
                        <m:t>W</m:t>
                      </m:r>
                      <m:r>
                        <m:rPr>
                          <m:nor/>
                        </m:rPr>
                        <a:rPr lang="en-IN" sz="2400">
                          <a:solidFill>
                            <a:srgbClr val="000000"/>
                          </a:solidFill>
                          <a:latin typeface="Times New Roman" panose="02020603050405020304" pitchFamily="18" charset="0"/>
                          <a:cs typeface="Times New Roman" panose="02020603050405020304" pitchFamily="18" charset="0"/>
                        </a:rPr>
                        <m:t>here</m:t>
                      </m:r>
                      <m:r>
                        <m:rPr>
                          <m:nor/>
                        </m:rPr>
                        <a:rPr lang="en-IN" sz="2400" b="0" i="0" smtClean="0">
                          <a:solidFill>
                            <a:srgbClr val="000000"/>
                          </a:solidFill>
                          <a:latin typeface="Times New Roman" panose="02020603050405020304" pitchFamily="18" charset="0"/>
                          <a:cs typeface="Times New Roman" panose="020206030504050203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𝜙</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analytic</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and</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non</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zero</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and</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in</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the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neighbourhood</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of</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a:solidFill>
                            <a:srgbClr val="000000"/>
                          </a:solidFill>
                          <a:latin typeface="Times New Roman" panose="02020603050405020304" pitchFamily="18" charset="0"/>
                          <a:cs typeface="Times New Roman" panose="02020603050405020304" pitchFamily="18" charset="0"/>
                        </a:rPr>
                        <m:t>=</m:t>
                      </m:r>
                      <m:r>
                        <m:rPr>
                          <m:nor/>
                        </m:rPr>
                        <a:rPr lang="en-IN" sz="2400" i="1">
                          <a:solidFill>
                            <a:srgbClr val="000000"/>
                          </a:solidFill>
                          <a:latin typeface="Times New Roman" panose="02020603050405020304" pitchFamily="18" charset="0"/>
                          <a:cs typeface="Times New Roman" panose="02020603050405020304" pitchFamily="18" charset="0"/>
                        </a:rPr>
                        <m:t>a</m:t>
                      </m:r>
                      <m:r>
                        <m:rPr>
                          <m:nor/>
                        </m:rPr>
                        <a:rPr lang="en-IN" sz="2400">
                          <a:solidFill>
                            <a:srgbClr val="000000"/>
                          </a:solidFill>
                          <a:latin typeface="Times New Roman" panose="02020603050405020304" pitchFamily="18" charset="0"/>
                          <a:cs typeface="Times New Roman" panose="02020603050405020304" pitchFamily="18" charset="0"/>
                        </a:rPr>
                        <m:t>.</m:t>
                      </m:r>
                    </m:oMath>
                  </m:oMathPara>
                </a14:m>
                <a:br>
                  <a:rPr lang="en-IN" sz="2400" dirty="0">
                    <a:solidFill>
                      <a:srgbClr val="000000"/>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304800" y="1219200"/>
                <a:ext cx="8534400" cy="5538788"/>
              </a:xfrm>
              <a:prstGeom prst="rect">
                <a:avLst/>
              </a:prstGeom>
              <a:blipFill>
                <a:blip r:embed="rId2"/>
                <a:stretch>
                  <a:fillRect l="-214"/>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79F291EC-D06F-419E-A474-B409059E9FF0}"/>
              </a:ext>
            </a:extLst>
          </p:cNvPr>
          <p:cNvSpPr txBox="1">
            <a:spLocks/>
          </p:cNvSpPr>
          <p:nvPr/>
        </p:nvSpPr>
        <p:spPr>
          <a:xfrm>
            <a:off x="1711960" y="3118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Zero of an Analytic Function(CO2)</a:t>
            </a:r>
          </a:p>
        </p:txBody>
      </p:sp>
      <p:pic>
        <p:nvPicPr>
          <p:cNvPr id="5" name="Picture 4">
            <a:extLst>
              <a:ext uri="{FF2B5EF4-FFF2-40B4-BE49-F238E27FC236}">
                <a16:creationId xmlns:a16="http://schemas.microsoft.com/office/drawing/2014/main" id="{D9E4611E-C4EC-41B4-AD9C-C40DBB0624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1" y="123350"/>
            <a:ext cx="1295400" cy="691960"/>
          </a:xfrm>
          <a:prstGeom prst="rect">
            <a:avLst/>
          </a:prstGeom>
        </p:spPr>
      </p:pic>
      <p:sp>
        <p:nvSpPr>
          <p:cNvPr id="2" name="Date Placeholder 1">
            <a:extLst>
              <a:ext uri="{FF2B5EF4-FFF2-40B4-BE49-F238E27FC236}">
                <a16:creationId xmlns:a16="http://schemas.microsoft.com/office/drawing/2014/main" id="{A01469A5-41F4-4039-BEFE-5BCDA038A5D9}"/>
              </a:ext>
            </a:extLst>
          </p:cNvPr>
          <p:cNvSpPr>
            <a:spLocks noGrp="1"/>
          </p:cNvSpPr>
          <p:nvPr>
            <p:ph type="dt" sz="half" idx="10"/>
          </p:nvPr>
        </p:nvSpPr>
        <p:spPr/>
        <p:txBody>
          <a:bodyPr/>
          <a:lstStyle/>
          <a:p>
            <a:fld id="{172C3934-0986-4571-8189-67E6E3C7E217}" type="datetime1">
              <a:rPr lang="en-US" smtClean="0"/>
              <a:t>10/24/2022</a:t>
            </a:fld>
            <a:endParaRPr lang="en-US"/>
          </a:p>
        </p:txBody>
      </p:sp>
      <p:sp>
        <p:nvSpPr>
          <p:cNvPr id="6" name="Footer Placeholder 5">
            <a:extLst>
              <a:ext uri="{FF2B5EF4-FFF2-40B4-BE49-F238E27FC236}">
                <a16:creationId xmlns:a16="http://schemas.microsoft.com/office/drawing/2014/main" id="{F8BDF1D6-9B39-491E-8FCA-7EBC96743504}"/>
              </a:ext>
            </a:extLst>
          </p:cNvPr>
          <p:cNvSpPr>
            <a:spLocks noGrp="1"/>
          </p:cNvSpPr>
          <p:nvPr>
            <p:ph type="ftr" sz="quarter" idx="11"/>
          </p:nvPr>
        </p:nvSpPr>
        <p:spPr/>
        <p:txBody>
          <a:bodyPr/>
          <a:lstStyle/>
          <a:p>
            <a:r>
              <a:rPr lang="en-US"/>
              <a:t>Mr. Raman Chauhan          Maths III (AAS0301A)                Unit-II</a:t>
            </a:r>
            <a:endParaRPr lang="en-US" dirty="0"/>
          </a:p>
        </p:txBody>
      </p:sp>
      <p:sp>
        <p:nvSpPr>
          <p:cNvPr id="7" name="Slide Number Placeholder 6">
            <a:extLst>
              <a:ext uri="{FF2B5EF4-FFF2-40B4-BE49-F238E27FC236}">
                <a16:creationId xmlns:a16="http://schemas.microsoft.com/office/drawing/2014/main" id="{E261FBE2-5C39-4ED3-8D46-66466E9E1C08}"/>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9048206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152400" y="1138687"/>
                <a:ext cx="8866517" cy="5643113"/>
              </a:xfrm>
              <a:prstGeom prst="rect">
                <a:avLst/>
              </a:prstGeom>
              <a:noFill/>
            </p:spPr>
            <p:txBody>
              <a:bodyPr>
                <a:noAutofit/>
              </a:bodyPr>
              <a:lstStyle/>
              <a:p>
                <a:pPr>
                  <a:lnSpc>
                    <a:spcPct val="120000"/>
                  </a:lnSpc>
                </a:pPr>
                <a14:m>
                  <m:oMathPara xmlns:m="http://schemas.openxmlformats.org/officeDocument/2006/math">
                    <m:oMathParaPr>
                      <m:jc m:val="left"/>
                    </m:oMathParaPr>
                    <m:oMath xmlns:m="http://schemas.openxmlformats.org/officeDocument/2006/math">
                      <m:r>
                        <m:rPr>
                          <m:nor/>
                        </m:rPr>
                        <a:rPr lang="en-IN" sz="2400" b="1" i="0" smtClean="0">
                          <a:solidFill>
                            <a:srgbClr val="000000"/>
                          </a:solidFill>
                          <a:latin typeface="Times New Roman" panose="02020603050405020304" pitchFamily="18" charset="0"/>
                          <a:cs typeface="Times New Roman" panose="02020603050405020304" pitchFamily="18" charset="0"/>
                        </a:rPr>
                        <m:t>Singularity</m:t>
                      </m:r>
                      <m:r>
                        <m:rPr>
                          <m:nor/>
                        </m:rPr>
                        <a:rPr lang="en-IN" sz="2400" b="1" i="0" smtClean="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point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which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ceases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analytic</m:t>
                      </m:r>
                      <m:r>
                        <a:rPr lang="en-IN" sz="2400" i="1">
                          <a:solidFill>
                            <a:srgbClr val="000000"/>
                          </a:solidFill>
                          <a:latin typeface="Cambria Math" panose="02040503050406030204" pitchFamily="18" charset="0"/>
                        </a:rPr>
                        <m:t>.</m:t>
                      </m:r>
                    </m:oMath>
                  </m:oMathPara>
                </a14:m>
                <a:endParaRPr lang="en-IN" sz="2400" i="1" dirty="0">
                  <a:solidFill>
                    <a:srgbClr val="000000"/>
                  </a:solidFill>
                  <a:latin typeface="Cambria Math" panose="02040503050406030204" pitchFamily="18" charset="0"/>
                </a:endParaRPr>
              </a:p>
              <a:p>
                <a:pPr>
                  <a:lnSpc>
                    <a:spcPct val="120000"/>
                  </a:lnSpc>
                </a:pPr>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Fo</m:t>
                      </m:r>
                      <m:r>
                        <m:rPr>
                          <m:nor/>
                        </m:rPr>
                        <a:rPr lang="en-IN" sz="2400" b="0" i="0" smtClean="0">
                          <a:solidFill>
                            <a:srgbClr val="000000"/>
                          </a:solidFill>
                          <a:latin typeface="Times New Roman" panose="02020603050405020304" pitchFamily="18" charset="0"/>
                          <a:cs typeface="Times New Roman" panose="02020603050405020304" pitchFamily="18" charset="0"/>
                        </a:rPr>
                        <m:t>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example</m:t>
                      </m:r>
                      <m:r>
                        <m:rPr>
                          <m:nor/>
                        </m:rPr>
                        <a:rPr lang="en-IN" sz="2400" b="0" i="0" smtClean="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−3</m:t>
                          </m:r>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=3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0">
                          <a:solidFill>
                            <a:srgbClr val="000000"/>
                          </a:solidFill>
                          <a:latin typeface="Cambria Math" panose="02040503050406030204" pitchFamily="18" charset="0"/>
                        </a:rPr>
                        <m:t> </m:t>
                      </m:r>
                    </m:oMath>
                  </m:oMathPara>
                </a14:m>
                <a:endParaRPr lang="en-IN" sz="2400" i="0" dirty="0">
                  <a:solidFill>
                    <a:srgbClr val="000000"/>
                  </a:solidFill>
                  <a:latin typeface="Times New Roman" panose="02020603050405020304" pitchFamily="18" charset="0"/>
                  <a:cs typeface="Times New Roman" panose="02020603050405020304" pitchFamily="18" charset="0"/>
                </a:endParaRPr>
              </a:p>
              <a:p>
                <a:pPr>
                  <a:lnSpc>
                    <a:spcPct val="120000"/>
                  </a:lnSpc>
                </a:pPr>
                <a14:m>
                  <m:oMathPara xmlns:m="http://schemas.openxmlformats.org/officeDocument/2006/math">
                    <m:oMathParaPr>
                      <m:jc m:val="left"/>
                    </m:oMathParaPr>
                    <m:oMath xmlns:m="http://schemas.openxmlformats.org/officeDocument/2006/math">
                      <m:r>
                        <m:rPr>
                          <m:nor/>
                        </m:rPr>
                        <a:rPr lang="en-IN" sz="2400" b="1" i="0" smtClean="0">
                          <a:solidFill>
                            <a:srgbClr val="000000"/>
                          </a:solidFill>
                          <a:latin typeface="Times New Roman" panose="02020603050405020304" pitchFamily="18" charset="0"/>
                          <a:cs typeface="Times New Roman" panose="02020603050405020304" pitchFamily="18" charset="0"/>
                        </a:rPr>
                        <m:t>Type</m:t>
                      </m:r>
                      <m:r>
                        <m:rPr>
                          <m:nor/>
                        </m:rPr>
                        <a:rPr lang="en-IN" sz="2400" b="1" i="0" smtClean="0">
                          <a:solidFill>
                            <a:srgbClr val="000000"/>
                          </a:solidFill>
                          <a:latin typeface="Times New Roman" panose="02020603050405020304" pitchFamily="18" charset="0"/>
                          <a:cs typeface="Times New Roman" panose="02020603050405020304" pitchFamily="18" charset="0"/>
                        </a:rPr>
                        <m:t> </m:t>
                      </m:r>
                      <m:r>
                        <m:rPr>
                          <m:nor/>
                        </m:rPr>
                        <a:rPr lang="en-IN" sz="2400" b="1" i="0" smtClean="0">
                          <a:solidFill>
                            <a:srgbClr val="000000"/>
                          </a:solidFill>
                          <a:latin typeface="Times New Roman" panose="02020603050405020304" pitchFamily="18" charset="0"/>
                          <a:cs typeface="Times New Roman" panose="02020603050405020304" pitchFamily="18" charset="0"/>
                        </a:rPr>
                        <m:t>of</m:t>
                      </m:r>
                      <m:r>
                        <m:rPr>
                          <m:nor/>
                        </m:rPr>
                        <a:rPr lang="en-IN" sz="2400" b="1" i="0" smtClean="0">
                          <a:solidFill>
                            <a:srgbClr val="000000"/>
                          </a:solidFill>
                          <a:latin typeface="Times New Roman" panose="02020603050405020304" pitchFamily="18" charset="0"/>
                          <a:cs typeface="Times New Roman" panose="02020603050405020304" pitchFamily="18" charset="0"/>
                        </a:rPr>
                        <m:t> </m:t>
                      </m:r>
                      <m:r>
                        <m:rPr>
                          <m:nor/>
                        </m:rPr>
                        <a:rPr lang="en-IN" sz="2400" b="1" i="0" smtClean="0">
                          <a:solidFill>
                            <a:srgbClr val="000000"/>
                          </a:solidFill>
                          <a:latin typeface="Times New Roman" panose="02020603050405020304" pitchFamily="18" charset="0"/>
                          <a:cs typeface="Times New Roman" panose="02020603050405020304" pitchFamily="18" charset="0"/>
                        </a:rPr>
                        <m:t>Singularities</m:t>
                      </m:r>
                      <m:r>
                        <m:rPr>
                          <m:nor/>
                        </m:rPr>
                        <a:rPr lang="en-IN" sz="2400" b="1" i="0" smtClean="0">
                          <a:solidFill>
                            <a:srgbClr val="000000"/>
                          </a:solidFill>
                          <a:latin typeface="Times New Roman" panose="02020603050405020304" pitchFamily="18" charset="0"/>
                          <a:cs typeface="Times New Roman" panose="02020603050405020304" pitchFamily="18" charset="0"/>
                        </a:rPr>
                        <m:t>:</m:t>
                      </m:r>
                    </m:oMath>
                  </m:oMathPara>
                </a14:m>
                <a:endParaRPr lang="en-IN" sz="2400" b="1" i="0" dirty="0">
                  <a:solidFill>
                    <a:srgbClr val="000000"/>
                  </a:solidFill>
                  <a:latin typeface="Times New Roman" panose="02020603050405020304" pitchFamily="18" charset="0"/>
                  <a:cs typeface="Times New Roman" panose="02020603050405020304" pitchFamily="18" charset="0"/>
                </a:endParaRPr>
              </a:p>
              <a:p>
                <a:pPr>
                  <a:lnSpc>
                    <a:spcPct val="120000"/>
                  </a:lnSpc>
                </a:pPr>
                <a:r>
                  <a:rPr lang="en-IN" sz="2400" b="1" dirty="0">
                    <a:solidFill>
                      <a:srgbClr val="000000"/>
                    </a:solidFill>
                  </a:rPr>
                  <a:t>1. </a:t>
                </a:r>
                <a14:m>
                  <m:oMath xmlns:m="http://schemas.openxmlformats.org/officeDocument/2006/math">
                    <m:bar>
                      <m:barPr>
                        <m:ctrlPr>
                          <a:rPr lang="en-IN" sz="2400" b="1" i="1" smtClean="0">
                            <a:solidFill>
                              <a:srgbClr val="000000"/>
                            </a:solidFill>
                            <a:latin typeface="Cambria Math" panose="02040503050406030204" pitchFamily="18" charset="0"/>
                          </a:rPr>
                        </m:ctrlPr>
                      </m:barPr>
                      <m:e>
                        <m:r>
                          <m:rPr>
                            <m:nor/>
                          </m:rPr>
                          <a:rPr lang="en-IN" sz="2400" b="1" i="0">
                            <a:solidFill>
                              <a:srgbClr val="000000"/>
                            </a:solidFill>
                            <a:latin typeface="Times New Roman" panose="02020603050405020304" pitchFamily="18" charset="0"/>
                            <a:cs typeface="Times New Roman" panose="02020603050405020304" pitchFamily="18" charset="0"/>
                          </a:rPr>
                          <m:t>Isolated</m:t>
                        </m:r>
                        <m:r>
                          <m:rPr>
                            <m:nor/>
                          </m:rPr>
                          <a:rPr lang="en-IN" sz="2400" b="1" i="0">
                            <a:solidFill>
                              <a:srgbClr val="000000"/>
                            </a:solidFill>
                            <a:latin typeface="Times New Roman" panose="02020603050405020304" pitchFamily="18" charset="0"/>
                            <a:cs typeface="Times New Roman" panose="02020603050405020304" pitchFamily="18" charset="0"/>
                          </a:rPr>
                          <m:t> </m:t>
                        </m:r>
                        <m:r>
                          <m:rPr>
                            <m:nor/>
                          </m:rPr>
                          <a:rPr lang="en-IN" sz="2400" b="1" i="0">
                            <a:solidFill>
                              <a:srgbClr val="000000"/>
                            </a:solidFill>
                            <a:latin typeface="Times New Roman" panose="02020603050405020304" pitchFamily="18" charset="0"/>
                            <a:cs typeface="Times New Roman" panose="02020603050405020304" pitchFamily="18" charset="0"/>
                          </a:rPr>
                          <m:t>Singularity</m:t>
                        </m:r>
                        <m:r>
                          <m:rPr>
                            <m:nor/>
                          </m:rPr>
                          <a:rPr lang="en-IN" sz="2400" b="1" i="0">
                            <a:solidFill>
                              <a:srgbClr val="000000"/>
                            </a:solidFill>
                            <a:latin typeface="Times New Roman" panose="02020603050405020304" pitchFamily="18" charset="0"/>
                            <a:cs typeface="Times New Roman" panose="02020603050405020304" pitchFamily="18" charset="0"/>
                          </a:rPr>
                          <m:t>:</m:t>
                        </m:r>
                      </m:e>
                    </m:bar>
                    <m:r>
                      <m:rPr>
                        <m:nor/>
                      </m:rPr>
                      <a:rPr lang="en-IN" sz="2400" i="0">
                        <a:solidFill>
                          <a:srgbClr val="000000"/>
                        </a:solidFill>
                        <a:latin typeface="Times New Roman" panose="02020603050405020304" pitchFamily="18" charset="0"/>
                        <a:cs typeface="Times New Roman" panose="02020603050405020304" pitchFamily="18" charset="0"/>
                      </a:rPr>
                      <m:t>If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oMath>
                </a14:m>
                <a:r>
                  <a:rPr lang="en-IN" sz="2400" i="1" dirty="0">
                    <a:solidFill>
                      <a:srgbClr val="000000"/>
                    </a:solidFill>
                    <a:latin typeface="Cambria Math" panose="02040503050406030204" pitchFamily="18" charset="0"/>
                  </a:rPr>
                  <a:t> </a:t>
                </a:r>
                <a14:m>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singularity</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of</m:t>
                    </m:r>
                    <m:r>
                      <m:rPr>
                        <m:nor/>
                      </m:rPr>
                      <a:rPr lang="en-IN" sz="240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such</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that</m:t>
                    </m:r>
                    <m:r>
                      <m:rPr>
                        <m:nor/>
                      </m:rPr>
                      <a:rPr lang="en-IN" sz="2400">
                        <a:solidFill>
                          <a:srgbClr val="000000"/>
                        </a:solidFill>
                        <a:latin typeface="Times New Roman" panose="02020603050405020304" pitchFamily="18" charset="0"/>
                        <a:cs typeface="Times New Roman" panose="02020603050405020304" pitchFamily="18" charset="0"/>
                      </a:rPr>
                      <m:t> </m:t>
                    </m:r>
                  </m:oMath>
                </a14:m>
                <a:endParaRPr lang="en-IN" sz="2400" dirty="0">
                  <a:solidFill>
                    <a:srgbClr val="000000"/>
                  </a:solidFill>
                  <a:latin typeface="Times New Roman" panose="02020603050405020304" pitchFamily="18" charset="0"/>
                  <a:cs typeface="Times New Roman" panose="02020603050405020304" pitchFamily="18" charset="0"/>
                </a:endParaRPr>
              </a:p>
              <a:p>
                <a:pPr>
                  <a:lnSpc>
                    <a:spcPct val="120000"/>
                  </a:lnSpc>
                </a:pP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analytic</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each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point</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in</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its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neighbourhood</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then</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a:solidFill>
                            <a:srgbClr val="000000"/>
                          </a:solidFill>
                          <a:latin typeface="Times New Roman" panose="02020603050405020304" pitchFamily="18" charset="0"/>
                          <a:cs typeface="Times New Roman" panose="02020603050405020304" pitchFamily="18" charset="0"/>
                        </a:rPr>
                        <m:t> = </m:t>
                      </m:r>
                      <m:r>
                        <m:rPr>
                          <m:nor/>
                        </m:rPr>
                        <a:rPr lang="en-IN" sz="2400" i="1">
                          <a:solidFill>
                            <a:srgbClr val="000000"/>
                          </a:solidFill>
                          <a:latin typeface="Times New Roman" panose="02020603050405020304" pitchFamily="18" charset="0"/>
                          <a:cs typeface="Times New Roman" panose="02020603050405020304" pitchFamily="18" charset="0"/>
                        </a:rPr>
                        <m:t>a</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called</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an</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isolated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m:t>
                      </m:r>
                    </m:oMath>
                  </m:oMathPara>
                </a14:m>
                <a:endParaRPr lang="en-IN" sz="2400" i="0" dirty="0">
                  <a:solidFill>
                    <a:srgbClr val="000000"/>
                  </a:solidFill>
                  <a:latin typeface="Times New Roman" panose="02020603050405020304" pitchFamily="18" charset="0"/>
                  <a:cs typeface="Times New Roman" panose="02020603050405020304" pitchFamily="18" charset="0"/>
                </a:endParaRPr>
              </a:p>
              <a:p>
                <a:pPr>
                  <a:lnSpc>
                    <a:spcPct val="120000"/>
                  </a:lnSpc>
                </a:pPr>
                <a14:m>
                  <m:oMathPara xmlns:m="http://schemas.openxmlformats.org/officeDocument/2006/math">
                    <m:oMathParaPr>
                      <m:jc m:val="left"/>
                    </m:oMathParaPr>
                    <m:oMath xmlns:m="http://schemas.openxmlformats.org/officeDocument/2006/math">
                      <m:r>
                        <a:rPr lang="en-IN" sz="2400" b="1" i="0" smtClean="0">
                          <a:solidFill>
                            <a:srgbClr val="000000"/>
                          </a:solidFill>
                          <a:latin typeface="Cambria Math" panose="02040503050406030204" pitchFamily="18" charset="0"/>
                          <a:cs typeface="Times New Roman" panose="02020603050405020304" pitchFamily="18" charset="0"/>
                        </a:rPr>
                        <m:t>𝐄</m:t>
                      </m:r>
                      <m:r>
                        <m:rPr>
                          <m:nor/>
                        </m:rPr>
                        <a:rPr lang="en-IN" sz="2400" b="1" i="0">
                          <a:solidFill>
                            <a:srgbClr val="000000"/>
                          </a:solidFill>
                          <a:latin typeface="Times New Roman" panose="02020603050405020304" pitchFamily="18" charset="0"/>
                          <a:cs typeface="Times New Roman" panose="02020603050405020304" pitchFamily="18" charset="0"/>
                        </a:rPr>
                        <m:t>xample</m:t>
                      </m:r>
                      <m:r>
                        <m:rPr>
                          <m:nor/>
                        </m:rPr>
                        <a:rPr lang="en-IN" sz="2400" b="0" i="0" smtClean="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unc>
                        <m:funcPr>
                          <m:ctrlPr>
                            <a:rPr lang="en-IN" sz="2400" i="1">
                              <a:solidFill>
                                <a:srgbClr val="000000"/>
                              </a:solidFill>
                              <a:latin typeface="Cambria Math" panose="02040503050406030204" pitchFamily="18" charset="0"/>
                            </a:rPr>
                          </m:ctrlPr>
                        </m:funcPr>
                        <m:fName>
                          <m:r>
                            <a:rPr lang="en-IN" sz="2400" i="1">
                              <a:solidFill>
                                <a:srgbClr val="000000"/>
                              </a:solidFill>
                              <a:latin typeface="Cambria Math" panose="02040503050406030204" pitchFamily="18" charset="0"/>
                            </a:rPr>
                            <m:t>𝑐𝑜𝑡</m:t>
                          </m:r>
                        </m:fName>
                        <m:e>
                          <m:r>
                            <a:rPr lang="en-IN" sz="2400" i="1">
                              <a:solidFill>
                                <a:srgbClr val="000000"/>
                              </a:solidFill>
                              <a:latin typeface="Cambria Math" panose="02040503050406030204" pitchFamily="18" charset="0"/>
                            </a:rPr>
                            <m:t>(</m:t>
                          </m:r>
                        </m:e>
                      </m:func>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not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anlytic</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where</m:t>
                      </m:r>
                      <m:r>
                        <m:rPr>
                          <m:nor/>
                        </m:rPr>
                        <a:rPr lang="en-IN" sz="2400" i="0">
                          <a:solidFill>
                            <a:srgbClr val="000000"/>
                          </a:solidFill>
                          <a:latin typeface="Times New Roman" panose="02020603050405020304" pitchFamily="18" charset="0"/>
                          <a:cs typeface="Times New Roman" panose="02020603050405020304" pitchFamily="18" charset="0"/>
                        </a:rPr>
                        <m:t> </m:t>
                      </m:r>
                      <m:func>
                        <m:funcPr>
                          <m:ctrlPr>
                            <a:rPr lang="en-IN" sz="2400" i="1">
                              <a:solidFill>
                                <a:srgbClr val="000000"/>
                              </a:solidFill>
                              <a:latin typeface="Cambria Math" panose="02040503050406030204" pitchFamily="18" charset="0"/>
                            </a:rPr>
                          </m:ctrlPr>
                        </m:funcPr>
                        <m:fName>
                          <m:r>
                            <a:rPr lang="en-IN" sz="2400" i="1">
                              <a:solidFill>
                                <a:srgbClr val="000000"/>
                              </a:solidFill>
                              <a:latin typeface="Cambria Math" panose="02040503050406030204" pitchFamily="18" charset="0"/>
                            </a:rPr>
                            <m:t>𝑡𝑎𝑛</m:t>
                          </m:r>
                        </m:fName>
                        <m:e>
                          <m:r>
                            <a:rPr lang="en-IN" sz="2400" i="1">
                              <a:solidFill>
                                <a:srgbClr val="000000"/>
                              </a:solidFill>
                              <a:latin typeface="Cambria Math" panose="02040503050406030204" pitchFamily="18" charset="0"/>
                            </a:rPr>
                            <m:t>(</m:t>
                          </m:r>
                        </m:e>
                      </m:func>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)=0</m:t>
                      </m:r>
                    </m:oMath>
                    <m:oMath xmlns:m="http://schemas.openxmlformats.org/officeDocument/2006/math">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𝑒</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points</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𝜋</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i="1">
                          <a:solidFill>
                            <a:srgbClr val="000000"/>
                          </a:solidFill>
                          <a:latin typeface="Times New Roman" panose="02020603050405020304" pitchFamily="18" charset="0"/>
                          <a:cs typeface="Times New Roman" panose="02020603050405020304" pitchFamily="18" charset="0"/>
                        </a:rPr>
                        <m:t>n</m:t>
                      </m:r>
                      <m:r>
                        <a:rPr lang="en-IN" sz="2400" i="1">
                          <a:solidFill>
                            <a:srgbClr val="000000"/>
                          </a:solidFill>
                          <a:latin typeface="Cambria Math" panose="02040503050406030204" pitchFamily="18" charset="0"/>
                        </a:rPr>
                        <m:t>𝜋</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=1/</m:t>
                      </m:r>
                      <m:r>
                        <m:rPr>
                          <m:nor/>
                        </m:rPr>
                        <a:rPr lang="en-IN" sz="2400" i="1">
                          <a:solidFill>
                            <a:srgbClr val="000000"/>
                          </a:solidFill>
                          <a:latin typeface="Times New Roman" panose="02020603050405020304" pitchFamily="18" charset="0"/>
                          <a:cs typeface="Times New Roman" panose="02020603050405020304" pitchFamily="18" charset="0"/>
                        </a:rPr>
                        <m:t>n</m:t>
                      </m:r>
                      <m:r>
                        <a:rPr lang="en-IN" sz="2400" b="0" i="1" smtClean="0">
                          <a:solidFill>
                            <a:srgbClr val="000000"/>
                          </a:solidFill>
                          <a:latin typeface="Cambria Math" panose="02040503050406030204" pitchFamily="18" charset="0"/>
                          <a:cs typeface="Times New Roman" panose="02020603050405020304" pitchFamily="18" charset="0"/>
                        </a:rPr>
                        <m:t> </m:t>
                      </m:r>
                      <m:r>
                        <a:rPr lang="en-IN" sz="2400" i="1">
                          <a:solidFill>
                            <a:srgbClr val="000000"/>
                          </a:solidFill>
                          <a:latin typeface="Cambria Math" panose="02040503050406030204" pitchFamily="18" charset="0"/>
                        </a:rPr>
                        <m:t>(</m:t>
                      </m:r>
                      <m:r>
                        <m:rPr>
                          <m:nor/>
                        </m:rPr>
                        <a:rPr lang="en-IN" sz="2400" i="1">
                          <a:solidFill>
                            <a:srgbClr val="000000"/>
                          </a:solidFill>
                          <a:latin typeface="Times New Roman" panose="02020603050405020304" pitchFamily="18" charset="0"/>
                          <a:cs typeface="Times New Roman" panose="02020603050405020304" pitchFamily="18" charset="0"/>
                        </a:rPr>
                        <m:t>n</m:t>
                      </m:r>
                      <m:r>
                        <m:rPr>
                          <m:nor/>
                        </m:rPr>
                        <a:rPr lang="en-IN" sz="2400" i="0">
                          <a:solidFill>
                            <a:srgbClr val="000000"/>
                          </a:solidFill>
                          <a:latin typeface="Times New Roman" panose="02020603050405020304" pitchFamily="18" charset="0"/>
                          <a:cs typeface="Times New Roman" panose="02020603050405020304" pitchFamily="18" charset="0"/>
                        </a:rPr>
                        <m:t>=1,2,3,..........</m:t>
                      </m:r>
                      <m:r>
                        <a:rPr lang="en-IN" sz="2400" i="1">
                          <a:solidFill>
                            <a:srgbClr val="000000"/>
                          </a:solidFill>
                          <a:latin typeface="Cambria Math" panose="02040503050406030204" pitchFamily="18" charset="0"/>
                        </a:rPr>
                        <m:t>)</m:t>
                      </m:r>
                    </m:oMath>
                  </m:oMathPara>
                </a14:m>
                <a:br>
                  <a:rPr lang="en-IN" sz="2400" i="1" dirty="0">
                    <a:solidFill>
                      <a:srgbClr val="000000"/>
                    </a:solidFill>
                    <a:latin typeface="Cambria Math" panose="02040503050406030204" pitchFamily="18" charset="0"/>
                  </a:rPr>
                </a:br>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152400" y="1138687"/>
                <a:ext cx="8866517" cy="5643113"/>
              </a:xfrm>
              <a:prstGeom prst="rect">
                <a:avLst/>
              </a:prstGeom>
              <a:blipFill>
                <a:blip r:embed="rId2"/>
                <a:stretch>
                  <a:fillRect l="-1032"/>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C6BBEB6A-1169-4418-A857-E30A95D9A77E}"/>
              </a:ext>
            </a:extLst>
          </p:cNvPr>
          <p:cNvSpPr txBox="1">
            <a:spLocks/>
          </p:cNvSpPr>
          <p:nvPr/>
        </p:nvSpPr>
        <p:spPr>
          <a:xfrm>
            <a:off x="1711960" y="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Singularity(CO2)</a:t>
            </a:r>
          </a:p>
        </p:txBody>
      </p:sp>
      <p:pic>
        <p:nvPicPr>
          <p:cNvPr id="5" name="Picture 4">
            <a:extLst>
              <a:ext uri="{FF2B5EF4-FFF2-40B4-BE49-F238E27FC236}">
                <a16:creationId xmlns:a16="http://schemas.microsoft.com/office/drawing/2014/main" id="{093CAF36-A7D2-4BD7-802B-ABC2ED50FA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12522"/>
            <a:ext cx="1219200" cy="651256"/>
          </a:xfrm>
          <a:prstGeom prst="rect">
            <a:avLst/>
          </a:prstGeom>
        </p:spPr>
      </p:pic>
      <p:sp>
        <p:nvSpPr>
          <p:cNvPr id="2" name="Date Placeholder 1">
            <a:extLst>
              <a:ext uri="{FF2B5EF4-FFF2-40B4-BE49-F238E27FC236}">
                <a16:creationId xmlns:a16="http://schemas.microsoft.com/office/drawing/2014/main" id="{AC2A6742-7DCA-4AB0-9A3C-CB0B82869377}"/>
              </a:ext>
            </a:extLst>
          </p:cNvPr>
          <p:cNvSpPr>
            <a:spLocks noGrp="1"/>
          </p:cNvSpPr>
          <p:nvPr>
            <p:ph type="dt" sz="half" idx="10"/>
          </p:nvPr>
        </p:nvSpPr>
        <p:spPr/>
        <p:txBody>
          <a:bodyPr/>
          <a:lstStyle/>
          <a:p>
            <a:fld id="{89A523A5-5639-4BCB-B050-D51BE7D94BF7}" type="datetime1">
              <a:rPr lang="en-US" smtClean="0"/>
              <a:t>10/24/2022</a:t>
            </a:fld>
            <a:endParaRPr lang="en-US"/>
          </a:p>
        </p:txBody>
      </p:sp>
      <p:sp>
        <p:nvSpPr>
          <p:cNvPr id="6" name="Footer Placeholder 5">
            <a:extLst>
              <a:ext uri="{FF2B5EF4-FFF2-40B4-BE49-F238E27FC236}">
                <a16:creationId xmlns:a16="http://schemas.microsoft.com/office/drawing/2014/main" id="{B4C3CC70-A6F3-4415-A94C-CD68E6F9F0EA}"/>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D17EEAD4-3BC6-4932-A80E-563D498A05A9}"/>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7698" name="Object 2"/>
              <p:cNvSpPr txBox="1"/>
              <p:nvPr/>
            </p:nvSpPr>
            <p:spPr bwMode="auto">
              <a:xfrm>
                <a:off x="228600" y="1290368"/>
                <a:ext cx="8778815" cy="5948632"/>
              </a:xfrm>
              <a:prstGeom prst="rect">
                <a:avLst/>
              </a:prstGeom>
              <a:noFill/>
              <a:ln>
                <a:noFill/>
              </a:ln>
              <a:effectLst/>
            </p:spPr>
            <p:txBody>
              <a:bodyPr>
                <a:normAutofit/>
              </a:bodyPr>
              <a:lstStyle/>
              <a:p>
                <a:pPr algn="just">
                  <a:lnSpc>
                    <a:spcPct val="120000"/>
                  </a:lnSpc>
                </a:pPr>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But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when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large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b="0" i="1"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0 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such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infinite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number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other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sigularities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its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neighbourhood</m:t>
                      </m:r>
                      <m:r>
                        <m:rPr>
                          <m:nor/>
                        </m:rPr>
                        <a:rPr lang="en-IN" sz="2400" i="0" smtClean="0">
                          <a:solidFill>
                            <a:srgbClr val="000000"/>
                          </a:solidFill>
                          <a:latin typeface="Times New Roman" panose="02020603050405020304" pitchFamily="18" charset="0"/>
                          <a:cs typeface="Times New Roman" panose="02020603050405020304" pitchFamily="18" charset="0"/>
                        </a:rPr>
                        <m:t>.</m:t>
                      </m:r>
                      <m:r>
                        <m:rPr>
                          <m:nor/>
                        </m:rPr>
                        <a:rPr lang="en-IN" sz="2400" b="0" i="0" smtClean="0">
                          <a:solidFill>
                            <a:srgbClr val="000000"/>
                          </a:solidFill>
                          <a:latin typeface="Times New Roman" panose="02020603050405020304" pitchFamily="18" charset="0"/>
                          <a:cs typeface="Times New Roman" panose="02020603050405020304" pitchFamily="18" charset="0"/>
                        </a:rPr>
                        <m:t> </m:t>
                      </m:r>
                    </m:oMath>
                  </m:oMathPara>
                </a14:m>
                <a:endParaRPr lang="en-IN" sz="2400" b="0" i="0" dirty="0">
                  <a:solidFill>
                    <a:srgbClr val="000000"/>
                  </a:solidFill>
                  <a:latin typeface="Times New Roman" panose="02020603050405020304" pitchFamily="18" charset="0"/>
                  <a:cs typeface="Times New Roman" panose="02020603050405020304" pitchFamily="18" charset="0"/>
                </a:endParaRPr>
              </a:p>
              <a:p>
                <a:pPr algn="just">
                  <a:lnSpc>
                    <a:spcPct val="120000"/>
                  </a:lnSpc>
                </a:pPr>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Thus</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smtClean="0">
                          <a:solidFill>
                            <a:srgbClr val="000000"/>
                          </a:solidFill>
                          <a:latin typeface="Cambria Math" panose="02040503050406030204" pitchFamily="18" charset="0"/>
                        </a:rPr>
                        <m:t>𝑧</m:t>
                      </m:r>
                      <m:r>
                        <a:rPr lang="en-IN" sz="2400" i="1" smtClean="0">
                          <a:solidFill>
                            <a:srgbClr val="000000"/>
                          </a:solidFill>
                          <a:latin typeface="Cambria Math" panose="02040503050406030204" pitchFamily="18" charset="0"/>
                        </a:rPr>
                        <m:t>=0</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non</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isolated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second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term</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RHS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Laurent</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series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called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Principal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Part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isolated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oMath>
                  </m:oMathPara>
                </a14:m>
                <a:endParaRPr lang="en-IN" sz="2400" i="1" dirty="0">
                  <a:solidFill>
                    <a:srgbClr val="000000"/>
                  </a:solidFill>
                  <a:latin typeface="Times New Roman" panose="02020603050405020304" pitchFamily="18" charset="0"/>
                  <a:cs typeface="Times New Roman" panose="02020603050405020304" pitchFamily="18" charset="0"/>
                </a:endParaRPr>
              </a:p>
              <a:p>
                <a:pPr algn="just">
                  <a:lnSpc>
                    <a:spcPct val="120000"/>
                  </a:lnSpc>
                </a:pPr>
                <a:br>
                  <a:rPr lang="en-IN" sz="2400" i="1" dirty="0">
                    <a:solidFill>
                      <a:srgbClr val="000000"/>
                    </a:solidFill>
                    <a:latin typeface="Times New Roman" panose="020206030504050203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a:rPr lang="en-IN" sz="2400" b="1" i="1" u="sng">
                          <a:solidFill>
                            <a:srgbClr val="000000"/>
                          </a:solidFill>
                          <a:latin typeface="Cambria Math" panose="02040503050406030204" pitchFamily="18" charset="0"/>
                        </a:rPr>
                        <m:t>𝟐</m:t>
                      </m:r>
                      <m:r>
                        <a:rPr lang="en-IN" sz="2400" b="1" i="1" u="sng">
                          <a:solidFill>
                            <a:srgbClr val="000000"/>
                          </a:solidFill>
                          <a:latin typeface="Cambria Math" panose="02040503050406030204" pitchFamily="18" charset="0"/>
                        </a:rPr>
                        <m:t>.</m:t>
                      </m:r>
                      <m:r>
                        <m:rPr>
                          <m:nor/>
                        </m:rPr>
                        <a:rPr lang="en-IN" sz="2400" b="1" i="0" u="sng">
                          <a:solidFill>
                            <a:srgbClr val="000000"/>
                          </a:solidFill>
                          <a:latin typeface="Times New Roman" panose="02020603050405020304" pitchFamily="18" charset="0"/>
                          <a:cs typeface="Times New Roman" panose="02020603050405020304" pitchFamily="18" charset="0"/>
                        </a:rPr>
                        <m:t>Removable</m:t>
                      </m:r>
                      <m:r>
                        <m:rPr>
                          <m:nor/>
                        </m:rPr>
                        <a:rPr lang="en-IN" sz="2400" b="1" i="0" u="sng">
                          <a:solidFill>
                            <a:srgbClr val="000000"/>
                          </a:solidFill>
                          <a:latin typeface="Times New Roman" panose="02020603050405020304" pitchFamily="18" charset="0"/>
                          <a:cs typeface="Times New Roman" panose="02020603050405020304" pitchFamily="18" charset="0"/>
                        </a:rPr>
                        <m:t> </m:t>
                      </m:r>
                      <m:r>
                        <m:rPr>
                          <m:nor/>
                        </m:rPr>
                        <a:rPr lang="en-IN" sz="2400" b="1" i="0" u="sng">
                          <a:solidFill>
                            <a:srgbClr val="000000"/>
                          </a:solidFill>
                          <a:latin typeface="Times New Roman" panose="02020603050405020304" pitchFamily="18" charset="0"/>
                          <a:cs typeface="Times New Roman" panose="02020603050405020304" pitchFamily="18" charset="0"/>
                        </a:rPr>
                        <m:t>Singularity</m:t>
                      </m:r>
                      <m:r>
                        <m:rPr>
                          <m:nor/>
                        </m:rPr>
                        <a:rPr lang="en-IN" sz="2400" b="1" i="0" u="sng">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All</m:t>
                      </m:r>
                      <m:r>
                        <m:rPr>
                          <m:nor/>
                        </m:rPr>
                        <a:rPr lang="en-IN" sz="2400" i="0">
                          <a:solidFill>
                            <a:srgbClr val="000000"/>
                          </a:solidFill>
                          <a:latin typeface="Times New Roman" panose="02020603050405020304" pitchFamily="18" charset="0"/>
                          <a:cs typeface="Times New Roman" panose="02020603050405020304" pitchFamily="18" charset="0"/>
                        </a:rPr>
                        <m:t> </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𝑏</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𝑠</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zero</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no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term</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Principal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Part</m:t>
                      </m:r>
                    </m:oMath>
                  </m:oMathPara>
                </a14:m>
                <a:br>
                  <a:rPr lang="en-IN" sz="2400" i="0" dirty="0">
                    <a:solidFill>
                      <a:srgbClr val="000000"/>
                    </a:solidFill>
                    <a:latin typeface="Times New Roman" panose="02020603050405020304" pitchFamily="18" charset="0"/>
                    <a:cs typeface="Times New Roman" panose="02020603050405020304" pitchFamily="18" charset="0"/>
                  </a:rPr>
                </a:br>
                <a14:m>
                  <m:oMath xmlns:m="http://schemas.openxmlformats.org/officeDocument/2006/math">
                    <m:r>
                      <m:rPr>
                        <m:nor/>
                      </m:rPr>
                      <a:rPr lang="en-IN" sz="2400" b="1" i="0">
                        <a:solidFill>
                          <a:srgbClr val="000000"/>
                        </a:solidFill>
                        <a:latin typeface="Times New Roman" panose="02020603050405020304" pitchFamily="18" charset="0"/>
                        <a:cs typeface="Times New Roman" panose="02020603050405020304" pitchFamily="18" charset="0"/>
                      </a:rPr>
                      <m:t>Example</m:t>
                    </m:r>
                    <m:r>
                      <m:rPr>
                        <m:nor/>
                      </m:rPr>
                      <a:rPr lang="en-IN" sz="2400" b="1"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smtClean="0">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m:t>
                    </m:r>
                  </m:oMath>
                </a14:m>
                <a:r>
                  <a:rPr lang="en-IN" sz="2400" dirty="0">
                    <a:solidFill>
                      <a:srgbClr val="000000"/>
                    </a:solidFill>
                  </a:rPr>
                  <a:t> </a:t>
                </a:r>
                <a14:m>
                  <m:oMath xmlns:m="http://schemas.openxmlformats.org/officeDocument/2006/math">
                    <m:f>
                      <m:fPr>
                        <m:ctrlPr>
                          <a:rPr lang="en-IN" sz="2400" i="1">
                            <a:solidFill>
                              <a:srgbClr val="000000"/>
                            </a:solidFill>
                            <a:latin typeface="Cambria Math" panose="02040503050406030204" pitchFamily="18" charset="0"/>
                          </a:rPr>
                        </m:ctrlPr>
                      </m:fPr>
                      <m:num>
                        <m:func>
                          <m:funcPr>
                            <m:ctrlPr>
                              <a:rPr lang="en-IN" sz="2400" i="1">
                                <a:solidFill>
                                  <a:srgbClr val="000000"/>
                                </a:solidFill>
                                <a:latin typeface="Cambria Math" panose="02040503050406030204" pitchFamily="18" charset="0"/>
                              </a:rPr>
                            </m:ctrlPr>
                          </m:funcPr>
                          <m:fName>
                            <m:r>
                              <m:rPr>
                                <m:sty m:val="p"/>
                              </m:rPr>
                              <a:rPr lang="en-IN" sz="2400">
                                <a:solidFill>
                                  <a:srgbClr val="000000"/>
                                </a:solidFill>
                                <a:latin typeface="Cambria Math" panose="02040503050406030204" pitchFamily="18" charset="0"/>
                              </a:rPr>
                              <m:t>sin</m:t>
                            </m:r>
                          </m:fName>
                          <m:e>
                            <m:r>
                              <a:rPr lang="en-IN" sz="2400" i="1">
                                <a:solidFill>
                                  <a:srgbClr val="000000"/>
                                </a:solidFill>
                                <a:latin typeface="Cambria Math" panose="02040503050406030204" pitchFamily="18" charset="0"/>
                              </a:rPr>
                              <m:t>(</m:t>
                            </m:r>
                          </m:e>
                        </m:func>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num>
                      <m:den>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den>
                    </m:f>
                  </m:oMath>
                </a14:m>
                <a:r>
                  <a:rPr lang="en-IN" sz="2400" i="1" dirty="0">
                    <a:solidFill>
                      <a:srgbClr val="000000"/>
                    </a:solidFill>
                    <a:latin typeface="Cambria Math" panose="02040503050406030204" pitchFamily="18" charset="0"/>
                  </a:rPr>
                  <a:t> </a:t>
                </a:r>
                <a14:m>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has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removable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singularity</m:t>
                    </m:r>
                  </m:oMath>
                </a14:m>
                <a:endParaRPr lang="en-IN" sz="2400" i="1" dirty="0">
                  <a:solidFill>
                    <a:srgbClr val="000000"/>
                  </a:solidFill>
                  <a:latin typeface="Cambria Math" panose="02040503050406030204" pitchFamily="18" charset="0"/>
                </a:endParaRPr>
              </a:p>
              <a:p>
                <a:pPr algn="just">
                  <a:lnSpc>
                    <a:spcPct val="120000"/>
                  </a:lnSpc>
                </a:pPr>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a</m:t>
                      </m:r>
                      <m:r>
                        <m:rPr>
                          <m:nor/>
                        </m:rPr>
                        <a:rPr lang="en-IN" sz="2400" b="0" i="0" smtClean="0">
                          <a:solidFill>
                            <a:srgbClr val="000000"/>
                          </a:solidFill>
                          <a:latin typeface="Times New Roman" panose="02020603050405020304" pitchFamily="18" charset="0"/>
                          <a:cs typeface="Times New Roman" panose="02020603050405020304" pitchFamily="18" charset="0"/>
                        </a:rPr>
                        <m:t>.</m:t>
                      </m:r>
                    </m:oMath>
                  </m:oMathPara>
                </a14:m>
                <a:endParaRPr lang="en-IN" sz="2400" b="0" i="0" dirty="0">
                  <a:solidFill>
                    <a:srgbClr val="000000"/>
                  </a:solidFill>
                  <a:latin typeface="Times New Roman" panose="02020603050405020304" pitchFamily="18" charset="0"/>
                  <a:cs typeface="Times New Roman" panose="02020603050405020304" pitchFamily="18" charset="0"/>
                </a:endParaRPr>
              </a:p>
              <a:p>
                <a:pPr algn="just">
                  <a:lnSpc>
                    <a:spcPct val="120000"/>
                  </a:lnSpc>
                </a:pPr>
                <a:br>
                  <a:rPr lang="en-IN" sz="2400" i="0" dirty="0">
                    <a:solidFill>
                      <a:srgbClr val="000000"/>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mc:Choice>
        <mc:Fallback xmlns="">
          <p:sp>
            <p:nvSpPr>
              <p:cNvPr id="157698" name="Object 2"/>
              <p:cNvSpPr txBox="1">
                <a:spLocks noRot="1" noChangeAspect="1" noMove="1" noResize="1" noEditPoints="1" noAdjustHandles="1" noChangeArrowheads="1" noChangeShapeType="1" noTextEdit="1"/>
              </p:cNvSpPr>
              <p:nvPr/>
            </p:nvSpPr>
            <p:spPr bwMode="auto">
              <a:xfrm>
                <a:off x="228600" y="1290368"/>
                <a:ext cx="8778815" cy="5948632"/>
              </a:xfrm>
              <a:prstGeom prst="rect">
                <a:avLst/>
              </a:prstGeom>
              <a:blipFill>
                <a:blip r:embed="rId2"/>
                <a:stretch>
                  <a:fillRect/>
                </a:stretch>
              </a:blipFill>
              <a:ln>
                <a:noFill/>
              </a:ln>
              <a:effectLst/>
            </p:spPr>
            <p:txBody>
              <a:bodyPr/>
              <a:lstStyle/>
              <a:p>
                <a:r>
                  <a:rPr lang="en-IN">
                    <a:noFill/>
                  </a:rPr>
                  <a:t> </a:t>
                </a:r>
              </a:p>
            </p:txBody>
          </p:sp>
        </mc:Fallback>
      </mc:AlternateContent>
      <p:sp>
        <p:nvSpPr>
          <p:cNvPr id="3" name="Title 1">
            <a:extLst>
              <a:ext uri="{FF2B5EF4-FFF2-40B4-BE49-F238E27FC236}">
                <a16:creationId xmlns:a16="http://schemas.microsoft.com/office/drawing/2014/main" id="{89557BD3-F5E9-4300-8A01-B3630AB42431}"/>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Singularity(CO2)</a:t>
            </a:r>
          </a:p>
        </p:txBody>
      </p:sp>
      <p:pic>
        <p:nvPicPr>
          <p:cNvPr id="4" name="Picture 3">
            <a:extLst>
              <a:ext uri="{FF2B5EF4-FFF2-40B4-BE49-F238E27FC236}">
                <a16:creationId xmlns:a16="http://schemas.microsoft.com/office/drawing/2014/main" id="{DBD87A9D-62A6-4439-87C5-6FF92B319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719" y="150622"/>
            <a:ext cx="1219200" cy="651256"/>
          </a:xfrm>
          <a:prstGeom prst="rect">
            <a:avLst/>
          </a:prstGeom>
        </p:spPr>
      </p:pic>
      <p:sp>
        <p:nvSpPr>
          <p:cNvPr id="2" name="Date Placeholder 1">
            <a:extLst>
              <a:ext uri="{FF2B5EF4-FFF2-40B4-BE49-F238E27FC236}">
                <a16:creationId xmlns:a16="http://schemas.microsoft.com/office/drawing/2014/main" id="{A3245833-684D-4B43-9102-5D938D5D6A3F}"/>
              </a:ext>
            </a:extLst>
          </p:cNvPr>
          <p:cNvSpPr>
            <a:spLocks noGrp="1"/>
          </p:cNvSpPr>
          <p:nvPr>
            <p:ph type="dt" sz="half" idx="10"/>
          </p:nvPr>
        </p:nvSpPr>
        <p:spPr/>
        <p:txBody>
          <a:bodyPr/>
          <a:lstStyle/>
          <a:p>
            <a:fld id="{792AB2C4-E478-4ADD-93F2-3A3E3974A48F}" type="datetime1">
              <a:rPr lang="en-US" smtClean="0"/>
              <a:t>10/24/2022</a:t>
            </a:fld>
            <a:endParaRPr lang="en-US"/>
          </a:p>
        </p:txBody>
      </p:sp>
      <p:sp>
        <p:nvSpPr>
          <p:cNvPr id="5" name="Footer Placeholder 4">
            <a:extLst>
              <a:ext uri="{FF2B5EF4-FFF2-40B4-BE49-F238E27FC236}">
                <a16:creationId xmlns:a16="http://schemas.microsoft.com/office/drawing/2014/main" id="{16F0EFB8-E244-43AE-9E3B-C2C67E8A3B97}"/>
              </a:ext>
            </a:extLst>
          </p:cNvPr>
          <p:cNvSpPr>
            <a:spLocks noGrp="1"/>
          </p:cNvSpPr>
          <p:nvPr>
            <p:ph type="ftr" sz="quarter" idx="11"/>
          </p:nvPr>
        </p:nvSpPr>
        <p:spPr/>
        <p:txBody>
          <a:bodyPr/>
          <a:lstStyle/>
          <a:p>
            <a:r>
              <a:rPr lang="en-US"/>
              <a:t>Mr. Raman Chauhan          Maths III (AAS0301A)                Unit-II</a:t>
            </a:r>
          </a:p>
        </p:txBody>
      </p:sp>
      <p:sp>
        <p:nvSpPr>
          <p:cNvPr id="6" name="Slide Number Placeholder 5">
            <a:extLst>
              <a:ext uri="{FF2B5EF4-FFF2-40B4-BE49-F238E27FC236}">
                <a16:creationId xmlns:a16="http://schemas.microsoft.com/office/drawing/2014/main" id="{C7E6AFB2-39D4-44AD-B103-51CBD87670F1}"/>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952500"/>
                <a:ext cx="8458200" cy="5403850"/>
              </a:xfrm>
            </p:spPr>
            <p:txBody>
              <a:bodyPr>
                <a:noAutofit/>
              </a:bodyPr>
              <a:lstStyle/>
              <a:p>
                <a:pPr marL="0" indent="0">
                  <a:buNone/>
                </a:pPr>
                <a:r>
                  <a:rPr lang="en-US" sz="2400" b="1" dirty="0">
                    <a:effectLst/>
                    <a:ea typeface="Times New Roman" panose="02020603050405020304" pitchFamily="18" charset="0"/>
                  </a:rPr>
                  <a:t>Unit-1 (Complex</a:t>
                </a:r>
                <a:r>
                  <a:rPr lang="en-US" sz="2400" b="1" spc="-15" dirty="0">
                    <a:effectLst/>
                    <a:ea typeface="Times New Roman" panose="02020603050405020304" pitchFamily="18" charset="0"/>
                  </a:rPr>
                  <a:t> </a:t>
                </a:r>
                <a:r>
                  <a:rPr lang="en-US" sz="2400" b="1" dirty="0">
                    <a:effectLst/>
                    <a:ea typeface="Times New Roman" panose="02020603050405020304" pitchFamily="18" charset="0"/>
                  </a:rPr>
                  <a:t>Variable: Differentiation)</a:t>
                </a:r>
              </a:p>
              <a:p>
                <a:pPr marL="0" indent="0" algn="just">
                  <a:buNone/>
                </a:pPr>
                <a:r>
                  <a:rPr lang="en-US" sz="2400" dirty="0">
                    <a:effectLst/>
                    <a:ea typeface="Times New Roman" panose="02020603050405020304" pitchFamily="18" charset="0"/>
                  </a:rPr>
                  <a:t>Limit, Continuity and differentiability, Functions of complex variable, Analytic functions, Cauchy- Riemann</a:t>
                </a:r>
                <a:r>
                  <a:rPr lang="en-US" sz="2400" spc="-285" dirty="0">
                    <a:effectLst/>
                    <a:ea typeface="Times New Roman" panose="02020603050405020304" pitchFamily="18" charset="0"/>
                  </a:rPr>
                  <a:t> </a:t>
                </a:r>
                <a:r>
                  <a:rPr lang="en-US" sz="2400" dirty="0">
                    <a:effectLst/>
                    <a:ea typeface="Times New Roman" panose="02020603050405020304" pitchFamily="18" charset="0"/>
                  </a:rPr>
                  <a:t>equations (Cartesian and Polar form), Harmonic function, Method to find Analytic functions, Conformal</a:t>
                </a:r>
                <a:r>
                  <a:rPr lang="en-US" sz="2400" spc="5" dirty="0">
                    <a:effectLst/>
                    <a:ea typeface="Times New Roman" panose="02020603050405020304" pitchFamily="18" charset="0"/>
                  </a:rPr>
                  <a:t> </a:t>
                </a:r>
                <a:r>
                  <a:rPr lang="en-US" sz="2400" dirty="0">
                    <a:effectLst/>
                    <a:ea typeface="Times New Roman" panose="02020603050405020304" pitchFamily="18" charset="0"/>
                  </a:rPr>
                  <a:t>mapping,</a:t>
                </a:r>
                <a:r>
                  <a:rPr lang="en-US" sz="2400" spc="-5" dirty="0">
                    <a:effectLst/>
                    <a:ea typeface="Times New Roman" panose="02020603050405020304" pitchFamily="18" charset="0"/>
                  </a:rPr>
                  <a:t> </a:t>
                </a:r>
                <a:r>
                  <a:rPr lang="en-US" sz="2400" dirty="0">
                    <a:effectLst/>
                    <a:ea typeface="Times New Roman" panose="02020603050405020304" pitchFamily="18" charset="0"/>
                  </a:rPr>
                  <a:t>Mobius transformation and their</a:t>
                </a:r>
                <a:r>
                  <a:rPr lang="en-US" sz="2400" spc="-5" dirty="0">
                    <a:effectLst/>
                    <a:ea typeface="Times New Roman" panose="02020603050405020304" pitchFamily="18" charset="0"/>
                  </a:rPr>
                  <a:t> </a:t>
                </a:r>
                <a:r>
                  <a:rPr lang="en-US" sz="2400" dirty="0">
                    <a:effectLst/>
                    <a:ea typeface="Times New Roman" panose="02020603050405020304" pitchFamily="18" charset="0"/>
                  </a:rPr>
                  <a:t>properties.</a:t>
                </a:r>
              </a:p>
              <a:p>
                <a:pPr marL="0" indent="0">
                  <a:buNone/>
                </a:pPr>
                <a:r>
                  <a:rPr lang="en-US" sz="2400" b="1" dirty="0">
                    <a:effectLst/>
                    <a:ea typeface="Times New Roman" panose="02020603050405020304" pitchFamily="18" charset="0"/>
                  </a:rPr>
                  <a:t>Unit-2 (Complex</a:t>
                </a:r>
                <a:r>
                  <a:rPr lang="en-US" sz="2400" b="1" spc="-15" dirty="0">
                    <a:effectLst/>
                    <a:ea typeface="Times New Roman" panose="02020603050405020304" pitchFamily="18" charset="0"/>
                  </a:rPr>
                  <a:t> </a:t>
                </a:r>
                <a:r>
                  <a:rPr lang="en-US" sz="2400" b="1" dirty="0">
                    <a:effectLst/>
                    <a:ea typeface="Times New Roman" panose="02020603050405020304" pitchFamily="18" charset="0"/>
                  </a:rPr>
                  <a:t>Variable</a:t>
                </a:r>
                <a:r>
                  <a:rPr lang="en-US" sz="2400" b="1" spc="280" dirty="0">
                    <a:ea typeface="Times New Roman" panose="02020603050405020304" pitchFamily="18" charset="0"/>
                  </a:rPr>
                  <a:t>: </a:t>
                </a:r>
                <a:r>
                  <a:rPr lang="en-US" sz="2400" b="1" dirty="0">
                    <a:effectLst/>
                    <a:ea typeface="Times New Roman" panose="02020603050405020304" pitchFamily="18" charset="0"/>
                  </a:rPr>
                  <a:t>Integration)</a:t>
                </a:r>
              </a:p>
              <a:p>
                <a:pPr marL="0" indent="0" algn="just">
                  <a:buNone/>
                </a:pPr>
                <a:r>
                  <a:rPr lang="en-US" sz="2400" dirty="0">
                    <a:effectLst/>
                    <a:ea typeface="Times New Roman" panose="02020603050405020304" pitchFamily="18" charset="0"/>
                  </a:rPr>
                  <a:t>Complex</a:t>
                </a:r>
                <a:r>
                  <a:rPr lang="en-US" sz="2400" spc="110" dirty="0">
                    <a:effectLst/>
                    <a:ea typeface="Times New Roman" panose="02020603050405020304" pitchFamily="18" charset="0"/>
                  </a:rPr>
                  <a:t> </a:t>
                </a:r>
                <a:r>
                  <a:rPr lang="en-US" sz="2400" dirty="0">
                    <a:effectLst/>
                    <a:ea typeface="Times New Roman" panose="02020603050405020304" pitchFamily="18" charset="0"/>
                  </a:rPr>
                  <a:t>integrals,</a:t>
                </a:r>
                <a:r>
                  <a:rPr lang="en-US" sz="2400" spc="95" dirty="0">
                    <a:effectLst/>
                    <a:ea typeface="Times New Roman" panose="02020603050405020304" pitchFamily="18" charset="0"/>
                  </a:rPr>
                  <a:t> </a:t>
                </a:r>
                <a:r>
                  <a:rPr lang="en-US" sz="2400" dirty="0">
                    <a:effectLst/>
                    <a:ea typeface="Times New Roman" panose="02020603050405020304" pitchFamily="18" charset="0"/>
                  </a:rPr>
                  <a:t>Contour</a:t>
                </a:r>
                <a:r>
                  <a:rPr lang="en-US" sz="2400" spc="90" dirty="0">
                    <a:effectLst/>
                    <a:ea typeface="Times New Roman" panose="02020603050405020304" pitchFamily="18" charset="0"/>
                  </a:rPr>
                  <a:t> </a:t>
                </a:r>
                <a:r>
                  <a:rPr lang="en-US" sz="2400" dirty="0">
                    <a:effectLst/>
                    <a:ea typeface="Times New Roman" panose="02020603050405020304" pitchFamily="18" charset="0"/>
                  </a:rPr>
                  <a:t>integrals,</a:t>
                </a:r>
                <a:r>
                  <a:rPr lang="en-US" sz="2400" spc="95" dirty="0">
                    <a:effectLst/>
                    <a:ea typeface="Times New Roman" panose="02020603050405020304" pitchFamily="18" charset="0"/>
                  </a:rPr>
                  <a:t> </a:t>
                </a:r>
                <a:r>
                  <a:rPr lang="en-US" sz="2400" dirty="0">
                    <a:effectLst/>
                    <a:ea typeface="Times New Roman" panose="02020603050405020304" pitchFamily="18" charset="0"/>
                  </a:rPr>
                  <a:t>Cauchy-</a:t>
                </a:r>
                <a:r>
                  <a:rPr lang="en-US" sz="2400" spc="90" dirty="0">
                    <a:effectLst/>
                    <a:ea typeface="Times New Roman" panose="02020603050405020304" pitchFamily="18" charset="0"/>
                  </a:rPr>
                  <a:t> </a:t>
                </a:r>
                <a:r>
                  <a:rPr lang="en-US" sz="2400" dirty="0" err="1">
                    <a:effectLst/>
                    <a:ea typeface="Times New Roman" panose="02020603050405020304" pitchFamily="18" charset="0"/>
                  </a:rPr>
                  <a:t>Goursat</a:t>
                </a:r>
                <a:r>
                  <a:rPr lang="en-US" sz="2400" spc="100" dirty="0">
                    <a:effectLst/>
                    <a:ea typeface="Times New Roman" panose="02020603050405020304" pitchFamily="18" charset="0"/>
                  </a:rPr>
                  <a:t> </a:t>
                </a:r>
                <a:r>
                  <a:rPr lang="en-US" sz="2400" dirty="0">
                    <a:effectLst/>
                    <a:ea typeface="Times New Roman" panose="02020603050405020304" pitchFamily="18" charset="0"/>
                  </a:rPr>
                  <a:t>theorem,</a:t>
                </a:r>
                <a:r>
                  <a:rPr lang="en-US" sz="2400" spc="95" dirty="0">
                    <a:effectLst/>
                    <a:ea typeface="Times New Roman" panose="02020603050405020304" pitchFamily="18" charset="0"/>
                  </a:rPr>
                  <a:t> </a:t>
                </a:r>
                <a:r>
                  <a:rPr lang="en-US" sz="2400" dirty="0">
                    <a:effectLst/>
                    <a:ea typeface="Times New Roman" panose="02020603050405020304" pitchFamily="18" charset="0"/>
                  </a:rPr>
                  <a:t>Cauchy</a:t>
                </a:r>
                <a:r>
                  <a:rPr lang="en-US" sz="2400" spc="85" dirty="0">
                    <a:effectLst/>
                    <a:ea typeface="Times New Roman" panose="02020603050405020304" pitchFamily="18" charset="0"/>
                  </a:rPr>
                  <a:t> </a:t>
                </a:r>
                <a:r>
                  <a:rPr lang="en-US" sz="2400" dirty="0">
                    <a:effectLst/>
                    <a:ea typeface="Times New Roman" panose="02020603050405020304" pitchFamily="18" charset="0"/>
                  </a:rPr>
                  <a:t>integral</a:t>
                </a:r>
                <a:r>
                  <a:rPr lang="en-US" sz="2400" spc="105" dirty="0">
                    <a:effectLst/>
                    <a:ea typeface="Times New Roman" panose="02020603050405020304" pitchFamily="18" charset="0"/>
                  </a:rPr>
                  <a:t> </a:t>
                </a:r>
                <a:r>
                  <a:rPr lang="en-US" sz="2400" dirty="0">
                    <a:effectLst/>
                    <a:ea typeface="Times New Roman" panose="02020603050405020304" pitchFamily="18" charset="0"/>
                  </a:rPr>
                  <a:t>formula, Taylor’s Series, Laurent series, Liouville’s Theorem, Singularities, zero of analytic function, Residues, Method of finding residues, Cauchy Residue’s theorem, Evaluation of real integral of the type </a:t>
                </a:r>
                <a14:m>
                  <m:oMath xmlns:m="http://schemas.openxmlformats.org/officeDocument/2006/math">
                    <m:nary>
                      <m:naryPr>
                        <m:ctrlPr>
                          <a:rPr lang="en-US" sz="2400" i="1" smtClean="0">
                            <a:effectLst/>
                            <a:latin typeface="Cambria Math" panose="02040503050406030204" pitchFamily="18" charset="0"/>
                          </a:rPr>
                        </m:ctrlPr>
                      </m:naryPr>
                      <m:sub>
                        <m:r>
                          <m:rPr>
                            <m:brk m:alnAt="23"/>
                          </m:rPr>
                          <a:rPr lang="en-US" sz="2400" b="0" i="1" smtClean="0">
                            <a:effectLst/>
                            <a:latin typeface="Cambria Math" panose="02040503050406030204" pitchFamily="18" charset="0"/>
                          </a:rPr>
                          <m:t>0</m:t>
                        </m:r>
                      </m:sub>
                      <m:sup>
                        <m:r>
                          <a:rPr lang="en-US" sz="2400" b="0" i="1" smtClean="0">
                            <a:effectLst/>
                            <a:latin typeface="Cambria Math" panose="02040503050406030204" pitchFamily="18" charset="0"/>
                          </a:rPr>
                          <m:t>2</m:t>
                        </m:r>
                        <m:r>
                          <a:rPr lang="en-US" sz="2400" b="0" i="1" smtClean="0">
                            <a:effectLst/>
                            <a:latin typeface="Cambria Math" panose="02040503050406030204" pitchFamily="18" charset="0"/>
                            <a:ea typeface="Cambria Math" panose="02040503050406030204" pitchFamily="18" charset="0"/>
                          </a:rPr>
                          <m:t>𝜋</m:t>
                        </m:r>
                      </m:sup>
                      <m:e>
                        <m:r>
                          <a:rPr lang="en-US" sz="2400" b="0" i="1" smtClean="0">
                            <a:effectLst/>
                            <a:latin typeface="Cambria Math" panose="02040503050406030204" pitchFamily="18" charset="0"/>
                          </a:rPr>
                          <m:t>𝑓</m:t>
                        </m:r>
                        <m:r>
                          <a:rPr lang="en-US" sz="2400" b="0" i="1" smtClean="0">
                            <a:effectLst/>
                            <a:latin typeface="Cambria Math" panose="02040503050406030204" pitchFamily="18" charset="0"/>
                          </a:rPr>
                          <m:t>(</m:t>
                        </m:r>
                        <m:func>
                          <m:funcPr>
                            <m:ctrlPr>
                              <a:rPr lang="en-US" sz="2400" b="0" i="1" smtClean="0">
                                <a:effectLst/>
                                <a:latin typeface="Cambria Math" panose="02040503050406030204" pitchFamily="18" charset="0"/>
                              </a:rPr>
                            </m:ctrlPr>
                          </m:funcPr>
                          <m:fName>
                            <m:r>
                              <m:rPr>
                                <m:sty m:val="p"/>
                              </m:rPr>
                              <a:rPr lang="en-US" sz="2400" b="0" i="0" smtClean="0">
                                <a:effectLst/>
                                <a:latin typeface="Cambria Math" panose="02040503050406030204" pitchFamily="18" charset="0"/>
                              </a:rPr>
                              <m:t>sin</m:t>
                            </m:r>
                          </m:fName>
                          <m:e>
                            <m:r>
                              <a:rPr lang="en-US" sz="2400" b="0" i="1" smtClean="0">
                                <a:effectLst/>
                                <a:latin typeface="Cambria Math" panose="02040503050406030204" pitchFamily="18" charset="0"/>
                                <a:ea typeface="Cambria Math" panose="02040503050406030204" pitchFamily="18" charset="0"/>
                              </a:rPr>
                              <m:t>𝜃</m:t>
                            </m:r>
                            <m:r>
                              <a:rPr lang="en-US" sz="2400" b="0" i="1" smtClean="0">
                                <a:effectLst/>
                                <a:latin typeface="Cambria Math" panose="02040503050406030204" pitchFamily="18" charset="0"/>
                                <a:ea typeface="Cambria Math" panose="02040503050406030204" pitchFamily="18" charset="0"/>
                              </a:rPr>
                              <m:t>,</m:t>
                            </m:r>
                            <m:func>
                              <m:funcPr>
                                <m:ctrlPr>
                                  <a:rPr lang="en-US" sz="2400" b="0" i="1" smtClean="0">
                                    <a:effectLst/>
                                    <a:latin typeface="Cambria Math" panose="02040503050406030204" pitchFamily="18" charset="0"/>
                                    <a:ea typeface="Cambria Math" panose="02040503050406030204" pitchFamily="18" charset="0"/>
                                  </a:rPr>
                                </m:ctrlPr>
                              </m:funcPr>
                              <m:fName>
                                <m:r>
                                  <m:rPr>
                                    <m:sty m:val="p"/>
                                  </m:rPr>
                                  <a:rPr lang="en-US" sz="2400" b="0" i="0" smtClean="0">
                                    <a:effectLst/>
                                    <a:latin typeface="Cambria Math" panose="02040503050406030204" pitchFamily="18" charset="0"/>
                                    <a:ea typeface="Cambria Math" panose="02040503050406030204" pitchFamily="18" charset="0"/>
                                  </a:rPr>
                                  <m:t>cos</m:t>
                                </m:r>
                              </m:fName>
                              <m:e>
                                <m:r>
                                  <a:rPr lang="en-US" sz="2400" b="0" i="1" smtClean="0">
                                    <a:effectLst/>
                                    <a:latin typeface="Cambria Math" panose="02040503050406030204" pitchFamily="18" charset="0"/>
                                    <a:ea typeface="Cambria Math" panose="02040503050406030204" pitchFamily="18" charset="0"/>
                                  </a:rPr>
                                  <m:t>𝜃</m:t>
                                </m:r>
                                <m:r>
                                  <a:rPr lang="en-US" sz="2400" b="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𝑑</m:t>
                                </m:r>
                                <m:r>
                                  <a:rPr lang="en-US" sz="2400" b="0" i="1" smtClean="0">
                                    <a:effectLst/>
                                    <a:latin typeface="Cambria Math" panose="02040503050406030204" pitchFamily="18" charset="0"/>
                                    <a:ea typeface="Cambria Math" panose="02040503050406030204" pitchFamily="18" charset="0"/>
                                  </a:rPr>
                                  <m:t>𝜃</m:t>
                                </m:r>
                              </m:e>
                            </m:func>
                          </m:e>
                        </m:func>
                      </m:e>
                    </m:nary>
                  </m:oMath>
                </a14:m>
                <a:r>
                  <a:rPr lang="en-US" sz="2400" dirty="0">
                    <a:effectLst/>
                    <a:ea typeface="Times New Roman" panose="02020603050405020304" pitchFamily="18" charset="0"/>
                  </a:rPr>
                  <a:t> and </a:t>
                </a:r>
                <a14:m>
                  <m:oMath xmlns:m="http://schemas.openxmlformats.org/officeDocument/2006/math">
                    <m:nary>
                      <m:naryPr>
                        <m:limLoc m:val="undOvr"/>
                        <m:ctrlPr>
                          <a:rPr lang="en-US" sz="2400" i="1" smtClean="0">
                            <a:effectLst/>
                            <a:latin typeface="Cambria Math" panose="02040503050406030204" pitchFamily="18" charset="0"/>
                          </a:rPr>
                        </m:ctrlPr>
                      </m:naryPr>
                      <m:sub>
                        <m:r>
                          <m:rPr>
                            <m:brk m:alnAt="24"/>
                          </m:rPr>
                          <a:rPr lang="en-US" sz="2400" b="0" i="1" smtClean="0">
                            <a:effectLst/>
                            <a:latin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m:t>
                        </m:r>
                      </m:sub>
                      <m:sup>
                        <m:r>
                          <a:rPr lang="en-US" sz="2400" i="1" smtClean="0">
                            <a:effectLst/>
                            <a:latin typeface="Cambria Math" panose="02040503050406030204" pitchFamily="18" charset="0"/>
                            <a:ea typeface="Cambria Math" panose="02040503050406030204" pitchFamily="18" charset="0"/>
                          </a:rPr>
                          <m:t>∞</m:t>
                        </m:r>
                      </m:sup>
                      <m:e>
                        <m:r>
                          <a:rPr lang="en-US" sz="2400" b="0" i="1" smtClean="0">
                            <a:effectLst/>
                            <a:latin typeface="Cambria Math" panose="02040503050406030204" pitchFamily="18" charset="0"/>
                          </a:rPr>
                          <m:t>𝑓</m:t>
                        </m:r>
                        <m:d>
                          <m:dPr>
                            <m:ctrlPr>
                              <a:rPr lang="en-US" sz="2400" b="0" i="1" smtClean="0">
                                <a:effectLst/>
                                <a:latin typeface="Cambria Math" panose="02040503050406030204" pitchFamily="18" charset="0"/>
                              </a:rPr>
                            </m:ctrlPr>
                          </m:dPr>
                          <m:e>
                            <m:r>
                              <a:rPr lang="en-US" sz="2400" b="0" i="1" smtClean="0">
                                <a:effectLst/>
                                <a:latin typeface="Cambria Math" panose="02040503050406030204" pitchFamily="18" charset="0"/>
                              </a:rPr>
                              <m:t>𝑥</m:t>
                            </m:r>
                          </m:e>
                        </m:d>
                        <m:r>
                          <a:rPr lang="en-US" sz="2400" b="0" i="1" smtClean="0">
                            <a:effectLst/>
                            <a:latin typeface="Cambria Math" panose="02040503050406030204" pitchFamily="18" charset="0"/>
                          </a:rPr>
                          <m:t> </m:t>
                        </m:r>
                        <m:r>
                          <a:rPr lang="en-US" sz="2400" b="0" i="1" smtClean="0">
                            <a:effectLst/>
                            <a:latin typeface="Cambria Math" panose="02040503050406030204" pitchFamily="18" charset="0"/>
                          </a:rPr>
                          <m:t>𝑑𝑥</m:t>
                        </m:r>
                      </m:e>
                    </m:nary>
                  </m:oMath>
                </a14:m>
                <a:endParaRPr lang="en-US" sz="2400" dirty="0">
                  <a:effectLst/>
                  <a:ea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952500"/>
                <a:ext cx="8458200" cy="5403850"/>
              </a:xfrm>
              <a:blipFill>
                <a:blip r:embed="rId3"/>
                <a:stretch>
                  <a:fillRect l="-1081" t="-902" r="-1081"/>
                </a:stretch>
              </a:blipFill>
            </p:spPr>
            <p:txBody>
              <a:bodyPr/>
              <a:lstStyle/>
              <a:p>
                <a:r>
                  <a:rPr lang="en-IN">
                    <a:noFill/>
                  </a:rPr>
                  <a:t> </a:t>
                </a:r>
              </a:p>
            </p:txBody>
          </p:sp>
        </mc:Fallback>
      </mc:AlternateContent>
      <p:sp>
        <p:nvSpPr>
          <p:cNvPr id="6" name="Date Placeholder 5"/>
          <p:cNvSpPr>
            <a:spLocks noGrp="1"/>
          </p:cNvSpPr>
          <p:nvPr>
            <p:ph type="dt" sz="half" idx="10"/>
          </p:nvPr>
        </p:nvSpPr>
        <p:spPr/>
        <p:txBody>
          <a:bodyPr/>
          <a:lstStyle/>
          <a:p>
            <a:fld id="{22FBA932-FC76-42A2-B10A-C8D4F7ADC47B}" type="datetime1">
              <a:rPr lang="en-US" smtClean="0"/>
              <a:t>10/24/2022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Syllabus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8581"/>
            <a:ext cx="1295400" cy="549276"/>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7698" name="Object 2"/>
              <p:cNvSpPr txBox="1"/>
              <p:nvPr/>
            </p:nvSpPr>
            <p:spPr bwMode="auto">
              <a:xfrm>
                <a:off x="533400" y="1375194"/>
                <a:ext cx="8153400" cy="5940006"/>
              </a:xfrm>
              <a:prstGeom prst="rect">
                <a:avLst/>
              </a:prstGeom>
              <a:noFill/>
              <a:ln>
                <a:noFill/>
              </a:ln>
              <a:effectLst/>
            </p:spPr>
            <p:txBody>
              <a:bodyPr>
                <a:normAutofit/>
              </a:bodyPr>
              <a:lstStyle/>
              <a:p>
                <a:pPr algn="just">
                  <a:lnSpc>
                    <a:spcPct val="120000"/>
                  </a:lnSpc>
                </a:pPr>
                <a14:m>
                  <m:oMathPara xmlns:m="http://schemas.openxmlformats.org/officeDocument/2006/math">
                    <m:oMathParaPr>
                      <m:jc m:val="left"/>
                    </m:oMathParaPr>
                    <m:oMath xmlns:m="http://schemas.openxmlformats.org/officeDocument/2006/math">
                      <m:r>
                        <a:rPr lang="en-IN" sz="2400" b="1" i="1" smtClean="0">
                          <a:solidFill>
                            <a:srgbClr val="000000"/>
                          </a:solidFill>
                          <a:latin typeface="Cambria Math" panose="02040503050406030204" pitchFamily="18" charset="0"/>
                        </a:rPr>
                        <m:t>𝟑</m:t>
                      </m:r>
                      <m:r>
                        <a:rPr lang="en-IN" sz="2400" b="1" i="1" smtClean="0">
                          <a:solidFill>
                            <a:srgbClr val="000000"/>
                          </a:solidFill>
                          <a:latin typeface="Cambria Math" panose="02040503050406030204" pitchFamily="18" charset="0"/>
                        </a:rPr>
                        <m:t>.</m:t>
                      </m:r>
                      <m:r>
                        <m:rPr>
                          <m:nor/>
                        </m:rPr>
                        <a:rPr lang="en-IN" sz="2400" b="1">
                          <a:solidFill>
                            <a:srgbClr val="000000"/>
                          </a:solidFill>
                          <a:latin typeface="Times New Roman" panose="02020603050405020304" pitchFamily="18" charset="0"/>
                          <a:cs typeface="Times New Roman" panose="02020603050405020304" pitchFamily="18" charset="0"/>
                        </a:rPr>
                        <m:t>Essential</m:t>
                      </m:r>
                      <m:r>
                        <m:rPr>
                          <m:nor/>
                        </m:rPr>
                        <a:rPr lang="en-IN" sz="2400" b="1">
                          <a:solidFill>
                            <a:srgbClr val="000000"/>
                          </a:solidFill>
                          <a:latin typeface="Times New Roman" panose="02020603050405020304" pitchFamily="18" charset="0"/>
                          <a:cs typeface="Times New Roman" panose="02020603050405020304" pitchFamily="18" charset="0"/>
                        </a:rPr>
                        <m:t> </m:t>
                      </m:r>
                      <m:r>
                        <m:rPr>
                          <m:nor/>
                        </m:rPr>
                        <a:rPr lang="en-IN" sz="2400" b="1">
                          <a:solidFill>
                            <a:srgbClr val="000000"/>
                          </a:solidFill>
                          <a:latin typeface="Times New Roman" panose="02020603050405020304" pitchFamily="18" charset="0"/>
                          <a:cs typeface="Times New Roman" panose="02020603050405020304" pitchFamily="18" charset="0"/>
                        </a:rPr>
                        <m:t>Singularity</m:t>
                      </m:r>
                      <m:r>
                        <m:rPr>
                          <m:nor/>
                        </m:rPr>
                        <a:rPr lang="en-IN" sz="2400" b="1">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Infinite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number</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of</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terms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in</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Principal</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Part</m:t>
                      </m:r>
                    </m:oMath>
                    <m:oMath xmlns:m="http://schemas.openxmlformats.org/officeDocument/2006/math">
                      <m:r>
                        <m:rPr>
                          <m:nor/>
                        </m:rPr>
                        <a:rPr lang="en-IN" sz="2400" b="1">
                          <a:solidFill>
                            <a:srgbClr val="000000"/>
                          </a:solidFill>
                          <a:latin typeface="Times New Roman" panose="02020603050405020304" pitchFamily="18" charset="0"/>
                          <a:cs typeface="Times New Roman" panose="02020603050405020304" pitchFamily="18" charset="0"/>
                        </a:rPr>
                        <m:t>Example</m:t>
                      </m:r>
                      <m:r>
                        <m:rPr>
                          <m:nor/>
                        </m:rPr>
                        <a:rPr lang="en-IN" sz="2400" b="1">
                          <a:solidFill>
                            <a:srgbClr val="000000"/>
                          </a:solidFill>
                          <a:latin typeface="Times New Roman" panose="02020603050405020304" pitchFamily="18" charset="0"/>
                          <a:cs typeface="Times New Roman" panose="020206030504050203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 </m:t>
                      </m:r>
                    </m:oMath>
                  </m:oMathPara>
                </a14:m>
                <a:endParaRPr lang="en-IN" sz="2400" dirty="0">
                  <a:solidFill>
                    <a:srgbClr val="000000"/>
                  </a:solidFill>
                  <a:latin typeface="Times New Roman" panose="02020603050405020304" pitchFamily="18" charset="0"/>
                  <a:cs typeface="Times New Roman" panose="02020603050405020304" pitchFamily="18" charset="0"/>
                </a:endParaRPr>
              </a:p>
              <a:p>
                <a:pPr algn="just">
                  <a:lnSpc>
                    <a:spcPct val="120000"/>
                  </a:lnSpc>
                </a:pPr>
                <a14:m>
                  <m:oMathPara xmlns:m="http://schemas.openxmlformats.org/officeDocument/2006/math">
                    <m:oMathParaPr>
                      <m:jc m:val="left"/>
                    </m:oMathParaPr>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The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function</m:t>
                      </m:r>
                      <m:r>
                        <m:rPr>
                          <m:nor/>
                        </m:rPr>
                        <a:rPr lang="en-IN" sz="240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unc>
                        <m:funcPr>
                          <m:ctrlPr>
                            <a:rPr lang="en-IN" sz="2400" i="1">
                              <a:solidFill>
                                <a:srgbClr val="000000"/>
                              </a:solidFill>
                              <a:latin typeface="Cambria Math" panose="02040503050406030204" pitchFamily="18" charset="0"/>
                            </a:rPr>
                          </m:ctrlPr>
                        </m:funcPr>
                        <m:fName>
                          <m:r>
                            <m:rPr>
                              <m:sty m:val="p"/>
                            </m:rPr>
                            <a:rPr lang="en-IN" sz="2400">
                              <a:solidFill>
                                <a:srgbClr val="000000"/>
                              </a:solidFill>
                              <a:latin typeface="Cambria Math" panose="02040503050406030204" pitchFamily="18" charset="0"/>
                            </a:rPr>
                            <m:t>sin</m:t>
                          </m:r>
                        </m:fName>
                        <m:e>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den>
                          </m:f>
                        </m:e>
                      </m:func>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has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essential</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singularity</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b="0" i="1" smtClean="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a:solidFill>
                            <a:srgbClr val="000000"/>
                          </a:solidFill>
                          <a:latin typeface="Times New Roman" panose="02020603050405020304" pitchFamily="18" charset="0"/>
                          <a:cs typeface="Times New Roman" panose="02020603050405020304" pitchFamily="18" charset="0"/>
                        </a:rPr>
                        <m:t> = </m:t>
                      </m:r>
                      <m:r>
                        <m:rPr>
                          <m:nor/>
                        </m:rPr>
                        <a:rPr lang="en-IN" sz="2400" i="1">
                          <a:solidFill>
                            <a:srgbClr val="000000"/>
                          </a:solidFill>
                          <a:latin typeface="Times New Roman" panose="02020603050405020304" pitchFamily="18" charset="0"/>
                          <a:cs typeface="Times New Roman" panose="02020603050405020304" pitchFamily="18" charset="0"/>
                        </a:rPr>
                        <m:t>a</m:t>
                      </m:r>
                      <m:r>
                        <m:rPr>
                          <m:nor/>
                        </m:rPr>
                        <a:rPr lang="en-IN" sz="2400" b="0" i="0" smtClean="0">
                          <a:solidFill>
                            <a:srgbClr val="000000"/>
                          </a:solidFill>
                          <a:latin typeface="Times New Roman" panose="02020603050405020304" pitchFamily="18" charset="0"/>
                          <a:cs typeface="Times New Roman" panose="02020603050405020304" pitchFamily="18" charset="0"/>
                        </a:rPr>
                        <m:t>.</m:t>
                      </m:r>
                    </m:oMath>
                  </m:oMathPara>
                </a14:m>
                <a:br>
                  <a:rPr lang="en-IN" sz="2400" dirty="0">
                    <a:solidFill>
                      <a:srgbClr val="000000"/>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mc:Choice>
        <mc:Fallback xmlns="">
          <p:sp>
            <p:nvSpPr>
              <p:cNvPr id="157698" name="Object 2"/>
              <p:cNvSpPr txBox="1">
                <a:spLocks noRot="1" noChangeAspect="1" noMove="1" noResize="1" noEditPoints="1" noAdjustHandles="1" noChangeArrowheads="1" noChangeShapeType="1" noTextEdit="1"/>
              </p:cNvSpPr>
              <p:nvPr/>
            </p:nvSpPr>
            <p:spPr bwMode="auto">
              <a:xfrm>
                <a:off x="533400" y="1375194"/>
                <a:ext cx="8153400" cy="5940006"/>
              </a:xfrm>
              <a:prstGeom prst="rect">
                <a:avLst/>
              </a:prstGeom>
              <a:blipFill>
                <a:blip r:embed="rId2"/>
                <a:stretch>
                  <a:fillRect/>
                </a:stretch>
              </a:blipFill>
              <a:ln>
                <a:noFill/>
              </a:ln>
              <a:effectLst/>
            </p:spPr>
            <p:txBody>
              <a:bodyPr/>
              <a:lstStyle/>
              <a:p>
                <a:r>
                  <a:rPr lang="hi-IN">
                    <a:noFill/>
                  </a:rPr>
                  <a:t> </a:t>
                </a:r>
              </a:p>
            </p:txBody>
          </p:sp>
        </mc:Fallback>
      </mc:AlternateContent>
      <p:sp>
        <p:nvSpPr>
          <p:cNvPr id="3" name="Title 1">
            <a:extLst>
              <a:ext uri="{FF2B5EF4-FFF2-40B4-BE49-F238E27FC236}">
                <a16:creationId xmlns:a16="http://schemas.microsoft.com/office/drawing/2014/main" id="{89557BD3-F5E9-4300-8A01-B3630AB42431}"/>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Singularity(CO2)</a:t>
            </a:r>
          </a:p>
        </p:txBody>
      </p:sp>
      <p:pic>
        <p:nvPicPr>
          <p:cNvPr id="4" name="Picture 3">
            <a:extLst>
              <a:ext uri="{FF2B5EF4-FFF2-40B4-BE49-F238E27FC236}">
                <a16:creationId xmlns:a16="http://schemas.microsoft.com/office/drawing/2014/main" id="{DBD87A9D-62A6-4439-87C5-6FF92B319D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719" y="150622"/>
            <a:ext cx="1219200" cy="651256"/>
          </a:xfrm>
          <a:prstGeom prst="rect">
            <a:avLst/>
          </a:prstGeom>
        </p:spPr>
      </p:pic>
      <p:sp>
        <p:nvSpPr>
          <p:cNvPr id="2" name="Date Placeholder 1">
            <a:extLst>
              <a:ext uri="{FF2B5EF4-FFF2-40B4-BE49-F238E27FC236}">
                <a16:creationId xmlns:a16="http://schemas.microsoft.com/office/drawing/2014/main" id="{A3245833-684D-4B43-9102-5D938D5D6A3F}"/>
              </a:ext>
            </a:extLst>
          </p:cNvPr>
          <p:cNvSpPr>
            <a:spLocks noGrp="1"/>
          </p:cNvSpPr>
          <p:nvPr>
            <p:ph type="dt" sz="half" idx="10"/>
          </p:nvPr>
        </p:nvSpPr>
        <p:spPr/>
        <p:txBody>
          <a:bodyPr/>
          <a:lstStyle/>
          <a:p>
            <a:fld id="{333AE64D-D10F-414E-BA6D-A329766B0E33}" type="datetime1">
              <a:rPr lang="en-US" smtClean="0"/>
              <a:t>10/24/2022</a:t>
            </a:fld>
            <a:endParaRPr lang="en-US"/>
          </a:p>
        </p:txBody>
      </p:sp>
      <p:sp>
        <p:nvSpPr>
          <p:cNvPr id="5" name="Footer Placeholder 4">
            <a:extLst>
              <a:ext uri="{FF2B5EF4-FFF2-40B4-BE49-F238E27FC236}">
                <a16:creationId xmlns:a16="http://schemas.microsoft.com/office/drawing/2014/main" id="{16F0EFB8-E244-43AE-9E3B-C2C67E8A3B97}"/>
              </a:ext>
            </a:extLst>
          </p:cNvPr>
          <p:cNvSpPr>
            <a:spLocks noGrp="1"/>
          </p:cNvSpPr>
          <p:nvPr>
            <p:ph type="ftr" sz="quarter" idx="11"/>
          </p:nvPr>
        </p:nvSpPr>
        <p:spPr/>
        <p:txBody>
          <a:bodyPr/>
          <a:lstStyle/>
          <a:p>
            <a:r>
              <a:rPr lang="en-US"/>
              <a:t>Mr. Raman Chauhan          Maths III (AAS0301A)                Unit-II</a:t>
            </a:r>
          </a:p>
        </p:txBody>
      </p:sp>
      <p:sp>
        <p:nvSpPr>
          <p:cNvPr id="6" name="Slide Number Placeholder 5">
            <a:extLst>
              <a:ext uri="{FF2B5EF4-FFF2-40B4-BE49-F238E27FC236}">
                <a16:creationId xmlns:a16="http://schemas.microsoft.com/office/drawing/2014/main" id="{C7E6AFB2-39D4-44AD-B103-51CBD87670F1}"/>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835408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9138" name="Object 2"/>
              <p:cNvSpPr txBox="1"/>
              <p:nvPr/>
            </p:nvSpPr>
            <p:spPr bwMode="auto">
              <a:xfrm>
                <a:off x="304800" y="966159"/>
                <a:ext cx="8081963" cy="581342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400" b="1" i="0" smtClean="0">
                          <a:solidFill>
                            <a:srgbClr val="000000"/>
                          </a:solidFill>
                          <a:latin typeface="Cambria Math" panose="02040503050406030204" pitchFamily="18" charset="0"/>
                        </a:rPr>
                        <m:t>𝟒</m:t>
                      </m:r>
                      <m:r>
                        <a:rPr lang="en-IN" sz="2400" b="1" i="0" smtClean="0">
                          <a:solidFill>
                            <a:srgbClr val="000000"/>
                          </a:solidFill>
                          <a:latin typeface="Cambria Math" panose="02040503050406030204" pitchFamily="18" charset="0"/>
                        </a:rPr>
                        <m:t>.</m:t>
                      </m:r>
                      <m:r>
                        <m:rPr>
                          <m:nor/>
                        </m:rPr>
                        <a:rPr lang="en-IN" sz="2400" b="1">
                          <a:solidFill>
                            <a:srgbClr val="000000"/>
                          </a:solidFill>
                          <a:latin typeface="Times New Roman" panose="02020603050405020304" pitchFamily="18" charset="0"/>
                          <a:cs typeface="Times New Roman" panose="02020603050405020304" pitchFamily="18" charset="0"/>
                        </a:rPr>
                        <m:t>Pole</m:t>
                      </m:r>
                      <m:r>
                        <m:rPr>
                          <m:nor/>
                        </m:rPr>
                        <a:rPr lang="en-IN" sz="2400" b="1">
                          <a:solidFill>
                            <a:srgbClr val="000000"/>
                          </a:solidFill>
                          <a:latin typeface="Times New Roman" panose="02020603050405020304" pitchFamily="18" charset="0"/>
                          <a:cs typeface="Times New Roman" panose="02020603050405020304" pitchFamily="18" charset="0"/>
                        </a:rPr>
                        <m:t>:</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Finite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number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terms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Principal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Part</m:t>
                      </m:r>
                    </m:oMath>
                  </m:oMathPara>
                </a14:m>
                <a:endParaRPr lang="en-IN" sz="2400" i="0" dirty="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nor/>
                        </m:rPr>
                        <a:rPr lang="en-IN" sz="2400">
                          <a:solidFill>
                            <a:srgbClr val="000000"/>
                          </a:solidFill>
                          <a:latin typeface="Cambria Math" panose="02040503050406030204" pitchFamily="18" charset="0"/>
                          <a:cs typeface="Times New Roman" panose="02020603050405020304" pitchFamily="18" charset="0"/>
                        </a:rPr>
                        <m:t>I</m:t>
                      </m:r>
                      <m:r>
                        <m:rPr>
                          <m:nor/>
                        </m:rPr>
                        <a:rPr lang="en-IN" sz="2400" i="0">
                          <a:solidFill>
                            <a:srgbClr val="000000"/>
                          </a:solidFill>
                          <a:latin typeface="Times New Roman" panose="02020603050405020304" pitchFamily="18" charset="0"/>
                          <a:cs typeface="Times New Roman" panose="02020603050405020304" pitchFamily="18" charset="0"/>
                        </a:rPr>
                        <m:t>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order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m</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oMath>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then</m:t>
                      </m:r>
                      <m:r>
                        <a:rPr lang="en-IN" sz="2400" b="0" i="1" smtClean="0">
                          <a:solidFill>
                            <a:srgbClr val="000000"/>
                          </a:solidFill>
                          <a:latin typeface="Cambria Math" panose="020405030504060302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0">
                          <a:solidFill>
                            <a:srgbClr val="000000"/>
                          </a:solidFill>
                          <a:latin typeface="Cambria Math" panose="02040503050406030204" pitchFamily="18" charset="0"/>
                        </a:rPr>
                        <m:t>=</m:t>
                      </m:r>
                      <m:nary>
                        <m:naryPr>
                          <m:chr m:val="∑"/>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0</m:t>
                          </m:r>
                        </m:sub>
                        <m:sup>
                          <m:r>
                            <a:rPr lang="en-IN" sz="2400" i="1">
                              <a:solidFill>
                                <a:srgbClr val="000000"/>
                              </a:solidFill>
                              <a:latin typeface="Cambria Math" panose="02040503050406030204" pitchFamily="18" charset="0"/>
                            </a:rPr>
                            <m:t>∞</m:t>
                          </m:r>
                        </m:sup>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𝑛</m:t>
                              </m:r>
                            </m:sup>
                          </m:sSup>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𝑏</m:t>
                                  </m:r>
                                </m:e>
                                <m:sub>
                                  <m:r>
                                    <a:rPr lang="en-IN" sz="2400" i="1">
                                      <a:solidFill>
                                        <a:srgbClr val="000000"/>
                                      </a:solidFill>
                                      <a:latin typeface="Cambria Math" panose="02040503050406030204" pitchFamily="18" charset="0"/>
                                    </a:rPr>
                                    <m:t>1</m:t>
                                  </m:r>
                                </m:sub>
                              </m:sSub>
                            </m:num>
                            <m:den>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den>
                          </m:f>
                          <m:r>
                            <a:rPr lang="en-IN" sz="2400" i="1">
                              <a:solidFill>
                                <a:srgbClr val="000000"/>
                              </a:solidFill>
                              <a:latin typeface="Cambria Math" panose="02040503050406030204" pitchFamily="18" charset="0"/>
                            </a:rPr>
                            <m:t>+</m:t>
                          </m:r>
                        </m:e>
                      </m:nary>
                      <m:f>
                        <m:fPr>
                          <m:ctrlPr>
                            <a:rPr lang="en-IN" sz="2400" i="1">
                              <a:solidFill>
                                <a:srgbClr val="000000"/>
                              </a:solidFill>
                              <a:latin typeface="Cambria Math" panose="02040503050406030204" pitchFamily="18" charset="0"/>
                            </a:rPr>
                          </m:ctrlPr>
                        </m:fPr>
                        <m:num>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𝑏</m:t>
                              </m:r>
                            </m:e>
                            <m:sub>
                              <m:r>
                                <a:rPr lang="en-IN" sz="2400" i="1">
                                  <a:solidFill>
                                    <a:srgbClr val="000000"/>
                                  </a:solidFill>
                                  <a:latin typeface="Cambria Math" panose="02040503050406030204" pitchFamily="18" charset="0"/>
                                </a:rPr>
                                <m:t>2</m:t>
                              </m:r>
                            </m:sub>
                          </m:sSub>
                        </m:num>
                        <m:den>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2</m:t>
                              </m:r>
                            </m:sup>
                          </m:sSup>
                        </m:den>
                      </m:f>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𝑏</m:t>
                              </m:r>
                            </m:e>
                            <m:sub>
                              <m:r>
                                <a:rPr lang="en-IN" sz="2400" i="1">
                                  <a:solidFill>
                                    <a:srgbClr val="000000"/>
                                  </a:solidFill>
                                  <a:latin typeface="Cambria Math" panose="02040503050406030204" pitchFamily="18" charset="0"/>
                                </a:rPr>
                                <m:t>𝑚</m:t>
                              </m:r>
                            </m:sub>
                          </m:sSub>
                        </m:num>
                        <m:den>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𝑚</m:t>
                              </m:r>
                            </m:sup>
                          </m:sSup>
                        </m:den>
                      </m:f>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When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m</m:t>
                      </m:r>
                      <m:r>
                        <m:rPr>
                          <m:nor/>
                        </m:rPr>
                        <a:rPr lang="en-IN" sz="2400" i="0">
                          <a:solidFill>
                            <a:srgbClr val="000000"/>
                          </a:solidFill>
                          <a:latin typeface="Times New Roman" panose="02020603050405020304" pitchFamily="18" charset="0"/>
                          <a:cs typeface="Times New Roman" panose="02020603050405020304" pitchFamily="18" charset="0"/>
                        </a:rPr>
                        <m:t>=1,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said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simple</m:t>
                      </m:r>
                      <m:r>
                        <m:rPr>
                          <m:nor/>
                        </m:rPr>
                        <a:rPr lang="en-IN" sz="2400" b="0" i="0" smtClean="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for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m</m:t>
                      </m:r>
                      <m:r>
                        <m:rPr>
                          <m:nor/>
                        </m:rPr>
                        <a:rPr lang="en-IN" sz="2400" i="0">
                          <a:solidFill>
                            <a:srgbClr val="000000"/>
                          </a:solidFill>
                          <a:latin typeface="Times New Roman" panose="02020603050405020304" pitchFamily="18" charset="0"/>
                          <a:cs typeface="Times New Roman" panose="02020603050405020304" pitchFamily="18" charset="0"/>
                        </a:rPr>
                        <m:t>=2 </m:t>
                      </m:r>
                      <m:r>
                        <m:rPr>
                          <m:nor/>
                        </m:rPr>
                        <a:rPr lang="en-IN" sz="2400" i="0">
                          <a:solidFill>
                            <a:srgbClr val="000000"/>
                          </a:solidFill>
                          <a:latin typeface="Times New Roman" panose="02020603050405020304" pitchFamily="18" charset="0"/>
                          <a:cs typeface="Times New Roman" panose="02020603050405020304" pitchFamily="18" charset="0"/>
                        </a:rPr>
                        <m:t>it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double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m:t>
                      </m:r>
                    </m:oMath>
                  </m:oMathPara>
                </a14:m>
                <a:br>
                  <a:rPr lang="en-IN" sz="2400" i="0" dirty="0">
                    <a:solidFill>
                      <a:srgbClr val="000000"/>
                    </a:solidFill>
                    <a:latin typeface="Times New Roman" panose="02020603050405020304" pitchFamily="18" charset="0"/>
                    <a:cs typeface="Times New Roman" panose="02020603050405020304" pitchFamily="18" charset="0"/>
                  </a:rPr>
                </a:br>
                <a14:m>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Example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f</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0">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func>
                          <m:funcPr>
                            <m:ctrlPr>
                              <a:rPr lang="en-IN" sz="2400" i="1">
                                <a:solidFill>
                                  <a:srgbClr val="000000"/>
                                </a:solidFill>
                                <a:latin typeface="Cambria Math" panose="02040503050406030204" pitchFamily="18" charset="0"/>
                              </a:rPr>
                            </m:ctrlPr>
                          </m:funcPr>
                          <m:fName>
                            <m:r>
                              <m:rPr>
                                <m:sty m:val="p"/>
                              </m:rPr>
                              <a:rPr lang="en-IN" sz="2400" i="0">
                                <a:solidFill>
                                  <a:srgbClr val="000000"/>
                                </a:solidFill>
                                <a:latin typeface="Cambria Math" panose="02040503050406030204" pitchFamily="18" charset="0"/>
                              </a:rPr>
                              <m:t>sin</m:t>
                            </m:r>
                          </m:fName>
                          <m:e>
                            <m:r>
                              <a:rPr lang="en-IN" sz="2400" i="1">
                                <a:solidFill>
                                  <a:srgbClr val="000000"/>
                                </a:solidFill>
                                <a:latin typeface="Cambria Math" panose="02040503050406030204" pitchFamily="18" charset="0"/>
                              </a:rPr>
                              <m:t>(</m:t>
                            </m:r>
                          </m:e>
                        </m:func>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num>
                      <m:den>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4</m:t>
                            </m:r>
                          </m:sup>
                        </m:sSup>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has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b="0" i="1"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a</m:t>
                    </m:r>
                  </m:oMath>
                </a14:m>
                <a:r>
                  <a:rPr lang="en-IN" sz="2400" i="0" dirty="0">
                    <a:solidFill>
                      <a:srgbClr val="000000"/>
                    </a:solidFill>
                    <a:latin typeface="Times New Roman" panose="02020603050405020304" pitchFamily="18" charset="0"/>
                    <a:cs typeface="Times New Roman" panose="02020603050405020304" pitchFamily="18" charset="0"/>
                  </a:rPr>
                  <a:t>.</a:t>
                </a:r>
              </a:p>
              <a:p>
                <a:pPr/>
                <a14:m>
                  <m:oMathPara xmlns:m="http://schemas.openxmlformats.org/officeDocument/2006/math">
                    <m:oMathParaPr>
                      <m:jc m:val="left"/>
                    </m:oMathParaPr>
                    <m:oMath xmlns:m="http://schemas.openxmlformats.org/officeDocument/2006/math">
                      <m:r>
                        <m:rPr>
                          <m:nor/>
                        </m:rPr>
                        <a:rPr lang="en-IN" sz="2400" b="1" i="0" u="sng">
                          <a:solidFill>
                            <a:srgbClr val="000000"/>
                          </a:solidFill>
                          <a:latin typeface="Times New Roman" panose="02020603050405020304" pitchFamily="18" charset="0"/>
                          <a:cs typeface="Times New Roman" panose="02020603050405020304" pitchFamily="18" charset="0"/>
                        </a:rPr>
                        <m:t>NOTE</m:t>
                      </m:r>
                      <m:r>
                        <m:rPr>
                          <m:nor/>
                        </m:rPr>
                        <a:rPr lang="en-IN" sz="2400" b="1" i="0" u="sng">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1. 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limit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point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zeros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isolated</m:t>
                      </m:r>
                      <m:r>
                        <m:rPr>
                          <m:nor/>
                        </m:rPr>
                        <a:rPr lang="en-IN" sz="2400" i="0">
                          <a:solidFill>
                            <a:srgbClr val="000000"/>
                          </a:solidFill>
                          <a:latin typeface="Times New Roman" panose="02020603050405020304" pitchFamily="18" charset="0"/>
                          <a:cs typeface="Times New Roman" panose="02020603050405020304" pitchFamily="18" charset="0"/>
                        </a:rPr>
                        <m:t> </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essential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a:rPr lang="en-IN" sz="2400" i="1">
                          <a:solidFill>
                            <a:srgbClr val="000000"/>
                          </a:solidFill>
                          <a:latin typeface="Cambria Math" panose="02040503050406030204" pitchFamily="18" charset="0"/>
                        </a:rPr>
                        <m:t>2.</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limit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points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no</m:t>
                      </m:r>
                      <m:r>
                        <m:rPr>
                          <m:nor/>
                        </m:rPr>
                        <a:rPr lang="en-IN" sz="2400" b="0" i="0" smtClean="0">
                          <a:solidFill>
                            <a:srgbClr val="000000"/>
                          </a:solidFill>
                          <a:latin typeface="Times New Roman" panose="02020603050405020304" pitchFamily="18" charset="0"/>
                          <a:cs typeface="Times New Roman" panose="02020603050405020304" pitchFamily="18" charset="0"/>
                        </a:rPr>
                        <m:t>n</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isolated</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essential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m:t>
                      </m:r>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219138" name="Object 2"/>
              <p:cNvSpPr txBox="1">
                <a:spLocks noRot="1" noChangeAspect="1" noMove="1" noResize="1" noEditPoints="1" noAdjustHandles="1" noChangeArrowheads="1" noChangeShapeType="1" noTextEdit="1"/>
              </p:cNvSpPr>
              <p:nvPr/>
            </p:nvSpPr>
            <p:spPr bwMode="auto">
              <a:xfrm>
                <a:off x="304800" y="966159"/>
                <a:ext cx="8081963" cy="5813425"/>
              </a:xfrm>
              <a:prstGeom prst="rect">
                <a:avLst/>
              </a:prstGeom>
              <a:blipFill>
                <a:blip r:embed="rId2"/>
                <a:stretch>
                  <a:fillRect l="-226" r="-1433"/>
                </a:stretch>
              </a:blipFill>
              <a:ln>
                <a:noFill/>
              </a:ln>
              <a:effectLst/>
            </p:spPr>
            <p:txBody>
              <a:bodyPr/>
              <a:lstStyle/>
              <a:p>
                <a:r>
                  <a:rPr lang="hi-IN">
                    <a:noFill/>
                  </a:rPr>
                  <a:t> </a:t>
                </a:r>
              </a:p>
            </p:txBody>
          </p:sp>
        </mc:Fallback>
      </mc:AlternateContent>
      <p:sp>
        <p:nvSpPr>
          <p:cNvPr id="3" name="Title 1">
            <a:extLst>
              <a:ext uri="{FF2B5EF4-FFF2-40B4-BE49-F238E27FC236}">
                <a16:creationId xmlns:a16="http://schemas.microsoft.com/office/drawing/2014/main" id="{02413FE3-DF71-4463-BC6F-18F52664B971}"/>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Singularity(CO2)</a:t>
            </a:r>
          </a:p>
        </p:txBody>
      </p:sp>
      <p:pic>
        <p:nvPicPr>
          <p:cNvPr id="4" name="Picture 3">
            <a:extLst>
              <a:ext uri="{FF2B5EF4-FFF2-40B4-BE49-F238E27FC236}">
                <a16:creationId xmlns:a16="http://schemas.microsoft.com/office/drawing/2014/main" id="{FA24C479-40CE-4738-A15E-1B4F778766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39" y="150622"/>
            <a:ext cx="1219200" cy="651256"/>
          </a:xfrm>
          <a:prstGeom prst="rect">
            <a:avLst/>
          </a:prstGeom>
        </p:spPr>
      </p:pic>
      <p:sp>
        <p:nvSpPr>
          <p:cNvPr id="2" name="Date Placeholder 1">
            <a:extLst>
              <a:ext uri="{FF2B5EF4-FFF2-40B4-BE49-F238E27FC236}">
                <a16:creationId xmlns:a16="http://schemas.microsoft.com/office/drawing/2014/main" id="{AC293AB7-B864-41C6-97F1-1D654148E93B}"/>
              </a:ext>
            </a:extLst>
          </p:cNvPr>
          <p:cNvSpPr>
            <a:spLocks noGrp="1"/>
          </p:cNvSpPr>
          <p:nvPr>
            <p:ph type="dt" sz="half" idx="10"/>
          </p:nvPr>
        </p:nvSpPr>
        <p:spPr/>
        <p:txBody>
          <a:bodyPr/>
          <a:lstStyle/>
          <a:p>
            <a:fld id="{E036E8FD-F5F5-46A8-9E80-B13E83918633}" type="datetime1">
              <a:rPr lang="en-US" smtClean="0"/>
              <a:t>10/24/2022</a:t>
            </a:fld>
            <a:endParaRPr lang="en-US"/>
          </a:p>
        </p:txBody>
      </p:sp>
      <p:sp>
        <p:nvSpPr>
          <p:cNvPr id="5" name="Footer Placeholder 4">
            <a:extLst>
              <a:ext uri="{FF2B5EF4-FFF2-40B4-BE49-F238E27FC236}">
                <a16:creationId xmlns:a16="http://schemas.microsoft.com/office/drawing/2014/main" id="{A20E1F0B-6BCE-4A41-8676-DE4329D3E578}"/>
              </a:ext>
            </a:extLst>
          </p:cNvPr>
          <p:cNvSpPr>
            <a:spLocks noGrp="1"/>
          </p:cNvSpPr>
          <p:nvPr>
            <p:ph type="ftr" sz="quarter" idx="11"/>
          </p:nvPr>
        </p:nvSpPr>
        <p:spPr/>
        <p:txBody>
          <a:bodyPr/>
          <a:lstStyle/>
          <a:p>
            <a:r>
              <a:rPr lang="en-US"/>
              <a:t>Mr. Raman Chauhan          Maths III (AAS0301A)                Unit-II</a:t>
            </a:r>
          </a:p>
        </p:txBody>
      </p:sp>
      <p:sp>
        <p:nvSpPr>
          <p:cNvPr id="6" name="Slide Number Placeholder 5">
            <a:extLst>
              <a:ext uri="{FF2B5EF4-FFF2-40B4-BE49-F238E27FC236}">
                <a16:creationId xmlns:a16="http://schemas.microsoft.com/office/drawing/2014/main" id="{0E2DC692-CDCF-4EAF-A015-8F8DBE4B178A}"/>
              </a:ext>
            </a:extLst>
          </p:cNvPr>
          <p:cNvSpPr>
            <a:spLocks noGrp="1"/>
          </p:cNvSpPr>
          <p:nvPr>
            <p:ph type="sldNum" sz="quarter" idx="12"/>
          </p:nvPr>
        </p:nvSpPr>
        <p:spPr/>
        <p:txBody>
          <a:bodyPr/>
          <a:lstStyle/>
          <a:p>
            <a:fld id="{B6F15528-21DE-4FAA-801E-634DDDAF4B2B}" type="slidenum">
              <a:rPr lang="en-US" smtClean="0"/>
              <a:pPr/>
              <a:t>61</a:t>
            </a:fld>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720005" y="1219200"/>
                <a:ext cx="7966795" cy="3487181"/>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nor/>
                        </m:rPr>
                        <a:rPr lang="en-IN" sz="2800" b="1" i="0" u="sng" smtClean="0">
                          <a:solidFill>
                            <a:srgbClr val="000000"/>
                          </a:solidFill>
                          <a:latin typeface="Times New Roman" panose="02020603050405020304" pitchFamily="18" charset="0"/>
                          <a:cs typeface="Times New Roman" panose="02020603050405020304" pitchFamily="18" charset="0"/>
                        </a:rPr>
                        <m:t>Detection</m:t>
                      </m:r>
                      <m:r>
                        <a:rPr lang="en-IN" sz="2800" b="1" i="1" u="sng">
                          <a:solidFill>
                            <a:srgbClr val="000000"/>
                          </a:solidFill>
                          <a:latin typeface="Cambria Math" panose="02040503050406030204" pitchFamily="18" charset="0"/>
                        </a:rPr>
                        <m:t>​</m:t>
                      </m:r>
                      <m:r>
                        <m:rPr>
                          <m:nor/>
                        </m:rPr>
                        <a:rPr lang="en-IN" sz="2800" b="1" i="0" u="sng">
                          <a:solidFill>
                            <a:srgbClr val="000000"/>
                          </a:solidFill>
                          <a:latin typeface="Times New Roman" panose="02020603050405020304" pitchFamily="18" charset="0"/>
                          <a:cs typeface="Times New Roman" panose="02020603050405020304" pitchFamily="18" charset="0"/>
                        </a:rPr>
                        <m:t> </m:t>
                      </m:r>
                      <m:r>
                        <m:rPr>
                          <m:nor/>
                        </m:rPr>
                        <a:rPr lang="en-IN" sz="2800" b="1" i="0" u="sng" smtClean="0">
                          <a:solidFill>
                            <a:srgbClr val="000000"/>
                          </a:solidFill>
                          <a:latin typeface="Times New Roman" panose="02020603050405020304" pitchFamily="18" charset="0"/>
                          <a:cs typeface="Times New Roman" panose="02020603050405020304" pitchFamily="18" charset="0"/>
                        </a:rPr>
                        <m:t>o</m:t>
                      </m:r>
                      <m:r>
                        <m:rPr>
                          <m:nor/>
                        </m:rPr>
                        <a:rPr lang="en-IN" sz="2800" b="1" i="0" u="sng">
                          <a:solidFill>
                            <a:srgbClr val="000000"/>
                          </a:solidFill>
                          <a:latin typeface="Times New Roman" panose="02020603050405020304" pitchFamily="18" charset="0"/>
                          <a:cs typeface="Times New Roman" panose="02020603050405020304" pitchFamily="18" charset="0"/>
                        </a:rPr>
                        <m:t>f</m:t>
                      </m:r>
                      <m:r>
                        <m:rPr>
                          <m:nor/>
                        </m:rPr>
                        <a:rPr lang="en-IN" sz="2800" b="1" i="0" u="sng">
                          <a:solidFill>
                            <a:srgbClr val="000000"/>
                          </a:solidFill>
                          <a:latin typeface="Times New Roman" panose="02020603050405020304" pitchFamily="18" charset="0"/>
                          <a:cs typeface="Times New Roman" panose="02020603050405020304" pitchFamily="18" charset="0"/>
                        </a:rPr>
                        <m:t> </m:t>
                      </m:r>
                      <m:r>
                        <m:rPr>
                          <m:nor/>
                        </m:rPr>
                        <a:rPr lang="en-IN" sz="2800" b="1" i="0" u="sng">
                          <a:solidFill>
                            <a:srgbClr val="000000"/>
                          </a:solidFill>
                          <a:latin typeface="Times New Roman" panose="02020603050405020304" pitchFamily="18" charset="0"/>
                          <a:cs typeface="Times New Roman" panose="02020603050405020304" pitchFamily="18" charset="0"/>
                        </a:rPr>
                        <m:t>Singularity</m:t>
                      </m:r>
                      <m:r>
                        <m:rPr>
                          <m:nor/>
                        </m:rPr>
                        <a:rPr lang="en-IN" sz="2800" b="1" i="0" u="sng">
                          <a:solidFill>
                            <a:srgbClr val="000000"/>
                          </a:solidFill>
                          <a:latin typeface="Times New Roman" panose="02020603050405020304" pitchFamily="18" charset="0"/>
                          <a:cs typeface="Times New Roman" panose="02020603050405020304" pitchFamily="18" charset="0"/>
                        </a:rPr>
                        <m:t>:</m:t>
                      </m:r>
                    </m:oMath>
                  </m:oMathPara>
                </a14:m>
                <a:endParaRPr lang="en-IN" sz="2800" i="0" u="sng" dirty="0">
                  <a:solidFill>
                    <a:srgbClr val="000000"/>
                  </a:solidFill>
                  <a:latin typeface="Times New Roman" panose="02020603050405020304" pitchFamily="18" charset="0"/>
                  <a:cs typeface="Times New Roman" panose="02020603050405020304" pitchFamily="18" charset="0"/>
                </a:endParaRPr>
              </a:p>
              <a:p>
                <a:pPr/>
                <a:br>
                  <a:rPr lang="en-IN" sz="2400" i="0" dirty="0">
                    <a:solidFill>
                      <a:srgbClr val="000000"/>
                    </a:solidFill>
                    <a:latin typeface="Times New Roman" panose="020206030504050203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m:t>
                      </m:r>
                      <m:r>
                        <m:rPr>
                          <m:sty m:val="p"/>
                        </m:rPr>
                        <a:rPr lang="en-IN" sz="2400" i="0">
                          <a:solidFill>
                            <a:srgbClr val="000000"/>
                          </a:solidFill>
                          <a:latin typeface="Cambria Math" panose="02040503050406030204" pitchFamily="18" charset="0"/>
                        </a:rPr>
                        <m:t>a</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Removable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limLow>
                        <m:limLowPr>
                          <m:ctrlPr>
                            <a:rPr lang="en-IN" sz="2400" i="1">
                              <a:solidFill>
                                <a:srgbClr val="000000"/>
                              </a:solidFill>
                              <a:latin typeface="Cambria Math" panose="02040503050406030204" pitchFamily="18" charset="0"/>
                            </a:rPr>
                          </m:ctrlPr>
                        </m:limLowPr>
                        <m:e>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𝐿𝑖𝑚</m:t>
                          </m:r>
                        </m:e>
                        <m:lim>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lim>
                      </m:limLow>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exists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finite</m:t>
                      </m:r>
                      <m:r>
                        <m:rPr>
                          <m:nor/>
                        </m:rPr>
                        <a:rPr lang="en-IN" sz="2400" i="0">
                          <a:solidFill>
                            <a:srgbClr val="000000"/>
                          </a:solidFill>
                          <a:latin typeface="Times New Roman" panose="02020603050405020304" pitchFamily="18" charset="0"/>
                          <a:cs typeface="Times New Roman" panose="02020603050405020304" pitchFamily="18" charset="0"/>
                        </a:rPr>
                        <m:t>.</m:t>
                      </m:r>
                    </m:oMath>
                  </m:oMathPara>
                </a14:m>
                <a:endParaRPr lang="en-IN" sz="2400" i="0" dirty="0">
                  <a:solidFill>
                    <a:srgbClr val="000000"/>
                  </a:solidFill>
                  <a:latin typeface="Times New Roman" panose="02020603050405020304" pitchFamily="18" charset="0"/>
                  <a:cs typeface="Times New Roman" panose="02020603050405020304" pitchFamily="18" charset="0"/>
                </a:endParaRPr>
              </a:p>
              <a:p>
                <a:pPr/>
                <a:br>
                  <a:rPr lang="en-IN" sz="2400" i="0" dirty="0">
                    <a:solidFill>
                      <a:srgbClr val="000000"/>
                    </a:solidFill>
                    <a:latin typeface="Times New Roman" panose="020206030504050203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m:t>
                      </m:r>
                      <m:r>
                        <m:rPr>
                          <m:sty m:val="p"/>
                        </m:rPr>
                        <a:rPr lang="en-IN" sz="2400" i="0">
                          <a:solidFill>
                            <a:srgbClr val="000000"/>
                          </a:solidFill>
                          <a:latin typeface="Cambria Math" panose="02040503050406030204" pitchFamily="18" charset="0"/>
                        </a:rPr>
                        <m:t>b</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limLow>
                        <m:limLowPr>
                          <m:ctrlPr>
                            <a:rPr lang="en-IN" sz="2400" i="1">
                              <a:solidFill>
                                <a:srgbClr val="000000"/>
                              </a:solidFill>
                              <a:latin typeface="Cambria Math" panose="02040503050406030204" pitchFamily="18" charset="0"/>
                            </a:rPr>
                          </m:ctrlPr>
                        </m:limLowPr>
                        <m:e>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𝐿𝑖𝑚</m:t>
                          </m:r>
                        </m:e>
                        <m:lim>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lim>
                      </m:limLow>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oMath>
                  </m:oMathPara>
                </a14:m>
                <a:endParaRPr lang="en-IN" sz="2400" i="1" dirty="0">
                  <a:solidFill>
                    <a:srgbClr val="000000"/>
                  </a:solidFill>
                  <a:latin typeface="Times New Roman" panose="02020603050405020304" pitchFamily="18" charset="0"/>
                  <a:cs typeface="Times New Roman" panose="02020603050405020304" pitchFamily="18" charset="0"/>
                </a:endParaRPr>
              </a:p>
              <a:p>
                <a:pPr/>
                <a:br>
                  <a:rPr lang="en-IN" sz="2400" i="1" dirty="0">
                    <a:solidFill>
                      <a:srgbClr val="000000"/>
                    </a:solidFill>
                    <a:latin typeface="Times New Roman" panose="020206030504050203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m:t>
                      </m:r>
                      <m:r>
                        <m:rPr>
                          <m:sty m:val="p"/>
                        </m:rPr>
                        <a:rPr lang="en-IN" sz="2400" i="0">
                          <a:solidFill>
                            <a:srgbClr val="000000"/>
                          </a:solidFill>
                          <a:latin typeface="Cambria Math" panose="02040503050406030204" pitchFamily="18" charset="0"/>
                        </a:rPr>
                        <m:t>c</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Essential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limLow>
                        <m:limLowPr>
                          <m:ctrlPr>
                            <a:rPr lang="en-IN" sz="2400" i="1">
                              <a:solidFill>
                                <a:srgbClr val="000000"/>
                              </a:solidFill>
                              <a:latin typeface="Cambria Math" panose="02040503050406030204" pitchFamily="18" charset="0"/>
                            </a:rPr>
                          </m:ctrlPr>
                        </m:limLowPr>
                        <m:e>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𝐿𝑖𝑚</m:t>
                          </m:r>
                        </m:e>
                        <m:lim>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lim>
                      </m:limLow>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does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not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exist</m:t>
                      </m:r>
                      <m:r>
                        <m:rPr>
                          <m:nor/>
                        </m:rPr>
                        <a:rPr lang="en-IN" sz="2400" i="0">
                          <a:solidFill>
                            <a:srgbClr val="000000"/>
                          </a:solidFill>
                          <a:latin typeface="Times New Roman" panose="02020603050405020304" pitchFamily="18" charset="0"/>
                          <a:cs typeface="Times New Roman" panose="02020603050405020304" pitchFamily="18" charset="0"/>
                        </a:rPr>
                        <m:t>. </m:t>
                      </m:r>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720005" y="1219200"/>
                <a:ext cx="7966795" cy="3487181"/>
              </a:xfrm>
              <a:prstGeom prst="rect">
                <a:avLst/>
              </a:prstGeom>
              <a:blipFill>
                <a:blip r:embed="rId2"/>
                <a:stretch>
                  <a:fillRect l="-612" b="-19231"/>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E29EB638-2FA2-406D-B138-120BB610638F}"/>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Singularity(CO2)</a:t>
            </a:r>
          </a:p>
        </p:txBody>
      </p:sp>
      <p:pic>
        <p:nvPicPr>
          <p:cNvPr id="5" name="Picture 4">
            <a:extLst>
              <a:ext uri="{FF2B5EF4-FFF2-40B4-BE49-F238E27FC236}">
                <a16:creationId xmlns:a16="http://schemas.microsoft.com/office/drawing/2014/main" id="{2F2304A0-B805-4EFD-9BB2-9A1BC4DE143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0" y="150622"/>
            <a:ext cx="1429850" cy="763778"/>
          </a:xfrm>
          <a:prstGeom prst="rect">
            <a:avLst/>
          </a:prstGeom>
        </p:spPr>
      </p:pic>
      <p:sp>
        <p:nvSpPr>
          <p:cNvPr id="2" name="Date Placeholder 1">
            <a:extLst>
              <a:ext uri="{FF2B5EF4-FFF2-40B4-BE49-F238E27FC236}">
                <a16:creationId xmlns:a16="http://schemas.microsoft.com/office/drawing/2014/main" id="{B7A2356F-A20F-486F-93D1-FFD4CEBD054E}"/>
              </a:ext>
            </a:extLst>
          </p:cNvPr>
          <p:cNvSpPr>
            <a:spLocks noGrp="1"/>
          </p:cNvSpPr>
          <p:nvPr>
            <p:ph type="dt" sz="half" idx="10"/>
          </p:nvPr>
        </p:nvSpPr>
        <p:spPr/>
        <p:txBody>
          <a:bodyPr/>
          <a:lstStyle/>
          <a:p>
            <a:fld id="{E09210E6-043F-4046-9574-48AABAB8A3C7}" type="datetime1">
              <a:rPr lang="en-US" smtClean="0"/>
              <a:t>10/24/2022</a:t>
            </a:fld>
            <a:endParaRPr lang="en-US"/>
          </a:p>
        </p:txBody>
      </p:sp>
      <p:sp>
        <p:nvSpPr>
          <p:cNvPr id="6" name="Footer Placeholder 5">
            <a:extLst>
              <a:ext uri="{FF2B5EF4-FFF2-40B4-BE49-F238E27FC236}">
                <a16:creationId xmlns:a16="http://schemas.microsoft.com/office/drawing/2014/main" id="{9CCC9065-B7DE-4598-B147-AC036D9D15E9}"/>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BDB7F3C0-79C4-4937-A6DD-16817BA4AA01}"/>
              </a:ext>
            </a:extLst>
          </p:cNvPr>
          <p:cNvSpPr>
            <a:spLocks noGrp="1"/>
          </p:cNvSpPr>
          <p:nvPr>
            <p:ph type="sldNum" sz="quarter" idx="12"/>
          </p:nvPr>
        </p:nvSpPr>
        <p:spPr/>
        <p:txBody>
          <a:bodyPr/>
          <a:lstStyle/>
          <a:p>
            <a:fld id="{B6F15528-21DE-4FAA-801E-634DDDAF4B2B}"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382588" y="1752600"/>
                <a:ext cx="9218612" cy="6248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panose="02040503050406030204" pitchFamily="18" charset="0"/>
                        </a:rPr>
                        <m:t> </m:t>
                      </m:r>
                      <m:d>
                        <m:dPr>
                          <m:ctrlPr>
                            <a:rPr lang="en-US" sz="2400" b="0" i="1" smtClean="0">
                              <a:solidFill>
                                <a:srgbClr val="000000"/>
                              </a:solidFill>
                              <a:latin typeface="Cambria Math" panose="02040503050406030204" pitchFamily="18" charset="0"/>
                            </a:rPr>
                          </m:ctrlPr>
                        </m:dPr>
                        <m:e>
                          <m:r>
                            <a:rPr lang="en-US" sz="2400" b="0" i="1" smtClean="0">
                              <a:solidFill>
                                <a:srgbClr val="000000"/>
                              </a:solidFill>
                              <a:latin typeface="Cambria Math" panose="02040503050406030204" pitchFamily="18" charset="0"/>
                            </a:rPr>
                            <m:t>𝑎</m:t>
                          </m:r>
                        </m:e>
                      </m:d>
                      <m:r>
                        <a:rPr lang="en-US" sz="2400" b="0" i="1" smtClean="0">
                          <a:solidFill>
                            <a:srgbClr val="000000"/>
                          </a:solidFill>
                          <a:latin typeface="Cambria Math" panose="02040503050406030204" pitchFamily="18" charset="0"/>
                        </a:rPr>
                        <m:t>  </m:t>
                      </m:r>
                      <m:r>
                        <a:rPr lang="en-IN" sz="2400" i="1" smtClean="0">
                          <a:solidFill>
                            <a:srgbClr val="000000"/>
                          </a:solidFill>
                          <a:latin typeface="Cambria Math" panose="02040503050406030204" pitchFamily="18" charset="0"/>
                        </a:rPr>
                        <m:t>𝑓</m:t>
                      </m:r>
                      <m:r>
                        <a:rPr lang="en-IN" sz="2400" i="1" smtClean="0">
                          <a:solidFill>
                            <a:srgbClr val="000000"/>
                          </a:solidFill>
                          <a:latin typeface="Cambria Math" panose="02040503050406030204" pitchFamily="18" charset="0"/>
                        </a:rPr>
                        <m:t>(</m:t>
                      </m:r>
                      <m:r>
                        <a:rPr lang="en-IN" sz="2400" i="1" smtClean="0">
                          <a:solidFill>
                            <a:srgbClr val="000000"/>
                          </a:solidFill>
                          <a:latin typeface="Cambria Math" panose="02040503050406030204" pitchFamily="18" charset="0"/>
                        </a:rPr>
                        <m:t>𝑧</m:t>
                      </m:r>
                      <m:r>
                        <a:rPr lang="en-IN" sz="2400" i="1" smtClean="0">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unc>
                            <m:funcPr>
                              <m:ctrlPr>
                                <a:rPr lang="en-IN" sz="2400" i="1">
                                  <a:solidFill>
                                    <a:srgbClr val="000000"/>
                                  </a:solidFill>
                                  <a:latin typeface="Cambria Math" panose="02040503050406030204" pitchFamily="18" charset="0"/>
                                </a:rPr>
                              </m:ctrlPr>
                            </m:funcPr>
                            <m:fName>
                              <m:r>
                                <m:rPr>
                                  <m:sty m:val="p"/>
                                </m:rPr>
                                <a:rPr lang="en-IN" sz="2400" i="0">
                                  <a:solidFill>
                                    <a:srgbClr val="000000"/>
                                  </a:solidFill>
                                  <a:latin typeface="Cambria Math" panose="02040503050406030204" pitchFamily="18" charset="0"/>
                                </a:rPr>
                                <m:t>sin</m:t>
                              </m:r>
                            </m:fName>
                            <m:e>
                              <m:r>
                                <a:rPr lang="en-IN" sz="2400" i="1">
                                  <a:solidFill>
                                    <a:srgbClr val="000000"/>
                                  </a:solidFill>
                                  <a:latin typeface="Cambria Math" panose="02040503050406030204" pitchFamily="18" charset="0"/>
                                </a:rPr>
                                <m:t>𝑧</m:t>
                              </m:r>
                            </m:e>
                          </m:func>
                        </m:num>
                        <m:den>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𝑧</m:t>
                              </m:r>
                            </m:e>
                            <m:sup>
                              <m:r>
                                <a:rPr lang="en-IN" sz="2400" i="1">
                                  <a:solidFill>
                                    <a:srgbClr val="000000"/>
                                  </a:solidFill>
                                  <a:latin typeface="Cambria Math" panose="02040503050406030204" pitchFamily="18" charset="0"/>
                                </a:rPr>
                                <m:t>3</m:t>
                              </m:r>
                            </m:sup>
                          </m:sSup>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=0.</m:t>
                      </m:r>
                    </m:oMath>
                    <m:oMath xmlns:m="http://schemas.openxmlformats.org/officeDocument/2006/math">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𝑏</m:t>
                          </m:r>
                        </m:e>
                      </m:d>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1−</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𝑒</m:t>
                              </m:r>
                            </m:e>
                            <m:sup>
                              <m:r>
                                <a:rPr lang="en-IN" sz="2400" i="1">
                                  <a:solidFill>
                                    <a:srgbClr val="000000"/>
                                  </a:solidFill>
                                  <a:latin typeface="Cambria Math" panose="02040503050406030204" pitchFamily="18" charset="0"/>
                                </a:rPr>
                                <m:t>𝑧</m:t>
                              </m:r>
                            </m:sup>
                          </m:sSup>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𝑖</m:t>
                      </m:r>
                      <m:r>
                        <a:rPr lang="en-US" sz="2400" b="0" i="1" smtClean="0">
                          <a:solidFill>
                            <a:srgbClr val="000000"/>
                          </a:solidFill>
                          <a:latin typeface="Cambria Math" panose="02040503050406030204" pitchFamily="18" charset="0"/>
                        </a:rPr>
                        <m:t>.</m:t>
                      </m:r>
                    </m:oMath>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𝑐</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𝑒</m:t>
                              </m:r>
                            </m:e>
                            <m:sup>
                              <m:r>
                                <a:rPr lang="en-IN" sz="2400" i="1">
                                  <a:solidFill>
                                    <a:srgbClr val="000000"/>
                                  </a:solidFill>
                                  <a:latin typeface="Cambria Math" panose="02040503050406030204" pitchFamily="18" charset="0"/>
                                </a:rPr>
                                <m:t>1/</m:t>
                              </m:r>
                              <m:r>
                                <a:rPr lang="en-IN" sz="2400" i="1">
                                  <a:solidFill>
                                    <a:srgbClr val="000000"/>
                                  </a:solidFill>
                                  <a:latin typeface="Cambria Math" panose="02040503050406030204" pitchFamily="18" charset="0"/>
                                </a:rPr>
                                <m:t>𝑧</m:t>
                              </m:r>
                            </m:sup>
                          </m:sSup>
                        </m:num>
                        <m:den>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𝑧</m:t>
                              </m:r>
                            </m:e>
                            <m:sup>
                              <m:r>
                                <a:rPr lang="en-IN" sz="2400" i="1">
                                  <a:solidFill>
                                    <a:srgbClr val="000000"/>
                                  </a:solidFill>
                                  <a:latin typeface="Cambria Math" panose="02040503050406030204" pitchFamily="18" charset="0"/>
                                </a:rPr>
                                <m:t>2</m:t>
                              </m:r>
                            </m:sup>
                          </m:sSup>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=0.</m:t>
                      </m:r>
                    </m:oMath>
                  </m:oMathPara>
                </a14:m>
                <a:br>
                  <a:rPr lang="en-IN" sz="2400" i="1" dirty="0">
                    <a:solidFill>
                      <a:srgbClr val="000000"/>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382588" y="1752600"/>
                <a:ext cx="9218612" cy="6248400"/>
              </a:xfrm>
              <a:prstGeom prst="rect">
                <a:avLst/>
              </a:prstGeom>
              <a:blipFill>
                <a:blip r:embed="rId2"/>
                <a:stretch>
                  <a:fillRect/>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C6BBEB6A-1169-4418-A857-E30A95D9A77E}"/>
              </a:ext>
            </a:extLst>
          </p:cNvPr>
          <p:cNvSpPr txBox="1">
            <a:spLocks/>
          </p:cNvSpPr>
          <p:nvPr/>
        </p:nvSpPr>
        <p:spPr>
          <a:xfrm>
            <a:off x="1711960" y="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Daily Quiz(CO2)</a:t>
            </a:r>
          </a:p>
        </p:txBody>
      </p:sp>
      <p:pic>
        <p:nvPicPr>
          <p:cNvPr id="5" name="Picture 4">
            <a:extLst>
              <a:ext uri="{FF2B5EF4-FFF2-40B4-BE49-F238E27FC236}">
                <a16:creationId xmlns:a16="http://schemas.microsoft.com/office/drawing/2014/main" id="{093CAF36-A7D2-4BD7-802B-ABC2ED50FA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12522"/>
            <a:ext cx="1219200" cy="651256"/>
          </a:xfrm>
          <a:prstGeom prst="rect">
            <a:avLst/>
          </a:prstGeom>
        </p:spPr>
      </p:pic>
      <p:sp>
        <p:nvSpPr>
          <p:cNvPr id="2" name="Date Placeholder 1">
            <a:extLst>
              <a:ext uri="{FF2B5EF4-FFF2-40B4-BE49-F238E27FC236}">
                <a16:creationId xmlns:a16="http://schemas.microsoft.com/office/drawing/2014/main" id="{AC2A6742-7DCA-4AB0-9A3C-CB0B82869377}"/>
              </a:ext>
            </a:extLst>
          </p:cNvPr>
          <p:cNvSpPr>
            <a:spLocks noGrp="1"/>
          </p:cNvSpPr>
          <p:nvPr>
            <p:ph type="dt" sz="half" idx="10"/>
          </p:nvPr>
        </p:nvSpPr>
        <p:spPr/>
        <p:txBody>
          <a:bodyPr/>
          <a:lstStyle/>
          <a:p>
            <a:fld id="{6DEB60B4-798D-4DFA-B99F-32D20B58A1EC}" type="datetime1">
              <a:rPr lang="en-US" smtClean="0"/>
              <a:t>10/24/2022</a:t>
            </a:fld>
            <a:endParaRPr lang="en-US"/>
          </a:p>
        </p:txBody>
      </p:sp>
      <p:sp>
        <p:nvSpPr>
          <p:cNvPr id="6" name="Footer Placeholder 5">
            <a:extLst>
              <a:ext uri="{FF2B5EF4-FFF2-40B4-BE49-F238E27FC236}">
                <a16:creationId xmlns:a16="http://schemas.microsoft.com/office/drawing/2014/main" id="{B4C3CC70-A6F3-4415-A94C-CD68E6F9F0EA}"/>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D17EEAD4-3BC6-4932-A80E-563D498A05A9}"/>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6377294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685800" y="1143000"/>
                <a:ext cx="7696200" cy="480218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sz="2400" b="1" i="0" smtClean="0">
                          <a:solidFill>
                            <a:srgbClr val="000000"/>
                          </a:solidFill>
                          <a:latin typeface="Cambria Math" panose="02040503050406030204" pitchFamily="18" charset="0"/>
                        </a:rPr>
                        <m:t>𝐐</m:t>
                      </m:r>
                      <m:r>
                        <a:rPr lang="en-IN" sz="2400" b="1" i="0" smtClean="0">
                          <a:solidFill>
                            <a:srgbClr val="000000"/>
                          </a:solidFill>
                          <a:latin typeface="Cambria Math" panose="02040503050406030204" pitchFamily="18" charset="0"/>
                        </a:rPr>
                        <m:t>.</m:t>
                      </m:r>
                      <m:r>
                        <a:rPr lang="en-IN" sz="2400" b="1" i="0" smtClean="0">
                          <a:solidFill>
                            <a:srgbClr val="000000"/>
                          </a:solidFill>
                          <a:latin typeface="Cambria Math" panose="02040503050406030204" pitchFamily="18" charset="0"/>
                        </a:rPr>
                        <m:t>𝟏</m:t>
                      </m:r>
                      <m:r>
                        <m:rPr>
                          <m:nor/>
                        </m:rPr>
                        <a:rPr lang="en-IN" sz="2400" b="1">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Discuss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nature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singularity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unc>
                            <m:funcPr>
                              <m:ctrlPr>
                                <a:rPr lang="en-IN" sz="2400" i="1">
                                  <a:solidFill>
                                    <a:srgbClr val="000000"/>
                                  </a:solidFill>
                                  <a:latin typeface="Cambria Math" panose="02040503050406030204" pitchFamily="18" charset="0"/>
                                </a:rPr>
                              </m:ctrlPr>
                            </m:funcPr>
                            <m:fName>
                              <m:r>
                                <m:rPr>
                                  <m:sty m:val="p"/>
                                </m:rPr>
                                <a:rPr lang="en-IN" sz="2400" i="0">
                                  <a:solidFill>
                                    <a:srgbClr val="000000"/>
                                  </a:solidFill>
                                  <a:latin typeface="Cambria Math" panose="02040503050406030204" pitchFamily="18" charset="0"/>
                                </a:rPr>
                                <m:t>sin</m:t>
                              </m:r>
                            </m:fName>
                            <m:e>
                              <m:r>
                                <a:rPr lang="en-IN" sz="2400" i="1">
                                  <a:solidFill>
                                    <a:srgbClr val="000000"/>
                                  </a:solidFill>
                                  <a:latin typeface="Cambria Math" panose="02040503050406030204" pitchFamily="18" charset="0"/>
                                </a:rPr>
                                <m:t>𝑧</m:t>
                              </m:r>
                            </m:e>
                          </m:func>
                        </m:num>
                        <m:den>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𝑧</m:t>
                              </m:r>
                            </m:e>
                            <m:sup>
                              <m:r>
                                <a:rPr lang="en-IN" sz="2400" i="1">
                                  <a:solidFill>
                                    <a:srgbClr val="000000"/>
                                  </a:solidFill>
                                  <a:latin typeface="Cambria Math" panose="02040503050406030204" pitchFamily="18" charset="0"/>
                                </a:rPr>
                                <m:t>3</m:t>
                              </m:r>
                            </m:sup>
                          </m:sSup>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=0.</m:t>
                      </m:r>
                      <m:r>
                        <a:rPr lang="en-IN" sz="2400" i="1">
                          <a:solidFill>
                            <a:srgbClr val="000000"/>
                          </a:solidFill>
                          <a:latin typeface="Cambria Math" panose="02040503050406030204" pitchFamily="18" charset="0"/>
                        </a:rPr>
                        <m:t>𝐴𝑛𝑠</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𝑟𝑒𝑚𝑜𝑣𝑎𝑏𝑙𝑒</m:t>
                      </m:r>
                    </m:oMath>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𝑏</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1−</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𝑒</m:t>
                              </m:r>
                            </m:e>
                            <m:sup>
                              <m:r>
                                <a:rPr lang="en-IN" sz="2400" i="1">
                                  <a:solidFill>
                                    <a:srgbClr val="000000"/>
                                  </a:solidFill>
                                  <a:latin typeface="Cambria Math" panose="02040503050406030204" pitchFamily="18" charset="0"/>
                                </a:rPr>
                                <m:t>𝑧</m:t>
                              </m:r>
                            </m:sup>
                          </m:sSup>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𝐴𝑛𝑠</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simple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oMath>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𝑐</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𝑒</m:t>
                              </m:r>
                            </m:e>
                            <m:sup>
                              <m:r>
                                <a:rPr lang="en-IN" sz="2400" i="1">
                                  <a:solidFill>
                                    <a:srgbClr val="000000"/>
                                  </a:solidFill>
                                  <a:latin typeface="Cambria Math" panose="02040503050406030204" pitchFamily="18" charset="0"/>
                                </a:rPr>
                                <m:t>1/</m:t>
                              </m:r>
                              <m:r>
                                <a:rPr lang="en-IN" sz="2400" i="1">
                                  <a:solidFill>
                                    <a:srgbClr val="000000"/>
                                  </a:solidFill>
                                  <a:latin typeface="Cambria Math" panose="02040503050406030204" pitchFamily="18" charset="0"/>
                                </a:rPr>
                                <m:t>𝑧</m:t>
                              </m:r>
                            </m:sup>
                          </m:sSup>
                        </m:num>
                        <m:den>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𝑧</m:t>
                              </m:r>
                            </m:e>
                            <m:sup>
                              <m:r>
                                <a:rPr lang="en-IN" sz="2400" i="1">
                                  <a:solidFill>
                                    <a:srgbClr val="000000"/>
                                  </a:solidFill>
                                  <a:latin typeface="Cambria Math" panose="02040503050406030204" pitchFamily="18" charset="0"/>
                                </a:rPr>
                                <m:t>2</m:t>
                              </m:r>
                            </m:sup>
                          </m:sSup>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=0.</m:t>
                      </m:r>
                      <m:r>
                        <a:rPr lang="en-IN" sz="2400" i="1">
                          <a:solidFill>
                            <a:srgbClr val="000000"/>
                          </a:solidFill>
                          <a:latin typeface="Cambria Math" panose="02040503050406030204" pitchFamily="18" charset="0"/>
                        </a:rPr>
                        <m:t>𝐴𝑛𝑠</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𝑒𝑠𝑠𝑒𝑛𝑡𝑖𝑎𝑙</m:t>
                      </m:r>
                    </m:oMath>
                  </m:oMathPara>
                </a14:m>
                <a:br>
                  <a:rPr lang="en-IN" sz="2400" i="1" dirty="0">
                    <a:solidFill>
                      <a:srgbClr val="000000"/>
                    </a:solidFill>
                    <a:latin typeface="Cambria Math" panose="02040503050406030204" pitchFamily="18" charset="0"/>
                  </a:rPr>
                </a:br>
                <a14:m>
                  <m:oMath xmlns:m="http://schemas.openxmlformats.org/officeDocument/2006/math">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𝑑</m:t>
                        </m:r>
                      </m:e>
                    </m:d>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func>
                          <m:funcPr>
                            <m:ctrlPr>
                              <a:rPr lang="en-IN" sz="2400" i="1">
                                <a:solidFill>
                                  <a:srgbClr val="000000"/>
                                </a:solidFill>
                                <a:latin typeface="Cambria Math" panose="02040503050406030204" pitchFamily="18" charset="0"/>
                              </a:rPr>
                            </m:ctrlPr>
                          </m:funcPr>
                          <m:fName>
                            <m:r>
                              <m:rPr>
                                <m:sty m:val="p"/>
                              </m:rPr>
                              <a:rPr lang="en-IN" sz="2400" i="0">
                                <a:solidFill>
                                  <a:srgbClr val="000000"/>
                                </a:solidFill>
                                <a:latin typeface="Cambria Math" panose="02040503050406030204" pitchFamily="18" charset="0"/>
                              </a:rPr>
                              <m:t>cos</m:t>
                            </m:r>
                          </m:fName>
                          <m:e>
                            <m:r>
                              <a:rPr lang="en-IN" sz="2400" i="1">
                                <a:solidFill>
                                  <a:srgbClr val="000000"/>
                                </a:solidFill>
                                <a:latin typeface="Cambria Math" panose="02040503050406030204" pitchFamily="18" charset="0"/>
                              </a:rPr>
                              <m:t>𝑧</m:t>
                            </m:r>
                          </m:e>
                        </m:func>
                        <m:r>
                          <a:rPr lang="en-IN" sz="2400" i="1">
                            <a:solidFill>
                              <a:srgbClr val="000000"/>
                            </a:solidFill>
                            <a:latin typeface="Cambria Math" panose="02040503050406030204" pitchFamily="18" charset="0"/>
                          </a:rPr>
                          <m:t>−</m:t>
                        </m:r>
                        <m:func>
                          <m:funcPr>
                            <m:ctrlPr>
                              <a:rPr lang="en-IN" sz="2400" i="1">
                                <a:solidFill>
                                  <a:srgbClr val="000000"/>
                                </a:solidFill>
                                <a:latin typeface="Cambria Math" panose="02040503050406030204" pitchFamily="18" charset="0"/>
                              </a:rPr>
                            </m:ctrlPr>
                          </m:funcPr>
                          <m:fName>
                            <m:r>
                              <m:rPr>
                                <m:sty m:val="p"/>
                              </m:rPr>
                              <a:rPr lang="en-IN" sz="2400" i="0">
                                <a:solidFill>
                                  <a:srgbClr val="000000"/>
                                </a:solidFill>
                                <a:latin typeface="Cambria Math" panose="02040503050406030204" pitchFamily="18" charset="0"/>
                              </a:rPr>
                              <m:t>sin</m:t>
                            </m:r>
                          </m:fName>
                          <m:e>
                            <m:r>
                              <a:rPr lang="en-IN" sz="2400" i="1">
                                <a:solidFill>
                                  <a:srgbClr val="000000"/>
                                </a:solidFill>
                                <a:latin typeface="Cambria Math" panose="02040503050406030204" pitchFamily="18" charset="0"/>
                              </a:rPr>
                              <m:t>𝑧</m:t>
                            </m:r>
                          </m:e>
                        </m:func>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smtClean="0">
                        <a:solidFill>
                          <a:srgbClr val="000000"/>
                        </a:solidFill>
                        <a:latin typeface="Cambria Math" panose="02040503050406030204" pitchFamily="18" charset="0"/>
                      </a:rPr>
                      <m:t>𝑧</m:t>
                    </m:r>
                  </m:oMath>
                </a14:m>
                <a:r>
                  <a:rPr lang="en-IN" sz="2400" dirty="0">
                    <a:solidFill>
                      <a:srgbClr val="000000"/>
                    </a:solidFill>
                  </a:rPr>
                  <a:t> </a:t>
                </a:r>
                <a14:m>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/4.</m:t>
                    </m:r>
                  </m:oMath>
                </a14:m>
                <a:r>
                  <a:rPr lang="en-IN" sz="2400" i="1" dirty="0">
                    <a:solidFill>
                      <a:srgbClr val="000000"/>
                    </a:solidFill>
                    <a:latin typeface="Cambria Math" panose="02040503050406030204" pitchFamily="18" charset="0"/>
                  </a:rPr>
                  <a:t> </a:t>
                </a:r>
                <a14:m>
                  <m:oMath xmlns:m="http://schemas.openxmlformats.org/officeDocument/2006/math">
                    <m:r>
                      <a:rPr lang="en-IN" sz="2400" i="1">
                        <a:solidFill>
                          <a:srgbClr val="000000"/>
                        </a:solidFill>
                        <a:latin typeface="Cambria Math" panose="02040503050406030204" pitchFamily="18" charset="0"/>
                      </a:rPr>
                      <m:t>𝐴𝑛𝑠</m:t>
                    </m:r>
                    <m:r>
                      <a:rPr lang="en-IN" sz="2400" i="1">
                        <a:solidFill>
                          <a:srgbClr val="000000"/>
                        </a:solidFill>
                        <a:latin typeface="Cambria Math" panose="020405030504060302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simple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pole</m:t>
                    </m:r>
                  </m:oMath>
                </a14:m>
                <a:endParaRPr lang="en-IN" sz="2400" i="1" dirty="0">
                  <a:solidFill>
                    <a:srgbClr val="000000"/>
                  </a:solidFill>
                  <a:latin typeface="Cambria Math" panose="02040503050406030204" pitchFamily="18" charset="0"/>
                </a:endParaRPr>
              </a:p>
              <a:p>
                <a:pPr/>
                <a:br>
                  <a:rPr lang="en-IN" sz="2400" i="0" dirty="0">
                    <a:solidFill>
                      <a:srgbClr val="000000"/>
                    </a:solidFill>
                    <a:latin typeface="Cambria Math" panose="020405030504060302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𝑒</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𝑒</m:t>
                              </m:r>
                            </m:e>
                            <m:sup>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𝑧</m:t>
                              </m:r>
                            </m:sup>
                          </m:sSup>
                        </m:num>
                        <m:den>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−1</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4</m:t>
                              </m:r>
                            </m:sup>
                          </m:sSup>
                        </m:den>
                      </m:f>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b="0" i="0" smtClean="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𝐴𝑛𝑠</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4</m:t>
                      </m:r>
                      <m:r>
                        <m:rPr>
                          <m:nor/>
                        </m:rPr>
                        <a:rPr lang="en-IN" sz="2400" i="0">
                          <a:solidFill>
                            <a:srgbClr val="000000"/>
                          </a:solidFill>
                          <a:latin typeface="Times New Roman" panose="02020603050405020304" pitchFamily="18" charset="0"/>
                          <a:cs typeface="Times New Roman" panose="02020603050405020304" pitchFamily="18" charset="0"/>
                        </a:rPr>
                        <m:t>th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order</m:t>
                      </m:r>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685800" y="1143000"/>
                <a:ext cx="7696200" cy="4802188"/>
              </a:xfrm>
              <a:prstGeom prst="rect">
                <a:avLst/>
              </a:prstGeom>
              <a:blipFill>
                <a:blip r:embed="rId2"/>
                <a:stretch>
                  <a:fillRect l="-555"/>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A010E728-B058-41F5-98D0-E19BD3BB2801}"/>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a:t>
            </a:r>
          </a:p>
        </p:txBody>
      </p:sp>
      <p:pic>
        <p:nvPicPr>
          <p:cNvPr id="5" name="Picture 4">
            <a:extLst>
              <a:ext uri="{FF2B5EF4-FFF2-40B4-BE49-F238E27FC236}">
                <a16:creationId xmlns:a16="http://schemas.microsoft.com/office/drawing/2014/main" id="{55598EA2-04A7-434B-ADD6-516A3B443C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82880"/>
            <a:ext cx="1331420" cy="711200"/>
          </a:xfrm>
          <a:prstGeom prst="rect">
            <a:avLst/>
          </a:prstGeom>
        </p:spPr>
      </p:pic>
      <p:sp>
        <p:nvSpPr>
          <p:cNvPr id="2" name="Date Placeholder 1">
            <a:extLst>
              <a:ext uri="{FF2B5EF4-FFF2-40B4-BE49-F238E27FC236}">
                <a16:creationId xmlns:a16="http://schemas.microsoft.com/office/drawing/2014/main" id="{D061D685-199A-417C-BB9F-BD6976785D23}"/>
              </a:ext>
            </a:extLst>
          </p:cNvPr>
          <p:cNvSpPr>
            <a:spLocks noGrp="1"/>
          </p:cNvSpPr>
          <p:nvPr>
            <p:ph type="dt" sz="half" idx="10"/>
          </p:nvPr>
        </p:nvSpPr>
        <p:spPr/>
        <p:txBody>
          <a:bodyPr/>
          <a:lstStyle/>
          <a:p>
            <a:fld id="{0937CE74-A6A1-43E8-8EC5-AA92E4B50225}" type="datetime1">
              <a:rPr lang="en-US" smtClean="0"/>
              <a:t>10/24/2022</a:t>
            </a:fld>
            <a:endParaRPr lang="en-US"/>
          </a:p>
        </p:txBody>
      </p:sp>
      <p:sp>
        <p:nvSpPr>
          <p:cNvPr id="6" name="Footer Placeholder 5">
            <a:extLst>
              <a:ext uri="{FF2B5EF4-FFF2-40B4-BE49-F238E27FC236}">
                <a16:creationId xmlns:a16="http://schemas.microsoft.com/office/drawing/2014/main" id="{D5504F47-982B-4148-8923-9D16502726A2}"/>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CE1AD130-033A-418E-9F0B-56BC37217114}"/>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533400" y="1194759"/>
                <a:ext cx="8153400" cy="4901242"/>
              </a:xfrm>
              <a:prstGeom prst="rect">
                <a:avLst/>
              </a:prstGeom>
              <a:noFill/>
            </p:spPr>
            <p:txBody>
              <a:bodyPr>
                <a:noAutofit/>
              </a:bodyPr>
              <a:lstStyle/>
              <a:p>
                <a:pPr>
                  <a:lnSpc>
                    <a:spcPct val="120000"/>
                  </a:lnSpc>
                </a:pPr>
                <a14:m>
                  <m:oMathPara xmlns:m="http://schemas.openxmlformats.org/officeDocument/2006/math">
                    <m:oMathParaPr>
                      <m:jc m:val="left"/>
                    </m:oMathParaPr>
                    <m:oMath xmlns:m="http://schemas.openxmlformats.org/officeDocument/2006/math">
                      <m:r>
                        <m:rPr>
                          <m:nor/>
                        </m:rPr>
                        <a:rPr lang="en-IN" sz="2800" b="1" i="0" u="sng" smtClean="0">
                          <a:solidFill>
                            <a:srgbClr val="000000"/>
                          </a:solidFill>
                          <a:latin typeface="Times New Roman" panose="02020603050405020304" pitchFamily="18" charset="0"/>
                          <a:cs typeface="Times New Roman" panose="02020603050405020304" pitchFamily="18" charset="0"/>
                        </a:rPr>
                        <m:t>Residues</m:t>
                      </m:r>
                      <m:r>
                        <m:rPr>
                          <m:nor/>
                        </m:rPr>
                        <a:rPr lang="en-IN" sz="2800" b="1" i="0" u="sng" smtClean="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If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analytic</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inside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simple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closed</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contour</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𝐶</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then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Cauchy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integral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theorem</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have</m:t>
                      </m:r>
                      <m:r>
                        <m:rPr>
                          <m:nor/>
                        </m:rPr>
                        <a:rPr lang="en-IN" sz="2400" i="0">
                          <a:solidFill>
                            <a:srgbClr val="000000"/>
                          </a:solidFill>
                          <a:latin typeface="Times New Roman" panose="02020603050405020304" pitchFamily="18" charset="0"/>
                          <a:cs typeface="Times New Roman" panose="02020603050405020304" pitchFamily="18" charset="0"/>
                        </a:rPr>
                        <m:t>  </m:t>
                      </m:r>
                    </m:oMath>
                  </m:oMathPara>
                </a14:m>
                <a:endParaRPr lang="en-IN" sz="2400" i="0" dirty="0">
                  <a:solidFill>
                    <a:srgbClr val="000000"/>
                  </a:solidFill>
                  <a:latin typeface="Times New Roman" panose="02020603050405020304" pitchFamily="18" charset="0"/>
                  <a:cs typeface="Times New Roman" panose="02020603050405020304" pitchFamily="18" charset="0"/>
                </a:endParaRPr>
              </a:p>
              <a:p>
                <a:pPr>
                  <a:lnSpc>
                    <a:spcPct val="120000"/>
                  </a:lnSpc>
                </a:pPr>
                <a14:m>
                  <m:oMathPara xmlns:m="http://schemas.openxmlformats.org/officeDocument/2006/math">
                    <m:oMathParaPr>
                      <m:jc m:val="left"/>
                    </m:oMathParaPr>
                    <m:oMath xmlns:m="http://schemas.openxmlformats.org/officeDocument/2006/math">
                      <m:nary>
                        <m:naryPr>
                          <m:chr m:val="∮"/>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𝐶</m:t>
                          </m:r>
                        </m:sub>
                        <m:sup/>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𝑑𝑧</m:t>
                          </m:r>
                          <m:r>
                            <a:rPr lang="en-IN" sz="2400" i="1">
                              <a:solidFill>
                                <a:srgbClr val="000000"/>
                              </a:solidFill>
                              <a:latin typeface="Cambria Math" panose="02040503050406030204" pitchFamily="18" charset="0"/>
                            </a:rPr>
                            <m:t>=0.</m:t>
                          </m:r>
                        </m:e>
                      </m:nary>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When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has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one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more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isolated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points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inside</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𝐶</m:t>
                      </m:r>
                      <m:r>
                        <a:rPr lang="en-IN" sz="2400" i="1">
                          <a:solidFill>
                            <a:srgbClr val="000000"/>
                          </a:solidFill>
                          <a:latin typeface="Cambria Math" panose="020405030504060302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then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Cauchy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integral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theorem</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cannot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used</m:t>
                      </m:r>
                      <m:r>
                        <m:rPr>
                          <m:nor/>
                        </m:rPr>
                        <a:rPr lang="en-IN" sz="2400" i="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Each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these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isolated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singular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points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inside</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𝐶</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contributes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to</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value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complex</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integral</m:t>
                      </m:r>
                      <m:r>
                        <m:rPr>
                          <m:nor/>
                        </m:rPr>
                        <a:rPr lang="en-IN" sz="2400" i="0">
                          <a:solidFill>
                            <a:srgbClr val="000000"/>
                          </a:solidFill>
                          <a:latin typeface="Times New Roman" panose="02020603050405020304" pitchFamily="18" charset="0"/>
                          <a:cs typeface="Times New Roman" panose="020206030504050203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These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contributions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called</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𝑟𝑒𝑠𝑖𝑑𝑢𝑒𝑠</m:t>
                      </m:r>
                      <m:r>
                        <a:rPr lang="en-IN" sz="2400" i="1">
                          <a:solidFill>
                            <a:srgbClr val="000000"/>
                          </a:solidFill>
                          <a:latin typeface="Cambria Math" panose="02040503050406030204" pitchFamily="18" charset="0"/>
                        </a:rPr>
                        <m:t>.</m:t>
                      </m:r>
                    </m:oMath>
                  </m:oMathPara>
                </a14:m>
                <a:br>
                  <a:rPr lang="en-IN" sz="2400" i="1" dirty="0">
                    <a:solidFill>
                      <a:srgbClr val="000000"/>
                    </a:solidFill>
                    <a:latin typeface="Times New Roman" panose="02020603050405020304" pitchFamily="18" charset="0"/>
                    <a:cs typeface="Times New Roman" panose="02020603050405020304" pitchFamily="18" charset="0"/>
                  </a:rPr>
                </a:br>
                <a:br>
                  <a:rPr lang="en-IN" sz="2400" i="1" dirty="0">
                    <a:solidFill>
                      <a:srgbClr val="000000"/>
                    </a:solidFill>
                    <a:latin typeface="Times New Roman" panose="02020603050405020304" pitchFamily="18" charset="0"/>
                    <a:cs typeface="Times New Roman" panose="02020603050405020304" pitchFamily="18" charset="0"/>
                  </a:rPr>
                </a:br>
                <a:endParaRPr lang="en-IN" sz="2400"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533400" y="1194759"/>
                <a:ext cx="8153400" cy="4901242"/>
              </a:xfrm>
              <a:prstGeom prst="rect">
                <a:avLst/>
              </a:prstGeom>
              <a:blipFill>
                <a:blip r:embed="rId2"/>
                <a:stretch>
                  <a:fillRect/>
                </a:stretch>
              </a:blipFill>
            </p:spPr>
            <p:txBody>
              <a:bodyPr/>
              <a:lstStyle/>
              <a:p>
                <a:r>
                  <a:rPr lang="hi-IN">
                    <a:noFill/>
                  </a:rPr>
                  <a:t> </a:t>
                </a:r>
              </a:p>
            </p:txBody>
          </p:sp>
        </mc:Fallback>
      </mc:AlternateContent>
      <p:sp>
        <p:nvSpPr>
          <p:cNvPr id="3" name="Title 1">
            <a:extLst>
              <a:ext uri="{FF2B5EF4-FFF2-40B4-BE49-F238E27FC236}">
                <a16:creationId xmlns:a16="http://schemas.microsoft.com/office/drawing/2014/main" id="{25CA8A38-BF12-4C8B-9FC5-D16F0685438E}"/>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Residue(CO2)</a:t>
            </a:r>
          </a:p>
        </p:txBody>
      </p:sp>
      <p:pic>
        <p:nvPicPr>
          <p:cNvPr id="5" name="Picture 4">
            <a:extLst>
              <a:ext uri="{FF2B5EF4-FFF2-40B4-BE49-F238E27FC236}">
                <a16:creationId xmlns:a16="http://schemas.microsoft.com/office/drawing/2014/main" id="{A258258C-0E5E-459E-81C3-064C1D1FD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9" y="203200"/>
            <a:ext cx="1283869" cy="685800"/>
          </a:xfrm>
          <a:prstGeom prst="rect">
            <a:avLst/>
          </a:prstGeom>
        </p:spPr>
      </p:pic>
      <p:sp>
        <p:nvSpPr>
          <p:cNvPr id="2" name="Date Placeholder 1">
            <a:extLst>
              <a:ext uri="{FF2B5EF4-FFF2-40B4-BE49-F238E27FC236}">
                <a16:creationId xmlns:a16="http://schemas.microsoft.com/office/drawing/2014/main" id="{D07FFA28-2665-408F-9D61-56F4AE81F280}"/>
              </a:ext>
            </a:extLst>
          </p:cNvPr>
          <p:cNvSpPr>
            <a:spLocks noGrp="1"/>
          </p:cNvSpPr>
          <p:nvPr>
            <p:ph type="dt" sz="half" idx="10"/>
          </p:nvPr>
        </p:nvSpPr>
        <p:spPr/>
        <p:txBody>
          <a:bodyPr/>
          <a:lstStyle/>
          <a:p>
            <a:fld id="{3547BF8F-81D0-4C56-AB17-87F5A9205C09}" type="datetime1">
              <a:rPr lang="en-US" smtClean="0"/>
              <a:t>10/24/2022</a:t>
            </a:fld>
            <a:endParaRPr lang="en-US"/>
          </a:p>
        </p:txBody>
      </p:sp>
      <p:sp>
        <p:nvSpPr>
          <p:cNvPr id="6" name="Footer Placeholder 5">
            <a:extLst>
              <a:ext uri="{FF2B5EF4-FFF2-40B4-BE49-F238E27FC236}">
                <a16:creationId xmlns:a16="http://schemas.microsoft.com/office/drawing/2014/main" id="{D0E6CC16-C3FA-4014-8AB2-AE9015AF5522}"/>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97885FDF-7290-4B05-8F90-340CCDC4453E}"/>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231775" y="1143000"/>
                <a:ext cx="8826500" cy="4648200"/>
              </a:xfrm>
              <a:prstGeom prst="rect">
                <a:avLst/>
              </a:prstGeom>
              <a:noFill/>
            </p:spPr>
            <p:txBody>
              <a:bodyPr>
                <a:noAutofit/>
              </a:bodyPr>
              <a:lstStyle/>
              <a:p>
                <a14:m>
                  <m:oMath xmlns:m="http://schemas.openxmlformats.org/officeDocument/2006/math">
                    <m:r>
                      <m:rPr>
                        <m:nor/>
                      </m:rPr>
                      <a:rPr lang="en-IN" sz="2800" b="1" i="0" u="sng" smtClean="0">
                        <a:solidFill>
                          <a:srgbClr val="000000"/>
                        </a:solidFill>
                        <a:latin typeface="Times New Roman" panose="02020603050405020304" pitchFamily="18" charset="0"/>
                        <a:cs typeface="Times New Roman" panose="02020603050405020304" pitchFamily="18" charset="0"/>
                      </a:rPr>
                      <m:t>Residue</m:t>
                    </m:r>
                    <m:r>
                      <m:rPr>
                        <m:nor/>
                      </m:rPr>
                      <a:rPr lang="en-IN" sz="2800" b="1" i="0" u="sng" smtClean="0">
                        <a:solidFill>
                          <a:srgbClr val="000000"/>
                        </a:solidFill>
                        <a:latin typeface="Times New Roman" panose="02020603050405020304" pitchFamily="18" charset="0"/>
                        <a:cs typeface="Times New Roman" panose="02020603050405020304" pitchFamily="18" charset="0"/>
                      </a:rPr>
                      <m:t> </m:t>
                    </m:r>
                    <m:r>
                      <m:rPr>
                        <m:nor/>
                      </m:rPr>
                      <a:rPr lang="en-IN" sz="2800" b="1" i="0" u="sng" smtClean="0">
                        <a:solidFill>
                          <a:srgbClr val="000000"/>
                        </a:solidFill>
                        <a:latin typeface="Times New Roman" panose="02020603050405020304" pitchFamily="18" charset="0"/>
                        <a:cs typeface="Times New Roman" panose="02020603050405020304" pitchFamily="18" charset="0"/>
                      </a:rPr>
                      <m:t>at</m:t>
                    </m:r>
                    <m:r>
                      <m:rPr>
                        <m:nor/>
                      </m:rPr>
                      <a:rPr lang="en-IN" sz="2800" b="1" i="0" u="sng" smtClean="0">
                        <a:solidFill>
                          <a:srgbClr val="000000"/>
                        </a:solidFill>
                        <a:latin typeface="Times New Roman" panose="02020603050405020304" pitchFamily="18" charset="0"/>
                        <a:cs typeface="Times New Roman" panose="02020603050405020304" pitchFamily="18" charset="0"/>
                      </a:rPr>
                      <m:t> </m:t>
                    </m:r>
                    <m:r>
                      <m:rPr>
                        <m:nor/>
                      </m:rPr>
                      <a:rPr lang="en-IN" sz="2800" b="1" i="0" u="sng" smtClean="0">
                        <a:solidFill>
                          <a:srgbClr val="000000"/>
                        </a:solidFill>
                        <a:latin typeface="Times New Roman" panose="02020603050405020304" pitchFamily="18" charset="0"/>
                        <a:cs typeface="Times New Roman" panose="02020603050405020304" pitchFamily="18" charset="0"/>
                      </a:rPr>
                      <m:t>Pole</m:t>
                    </m:r>
                  </m:oMath>
                </a14:m>
                <a:r>
                  <a:rPr lang="en-IN" sz="2800" i="0" u="sng" dirty="0">
                    <a:solidFill>
                      <a:srgbClr val="000000"/>
                    </a:solidFill>
                    <a:latin typeface="Times New Roman" panose="02020603050405020304" pitchFamily="18" charset="0"/>
                    <a:cs typeface="Times New Roman" panose="02020603050405020304" pitchFamily="18" charset="0"/>
                  </a:rPr>
                  <a:t>:</a:t>
                </a:r>
              </a:p>
              <a:p>
                <a:endParaRPr lang="en-IN" sz="2400" dirty="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Suppose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single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valued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has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order</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𝑚</m:t>
                      </m:r>
                      <m:r>
                        <a:rPr lang="en-IN" sz="2400" i="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𝑎𝑡</m:t>
                      </m:r>
                      <m:r>
                        <a:rPr lang="en-IN" sz="2400" i="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then</m:t>
                      </m:r>
                      <m:r>
                        <m:rPr>
                          <m:nor/>
                        </m:rPr>
                        <a:rPr lang="en-IN" sz="2400" i="0">
                          <a:solidFill>
                            <a:srgbClr val="000000"/>
                          </a:solidFill>
                          <a:latin typeface="Times New Roman" panose="02020603050405020304" pitchFamily="18" charset="0"/>
                          <a:cs typeface="Times New Roman" panose="02020603050405020304" pitchFamily="18" charset="0"/>
                        </a:rPr>
                        <m:t>  </m:t>
                      </m:r>
                    </m:oMath>
                  </m:oMathPara>
                </a14:m>
                <a:endParaRPr lang="en-IN" sz="2400" i="0" dirty="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b="0" i="1" smtClean="0">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m:t>
                      </m:r>
                      <m:nary>
                        <m:naryPr>
                          <m:chr m:val="∑"/>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=0</m:t>
                          </m:r>
                        </m:sub>
                        <m:sup>
                          <m:r>
                            <a:rPr lang="en-IN" sz="2400" i="1">
                              <a:solidFill>
                                <a:srgbClr val="000000"/>
                              </a:solidFill>
                              <a:latin typeface="Cambria Math" panose="02040503050406030204" pitchFamily="18" charset="0"/>
                            </a:rPr>
                            <m:t>∞</m:t>
                          </m:r>
                        </m:sup>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𝑎</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𝑛</m:t>
                              </m:r>
                            </m:sup>
                          </m:sSup>
                          <m:r>
                            <a:rPr lang="en-IN" sz="2400" i="1">
                              <a:solidFill>
                                <a:srgbClr val="000000"/>
                              </a:solidFill>
                              <a:latin typeface="Cambria Math" panose="02040503050406030204" pitchFamily="18" charset="0"/>
                            </a:rPr>
                            <m:t>+</m:t>
                          </m:r>
                          <m:nary>
                            <m:naryPr>
                              <m:chr m:val="∑"/>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=1</m:t>
                              </m:r>
                            </m:sub>
                            <m:sup>
                              <m:r>
                                <a:rPr lang="en-IN" sz="2400" i="1">
                                  <a:solidFill>
                                    <a:srgbClr val="000000"/>
                                  </a:solidFill>
                                  <a:latin typeface="Cambria Math" panose="02040503050406030204" pitchFamily="18" charset="0"/>
                                </a:rPr>
                                <m:t>𝑚</m:t>
                              </m:r>
                            </m:sup>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𝑏</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𝑛</m:t>
                                  </m:r>
                                </m:sup>
                              </m:sSup>
                              <m:r>
                                <m:rPr>
                                  <m:nor/>
                                </m:rPr>
                                <a:rPr lang="en-IN" sz="2400">
                                  <a:solidFill>
                                    <a:srgbClr val="000000"/>
                                  </a:solidFill>
                                  <a:latin typeface="Times New Roman" panose="02020603050405020304" pitchFamily="18" charset="0"/>
                                  <a:cs typeface="Times New Roman" panose="02020603050405020304" pitchFamily="18" charset="0"/>
                                </a:rPr>
                                <m:t> </m:t>
                              </m:r>
                            </m:e>
                          </m:nary>
                        </m:e>
                      </m:nary>
                      <m:r>
                        <a:rPr lang="en-IN" sz="2400" i="1" smtClean="0">
                          <a:solidFill>
                            <a:srgbClr val="000000"/>
                          </a:solidFill>
                          <a:latin typeface="Cambria Math" panose="02040503050406030204" pitchFamily="18" charset="0"/>
                        </a:rPr>
                        <m:t>)</m:t>
                      </m:r>
                      <m:r>
                        <a:rPr lang="en-IN" sz="2400" b="0" i="1" smtClean="0">
                          <a:solidFill>
                            <a:srgbClr val="000000"/>
                          </a:solidFill>
                          <a:latin typeface="Cambria Math" panose="02040503050406030204" pitchFamily="18" charset="0"/>
                        </a:rPr>
                        <m:t> </m:t>
                      </m:r>
                    </m:oMath>
                  </m:oMathPara>
                </a14:m>
                <a:endParaRPr lang="en-IN" sz="2400" i="1" dirty="0">
                  <a:solidFill>
                    <a:srgbClr val="000000"/>
                  </a:solidFill>
                  <a:latin typeface="Cambria Math" panose="02040503050406030204" pitchFamily="18" charset="0"/>
                </a:endParaRPr>
              </a:p>
              <a:p>
                <a:pPr/>
                <a:r>
                  <a:rPr lang="en-IN" sz="2400" dirty="0">
                    <a:solidFill>
                      <a:srgbClr val="000000"/>
                    </a:solidFill>
                    <a:latin typeface="Times New Roman" panose="02020603050405020304" pitchFamily="18" charset="0"/>
                    <a:cs typeface="Times New Roman" panose="02020603050405020304" pitchFamily="18" charset="0"/>
                  </a:rPr>
                  <a:t>Where </a:t>
                </a:r>
                <a:r>
                  <a:rPr lang="en-IN" sz="2400" i="1" dirty="0">
                    <a:solidFill>
                      <a:srgbClr val="000000"/>
                    </a:solidFill>
                    <a:latin typeface="Times New Roman" panose="02020603050405020304" pitchFamily="18" charset="0"/>
                    <a:cs typeface="Times New Roman" panose="02020603050405020304" pitchFamily="18" charset="0"/>
                  </a:rPr>
                  <a:t>b</a:t>
                </a:r>
                <a:r>
                  <a:rPr lang="en-IN" sz="2400" i="1" baseline="-25000" dirty="0">
                    <a:solidFill>
                      <a:srgbClr val="000000"/>
                    </a:solidFill>
                    <a:latin typeface="Times New Roman" panose="02020603050405020304" pitchFamily="18" charset="0"/>
                    <a:cs typeface="Times New Roman" panose="02020603050405020304" pitchFamily="18" charset="0"/>
                  </a:rPr>
                  <a:t>n</a:t>
                </a:r>
                <a:r>
                  <a:rPr lang="en-IN" sz="2400" dirty="0">
                    <a:solidFill>
                      <a:srgbClr val="000000"/>
                    </a:solidFill>
                  </a:rPr>
                  <a:t>=</a:t>
                </a:r>
                <a14:m>
                  <m:oMath xmlns:m="http://schemas.openxmlformats.org/officeDocument/2006/math">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𝑖</m:t>
                        </m:r>
                      </m:den>
                    </m:f>
                    <m:nary>
                      <m:naryPr>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𝐶</m:t>
                        </m:r>
                      </m:sub>
                      <m:sup/>
                      <m:e>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𝑑𝑧</m:t>
                            </m:r>
                          </m:num>
                          <m:den>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𝑛</m:t>
                                </m:r>
                                <m:r>
                                  <a:rPr lang="en-IN" sz="2400" i="1">
                                    <a:solidFill>
                                      <a:srgbClr val="000000"/>
                                    </a:solidFill>
                                    <a:latin typeface="Cambria Math" panose="02040503050406030204" pitchFamily="18" charset="0"/>
                                  </a:rPr>
                                  <m:t>+1</m:t>
                                </m:r>
                              </m:sup>
                            </m:sSup>
                          </m:den>
                        </m:f>
                      </m:e>
                    </m:nary>
                    <m:r>
                      <a:rPr lang="en-IN" sz="2400" b="0" i="1" smtClean="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𝐶</m:t>
                    </m:r>
                    <m:r>
                      <a:rPr lang="en-IN" sz="2400" i="1">
                        <a:solidFill>
                          <a:srgbClr val="000000"/>
                        </a:solidFill>
                        <a:latin typeface="Cambria Math" panose="02040503050406030204" pitchFamily="18" charset="0"/>
                      </a:rPr>
                      <m:t>:</m:t>
                    </m:r>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e>
                    </m:d>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𝑟</m:t>
                    </m:r>
                  </m:oMath>
                </a14:m>
                <a:br>
                  <a:rPr lang="en-IN" sz="24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Particularly</m:t>
                      </m:r>
                      <m:r>
                        <m:rPr>
                          <m:nor/>
                        </m:rPr>
                        <a:rPr lang="en-IN" sz="2400" i="0">
                          <a:solidFill>
                            <a:srgbClr val="000000"/>
                          </a:solidFill>
                          <a:latin typeface="Times New Roman" panose="02020603050405020304" pitchFamily="18" charset="0"/>
                          <a:cs typeface="Times New Roman" panose="02020603050405020304" pitchFamily="18" charset="0"/>
                        </a:rPr>
                        <m:t>,  </m:t>
                      </m:r>
                      <m:sSub>
                        <m:sSubPr>
                          <m:ctrlPr>
                            <a:rPr lang="en-IN" sz="2400" i="1">
                              <a:solidFill>
                                <a:srgbClr val="000000"/>
                              </a:solidFill>
                              <a:latin typeface="Cambria Math" panose="02040503050406030204" pitchFamily="18" charset="0"/>
                            </a:rPr>
                          </m:ctrlPr>
                        </m:sSubPr>
                        <m:e>
                          <m:r>
                            <m:rPr>
                              <m:nor/>
                            </m:rPr>
                            <a:rPr lang="en-IN" sz="2400" i="1">
                              <a:solidFill>
                                <a:srgbClr val="000000"/>
                              </a:solidFill>
                              <a:latin typeface="Times New Roman" panose="02020603050405020304" pitchFamily="18" charset="0"/>
                              <a:cs typeface="Times New Roman" panose="02020603050405020304" pitchFamily="18" charset="0"/>
                            </a:rPr>
                            <m:t>b</m:t>
                          </m:r>
                        </m:e>
                        <m:sub>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𝑖</m:t>
                          </m:r>
                        </m:den>
                      </m:f>
                      <m:nary>
                        <m:naryPr>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𝐶</m:t>
                          </m:r>
                        </m:sub>
                        <m:sup/>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𝑑𝑧</m:t>
                          </m:r>
                        </m:e>
                      </m:nary>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coefficient</m:t>
                      </m:r>
                      <m:r>
                        <m:rPr>
                          <m:nor/>
                        </m:rPr>
                        <a:rPr lang="en-IN" sz="2400" i="0">
                          <a:solidFill>
                            <a:srgbClr val="000000"/>
                          </a:solidFill>
                          <a:latin typeface="Times New Roman" panose="02020603050405020304" pitchFamily="18" charset="0"/>
                          <a:cs typeface="Times New Roman" panose="02020603050405020304" pitchFamily="18" charset="0"/>
                        </a:rPr>
                        <m:t> </m:t>
                      </m:r>
                      <m:sSub>
                        <m:sSubPr>
                          <m:ctrlPr>
                            <a:rPr lang="en-IN" sz="2400" i="1">
                              <a:solidFill>
                                <a:srgbClr val="000000"/>
                              </a:solidFill>
                              <a:latin typeface="Cambria Math" panose="02040503050406030204" pitchFamily="18" charset="0"/>
                            </a:rPr>
                          </m:ctrlPr>
                        </m:sSubPr>
                        <m:e>
                          <m:r>
                            <m:rPr>
                              <m:nor/>
                            </m:rPr>
                            <a:rPr lang="en-IN" sz="2400" i="1">
                              <a:solidFill>
                                <a:srgbClr val="000000"/>
                              </a:solidFill>
                              <a:latin typeface="Times New Roman" panose="02020603050405020304" pitchFamily="18" charset="0"/>
                              <a:cs typeface="Times New Roman" panose="02020603050405020304" pitchFamily="18" charset="0"/>
                            </a:rPr>
                            <m:t>b</m:t>
                          </m:r>
                        </m:e>
                        <m:sub>
                          <m:r>
                            <a:rPr lang="en-IN" sz="2400" i="1">
                              <a:solidFill>
                                <a:srgbClr val="000000"/>
                              </a:solidFill>
                              <a:latin typeface="Cambria Math" panose="02040503050406030204" pitchFamily="18" charset="0"/>
                            </a:rPr>
                            <m:t>1</m:t>
                          </m:r>
                        </m:sub>
                      </m:sSub>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called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residue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denoted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by</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symbol</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a</m:t>
                      </m:r>
                      <m:r>
                        <a:rPr lang="en-IN" sz="2400" i="1">
                          <a:solidFill>
                            <a:srgbClr val="000000"/>
                          </a:solidFill>
                          <a:latin typeface="Cambria Math" panose="02040503050406030204" pitchFamily="18" charset="0"/>
                        </a:rPr>
                        <m:t>)</m:t>
                      </m:r>
                      <m:r>
                        <a:rPr lang="en-IN" sz="2400" i="0">
                          <a:solidFill>
                            <a:srgbClr val="000000"/>
                          </a:solidFill>
                          <a:latin typeface="Cambria Math" panose="02040503050406030204" pitchFamily="18" charset="0"/>
                        </a:rPr>
                        <m:t>.</m:t>
                      </m:r>
                    </m:oMath>
                  </m:oMathPara>
                </a14:m>
                <a:br>
                  <a:rPr lang="en-IN" sz="2400" i="0" dirty="0">
                    <a:solidFill>
                      <a:srgbClr val="000000"/>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231775" y="1143000"/>
                <a:ext cx="8826500" cy="4648200"/>
              </a:xfrm>
              <a:prstGeom prst="rect">
                <a:avLst/>
              </a:prstGeom>
              <a:blipFill>
                <a:blip r:embed="rId2"/>
                <a:stretch>
                  <a:fillRect l="-1036" t="-1444" b="-3018"/>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4811A162-E586-45C4-AF70-1C2510B6EC85}"/>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Residue(CO2)</a:t>
            </a:r>
          </a:p>
        </p:txBody>
      </p:sp>
      <p:pic>
        <p:nvPicPr>
          <p:cNvPr id="5" name="Picture 4">
            <a:extLst>
              <a:ext uri="{FF2B5EF4-FFF2-40B4-BE49-F238E27FC236}">
                <a16:creationId xmlns:a16="http://schemas.microsoft.com/office/drawing/2014/main" id="{29DC697D-052A-4034-8442-BD9020BA7D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 y="150622"/>
            <a:ext cx="1429850" cy="763778"/>
          </a:xfrm>
          <a:prstGeom prst="rect">
            <a:avLst/>
          </a:prstGeom>
        </p:spPr>
      </p:pic>
      <p:sp>
        <p:nvSpPr>
          <p:cNvPr id="2" name="Date Placeholder 1">
            <a:extLst>
              <a:ext uri="{FF2B5EF4-FFF2-40B4-BE49-F238E27FC236}">
                <a16:creationId xmlns:a16="http://schemas.microsoft.com/office/drawing/2014/main" id="{6EBD6CA9-254D-43E7-A804-61C66C84A50A}"/>
              </a:ext>
            </a:extLst>
          </p:cNvPr>
          <p:cNvSpPr>
            <a:spLocks noGrp="1"/>
          </p:cNvSpPr>
          <p:nvPr>
            <p:ph type="dt" sz="half" idx="10"/>
          </p:nvPr>
        </p:nvSpPr>
        <p:spPr/>
        <p:txBody>
          <a:bodyPr/>
          <a:lstStyle/>
          <a:p>
            <a:fld id="{3AE8391F-12A1-4D03-A248-BB2D3D47A1F2}" type="datetime1">
              <a:rPr lang="en-US" smtClean="0"/>
              <a:t>10/24/2022</a:t>
            </a:fld>
            <a:endParaRPr lang="en-US"/>
          </a:p>
        </p:txBody>
      </p:sp>
      <p:sp>
        <p:nvSpPr>
          <p:cNvPr id="6" name="Footer Placeholder 5">
            <a:extLst>
              <a:ext uri="{FF2B5EF4-FFF2-40B4-BE49-F238E27FC236}">
                <a16:creationId xmlns:a16="http://schemas.microsoft.com/office/drawing/2014/main" id="{58E9A865-F96E-4157-B792-4860D13DAC61}"/>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BA774FDF-CCDA-422E-B1D9-4D67882E689B}"/>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381000" y="1295400"/>
                <a:ext cx="8382000" cy="452755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nor/>
                        </m:rPr>
                        <a:rPr lang="en-IN" sz="2800" b="1" i="0" u="sng" smtClean="0">
                          <a:solidFill>
                            <a:srgbClr val="000000"/>
                          </a:solidFill>
                          <a:latin typeface="Times New Roman" panose="02020603050405020304" pitchFamily="18" charset="0"/>
                          <a:cs typeface="Times New Roman" panose="02020603050405020304" pitchFamily="18" charset="0"/>
                        </a:rPr>
                        <m:t>Method</m:t>
                      </m:r>
                      <m:r>
                        <m:rPr>
                          <m:nor/>
                        </m:rPr>
                        <a:rPr lang="en-IN" sz="2800" b="1" i="0" u="sng" smtClean="0">
                          <a:solidFill>
                            <a:srgbClr val="000000"/>
                          </a:solidFill>
                          <a:latin typeface="Times New Roman" panose="02020603050405020304" pitchFamily="18" charset="0"/>
                          <a:cs typeface="Times New Roman" panose="02020603050405020304" pitchFamily="18" charset="0"/>
                        </a:rPr>
                        <m:t> </m:t>
                      </m:r>
                      <m:r>
                        <m:rPr>
                          <m:nor/>
                        </m:rPr>
                        <a:rPr lang="en-IN" sz="2800" b="1" i="0" u="sng" smtClean="0">
                          <a:solidFill>
                            <a:srgbClr val="000000"/>
                          </a:solidFill>
                          <a:latin typeface="Times New Roman" panose="02020603050405020304" pitchFamily="18" charset="0"/>
                          <a:cs typeface="Times New Roman" panose="02020603050405020304" pitchFamily="18" charset="0"/>
                        </a:rPr>
                        <m:t>of</m:t>
                      </m:r>
                      <m:r>
                        <m:rPr>
                          <m:nor/>
                        </m:rPr>
                        <a:rPr lang="en-IN" sz="2800" b="1" i="0" u="sng" smtClean="0">
                          <a:solidFill>
                            <a:srgbClr val="000000"/>
                          </a:solidFill>
                          <a:latin typeface="Times New Roman" panose="02020603050405020304" pitchFamily="18" charset="0"/>
                          <a:cs typeface="Times New Roman" panose="02020603050405020304" pitchFamily="18" charset="0"/>
                        </a:rPr>
                        <m:t> </m:t>
                      </m:r>
                      <m:r>
                        <m:rPr>
                          <m:nor/>
                        </m:rPr>
                        <a:rPr lang="en-IN" sz="2800" b="1" i="0" u="sng" smtClean="0">
                          <a:solidFill>
                            <a:srgbClr val="000000"/>
                          </a:solidFill>
                          <a:latin typeface="Times New Roman" panose="02020603050405020304" pitchFamily="18" charset="0"/>
                          <a:cs typeface="Times New Roman" panose="02020603050405020304" pitchFamily="18" charset="0"/>
                        </a:rPr>
                        <m:t>Finding</m:t>
                      </m:r>
                      <m:r>
                        <m:rPr>
                          <m:nor/>
                        </m:rPr>
                        <a:rPr lang="en-IN" sz="2800" b="1" i="0" u="sng" smtClean="0">
                          <a:solidFill>
                            <a:srgbClr val="000000"/>
                          </a:solidFill>
                          <a:latin typeface="Times New Roman" panose="02020603050405020304" pitchFamily="18" charset="0"/>
                          <a:cs typeface="Times New Roman" panose="02020603050405020304" pitchFamily="18" charset="0"/>
                        </a:rPr>
                        <m:t> </m:t>
                      </m:r>
                      <m:r>
                        <m:rPr>
                          <m:nor/>
                        </m:rPr>
                        <a:rPr lang="en-IN" sz="2800" b="1" i="0" u="sng" smtClean="0">
                          <a:solidFill>
                            <a:srgbClr val="000000"/>
                          </a:solidFill>
                          <a:latin typeface="Times New Roman" panose="02020603050405020304" pitchFamily="18" charset="0"/>
                          <a:cs typeface="Times New Roman" panose="02020603050405020304" pitchFamily="18" charset="0"/>
                        </a:rPr>
                        <m:t>out</m:t>
                      </m:r>
                      <m:r>
                        <m:rPr>
                          <m:nor/>
                        </m:rPr>
                        <a:rPr lang="en-IN" sz="2800" b="1" i="0" u="sng" smtClean="0">
                          <a:solidFill>
                            <a:srgbClr val="000000"/>
                          </a:solidFill>
                          <a:latin typeface="Times New Roman" panose="02020603050405020304" pitchFamily="18" charset="0"/>
                          <a:cs typeface="Times New Roman" panose="02020603050405020304" pitchFamily="18" charset="0"/>
                        </a:rPr>
                        <m:t> </m:t>
                      </m:r>
                      <m:r>
                        <m:rPr>
                          <m:nor/>
                        </m:rPr>
                        <a:rPr lang="en-IN" sz="2800" b="1" i="0" u="sng" smtClean="0">
                          <a:solidFill>
                            <a:srgbClr val="000000"/>
                          </a:solidFill>
                          <a:latin typeface="Times New Roman" panose="02020603050405020304" pitchFamily="18" charset="0"/>
                          <a:cs typeface="Times New Roman" panose="02020603050405020304" pitchFamily="18" charset="0"/>
                        </a:rPr>
                        <m:t>Residues</m:t>
                      </m:r>
                      <m:r>
                        <m:rPr>
                          <m:nor/>
                        </m:rPr>
                        <a:rPr lang="en-IN" sz="2800" b="1" i="0" u="sng" smtClean="0">
                          <a:solidFill>
                            <a:srgbClr val="000000"/>
                          </a:solidFill>
                          <a:latin typeface="Times New Roman" panose="02020603050405020304" pitchFamily="18" charset="0"/>
                          <a:cs typeface="Times New Roman" panose="02020603050405020304" pitchFamily="18" charset="0"/>
                        </a:rPr>
                        <m:t>:</m:t>
                      </m:r>
                    </m:oMath>
                  </m:oMathPara>
                </a14:m>
                <a:endParaRPr lang="en-IN" sz="2800" b="1" i="0" u="sng" dirty="0">
                  <a:solidFill>
                    <a:srgbClr val="000000"/>
                  </a:solidFill>
                  <a:latin typeface="Times New Roman" panose="02020603050405020304" pitchFamily="18" charset="0"/>
                  <a:cs typeface="Times New Roman" panose="02020603050405020304" pitchFamily="18" charset="0"/>
                </a:endParaRPr>
              </a:p>
              <a:p>
                <a:pPr/>
                <a:br>
                  <a:rPr lang="en-IN" sz="2400" i="0" dirty="0">
                    <a:solidFill>
                      <a:srgbClr val="000000"/>
                    </a:solidFill>
                    <a:latin typeface="Times New Roman" panose="020206030504050203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m:t>
                      </m:r>
                      <m:r>
                        <a:rPr lang="en-IN" sz="2400" i="0">
                          <a:solidFill>
                            <a:srgbClr val="000000"/>
                          </a:solidFill>
                          <a:latin typeface="Cambria Math" panose="02040503050406030204" pitchFamily="18" charset="0"/>
                        </a:rPr>
                        <m:t>1</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has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simple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a:solidFill>
                            <a:srgbClr val="000000"/>
                          </a:solidFill>
                          <a:latin typeface="Times New Roman" panose="02020603050405020304" pitchFamily="18" charset="0"/>
                          <a:cs typeface="Times New Roman" panose="02020603050405020304" pitchFamily="18" charset="0"/>
                        </a:rPr>
                        <m:t>=</m:t>
                      </m:r>
                      <m:r>
                        <m:rPr>
                          <m:nor/>
                        </m:rPr>
                        <a:rPr lang="en-IN" sz="2400" i="1">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then</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m:t>
                      </m:r>
                      <m:sSub>
                        <m:sSubPr>
                          <m:ctrlPr>
                            <a:rPr lang="en-IN" sz="2400" i="1">
                              <a:solidFill>
                                <a:srgbClr val="000000"/>
                              </a:solidFill>
                              <a:latin typeface="Cambria Math" panose="02040503050406030204" pitchFamily="18" charset="0"/>
                            </a:rPr>
                          </m:ctrlPr>
                        </m:sSubPr>
                        <m:e>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e>
                          </m:d>
                        </m:e>
                        <m:sub>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ub>
                      </m:sSub>
                      <m:r>
                        <a:rPr lang="en-IN" sz="2400" i="1">
                          <a:solidFill>
                            <a:srgbClr val="000000"/>
                          </a:solidFill>
                          <a:latin typeface="Cambria Math" panose="02040503050406030204" pitchFamily="18" charset="0"/>
                        </a:rPr>
                        <m:t>=</m:t>
                      </m:r>
                      <m:func>
                        <m:funcPr>
                          <m:ctrlPr>
                            <a:rPr lang="en-IN" sz="2400" i="1">
                              <a:solidFill>
                                <a:srgbClr val="000000"/>
                              </a:solidFill>
                              <a:latin typeface="Cambria Math" panose="02040503050406030204" pitchFamily="18" charset="0"/>
                            </a:rPr>
                          </m:ctrlPr>
                        </m:funcPr>
                        <m:fName>
                          <m:limLow>
                            <m:limLowPr>
                              <m:ctrlPr>
                                <a:rPr lang="en-IN" sz="2400" i="1">
                                  <a:solidFill>
                                    <a:srgbClr val="000000"/>
                                  </a:solidFill>
                                  <a:latin typeface="Cambria Math" panose="02040503050406030204" pitchFamily="18" charset="0"/>
                                </a:rPr>
                              </m:ctrlPr>
                            </m:limLowPr>
                            <m:e>
                              <m:r>
                                <m:rPr>
                                  <m:sty m:val="p"/>
                                </m:rPr>
                                <a:rPr lang="en-IN" sz="2400" i="0">
                                  <a:solidFill>
                                    <a:srgbClr val="000000"/>
                                  </a:solidFill>
                                  <a:latin typeface="Cambria Math" panose="02040503050406030204" pitchFamily="18" charset="0"/>
                                </a:rPr>
                                <m:t>lim</m:t>
                              </m:r>
                            </m:e>
                            <m:lim>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lim>
                          </m:limLow>
                        </m:fName>
                        <m:e>
                          <m:r>
                            <a:rPr lang="en-IN" sz="2400" i="1">
                              <a:solidFill>
                                <a:srgbClr val="000000"/>
                              </a:solidFill>
                              <a:latin typeface="Cambria Math" panose="02040503050406030204" pitchFamily="18" charset="0"/>
                            </a:rPr>
                            <m:t>(</m:t>
                          </m:r>
                        </m:e>
                      </m:func>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oMath>
                    <m:oMath xmlns:m="http://schemas.openxmlformats.org/officeDocument/2006/math">
                      <m:r>
                        <a:rPr lang="en-IN" sz="2400" i="1">
                          <a:solidFill>
                            <a:srgbClr val="000000"/>
                          </a:solidFill>
                          <a:latin typeface="Cambria Math" panose="02040503050406030204" pitchFamily="18" charset="0"/>
                        </a:rPr>
                        <m:t>(</m:t>
                      </m:r>
                      <m:r>
                        <a:rPr lang="en-IN" sz="2400" i="0">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has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order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m</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m:t>
                      </m:r>
                      <m:r>
                        <m:rPr>
                          <m:nor/>
                        </m:rPr>
                        <a:rPr lang="en-IN" sz="2400" i="1">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then</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m:t>
                      </m:r>
                      <m:sSub>
                        <m:sSubPr>
                          <m:ctrlPr>
                            <a:rPr lang="en-IN" sz="2400" i="1">
                              <a:solidFill>
                                <a:srgbClr val="000000"/>
                              </a:solidFill>
                              <a:latin typeface="Cambria Math" panose="02040503050406030204" pitchFamily="18" charset="0"/>
                            </a:rPr>
                          </m:ctrlPr>
                        </m:sSubPr>
                        <m:e>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e>
                          </m:d>
                        </m:e>
                        <m:sub>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ub>
                      </m:sSub>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𝑚</m:t>
                              </m:r>
                              <m:r>
                                <a:rPr lang="en-IN" sz="2400" i="1">
                                  <a:solidFill>
                                    <a:srgbClr val="000000"/>
                                  </a:solidFill>
                                  <a:latin typeface="Cambria Math" panose="02040503050406030204" pitchFamily="18" charset="0"/>
                                </a:rPr>
                                <m:t>−1</m:t>
                              </m:r>
                            </m:e>
                          </m:d>
                          <m:r>
                            <a:rPr lang="en-IN" sz="2400" i="1">
                              <a:solidFill>
                                <a:srgbClr val="000000"/>
                              </a:solidFill>
                              <a:latin typeface="Cambria Math" panose="02040503050406030204" pitchFamily="18" charset="0"/>
                            </a:rPr>
                            <m:t>!</m:t>
                          </m:r>
                        </m:den>
                      </m:f>
                      <m:func>
                        <m:funcPr>
                          <m:ctrlPr>
                            <a:rPr lang="en-IN" sz="2400" i="1">
                              <a:solidFill>
                                <a:srgbClr val="000000"/>
                              </a:solidFill>
                              <a:latin typeface="Cambria Math" panose="02040503050406030204" pitchFamily="18" charset="0"/>
                            </a:rPr>
                          </m:ctrlPr>
                        </m:funcPr>
                        <m:fName>
                          <m:limLow>
                            <m:limLowPr>
                              <m:ctrlPr>
                                <a:rPr lang="en-IN" sz="2400" i="1">
                                  <a:solidFill>
                                    <a:srgbClr val="000000"/>
                                  </a:solidFill>
                                  <a:latin typeface="Cambria Math" panose="02040503050406030204" pitchFamily="18" charset="0"/>
                                </a:rPr>
                              </m:ctrlPr>
                            </m:limLowPr>
                            <m:e>
                              <m:r>
                                <m:rPr>
                                  <m:sty m:val="p"/>
                                </m:rPr>
                                <a:rPr lang="en-IN" sz="2400" i="0">
                                  <a:solidFill>
                                    <a:srgbClr val="000000"/>
                                  </a:solidFill>
                                  <a:latin typeface="Cambria Math" panose="02040503050406030204" pitchFamily="18" charset="0"/>
                                </a:rPr>
                                <m:t>lim</m:t>
                              </m:r>
                            </m:e>
                            <m:lim>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lim>
                          </m:limLow>
                        </m:fName>
                        <m:e>
                          <m:f>
                            <m:fPr>
                              <m:ctrlPr>
                                <a:rPr lang="en-IN" sz="2400" i="1">
                                  <a:solidFill>
                                    <a:srgbClr val="000000"/>
                                  </a:solidFill>
                                  <a:latin typeface="Cambria Math" panose="02040503050406030204" pitchFamily="18" charset="0"/>
                                </a:rPr>
                              </m:ctrlPr>
                            </m:fPr>
                            <m:num>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𝑑</m:t>
                                  </m:r>
                                </m:e>
                                <m:sup>
                                  <m:r>
                                    <a:rPr lang="en-IN" sz="2400" i="1">
                                      <a:solidFill>
                                        <a:srgbClr val="000000"/>
                                      </a:solidFill>
                                      <a:latin typeface="Cambria Math" panose="02040503050406030204" pitchFamily="18" charset="0"/>
                                    </a:rPr>
                                    <m:t>𝑚</m:t>
                                  </m:r>
                                  <m:r>
                                    <a:rPr lang="en-IN" sz="2400" i="1">
                                      <a:solidFill>
                                        <a:srgbClr val="000000"/>
                                      </a:solidFill>
                                      <a:latin typeface="Cambria Math" panose="02040503050406030204" pitchFamily="18" charset="0"/>
                                    </a:rPr>
                                    <m:t>−1</m:t>
                                  </m:r>
                                </m:sup>
                              </m:sSup>
                            </m:num>
                            <m:den>
                              <m:r>
                                <a:rPr lang="en-IN" sz="2400" i="1">
                                  <a:solidFill>
                                    <a:srgbClr val="000000"/>
                                  </a:solidFill>
                                  <a:latin typeface="Cambria Math" panose="02040503050406030204" pitchFamily="18" charset="0"/>
                                </a:rPr>
                                <m:t>𝑑</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𝑧</m:t>
                                  </m:r>
                                </m:e>
                                <m:sup>
                                  <m:r>
                                    <a:rPr lang="en-IN" sz="2400" i="1">
                                      <a:solidFill>
                                        <a:srgbClr val="000000"/>
                                      </a:solidFill>
                                      <a:latin typeface="Cambria Math" panose="02040503050406030204" pitchFamily="18" charset="0"/>
                                    </a:rPr>
                                    <m:t>𝑚</m:t>
                                  </m:r>
                                  <m:r>
                                    <a:rPr lang="en-IN" sz="2400" i="1">
                                      <a:solidFill>
                                        <a:srgbClr val="000000"/>
                                      </a:solidFill>
                                      <a:latin typeface="Cambria Math" panose="02040503050406030204" pitchFamily="18" charset="0"/>
                                    </a:rPr>
                                    <m:t>−1</m:t>
                                  </m:r>
                                </m:sup>
                              </m:sSup>
                            </m:den>
                          </m:f>
                        </m:e>
                      </m:func>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𝑚</m:t>
                          </m:r>
                        </m:sup>
                      </m:sSup>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oMath>
                  </m:oMathPara>
                </a14:m>
                <a:br>
                  <a:rPr lang="en-IN" sz="2400" i="1" dirty="0">
                    <a:solidFill>
                      <a:srgbClr val="000000"/>
                    </a:solidFill>
                    <a:latin typeface="Cambria Math" panose="02040503050406030204" pitchFamily="18" charset="0"/>
                  </a:rPr>
                </a:br>
                <a14:m>
                  <m:oMath xmlns:m="http://schemas.openxmlformats.org/officeDocument/2006/math">
                    <m:r>
                      <a:rPr lang="en-IN" sz="2400" i="1">
                        <a:solidFill>
                          <a:srgbClr val="000000"/>
                        </a:solidFill>
                        <a:latin typeface="Cambria Math" panose="02040503050406030204" pitchFamily="18" charset="0"/>
                      </a:rPr>
                      <m:t>(3)</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form</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𝜙</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num>
                      <m:den>
                        <m:r>
                          <a:rPr lang="en-IN" sz="2400" i="1">
                            <a:solidFill>
                              <a:srgbClr val="000000"/>
                            </a:solidFill>
                            <a:latin typeface="Cambria Math" panose="02040503050406030204" pitchFamily="18" charset="0"/>
                          </a:rPr>
                          <m:t>𝜑</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den>
                    </m:f>
                  </m:oMath>
                </a14:m>
                <a:r>
                  <a:rPr lang="en-IN" sz="2400" dirty="0">
                    <a:solidFill>
                      <a:srgbClr val="000000"/>
                    </a:solidFill>
                    <a:cs typeface="Times New Roman" panose="02020603050405020304" pitchFamily="18" charset="0"/>
                  </a:rPr>
                  <a:t> </a:t>
                </a:r>
                <a14:m>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has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simple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pole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at</m:t>
                    </m:r>
                    <m:r>
                      <m:rPr>
                        <m:nor/>
                      </m:rPr>
                      <a:rPr lang="en-IN" sz="2400" b="0" i="1" smtClean="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z</m:t>
                    </m:r>
                    <m:r>
                      <m:rPr>
                        <m:nor/>
                      </m:rPr>
                      <a:rPr lang="en-IN" sz="2400">
                        <a:solidFill>
                          <a:srgbClr val="000000"/>
                        </a:solidFill>
                        <a:latin typeface="Times New Roman" panose="02020603050405020304" pitchFamily="18" charset="0"/>
                        <a:cs typeface="Times New Roman" panose="02020603050405020304" pitchFamily="18" charset="0"/>
                      </a:rPr>
                      <m:t>=</m:t>
                    </m:r>
                    <m:r>
                      <m:rPr>
                        <m:nor/>
                      </m:rPr>
                      <a:rPr lang="en-IN" sz="2400" i="1">
                        <a:solidFill>
                          <a:srgbClr val="000000"/>
                        </a:solidFill>
                        <a:latin typeface="Times New Roman" panose="02020603050405020304" pitchFamily="18" charset="0"/>
                        <a:cs typeface="Times New Roman" panose="02020603050405020304" pitchFamily="18" charset="0"/>
                      </a:rPr>
                      <m:t>a</m:t>
                    </m:r>
                    <m:r>
                      <m:rPr>
                        <m:nor/>
                      </m:rPr>
                      <a:rPr lang="en-IN" sz="2400" b="0" i="0" smtClean="0">
                        <a:solidFill>
                          <a:srgbClr val="000000"/>
                        </a:solidFill>
                        <a:latin typeface="Times New Roman" panose="02020603050405020304" pitchFamily="18" charset="0"/>
                        <a:cs typeface="Times New Roman" panose="020206030504050203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then</m:t>
                    </m:r>
                  </m:oMath>
                </a14:m>
                <a:br>
                  <a:rPr lang="en-IN" sz="2400" i="0" dirty="0">
                    <a:solidFill>
                      <a:srgbClr val="000000"/>
                    </a:solidFill>
                    <a:latin typeface="Cambria Math" panose="02040503050406030204" pitchFamily="18" charset="0"/>
                    <a:cs typeface="Times New Roman" panose="02020603050405020304" pitchFamily="18" charset="0"/>
                  </a:rPr>
                </a:br>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m:t>
                      </m:r>
                      <m:sSub>
                        <m:sSubPr>
                          <m:ctrlPr>
                            <a:rPr lang="en-IN" sz="2400" i="1">
                              <a:solidFill>
                                <a:srgbClr val="000000"/>
                              </a:solidFill>
                              <a:latin typeface="Cambria Math" panose="02040503050406030204" pitchFamily="18" charset="0"/>
                            </a:rPr>
                          </m:ctrlPr>
                        </m:sSubPr>
                        <m:e>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e>
                          </m:d>
                        </m:e>
                        <m:sub>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sub>
                      </m:sSub>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𝜙</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num>
                        <m:den>
                          <m:r>
                            <a:rPr lang="en-IN" sz="2400" i="1">
                              <a:solidFill>
                                <a:srgbClr val="000000"/>
                              </a:solidFill>
                              <a:latin typeface="Cambria Math" panose="02040503050406030204" pitchFamily="18" charset="0"/>
                            </a:rPr>
                            <m:t>𝜑</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𝑎</m:t>
                          </m:r>
                          <m:r>
                            <a:rPr lang="en-IN" sz="2400" i="1">
                              <a:solidFill>
                                <a:srgbClr val="000000"/>
                              </a:solidFill>
                              <a:latin typeface="Cambria Math" panose="02040503050406030204" pitchFamily="18" charset="0"/>
                            </a:rPr>
                            <m:t>)</m:t>
                          </m:r>
                        </m:den>
                      </m:f>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381000" y="1295400"/>
                <a:ext cx="8382000" cy="4527550"/>
              </a:xfrm>
              <a:prstGeom prst="rect">
                <a:avLst/>
              </a:prstGeom>
              <a:blipFill>
                <a:blip r:embed="rId2"/>
                <a:stretch>
                  <a:fillRect l="-655"/>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EA8FB8A7-9C50-463F-A914-2ECE7C45CA10}"/>
              </a:ext>
            </a:extLst>
          </p:cNvPr>
          <p:cNvSpPr txBox="1">
            <a:spLocks/>
          </p:cNvSpPr>
          <p:nvPr/>
        </p:nvSpPr>
        <p:spPr>
          <a:xfrm>
            <a:off x="1559561" y="381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Residue(CO2)</a:t>
            </a:r>
          </a:p>
        </p:txBody>
      </p:sp>
      <p:pic>
        <p:nvPicPr>
          <p:cNvPr id="5" name="Picture 4">
            <a:extLst>
              <a:ext uri="{FF2B5EF4-FFF2-40B4-BE49-F238E27FC236}">
                <a16:creationId xmlns:a16="http://schemas.microsoft.com/office/drawing/2014/main" id="{65DD28B2-5B49-4454-9AA0-B3C7F81C0C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0420"/>
            <a:ext cx="1407162" cy="751659"/>
          </a:xfrm>
          <a:prstGeom prst="rect">
            <a:avLst/>
          </a:prstGeom>
        </p:spPr>
      </p:pic>
      <p:sp>
        <p:nvSpPr>
          <p:cNvPr id="2" name="Date Placeholder 1">
            <a:extLst>
              <a:ext uri="{FF2B5EF4-FFF2-40B4-BE49-F238E27FC236}">
                <a16:creationId xmlns:a16="http://schemas.microsoft.com/office/drawing/2014/main" id="{B01B7A01-D602-4426-9450-FA3862436233}"/>
              </a:ext>
            </a:extLst>
          </p:cNvPr>
          <p:cNvSpPr>
            <a:spLocks noGrp="1"/>
          </p:cNvSpPr>
          <p:nvPr>
            <p:ph type="dt" sz="half" idx="10"/>
          </p:nvPr>
        </p:nvSpPr>
        <p:spPr/>
        <p:txBody>
          <a:bodyPr/>
          <a:lstStyle/>
          <a:p>
            <a:fld id="{1CE96560-D9BC-495D-AA7C-0BA71FAF6504}" type="datetime1">
              <a:rPr lang="en-US" smtClean="0"/>
              <a:t>10/24/2022</a:t>
            </a:fld>
            <a:endParaRPr lang="en-US"/>
          </a:p>
        </p:txBody>
      </p:sp>
      <p:sp>
        <p:nvSpPr>
          <p:cNvPr id="6" name="Footer Placeholder 5">
            <a:extLst>
              <a:ext uri="{FF2B5EF4-FFF2-40B4-BE49-F238E27FC236}">
                <a16:creationId xmlns:a16="http://schemas.microsoft.com/office/drawing/2014/main" id="{BAD41D26-1462-43C6-829E-2D61A1255254}"/>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2683391F-1B06-47F4-8C3F-D7CC6B138C16}"/>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443230" y="1295400"/>
                <a:ext cx="8731250" cy="2514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(4)</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Residue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m:t>
                      </m:r>
                      <m:r>
                        <a:rPr lang="en-IN" sz="2400" i="1">
                          <a:solidFill>
                            <a:srgbClr val="000000"/>
                          </a:solidFill>
                          <a:latin typeface="Cambria Math" panose="020405030504060302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               =</m:t>
                      </m:r>
                      <m:func>
                        <m:funcPr>
                          <m:ctrlPr>
                            <a:rPr lang="en-IN" sz="2400" i="1">
                              <a:solidFill>
                                <a:srgbClr val="000000"/>
                              </a:solidFill>
                              <a:latin typeface="Cambria Math" panose="02040503050406030204" pitchFamily="18" charset="0"/>
                            </a:rPr>
                          </m:ctrlPr>
                        </m:funcPr>
                        <m:fName>
                          <m:limLow>
                            <m:limLowPr>
                              <m:ctrlPr>
                                <a:rPr lang="en-IN" sz="2400" i="1">
                                  <a:solidFill>
                                    <a:srgbClr val="000000"/>
                                  </a:solidFill>
                                  <a:latin typeface="Cambria Math" panose="02040503050406030204" pitchFamily="18" charset="0"/>
                                </a:rPr>
                              </m:ctrlPr>
                            </m:limLowPr>
                            <m:e>
                              <m:r>
                                <m:rPr>
                                  <m:sty m:val="p"/>
                                </m:rPr>
                                <a:rPr lang="en-IN" sz="2400" i="0">
                                  <a:solidFill>
                                    <a:srgbClr val="000000"/>
                                  </a:solidFill>
                                  <a:latin typeface="Cambria Math" panose="02040503050406030204" pitchFamily="18" charset="0"/>
                                </a:rPr>
                                <m:t>lim</m:t>
                              </m:r>
                            </m:e>
                            <m:lim>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lim>
                          </m:limLow>
                        </m:fName>
                        <m:e>
                          <m:r>
                            <a:rPr lang="en-IN" sz="2400" i="1">
                              <a:solidFill>
                                <a:srgbClr val="000000"/>
                              </a:solidFill>
                              <a:latin typeface="Cambria Math" panose="02040503050406030204" pitchFamily="18" charset="0"/>
                            </a:rPr>
                            <m:t>{</m:t>
                          </m:r>
                        </m:e>
                      </m:func>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              = − </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coefficient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𝑧</m:t>
                          </m:r>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expansion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for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values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neighbourhood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m:t>
                      </m:r>
                      <m:r>
                        <a:rPr lang="en-IN" sz="2400" i="1">
                          <a:solidFill>
                            <a:srgbClr val="000000"/>
                          </a:solidFill>
                          <a:latin typeface="Cambria Math" panose="02040503050406030204" pitchFamily="18" charset="0"/>
                        </a:rPr>
                        <m:t>∞]</m:t>
                      </m:r>
                    </m:oMath>
                  </m:oMathPara>
                </a14:m>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443230" y="1295400"/>
                <a:ext cx="8731250" cy="2514600"/>
              </a:xfrm>
              <a:prstGeom prst="rect">
                <a:avLst/>
              </a:prstGeom>
              <a:blipFill>
                <a:blip r:embed="rId2"/>
                <a:stretch>
                  <a:fillRect l="-628"/>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9EEE8979-C4A1-4979-BAE1-3BFE1CAB541C}"/>
              </a:ext>
            </a:extLst>
          </p:cNvPr>
          <p:cNvSpPr txBox="1">
            <a:spLocks/>
          </p:cNvSpPr>
          <p:nvPr/>
        </p:nvSpPr>
        <p:spPr>
          <a:xfrm>
            <a:off x="1559561" y="38100"/>
            <a:ext cx="7432040" cy="6512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Residue(CO2)</a:t>
            </a:r>
          </a:p>
        </p:txBody>
      </p:sp>
      <p:pic>
        <p:nvPicPr>
          <p:cNvPr id="5" name="Picture 4">
            <a:extLst>
              <a:ext uri="{FF2B5EF4-FFF2-40B4-BE49-F238E27FC236}">
                <a16:creationId xmlns:a16="http://schemas.microsoft.com/office/drawing/2014/main" id="{A5AD5381-9A33-4AE5-A094-721E2FD830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9" y="150622"/>
            <a:ext cx="1219200" cy="651256"/>
          </a:xfrm>
          <a:prstGeom prst="rect">
            <a:avLst/>
          </a:prstGeom>
        </p:spPr>
      </p:pic>
      <p:sp>
        <p:nvSpPr>
          <p:cNvPr id="2" name="Date Placeholder 1">
            <a:extLst>
              <a:ext uri="{FF2B5EF4-FFF2-40B4-BE49-F238E27FC236}">
                <a16:creationId xmlns:a16="http://schemas.microsoft.com/office/drawing/2014/main" id="{7FFDAEBD-59C8-4B87-9471-F665C5421D1A}"/>
              </a:ext>
            </a:extLst>
          </p:cNvPr>
          <p:cNvSpPr>
            <a:spLocks noGrp="1"/>
          </p:cNvSpPr>
          <p:nvPr>
            <p:ph type="dt" sz="half" idx="10"/>
          </p:nvPr>
        </p:nvSpPr>
        <p:spPr/>
        <p:txBody>
          <a:bodyPr/>
          <a:lstStyle/>
          <a:p>
            <a:fld id="{B66F92C7-5E06-48DE-B38D-D70B7A8190A2}" type="datetime1">
              <a:rPr lang="en-US" smtClean="0"/>
              <a:t>10/24/2022</a:t>
            </a:fld>
            <a:endParaRPr lang="en-US"/>
          </a:p>
        </p:txBody>
      </p:sp>
      <p:sp>
        <p:nvSpPr>
          <p:cNvPr id="6" name="Footer Placeholder 5">
            <a:extLst>
              <a:ext uri="{FF2B5EF4-FFF2-40B4-BE49-F238E27FC236}">
                <a16:creationId xmlns:a16="http://schemas.microsoft.com/office/drawing/2014/main" id="{A05D536D-B88B-4441-956F-441637BDB214}"/>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578BE0C8-8368-4E7F-9B1B-B9784CE788D7}"/>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442913" y="1447800"/>
                <a:ext cx="8731250" cy="2591308"/>
              </a:xfrm>
              <a:prstGeom prst="rect">
                <a:avLst/>
              </a:prstGeom>
              <a:noFill/>
            </p:spPr>
            <p:txBody>
              <a:bodyPr>
                <a:normAutofit/>
              </a:bodyPr>
              <a:lstStyle/>
              <a:p>
                <a:pPr marL="342900" indent="-342900">
                  <a:buFont typeface="Arial" panose="020B0604020202020204" pitchFamily="34" charset="0"/>
                  <a:buChar char="•"/>
                </a:pPr>
                <a14:m>
                  <m:oMath xmlns:m="http://schemas.openxmlformats.org/officeDocument/2006/math">
                    <m:r>
                      <m:rPr>
                        <m:nor/>
                      </m:rPr>
                      <a:rPr lang="en-IN" sz="2400" i="0" smtClean="0">
                        <a:solidFill>
                          <a:srgbClr val="000000"/>
                        </a:solidFill>
                        <a:latin typeface="Times New Roman" panose="02020603050405020304" pitchFamily="18" charset="0"/>
                        <a:cs typeface="Times New Roman" panose="02020603050405020304" pitchFamily="18" charset="0"/>
                      </a:rPr>
                      <m:t>Determine</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the</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poles</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of</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the</m:t>
                    </m:r>
                    <m:r>
                      <m:rPr>
                        <m:nor/>
                      </m:rPr>
                      <a:rPr lang="en-IN" sz="2400" i="0" smtClean="0">
                        <a:solidFill>
                          <a:srgbClr val="000000"/>
                        </a:solidFill>
                        <a:latin typeface="Times New Roman" panose="02020603050405020304" pitchFamily="18" charset="0"/>
                        <a:cs typeface="Times New Roman" panose="02020603050405020304" pitchFamily="18" charset="0"/>
                      </a:rPr>
                      <m:t> </m:t>
                    </m:r>
                    <m:r>
                      <m:rPr>
                        <m:nor/>
                      </m:rPr>
                      <a:rPr lang="en-IN" sz="2400" i="0" smtClean="0">
                        <a:solidFill>
                          <a:srgbClr val="000000"/>
                        </a:solidFill>
                        <a:latin typeface="Times New Roman" panose="02020603050405020304" pitchFamily="18" charset="0"/>
                        <a:cs typeface="Times New Roman" panose="02020603050405020304" pitchFamily="18" charset="0"/>
                      </a:rPr>
                      <m:t>function</m:t>
                    </m:r>
                    <m:r>
                      <m:rPr>
                        <m:nor/>
                      </m:rPr>
                      <a:rPr lang="en-IN" sz="2400" i="0" smtClean="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12</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−7</m:t>
                        </m:r>
                      </m:num>
                      <m:den>
                        <m:sSup>
                          <m:sSupPr>
                            <m:ctrlPr>
                              <a:rPr lang="en-IN" sz="2400" i="1">
                                <a:solidFill>
                                  <a:srgbClr val="000000"/>
                                </a:solidFill>
                                <a:latin typeface="Cambria Math" panose="02040503050406030204" pitchFamily="18" charset="0"/>
                              </a:rPr>
                            </m:ctrlPr>
                          </m:sSupPr>
                          <m:e>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−1</m:t>
                                </m:r>
                              </m:e>
                            </m:d>
                          </m:e>
                          <m:sup>
                            <m:r>
                              <a:rPr lang="en-IN" sz="2400" i="1">
                                <a:solidFill>
                                  <a:srgbClr val="000000"/>
                                </a:solidFill>
                                <a:latin typeface="Cambria Math" panose="02040503050406030204" pitchFamily="18" charset="0"/>
                              </a:rPr>
                              <m:t>2</m:t>
                            </m:r>
                          </m:sup>
                        </m:sSup>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+3</m:t>
                            </m:r>
                          </m:e>
                        </m:d>
                      </m:den>
                    </m:f>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residue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each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Hence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evaluate</m:t>
                    </m:r>
                    <m:r>
                      <m:rPr>
                        <m:nor/>
                      </m:rPr>
                      <a:rPr lang="en-IN" sz="2400" i="0">
                        <a:solidFill>
                          <a:srgbClr val="000000"/>
                        </a:solidFill>
                        <a:latin typeface="Times New Roman" panose="02020603050405020304" pitchFamily="18" charset="0"/>
                        <a:cs typeface="Times New Roman" panose="02020603050405020304" pitchFamily="18" charset="0"/>
                      </a:rPr>
                      <m:t> </m:t>
                    </m:r>
                    <m:nary>
                      <m:naryPr>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𝐶</m:t>
                        </m:r>
                      </m:sub>
                      <m:sup/>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𝑑𝑧</m:t>
                        </m:r>
                      </m:e>
                    </m:nary>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where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a:rPr lang="en-IN" sz="2400" i="1">
                        <a:solidFill>
                          <a:srgbClr val="000000"/>
                        </a:solidFill>
                        <a:latin typeface="Cambria Math" panose="02040503050406030204" pitchFamily="18" charset="0"/>
                      </a:rPr>
                      <m:t>=2.</m:t>
                    </m:r>
                  </m:oMath>
                </a14:m>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442913" y="1447800"/>
                <a:ext cx="8731250" cy="2591308"/>
              </a:xfrm>
              <a:prstGeom prst="rect">
                <a:avLst/>
              </a:prstGeom>
              <a:blipFill>
                <a:blip r:embed="rId2"/>
                <a:stretch>
                  <a:fillRect t="-7059"/>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9EEE8979-C4A1-4979-BAE1-3BFE1CAB541C}"/>
              </a:ext>
            </a:extLst>
          </p:cNvPr>
          <p:cNvSpPr txBox="1">
            <a:spLocks/>
          </p:cNvSpPr>
          <p:nvPr/>
        </p:nvSpPr>
        <p:spPr>
          <a:xfrm>
            <a:off x="1559561" y="38100"/>
            <a:ext cx="7432040" cy="6512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Daily Quiz(CO2)</a:t>
            </a:r>
          </a:p>
        </p:txBody>
      </p:sp>
      <p:pic>
        <p:nvPicPr>
          <p:cNvPr id="5" name="Picture 4">
            <a:extLst>
              <a:ext uri="{FF2B5EF4-FFF2-40B4-BE49-F238E27FC236}">
                <a16:creationId xmlns:a16="http://schemas.microsoft.com/office/drawing/2014/main" id="{A5AD5381-9A33-4AE5-A094-721E2FD830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99" y="150622"/>
            <a:ext cx="1219200" cy="651256"/>
          </a:xfrm>
          <a:prstGeom prst="rect">
            <a:avLst/>
          </a:prstGeom>
        </p:spPr>
      </p:pic>
      <p:sp>
        <p:nvSpPr>
          <p:cNvPr id="2" name="Date Placeholder 1">
            <a:extLst>
              <a:ext uri="{FF2B5EF4-FFF2-40B4-BE49-F238E27FC236}">
                <a16:creationId xmlns:a16="http://schemas.microsoft.com/office/drawing/2014/main" id="{7FFDAEBD-59C8-4B87-9471-F665C5421D1A}"/>
              </a:ext>
            </a:extLst>
          </p:cNvPr>
          <p:cNvSpPr>
            <a:spLocks noGrp="1"/>
          </p:cNvSpPr>
          <p:nvPr>
            <p:ph type="dt" sz="half" idx="10"/>
          </p:nvPr>
        </p:nvSpPr>
        <p:spPr/>
        <p:txBody>
          <a:bodyPr/>
          <a:lstStyle/>
          <a:p>
            <a:fld id="{1EDA3D32-9A03-429A-8449-6086FAE619AC}" type="datetime1">
              <a:rPr lang="en-US" smtClean="0"/>
              <a:t>10/24/2022</a:t>
            </a:fld>
            <a:endParaRPr lang="en-US"/>
          </a:p>
        </p:txBody>
      </p:sp>
      <p:sp>
        <p:nvSpPr>
          <p:cNvPr id="6" name="Footer Placeholder 5">
            <a:extLst>
              <a:ext uri="{FF2B5EF4-FFF2-40B4-BE49-F238E27FC236}">
                <a16:creationId xmlns:a16="http://schemas.microsoft.com/office/drawing/2014/main" id="{A05D536D-B88B-4441-956F-441637BDB214}"/>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578BE0C8-8368-4E7F-9B1B-B9784CE788D7}"/>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49769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14400"/>
            <a:ext cx="8458200" cy="5213349"/>
          </a:xfrm>
        </p:spPr>
        <p:txBody>
          <a:bodyPr>
            <a:noAutofit/>
          </a:bodyPr>
          <a:lstStyle/>
          <a:p>
            <a:pPr marL="0" indent="0">
              <a:buNone/>
            </a:pPr>
            <a:r>
              <a:rPr lang="en-US" sz="2400" b="1" dirty="0">
                <a:effectLst/>
                <a:ea typeface="Times New Roman" panose="02020603050405020304" pitchFamily="18" charset="0"/>
              </a:rPr>
              <a:t>Unit-3 (Partial</a:t>
            </a:r>
            <a:r>
              <a:rPr lang="en-US" sz="2400" b="1" spc="-15" dirty="0">
                <a:effectLst/>
                <a:ea typeface="Times New Roman" panose="02020603050405020304" pitchFamily="18" charset="0"/>
              </a:rPr>
              <a:t> </a:t>
            </a:r>
            <a:r>
              <a:rPr lang="en-US" sz="2400" b="1" dirty="0">
                <a:effectLst/>
                <a:ea typeface="Times New Roman" panose="02020603050405020304" pitchFamily="18" charset="0"/>
              </a:rPr>
              <a:t>Differential</a:t>
            </a:r>
            <a:r>
              <a:rPr lang="en-US" sz="2400" b="1" spc="-25" dirty="0">
                <a:effectLst/>
                <a:ea typeface="Times New Roman" panose="02020603050405020304" pitchFamily="18" charset="0"/>
              </a:rPr>
              <a:t> </a:t>
            </a:r>
            <a:r>
              <a:rPr lang="en-US" sz="2400" b="1" dirty="0">
                <a:effectLst/>
                <a:ea typeface="Times New Roman" panose="02020603050405020304" pitchFamily="18" charset="0"/>
              </a:rPr>
              <a:t>Equation</a:t>
            </a:r>
            <a:r>
              <a:rPr lang="en-US" sz="2400" b="1" spc="-15" dirty="0">
                <a:effectLst/>
                <a:ea typeface="Times New Roman" panose="02020603050405020304" pitchFamily="18" charset="0"/>
              </a:rPr>
              <a:t> </a:t>
            </a:r>
            <a:r>
              <a:rPr lang="en-US" sz="2400" b="1" dirty="0">
                <a:effectLst/>
                <a:ea typeface="Times New Roman" panose="02020603050405020304" pitchFamily="18" charset="0"/>
              </a:rPr>
              <a:t>and</a:t>
            </a:r>
            <a:r>
              <a:rPr lang="en-US" sz="2400" b="1" spc="-15" dirty="0">
                <a:effectLst/>
                <a:ea typeface="Times New Roman" panose="02020603050405020304" pitchFamily="18" charset="0"/>
              </a:rPr>
              <a:t> </a:t>
            </a:r>
            <a:r>
              <a:rPr lang="en-US" sz="2400" b="1" dirty="0">
                <a:effectLst/>
                <a:ea typeface="Times New Roman" panose="02020603050405020304" pitchFamily="18" charset="0"/>
              </a:rPr>
              <a:t>its</a:t>
            </a:r>
            <a:r>
              <a:rPr lang="en-US" sz="2400" b="1" spc="-15" dirty="0">
                <a:effectLst/>
                <a:ea typeface="Times New Roman" panose="02020603050405020304" pitchFamily="18" charset="0"/>
              </a:rPr>
              <a:t> </a:t>
            </a:r>
            <a:r>
              <a:rPr lang="en-US" sz="2400" b="1" dirty="0">
                <a:effectLst/>
                <a:ea typeface="Times New Roman" panose="02020603050405020304" pitchFamily="18" charset="0"/>
              </a:rPr>
              <a:t>Applications)</a:t>
            </a:r>
          </a:p>
          <a:p>
            <a:pPr marL="0" indent="0" algn="just">
              <a:buNone/>
            </a:pPr>
            <a:r>
              <a:rPr lang="en-US" sz="2400" dirty="0">
                <a:effectLst/>
                <a:ea typeface="Times New Roman" panose="02020603050405020304" pitchFamily="18" charset="0"/>
              </a:rPr>
              <a:t>Introduction of partial differential equations, Second order linear partial differential equations with constant</a:t>
            </a:r>
            <a:r>
              <a:rPr lang="en-US" sz="2400" spc="5" dirty="0">
                <a:effectLst/>
                <a:ea typeface="Times New Roman" panose="02020603050405020304" pitchFamily="18" charset="0"/>
              </a:rPr>
              <a:t> </a:t>
            </a:r>
            <a:r>
              <a:rPr lang="en-US" sz="2400" dirty="0">
                <a:effectLst/>
                <a:ea typeface="Times New Roman" panose="02020603050405020304" pitchFamily="18" charset="0"/>
              </a:rPr>
              <a:t>coefficients. Classification of second order partial differential equations, Method of separation of variables</a:t>
            </a:r>
            <a:r>
              <a:rPr lang="en-US" sz="2400" spc="5" dirty="0">
                <a:effectLst/>
                <a:ea typeface="Times New Roman" panose="02020603050405020304" pitchFamily="18" charset="0"/>
              </a:rPr>
              <a:t> </a:t>
            </a:r>
            <a:r>
              <a:rPr lang="en-US" sz="2400" dirty="0">
                <a:effectLst/>
                <a:ea typeface="Times New Roman" panose="02020603050405020304" pitchFamily="18" charset="0"/>
              </a:rPr>
              <a:t>for solving partial differential equations, Solution of one and two dimensional wave and heat conduction</a:t>
            </a:r>
            <a:r>
              <a:rPr lang="en-US" sz="2400" spc="5" dirty="0">
                <a:effectLst/>
                <a:ea typeface="Times New Roman" panose="02020603050405020304" pitchFamily="18" charset="0"/>
              </a:rPr>
              <a:t> </a:t>
            </a:r>
            <a:r>
              <a:rPr lang="en-US" sz="2400" dirty="0">
                <a:effectLst/>
                <a:ea typeface="Times New Roman" panose="02020603050405020304" pitchFamily="18" charset="0"/>
              </a:rPr>
              <a:t>equations.</a:t>
            </a:r>
            <a:endParaRPr lang="en-US" sz="2400" dirty="0"/>
          </a:p>
          <a:p>
            <a:pPr marL="0" indent="0">
              <a:lnSpc>
                <a:spcPts val="1070"/>
              </a:lnSpc>
              <a:buNone/>
            </a:pPr>
            <a:r>
              <a:rPr lang="en-US" sz="2200" dirty="0">
                <a:effectLst/>
                <a:ea typeface="Times New Roman" panose="02020603050405020304" pitchFamily="18" charset="0"/>
              </a:rPr>
              <a:t> </a:t>
            </a:r>
          </a:p>
        </p:txBody>
      </p:sp>
      <p:sp>
        <p:nvSpPr>
          <p:cNvPr id="6" name="Date Placeholder 5"/>
          <p:cNvSpPr>
            <a:spLocks noGrp="1"/>
          </p:cNvSpPr>
          <p:nvPr>
            <p:ph type="dt" sz="half" idx="10"/>
          </p:nvPr>
        </p:nvSpPr>
        <p:spPr/>
        <p:txBody>
          <a:bodyPr/>
          <a:lstStyle/>
          <a:p>
            <a:fld id="{642A9F68-6591-4976-9DD7-1C39325D5DFC}" type="datetime1">
              <a:rPr lang="en-US" smtClean="0"/>
              <a:t>10/24/2022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Syllabus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41903365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423862" y="1143000"/>
                <a:ext cx="8339138" cy="3379788"/>
              </a:xfrm>
              <a:prstGeom prst="rect">
                <a:avLst/>
              </a:prstGeom>
              <a:noFill/>
            </p:spPr>
            <p:txBody>
              <a:bodyPr>
                <a:noAutofit/>
              </a:bodyPr>
              <a:lstStyle/>
              <a:p>
                <a:pPr algn="just"/>
                <a:br>
                  <a:rPr lang="en-IN" sz="2400" i="0" dirty="0">
                    <a:solidFill>
                      <a:srgbClr val="000000"/>
                    </a:solidFill>
                    <a:latin typeface="Cambria Math" panose="02040503050406030204" pitchFamily="18" charset="0"/>
                  </a:rPr>
                </a:br>
                <a14:m>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Let</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be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one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valued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analytic</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within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on</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closed</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contour</m:t>
                    </m:r>
                    <m:r>
                      <m:rPr>
                        <m:nor/>
                      </m:rPr>
                      <a:rPr lang="en-IN" sz="2400" b="0" i="0" smtClean="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𝐶</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except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finite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number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oMath>
                </a14:m>
                <a:r>
                  <a:rPr lang="en-IN" sz="2400" i="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poles</m:t>
                    </m:r>
                    <m:r>
                      <m:rPr>
                        <m:nor/>
                      </m:rPr>
                      <a:rPr lang="en-IN" sz="2400">
                        <a:solidFill>
                          <a:srgbClr val="000000"/>
                        </a:solidFill>
                        <a:latin typeface="Times New Roman" panose="02020603050405020304" pitchFamily="18" charset="0"/>
                        <a:cs typeface="Times New Roman" panose="02020603050405020304" pitchFamily="18" charset="0"/>
                      </a:rPr>
                      <m:t>  </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𝑧</m:t>
                        </m:r>
                      </m:e>
                      <m:sub>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𝑧</m:t>
                        </m:r>
                      </m:e>
                      <m:sub>
                        <m:r>
                          <a:rPr lang="en-IN" sz="2400" i="1">
                            <a:solidFill>
                              <a:srgbClr val="000000"/>
                            </a:solidFill>
                            <a:latin typeface="Cambria Math" panose="02040503050406030204" pitchFamily="18" charset="0"/>
                          </a:rPr>
                          <m:t>2</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𝑧</m:t>
                        </m:r>
                      </m:e>
                      <m:sub>
                        <m:r>
                          <a:rPr lang="en-IN" sz="2400" i="1">
                            <a:solidFill>
                              <a:srgbClr val="000000"/>
                            </a:solidFill>
                            <a:latin typeface="Cambria Math" panose="02040503050406030204" pitchFamily="18" charset="0"/>
                          </a:rPr>
                          <m:t>3</m:t>
                        </m:r>
                      </m:sub>
                    </m:sSub>
                  </m:oMath>
                </a14:m>
                <a:r>
                  <a:rPr lang="en-IN" sz="2400" i="0" dirty="0">
                    <a:solidFill>
                      <a:srgbClr val="000000"/>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𝑧</m:t>
                        </m:r>
                      </m:e>
                      <m:sub>
                        <m:r>
                          <a:rPr lang="en-IN" sz="2400" i="1">
                            <a:solidFill>
                              <a:srgbClr val="000000"/>
                            </a:solidFill>
                            <a:latin typeface="Cambria Math" panose="02040503050406030204" pitchFamily="18" charset="0"/>
                          </a:rPr>
                          <m:t>𝑛</m:t>
                        </m:r>
                      </m:sub>
                    </m:sSub>
                  </m:oMath>
                </a14:m>
                <a:r>
                  <a:rPr lang="en-IN" sz="2400" i="0" dirty="0">
                    <a:solidFill>
                      <a:srgbClr val="000000"/>
                    </a:solidFill>
                    <a:latin typeface="Times New Roman" panose="02020603050405020304" pitchFamily="18" charset="0"/>
                    <a:cs typeface="Times New Roman" panose="02020603050405020304" pitchFamily="18" charset="0"/>
                  </a:rPr>
                  <a:t> </a:t>
                </a:r>
              </a:p>
              <a:p>
                <a:pPr algn="just"/>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let</m:t>
                      </m:r>
                      <m:r>
                        <a:rPr lang="en-IN" sz="2400" b="0" i="0" smtClean="0">
                          <a:solidFill>
                            <a:srgbClr val="000000"/>
                          </a:solidFill>
                          <a:latin typeface="Cambria Math" panose="02040503050406030204" pitchFamily="18" charset="0"/>
                          <a:cs typeface="Times New Roman" panose="02020603050405020304" pitchFamily="18" charset="0"/>
                        </a:rPr>
                        <m:t> </m:t>
                      </m:r>
                      <m:sSub>
                        <m:sSubPr>
                          <m:ctrlPr>
                            <a:rPr lang="en-IN" sz="2400" i="1">
                              <a:solidFill>
                                <a:srgbClr val="000000"/>
                              </a:solidFill>
                              <a:latin typeface="Cambria Math" panose="02040503050406030204" pitchFamily="18" charset="0"/>
                            </a:rPr>
                          </m:ctrlPr>
                        </m:sSub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2</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3</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𝑛</m:t>
                          </m:r>
                        </m:sub>
                      </m:sSub>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be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respectively</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the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residues</m:t>
                      </m:r>
                    </m:oMath>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of</m:t>
                      </m:r>
                      <m:r>
                        <m:rPr>
                          <m:nor/>
                        </m:rPr>
                        <a:rPr lang="en-IN" sz="240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these</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then</m:t>
                      </m:r>
                    </m:oMath>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       </m:t>
                      </m:r>
                      <m:nary>
                        <m:naryPr>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𝐶</m:t>
                          </m:r>
                        </m:sub>
                        <m:sup/>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𝑑𝑧</m:t>
                          </m:r>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𝑖</m:t>
                          </m:r>
                          <m:r>
                            <a:rPr lang="en-IN" sz="2400" i="1">
                              <a:solidFill>
                                <a:srgbClr val="000000"/>
                              </a:solidFill>
                              <a:latin typeface="Cambria Math" panose="02040503050406030204" pitchFamily="18" charset="0"/>
                            </a:rPr>
                            <m:t>(</m:t>
                          </m:r>
                        </m:e>
                      </m:nary>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2</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3</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𝑅</m:t>
                          </m:r>
                        </m:e>
                        <m:sub>
                          <m:r>
                            <a:rPr lang="en-IN" sz="2400" i="1">
                              <a:solidFill>
                                <a:srgbClr val="000000"/>
                              </a:solidFill>
                              <a:latin typeface="Cambria Math" panose="02040503050406030204" pitchFamily="18" charset="0"/>
                            </a:rPr>
                            <m:t>𝑛</m:t>
                          </m:r>
                        </m:sub>
                      </m:sSub>
                      <m:r>
                        <a:rPr lang="en-IN" sz="2400" i="1">
                          <a:solidFill>
                            <a:srgbClr val="000000"/>
                          </a:solidFill>
                          <a:latin typeface="Cambria Math" panose="02040503050406030204" pitchFamily="18" charset="0"/>
                        </a:rPr>
                        <m:t>)</m:t>
                      </m:r>
                    </m:oMath>
                  </m:oMathPara>
                </a14:m>
                <a:br>
                  <a:rPr lang="en-IN" sz="2400" i="1" dirty="0">
                    <a:solidFill>
                      <a:srgbClr val="000000"/>
                    </a:solidFill>
                    <a:latin typeface="Cambria Math" panose="02040503050406030204" pitchFamily="18" charset="0"/>
                  </a:rPr>
                </a:br>
                <a:r>
                  <a:rPr lang="en-IN" sz="2400" i="1" dirty="0">
                    <a:solidFill>
                      <a:srgbClr val="000000"/>
                    </a:solidFill>
                    <a:latin typeface="Cambria Math" panose="02040503050406030204" pitchFamily="18" charset="0"/>
                  </a:rPr>
                  <a:t>                            </a:t>
                </a:r>
                <a14:m>
                  <m:oMath xmlns:m="http://schemas.openxmlformats.org/officeDocument/2006/math">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2</m:t>
                    </m:r>
                    <m:r>
                      <a:rPr lang="en-IN" sz="2400" i="1">
                        <a:solidFill>
                          <a:srgbClr val="000000"/>
                        </a:solidFill>
                        <a:latin typeface="Cambria Math" panose="02040503050406030204" pitchFamily="18" charset="0"/>
                      </a:rPr>
                      <m:t>𝜋</m:t>
                    </m:r>
                    <m:r>
                      <m:rPr>
                        <m:sty m:val="p"/>
                      </m:rPr>
                      <a:rPr lang="en-IN" sz="2400" i="0">
                        <a:solidFill>
                          <a:srgbClr val="000000"/>
                        </a:solidFill>
                        <a:latin typeface="Cambria Math" panose="02040503050406030204" pitchFamily="18" charset="0"/>
                      </a:rPr>
                      <m:t>i</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Sum</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residues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within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𝐶</m:t>
                    </m:r>
                    <m:r>
                      <a:rPr lang="en-IN" sz="2400" i="1">
                        <a:solidFill>
                          <a:srgbClr val="000000"/>
                        </a:solidFill>
                        <a:latin typeface="Cambria Math" panose="02040503050406030204" pitchFamily="18" charset="0"/>
                      </a:rPr>
                      <m:t>)</m:t>
                    </m:r>
                    <m:r>
                      <a:rPr lang="en-IN" sz="2400" i="0">
                        <a:solidFill>
                          <a:srgbClr val="000000"/>
                        </a:solidFill>
                        <a:latin typeface="Cambria Math" panose="02040503050406030204" pitchFamily="18" charset="0"/>
                      </a:rPr>
                      <m:t>.</m:t>
                    </m:r>
                  </m:oMath>
                </a14:m>
                <a:endParaRPr lang="en-IN" sz="2400" dirty="0">
                  <a:latin typeface="Times New Roman" panose="02020603050405020304" pitchFamily="18" charset="0"/>
                  <a:cs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423862" y="1143000"/>
                <a:ext cx="8339138" cy="3379788"/>
              </a:xfrm>
              <a:prstGeom prst="rect">
                <a:avLst/>
              </a:prstGeom>
              <a:blipFill>
                <a:blip r:embed="rId2"/>
                <a:stretch>
                  <a:fillRect l="-292"/>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A38A682B-E3FF-4AE0-B03D-8821CA582BAC}"/>
              </a:ext>
            </a:extLst>
          </p:cNvPr>
          <p:cNvSpPr txBox="1">
            <a:spLocks/>
          </p:cNvSpPr>
          <p:nvPr/>
        </p:nvSpPr>
        <p:spPr>
          <a:xfrm>
            <a:off x="1711960" y="34925"/>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Cauchy’s Residue Theorem(CO2) </a:t>
            </a:r>
          </a:p>
        </p:txBody>
      </p:sp>
      <p:pic>
        <p:nvPicPr>
          <p:cNvPr id="5" name="Picture 4">
            <a:extLst>
              <a:ext uri="{FF2B5EF4-FFF2-40B4-BE49-F238E27FC236}">
                <a16:creationId xmlns:a16="http://schemas.microsoft.com/office/drawing/2014/main" id="{10A11DFB-57B5-49B0-A89E-32D0ABB9D8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31454"/>
            <a:ext cx="1412240" cy="754371"/>
          </a:xfrm>
          <a:prstGeom prst="rect">
            <a:avLst/>
          </a:prstGeom>
        </p:spPr>
      </p:pic>
      <p:sp>
        <p:nvSpPr>
          <p:cNvPr id="2" name="Date Placeholder 1">
            <a:extLst>
              <a:ext uri="{FF2B5EF4-FFF2-40B4-BE49-F238E27FC236}">
                <a16:creationId xmlns:a16="http://schemas.microsoft.com/office/drawing/2014/main" id="{2E4A2627-B189-47A9-A5A7-48A386FB76DC}"/>
              </a:ext>
            </a:extLst>
          </p:cNvPr>
          <p:cNvSpPr>
            <a:spLocks noGrp="1"/>
          </p:cNvSpPr>
          <p:nvPr>
            <p:ph type="dt" sz="half" idx="10"/>
          </p:nvPr>
        </p:nvSpPr>
        <p:spPr/>
        <p:txBody>
          <a:bodyPr/>
          <a:lstStyle/>
          <a:p>
            <a:fld id="{BE9174B4-5CD7-46D7-BFAD-72DAA1FEAD3A}" type="datetime1">
              <a:rPr lang="en-US" smtClean="0"/>
              <a:t>10/24/2022</a:t>
            </a:fld>
            <a:endParaRPr lang="en-US"/>
          </a:p>
        </p:txBody>
      </p:sp>
      <p:sp>
        <p:nvSpPr>
          <p:cNvPr id="6" name="Footer Placeholder 5">
            <a:extLst>
              <a:ext uri="{FF2B5EF4-FFF2-40B4-BE49-F238E27FC236}">
                <a16:creationId xmlns:a16="http://schemas.microsoft.com/office/drawing/2014/main" id="{960627F6-CF29-41E2-856A-1E284CCBA4B0}"/>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8EDBE628-1D33-4E25-8AD2-3653179FB2D9}"/>
              </a:ext>
            </a:extLst>
          </p:cNvPr>
          <p:cNvSpPr>
            <a:spLocks noGrp="1"/>
          </p:cNvSpPr>
          <p:nvPr>
            <p:ph type="sldNum" sz="quarter" idx="12"/>
          </p:nvPr>
        </p:nvSpPr>
        <p:spPr/>
        <p:txBody>
          <a:bodyPr/>
          <a:lstStyle/>
          <a:p>
            <a:fld id="{B6F15528-21DE-4FAA-801E-634DDDAF4B2B}" type="slidenum">
              <a:rPr lang="en-US" smtClean="0"/>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910" y="1219200"/>
            <a:ext cx="8713090" cy="528320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a:t>
            </a:r>
            <a:r>
              <a:rPr lang="en-US" dirty="0"/>
              <a:t>have</a:t>
            </a:r>
            <a:r>
              <a:rPr lang="en-US" dirty="0">
                <a:latin typeface="Times New Roman" panose="02020603050405020304" pitchFamily="18" charset="0"/>
                <a:cs typeface="Times New Roman" panose="02020603050405020304" pitchFamily="18" charset="0"/>
              </a:rPr>
              <a:t> discussed.</a:t>
            </a:r>
          </a:p>
          <a:p>
            <a:r>
              <a:rPr lang="en-US" dirty="0">
                <a:latin typeface="Times New Roman" panose="02020603050405020304" pitchFamily="18" charset="0"/>
                <a:ea typeface="Times New Roman" panose="02020603050405020304" pitchFamily="18" charset="0"/>
              </a:rPr>
              <a:t>Zero and singularity</a:t>
            </a:r>
            <a:endParaRPr lang="en-US" dirty="0">
              <a:ea typeface="Times New Roman" panose="02020603050405020304" pitchFamily="18" charset="0"/>
            </a:endParaRPr>
          </a:p>
          <a:p>
            <a:r>
              <a:rPr lang="en-US" dirty="0">
                <a:ea typeface="Times New Roman" panose="02020603050405020304" pitchFamily="18" charset="0"/>
              </a:rPr>
              <a:t>Residue</a:t>
            </a:r>
          </a:p>
          <a:p>
            <a:r>
              <a:rPr lang="en-US" dirty="0">
                <a:ea typeface="Times New Roman" panose="02020603050405020304" pitchFamily="18" charset="0"/>
              </a:rPr>
              <a:t>Cauchy’s Residue theorem</a:t>
            </a: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Recap(CO2)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E3B66976-F8B1-4177-AB64-D031939E0848}"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71</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30239024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457200" y="1000664"/>
                <a:ext cx="8305800" cy="5745492"/>
              </a:xfrm>
              <a:prstGeom prst="rect">
                <a:avLst/>
              </a:prstGeom>
              <a:noFill/>
            </p:spPr>
            <p:txBody>
              <a:bodyPr>
                <a:noAutofit/>
              </a:bodyPr>
              <a:lstStyle/>
              <a:p>
                <a:pPr algn="just"/>
                <a14:m>
                  <m:oMathPara xmlns:m="http://schemas.openxmlformats.org/officeDocument/2006/math">
                    <m:oMathParaPr>
                      <m:jc m:val="left"/>
                    </m:oMathParaPr>
                    <m:oMath xmlns:m="http://schemas.openxmlformats.org/officeDocument/2006/math">
                      <m:r>
                        <a:rPr lang="en-IN" sz="2400" b="1" i="0" smtClean="0">
                          <a:solidFill>
                            <a:srgbClr val="000000"/>
                          </a:solidFill>
                          <a:latin typeface="Cambria Math" panose="02040503050406030204" pitchFamily="18" charset="0"/>
                        </a:rPr>
                        <m:t>𝐐</m:t>
                      </m:r>
                      <m:r>
                        <a:rPr lang="en-IN" sz="2400" b="1" i="1" smtClean="0">
                          <a:solidFill>
                            <a:srgbClr val="000000"/>
                          </a:solidFill>
                          <a:latin typeface="Cambria Math" panose="02040503050406030204" pitchFamily="18" charset="0"/>
                        </a:rPr>
                        <m:t>𝟏</m:t>
                      </m:r>
                      <m:r>
                        <a:rPr lang="en-IN" sz="2400" b="1" i="1" smtClean="0">
                          <a:solidFill>
                            <a:srgbClr val="000000"/>
                          </a:solidFill>
                          <a:latin typeface="Cambria Math" panose="020405030504060302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Determine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𝑧</m:t>
                              </m:r>
                            </m:e>
                            <m:sup>
                              <m:r>
                                <a:rPr lang="en-IN" sz="2400" i="1">
                                  <a:solidFill>
                                    <a:srgbClr val="000000"/>
                                  </a:solidFill>
                                  <a:latin typeface="Cambria Math" panose="02040503050406030204" pitchFamily="18" charset="0"/>
                                </a:rPr>
                                <m:t>2</m:t>
                              </m:r>
                            </m:sup>
                          </m:sSup>
                        </m:num>
                        <m:den>
                          <m:sSup>
                            <m:sSupPr>
                              <m:ctrlPr>
                                <a:rPr lang="en-IN" sz="2400" i="1">
                                  <a:solidFill>
                                    <a:srgbClr val="000000"/>
                                  </a:solidFill>
                                  <a:latin typeface="Cambria Math" panose="02040503050406030204" pitchFamily="18" charset="0"/>
                                </a:rPr>
                              </m:ctrlPr>
                            </m:sSupPr>
                            <m:e>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−1</m:t>
                                  </m:r>
                                </m:e>
                              </m:d>
                            </m:e>
                            <m:sup>
                              <m:r>
                                <a:rPr lang="en-IN" sz="2400" i="1">
                                  <a:solidFill>
                                    <a:srgbClr val="000000"/>
                                  </a:solidFill>
                                  <a:latin typeface="Cambria Math" panose="02040503050406030204" pitchFamily="18" charset="0"/>
                                </a:rPr>
                                <m:t>2</m:t>
                              </m:r>
                            </m:sup>
                          </m:sSup>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+2</m:t>
                              </m:r>
                            </m:e>
                          </m:d>
                        </m:den>
                      </m:f>
                    </m:oMath>
                  </m:oMathPara>
                </a14:m>
                <a:endParaRPr lang="en-IN" sz="2400" i="1" dirty="0">
                  <a:solidFill>
                    <a:srgbClr val="000000"/>
                  </a:solidFill>
                  <a:latin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residue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each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Hence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evaluate</m:t>
                      </m:r>
                      <m:r>
                        <m:rPr>
                          <m:nor/>
                        </m:rPr>
                        <a:rPr lang="en-IN" sz="2400" i="0">
                          <a:solidFill>
                            <a:srgbClr val="000000"/>
                          </a:solidFill>
                          <a:latin typeface="Times New Roman" panose="02020603050405020304" pitchFamily="18" charset="0"/>
                          <a:cs typeface="Times New Roman" panose="02020603050405020304" pitchFamily="18" charset="0"/>
                        </a:rPr>
                        <m:t> </m:t>
                      </m:r>
                      <m:nary>
                        <m:naryPr>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𝐶</m:t>
                          </m:r>
                        </m:sub>
                        <m:sup/>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𝑑𝑧</m:t>
                          </m:r>
                        </m:e>
                      </m:nary>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where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a:rPr lang="en-IN" sz="2400" i="1">
                          <a:solidFill>
                            <a:srgbClr val="000000"/>
                          </a:solidFill>
                          <a:latin typeface="Cambria Math" panose="02040503050406030204" pitchFamily="18" charset="0"/>
                        </a:rPr>
                        <m:t>=3.</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UPTU</m:t>
                      </m:r>
                      <m:r>
                        <m:rPr>
                          <m:nor/>
                        </m:rPr>
                        <a:rPr lang="en-IN" sz="2400" i="0">
                          <a:solidFill>
                            <a:srgbClr val="000000"/>
                          </a:solidFill>
                          <a:latin typeface="Times New Roman" panose="02020603050405020304" pitchFamily="18" charset="0"/>
                          <a:cs typeface="Times New Roman" panose="02020603050405020304" pitchFamily="18" charset="0"/>
                        </a:rPr>
                        <m:t> 2015</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b="1" i="0" smtClean="0">
                          <a:solidFill>
                            <a:srgbClr val="000000"/>
                          </a:solidFill>
                          <a:latin typeface="Times New Roman" panose="02020603050405020304" pitchFamily="18" charset="0"/>
                          <a:cs typeface="Times New Roman" panose="02020603050405020304" pitchFamily="18" charset="0"/>
                        </a:rPr>
                        <m:t>                            </m:t>
                      </m:r>
                      <m:r>
                        <m:rPr>
                          <m:nor/>
                        </m:rPr>
                        <a:rPr lang="en-IN" sz="2400" b="1" i="0">
                          <a:solidFill>
                            <a:srgbClr val="000000"/>
                          </a:solidFill>
                          <a:latin typeface="Times New Roman" panose="02020603050405020304" pitchFamily="18" charset="0"/>
                          <a:cs typeface="Times New Roman" panose="02020603050405020304" pitchFamily="18" charset="0"/>
                        </a:rPr>
                        <m:t>Ans</m:t>
                      </m:r>
                      <m:r>
                        <m:rPr>
                          <m:nor/>
                        </m:rPr>
                        <a:rPr lang="en-IN" sz="2400" b="1"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2</m:t>
                      </m:r>
                      <m:r>
                        <a:rPr lang="en-IN" sz="2400" i="1">
                          <a:solidFill>
                            <a:srgbClr val="000000"/>
                          </a:solidFill>
                          <a:latin typeface="Cambria Math" panose="02040503050406030204" pitchFamily="18" charset="0"/>
                        </a:rPr>
                        <m:t>𝜋</m:t>
                      </m:r>
                      <m:r>
                        <m:rPr>
                          <m:sty m:val="p"/>
                        </m:rPr>
                        <a:rPr lang="en-IN" sz="2400" i="0">
                          <a:solidFill>
                            <a:srgbClr val="000000"/>
                          </a:solidFill>
                          <a:latin typeface="Cambria Math" panose="02040503050406030204" pitchFamily="18" charset="0"/>
                        </a:rPr>
                        <m:t>i</m:t>
                      </m:r>
                    </m:oMath>
                    <m:oMath xmlns:m="http://schemas.openxmlformats.org/officeDocument/2006/math">
                      <m:r>
                        <a:rPr lang="en-IN" sz="2400" b="1" i="0">
                          <a:solidFill>
                            <a:srgbClr val="000000"/>
                          </a:solidFill>
                          <a:latin typeface="Cambria Math" panose="02040503050406030204" pitchFamily="18" charset="0"/>
                        </a:rPr>
                        <m:t>𝐐</m:t>
                      </m:r>
                      <m:r>
                        <a:rPr lang="en-IN" sz="2400" b="1" i="1" smtClean="0">
                          <a:solidFill>
                            <a:srgbClr val="000000"/>
                          </a:solidFill>
                          <a:latin typeface="Cambria Math" panose="02040503050406030204" pitchFamily="18" charset="0"/>
                        </a:rPr>
                        <m:t>𝟐</m:t>
                      </m:r>
                      <m:r>
                        <a:rPr lang="en-IN" sz="2400" b="1"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Determine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12</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−7</m:t>
                          </m:r>
                        </m:num>
                        <m:den>
                          <m:sSup>
                            <m:sSupPr>
                              <m:ctrlPr>
                                <a:rPr lang="en-IN" sz="2400" i="1">
                                  <a:solidFill>
                                    <a:srgbClr val="000000"/>
                                  </a:solidFill>
                                  <a:latin typeface="Cambria Math" panose="02040503050406030204" pitchFamily="18" charset="0"/>
                                </a:rPr>
                              </m:ctrlPr>
                            </m:sSupPr>
                            <m:e>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−1</m:t>
                                  </m:r>
                                </m:e>
                              </m:d>
                            </m:e>
                            <m:sup>
                              <m:r>
                                <a:rPr lang="en-IN" sz="2400" i="1">
                                  <a:solidFill>
                                    <a:srgbClr val="000000"/>
                                  </a:solidFill>
                                  <a:latin typeface="Cambria Math" panose="02040503050406030204" pitchFamily="18" charset="0"/>
                                </a:rPr>
                                <m:t>2</m:t>
                              </m:r>
                            </m:sup>
                          </m:sSup>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+3</m:t>
                              </m:r>
                            </m:e>
                          </m:d>
                        </m:den>
                      </m:f>
                    </m:oMath>
                  </m:oMathPara>
                </a14:m>
                <a:endParaRPr lang="en-IN" sz="2400" i="0" dirty="0">
                  <a:solidFill>
                    <a:srgbClr val="000000"/>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residue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each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Hence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evaluate</m:t>
                      </m:r>
                      <m:r>
                        <m:rPr>
                          <m:nor/>
                        </m:rPr>
                        <a:rPr lang="en-IN" sz="2400" i="0">
                          <a:solidFill>
                            <a:srgbClr val="000000"/>
                          </a:solidFill>
                          <a:latin typeface="Times New Roman" panose="02020603050405020304" pitchFamily="18" charset="0"/>
                          <a:cs typeface="Times New Roman" panose="02020603050405020304" pitchFamily="18" charset="0"/>
                        </a:rPr>
                        <m:t> </m:t>
                      </m:r>
                      <m:nary>
                        <m:naryPr>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𝐶</m:t>
                          </m:r>
                        </m:sub>
                        <m:sup/>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𝑑𝑧</m:t>
                          </m:r>
                        </m:e>
                      </m:nary>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where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a:rPr lang="en-IN" sz="2400" i="1">
                          <a:solidFill>
                            <a:srgbClr val="000000"/>
                          </a:solidFill>
                          <a:latin typeface="Cambria Math" panose="02040503050406030204" pitchFamily="18" charset="0"/>
                        </a:rPr>
                        <m:t>=2.</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GBTU</m:t>
                      </m:r>
                      <m:r>
                        <m:rPr>
                          <m:nor/>
                        </m:rPr>
                        <a:rPr lang="en-IN" sz="2400" i="0">
                          <a:solidFill>
                            <a:srgbClr val="000000"/>
                          </a:solidFill>
                          <a:latin typeface="Times New Roman" panose="02020603050405020304" pitchFamily="18" charset="0"/>
                          <a:cs typeface="Times New Roman" panose="02020603050405020304" pitchFamily="18" charset="0"/>
                        </a:rPr>
                        <m:t> 2011</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b="1" i="0" smtClean="0">
                          <a:solidFill>
                            <a:srgbClr val="000000"/>
                          </a:solidFill>
                          <a:latin typeface="Times New Roman" panose="02020603050405020304" pitchFamily="18" charset="0"/>
                          <a:cs typeface="Times New Roman" panose="02020603050405020304" pitchFamily="18" charset="0"/>
                        </a:rPr>
                        <m:t>                              </m:t>
                      </m:r>
                      <m:r>
                        <m:rPr>
                          <m:nor/>
                        </m:rPr>
                        <a:rPr lang="en-IN" sz="2400" b="1" i="0">
                          <a:solidFill>
                            <a:srgbClr val="000000"/>
                          </a:solidFill>
                          <a:latin typeface="Times New Roman" panose="02020603050405020304" pitchFamily="18" charset="0"/>
                          <a:cs typeface="Times New Roman" panose="02020603050405020304" pitchFamily="18" charset="0"/>
                        </a:rPr>
                        <m:t>Ans</m:t>
                      </m:r>
                      <m:r>
                        <m:rPr>
                          <m:nor/>
                        </m:rPr>
                        <a:rPr lang="en-IN" sz="2400" b="1"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0</m:t>
                      </m:r>
                    </m:oMath>
                  </m:oMathPara>
                </a14:m>
                <a:endParaRPr lang="en-IN" sz="2400" i="0" dirty="0">
                  <a:solidFill>
                    <a:srgbClr val="000000"/>
                  </a:solidFill>
                  <a:latin typeface="Cambria Math" panose="020405030504060302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IN" sz="2400" b="1" i="0" smtClean="0">
                          <a:solidFill>
                            <a:srgbClr val="000000"/>
                          </a:solidFill>
                          <a:latin typeface="Cambria Math" panose="02040503050406030204" pitchFamily="18" charset="0"/>
                        </a:rPr>
                        <m:t>𝐐</m:t>
                      </m:r>
                      <m:r>
                        <a:rPr lang="en-IN" sz="2400" b="1" i="1" smtClean="0">
                          <a:solidFill>
                            <a:srgbClr val="000000"/>
                          </a:solidFill>
                          <a:latin typeface="Cambria Math" panose="02040503050406030204" pitchFamily="18" charset="0"/>
                        </a:rPr>
                        <m:t>𝟑</m:t>
                      </m:r>
                      <m:r>
                        <a:rPr lang="en-IN" sz="2400" b="1"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Evaluate</m:t>
                      </m:r>
                      <m:nary>
                        <m:naryPr>
                          <m:limLoc m:val="undOvr"/>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𝑐</m:t>
                          </m:r>
                        </m:sub>
                        <m:sup/>
                        <m:e>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24</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−7</m:t>
                              </m:r>
                            </m:num>
                            <m:den>
                              <m:sSup>
                                <m:sSupPr>
                                  <m:ctrlPr>
                                    <a:rPr lang="en-IN" sz="2400" i="1">
                                      <a:solidFill>
                                        <a:srgbClr val="000000"/>
                                      </a:solidFill>
                                      <a:latin typeface="Cambria Math" panose="02040503050406030204" pitchFamily="18" charset="0"/>
                                    </a:rPr>
                                  </m:ctrlPr>
                                </m:sSupPr>
                                <m:e>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−1</m:t>
                                      </m:r>
                                    </m:e>
                                  </m:d>
                                </m:e>
                                <m:sup>
                                  <m:r>
                                    <a:rPr lang="en-IN" sz="2400" i="1">
                                      <a:solidFill>
                                        <a:srgbClr val="000000"/>
                                      </a:solidFill>
                                      <a:latin typeface="Cambria Math" panose="02040503050406030204" pitchFamily="18" charset="0"/>
                                    </a:rPr>
                                    <m:t>2</m:t>
                                  </m:r>
                                </m:sup>
                              </m:sSup>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+3</m:t>
                                  </m:r>
                                </m:e>
                              </m:d>
                            </m:den>
                          </m:f>
                        </m:e>
                      </m:nary>
                      <m:r>
                        <m:rPr>
                          <m:nor/>
                        </m:rPr>
                        <a:rPr lang="en-IN" sz="2400" i="0">
                          <a:solidFill>
                            <a:srgbClr val="000000"/>
                          </a:solidFill>
                          <a:latin typeface="Times New Roman" panose="02020603050405020304" pitchFamily="18" charset="0"/>
                          <a:cs typeface="Times New Roman" panose="02020603050405020304" pitchFamily="18" charset="0"/>
                        </a:rPr>
                        <m:t>dz</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where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1">
                          <a:solidFill>
                            <a:srgbClr val="000000"/>
                          </a:solidFill>
                          <a:latin typeface="Times New Roman" panose="02020603050405020304" pitchFamily="18" charset="0"/>
                          <a:cs typeface="Times New Roman" panose="02020603050405020304" pitchFamily="18" charset="0"/>
                        </a:rPr>
                        <m:t>c</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is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circle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radius</m:t>
                      </m:r>
                      <m:r>
                        <m:rPr>
                          <m:nor/>
                        </m:rPr>
                        <a:rPr lang="en-IN" sz="2400" i="0">
                          <a:solidFill>
                            <a:srgbClr val="000000"/>
                          </a:solidFill>
                          <a:latin typeface="Times New Roman" panose="02020603050405020304" pitchFamily="18" charset="0"/>
                          <a:cs typeface="Times New Roman" panose="02020603050405020304" pitchFamily="18" charset="0"/>
                        </a:rPr>
                        <m:t> 2 </m:t>
                      </m:r>
                      <m:r>
                        <m:rPr>
                          <m:nor/>
                        </m:rPr>
                        <a:rPr lang="en-IN" sz="2400" i="0">
                          <a:solidFill>
                            <a:srgbClr val="000000"/>
                          </a:solidFill>
                          <a:latin typeface="Times New Roman" panose="02020603050405020304" pitchFamily="18" charset="0"/>
                          <a:cs typeface="Times New Roman" panose="02020603050405020304" pitchFamily="18" charset="0"/>
                        </a:rPr>
                        <m:t>with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center</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origin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UPTU</m:t>
                      </m:r>
                      <m:r>
                        <m:rPr>
                          <m:nor/>
                        </m:rPr>
                        <a:rPr lang="en-IN" sz="2400" i="0">
                          <a:solidFill>
                            <a:srgbClr val="000000"/>
                          </a:solidFill>
                          <a:latin typeface="Times New Roman" panose="02020603050405020304" pitchFamily="18" charset="0"/>
                          <a:cs typeface="Times New Roman" panose="02020603050405020304" pitchFamily="18" charset="0"/>
                        </a:rPr>
                        <m:t> 2012</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b="1" i="0">
                          <a:solidFill>
                            <a:srgbClr val="000000"/>
                          </a:solidFill>
                          <a:latin typeface="Times New Roman" panose="02020603050405020304" pitchFamily="18" charset="0"/>
                          <a:cs typeface="Times New Roman" panose="02020603050405020304" pitchFamily="18" charset="0"/>
                        </a:rPr>
                        <m:t>Ans</m:t>
                      </m:r>
                      <m:r>
                        <m:rPr>
                          <m:nor/>
                        </m:rPr>
                        <a:rPr lang="en-IN" sz="2400" b="1" i="0">
                          <a:solidFill>
                            <a:srgbClr val="000000"/>
                          </a:solidFill>
                          <a:latin typeface="Times New Roman" panose="02020603050405020304" pitchFamily="18" charset="0"/>
                          <a:cs typeface="Times New Roman" panose="02020603050405020304" pitchFamily="18" charset="0"/>
                        </a:rPr>
                        <m:t> : </m:t>
                      </m:r>
                      <m:r>
                        <a:rPr lang="en-IN" sz="2400" b="0" i="1">
                          <a:solidFill>
                            <a:srgbClr val="000000"/>
                          </a:solidFill>
                          <a:latin typeface="Cambria Math" panose="02040503050406030204" pitchFamily="18" charset="0"/>
                        </a:rPr>
                        <m:t>0</m:t>
                      </m:r>
                    </m:oMath>
                  </m:oMathPara>
                </a14:m>
                <a:br>
                  <a:rPr lang="en-IN" sz="2400" b="0" i="1" dirty="0">
                    <a:solidFill>
                      <a:srgbClr val="000000"/>
                    </a:solidFill>
                    <a:latin typeface="Cambria Math" panose="02040503050406030204" pitchFamily="18" charset="0"/>
                  </a:rPr>
                </a:br>
                <a:br>
                  <a:rPr lang="en-IN" sz="2400" i="0" dirty="0">
                    <a:solidFill>
                      <a:srgbClr val="000000"/>
                    </a:solidFill>
                    <a:latin typeface="Cambria Math" panose="02040503050406030204" pitchFamily="18" charset="0"/>
                    <a:cs typeface="Times New Roman" panose="02020603050405020304" pitchFamily="18" charset="0"/>
                  </a:rPr>
                </a:br>
                <a:br>
                  <a:rPr lang="en-IN" sz="2400" dirty="0">
                    <a:solidFill>
                      <a:srgbClr val="000000"/>
                    </a:solidFill>
                    <a:latin typeface="Times New Roman" panose="02020603050405020304" pitchFamily="18" charset="0"/>
                  </a:rPr>
                </a:br>
                <a:br>
                  <a:rPr lang="en-IN" sz="2400" dirty="0">
                    <a:solidFill>
                      <a:srgbClr val="000000"/>
                    </a:solidFill>
                    <a:latin typeface="Times New Roman" panose="02020603050405020304" pitchFamily="18" charset="0"/>
                  </a:rPr>
                </a:br>
                <a:endParaRPr lang="en-IN" sz="2400" dirty="0">
                  <a:latin typeface="Times New Roman" panose="02020603050405020304" pitchFamily="18" charset="0"/>
                </a:endParaRPr>
              </a:p>
            </p:txBody>
          </p:sp>
        </mc:Choice>
        <mc:Fallback xmlns="">
          <p:sp>
            <p:nvSpPr>
              <p:cNvPr id="4" name="Object 3"/>
              <p:cNvSpPr txBox="1">
                <a:spLocks noRot="1" noChangeAspect="1" noMove="1" noResize="1" noEditPoints="1" noAdjustHandles="1" noChangeArrowheads="1" noChangeShapeType="1" noTextEdit="1"/>
              </p:cNvSpPr>
              <p:nvPr/>
            </p:nvSpPr>
            <p:spPr bwMode="auto">
              <a:xfrm>
                <a:off x="457200" y="1000664"/>
                <a:ext cx="8305800" cy="5745492"/>
              </a:xfrm>
              <a:prstGeom prst="rect">
                <a:avLst/>
              </a:prstGeom>
              <a:blipFill>
                <a:blip r:embed="rId2"/>
                <a:stretch>
                  <a:fillRect l="-220"/>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6E5A241F-CE4E-46AF-BF9D-7998BE8D0742}"/>
              </a:ext>
            </a:extLst>
          </p:cNvPr>
          <p:cNvSpPr txBox="1">
            <a:spLocks/>
          </p:cNvSpPr>
          <p:nvPr/>
        </p:nvSpPr>
        <p:spPr>
          <a:xfrm>
            <a:off x="1711960" y="34925"/>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 </a:t>
            </a:r>
          </a:p>
        </p:txBody>
      </p:sp>
      <p:pic>
        <p:nvPicPr>
          <p:cNvPr id="5" name="Picture 4">
            <a:extLst>
              <a:ext uri="{FF2B5EF4-FFF2-40B4-BE49-F238E27FC236}">
                <a16:creationId xmlns:a16="http://schemas.microsoft.com/office/drawing/2014/main" id="{1C57EDEF-2ADF-407D-ADFB-C2C8C70852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60" y="76327"/>
            <a:ext cx="1485484" cy="793496"/>
          </a:xfrm>
          <a:prstGeom prst="rect">
            <a:avLst/>
          </a:prstGeom>
        </p:spPr>
      </p:pic>
      <p:sp>
        <p:nvSpPr>
          <p:cNvPr id="6" name="Footer Placeholder 5">
            <a:extLst>
              <a:ext uri="{FF2B5EF4-FFF2-40B4-BE49-F238E27FC236}">
                <a16:creationId xmlns:a16="http://schemas.microsoft.com/office/drawing/2014/main" id="{90C2BE42-17A8-4D82-AA7A-61789B975678}"/>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CCA84FB2-DAE8-4319-9988-EB6B0DE7F9D6}"/>
              </a:ext>
            </a:extLst>
          </p:cNvPr>
          <p:cNvSpPr>
            <a:spLocks noGrp="1"/>
          </p:cNvSpPr>
          <p:nvPr>
            <p:ph type="sldNum" sz="quarter" idx="12"/>
          </p:nvPr>
        </p:nvSpPr>
        <p:spPr/>
        <p:txBody>
          <a:bodyPr/>
          <a:lstStyle/>
          <a:p>
            <a:fld id="{B6F15528-21DE-4FAA-801E-634DDDAF4B2B}" type="slidenum">
              <a:rPr lang="en-US" smtClean="0"/>
              <a:pPr/>
              <a:t>72</a:t>
            </a:fld>
            <a:endParaRPr lang="en-US"/>
          </a:p>
        </p:txBody>
      </p:sp>
      <p:sp>
        <p:nvSpPr>
          <p:cNvPr id="8" name="Date Placeholder 7">
            <a:extLst>
              <a:ext uri="{FF2B5EF4-FFF2-40B4-BE49-F238E27FC236}">
                <a16:creationId xmlns:a16="http://schemas.microsoft.com/office/drawing/2014/main" id="{56467327-4412-75F9-24B0-55F538FA1B69}"/>
              </a:ext>
            </a:extLst>
          </p:cNvPr>
          <p:cNvSpPr>
            <a:spLocks noGrp="1"/>
          </p:cNvSpPr>
          <p:nvPr>
            <p:ph type="dt" sz="half" idx="10"/>
          </p:nvPr>
        </p:nvSpPr>
        <p:spPr/>
        <p:txBody>
          <a:bodyPr/>
          <a:lstStyle/>
          <a:p>
            <a:fld id="{A5E754DB-D6F8-4336-B025-C324A3EB699F}" type="datetime1">
              <a:rPr lang="en-US" smtClean="0"/>
              <a:t>10/24/2022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3"/>
              <p:cNvSpPr txBox="1"/>
              <p:nvPr/>
            </p:nvSpPr>
            <p:spPr bwMode="auto">
              <a:xfrm>
                <a:off x="381000" y="838200"/>
                <a:ext cx="8458200" cy="4886654"/>
              </a:xfrm>
              <a:prstGeom prst="rect">
                <a:avLst/>
              </a:prstGeom>
              <a:noFill/>
            </p:spPr>
            <p:txBody>
              <a:bodyPr>
                <a:noAutofit/>
              </a:bodyPr>
              <a:lstStyle/>
              <a:p>
                <a:pPr/>
                <a:br>
                  <a:rPr lang="en-IN" sz="24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en-IN" sz="2400" b="1">
                          <a:solidFill>
                            <a:srgbClr val="000000"/>
                          </a:solidFill>
                          <a:latin typeface="Cambria Math" panose="02040503050406030204" pitchFamily="18" charset="0"/>
                        </a:rPr>
                        <m:t>𝐐</m:t>
                      </m:r>
                      <m:r>
                        <a:rPr lang="en-IN" sz="2400" b="1" i="1" smtClean="0">
                          <a:solidFill>
                            <a:srgbClr val="000000"/>
                          </a:solidFill>
                          <a:latin typeface="Cambria Math" panose="02040503050406030204" pitchFamily="18" charset="0"/>
                        </a:rPr>
                        <m:t>𝟒</m:t>
                      </m:r>
                      <m:r>
                        <a:rPr lang="en-IN" sz="2400" b="1" i="1">
                          <a:solidFill>
                            <a:srgbClr val="000000"/>
                          </a:solidFill>
                          <a:latin typeface="Cambria Math" panose="020405030504060302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Determine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the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poles</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of</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the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function</m:t>
                      </m:r>
                      <m:r>
                        <m:rPr>
                          <m:nor/>
                        </m:rPr>
                        <a:rPr lang="en-IN" sz="240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−3</m:t>
                          </m:r>
                        </m:num>
                        <m:den>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𝑧</m:t>
                              </m:r>
                            </m:e>
                            <m:sup>
                              <m:r>
                                <a:rPr lang="en-IN" sz="2400" i="1">
                                  <a:solidFill>
                                    <a:srgbClr val="000000"/>
                                  </a:solidFill>
                                  <a:latin typeface="Cambria Math" panose="02040503050406030204" pitchFamily="18" charset="0"/>
                                </a:rPr>
                                <m:t>2</m:t>
                              </m:r>
                            </m:sup>
                          </m:sSup>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+5</m:t>
                          </m:r>
                        </m:den>
                      </m:f>
                    </m:oMath>
                  </m:oMathPara>
                </a14:m>
                <a:endParaRPr lang="en-IN" sz="2400" dirty="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nor/>
                        </m:rPr>
                        <a:rPr lang="en-IN" sz="2400">
                          <a:solidFill>
                            <a:srgbClr val="000000"/>
                          </a:solidFill>
                          <a:latin typeface="Times New Roman" panose="02020603050405020304" pitchFamily="18" charset="0"/>
                          <a:cs typeface="Times New Roman" panose="02020603050405020304" pitchFamily="18" charset="0"/>
                        </a:rPr>
                        <m:t>and</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the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residue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at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each</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pole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Hence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evaluate</m:t>
                      </m:r>
                      <m:r>
                        <m:rPr>
                          <m:nor/>
                        </m:rPr>
                        <a:rPr lang="en-IN" sz="2400">
                          <a:solidFill>
                            <a:srgbClr val="000000"/>
                          </a:solidFill>
                          <a:latin typeface="Times New Roman" panose="02020603050405020304" pitchFamily="18" charset="0"/>
                          <a:cs typeface="Times New Roman" panose="02020603050405020304" pitchFamily="18" charset="0"/>
                        </a:rPr>
                        <m:t> </m:t>
                      </m:r>
                      <m:nary>
                        <m:naryPr>
                          <m:supHide m:val="on"/>
                          <m:ctrlPr>
                            <a:rPr lang="en-IN" sz="2400" i="1">
                              <a:solidFill>
                                <a:srgbClr val="000000"/>
                              </a:solidFill>
                              <a:latin typeface="Cambria Math" panose="02040503050406030204" pitchFamily="18" charset="0"/>
                            </a:rPr>
                          </m:ctrlPr>
                        </m:naryPr>
                        <m:sub>
                          <m:r>
                            <a:rPr lang="en-IN" sz="2400" i="1">
                              <a:solidFill>
                                <a:srgbClr val="000000"/>
                              </a:solidFill>
                              <a:latin typeface="Cambria Math" panose="02040503050406030204" pitchFamily="18" charset="0"/>
                            </a:rPr>
                            <m:t>𝐶</m:t>
                          </m:r>
                        </m:sub>
                        <m:sup/>
                        <m:e>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𝑑𝑧</m:t>
                          </m:r>
                        </m:e>
                      </m:nary>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where</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C</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a:solidFill>
                            <a:srgbClr val="000000"/>
                          </a:solidFill>
                          <a:latin typeface="Times New Roman" panose="02020603050405020304" pitchFamily="18" charset="0"/>
                          <a:cs typeface="Times New Roman" panose="02020603050405020304" pitchFamily="18" charset="0"/>
                        </a:rPr>
                        <m:t>is</m:t>
                      </m:r>
                      <m:r>
                        <m:rPr>
                          <m:nor/>
                        </m:rPr>
                        <a:rPr lang="en-IN" sz="2400">
                          <a:solidFill>
                            <a:srgbClr val="000000"/>
                          </a:solidFill>
                          <a:latin typeface="Times New Roman" panose="02020603050405020304" pitchFamily="18" charset="0"/>
                          <a:cs typeface="Times New Roman" panose="02020603050405020304" pitchFamily="18" charset="0"/>
                        </a:rPr>
                        <m:t> </m:t>
                      </m:r>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+1−</m:t>
                          </m:r>
                          <m:r>
                            <a:rPr lang="en-IN" sz="2400" i="1">
                              <a:solidFill>
                                <a:srgbClr val="000000"/>
                              </a:solidFill>
                              <a:latin typeface="Cambria Math" panose="02040503050406030204" pitchFamily="18" charset="0"/>
                            </a:rPr>
                            <m:t>𝑖</m:t>
                          </m:r>
                        </m:e>
                      </m:d>
                      <m:r>
                        <a:rPr lang="en-IN" sz="2400" i="1">
                          <a:solidFill>
                            <a:srgbClr val="000000"/>
                          </a:solidFill>
                          <a:latin typeface="Cambria Math" panose="02040503050406030204" pitchFamily="18" charset="0"/>
                        </a:rPr>
                        <m:t>=2.</m:t>
                      </m:r>
                      <m:r>
                        <m:rPr>
                          <m:nor/>
                        </m:rPr>
                        <a:rPr lang="en-IN" sz="240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GBTU</m:t>
                      </m:r>
                      <m:r>
                        <m:rPr>
                          <m:nor/>
                        </m:rPr>
                        <a:rPr lang="en-IN" sz="2400">
                          <a:solidFill>
                            <a:srgbClr val="000000"/>
                          </a:solidFill>
                          <a:latin typeface="Times New Roman" panose="02020603050405020304" pitchFamily="18" charset="0"/>
                          <a:cs typeface="Times New Roman" panose="02020603050405020304" pitchFamily="18" charset="0"/>
                        </a:rPr>
                        <m:t> 2013</m:t>
                      </m:r>
                      <m:r>
                        <a:rPr lang="en-IN" sz="2400" i="1">
                          <a:solidFill>
                            <a:srgbClr val="000000"/>
                          </a:solidFill>
                          <a:latin typeface="Cambria Math" panose="020405030504060302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   </m:t>
                      </m:r>
                      <m:r>
                        <m:rPr>
                          <m:nor/>
                        </m:rPr>
                        <a:rPr lang="en-IN" sz="2400" b="1" i="0" smtClean="0">
                          <a:solidFill>
                            <a:srgbClr val="000000"/>
                          </a:solidFill>
                          <a:latin typeface="Times New Roman" panose="02020603050405020304" pitchFamily="18" charset="0"/>
                          <a:cs typeface="Times New Roman" panose="02020603050405020304" pitchFamily="18" charset="0"/>
                        </a:rPr>
                        <m:t>          </m:t>
                      </m:r>
                      <m:r>
                        <m:rPr>
                          <m:nor/>
                        </m:rPr>
                        <a:rPr lang="en-IN" sz="2400" b="1">
                          <a:solidFill>
                            <a:srgbClr val="000000"/>
                          </a:solidFill>
                          <a:latin typeface="Times New Roman" panose="02020603050405020304" pitchFamily="18" charset="0"/>
                          <a:cs typeface="Times New Roman" panose="02020603050405020304" pitchFamily="18" charset="0"/>
                        </a:rPr>
                        <m:t>Ans</m:t>
                      </m:r>
                      <m:r>
                        <m:rPr>
                          <m:nor/>
                        </m:rPr>
                        <a:rPr lang="en-IN" sz="2400" b="1">
                          <a:solidFill>
                            <a:srgbClr val="000000"/>
                          </a:solidFill>
                          <a:latin typeface="Times New Roman" panose="02020603050405020304" pitchFamily="18" charset="0"/>
                          <a:cs typeface="Times New Roman" panose="02020603050405020304" pitchFamily="18" charset="0"/>
                        </a:rPr>
                        <m:t>:</m:t>
                      </m:r>
                      <m:r>
                        <a:rPr lang="en-IN" sz="2400" i="1">
                          <a:solidFill>
                            <a:srgbClr val="000000"/>
                          </a:solidFill>
                          <a:latin typeface="Cambria Math" panose="02040503050406030204" pitchFamily="18" charset="0"/>
                        </a:rPr>
                        <m:t>𝜋</m:t>
                      </m:r>
                      <m:r>
                        <a:rPr lang="en-IN" sz="2400" i="1">
                          <a:solidFill>
                            <a:srgbClr val="000000"/>
                          </a:solidFill>
                          <a:latin typeface="Cambria Math" panose="02040503050406030204" pitchFamily="18" charset="0"/>
                        </a:rPr>
                        <m:t>(</m:t>
                      </m:r>
                      <m:r>
                        <m:rPr>
                          <m:nor/>
                        </m:rPr>
                        <a:rPr lang="en-IN" sz="2400">
                          <a:solidFill>
                            <a:srgbClr val="000000"/>
                          </a:solidFill>
                          <a:latin typeface="Times New Roman" panose="02020603050405020304" pitchFamily="18" charset="0"/>
                          <a:cs typeface="Times New Roman" panose="02020603050405020304" pitchFamily="18" charset="0"/>
                        </a:rPr>
                        <m:t>i</m:t>
                      </m:r>
                      <m:r>
                        <m:rPr>
                          <m:nor/>
                        </m:rPr>
                        <a:rPr lang="en-IN" sz="2400">
                          <a:solidFill>
                            <a:srgbClr val="000000"/>
                          </a:solidFill>
                          <a:latin typeface="Times New Roman" panose="02020603050405020304" pitchFamily="18" charset="0"/>
                          <a:cs typeface="Times New Roman" panose="02020603050405020304" pitchFamily="18" charset="0"/>
                        </a:rPr>
                        <m:t>−2</m:t>
                      </m:r>
                      <m:r>
                        <a:rPr lang="en-IN" sz="2400" i="1">
                          <a:solidFill>
                            <a:srgbClr val="000000"/>
                          </a:solidFill>
                          <a:latin typeface="Cambria Math" panose="02040503050406030204" pitchFamily="18" charset="0"/>
                        </a:rPr>
                        <m:t>)</m:t>
                      </m:r>
                    </m:oMath>
                    <m:oMath xmlns:m="http://schemas.openxmlformats.org/officeDocument/2006/math">
                      <m:r>
                        <a:rPr lang="en-IN" sz="2400" b="1" i="0">
                          <a:solidFill>
                            <a:srgbClr val="000000"/>
                          </a:solidFill>
                          <a:latin typeface="Cambria Math" panose="02040503050406030204" pitchFamily="18" charset="0"/>
                        </a:rPr>
                        <m:t>𝐐</m:t>
                      </m:r>
                      <m:r>
                        <a:rPr lang="en-IN" sz="2400" b="1" i="1" smtClean="0">
                          <a:solidFill>
                            <a:srgbClr val="000000"/>
                          </a:solidFill>
                          <a:latin typeface="Cambria Math" panose="02040503050406030204" pitchFamily="18" charset="0"/>
                        </a:rPr>
                        <m:t>𝟓</m:t>
                      </m:r>
                      <m:r>
                        <a:rPr lang="en-IN" sz="2400" b="1" i="1" smtClean="0">
                          <a:solidFill>
                            <a:srgbClr val="000000"/>
                          </a:solidFill>
                          <a:latin typeface="Cambria Math" panose="02040503050406030204" pitchFamily="18" charset="0"/>
                        </a:rPr>
                        <m:t> </m:t>
                      </m:r>
                      <m:r>
                        <m:rPr>
                          <m:nor/>
                        </m:rPr>
                        <a:rPr lang="en-IN" sz="2400" b="0" i="0" smtClean="0">
                          <a:solidFill>
                            <a:srgbClr val="000000"/>
                          </a:solidFill>
                          <a:latin typeface="Times New Roman" panose="02020603050405020304" pitchFamily="18" charset="0"/>
                          <a:cs typeface="Times New Roman" panose="02020603050405020304" pitchFamily="18" charset="0"/>
                        </a:rPr>
                        <m:t>Find</m:t>
                      </m:r>
                      <m:r>
                        <m:rPr>
                          <m:nor/>
                        </m:rPr>
                        <a:rPr lang="en-IN" sz="2400" b="0" i="0" smtClean="0">
                          <a:solidFill>
                            <a:srgbClr val="000000"/>
                          </a:solidFill>
                          <a:latin typeface="Times New Roman" panose="02020603050405020304" pitchFamily="18" charset="0"/>
                          <a:cs typeface="Times New Roman" panose="02020603050405020304" pitchFamily="18" charset="0"/>
                        </a:rPr>
                        <m:t> </m:t>
                      </m:r>
                      <m:r>
                        <m:rPr>
                          <m:nor/>
                        </m:rPr>
                        <a:rPr lang="en-IN" sz="2400" b="0" i="0" smtClean="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of</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function</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𝑧</m:t>
                          </m:r>
                        </m:e>
                      </m:d>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1−2</m:t>
                          </m:r>
                          <m:r>
                            <a:rPr lang="en-IN" sz="2400" i="1">
                              <a:solidFill>
                                <a:srgbClr val="000000"/>
                              </a:solidFill>
                              <a:latin typeface="Cambria Math" panose="02040503050406030204" pitchFamily="18" charset="0"/>
                            </a:rPr>
                            <m:t>𝑧</m:t>
                          </m:r>
                        </m:num>
                        <m:den>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−1)(</m:t>
                          </m:r>
                          <m:r>
                            <a:rPr lang="en-IN" sz="2400" i="1">
                              <a:solidFill>
                                <a:srgbClr val="000000"/>
                              </a:solidFill>
                              <a:latin typeface="Cambria Math" panose="02040503050406030204" pitchFamily="18" charset="0"/>
                            </a:rPr>
                            <m:t>𝑧</m:t>
                          </m:r>
                          <m:r>
                            <a:rPr lang="en-IN" sz="2400" i="1">
                              <a:solidFill>
                                <a:srgbClr val="000000"/>
                              </a:solidFill>
                              <a:latin typeface="Cambria Math" panose="02040503050406030204" pitchFamily="18" charset="0"/>
                            </a:rPr>
                            <m:t>−2</m:t>
                          </m:r>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m:t>
                              </m:r>
                            </m:e>
                            <m:sup>
                              <m:r>
                                <a:rPr lang="en-IN" sz="2400" i="1">
                                  <a:solidFill>
                                    <a:srgbClr val="000000"/>
                                  </a:solidFill>
                                  <a:latin typeface="Cambria Math" panose="02040503050406030204" pitchFamily="18" charset="0"/>
                                </a:rPr>
                                <m:t>2</m:t>
                              </m:r>
                            </m:sup>
                          </m:sSup>
                        </m:den>
                      </m:f>
                    </m:oMath>
                  </m:oMathPara>
                </a14:m>
                <a:endParaRPr lang="en-IN" sz="2400" i="0" dirty="0">
                  <a:solidFill>
                    <a:srgbClr val="000000"/>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m:rPr>
                          <m:nor/>
                        </m:rPr>
                        <a:rPr lang="en-IN" sz="2400" i="0">
                          <a:solidFill>
                            <a:srgbClr val="000000"/>
                          </a:solidFill>
                          <a:latin typeface="Times New Roman" panose="02020603050405020304" pitchFamily="18" charset="0"/>
                          <a:cs typeface="Times New Roman" panose="02020603050405020304" pitchFamily="18" charset="0"/>
                        </a:rPr>
                        <m:t>and</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the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residue</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at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each</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m:t>
                      </m:r>
                      <m:r>
                        <m:rPr>
                          <m:nor/>
                        </m:rPr>
                        <a:rPr lang="en-IN" sz="2400" i="0">
                          <a:solidFill>
                            <a:srgbClr val="000000"/>
                          </a:solidFill>
                          <a:latin typeface="Times New Roman" panose="02020603050405020304" pitchFamily="18" charset="0"/>
                          <a:cs typeface="Times New Roman" panose="02020603050405020304" pitchFamily="18" charset="0"/>
                        </a:rPr>
                        <m:t>.   </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AKTU</m:t>
                      </m:r>
                      <m:r>
                        <m:rPr>
                          <m:nor/>
                        </m:rPr>
                        <a:rPr lang="en-IN" sz="2400" i="0">
                          <a:solidFill>
                            <a:srgbClr val="000000"/>
                          </a:solidFill>
                          <a:latin typeface="Times New Roman" panose="02020603050405020304" pitchFamily="18" charset="0"/>
                          <a:cs typeface="Times New Roman" panose="02020603050405020304" pitchFamily="18" charset="0"/>
                        </a:rPr>
                        <m:t> 2017</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oMath>
                    <m:oMath xmlns:m="http://schemas.openxmlformats.org/officeDocument/2006/math">
                      <m:r>
                        <m:rPr>
                          <m:nor/>
                        </m:rPr>
                        <a:rPr lang="en-IN" sz="2400" b="1" i="0">
                          <a:solidFill>
                            <a:srgbClr val="000000"/>
                          </a:solidFill>
                          <a:latin typeface="Times New Roman" panose="02020603050405020304" pitchFamily="18" charset="0"/>
                          <a:cs typeface="Times New Roman" panose="02020603050405020304" pitchFamily="18" charset="0"/>
                        </a:rPr>
                        <m:t>Ans</m:t>
                      </m:r>
                      <m:r>
                        <m:rPr>
                          <m:nor/>
                        </m:rPr>
                        <a:rPr lang="en-IN" sz="2400" b="1" i="0">
                          <a:solidFill>
                            <a:srgbClr val="000000"/>
                          </a:solidFill>
                          <a:latin typeface="Times New Roman" panose="02020603050405020304" pitchFamily="18" charset="0"/>
                          <a:cs typeface="Times New Roman" panose="020206030504050203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poles</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z</m:t>
                      </m:r>
                      <m:r>
                        <m:rPr>
                          <m:nor/>
                        </m:rPr>
                        <a:rPr lang="en-IN" sz="2400" i="0">
                          <a:solidFill>
                            <a:srgbClr val="000000"/>
                          </a:solidFill>
                          <a:latin typeface="Times New Roman" panose="02020603050405020304" pitchFamily="18" charset="0"/>
                          <a:cs typeface="Times New Roman" panose="02020603050405020304" pitchFamily="18" charset="0"/>
                        </a:rPr>
                        <m:t> = 0,1</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order</m:t>
                      </m:r>
                      <m:r>
                        <m:rPr>
                          <m:nor/>
                        </m:rPr>
                        <a:rPr lang="en-IN" sz="2400" i="0">
                          <a:solidFill>
                            <a:srgbClr val="000000"/>
                          </a:solidFill>
                          <a:latin typeface="Times New Roman" panose="02020603050405020304" pitchFamily="18" charset="0"/>
                          <a:cs typeface="Times New Roman" panose="02020603050405020304" pitchFamily="18" charset="0"/>
                        </a:rPr>
                        <m:t> 1</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2</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order</m:t>
                      </m:r>
                      <m:r>
                        <m:rPr>
                          <m:nor/>
                        </m:rPr>
                        <a:rPr lang="en-IN" sz="2400" i="0">
                          <a:solidFill>
                            <a:srgbClr val="000000"/>
                          </a:solidFill>
                          <a:latin typeface="Times New Roman" panose="02020603050405020304" pitchFamily="18" charset="0"/>
                          <a:cs typeface="Times New Roman" panose="02020603050405020304" pitchFamily="18" charset="0"/>
                        </a:rPr>
                        <m:t> 2</m:t>
                      </m:r>
                      <m:r>
                        <a:rPr lang="en-IN" sz="2400" i="1">
                          <a:solidFill>
                            <a:srgbClr val="000000"/>
                          </a:solidFill>
                          <a:latin typeface="Cambria Math" panose="02040503050406030204" pitchFamily="18" charset="0"/>
                        </a:rPr>
                        <m:t>)</m:t>
                      </m:r>
                      <m:r>
                        <m:rPr>
                          <m:nor/>
                        </m:rPr>
                        <a:rPr lang="en-IN" sz="2400" i="0">
                          <a:solidFill>
                            <a:srgbClr val="000000"/>
                          </a:solidFill>
                          <a:latin typeface="Times New Roman" panose="02020603050405020304" pitchFamily="18" charset="0"/>
                          <a:cs typeface="Times New Roman" panose="02020603050405020304" pitchFamily="18" charset="0"/>
                        </a:rPr>
                        <m:t>.  </m:t>
                      </m:r>
                      <m:r>
                        <m:rPr>
                          <m:nor/>
                        </m:rPr>
                        <a:rPr lang="en-IN" sz="2400" i="0">
                          <a:solidFill>
                            <a:srgbClr val="000000"/>
                          </a:solidFill>
                          <a:latin typeface="Times New Roman" panose="02020603050405020304" pitchFamily="18" charset="0"/>
                          <a:cs typeface="Times New Roman" panose="02020603050405020304" pitchFamily="18" charset="0"/>
                        </a:rPr>
                        <m:t>Residues</m:t>
                      </m:r>
                      <m:r>
                        <m:rPr>
                          <m:nor/>
                        </m:rPr>
                        <a:rPr lang="en-IN" sz="2400" i="0">
                          <a:solidFill>
                            <a:srgbClr val="000000"/>
                          </a:solidFill>
                          <a:latin typeface="Times New Roman" panose="02020603050405020304" pitchFamily="18" charset="0"/>
                          <a:cs typeface="Times New Roman" panose="02020603050405020304" pitchFamily="18" charset="0"/>
                        </a:rPr>
                        <m:t>: −</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1">
                              <a:solidFill>
                                <a:srgbClr val="000000"/>
                              </a:solidFill>
                              <a:latin typeface="Cambria Math" panose="02040503050406030204" pitchFamily="18" charset="0"/>
                            </a:rPr>
                            <m:t>4</m:t>
                          </m:r>
                        </m:den>
                      </m:f>
                      <m:r>
                        <a:rPr lang="en-IN" sz="2400" i="1">
                          <a:solidFill>
                            <a:srgbClr val="000000"/>
                          </a:solidFill>
                          <a:latin typeface="Cambria Math" panose="02040503050406030204" pitchFamily="18" charset="0"/>
                        </a:rPr>
                        <m:t>,−1,</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5</m:t>
                          </m:r>
                        </m:num>
                        <m:den>
                          <m:r>
                            <a:rPr lang="en-IN" sz="2400" i="1">
                              <a:solidFill>
                                <a:srgbClr val="000000"/>
                              </a:solidFill>
                              <a:latin typeface="Cambria Math" panose="02040503050406030204" pitchFamily="18" charset="0"/>
                            </a:rPr>
                            <m:t>4</m:t>
                          </m:r>
                        </m:den>
                      </m:f>
                    </m:oMath>
                  </m:oMathPara>
                </a14:m>
                <a:br>
                  <a:rPr lang="en-IN" sz="2400" dirty="0">
                    <a:solidFill>
                      <a:srgbClr val="000000"/>
                    </a:solidFill>
                    <a:latin typeface="Times New Roman" panose="02020603050405020304" pitchFamily="18" charset="0"/>
                    <a:cs typeface="Times New Roman" panose="02020603050405020304" pitchFamily="18" charset="0"/>
                  </a:rPr>
                </a:br>
                <a:br>
                  <a:rPr lang="en-IN" sz="2400" dirty="0">
                    <a:solidFill>
                      <a:srgbClr val="000000"/>
                    </a:solidFill>
                    <a:latin typeface="Times New Roman" panose="02020603050405020304" pitchFamily="18" charset="0"/>
                    <a:cs typeface="Times New Roman" panose="02020603050405020304" pitchFamily="18" charset="0"/>
                  </a:rPr>
                </a:br>
                <a:br>
                  <a:rPr lang="en-IN" sz="2400" dirty="0">
                    <a:solidFill>
                      <a:srgbClr val="000000"/>
                    </a:solidFill>
                  </a:rPr>
                </a:br>
                <a:endParaRPr lang="en-IN" sz="2400" dirty="0"/>
              </a:p>
            </p:txBody>
          </p:sp>
        </mc:Choice>
        <mc:Fallback xmlns="">
          <p:sp>
            <p:nvSpPr>
              <p:cNvPr id="4" name="Object 3"/>
              <p:cNvSpPr txBox="1">
                <a:spLocks noRot="1" noChangeAspect="1" noMove="1" noResize="1" noEditPoints="1" noAdjustHandles="1" noChangeArrowheads="1" noChangeShapeType="1" noTextEdit="1"/>
              </p:cNvSpPr>
              <p:nvPr/>
            </p:nvSpPr>
            <p:spPr bwMode="auto">
              <a:xfrm>
                <a:off x="381000" y="838200"/>
                <a:ext cx="8458200" cy="4886654"/>
              </a:xfrm>
              <a:prstGeom prst="rect">
                <a:avLst/>
              </a:prstGeom>
              <a:blipFill>
                <a:blip r:embed="rId2"/>
                <a:stretch>
                  <a:fillRect l="-288"/>
                </a:stretch>
              </a:blipFill>
            </p:spPr>
            <p:txBody>
              <a:bodyPr/>
              <a:lstStyle/>
              <a:p>
                <a:r>
                  <a:rPr lang="en-IN">
                    <a:noFill/>
                  </a:rPr>
                  <a:t> </a:t>
                </a:r>
              </a:p>
            </p:txBody>
          </p:sp>
        </mc:Fallback>
      </mc:AlternateContent>
      <p:sp>
        <p:nvSpPr>
          <p:cNvPr id="3" name="Title 1">
            <a:extLst>
              <a:ext uri="{FF2B5EF4-FFF2-40B4-BE49-F238E27FC236}">
                <a16:creationId xmlns:a16="http://schemas.microsoft.com/office/drawing/2014/main" id="{A9C22411-5E2B-41BC-9D0B-FBF852793A75}"/>
              </a:ext>
            </a:extLst>
          </p:cNvPr>
          <p:cNvSpPr txBox="1">
            <a:spLocks/>
          </p:cNvSpPr>
          <p:nvPr/>
        </p:nvSpPr>
        <p:spPr>
          <a:xfrm>
            <a:off x="1711960" y="2540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anose="02020603050405020304" pitchFamily="18" charset="0"/>
                <a:cs typeface="Times New Roman" panose="02020603050405020304" pitchFamily="18" charset="0"/>
              </a:rPr>
              <a:t>Weekly Assignment(CO2) </a:t>
            </a:r>
          </a:p>
        </p:txBody>
      </p:sp>
      <p:pic>
        <p:nvPicPr>
          <p:cNvPr id="5" name="Picture 4">
            <a:extLst>
              <a:ext uri="{FF2B5EF4-FFF2-40B4-BE49-F238E27FC236}">
                <a16:creationId xmlns:a16="http://schemas.microsoft.com/office/drawing/2014/main" id="{AD9CA8F2-0868-48B0-B945-8807923374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25400"/>
            <a:ext cx="1485483" cy="793496"/>
          </a:xfrm>
          <a:prstGeom prst="rect">
            <a:avLst/>
          </a:prstGeom>
        </p:spPr>
      </p:pic>
      <p:sp>
        <p:nvSpPr>
          <p:cNvPr id="2" name="Date Placeholder 1">
            <a:extLst>
              <a:ext uri="{FF2B5EF4-FFF2-40B4-BE49-F238E27FC236}">
                <a16:creationId xmlns:a16="http://schemas.microsoft.com/office/drawing/2014/main" id="{EF5C3E8F-D753-475E-996D-B192A3020FE0}"/>
              </a:ext>
            </a:extLst>
          </p:cNvPr>
          <p:cNvSpPr>
            <a:spLocks noGrp="1"/>
          </p:cNvSpPr>
          <p:nvPr>
            <p:ph type="dt" sz="half" idx="10"/>
          </p:nvPr>
        </p:nvSpPr>
        <p:spPr/>
        <p:txBody>
          <a:bodyPr/>
          <a:lstStyle/>
          <a:p>
            <a:fld id="{83A09FEB-3F35-4D98-B833-F96FFE555668}" type="datetime1">
              <a:rPr lang="en-US" smtClean="0"/>
              <a:t>10/24/2022</a:t>
            </a:fld>
            <a:endParaRPr lang="en-US"/>
          </a:p>
        </p:txBody>
      </p:sp>
      <p:sp>
        <p:nvSpPr>
          <p:cNvPr id="6" name="Footer Placeholder 5">
            <a:extLst>
              <a:ext uri="{FF2B5EF4-FFF2-40B4-BE49-F238E27FC236}">
                <a16:creationId xmlns:a16="http://schemas.microsoft.com/office/drawing/2014/main" id="{0FE06A44-1679-46EC-8D35-08204ACD0331}"/>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11BDF33A-689E-4607-AFE5-018ACAE4A6CA}"/>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910" y="1548917"/>
            <a:ext cx="8713090" cy="530908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a:t>
            </a:r>
            <a:r>
              <a:rPr lang="en-US" dirty="0"/>
              <a:t>are going to</a:t>
            </a:r>
            <a:r>
              <a:rPr lang="en-US" dirty="0">
                <a:latin typeface="Times New Roman" panose="02020603050405020304" pitchFamily="18" charset="0"/>
                <a:cs typeface="Times New Roman" panose="02020603050405020304" pitchFamily="18" charset="0"/>
              </a:rPr>
              <a:t> discuss:</a:t>
            </a:r>
          </a:p>
          <a:p>
            <a:r>
              <a:rPr lang="en-US" dirty="0">
                <a:latin typeface="Times New Roman" panose="02020603050405020304" pitchFamily="18" charset="0"/>
                <a:ea typeface="Times New Roman" panose="02020603050405020304" pitchFamily="18" charset="0"/>
              </a:rPr>
              <a:t>Evaluation of real integrals using residue theorem. </a:t>
            </a:r>
            <a:endParaRPr lang="en-US" dirty="0">
              <a:ea typeface="Times New Roman" panose="02020603050405020304" pitchFamily="18" charset="0"/>
            </a:endParaRP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Topic Objective(CO2)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25553304-CDFF-463B-971C-5A9507DF4ACF}"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74</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13651002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66-DAE3-4D72-A8A5-A52466AC2B5A}"/>
              </a:ext>
            </a:extLst>
          </p:cNvPr>
          <p:cNvSpPr>
            <a:spLocks noGrp="1"/>
          </p:cNvSpPr>
          <p:nvPr>
            <p:ph type="title"/>
          </p:nvPr>
        </p:nvSpPr>
        <p:spPr>
          <a:xfrm>
            <a:off x="1" y="152400"/>
            <a:ext cx="9144000" cy="609600"/>
          </a:xfrm>
        </p:spPr>
        <p:txBody>
          <a:bodyPr>
            <a:normAutofit/>
          </a:bodyPr>
          <a:lstStyle/>
          <a:p>
            <a:pPr algn="ctr"/>
            <a:endParaRPr lang="en-US" dirty="0">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6152AF-13A4-4FA4-AE60-B00DB2A32645}"/>
                  </a:ext>
                </a:extLst>
              </p:cNvPr>
              <p:cNvSpPr>
                <a:spLocks noGrp="1"/>
              </p:cNvSpPr>
              <p:nvPr>
                <p:ph idx="1"/>
              </p:nvPr>
            </p:nvSpPr>
            <p:spPr>
              <a:xfrm>
                <a:off x="304800" y="838200"/>
                <a:ext cx="8610600" cy="5403850"/>
              </a:xfrm>
            </p:spPr>
            <p:txBody>
              <a:bodyPr>
                <a:noAutofit/>
              </a:bodyPr>
              <a:lstStyle/>
              <a:p>
                <a:pPr marL="0" indent="0" algn="just">
                  <a:buNone/>
                </a:pPr>
                <a:endParaRPr lang="en-US" b="1" dirty="0"/>
              </a:p>
              <a:p>
                <a:pPr marL="0" indent="0" algn="just">
                  <a:buNone/>
                </a:pPr>
                <a:r>
                  <a:rPr lang="en-US" sz="2800" b="1" u="sng" dirty="0">
                    <a:cs typeface="Times New Roman" pitchFamily="18" charset="0"/>
                  </a:rPr>
                  <a:t>Integration Round the unit circle of the type </a:t>
                </a:r>
                <a14:m>
                  <m:oMath xmlns:m="http://schemas.openxmlformats.org/officeDocument/2006/math">
                    <m:nary>
                      <m:naryPr>
                        <m:ctrlPr>
                          <a:rPr lang="en-US" sz="2800" b="1" i="1" u="sng" smtClean="0">
                            <a:latin typeface="Cambria Math" panose="02040503050406030204" pitchFamily="18" charset="0"/>
                            <a:cs typeface="Times New Roman" pitchFamily="18" charset="0"/>
                          </a:rPr>
                        </m:ctrlPr>
                      </m:naryPr>
                      <m:sub>
                        <m:r>
                          <m:rPr>
                            <m:brk m:alnAt="23"/>
                          </m:rPr>
                          <a:rPr lang="en-US" sz="2800" b="1" i="1" u="sng" smtClean="0">
                            <a:latin typeface="Cambria Math"/>
                            <a:cs typeface="Times New Roman" pitchFamily="18" charset="0"/>
                          </a:rPr>
                          <m:t>𝟎</m:t>
                        </m:r>
                      </m:sub>
                      <m:sup>
                        <m:r>
                          <a:rPr lang="en-US" sz="2800" b="1" i="1" u="sng" smtClean="0">
                            <a:latin typeface="Cambria Math"/>
                            <a:cs typeface="Times New Roman" pitchFamily="18" charset="0"/>
                          </a:rPr>
                          <m:t>𝟐</m:t>
                        </m:r>
                        <m:r>
                          <a:rPr lang="en-US" sz="2800" b="1" i="1" u="sng" smtClean="0">
                            <a:latin typeface="Cambria Math"/>
                            <a:ea typeface="Cambria Math"/>
                            <a:cs typeface="Times New Roman" pitchFamily="18" charset="0"/>
                          </a:rPr>
                          <m:t>𝝅</m:t>
                        </m:r>
                      </m:sup>
                      <m:e>
                        <m:r>
                          <a:rPr lang="en-US" sz="2800" b="1" i="1" u="sng" smtClean="0">
                            <a:latin typeface="Cambria Math"/>
                            <a:cs typeface="Times New Roman" pitchFamily="18" charset="0"/>
                          </a:rPr>
                          <m:t>𝒇</m:t>
                        </m:r>
                        <m:r>
                          <a:rPr lang="en-US" sz="2800" b="1" i="1" u="sng" smtClean="0">
                            <a:latin typeface="Cambria Math"/>
                            <a:cs typeface="Times New Roman" pitchFamily="18" charset="0"/>
                          </a:rPr>
                          <m:t>(</m:t>
                        </m:r>
                        <m:func>
                          <m:funcPr>
                            <m:ctrlPr>
                              <a:rPr lang="en-US" sz="2800" b="1" i="1" u="sng" smtClean="0">
                                <a:latin typeface="Cambria Math" panose="02040503050406030204" pitchFamily="18" charset="0"/>
                                <a:cs typeface="Times New Roman" pitchFamily="18" charset="0"/>
                              </a:rPr>
                            </m:ctrlPr>
                          </m:funcPr>
                          <m:fName>
                            <m:r>
                              <a:rPr lang="en-US" sz="2800" b="1" i="0" u="sng" smtClean="0">
                                <a:latin typeface="Cambria Math"/>
                                <a:cs typeface="Times New Roman" pitchFamily="18" charset="0"/>
                              </a:rPr>
                              <m:t>𝐜𝐨𝐬</m:t>
                            </m:r>
                          </m:fName>
                          <m:e>
                            <m:r>
                              <a:rPr lang="en-US" sz="2800" b="1" i="1" u="sng" smtClean="0">
                                <a:latin typeface="Cambria Math"/>
                                <a:ea typeface="Cambria Math"/>
                                <a:cs typeface="Times New Roman" pitchFamily="18" charset="0"/>
                              </a:rPr>
                              <m:t>𝜽</m:t>
                            </m:r>
                          </m:e>
                        </m:func>
                        <m:r>
                          <a:rPr lang="en-US" sz="2800" b="1" i="1" u="sng" smtClean="0">
                            <a:latin typeface="Cambria Math"/>
                            <a:cs typeface="Times New Roman" pitchFamily="18" charset="0"/>
                          </a:rPr>
                          <m:t>,</m:t>
                        </m:r>
                        <m:func>
                          <m:funcPr>
                            <m:ctrlPr>
                              <a:rPr lang="en-US" sz="2800" b="1" i="1" u="sng" smtClean="0">
                                <a:latin typeface="Cambria Math" panose="02040503050406030204" pitchFamily="18" charset="0"/>
                                <a:cs typeface="Times New Roman" pitchFamily="18" charset="0"/>
                              </a:rPr>
                            </m:ctrlPr>
                          </m:funcPr>
                          <m:fName>
                            <m:r>
                              <a:rPr lang="en-US" sz="2800" b="1" i="0" u="sng" smtClean="0">
                                <a:latin typeface="Cambria Math"/>
                                <a:cs typeface="Times New Roman" pitchFamily="18" charset="0"/>
                              </a:rPr>
                              <m:t>𝐬𝐢𝐧</m:t>
                            </m:r>
                          </m:fName>
                          <m:e>
                            <m:r>
                              <a:rPr lang="en-US" sz="2800" b="1" i="1" u="sng" smtClean="0">
                                <a:latin typeface="Cambria Math"/>
                                <a:ea typeface="Cambria Math"/>
                                <a:cs typeface="Times New Roman" pitchFamily="18" charset="0"/>
                              </a:rPr>
                              <m:t>𝜽</m:t>
                            </m:r>
                            <m:r>
                              <a:rPr lang="en-US" sz="2800" b="1" i="1" u="sng" smtClean="0">
                                <a:latin typeface="Cambria Math"/>
                                <a:ea typeface="Cambria Math"/>
                                <a:cs typeface="Times New Roman" pitchFamily="18" charset="0"/>
                              </a:rPr>
                              <m:t>)</m:t>
                            </m:r>
                          </m:e>
                        </m:func>
                        <m:r>
                          <a:rPr lang="en-US" sz="2800" b="1" i="1" u="sng" smtClean="0">
                            <a:latin typeface="Cambria Math"/>
                            <a:cs typeface="Times New Roman" pitchFamily="18" charset="0"/>
                          </a:rPr>
                          <m:t>𝒅</m:t>
                        </m:r>
                        <m:r>
                          <a:rPr lang="en-US" sz="2800" b="1" i="1" u="sng" smtClean="0">
                            <a:latin typeface="Cambria Math"/>
                            <a:ea typeface="Cambria Math"/>
                            <a:cs typeface="Times New Roman" pitchFamily="18" charset="0"/>
                          </a:rPr>
                          <m:t>𝜽</m:t>
                        </m:r>
                      </m:e>
                    </m:nary>
                  </m:oMath>
                </a14:m>
                <a:r>
                  <a:rPr lang="en-US" sz="2800" b="1" u="sng" dirty="0">
                    <a:cs typeface="Times New Roman" pitchFamily="18" charset="0"/>
                  </a:rPr>
                  <a:t>:</a:t>
                </a:r>
              </a:p>
              <a:p>
                <a:pPr marL="0" indent="0" algn="just">
                  <a:buNone/>
                </a:pPr>
                <a:r>
                  <a:rPr lang="en-US" dirty="0">
                    <a:cs typeface="Times New Roman" pitchFamily="18" charset="0"/>
                  </a:rPr>
                  <a:t>Where, </a:t>
                </a:r>
                <a14:m>
                  <m:oMath xmlns:m="http://schemas.openxmlformats.org/officeDocument/2006/math">
                    <m:r>
                      <a:rPr lang="en-US" b="0" i="1">
                        <a:latin typeface="Cambria Math"/>
                        <a:cs typeface="Times New Roman" pitchFamily="18" charset="0"/>
                      </a:rPr>
                      <m:t>𝑓</m:t>
                    </m:r>
                    <m:r>
                      <a:rPr lang="en-US" b="0" i="1">
                        <a:latin typeface="Cambria Math"/>
                        <a:cs typeface="Times New Roman" pitchFamily="18" charset="0"/>
                      </a:rPr>
                      <m:t>(</m:t>
                    </m:r>
                    <m:func>
                      <m:funcPr>
                        <m:ctrlPr>
                          <a:rPr lang="en-US" i="1">
                            <a:latin typeface="Cambria Math" panose="02040503050406030204" pitchFamily="18" charset="0"/>
                            <a:cs typeface="Times New Roman" pitchFamily="18" charset="0"/>
                          </a:rPr>
                        </m:ctrlPr>
                      </m:funcPr>
                      <m:fName>
                        <m:r>
                          <m:rPr>
                            <m:sty m:val="p"/>
                          </m:rPr>
                          <a:rPr lang="en-US" b="0" i="1">
                            <a:latin typeface="Cambria Math"/>
                            <a:cs typeface="Times New Roman" pitchFamily="18" charset="0"/>
                          </a:rPr>
                          <m:t>cos</m:t>
                        </m:r>
                      </m:fName>
                      <m:e>
                        <m:r>
                          <a:rPr lang="en-US" b="0" i="1">
                            <a:latin typeface="Cambria Math"/>
                            <a:ea typeface="Cambria Math"/>
                            <a:cs typeface="Times New Roman" pitchFamily="18" charset="0"/>
                          </a:rPr>
                          <m:t>𝜃</m:t>
                        </m:r>
                      </m:e>
                    </m:func>
                    <m:r>
                      <a:rPr lang="en-US" b="0" i="1">
                        <a:latin typeface="Cambria Math"/>
                        <a:cs typeface="Times New Roman" pitchFamily="18" charset="0"/>
                      </a:rPr>
                      <m:t>,</m:t>
                    </m:r>
                    <m:func>
                      <m:funcPr>
                        <m:ctrlPr>
                          <a:rPr lang="en-US" i="1">
                            <a:latin typeface="Cambria Math" panose="02040503050406030204" pitchFamily="18" charset="0"/>
                            <a:cs typeface="Times New Roman" pitchFamily="18" charset="0"/>
                          </a:rPr>
                        </m:ctrlPr>
                      </m:funcPr>
                      <m:fName>
                        <m:r>
                          <m:rPr>
                            <m:sty m:val="p"/>
                          </m:rPr>
                          <a:rPr lang="en-US" b="0" i="1">
                            <a:latin typeface="Cambria Math"/>
                            <a:cs typeface="Times New Roman" pitchFamily="18" charset="0"/>
                          </a:rPr>
                          <m:t>sin</m:t>
                        </m:r>
                      </m:fName>
                      <m:e>
                        <m:r>
                          <a:rPr lang="en-US" b="0" i="1">
                            <a:latin typeface="Cambria Math"/>
                            <a:ea typeface="Cambria Math"/>
                            <a:cs typeface="Times New Roman" pitchFamily="18" charset="0"/>
                          </a:rPr>
                          <m:t>𝜃</m:t>
                        </m:r>
                        <m:r>
                          <a:rPr lang="en-US" b="0" i="1">
                            <a:latin typeface="Cambria Math"/>
                            <a:ea typeface="Cambria Math"/>
                            <a:cs typeface="Times New Roman" pitchFamily="18" charset="0"/>
                          </a:rPr>
                          <m:t>)</m:t>
                        </m:r>
                      </m:e>
                    </m:func>
                  </m:oMath>
                </a14:m>
                <a:r>
                  <a:rPr lang="en-US" b="1" dirty="0">
                    <a:cs typeface="Times New Roman" pitchFamily="18" charset="0"/>
                  </a:rPr>
                  <a:t> </a:t>
                </a:r>
                <a:r>
                  <a:rPr lang="en-US" dirty="0">
                    <a:cs typeface="Times New Roman" pitchFamily="18" charset="0"/>
                  </a:rPr>
                  <a:t>is a rational function of </a:t>
                </a:r>
                <a:r>
                  <a:rPr lang="en-US" b="1" dirty="0">
                    <a:cs typeface="Times New Roman" pitchFamily="18" charset="0"/>
                  </a:rPr>
                  <a:t> </a:t>
                </a:r>
                <a14:m>
                  <m:oMath xmlns:m="http://schemas.openxmlformats.org/officeDocument/2006/math">
                    <m:func>
                      <m:funcPr>
                        <m:ctrlPr>
                          <a:rPr lang="en-US" i="1">
                            <a:latin typeface="Cambria Math" panose="02040503050406030204" pitchFamily="18" charset="0"/>
                            <a:cs typeface="Times New Roman" pitchFamily="18" charset="0"/>
                          </a:rPr>
                        </m:ctrlPr>
                      </m:funcPr>
                      <m:fName>
                        <m:r>
                          <m:rPr>
                            <m:sty m:val="p"/>
                          </m:rPr>
                          <a:rPr lang="en-US" i="1">
                            <a:latin typeface="Cambria Math"/>
                            <a:cs typeface="Times New Roman" pitchFamily="18" charset="0"/>
                          </a:rPr>
                          <m:t>cos</m:t>
                        </m:r>
                      </m:fName>
                      <m:e>
                        <m:r>
                          <a:rPr lang="en-US" i="1">
                            <a:latin typeface="Cambria Math"/>
                            <a:ea typeface="Cambria Math"/>
                            <a:cs typeface="Times New Roman" pitchFamily="18" charset="0"/>
                          </a:rPr>
                          <m:t>𝜃</m:t>
                        </m:r>
                      </m:e>
                    </m:func>
                  </m:oMath>
                </a14:m>
                <a:r>
                  <a:rPr lang="en-US" b="1" dirty="0">
                    <a:cs typeface="Times New Roman" pitchFamily="18" charset="0"/>
                  </a:rPr>
                  <a:t> </a:t>
                </a:r>
                <a:r>
                  <a:rPr lang="en-US" dirty="0">
                    <a:cs typeface="Times New Roman" pitchFamily="18" charset="0"/>
                  </a:rPr>
                  <a:t>and </a:t>
                </a:r>
                <a14:m>
                  <m:oMath xmlns:m="http://schemas.openxmlformats.org/officeDocument/2006/math">
                    <m:func>
                      <m:funcPr>
                        <m:ctrlPr>
                          <a:rPr lang="en-US" i="1">
                            <a:latin typeface="Cambria Math" panose="02040503050406030204" pitchFamily="18" charset="0"/>
                            <a:cs typeface="Times New Roman" pitchFamily="18" charset="0"/>
                          </a:rPr>
                        </m:ctrlPr>
                      </m:funcPr>
                      <m:fName>
                        <m:r>
                          <m:rPr>
                            <m:sty m:val="p"/>
                          </m:rPr>
                          <a:rPr lang="en-US" i="1">
                            <a:latin typeface="Cambria Math"/>
                            <a:cs typeface="Times New Roman" pitchFamily="18" charset="0"/>
                          </a:rPr>
                          <m:t>sin</m:t>
                        </m:r>
                      </m:fName>
                      <m:e>
                        <m:r>
                          <a:rPr lang="en-US" i="1">
                            <a:latin typeface="Cambria Math"/>
                            <a:ea typeface="Cambria Math"/>
                            <a:cs typeface="Times New Roman" pitchFamily="18" charset="0"/>
                          </a:rPr>
                          <m:t>𝜃</m:t>
                        </m:r>
                      </m:e>
                    </m:func>
                  </m:oMath>
                </a14:m>
                <a:r>
                  <a:rPr lang="en-US" dirty="0">
                    <a:cs typeface="Times New Roman" pitchFamily="18" charset="0"/>
                  </a:rPr>
                  <a:t>.</a:t>
                </a:r>
              </a:p>
              <a:p>
                <a:pPr marL="0" indent="0" algn="just">
                  <a:buNone/>
                </a:pPr>
                <a:r>
                  <a:rPr lang="en-US" dirty="0">
                    <a:cs typeface="Times New Roman" pitchFamily="18" charset="0"/>
                  </a:rPr>
                  <a:t>Consider a circle of unit radius with </a:t>
                </a:r>
                <a:r>
                  <a:rPr lang="en-US" dirty="0" err="1">
                    <a:cs typeface="Times New Roman" pitchFamily="18" charset="0"/>
                  </a:rPr>
                  <a:t>centre</a:t>
                </a:r>
                <a:r>
                  <a:rPr lang="en-US" dirty="0">
                    <a:cs typeface="Times New Roman" pitchFamily="18" charset="0"/>
                  </a:rPr>
                  <a:t> at origin, as contour.</a:t>
                </a:r>
              </a:p>
              <a:p>
                <a:pPr marL="0" indent="0" algn="just">
                  <a:buNone/>
                </a:pPr>
                <a14:m>
                  <m:oMath xmlns:m="http://schemas.openxmlformats.org/officeDocument/2006/math">
                    <m:func>
                      <m:funcPr>
                        <m:ctrlPr>
                          <a:rPr lang="en-US" i="1">
                            <a:latin typeface="Cambria Math" panose="02040503050406030204" pitchFamily="18" charset="0"/>
                            <a:cs typeface="Times New Roman" pitchFamily="18" charset="0"/>
                          </a:rPr>
                        </m:ctrlPr>
                      </m:funcPr>
                      <m:fName>
                        <m:r>
                          <m:rPr>
                            <m:sty m:val="p"/>
                          </m:rPr>
                          <a:rPr lang="en-US" i="1">
                            <a:latin typeface="Cambria Math"/>
                            <a:cs typeface="Times New Roman" pitchFamily="18" charset="0"/>
                          </a:rPr>
                          <m:t>sin</m:t>
                        </m:r>
                      </m:fName>
                      <m:e>
                        <m:r>
                          <a:rPr lang="en-US" i="1">
                            <a:latin typeface="Cambria Math"/>
                            <a:ea typeface="Cambria Math"/>
                            <a:cs typeface="Times New Roman" pitchFamily="18" charset="0"/>
                          </a:rPr>
                          <m:t>𝜃</m:t>
                        </m:r>
                      </m:e>
                    </m:func>
                    <m:r>
                      <a:rPr lang="en-US" b="0" i="1" smtClean="0">
                        <a:latin typeface="Cambria Math"/>
                        <a:ea typeface="Cambria Math"/>
                        <a:cs typeface="Times New Roman" pitchFamily="18" charset="0"/>
                      </a:rPr>
                      <m:t>=</m:t>
                    </m:r>
                    <m:f>
                      <m:fPr>
                        <m:ctrlPr>
                          <a:rPr lang="en-US" b="0" i="1" smtClean="0">
                            <a:latin typeface="Cambria Math" panose="02040503050406030204" pitchFamily="18" charset="0"/>
                            <a:ea typeface="Cambria Math"/>
                            <a:cs typeface="Times New Roman" pitchFamily="18" charset="0"/>
                          </a:rPr>
                        </m:ctrlPr>
                      </m:fPr>
                      <m:num>
                        <m:r>
                          <a:rPr lang="en-US" b="0" i="1" smtClean="0">
                            <a:latin typeface="Cambria Math"/>
                            <a:ea typeface="Cambria Math"/>
                            <a:cs typeface="Times New Roman" pitchFamily="18" charset="0"/>
                          </a:rPr>
                          <m:t>1</m:t>
                        </m:r>
                      </m:num>
                      <m:den>
                        <m:r>
                          <a:rPr lang="en-US" b="0" i="1" smtClean="0">
                            <a:latin typeface="Cambria Math"/>
                            <a:ea typeface="Cambria Math"/>
                            <a:cs typeface="Times New Roman" pitchFamily="18" charset="0"/>
                          </a:rPr>
                          <m:t>2</m:t>
                        </m:r>
                        <m:r>
                          <a:rPr lang="en-US" b="0" i="1" smtClean="0">
                            <a:latin typeface="Cambria Math"/>
                            <a:ea typeface="Cambria Math"/>
                            <a:cs typeface="Times New Roman" pitchFamily="18" charset="0"/>
                          </a:rPr>
                          <m:t>𝑖</m:t>
                        </m:r>
                      </m:den>
                    </m:f>
                    <m:d>
                      <m:dPr>
                        <m:ctrlPr>
                          <a:rPr lang="en-US" b="0" i="1" smtClean="0">
                            <a:latin typeface="Cambria Math" panose="02040503050406030204" pitchFamily="18" charset="0"/>
                            <a:ea typeface="Cambria Math"/>
                            <a:cs typeface="Times New Roman" pitchFamily="18" charset="0"/>
                          </a:rPr>
                        </m:ctrlPr>
                      </m:dPr>
                      <m:e>
                        <m:r>
                          <a:rPr lang="en-US" b="0" i="1" smtClean="0">
                            <a:latin typeface="Cambria Math"/>
                            <a:ea typeface="Cambria Math"/>
                            <a:cs typeface="Times New Roman" pitchFamily="18" charset="0"/>
                          </a:rPr>
                          <m:t>𝑧</m:t>
                        </m:r>
                        <m:r>
                          <a:rPr lang="en-US" b="0" i="1" smtClean="0">
                            <a:latin typeface="Cambria Math"/>
                            <a:ea typeface="Cambria Math"/>
                            <a:cs typeface="Times New Roman" pitchFamily="18" charset="0"/>
                          </a:rPr>
                          <m:t>−</m:t>
                        </m:r>
                        <m:f>
                          <m:fPr>
                            <m:ctrlPr>
                              <a:rPr lang="en-US" b="0" i="1" smtClean="0">
                                <a:latin typeface="Cambria Math" panose="02040503050406030204" pitchFamily="18" charset="0"/>
                                <a:ea typeface="Cambria Math"/>
                                <a:cs typeface="Times New Roman" pitchFamily="18" charset="0"/>
                              </a:rPr>
                            </m:ctrlPr>
                          </m:fPr>
                          <m:num>
                            <m:r>
                              <a:rPr lang="en-US" b="0" i="1" smtClean="0">
                                <a:latin typeface="Cambria Math"/>
                                <a:ea typeface="Cambria Math"/>
                                <a:cs typeface="Times New Roman" pitchFamily="18" charset="0"/>
                              </a:rPr>
                              <m:t>1</m:t>
                            </m:r>
                          </m:num>
                          <m:den>
                            <m:r>
                              <a:rPr lang="en-US" b="0" i="1" smtClean="0">
                                <a:latin typeface="Cambria Math"/>
                                <a:ea typeface="Cambria Math"/>
                                <a:cs typeface="Times New Roman" pitchFamily="18" charset="0"/>
                              </a:rPr>
                              <m:t>𝑧</m:t>
                            </m:r>
                          </m:den>
                        </m:f>
                      </m:e>
                    </m:d>
                  </m:oMath>
                </a14:m>
                <a:r>
                  <a:rPr lang="en-US" dirty="0">
                    <a:cs typeface="Times New Roman" pitchFamily="18" charset="0"/>
                  </a:rPr>
                  <a:t>, </a:t>
                </a:r>
                <a14:m>
                  <m:oMath xmlns:m="http://schemas.openxmlformats.org/officeDocument/2006/math">
                    <m:func>
                      <m:funcPr>
                        <m:ctrlPr>
                          <a:rPr lang="en-US" i="1">
                            <a:latin typeface="Cambria Math" panose="02040503050406030204" pitchFamily="18" charset="0"/>
                            <a:cs typeface="Times New Roman" pitchFamily="18" charset="0"/>
                          </a:rPr>
                        </m:ctrlPr>
                      </m:funcPr>
                      <m:fName>
                        <m:r>
                          <m:rPr>
                            <m:sty m:val="p"/>
                          </m:rPr>
                          <a:rPr lang="en-US" b="0" i="0" smtClean="0">
                            <a:latin typeface="Cambria Math"/>
                            <a:cs typeface="Times New Roman" pitchFamily="18" charset="0"/>
                          </a:rPr>
                          <m:t>cos</m:t>
                        </m:r>
                      </m:fName>
                      <m:e>
                        <m:r>
                          <a:rPr lang="en-US" i="1">
                            <a:latin typeface="Cambria Math"/>
                            <a:ea typeface="Cambria Math"/>
                            <a:cs typeface="Times New Roman" pitchFamily="18" charset="0"/>
                          </a:rPr>
                          <m:t>𝜃</m:t>
                        </m:r>
                      </m:e>
                    </m:func>
                    <m:r>
                      <a:rPr lang="en-US" i="1">
                        <a:latin typeface="Cambria Math"/>
                        <a:ea typeface="Cambria Math"/>
                        <a:cs typeface="Times New Roman" pitchFamily="18" charset="0"/>
                      </a:rPr>
                      <m:t>=</m:t>
                    </m:r>
                    <m:f>
                      <m:fPr>
                        <m:ctrlPr>
                          <a:rPr lang="en-US" i="1">
                            <a:latin typeface="Cambria Math" panose="02040503050406030204" pitchFamily="18" charset="0"/>
                            <a:ea typeface="Cambria Math"/>
                            <a:cs typeface="Times New Roman" pitchFamily="18" charset="0"/>
                          </a:rPr>
                        </m:ctrlPr>
                      </m:fPr>
                      <m:num>
                        <m:r>
                          <a:rPr lang="en-US" i="1">
                            <a:latin typeface="Cambria Math"/>
                            <a:ea typeface="Cambria Math"/>
                            <a:cs typeface="Times New Roman" pitchFamily="18" charset="0"/>
                          </a:rPr>
                          <m:t>1</m:t>
                        </m:r>
                      </m:num>
                      <m:den>
                        <m:r>
                          <a:rPr lang="en-US" i="1">
                            <a:latin typeface="Cambria Math"/>
                            <a:ea typeface="Cambria Math"/>
                            <a:cs typeface="Times New Roman" pitchFamily="18" charset="0"/>
                          </a:rPr>
                          <m:t>2</m:t>
                        </m:r>
                      </m:den>
                    </m:f>
                    <m:d>
                      <m:dPr>
                        <m:ctrlPr>
                          <a:rPr lang="en-US" i="1">
                            <a:latin typeface="Cambria Math" panose="02040503050406030204" pitchFamily="18" charset="0"/>
                            <a:ea typeface="Cambria Math"/>
                            <a:cs typeface="Times New Roman" pitchFamily="18" charset="0"/>
                          </a:rPr>
                        </m:ctrlPr>
                      </m:dPr>
                      <m:e>
                        <m:r>
                          <a:rPr lang="en-US" i="1">
                            <a:latin typeface="Cambria Math"/>
                            <a:ea typeface="Cambria Math"/>
                            <a:cs typeface="Times New Roman" pitchFamily="18" charset="0"/>
                          </a:rPr>
                          <m:t>𝑧</m:t>
                        </m:r>
                        <m:r>
                          <a:rPr lang="en-US" b="0" i="1" smtClean="0">
                            <a:latin typeface="Cambria Math"/>
                            <a:ea typeface="Cambria Math"/>
                            <a:cs typeface="Times New Roman" pitchFamily="18" charset="0"/>
                          </a:rPr>
                          <m:t>+</m:t>
                        </m:r>
                        <m:f>
                          <m:fPr>
                            <m:ctrlPr>
                              <a:rPr lang="en-US" i="1">
                                <a:latin typeface="Cambria Math" panose="02040503050406030204" pitchFamily="18" charset="0"/>
                                <a:ea typeface="Cambria Math"/>
                                <a:cs typeface="Times New Roman" pitchFamily="18" charset="0"/>
                              </a:rPr>
                            </m:ctrlPr>
                          </m:fPr>
                          <m:num>
                            <m:r>
                              <a:rPr lang="en-US" i="1">
                                <a:latin typeface="Cambria Math"/>
                                <a:ea typeface="Cambria Math"/>
                                <a:cs typeface="Times New Roman" pitchFamily="18" charset="0"/>
                              </a:rPr>
                              <m:t>1</m:t>
                            </m:r>
                          </m:num>
                          <m:den>
                            <m:r>
                              <a:rPr lang="en-US" i="1">
                                <a:latin typeface="Cambria Math"/>
                                <a:ea typeface="Cambria Math"/>
                                <a:cs typeface="Times New Roman" pitchFamily="18" charset="0"/>
                              </a:rPr>
                              <m:t>𝑧</m:t>
                            </m:r>
                          </m:den>
                        </m:f>
                      </m:e>
                    </m:d>
                  </m:oMath>
                </a14:m>
                <a:r>
                  <a:rPr lang="en-US" dirty="0">
                    <a:cs typeface="Times New Roman" pitchFamily="18" charset="0"/>
                  </a:rPr>
                  <a:t> </a:t>
                </a:r>
              </a:p>
              <a:p>
                <a:pPr marL="0" indent="0" algn="just">
                  <a:buNone/>
                </a:pPr>
                <a:r>
                  <a:rPr lang="en-US" dirty="0">
                    <a:cs typeface="Times New Roman" pitchFamily="18" charset="0"/>
                  </a:rPr>
                  <a:t>Where </a:t>
                </a:r>
                <a14:m>
                  <m:oMath xmlns:m="http://schemas.openxmlformats.org/officeDocument/2006/math">
                    <m:r>
                      <m:rPr>
                        <m:sty m:val="p"/>
                      </m:rPr>
                      <a:rPr lang="en-US" b="0" i="0" smtClean="0">
                        <a:latin typeface="Cambria Math"/>
                        <a:ea typeface="Cambria Math"/>
                        <a:cs typeface="Times New Roman" pitchFamily="18" charset="0"/>
                      </a:rPr>
                      <m:t>z</m:t>
                    </m:r>
                    <m:r>
                      <a:rPr lang="en-US" i="1">
                        <a:latin typeface="Cambria Math"/>
                        <a:ea typeface="Cambria Math"/>
                        <a:cs typeface="Times New Roman" pitchFamily="18" charset="0"/>
                      </a:rPr>
                      <m:t>=</m:t>
                    </m:r>
                    <m:r>
                      <a:rPr lang="en-US" b="0" i="1" smtClean="0">
                        <a:latin typeface="Cambria Math"/>
                        <a:ea typeface="Cambria Math"/>
                        <a:cs typeface="Times New Roman" pitchFamily="18" charset="0"/>
                      </a:rPr>
                      <m:t>𝑟</m:t>
                    </m:r>
                    <m:sSup>
                      <m:sSupPr>
                        <m:ctrlPr>
                          <a:rPr lang="en-US" b="0" i="1" smtClean="0">
                            <a:latin typeface="Cambria Math" panose="02040503050406030204" pitchFamily="18" charset="0"/>
                            <a:ea typeface="Cambria Math"/>
                            <a:cs typeface="Times New Roman" pitchFamily="18" charset="0"/>
                          </a:rPr>
                        </m:ctrlPr>
                      </m:sSupPr>
                      <m:e>
                        <m:r>
                          <a:rPr lang="en-US" b="0" i="1" smtClean="0">
                            <a:latin typeface="Cambria Math"/>
                            <a:ea typeface="Cambria Math"/>
                            <a:cs typeface="Times New Roman" pitchFamily="18" charset="0"/>
                          </a:rPr>
                          <m:t>𝑒</m:t>
                        </m:r>
                      </m:e>
                      <m:sup>
                        <m:r>
                          <a:rPr lang="en-US" b="0" i="1" smtClean="0">
                            <a:latin typeface="Cambria Math"/>
                            <a:ea typeface="Cambria Math"/>
                            <a:cs typeface="Times New Roman" pitchFamily="18" charset="0"/>
                          </a:rPr>
                          <m:t>𝑖</m:t>
                        </m:r>
                        <m:r>
                          <a:rPr lang="en-US" b="0" i="1" smtClean="0">
                            <a:latin typeface="Cambria Math"/>
                            <a:ea typeface="Cambria Math"/>
                            <a:cs typeface="Times New Roman" pitchFamily="18" charset="0"/>
                          </a:rPr>
                          <m:t>𝜃</m:t>
                        </m:r>
                      </m:sup>
                    </m:sSup>
                    <m:r>
                      <a:rPr lang="en-US" b="0" i="1" smtClean="0">
                        <a:latin typeface="Cambria Math"/>
                        <a:ea typeface="Cambria Math"/>
                        <a:cs typeface="Times New Roman" pitchFamily="18" charset="0"/>
                      </a:rPr>
                      <m:t>=1.</m:t>
                    </m:r>
                  </m:oMath>
                </a14:m>
                <a:r>
                  <a:rPr lang="en-US" dirty="0">
                    <a:ea typeface="Cambria Math"/>
                    <a:cs typeface="Times New Roman" panose="02020603050405020304" pitchFamily="18" charset="0"/>
                  </a:rPr>
                  <a:t> </a:t>
                </a:r>
                <a14:m>
                  <m:oMath xmlns:m="http://schemas.openxmlformats.org/officeDocument/2006/math">
                    <m:sSup>
                      <m:sSupPr>
                        <m:ctrlPr>
                          <a:rPr lang="en-US" i="1">
                            <a:latin typeface="Cambria Math" panose="02040503050406030204" pitchFamily="18" charset="0"/>
                            <a:ea typeface="Cambria Math"/>
                            <a:cs typeface="Times New Roman" pitchFamily="18" charset="0"/>
                          </a:rPr>
                        </m:ctrlPr>
                      </m:sSupPr>
                      <m:e>
                        <m:r>
                          <a:rPr lang="en-US" i="1">
                            <a:latin typeface="Cambria Math"/>
                            <a:ea typeface="Cambria Math"/>
                            <a:cs typeface="Times New Roman" pitchFamily="18" charset="0"/>
                          </a:rPr>
                          <m:t>𝑒</m:t>
                        </m:r>
                      </m:e>
                      <m:sup>
                        <m:r>
                          <a:rPr lang="en-US" i="1">
                            <a:latin typeface="Cambria Math"/>
                            <a:ea typeface="Cambria Math"/>
                            <a:cs typeface="Times New Roman" pitchFamily="18" charset="0"/>
                          </a:rPr>
                          <m:t>𝑖</m:t>
                        </m:r>
                        <m:r>
                          <a:rPr lang="en-US" i="1">
                            <a:latin typeface="Cambria Math"/>
                            <a:ea typeface="Cambria Math"/>
                            <a:cs typeface="Times New Roman" pitchFamily="18" charset="0"/>
                          </a:rPr>
                          <m:t>𝜃</m:t>
                        </m:r>
                      </m:sup>
                    </m:sSup>
                    <m:r>
                      <a:rPr lang="en-US" b="0" i="1" smtClean="0">
                        <a:latin typeface="Cambria Math"/>
                        <a:ea typeface="Cambria Math"/>
                        <a:cs typeface="Times New Roman" pitchFamily="18" charset="0"/>
                      </a:rPr>
                      <m:t>=</m:t>
                    </m:r>
                    <m:sSup>
                      <m:sSupPr>
                        <m:ctrlPr>
                          <a:rPr lang="en-US" i="1">
                            <a:latin typeface="Cambria Math" panose="02040503050406030204" pitchFamily="18" charset="0"/>
                            <a:ea typeface="Cambria Math"/>
                            <a:cs typeface="Times New Roman" pitchFamily="18" charset="0"/>
                          </a:rPr>
                        </m:ctrlPr>
                      </m:sSupPr>
                      <m:e>
                        <m:r>
                          <a:rPr lang="en-US" i="1">
                            <a:latin typeface="Cambria Math"/>
                            <a:ea typeface="Cambria Math"/>
                            <a:cs typeface="Times New Roman" pitchFamily="18" charset="0"/>
                          </a:rPr>
                          <m:t>𝑒</m:t>
                        </m:r>
                      </m:e>
                      <m:sup>
                        <m:r>
                          <a:rPr lang="en-US" i="1">
                            <a:latin typeface="Cambria Math"/>
                            <a:ea typeface="Cambria Math"/>
                            <a:cs typeface="Times New Roman" pitchFamily="18" charset="0"/>
                          </a:rPr>
                          <m:t>𝑖</m:t>
                        </m:r>
                        <m:r>
                          <a:rPr lang="en-US" i="1">
                            <a:latin typeface="Cambria Math"/>
                            <a:ea typeface="Cambria Math"/>
                            <a:cs typeface="Times New Roman" pitchFamily="18" charset="0"/>
                          </a:rPr>
                          <m:t>𝜃</m:t>
                        </m:r>
                      </m:sup>
                    </m:sSup>
                  </m:oMath>
                </a14:m>
                <a:r>
                  <a:rPr lang="en-US" dirty="0">
                    <a:cs typeface="Times New Roman" pitchFamily="18" charset="0"/>
                  </a:rPr>
                  <a:t>.</a:t>
                </a:r>
              </a:p>
              <a:p>
                <a:pPr marL="0" indent="0" algn="just">
                  <a:buNone/>
                </a:pPr>
                <a:r>
                  <a:rPr lang="en-US" dirty="0">
                    <a:cs typeface="Times New Roman" pitchFamily="18" charset="0"/>
                  </a:rPr>
                  <a:t>As we know </a:t>
                </a:r>
                <a14:m>
                  <m:oMath xmlns:m="http://schemas.openxmlformats.org/officeDocument/2006/math">
                    <m:r>
                      <a:rPr lang="en-US" i="1">
                        <a:latin typeface="Cambria Math"/>
                        <a:ea typeface="Cambria Math"/>
                        <a:cs typeface="Times New Roman" pitchFamily="18" charset="0"/>
                      </a:rPr>
                      <m:t>𝑧</m:t>
                    </m:r>
                    <m:r>
                      <a:rPr lang="en-US" b="0" i="1" smtClean="0">
                        <a:latin typeface="Cambria Math"/>
                        <a:ea typeface="Cambria Math"/>
                        <a:cs typeface="Times New Roman" pitchFamily="18" charset="0"/>
                      </a:rPr>
                      <m:t>=</m:t>
                    </m:r>
                    <m:sSup>
                      <m:sSupPr>
                        <m:ctrlPr>
                          <a:rPr lang="en-US" i="1">
                            <a:latin typeface="Cambria Math" panose="02040503050406030204" pitchFamily="18" charset="0"/>
                            <a:ea typeface="Cambria Math"/>
                            <a:cs typeface="Times New Roman" pitchFamily="18" charset="0"/>
                          </a:rPr>
                        </m:ctrlPr>
                      </m:sSupPr>
                      <m:e>
                        <m:r>
                          <a:rPr lang="en-US" i="1">
                            <a:latin typeface="Cambria Math"/>
                            <a:ea typeface="Cambria Math"/>
                            <a:cs typeface="Times New Roman" pitchFamily="18" charset="0"/>
                          </a:rPr>
                          <m:t>𝑒</m:t>
                        </m:r>
                      </m:e>
                      <m:sup>
                        <m:r>
                          <a:rPr lang="en-US" i="1">
                            <a:latin typeface="Cambria Math"/>
                            <a:ea typeface="Cambria Math"/>
                            <a:cs typeface="Times New Roman" pitchFamily="18" charset="0"/>
                          </a:rPr>
                          <m:t>𝑖</m:t>
                        </m:r>
                        <m:r>
                          <a:rPr lang="en-US" i="1">
                            <a:latin typeface="Cambria Math"/>
                            <a:ea typeface="Cambria Math"/>
                            <a:cs typeface="Times New Roman" pitchFamily="18" charset="0"/>
                          </a:rPr>
                          <m:t>𝜃</m:t>
                        </m:r>
                      </m:sup>
                    </m:sSup>
                    <m:r>
                      <a:rPr lang="en-US" b="0" i="1" smtClean="0">
                        <a:latin typeface="Cambria Math"/>
                        <a:ea typeface="Cambria Math"/>
                        <a:cs typeface="Times New Roman" pitchFamily="18" charset="0"/>
                      </a:rPr>
                      <m:t>, </m:t>
                    </m:r>
                    <m:r>
                      <a:rPr lang="en-US" b="0" i="1" smtClean="0">
                        <a:latin typeface="Cambria Math"/>
                        <a:ea typeface="Cambria Math"/>
                        <a:cs typeface="Times New Roman" pitchFamily="18" charset="0"/>
                      </a:rPr>
                      <m:t>𝑑𝑧</m:t>
                    </m:r>
                    <m:r>
                      <a:rPr lang="en-US" b="0" i="1" smtClean="0">
                        <a:latin typeface="Cambria Math"/>
                        <a:ea typeface="Cambria Math"/>
                        <a:cs typeface="Times New Roman" pitchFamily="18" charset="0"/>
                      </a:rPr>
                      <m:t>=</m:t>
                    </m:r>
                    <m:r>
                      <a:rPr lang="en-US" b="0" i="1" smtClean="0">
                        <a:latin typeface="Cambria Math"/>
                        <a:ea typeface="Cambria Math"/>
                        <a:cs typeface="Times New Roman" pitchFamily="18" charset="0"/>
                      </a:rPr>
                      <m:t>𝑖</m:t>
                    </m:r>
                    <m:sSup>
                      <m:sSupPr>
                        <m:ctrlPr>
                          <a:rPr lang="en-US" i="1">
                            <a:latin typeface="Cambria Math" panose="02040503050406030204" pitchFamily="18" charset="0"/>
                            <a:ea typeface="Cambria Math"/>
                            <a:cs typeface="Times New Roman" pitchFamily="18" charset="0"/>
                          </a:rPr>
                        </m:ctrlPr>
                      </m:sSupPr>
                      <m:e>
                        <m:r>
                          <a:rPr lang="en-US" i="1">
                            <a:latin typeface="Cambria Math"/>
                            <a:ea typeface="Cambria Math"/>
                            <a:cs typeface="Times New Roman" pitchFamily="18" charset="0"/>
                          </a:rPr>
                          <m:t>𝑒</m:t>
                        </m:r>
                      </m:e>
                      <m:sup>
                        <m:r>
                          <a:rPr lang="en-US" i="1">
                            <a:latin typeface="Cambria Math"/>
                            <a:ea typeface="Cambria Math"/>
                            <a:cs typeface="Times New Roman" pitchFamily="18" charset="0"/>
                          </a:rPr>
                          <m:t>𝑖</m:t>
                        </m:r>
                        <m:r>
                          <a:rPr lang="en-US" i="1">
                            <a:latin typeface="Cambria Math"/>
                            <a:ea typeface="Cambria Math"/>
                            <a:cs typeface="Times New Roman" pitchFamily="18" charset="0"/>
                          </a:rPr>
                          <m:t>𝜃</m:t>
                        </m:r>
                      </m:sup>
                    </m:sSup>
                    <m:r>
                      <a:rPr lang="en-US" b="0" i="1" smtClean="0">
                        <a:latin typeface="Cambria Math"/>
                        <a:ea typeface="Cambria Math"/>
                        <a:cs typeface="Times New Roman" pitchFamily="18" charset="0"/>
                      </a:rPr>
                      <m:t>𝑑</m:t>
                    </m:r>
                    <m:r>
                      <a:rPr lang="en-US" b="0" i="1" smtClean="0">
                        <a:latin typeface="Cambria Math"/>
                        <a:ea typeface="Cambria Math"/>
                        <a:cs typeface="Times New Roman" pitchFamily="18" charset="0"/>
                      </a:rPr>
                      <m:t>𝜃</m:t>
                    </m:r>
                    <m:r>
                      <a:rPr lang="en-US" b="0" i="1" smtClean="0">
                        <a:latin typeface="Cambria Math"/>
                        <a:ea typeface="Cambria Math"/>
                        <a:cs typeface="Times New Roman" pitchFamily="18" charset="0"/>
                      </a:rPr>
                      <m:t>=</m:t>
                    </m:r>
                    <m:r>
                      <a:rPr lang="en-US" b="0" i="1" smtClean="0">
                        <a:latin typeface="Cambria Math"/>
                        <a:ea typeface="Cambria Math"/>
                        <a:cs typeface="Times New Roman" pitchFamily="18" charset="0"/>
                      </a:rPr>
                      <m:t>𝑖𝑧𝑑</m:t>
                    </m:r>
                    <m:r>
                      <a:rPr lang="en-US" b="0" i="1" smtClean="0">
                        <a:latin typeface="Cambria Math"/>
                        <a:ea typeface="Cambria Math"/>
                        <a:cs typeface="Times New Roman" pitchFamily="18" charset="0"/>
                      </a:rPr>
                      <m:t>𝜃</m:t>
                    </m:r>
                  </m:oMath>
                </a14:m>
                <a:endParaRPr lang="en-US" dirty="0">
                  <a:cs typeface="Times New Roman" pitchFamily="18" charset="0"/>
                </a:endParaRPr>
              </a:p>
              <a:p>
                <a:pPr marL="0" indent="0" algn="just">
                  <a:buNone/>
                </a:pPr>
                <a:r>
                  <a:rPr lang="en-US" dirty="0">
                    <a:cs typeface="Times New Roman" pitchFamily="18" charset="0"/>
                  </a:rPr>
                  <a:t>  or,     </a:t>
                </a:r>
                <a14:m>
                  <m:oMath xmlns:m="http://schemas.openxmlformats.org/officeDocument/2006/math">
                    <m:r>
                      <a:rPr lang="en-US" b="0" i="0" smtClean="0">
                        <a:latin typeface="Cambria Math"/>
                        <a:ea typeface="Cambria Math"/>
                        <a:cs typeface="Times New Roman" pitchFamily="18" charset="0"/>
                      </a:rPr>
                      <m:t> </m:t>
                    </m:r>
                    <m:r>
                      <a:rPr lang="en-US" i="1">
                        <a:latin typeface="Cambria Math"/>
                        <a:ea typeface="Cambria Math"/>
                        <a:cs typeface="Times New Roman" pitchFamily="18" charset="0"/>
                      </a:rPr>
                      <m:t>𝑑</m:t>
                    </m:r>
                    <m:r>
                      <a:rPr lang="en-US" i="1">
                        <a:latin typeface="Cambria Math"/>
                        <a:ea typeface="Cambria Math"/>
                        <a:cs typeface="Times New Roman" pitchFamily="18" charset="0"/>
                      </a:rPr>
                      <m:t>𝜃</m:t>
                    </m:r>
                    <m:r>
                      <a:rPr lang="en-US" i="1">
                        <a:latin typeface="Cambria Math"/>
                        <a:ea typeface="Cambria Math"/>
                        <a:cs typeface="Times New Roman" pitchFamily="18" charset="0"/>
                      </a:rPr>
                      <m:t>=</m:t>
                    </m:r>
                    <m:f>
                      <m:fPr>
                        <m:ctrlPr>
                          <a:rPr lang="en-US" i="1" smtClean="0">
                            <a:latin typeface="Cambria Math" panose="02040503050406030204" pitchFamily="18" charset="0"/>
                            <a:ea typeface="Cambria Math"/>
                            <a:cs typeface="Times New Roman" pitchFamily="18" charset="0"/>
                          </a:rPr>
                        </m:ctrlPr>
                      </m:fPr>
                      <m:num>
                        <m:r>
                          <a:rPr lang="en-US" b="0" i="1" smtClean="0">
                            <a:latin typeface="Cambria Math"/>
                            <a:ea typeface="Cambria Math"/>
                            <a:cs typeface="Times New Roman" pitchFamily="18" charset="0"/>
                          </a:rPr>
                          <m:t>𝑑𝑧</m:t>
                        </m:r>
                      </m:num>
                      <m:den>
                        <m:r>
                          <a:rPr lang="en-US" b="0" i="1" smtClean="0">
                            <a:latin typeface="Cambria Math"/>
                            <a:ea typeface="Cambria Math"/>
                            <a:cs typeface="Times New Roman" pitchFamily="18" charset="0"/>
                          </a:rPr>
                          <m:t>𝑖𝑧</m:t>
                        </m:r>
                      </m:den>
                    </m:f>
                  </m:oMath>
                </a14:m>
                <a:r>
                  <a:rPr lang="en-US" dirty="0">
                    <a:cs typeface="Times New Roman" pitchFamily="18" charset="0"/>
                  </a:rPr>
                  <a:t>.</a:t>
                </a:r>
              </a:p>
              <a:p>
                <a:pPr marL="0" indent="0" algn="just">
                  <a:buNone/>
                </a:pPr>
                <a:r>
                  <a:rPr lang="en-US" dirty="0">
                    <a:cs typeface="Times New Roman" pitchFamily="18" charset="0"/>
                  </a:rPr>
                  <a:t> The integration is converted into a function of z .Then apply Cauchy’s residue theorem to evaluate the integral.</a:t>
                </a:r>
              </a:p>
              <a:p>
                <a:pPr marL="0" indent="0" algn="just">
                  <a:buNone/>
                </a:pPr>
                <a:endParaRPr lang="en-US" dirty="0">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p:txBody>
          </p:sp>
        </mc:Choice>
        <mc:Fallback xmlns="">
          <p:sp>
            <p:nvSpPr>
              <p:cNvPr id="3" name="Content Placeholder 2">
                <a:extLst>
                  <a:ext uri="{FF2B5EF4-FFF2-40B4-BE49-F238E27FC236}">
                    <a16:creationId xmlns:a16="http://schemas.microsoft.com/office/drawing/2014/main" id="{776152AF-13A4-4FA4-AE60-B00DB2A32645}"/>
                  </a:ext>
                </a:extLst>
              </p:cNvPr>
              <p:cNvSpPr>
                <a:spLocks noGrp="1" noRot="1" noChangeAspect="1" noMove="1" noResize="1" noEditPoints="1" noAdjustHandles="1" noChangeArrowheads="1" noChangeShapeType="1" noTextEdit="1"/>
              </p:cNvSpPr>
              <p:nvPr>
                <p:ph idx="1"/>
              </p:nvPr>
            </p:nvSpPr>
            <p:spPr>
              <a:xfrm>
                <a:off x="304800" y="838200"/>
                <a:ext cx="8610600" cy="5403850"/>
              </a:xfrm>
              <a:blipFill>
                <a:blip r:embed="rId2"/>
                <a:stretch>
                  <a:fillRect l="-1415" r="-1345" b="-3386"/>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62B1D26B-CF19-46E3-A31D-94EB48FC87CC}"/>
              </a:ext>
            </a:extLst>
          </p:cNvPr>
          <p:cNvSpPr txBox="1">
            <a:spLocks/>
          </p:cNvSpPr>
          <p:nvPr/>
        </p:nvSpPr>
        <p:spPr>
          <a:xfrm>
            <a:off x="1711959" y="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Evaluation of Real Integral(CO2) </a:t>
            </a:r>
          </a:p>
        </p:txBody>
      </p:sp>
      <p:pic>
        <p:nvPicPr>
          <p:cNvPr id="5" name="Picture 4">
            <a:extLst>
              <a:ext uri="{FF2B5EF4-FFF2-40B4-BE49-F238E27FC236}">
                <a16:creationId xmlns:a16="http://schemas.microsoft.com/office/drawing/2014/main" id="{B34B8681-F679-4788-985D-0AD646172E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422" y="44704"/>
            <a:ext cx="1445116" cy="771933"/>
          </a:xfrm>
          <a:prstGeom prst="rect">
            <a:avLst/>
          </a:prstGeom>
        </p:spPr>
      </p:pic>
      <p:sp>
        <p:nvSpPr>
          <p:cNvPr id="6" name="Date Placeholder 5">
            <a:extLst>
              <a:ext uri="{FF2B5EF4-FFF2-40B4-BE49-F238E27FC236}">
                <a16:creationId xmlns:a16="http://schemas.microsoft.com/office/drawing/2014/main" id="{9EE6AB0F-9B52-40C6-95D0-47181F42928E}"/>
              </a:ext>
            </a:extLst>
          </p:cNvPr>
          <p:cNvSpPr>
            <a:spLocks noGrp="1"/>
          </p:cNvSpPr>
          <p:nvPr>
            <p:ph type="dt" sz="half" idx="10"/>
          </p:nvPr>
        </p:nvSpPr>
        <p:spPr/>
        <p:txBody>
          <a:bodyPr/>
          <a:lstStyle/>
          <a:p>
            <a:fld id="{7115703B-C38D-4223-A214-641678EAE7A9}" type="datetime1">
              <a:rPr lang="en-US" smtClean="0"/>
              <a:t>10/24/2022</a:t>
            </a:fld>
            <a:endParaRPr lang="en-US"/>
          </a:p>
        </p:txBody>
      </p:sp>
      <p:sp>
        <p:nvSpPr>
          <p:cNvPr id="7" name="Footer Placeholder 6">
            <a:extLst>
              <a:ext uri="{FF2B5EF4-FFF2-40B4-BE49-F238E27FC236}">
                <a16:creationId xmlns:a16="http://schemas.microsoft.com/office/drawing/2014/main" id="{6EE31571-CB31-4BE5-9660-559F5BBB5E26}"/>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79FB25D6-42AD-4414-9ACC-0B2473BAB49C}"/>
              </a:ext>
            </a:extLst>
          </p:cNvPr>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30274788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15AFC6-DE0C-475B-94A1-18B30B45311A}"/>
                  </a:ext>
                </a:extLst>
              </p:cNvPr>
              <p:cNvSpPr>
                <a:spLocks noGrp="1"/>
              </p:cNvSpPr>
              <p:nvPr>
                <p:ph idx="1"/>
              </p:nvPr>
            </p:nvSpPr>
            <p:spPr>
              <a:xfrm>
                <a:off x="76200" y="914400"/>
                <a:ext cx="8915399" cy="5126963"/>
              </a:xfrm>
            </p:spPr>
            <p:txBody>
              <a:bodyPr>
                <a:normAutofit/>
              </a:bodyPr>
              <a:lstStyle/>
              <a:p>
                <a:pPr marL="0" indent="0">
                  <a:buNone/>
                </a:pPr>
                <a:r>
                  <a:rPr lang="en-US" b="1" dirty="0"/>
                  <a:t>Q.1.</a:t>
                </a:r>
                <a:r>
                  <a:rPr lang="en-US" dirty="0"/>
                  <a:t>Evaluate the integral </a:t>
                </a:r>
                <a14:m>
                  <m:oMath xmlns:m="http://schemas.openxmlformats.org/officeDocument/2006/math">
                    <m:nary>
                      <m:naryPr>
                        <m:ctrlPr>
                          <a:rPr lang="en-US" i="1" smtClean="0">
                            <a:latin typeface="Cambria Math" panose="02040503050406030204" pitchFamily="18" charset="0"/>
                            <a:ea typeface="Cambria Math"/>
                          </a:rPr>
                        </m:ctrlPr>
                      </m:naryPr>
                      <m:sub>
                        <m:r>
                          <m:rPr>
                            <m:brk m:alnAt="23"/>
                          </m:rPr>
                          <a:rPr lang="en-US" b="0" i="1" smtClean="0">
                            <a:latin typeface="Cambria Math"/>
                            <a:ea typeface="Cambria Math"/>
                          </a:rPr>
                          <m:t>0</m:t>
                        </m:r>
                      </m:sub>
                      <m:sup>
                        <m:r>
                          <a:rPr lang="en-US" b="0" i="1" smtClean="0">
                            <a:latin typeface="Cambria Math"/>
                            <a:ea typeface="Cambria Math"/>
                          </a:rPr>
                          <m:t>2</m:t>
                        </m:r>
                        <m:r>
                          <a:rPr lang="en-US" b="0" i="1" smtClean="0">
                            <a:latin typeface="Cambria Math"/>
                            <a:ea typeface="Cambria Math"/>
                          </a:rPr>
                          <m:t>𝜋</m:t>
                        </m:r>
                      </m:sup>
                      <m:e>
                        <m:f>
                          <m:fPr>
                            <m:ctrlPr>
                              <a:rPr lang="en-US" i="1" smtClean="0">
                                <a:latin typeface="Cambria Math" panose="02040503050406030204" pitchFamily="18" charset="0"/>
                                <a:ea typeface="Cambria Math"/>
                              </a:rPr>
                            </m:ctrlPr>
                          </m:fPr>
                          <m:num>
                            <m:r>
                              <a:rPr lang="en-US" b="0" i="1" smtClean="0">
                                <a:latin typeface="Cambria Math"/>
                                <a:ea typeface="Cambria Math"/>
                              </a:rPr>
                              <m:t>𝑑</m:t>
                            </m:r>
                            <m:r>
                              <a:rPr lang="en-US" b="0" i="1" smtClean="0">
                                <a:latin typeface="Cambria Math"/>
                                <a:ea typeface="Cambria Math"/>
                              </a:rPr>
                              <m:t>𝜃</m:t>
                            </m:r>
                          </m:num>
                          <m:den>
                            <m:r>
                              <a:rPr lang="en-US" b="0" i="1" smtClean="0">
                                <a:latin typeface="Cambria Math"/>
                                <a:ea typeface="Cambria Math"/>
                              </a:rPr>
                              <m:t>5−3</m:t>
                            </m:r>
                            <m:func>
                              <m:funcPr>
                                <m:ctrlPr>
                                  <a:rPr lang="en-US" b="0" i="1" smtClean="0">
                                    <a:latin typeface="Cambria Math" panose="02040503050406030204" pitchFamily="18" charset="0"/>
                                    <a:ea typeface="Cambria Math"/>
                                  </a:rPr>
                                </m:ctrlPr>
                              </m:funcPr>
                              <m:fName>
                                <m:r>
                                  <m:rPr>
                                    <m:sty m:val="p"/>
                                  </m:rPr>
                                  <a:rPr lang="en-US" b="0" i="0" smtClean="0">
                                    <a:latin typeface="Cambria Math"/>
                                    <a:ea typeface="Cambria Math"/>
                                  </a:rPr>
                                  <m:t>cos</m:t>
                                </m:r>
                              </m:fName>
                              <m:e>
                                <m:r>
                                  <a:rPr lang="en-US" b="0" i="1" smtClean="0">
                                    <a:latin typeface="Cambria Math"/>
                                    <a:ea typeface="Cambria Math"/>
                                  </a:rPr>
                                  <m:t>𝜃</m:t>
                                </m:r>
                              </m:e>
                            </m:func>
                          </m:den>
                        </m:f>
                      </m:e>
                    </m:nary>
                  </m:oMath>
                </a14:m>
                <a:r>
                  <a:rPr lang="en-US" dirty="0"/>
                  <a:t> .</a:t>
                </a:r>
              </a:p>
              <a:p>
                <a:pPr marL="0" indent="0">
                  <a:buNone/>
                </a:pPr>
                <a:r>
                  <a:rPr lang="en-US" b="1" dirty="0"/>
                  <a:t>Q.2.</a:t>
                </a:r>
                <a:r>
                  <a:rPr lang="en-US" dirty="0"/>
                  <a:t>Evaluate the integral </a:t>
                </a:r>
                <a14:m>
                  <m:oMath xmlns:m="http://schemas.openxmlformats.org/officeDocument/2006/math">
                    <m:r>
                      <a:rPr lang="en-US">
                        <a:latin typeface="Cambria Math"/>
                        <a:ea typeface="Cambria Math"/>
                      </a:rPr>
                      <m:t> </m:t>
                    </m:r>
                    <m:nary>
                      <m:naryPr>
                        <m:ctrlPr>
                          <a:rPr lang="en-US" i="1">
                            <a:latin typeface="Cambria Math" panose="02040503050406030204" pitchFamily="18" charset="0"/>
                            <a:ea typeface="Cambria Math"/>
                          </a:rPr>
                        </m:ctrlPr>
                      </m:naryPr>
                      <m:sub>
                        <m:r>
                          <m:rPr>
                            <m:brk m:alnAt="23"/>
                          </m:rPr>
                          <a:rPr lang="en-US" i="1">
                            <a:latin typeface="Cambria Math"/>
                            <a:ea typeface="Cambria Math"/>
                          </a:rPr>
                          <m:t>0</m:t>
                        </m:r>
                      </m:sub>
                      <m:sup>
                        <m:r>
                          <a:rPr lang="en-US" i="1">
                            <a:latin typeface="Cambria Math"/>
                            <a:ea typeface="Cambria Math"/>
                          </a:rPr>
                          <m:t>2</m:t>
                        </m:r>
                        <m:r>
                          <a:rPr lang="en-US" i="1">
                            <a:latin typeface="Cambria Math"/>
                            <a:ea typeface="Cambria Math"/>
                          </a:rPr>
                          <m:t>𝜋</m:t>
                        </m:r>
                      </m:sup>
                      <m:e>
                        <m:f>
                          <m:fPr>
                            <m:ctrlPr>
                              <a:rPr lang="en-US" i="1">
                                <a:latin typeface="Cambria Math" panose="02040503050406030204" pitchFamily="18" charset="0"/>
                                <a:ea typeface="Cambria Math"/>
                              </a:rPr>
                            </m:ctrlPr>
                          </m:fPr>
                          <m:num>
                            <m:r>
                              <a:rPr lang="en-US" i="1">
                                <a:latin typeface="Cambria Math"/>
                                <a:ea typeface="Cambria Math"/>
                              </a:rPr>
                              <m:t>𝑑</m:t>
                            </m:r>
                            <m:r>
                              <a:rPr lang="en-US" i="1">
                                <a:latin typeface="Cambria Math"/>
                                <a:ea typeface="Cambria Math"/>
                              </a:rPr>
                              <m:t>𝜃</m:t>
                            </m:r>
                          </m:num>
                          <m:den>
                            <m:r>
                              <a:rPr lang="en-US" b="0" i="1" smtClean="0">
                                <a:latin typeface="Cambria Math"/>
                                <a:ea typeface="Cambria Math"/>
                              </a:rPr>
                              <m:t>𝑎</m:t>
                            </m:r>
                            <m:r>
                              <a:rPr lang="en-US" b="0" i="1" smtClean="0">
                                <a:latin typeface="Cambria Math"/>
                                <a:ea typeface="Cambria Math"/>
                              </a:rPr>
                              <m:t>+</m:t>
                            </m:r>
                            <m:r>
                              <a:rPr lang="en-US" b="0" i="1" smtClean="0">
                                <a:latin typeface="Cambria Math"/>
                                <a:ea typeface="Cambria Math"/>
                              </a:rPr>
                              <m:t>𝑏</m:t>
                            </m:r>
                            <m:func>
                              <m:funcPr>
                                <m:ctrlPr>
                                  <a:rPr lang="en-US" i="1" smtClean="0">
                                    <a:latin typeface="Cambria Math" panose="02040503050406030204" pitchFamily="18" charset="0"/>
                                    <a:ea typeface="Cambria Math"/>
                                  </a:rPr>
                                </m:ctrlPr>
                              </m:funcPr>
                              <m:fName>
                                <m:r>
                                  <m:rPr>
                                    <m:sty m:val="p"/>
                                  </m:rPr>
                                  <a:rPr lang="en-US" b="0" i="0" smtClean="0">
                                    <a:latin typeface="Cambria Math"/>
                                    <a:ea typeface="Cambria Math"/>
                                  </a:rPr>
                                  <m:t>sin</m:t>
                                </m:r>
                              </m:fName>
                              <m:e>
                                <m:r>
                                  <a:rPr lang="en-US" i="1">
                                    <a:latin typeface="Cambria Math"/>
                                    <a:ea typeface="Cambria Math"/>
                                  </a:rPr>
                                  <m:t>𝜃</m:t>
                                </m:r>
                              </m:e>
                            </m:func>
                          </m:den>
                        </m:f>
                      </m:e>
                    </m:nary>
                  </m:oMath>
                </a14:m>
                <a:r>
                  <a:rPr lang="en-US" dirty="0"/>
                  <a:t> if </a:t>
                </a:r>
                <a14:m>
                  <m:oMath xmlns:m="http://schemas.openxmlformats.org/officeDocument/2006/math">
                    <m:r>
                      <a:rPr lang="en-US" b="0" i="1" smtClean="0">
                        <a:latin typeface="Cambria Math"/>
                        <a:ea typeface="Cambria Math"/>
                      </a:rPr>
                      <m:t>𝑎</m:t>
                    </m:r>
                    <m:r>
                      <a:rPr lang="en-US" b="0" i="1" smtClean="0">
                        <a:latin typeface="Cambria Math"/>
                        <a:ea typeface="Cambria Math"/>
                      </a:rPr>
                      <m:t>&gt;</m:t>
                    </m:r>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𝑏</m:t>
                        </m:r>
                      </m:e>
                    </m:d>
                  </m:oMath>
                </a14:m>
                <a:r>
                  <a:rPr lang="en-US" dirty="0"/>
                  <a:t>.</a:t>
                </a:r>
              </a:p>
              <a:p>
                <a:pPr marL="0" indent="0">
                  <a:buNone/>
                </a:pPr>
                <a:r>
                  <a:rPr lang="en-US" b="1" dirty="0"/>
                  <a:t>Q.3.</a:t>
                </a:r>
                <a:r>
                  <a:rPr lang="en-US" dirty="0"/>
                  <a:t>Using contour integration, Evaluate </a:t>
                </a:r>
                <a14:m>
                  <m:oMath xmlns:m="http://schemas.openxmlformats.org/officeDocument/2006/math">
                    <m:nary>
                      <m:naryPr>
                        <m:ctrlPr>
                          <a:rPr lang="en-US" i="1">
                            <a:latin typeface="Cambria Math" panose="02040503050406030204" pitchFamily="18" charset="0"/>
                            <a:ea typeface="Cambria Math"/>
                          </a:rPr>
                        </m:ctrlPr>
                      </m:naryPr>
                      <m:sub>
                        <m:r>
                          <m:rPr>
                            <m:brk m:alnAt="23"/>
                          </m:rPr>
                          <a:rPr lang="en-US" i="1">
                            <a:latin typeface="Cambria Math"/>
                            <a:ea typeface="Cambria Math"/>
                          </a:rPr>
                          <m:t>0</m:t>
                        </m:r>
                      </m:sub>
                      <m:sup>
                        <m:r>
                          <a:rPr lang="en-US" i="1">
                            <a:latin typeface="Cambria Math"/>
                            <a:ea typeface="Cambria Math"/>
                          </a:rPr>
                          <m:t>2</m:t>
                        </m:r>
                        <m:r>
                          <a:rPr lang="en-US" i="1">
                            <a:latin typeface="Cambria Math"/>
                            <a:ea typeface="Cambria Math"/>
                          </a:rPr>
                          <m:t>𝜋</m:t>
                        </m:r>
                      </m:sup>
                      <m:e>
                        <m:f>
                          <m:fPr>
                            <m:ctrlPr>
                              <a:rPr lang="en-US" i="1">
                                <a:latin typeface="Cambria Math" panose="02040503050406030204" pitchFamily="18" charset="0"/>
                                <a:ea typeface="Cambria Math"/>
                              </a:rPr>
                            </m:ctrlPr>
                          </m:fPr>
                          <m:num>
                            <m:r>
                              <a:rPr lang="en-US" i="1">
                                <a:latin typeface="Cambria Math"/>
                                <a:ea typeface="Cambria Math"/>
                              </a:rPr>
                              <m:t>𝑑</m:t>
                            </m:r>
                            <m:r>
                              <a:rPr lang="en-US" i="1">
                                <a:latin typeface="Cambria Math"/>
                                <a:ea typeface="Cambria Math"/>
                              </a:rPr>
                              <m:t>𝜃</m:t>
                            </m:r>
                          </m:num>
                          <m:den>
                            <m:r>
                              <a:rPr lang="en-US" i="1">
                                <a:latin typeface="Cambria Math"/>
                                <a:ea typeface="Cambria Math"/>
                              </a:rPr>
                              <m:t>𝑎</m:t>
                            </m:r>
                            <m:r>
                              <a:rPr lang="en-US" i="1">
                                <a:latin typeface="Cambria Math"/>
                                <a:ea typeface="Cambria Math"/>
                              </a:rPr>
                              <m:t>+</m:t>
                            </m:r>
                            <m:r>
                              <a:rPr lang="en-US" i="1">
                                <a:latin typeface="Cambria Math"/>
                                <a:ea typeface="Cambria Math"/>
                              </a:rPr>
                              <m:t>𝑏</m:t>
                            </m:r>
                            <m:func>
                              <m:funcPr>
                                <m:ctrlPr>
                                  <a:rPr lang="en-US" i="1">
                                    <a:latin typeface="Cambria Math" panose="02040503050406030204" pitchFamily="18" charset="0"/>
                                    <a:ea typeface="Cambria Math"/>
                                  </a:rPr>
                                </m:ctrlPr>
                              </m:funcPr>
                              <m:fName>
                                <m:r>
                                  <m:rPr>
                                    <m:sty m:val="p"/>
                                  </m:rPr>
                                  <a:rPr lang="en-US" b="0" i="0" smtClean="0">
                                    <a:latin typeface="Cambria Math"/>
                                    <a:ea typeface="Cambria Math"/>
                                  </a:rPr>
                                  <m:t>cos</m:t>
                                </m:r>
                              </m:fName>
                              <m:e>
                                <m:r>
                                  <a:rPr lang="en-US" i="1">
                                    <a:latin typeface="Cambria Math"/>
                                    <a:ea typeface="Cambria Math"/>
                                  </a:rPr>
                                  <m:t>𝜃</m:t>
                                </m:r>
                              </m:e>
                            </m:func>
                          </m:den>
                        </m:f>
                      </m:e>
                    </m:nary>
                  </m:oMath>
                </a14:m>
                <a:r>
                  <a:rPr lang="en-US" dirty="0"/>
                  <a:t> </a:t>
                </a:r>
              </a:p>
              <a:p>
                <a:pPr marL="0" indent="0">
                  <a:buNone/>
                </a:pPr>
                <a:r>
                  <a:rPr lang="en-US" dirty="0"/>
                  <a:t>Where </a:t>
                </a:r>
                <a14:m>
                  <m:oMath xmlns:m="http://schemas.openxmlformats.org/officeDocument/2006/math">
                    <m:r>
                      <a:rPr lang="en-US" i="1">
                        <a:latin typeface="Cambria Math"/>
                        <a:ea typeface="Cambria Math"/>
                      </a:rPr>
                      <m:t>𝑎</m:t>
                    </m:r>
                    <m:r>
                      <a:rPr lang="en-US" i="1">
                        <a:latin typeface="Cambria Math"/>
                        <a:ea typeface="Cambria Math"/>
                      </a:rPr>
                      <m:t>&gt;</m:t>
                    </m:r>
                    <m:d>
                      <m:dPr>
                        <m:begChr m:val="|"/>
                        <m:endChr m:val="|"/>
                        <m:ctrlPr>
                          <a:rPr lang="en-US" i="1">
                            <a:latin typeface="Cambria Math" panose="02040503050406030204" pitchFamily="18" charset="0"/>
                            <a:ea typeface="Cambria Math"/>
                          </a:rPr>
                        </m:ctrlPr>
                      </m:dPr>
                      <m:e>
                        <m:r>
                          <a:rPr lang="en-US" i="1">
                            <a:latin typeface="Cambria Math"/>
                            <a:ea typeface="Cambria Math"/>
                          </a:rPr>
                          <m:t>𝑏</m:t>
                        </m:r>
                      </m:e>
                    </m:d>
                  </m:oMath>
                </a14:m>
                <a:r>
                  <a:rPr lang="en-US" dirty="0"/>
                  <a:t> hence or otherwise Evaluate </a:t>
                </a:r>
                <a14:m>
                  <m:oMath xmlns:m="http://schemas.openxmlformats.org/officeDocument/2006/math">
                    <m:nary>
                      <m:naryPr>
                        <m:ctrlPr>
                          <a:rPr lang="en-US" i="1">
                            <a:latin typeface="Cambria Math" panose="02040503050406030204" pitchFamily="18" charset="0"/>
                            <a:ea typeface="Cambria Math"/>
                          </a:rPr>
                        </m:ctrlPr>
                      </m:naryPr>
                      <m:sub>
                        <m:r>
                          <m:rPr>
                            <m:brk m:alnAt="23"/>
                          </m:rPr>
                          <a:rPr lang="en-US" i="1">
                            <a:latin typeface="Cambria Math"/>
                            <a:ea typeface="Cambria Math"/>
                          </a:rPr>
                          <m:t>0</m:t>
                        </m:r>
                      </m:sub>
                      <m:sup>
                        <m:r>
                          <a:rPr lang="en-US" i="1">
                            <a:latin typeface="Cambria Math"/>
                            <a:ea typeface="Cambria Math"/>
                          </a:rPr>
                          <m:t>𝜋</m:t>
                        </m:r>
                      </m:sup>
                      <m:e>
                        <m:f>
                          <m:fPr>
                            <m:ctrlPr>
                              <a:rPr lang="en-US" i="1">
                                <a:latin typeface="Cambria Math" panose="02040503050406030204" pitchFamily="18" charset="0"/>
                                <a:ea typeface="Cambria Math"/>
                              </a:rPr>
                            </m:ctrlPr>
                          </m:fPr>
                          <m:num>
                            <m:r>
                              <a:rPr lang="en-US" i="1">
                                <a:latin typeface="Cambria Math"/>
                                <a:ea typeface="Cambria Math"/>
                              </a:rPr>
                              <m:t>𝑑</m:t>
                            </m:r>
                            <m:r>
                              <a:rPr lang="en-US" i="1">
                                <a:latin typeface="Cambria Math"/>
                                <a:ea typeface="Cambria Math"/>
                              </a:rPr>
                              <m:t>𝜃</m:t>
                            </m:r>
                          </m:num>
                          <m:den>
                            <m:r>
                              <a:rPr lang="en-US" i="1">
                                <a:latin typeface="Cambria Math"/>
                                <a:ea typeface="Cambria Math"/>
                              </a:rPr>
                              <m:t>𝑎</m:t>
                            </m:r>
                            <m:r>
                              <a:rPr lang="en-US" i="1">
                                <a:latin typeface="Cambria Math"/>
                                <a:ea typeface="Cambria Math"/>
                              </a:rPr>
                              <m:t>+</m:t>
                            </m:r>
                            <m:r>
                              <a:rPr lang="en-US" i="1">
                                <a:latin typeface="Cambria Math"/>
                                <a:ea typeface="Cambria Math"/>
                              </a:rPr>
                              <m:t>𝑏</m:t>
                            </m:r>
                            <m:func>
                              <m:funcPr>
                                <m:ctrlPr>
                                  <a:rPr lang="en-US" i="1">
                                    <a:latin typeface="Cambria Math" panose="02040503050406030204" pitchFamily="18" charset="0"/>
                                    <a:ea typeface="Cambria Math"/>
                                  </a:rPr>
                                </m:ctrlPr>
                              </m:funcPr>
                              <m:fName>
                                <m:r>
                                  <m:rPr>
                                    <m:sty m:val="p"/>
                                  </m:rPr>
                                  <a:rPr lang="en-US">
                                    <a:latin typeface="Cambria Math"/>
                                    <a:ea typeface="Cambria Math"/>
                                  </a:rPr>
                                  <m:t>cos</m:t>
                                </m:r>
                              </m:fName>
                              <m:e>
                                <m:r>
                                  <a:rPr lang="en-US" i="1">
                                    <a:latin typeface="Cambria Math"/>
                                    <a:ea typeface="Cambria Math"/>
                                  </a:rPr>
                                  <m:t>𝜃</m:t>
                                </m:r>
                              </m:e>
                            </m:func>
                          </m:den>
                        </m:f>
                      </m:e>
                    </m:nary>
                  </m:oMath>
                </a14:m>
                <a:r>
                  <a:rPr lang="en-US" dirty="0"/>
                  <a:t> </a:t>
                </a:r>
              </a:p>
            </p:txBody>
          </p:sp>
        </mc:Choice>
        <mc:Fallback xmlns="">
          <p:sp>
            <p:nvSpPr>
              <p:cNvPr id="3" name="Content Placeholder 2">
                <a:extLst>
                  <a:ext uri="{FF2B5EF4-FFF2-40B4-BE49-F238E27FC236}">
                    <a16:creationId xmlns:a16="http://schemas.microsoft.com/office/drawing/2014/main" id="{0E15AFC6-DE0C-475B-94A1-18B30B45311A}"/>
                  </a:ext>
                </a:extLst>
              </p:cNvPr>
              <p:cNvSpPr>
                <a:spLocks noGrp="1" noRot="1" noChangeAspect="1" noMove="1" noResize="1" noEditPoints="1" noAdjustHandles="1" noChangeArrowheads="1" noChangeShapeType="1" noTextEdit="1"/>
              </p:cNvSpPr>
              <p:nvPr>
                <p:ph idx="1"/>
              </p:nvPr>
            </p:nvSpPr>
            <p:spPr>
              <a:xfrm>
                <a:off x="76200" y="914400"/>
                <a:ext cx="8915399" cy="5126963"/>
              </a:xfrm>
              <a:blipFill>
                <a:blip r:embed="rId2"/>
                <a:stretch>
                  <a:fillRect l="-752"/>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2C54F629-7D3F-4BBE-B851-AD7FBF873B3D}"/>
              </a:ext>
            </a:extLst>
          </p:cNvPr>
          <p:cNvSpPr txBox="1">
            <a:spLocks/>
          </p:cNvSpPr>
          <p:nvPr/>
        </p:nvSpPr>
        <p:spPr>
          <a:xfrm>
            <a:off x="1711959" y="0"/>
            <a:ext cx="7432040" cy="8763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Weekly Assignment(CO2) </a:t>
            </a:r>
          </a:p>
        </p:txBody>
      </p:sp>
      <p:pic>
        <p:nvPicPr>
          <p:cNvPr id="5" name="Picture 4">
            <a:extLst>
              <a:ext uri="{FF2B5EF4-FFF2-40B4-BE49-F238E27FC236}">
                <a16:creationId xmlns:a16="http://schemas.microsoft.com/office/drawing/2014/main" id="{BD8C1CC4-60CB-4830-A71E-97DDDC7EFC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44704"/>
            <a:ext cx="1445116" cy="771933"/>
          </a:xfrm>
          <a:prstGeom prst="rect">
            <a:avLst/>
          </a:prstGeom>
        </p:spPr>
      </p:pic>
      <p:sp>
        <p:nvSpPr>
          <p:cNvPr id="2" name="Date Placeholder 1">
            <a:extLst>
              <a:ext uri="{FF2B5EF4-FFF2-40B4-BE49-F238E27FC236}">
                <a16:creationId xmlns:a16="http://schemas.microsoft.com/office/drawing/2014/main" id="{0CB91E4A-D167-4247-B974-B073CD812911}"/>
              </a:ext>
            </a:extLst>
          </p:cNvPr>
          <p:cNvSpPr>
            <a:spLocks noGrp="1"/>
          </p:cNvSpPr>
          <p:nvPr>
            <p:ph type="dt" sz="half" idx="10"/>
          </p:nvPr>
        </p:nvSpPr>
        <p:spPr/>
        <p:txBody>
          <a:bodyPr/>
          <a:lstStyle/>
          <a:p>
            <a:fld id="{158A379E-5EC5-4F07-B0C1-471FA96670A2}" type="datetime1">
              <a:rPr lang="en-US" smtClean="0"/>
              <a:t>10/24/2022</a:t>
            </a:fld>
            <a:endParaRPr lang="en-US"/>
          </a:p>
        </p:txBody>
      </p:sp>
      <p:sp>
        <p:nvSpPr>
          <p:cNvPr id="6" name="Footer Placeholder 5">
            <a:extLst>
              <a:ext uri="{FF2B5EF4-FFF2-40B4-BE49-F238E27FC236}">
                <a16:creationId xmlns:a16="http://schemas.microsoft.com/office/drawing/2014/main" id="{B4999F17-FBF3-41B3-A06B-FF6051D2C66F}"/>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F42622E8-763F-4494-877C-CA9972813DF3}"/>
              </a:ext>
            </a:extLst>
          </p:cNvPr>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2897550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524000"/>
                <a:ext cx="8686800" cy="3907763"/>
              </a:xfrm>
            </p:spPr>
            <p:txBody>
              <a:bodyPr>
                <a:normAutofit/>
              </a:bodyPr>
              <a:lstStyle/>
              <a:p>
                <a:pPr marL="0" indent="0">
                  <a:buNone/>
                </a:pPr>
                <a:r>
                  <a:rPr lang="en-US" dirty="0"/>
                  <a:t>Such integral can be reduced the contour integral if </a:t>
                </a:r>
              </a:p>
              <a:p>
                <a:pPr marL="0" indent="0">
                  <a:buNone/>
                </a:pPr>
                <a:r>
                  <a:rPr lang="en-US" dirty="0"/>
                  <a:t>(1)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d>
                      <m:dPr>
                        <m:ctrlPr>
                          <a:rPr lang="en-US" i="1">
                            <a:latin typeface="Cambria Math" panose="02040503050406030204" pitchFamily="18" charset="0"/>
                          </a:rPr>
                        </m:ctrlPr>
                      </m:dPr>
                      <m:e>
                        <m:r>
                          <a:rPr lang="en-US" i="1">
                            <a:latin typeface="Cambria Math"/>
                          </a:rPr>
                          <m:t>𝑥</m:t>
                        </m:r>
                      </m:e>
                    </m:d>
                  </m:oMath>
                </a14:m>
                <a:r>
                  <a:rPr lang="en-US" dirty="0"/>
                  <a:t> has no real roots .</a:t>
                </a:r>
              </a:p>
              <a:p>
                <a:pPr marL="0" indent="0">
                  <a:buNone/>
                </a:pPr>
                <a:r>
                  <a:rPr lang="en-US" dirty="0"/>
                  <a:t>(2) The degree of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d>
                      <m:dPr>
                        <m:ctrlPr>
                          <a:rPr lang="en-US" i="1">
                            <a:latin typeface="Cambria Math" panose="02040503050406030204" pitchFamily="18" charset="0"/>
                          </a:rPr>
                        </m:ctrlPr>
                      </m:dPr>
                      <m:e>
                        <m:r>
                          <a:rPr lang="en-US" i="1">
                            <a:latin typeface="Cambria Math"/>
                          </a:rPr>
                          <m:t>𝑥</m:t>
                        </m:r>
                      </m:e>
                    </m:d>
                  </m:oMath>
                </a14:m>
                <a:r>
                  <a:rPr lang="en-US" dirty="0"/>
                  <a:t> is greater than that of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b="0" i="1" smtClean="0">
                            <a:latin typeface="Cambria Math"/>
                          </a:rPr>
                          <m:t>1</m:t>
                        </m:r>
                      </m:sub>
                    </m:sSub>
                    <m:d>
                      <m:dPr>
                        <m:ctrlPr>
                          <a:rPr lang="en-US" i="1">
                            <a:latin typeface="Cambria Math" panose="02040503050406030204" pitchFamily="18" charset="0"/>
                          </a:rPr>
                        </m:ctrlPr>
                      </m:dPr>
                      <m:e>
                        <m:r>
                          <a:rPr lang="en-US" i="1">
                            <a:latin typeface="Cambria Math"/>
                          </a:rPr>
                          <m:t>𝑥</m:t>
                        </m:r>
                      </m:e>
                    </m:d>
                  </m:oMath>
                </a14:m>
                <a:r>
                  <a:rPr lang="en-US" dirty="0"/>
                  <a:t> by at least two.</a:t>
                </a:r>
              </a:p>
              <a:p>
                <a:pPr marL="0" indent="0">
                  <a:buNone/>
                </a:pPr>
                <a:r>
                  <a:rPr lang="en-US" sz="2800" b="1" dirty="0"/>
                  <a:t>Procedure</a:t>
                </a:r>
                <a:r>
                  <a:rPr lang="en-US" sz="2800" dirty="0"/>
                  <a:t>: </a:t>
                </a:r>
              </a:p>
              <a:p>
                <a:pPr marL="0" indent="0">
                  <a:buNone/>
                </a:pPr>
                <a:r>
                  <a:rPr lang="en-US" dirty="0"/>
                  <a:t>Let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𝑓</m:t>
                            </m:r>
                          </m:e>
                          <m:sub>
                            <m:r>
                              <a:rPr lang="en-US" b="0" i="1" smtClean="0">
                                <a:latin typeface="Cambria Math"/>
                              </a:rPr>
                              <m:t>1</m:t>
                            </m:r>
                          </m:sub>
                        </m:sSub>
                        <m:d>
                          <m:dPr>
                            <m:ctrlPr>
                              <a:rPr lang="en-US" i="1">
                                <a:latin typeface="Cambria Math" panose="02040503050406030204" pitchFamily="18" charset="0"/>
                              </a:rPr>
                            </m:ctrlPr>
                          </m:dPr>
                          <m:e>
                            <m:r>
                              <a:rPr lang="en-US" i="1">
                                <a:latin typeface="Cambria Math"/>
                              </a:rPr>
                              <m:t>𝑥</m:t>
                            </m:r>
                          </m:e>
                        </m:d>
                      </m:num>
                      <m:den>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d>
                          <m:dPr>
                            <m:ctrlPr>
                              <a:rPr lang="en-US" i="1">
                                <a:latin typeface="Cambria Math" panose="02040503050406030204" pitchFamily="18" charset="0"/>
                              </a:rPr>
                            </m:ctrlPr>
                          </m:dPr>
                          <m:e>
                            <m:r>
                              <a:rPr lang="en-US" i="1">
                                <a:latin typeface="Cambria Math"/>
                              </a:rPr>
                              <m:t>𝑥</m:t>
                            </m:r>
                          </m:e>
                        </m:d>
                      </m:den>
                    </m:f>
                  </m:oMath>
                </a14:m>
                <a:r>
                  <a:rPr lang="en-US" dirty="0"/>
                  <a:t> </a:t>
                </a:r>
              </a:p>
              <a:p>
                <a:pPr marL="0" indent="0">
                  <a:buNone/>
                </a:pPr>
                <a:r>
                  <a:rPr lang="en-US" dirty="0"/>
                  <a:t>Consider </a:t>
                </a:r>
                <a14:m>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d>
                      <m:dPr>
                        <m:ctrlPr>
                          <a:rPr lang="en-US" i="1">
                            <a:latin typeface="Cambria Math" panose="02040503050406030204" pitchFamily="18" charset="0"/>
                          </a:rPr>
                        </m:ctrlPr>
                      </m:dPr>
                      <m:e>
                        <m:r>
                          <a:rPr lang="en-US" i="1">
                            <a:latin typeface="Cambria Math"/>
                          </a:rPr>
                          <m:t>𝑥</m:t>
                        </m:r>
                      </m:e>
                    </m:d>
                    <m:r>
                      <a:rPr lang="en-US" b="0" i="1" smtClean="0">
                        <a:latin typeface="Cambria Math" panose="02040503050406030204" pitchFamily="18" charset="0"/>
                      </a:rPr>
                      <m:t>=</m:t>
                    </m:r>
                    <m:nary>
                      <m:naryPr>
                        <m:ctrlPr>
                          <a:rPr lang="en-US" i="1" smtClean="0">
                            <a:latin typeface="Cambria Math" panose="02040503050406030204" pitchFamily="18" charset="0"/>
                          </a:rPr>
                        </m:ctrlPr>
                      </m:naryPr>
                      <m:sub>
                        <m:r>
                          <m:rPr>
                            <m:brk m:alnAt="23"/>
                          </m:rPr>
                          <a:rPr lang="en-US" b="0" i="1" smtClean="0">
                            <a:latin typeface="Cambria Math"/>
                          </a:rPr>
                          <m:t>𝐶</m:t>
                        </m:r>
                      </m:sub>
                      <m:sup>
                        <m:r>
                          <a:rPr lang="en-IN" b="0" i="1" smtClean="0">
                            <a:latin typeface="Cambria Math" panose="02040503050406030204" pitchFamily="18" charset="0"/>
                          </a:rPr>
                          <m:t> </m:t>
                        </m:r>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𝑧</m:t>
                            </m:r>
                          </m:e>
                        </m:d>
                        <m:r>
                          <a:rPr lang="en-US" b="0" i="1" smtClean="0">
                            <a:latin typeface="Cambria Math"/>
                          </a:rPr>
                          <m:t>𝑑𝑧</m:t>
                        </m:r>
                      </m:e>
                    </m:nary>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524000"/>
                <a:ext cx="8686800" cy="3907763"/>
              </a:xfrm>
              <a:blipFill>
                <a:blip r:embed="rId2"/>
                <a:stretch>
                  <a:fillRect l="-1474" t="-1248" b="-5304"/>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4BFB2730-11E1-4DE3-8246-5D6582B292F3}"/>
              </a:ext>
            </a:extLst>
          </p:cNvPr>
          <p:cNvSpPr txBox="1">
            <a:spLocks/>
          </p:cNvSpPr>
          <p:nvPr/>
        </p:nvSpPr>
        <p:spPr>
          <a:xfrm>
            <a:off x="1711959" y="0"/>
            <a:ext cx="7432040" cy="105156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Evaluation of Real Integrals (CO2) </a:t>
            </a:r>
          </a:p>
        </p:txBody>
      </p:sp>
      <p:pic>
        <p:nvPicPr>
          <p:cNvPr id="5" name="Picture 4">
            <a:extLst>
              <a:ext uri="{FF2B5EF4-FFF2-40B4-BE49-F238E27FC236}">
                <a16:creationId xmlns:a16="http://schemas.microsoft.com/office/drawing/2014/main" id="{BF46F722-5AFB-49FE-B876-EED36C6BA3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128" y="0"/>
            <a:ext cx="1629272" cy="870303"/>
          </a:xfrm>
          <a:prstGeom prst="rect">
            <a:avLst/>
          </a:prstGeom>
        </p:spPr>
      </p:pic>
      <p:sp>
        <p:nvSpPr>
          <p:cNvPr id="6" name="Date Placeholder 5">
            <a:extLst>
              <a:ext uri="{FF2B5EF4-FFF2-40B4-BE49-F238E27FC236}">
                <a16:creationId xmlns:a16="http://schemas.microsoft.com/office/drawing/2014/main" id="{DE94F136-8A01-414C-B0E4-C5384101D409}"/>
              </a:ext>
            </a:extLst>
          </p:cNvPr>
          <p:cNvSpPr>
            <a:spLocks noGrp="1"/>
          </p:cNvSpPr>
          <p:nvPr>
            <p:ph type="dt" sz="half" idx="10"/>
          </p:nvPr>
        </p:nvSpPr>
        <p:spPr/>
        <p:txBody>
          <a:bodyPr/>
          <a:lstStyle/>
          <a:p>
            <a:fld id="{F129CFEA-3656-4175-A095-16B6738A13AC}" type="datetime1">
              <a:rPr lang="en-US" smtClean="0"/>
              <a:t>10/24/2022</a:t>
            </a:fld>
            <a:endParaRPr lang="en-US"/>
          </a:p>
        </p:txBody>
      </p:sp>
      <p:sp>
        <p:nvSpPr>
          <p:cNvPr id="7" name="Footer Placeholder 6">
            <a:extLst>
              <a:ext uri="{FF2B5EF4-FFF2-40B4-BE49-F238E27FC236}">
                <a16:creationId xmlns:a16="http://schemas.microsoft.com/office/drawing/2014/main" id="{A6EB5DCA-82C7-4041-8FFB-ABF00ED22559}"/>
              </a:ext>
            </a:extLst>
          </p:cNvPr>
          <p:cNvSpPr>
            <a:spLocks noGrp="1"/>
          </p:cNvSpPr>
          <p:nvPr>
            <p:ph type="ftr" sz="quarter" idx="11"/>
          </p:nvPr>
        </p:nvSpPr>
        <p:spPr/>
        <p:txBody>
          <a:bodyPr/>
          <a:lstStyle/>
          <a:p>
            <a:r>
              <a:rPr lang="en-US"/>
              <a:t>Mr. Raman Chauhan          Maths III (AAS0301A)                Unit-II</a:t>
            </a:r>
          </a:p>
        </p:txBody>
      </p:sp>
      <p:sp>
        <p:nvSpPr>
          <p:cNvPr id="8" name="Slide Number Placeholder 7">
            <a:extLst>
              <a:ext uri="{FF2B5EF4-FFF2-40B4-BE49-F238E27FC236}">
                <a16:creationId xmlns:a16="http://schemas.microsoft.com/office/drawing/2014/main" id="{A079FC5B-E5DE-479E-90E9-E947D646AE4E}"/>
              </a:ext>
            </a:extLst>
          </p:cNvPr>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95875088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838200"/>
                <a:ext cx="8686799" cy="6172200"/>
              </a:xfrm>
            </p:spPr>
            <p:txBody>
              <a:bodyPr>
                <a:normAutofit/>
              </a:bodyPr>
              <a:lstStyle/>
              <a:p>
                <a:pPr marL="0" indent="0" algn="just">
                  <a:buNone/>
                </a:pPr>
                <a:r>
                  <a:rPr lang="en-US" dirty="0"/>
                  <a:t>  </a:t>
                </a:r>
              </a:p>
              <a:p>
                <a:pPr marL="0" indent="0" algn="just">
                  <a:buNone/>
                </a:pPr>
                <a:r>
                  <a:rPr lang="en-US" dirty="0"/>
                  <a:t>Where  C is a curve , consisting of the upper half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oMath>
                </a14:m>
                <a:r>
                  <a:rPr lang="en-US" dirty="0"/>
                  <a:t> of the circle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a:rPr>
                          <m:t>𝑧</m:t>
                        </m:r>
                      </m:e>
                    </m:d>
                    <m:r>
                      <a:rPr lang="en-US" b="0" i="1" smtClean="0">
                        <a:latin typeface="Cambria Math"/>
                      </a:rPr>
                      <m:t>=</m:t>
                    </m:r>
                    <m:r>
                      <a:rPr lang="en-US" b="0" i="1" smtClean="0">
                        <a:latin typeface="Cambria Math"/>
                      </a:rPr>
                      <m:t>𝑅</m:t>
                    </m:r>
                  </m:oMath>
                </a14:m>
                <a:r>
                  <a:rPr lang="en-US" dirty="0"/>
                  <a:t> and part of the real axis from –R to R.</a:t>
                </a:r>
              </a:p>
              <a:p>
                <a:pPr marL="0" indent="0" algn="just">
                  <a:buNone/>
                </a:pPr>
                <a:r>
                  <a:rPr lang="en-US" dirty="0"/>
                  <a:t>If there are no poles of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𝑧</m:t>
                    </m:r>
                    <m:r>
                      <a:rPr lang="en-US" b="0" i="1" smtClean="0">
                        <a:latin typeface="Cambria Math"/>
                      </a:rPr>
                      <m:t>)</m:t>
                    </m:r>
                  </m:oMath>
                </a14:m>
                <a:r>
                  <a:rPr lang="en-US" dirty="0"/>
                  <a:t> on the real axis , the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a:rPr>
                          <m:t>𝑧</m:t>
                        </m:r>
                      </m:e>
                    </m:d>
                    <m:r>
                      <a:rPr lang="en-US" i="1">
                        <a:latin typeface="Cambria Math"/>
                      </a:rPr>
                      <m:t>=</m:t>
                    </m:r>
                    <m:r>
                      <a:rPr lang="en-US" i="1">
                        <a:latin typeface="Cambria Math"/>
                      </a:rPr>
                      <m:t>𝑅</m:t>
                    </m:r>
                  </m:oMath>
                </a14:m>
                <a:r>
                  <a:rPr lang="en-US" dirty="0"/>
                  <a:t> which is arbitrary can be taken such that there is no singularity on its circumference </a:t>
                </a:r>
                <a14:m>
                  <m:oMath xmlns:m="http://schemas.openxmlformats.org/officeDocument/2006/math">
                    <m:sSub>
                      <m:sSubPr>
                        <m:ctrlPr>
                          <a:rPr lang="en-US" i="1">
                            <a:latin typeface="Cambria Math" panose="02040503050406030204" pitchFamily="18" charset="0"/>
                          </a:rPr>
                        </m:ctrlPr>
                      </m:sSubPr>
                      <m:e>
                        <m:r>
                          <a:rPr lang="en-US" i="1">
                            <a:latin typeface="Cambria Math"/>
                          </a:rPr>
                          <m:t>𝐶</m:t>
                        </m:r>
                      </m:e>
                      <m:sub>
                        <m:r>
                          <a:rPr lang="en-US" i="1">
                            <a:latin typeface="Cambria Math"/>
                          </a:rPr>
                          <m:t>𝑅</m:t>
                        </m:r>
                      </m:sub>
                    </m:sSub>
                  </m:oMath>
                </a14:m>
                <a:r>
                  <a:rPr lang="en-US" dirty="0"/>
                  <a:t> in the upper half of the plane, but possibly some poles inside the contour C specified</a:t>
                </a:r>
              </a:p>
              <a:p>
                <a:pPr marL="0" indent="0" algn="just">
                  <a:buNone/>
                </a:pPr>
                <a:r>
                  <a:rPr lang="en-US" dirty="0"/>
                  <a:t>above.</a:t>
                </a:r>
              </a:p>
              <a:p>
                <a:pPr marL="0" indent="0" algn="just">
                  <a:buNone/>
                </a:pPr>
                <a:r>
                  <a:rPr lang="en-US" dirty="0"/>
                  <a:t>Using Cauchy’s Residue theorem, we have </a:t>
                </a:r>
              </a:p>
              <a:p>
                <a:pPr marL="0" indent="0" algn="just">
                  <a:buNone/>
                </a:pPr>
                <a:r>
                  <a:rPr lang="en-US" dirty="0"/>
                  <a:t>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a:rPr>
                          <m:t>𝐶</m:t>
                        </m:r>
                      </m:sub>
                      <m:sup>
                        <m:r>
                          <a:rPr lang="en-IN" b="0" i="1" smtClean="0">
                            <a:latin typeface="Cambria Math" panose="02040503050406030204" pitchFamily="18" charset="0"/>
                          </a:rPr>
                          <m:t> </m:t>
                        </m:r>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𝑧</m:t>
                            </m:r>
                          </m:e>
                        </m:d>
                        <m:r>
                          <a:rPr lang="en-US" b="0" i="1" smtClean="0">
                            <a:latin typeface="Cambria Math"/>
                          </a:rPr>
                          <m:t>𝑑𝑧</m:t>
                        </m:r>
                        <m:r>
                          <a:rPr lang="en-US" b="0" i="1" smtClean="0">
                            <a:latin typeface="Cambria Math"/>
                          </a:rPr>
                          <m:t>=2</m:t>
                        </m:r>
                        <m:r>
                          <a:rPr lang="en-US" b="0" i="1" smtClean="0">
                            <a:latin typeface="Cambria Math"/>
                            <a:ea typeface="Cambria Math"/>
                          </a:rPr>
                          <m:t>𝜋</m:t>
                        </m:r>
                        <m:r>
                          <a:rPr lang="en-US" b="0" i="1" smtClean="0">
                            <a:latin typeface="Cambria Math"/>
                            <a:ea typeface="Cambria Math"/>
                          </a:rPr>
                          <m:t>𝑖</m:t>
                        </m:r>
                        <m:r>
                          <a:rPr lang="en-US" b="0" i="1" smtClean="0">
                            <a:latin typeface="Cambria Math"/>
                            <a:ea typeface="Cambria Math"/>
                          </a:rPr>
                          <m:t> </m:t>
                        </m:r>
                      </m:e>
                    </m:nary>
                  </m:oMath>
                </a14:m>
                <a:r>
                  <a:rPr lang="en-US" dirty="0"/>
                  <a:t>(sum of residue of </a:t>
                </a:r>
                <a14:m>
                  <m:oMath xmlns:m="http://schemas.openxmlformats.org/officeDocument/2006/math">
                    <m:r>
                      <a:rPr lang="en-US" b="0" i="1" smtClean="0">
                        <a:latin typeface="Cambria Math"/>
                      </a:rPr>
                      <m:t>𝑓</m:t>
                    </m:r>
                    <m:r>
                      <a:rPr lang="en-US" b="0" i="1" smtClean="0">
                        <a:latin typeface="Cambria Math"/>
                      </a:rPr>
                      <m:t>(</m:t>
                    </m:r>
                    <m:r>
                      <a:rPr lang="en-US" b="0" i="1" smtClean="0">
                        <a:latin typeface="Cambria Math"/>
                      </a:rPr>
                      <m:t>𝑧</m:t>
                    </m:r>
                    <m:r>
                      <a:rPr lang="en-US" b="0" i="1" smtClean="0">
                        <a:latin typeface="Cambria Math"/>
                      </a:rPr>
                      <m:t>)</m:t>
                    </m:r>
                  </m:oMath>
                </a14:m>
                <a:r>
                  <a:rPr lang="en-US" dirty="0"/>
                  <a:t> at the poles within C)</a:t>
                </a:r>
              </a:p>
              <a:p>
                <a:pPr marL="0" indent="0" algn="just">
                  <a:buNone/>
                </a:pPr>
                <a:r>
                  <a:rPr lang="en-US" dirty="0"/>
                  <a:t>i.e.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a:rPr>
                          <m:t>−</m:t>
                        </m:r>
                        <m:r>
                          <a:rPr lang="en-US" b="0" i="1" smtClean="0">
                            <a:latin typeface="Cambria Math"/>
                          </a:rPr>
                          <m:t>𝑅</m:t>
                        </m:r>
                      </m:sub>
                      <m:sup>
                        <m:r>
                          <a:rPr lang="en-US" b="0" i="1" smtClean="0">
                            <a:latin typeface="Cambria Math"/>
                          </a:rPr>
                          <m:t>𝑅</m:t>
                        </m:r>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𝑑𝑥</m:t>
                        </m:r>
                        <m:r>
                          <a:rPr lang="en-US" b="0" i="1" smtClean="0">
                            <a:latin typeface="Cambria Math"/>
                          </a:rPr>
                          <m:t>+</m:t>
                        </m:r>
                        <m:nary>
                          <m:naryPr>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a:rPr>
                                  <m:t>𝐶</m:t>
                                </m:r>
                              </m:e>
                              <m:sub>
                                <m:r>
                                  <a:rPr lang="en-US" b="0" i="1" smtClean="0">
                                    <a:latin typeface="Cambria Math"/>
                                  </a:rPr>
                                  <m:t>𝑅</m:t>
                                </m:r>
                              </m:sub>
                            </m:sSub>
                          </m:sub>
                          <m:sup>
                            <m:r>
                              <a:rPr lang="en-IN" b="0" i="1" smtClean="0">
                                <a:latin typeface="Cambria Math" panose="02040503050406030204" pitchFamily="18" charset="0"/>
                              </a:rPr>
                              <m:t> </m:t>
                            </m:r>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𝑧</m:t>
                                </m:r>
                              </m:e>
                            </m:d>
                            <m:r>
                              <a:rPr lang="en-US" b="0" i="1" smtClean="0">
                                <a:latin typeface="Cambria Math"/>
                              </a:rPr>
                              <m:t>𝑑𝑧</m:t>
                            </m:r>
                          </m:e>
                        </m:nary>
                      </m:e>
                    </m:nary>
                  </m:oMath>
                </a14:m>
                <a:r>
                  <a:rPr lang="en-US" dirty="0"/>
                  <a:t> </a:t>
                </a:r>
                <a14:m>
                  <m:oMath xmlns:m="http://schemas.openxmlformats.org/officeDocument/2006/math">
                    <m:r>
                      <a:rPr lang="en-US" i="1">
                        <a:latin typeface="Cambria Math"/>
                      </a:rPr>
                      <m:t>=2</m:t>
                    </m:r>
                    <m:r>
                      <a:rPr lang="en-US" i="1">
                        <a:latin typeface="Cambria Math"/>
                        <a:ea typeface="Cambria Math"/>
                      </a:rPr>
                      <m:t>𝜋</m:t>
                    </m:r>
                    <m:r>
                      <a:rPr lang="en-US" i="1">
                        <a:latin typeface="Cambria Math"/>
                        <a:ea typeface="Cambria Math"/>
                      </a:rPr>
                      <m:t>𝑖</m:t>
                    </m:r>
                  </m:oMath>
                </a14:m>
                <a:r>
                  <a:rPr lang="en-US" dirty="0"/>
                  <a:t>(sum of residue of </a:t>
                </a:r>
                <a14:m>
                  <m:oMath xmlns:m="http://schemas.openxmlformats.org/officeDocument/2006/math">
                    <m:r>
                      <a:rPr lang="en-US" i="1">
                        <a:latin typeface="Cambria Math"/>
                      </a:rPr>
                      <m:t>𝑓</m:t>
                    </m:r>
                    <m:r>
                      <a:rPr lang="en-US" i="1">
                        <a:latin typeface="Cambria Math"/>
                      </a:rPr>
                      <m:t>(</m:t>
                    </m:r>
                    <m:r>
                      <a:rPr lang="en-US" i="1">
                        <a:latin typeface="Cambria Math"/>
                      </a:rPr>
                      <m:t>𝑧</m:t>
                    </m:r>
                    <m:r>
                      <a:rPr lang="en-US" i="1">
                        <a:latin typeface="Cambria Math"/>
                      </a:rPr>
                      <m:t>)</m:t>
                    </m:r>
                  </m:oMath>
                </a14:m>
                <a:r>
                  <a:rPr lang="en-US" dirty="0"/>
                  <a:t> at the poles within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838200"/>
                <a:ext cx="8686799" cy="6172200"/>
              </a:xfrm>
              <a:blipFill>
                <a:blip r:embed="rId2"/>
                <a:stretch>
                  <a:fillRect l="-3930" r="-1053"/>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7F4B328A-99D2-47AA-AC38-ECFAF1ED6994}"/>
              </a:ext>
            </a:extLst>
          </p:cNvPr>
          <p:cNvSpPr txBox="1">
            <a:spLocks noGrp="1"/>
          </p:cNvSpPr>
          <p:nvPr>
            <p:ph type="title"/>
          </p:nvPr>
        </p:nvSpPr>
        <p:spPr>
          <a:xfrm>
            <a:off x="1828800" y="0"/>
            <a:ext cx="73152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lgn="l">
              <a:spcBef>
                <a:spcPts val="0"/>
              </a:spcBef>
              <a:defRPr/>
            </a:pPr>
            <a:r>
              <a:rPr lang="en-US" sz="3200" b="1" dirty="0">
                <a:solidFill>
                  <a:prstClr val="black"/>
                </a:solidFill>
                <a:latin typeface="Times New Roman" pitchFamily="18" charset="0"/>
                <a:cs typeface="Times New Roman" pitchFamily="18" charset="0"/>
              </a:rPr>
              <a:t>Evaluation of Real Integrals (CO2) </a:t>
            </a:r>
          </a:p>
        </p:txBody>
      </p:sp>
      <p:pic>
        <p:nvPicPr>
          <p:cNvPr id="5" name="Picture 4">
            <a:extLst>
              <a:ext uri="{FF2B5EF4-FFF2-40B4-BE49-F238E27FC236}">
                <a16:creationId xmlns:a16="http://schemas.microsoft.com/office/drawing/2014/main" id="{8599AE5D-816E-4E9E-B798-B6B0DD875F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44704"/>
            <a:ext cx="1523998" cy="651256"/>
          </a:xfrm>
          <a:prstGeom prst="rect">
            <a:avLst/>
          </a:prstGeom>
        </p:spPr>
      </p:pic>
      <p:sp>
        <p:nvSpPr>
          <p:cNvPr id="2" name="Date Placeholder 1">
            <a:extLst>
              <a:ext uri="{FF2B5EF4-FFF2-40B4-BE49-F238E27FC236}">
                <a16:creationId xmlns:a16="http://schemas.microsoft.com/office/drawing/2014/main" id="{7B2EEB89-FAF2-49C5-97F4-DFB40E28A3AA}"/>
              </a:ext>
            </a:extLst>
          </p:cNvPr>
          <p:cNvSpPr>
            <a:spLocks noGrp="1"/>
          </p:cNvSpPr>
          <p:nvPr>
            <p:ph type="dt" sz="half" idx="10"/>
          </p:nvPr>
        </p:nvSpPr>
        <p:spPr/>
        <p:txBody>
          <a:bodyPr/>
          <a:lstStyle/>
          <a:p>
            <a:fld id="{12F7EC6B-F9CC-4F99-9FB3-FABC050EC952}" type="datetime1">
              <a:rPr lang="en-US" smtClean="0"/>
              <a:t>10/24/2022</a:t>
            </a:fld>
            <a:endParaRPr lang="en-US"/>
          </a:p>
        </p:txBody>
      </p:sp>
      <p:sp>
        <p:nvSpPr>
          <p:cNvPr id="6" name="Footer Placeholder 5">
            <a:extLst>
              <a:ext uri="{FF2B5EF4-FFF2-40B4-BE49-F238E27FC236}">
                <a16:creationId xmlns:a16="http://schemas.microsoft.com/office/drawing/2014/main" id="{670E0DA4-79AE-4D18-8982-9534FB28D987}"/>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0F0F1A4E-2255-4ED4-AA61-AC86BDAB63C6}"/>
              </a:ext>
            </a:extLst>
          </p:cNvPr>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10539593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1" y="1447800"/>
                <a:ext cx="8839198" cy="5867400"/>
              </a:xfrm>
            </p:spPr>
            <p:txBody>
              <a:bodyPr>
                <a:normAutofit/>
              </a:bodyPr>
              <a:lstStyle/>
              <a:p>
                <a:pPr marL="0" indent="0">
                  <a:buNone/>
                </a:pPr>
                <a:r>
                  <a:rPr lang="en-US" dirty="0">
                    <a:cs typeface="Times New Roman" pitchFamily="18" charset="0"/>
                  </a:rPr>
                  <a:t>or, </a:t>
                </a:r>
                <a14:m>
                  <m:oMath xmlns:m="http://schemas.openxmlformats.org/officeDocument/2006/math">
                    <m:nary>
                      <m:naryPr>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m:t>
                        </m:r>
                        <m:r>
                          <a:rPr lang="en-US" i="1">
                            <a:latin typeface="Cambria Math"/>
                            <a:cs typeface="Times New Roman" pitchFamily="18" charset="0"/>
                          </a:rPr>
                          <m:t>𝑅</m:t>
                        </m:r>
                      </m:sub>
                      <m:sup>
                        <m:r>
                          <a:rPr lang="en-US" i="1">
                            <a:latin typeface="Cambria Math"/>
                            <a:cs typeface="Times New Roman" pitchFamily="18" charset="0"/>
                          </a:rPr>
                          <m:t>𝑅</m:t>
                        </m:r>
                      </m:sup>
                      <m:e>
                        <m:r>
                          <a:rPr lang="en-US" i="1">
                            <a:latin typeface="Cambria Math"/>
                            <a:cs typeface="Times New Roman" pitchFamily="18" charset="0"/>
                          </a:rPr>
                          <m:t>𝑓</m:t>
                        </m:r>
                        <m:d>
                          <m:dPr>
                            <m:ctrlPr>
                              <a:rPr lang="en-US" i="1">
                                <a:latin typeface="Cambria Math" panose="02040503050406030204" pitchFamily="18" charset="0"/>
                                <a:cs typeface="Times New Roman" pitchFamily="18" charset="0"/>
                              </a:rPr>
                            </m:ctrlPr>
                          </m:dPr>
                          <m:e>
                            <m:r>
                              <a:rPr lang="en-US" i="1">
                                <a:latin typeface="Cambria Math"/>
                                <a:cs typeface="Times New Roman" pitchFamily="18" charset="0"/>
                              </a:rPr>
                              <m:t>𝑥</m:t>
                            </m:r>
                          </m:e>
                        </m:d>
                        <m:r>
                          <a:rPr lang="en-US" i="1">
                            <a:latin typeface="Cambria Math"/>
                            <a:cs typeface="Times New Roman" pitchFamily="18" charset="0"/>
                          </a:rPr>
                          <m:t>𝑑𝑥</m:t>
                        </m:r>
                      </m:e>
                    </m:nary>
                  </m:oMath>
                </a14:m>
                <a:r>
                  <a:rPr lang="en-US" dirty="0">
                    <a:cs typeface="Times New Roman" pitchFamily="18" charset="0"/>
                  </a:rPr>
                  <a:t> </a:t>
                </a:r>
                <a14:m>
                  <m:oMath xmlns:m="http://schemas.openxmlformats.org/officeDocument/2006/math">
                    <m:r>
                      <a:rPr lang="en-US" i="1">
                        <a:latin typeface="Cambria Math"/>
                        <a:cs typeface="Times New Roman" pitchFamily="18" charset="0"/>
                      </a:rPr>
                      <m:t>=</m:t>
                    </m:r>
                    <m:r>
                      <a:rPr lang="en-US" b="0" i="1" smtClean="0">
                        <a:latin typeface="Cambria Math"/>
                        <a:cs typeface="Times New Roman" pitchFamily="18" charset="0"/>
                      </a:rPr>
                      <m:t>−</m:t>
                    </m:r>
                    <m:nary>
                      <m:naryPr>
                        <m:ctrlPr>
                          <a:rPr lang="en-US" i="1">
                            <a:latin typeface="Cambria Math" panose="02040503050406030204" pitchFamily="18" charset="0"/>
                            <a:cs typeface="Times New Roman" pitchFamily="18" charset="0"/>
                          </a:rPr>
                        </m:ctrlPr>
                      </m:naryPr>
                      <m:sub>
                        <m:sSub>
                          <m:sSubPr>
                            <m:ctrlPr>
                              <a:rPr lang="en-US" i="1">
                                <a:latin typeface="Cambria Math" panose="02040503050406030204" pitchFamily="18" charset="0"/>
                                <a:cs typeface="Times New Roman" pitchFamily="18" charset="0"/>
                              </a:rPr>
                            </m:ctrlPr>
                          </m:sSubPr>
                          <m:e>
                            <m:r>
                              <a:rPr lang="en-US" i="1">
                                <a:latin typeface="Cambria Math"/>
                                <a:cs typeface="Times New Roman" pitchFamily="18" charset="0"/>
                              </a:rPr>
                              <m:t>𝐶</m:t>
                            </m:r>
                          </m:e>
                          <m:sub>
                            <m:r>
                              <a:rPr lang="en-US" i="1">
                                <a:latin typeface="Cambria Math"/>
                                <a:cs typeface="Times New Roman" pitchFamily="18" charset="0"/>
                              </a:rPr>
                              <m:t>𝑅</m:t>
                            </m:r>
                          </m:sub>
                        </m:sSub>
                      </m:sub>
                      <m:sup>
                        <m:r>
                          <a:rPr lang="en-IN" b="0" i="1" smtClean="0">
                            <a:latin typeface="Cambria Math" panose="02040503050406030204" pitchFamily="18" charset="0"/>
                            <a:cs typeface="Times New Roman" pitchFamily="18" charset="0"/>
                          </a:rPr>
                          <m:t> </m:t>
                        </m:r>
                      </m:sup>
                      <m:e>
                        <m:r>
                          <a:rPr lang="en-US" i="1">
                            <a:latin typeface="Cambria Math"/>
                            <a:cs typeface="Times New Roman" pitchFamily="18" charset="0"/>
                          </a:rPr>
                          <m:t>𝑓</m:t>
                        </m:r>
                        <m:d>
                          <m:dPr>
                            <m:ctrlPr>
                              <a:rPr lang="en-US" i="1">
                                <a:latin typeface="Cambria Math" panose="02040503050406030204" pitchFamily="18" charset="0"/>
                                <a:cs typeface="Times New Roman" pitchFamily="18" charset="0"/>
                              </a:rPr>
                            </m:ctrlPr>
                          </m:dPr>
                          <m:e>
                            <m:r>
                              <a:rPr lang="en-US" i="1">
                                <a:latin typeface="Cambria Math"/>
                                <a:cs typeface="Times New Roman" pitchFamily="18" charset="0"/>
                              </a:rPr>
                              <m:t>𝑧</m:t>
                            </m:r>
                          </m:e>
                        </m:d>
                        <m:r>
                          <a:rPr lang="en-US" i="1">
                            <a:latin typeface="Cambria Math"/>
                            <a:cs typeface="Times New Roman" pitchFamily="18" charset="0"/>
                          </a:rPr>
                          <m:t>𝑑𝑧</m:t>
                        </m:r>
                      </m:e>
                    </m:nary>
                    <m:r>
                      <a:rPr lang="en-US" b="0" i="1" smtClean="0">
                        <a:latin typeface="Cambria Math"/>
                        <a:cs typeface="Times New Roman" pitchFamily="18" charset="0"/>
                      </a:rPr>
                      <m:t>+</m:t>
                    </m:r>
                    <m:r>
                      <a:rPr lang="en-US" i="1">
                        <a:latin typeface="Cambria Math"/>
                        <a:cs typeface="Times New Roman" pitchFamily="18" charset="0"/>
                      </a:rPr>
                      <m:t>2</m:t>
                    </m:r>
                    <m:r>
                      <a:rPr lang="en-US" i="1">
                        <a:latin typeface="Cambria Math"/>
                        <a:ea typeface="Cambria Math"/>
                        <a:cs typeface="Times New Roman" pitchFamily="18" charset="0"/>
                      </a:rPr>
                      <m:t>𝜋</m:t>
                    </m:r>
                    <m:r>
                      <a:rPr lang="en-US" i="1">
                        <a:latin typeface="Cambria Math"/>
                        <a:ea typeface="Cambria Math"/>
                        <a:cs typeface="Times New Roman" pitchFamily="18" charset="0"/>
                      </a:rPr>
                      <m:t>𝑖</m:t>
                    </m:r>
                  </m:oMath>
                </a14:m>
                <a:r>
                  <a:rPr lang="en-US" dirty="0">
                    <a:cs typeface="Times New Roman" pitchFamily="18" charset="0"/>
                  </a:rPr>
                  <a:t> (sum of residue of </a:t>
                </a:r>
                <a14:m>
                  <m:oMath xmlns:m="http://schemas.openxmlformats.org/officeDocument/2006/math">
                    <m:r>
                      <a:rPr lang="en-US" i="1">
                        <a:latin typeface="Cambria Math"/>
                        <a:cs typeface="Times New Roman" pitchFamily="18" charset="0"/>
                      </a:rPr>
                      <m:t>𝑓</m:t>
                    </m:r>
                    <m:r>
                      <a:rPr lang="en-US" i="1">
                        <a:latin typeface="Cambria Math"/>
                        <a:cs typeface="Times New Roman" pitchFamily="18" charset="0"/>
                      </a:rPr>
                      <m:t>(</m:t>
                    </m:r>
                    <m:r>
                      <a:rPr lang="en-US" i="1">
                        <a:latin typeface="Cambria Math"/>
                        <a:cs typeface="Times New Roman" pitchFamily="18" charset="0"/>
                      </a:rPr>
                      <m:t>𝑧</m:t>
                    </m:r>
                    <m:r>
                      <a:rPr lang="en-US" i="1">
                        <a:latin typeface="Cambria Math"/>
                        <a:cs typeface="Times New Roman" pitchFamily="18" charset="0"/>
                      </a:rPr>
                      <m:t>)</m:t>
                    </m:r>
                  </m:oMath>
                </a14:m>
                <a:r>
                  <a:rPr lang="en-US" dirty="0">
                    <a:cs typeface="Times New Roman" pitchFamily="18" charset="0"/>
                  </a:rPr>
                  <a:t> at the poles within C)</a:t>
                </a:r>
              </a:p>
              <a:p>
                <a:pPr marL="0" indent="0">
                  <a:buNone/>
                </a:pPr>
                <a:r>
                  <a:rPr lang="en-US" dirty="0">
                    <a:cs typeface="Times New Roman" pitchFamily="18" charset="0"/>
                  </a:rPr>
                  <a:t> </a:t>
                </a:r>
                <a14:m>
                  <m:oMath xmlns:m="http://schemas.openxmlformats.org/officeDocument/2006/math">
                    <m:r>
                      <a:rPr lang="en-US" b="0" i="1" smtClean="0">
                        <a:latin typeface="Cambria Math"/>
                        <a:ea typeface="Cambria Math"/>
                        <a:cs typeface="Times New Roman" pitchFamily="18" charset="0"/>
                      </a:rPr>
                      <m:t>∴ </m:t>
                    </m:r>
                    <m:func>
                      <m:funcPr>
                        <m:ctrlPr>
                          <a:rPr lang="en-US" b="0" i="1" smtClean="0">
                            <a:latin typeface="Cambria Math" panose="02040503050406030204" pitchFamily="18" charset="0"/>
                            <a:ea typeface="Cambria Math"/>
                            <a:cs typeface="Times New Roman" pitchFamily="18" charset="0"/>
                          </a:rPr>
                        </m:ctrlPr>
                      </m:funcPr>
                      <m:fName>
                        <m:limLow>
                          <m:limLowPr>
                            <m:ctrlPr>
                              <a:rPr lang="en-US" b="0" i="1" smtClean="0">
                                <a:latin typeface="Cambria Math" panose="02040503050406030204" pitchFamily="18" charset="0"/>
                                <a:ea typeface="Cambria Math"/>
                                <a:cs typeface="Times New Roman" pitchFamily="18" charset="0"/>
                              </a:rPr>
                            </m:ctrlPr>
                          </m:limLowPr>
                          <m:e>
                            <m:r>
                              <m:rPr>
                                <m:sty m:val="p"/>
                              </m:rPr>
                              <a:rPr lang="en-US" b="0" i="0" smtClean="0">
                                <a:latin typeface="Cambria Math"/>
                                <a:ea typeface="Cambria Math"/>
                                <a:cs typeface="Times New Roman" pitchFamily="18" charset="0"/>
                              </a:rPr>
                              <m:t>lim</m:t>
                            </m:r>
                          </m:e>
                          <m:lim>
                            <m:r>
                              <a:rPr lang="en-US" b="0" i="1" smtClean="0">
                                <a:latin typeface="Cambria Math"/>
                                <a:ea typeface="Cambria Math"/>
                                <a:cs typeface="Times New Roman" pitchFamily="18" charset="0"/>
                              </a:rPr>
                              <m:t>𝑅</m:t>
                            </m:r>
                            <m:r>
                              <a:rPr lang="en-US" b="0" i="1" smtClean="0">
                                <a:latin typeface="Cambria Math"/>
                                <a:ea typeface="Cambria Math"/>
                                <a:cs typeface="Times New Roman" pitchFamily="18" charset="0"/>
                              </a:rPr>
                              <m:t>→∞</m:t>
                            </m:r>
                          </m:lim>
                        </m:limLow>
                      </m:fName>
                      <m:e>
                        <m:nary>
                          <m:naryPr>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m:t>
                            </m:r>
                            <m:r>
                              <a:rPr lang="en-US" i="1">
                                <a:latin typeface="Cambria Math"/>
                                <a:cs typeface="Times New Roman" pitchFamily="18" charset="0"/>
                              </a:rPr>
                              <m:t>𝑅</m:t>
                            </m:r>
                          </m:sub>
                          <m:sup>
                            <m:r>
                              <a:rPr lang="en-US" i="1">
                                <a:latin typeface="Cambria Math"/>
                                <a:cs typeface="Times New Roman" pitchFamily="18" charset="0"/>
                              </a:rPr>
                              <m:t>𝑅</m:t>
                            </m:r>
                          </m:sup>
                          <m:e>
                            <m:r>
                              <a:rPr lang="en-US" i="1">
                                <a:latin typeface="Cambria Math"/>
                                <a:cs typeface="Times New Roman" pitchFamily="18" charset="0"/>
                              </a:rPr>
                              <m:t>𝑓</m:t>
                            </m:r>
                            <m:d>
                              <m:dPr>
                                <m:ctrlPr>
                                  <a:rPr lang="en-US" i="1">
                                    <a:latin typeface="Cambria Math" panose="02040503050406030204" pitchFamily="18" charset="0"/>
                                    <a:cs typeface="Times New Roman" pitchFamily="18" charset="0"/>
                                  </a:rPr>
                                </m:ctrlPr>
                              </m:dPr>
                              <m:e>
                                <m:r>
                                  <a:rPr lang="en-US" i="1">
                                    <a:latin typeface="Cambria Math"/>
                                    <a:cs typeface="Times New Roman" pitchFamily="18" charset="0"/>
                                  </a:rPr>
                                  <m:t>𝑥</m:t>
                                </m:r>
                              </m:e>
                            </m:d>
                            <m:r>
                              <a:rPr lang="en-US" i="1">
                                <a:latin typeface="Cambria Math"/>
                                <a:cs typeface="Times New Roman" pitchFamily="18" charset="0"/>
                              </a:rPr>
                              <m:t>𝑑𝑥</m:t>
                            </m:r>
                          </m:e>
                        </m:nary>
                      </m:e>
                    </m:func>
                  </m:oMath>
                </a14:m>
                <a:r>
                  <a:rPr lang="en-US" dirty="0">
                    <a:cs typeface="Times New Roman" pitchFamily="18" charset="0"/>
                  </a:rPr>
                  <a:t> </a:t>
                </a:r>
                <a14:m>
                  <m:oMath xmlns:m="http://schemas.openxmlformats.org/officeDocument/2006/math">
                    <m:r>
                      <a:rPr lang="en-US" i="1">
                        <a:latin typeface="Cambria Math"/>
                        <a:cs typeface="Times New Roman" pitchFamily="18" charset="0"/>
                      </a:rPr>
                      <m:t>=−</m:t>
                    </m:r>
                    <m:limLow>
                      <m:limLowPr>
                        <m:ctrlPr>
                          <a:rPr lang="en-US" i="1">
                            <a:latin typeface="Cambria Math" panose="02040503050406030204" pitchFamily="18" charset="0"/>
                            <a:ea typeface="Cambria Math"/>
                            <a:cs typeface="Times New Roman" pitchFamily="18" charset="0"/>
                          </a:rPr>
                        </m:ctrlPr>
                      </m:limLowPr>
                      <m:e>
                        <m:r>
                          <m:rPr>
                            <m:sty m:val="p"/>
                          </m:rPr>
                          <a:rPr lang="en-US">
                            <a:latin typeface="Cambria Math"/>
                            <a:ea typeface="Cambria Math"/>
                            <a:cs typeface="Times New Roman" pitchFamily="18" charset="0"/>
                          </a:rPr>
                          <m:t>lim</m:t>
                        </m:r>
                      </m:e>
                      <m:lim>
                        <m:r>
                          <a:rPr lang="en-US" i="1">
                            <a:latin typeface="Cambria Math"/>
                            <a:ea typeface="Cambria Math"/>
                            <a:cs typeface="Times New Roman" pitchFamily="18" charset="0"/>
                          </a:rPr>
                          <m:t>𝑅</m:t>
                        </m:r>
                        <m:r>
                          <a:rPr lang="en-US" i="1">
                            <a:latin typeface="Cambria Math"/>
                            <a:ea typeface="Cambria Math"/>
                            <a:cs typeface="Times New Roman" pitchFamily="18" charset="0"/>
                          </a:rPr>
                          <m:t>→∞</m:t>
                        </m:r>
                      </m:lim>
                    </m:limLow>
                    <m:nary>
                      <m:naryPr>
                        <m:ctrlPr>
                          <a:rPr lang="en-US" i="1">
                            <a:latin typeface="Cambria Math" panose="02040503050406030204" pitchFamily="18" charset="0"/>
                            <a:cs typeface="Times New Roman" pitchFamily="18" charset="0"/>
                          </a:rPr>
                        </m:ctrlPr>
                      </m:naryPr>
                      <m:sub>
                        <m:sSub>
                          <m:sSubPr>
                            <m:ctrlPr>
                              <a:rPr lang="en-US" i="1">
                                <a:latin typeface="Cambria Math" panose="02040503050406030204" pitchFamily="18" charset="0"/>
                                <a:cs typeface="Times New Roman" pitchFamily="18" charset="0"/>
                              </a:rPr>
                            </m:ctrlPr>
                          </m:sSubPr>
                          <m:e>
                            <m:r>
                              <a:rPr lang="en-US" i="1">
                                <a:latin typeface="Cambria Math"/>
                                <a:cs typeface="Times New Roman" pitchFamily="18" charset="0"/>
                              </a:rPr>
                              <m:t>𝐶</m:t>
                            </m:r>
                          </m:e>
                          <m:sub>
                            <m:r>
                              <a:rPr lang="en-US" i="1">
                                <a:latin typeface="Cambria Math"/>
                                <a:cs typeface="Times New Roman" pitchFamily="18" charset="0"/>
                              </a:rPr>
                              <m:t>𝑅</m:t>
                            </m:r>
                          </m:sub>
                        </m:sSub>
                      </m:sub>
                      <m:sup>
                        <m:r>
                          <a:rPr lang="en-IN" b="0" i="1" smtClean="0">
                            <a:latin typeface="Cambria Math" panose="02040503050406030204" pitchFamily="18" charset="0"/>
                            <a:cs typeface="Times New Roman" pitchFamily="18" charset="0"/>
                          </a:rPr>
                          <m:t> </m:t>
                        </m:r>
                      </m:sup>
                      <m:e>
                        <m:r>
                          <a:rPr lang="en-US" i="1">
                            <a:latin typeface="Cambria Math"/>
                            <a:cs typeface="Times New Roman" pitchFamily="18" charset="0"/>
                          </a:rPr>
                          <m:t>𝑓</m:t>
                        </m:r>
                        <m:d>
                          <m:dPr>
                            <m:ctrlPr>
                              <a:rPr lang="en-US" i="1">
                                <a:latin typeface="Cambria Math" panose="02040503050406030204" pitchFamily="18" charset="0"/>
                                <a:cs typeface="Times New Roman" pitchFamily="18" charset="0"/>
                              </a:rPr>
                            </m:ctrlPr>
                          </m:dPr>
                          <m:e>
                            <m:r>
                              <a:rPr lang="en-US" i="1">
                                <a:latin typeface="Cambria Math"/>
                                <a:cs typeface="Times New Roman" pitchFamily="18" charset="0"/>
                              </a:rPr>
                              <m:t>𝑧</m:t>
                            </m:r>
                          </m:e>
                        </m:d>
                        <m:r>
                          <a:rPr lang="en-US" i="1">
                            <a:latin typeface="Cambria Math"/>
                            <a:cs typeface="Times New Roman" pitchFamily="18" charset="0"/>
                          </a:rPr>
                          <m:t>𝑑𝑧</m:t>
                        </m:r>
                      </m:e>
                    </m:nary>
                    <m:r>
                      <a:rPr lang="en-US" i="1">
                        <a:latin typeface="Cambria Math"/>
                        <a:cs typeface="Times New Roman" pitchFamily="18" charset="0"/>
                      </a:rPr>
                      <m:t>+2</m:t>
                    </m:r>
                    <m:r>
                      <a:rPr lang="en-US" i="1">
                        <a:latin typeface="Cambria Math"/>
                        <a:ea typeface="Cambria Math"/>
                        <a:cs typeface="Times New Roman" pitchFamily="18" charset="0"/>
                      </a:rPr>
                      <m:t>𝜋</m:t>
                    </m:r>
                    <m:r>
                      <a:rPr lang="en-US" i="1">
                        <a:latin typeface="Cambria Math"/>
                        <a:ea typeface="Cambria Math"/>
                        <a:cs typeface="Times New Roman" pitchFamily="18" charset="0"/>
                      </a:rPr>
                      <m:t>𝑖</m:t>
                    </m:r>
                  </m:oMath>
                </a14:m>
                <a:r>
                  <a:rPr lang="en-US" dirty="0">
                    <a:cs typeface="Times New Roman" pitchFamily="18" charset="0"/>
                  </a:rPr>
                  <a:t> </a:t>
                </a:r>
              </a:p>
              <a:p>
                <a:pPr marL="0" indent="0">
                  <a:buNone/>
                </a:pPr>
                <a:r>
                  <a:rPr lang="en-US" dirty="0"/>
                  <a:t>      </a:t>
                </a:r>
                <a:r>
                  <a:rPr lang="en-US" dirty="0">
                    <a:cs typeface="Times New Roman" pitchFamily="18" charset="0"/>
                  </a:rPr>
                  <a:t>(sum of residue of </a:t>
                </a:r>
                <a14:m>
                  <m:oMath xmlns:m="http://schemas.openxmlformats.org/officeDocument/2006/math">
                    <m:r>
                      <a:rPr lang="en-US" i="1">
                        <a:latin typeface="Cambria Math"/>
                        <a:cs typeface="Times New Roman" pitchFamily="18" charset="0"/>
                      </a:rPr>
                      <m:t>𝑓</m:t>
                    </m:r>
                    <m:r>
                      <a:rPr lang="en-US" i="1">
                        <a:latin typeface="Cambria Math"/>
                        <a:cs typeface="Times New Roman" pitchFamily="18" charset="0"/>
                      </a:rPr>
                      <m:t>(</m:t>
                    </m:r>
                    <m:r>
                      <a:rPr lang="en-US" i="1">
                        <a:latin typeface="Cambria Math"/>
                        <a:cs typeface="Times New Roman" pitchFamily="18" charset="0"/>
                      </a:rPr>
                      <m:t>𝑧</m:t>
                    </m:r>
                    <m:r>
                      <a:rPr lang="en-US" i="1">
                        <a:latin typeface="Cambria Math"/>
                        <a:cs typeface="Times New Roman" pitchFamily="18" charset="0"/>
                      </a:rPr>
                      <m:t>)</m:t>
                    </m:r>
                  </m:oMath>
                </a14:m>
                <a:r>
                  <a:rPr lang="en-US" dirty="0">
                    <a:cs typeface="Times New Roman" pitchFamily="18" charset="0"/>
                  </a:rPr>
                  <a:t> at the poles within C) …………(1)</a:t>
                </a:r>
              </a:p>
              <a:p>
                <a:pPr marL="0" indent="0">
                  <a:buNone/>
                </a:pPr>
                <a:r>
                  <a:rPr lang="en-US" dirty="0">
                    <a:cs typeface="Times New Roman" pitchFamily="18" charset="0"/>
                  </a:rPr>
                  <a:t>Now, </a:t>
                </a:r>
                <a14:m>
                  <m:oMath xmlns:m="http://schemas.openxmlformats.org/officeDocument/2006/math">
                    <m:limLow>
                      <m:limLowPr>
                        <m:ctrlPr>
                          <a:rPr lang="en-US" i="1">
                            <a:latin typeface="Cambria Math" panose="02040503050406030204" pitchFamily="18" charset="0"/>
                            <a:ea typeface="Cambria Math"/>
                            <a:cs typeface="Times New Roman" pitchFamily="18" charset="0"/>
                          </a:rPr>
                        </m:ctrlPr>
                      </m:limLowPr>
                      <m:e>
                        <m:r>
                          <m:rPr>
                            <m:sty m:val="p"/>
                          </m:rPr>
                          <a:rPr lang="en-US">
                            <a:latin typeface="Cambria Math"/>
                            <a:ea typeface="Cambria Math"/>
                            <a:cs typeface="Times New Roman" pitchFamily="18" charset="0"/>
                          </a:rPr>
                          <m:t>lim</m:t>
                        </m:r>
                      </m:e>
                      <m:lim>
                        <m:r>
                          <a:rPr lang="en-US" i="1">
                            <a:latin typeface="Cambria Math"/>
                            <a:ea typeface="Cambria Math"/>
                            <a:cs typeface="Times New Roman" pitchFamily="18" charset="0"/>
                          </a:rPr>
                          <m:t>𝑅</m:t>
                        </m:r>
                        <m:r>
                          <a:rPr lang="en-US" i="1">
                            <a:latin typeface="Cambria Math"/>
                            <a:ea typeface="Cambria Math"/>
                            <a:cs typeface="Times New Roman" pitchFamily="18" charset="0"/>
                          </a:rPr>
                          <m:t>→∞</m:t>
                        </m:r>
                      </m:lim>
                    </m:limLow>
                    <m:nary>
                      <m:naryPr>
                        <m:ctrlPr>
                          <a:rPr lang="en-US" i="1">
                            <a:latin typeface="Cambria Math" panose="02040503050406030204" pitchFamily="18" charset="0"/>
                            <a:cs typeface="Times New Roman" pitchFamily="18" charset="0"/>
                          </a:rPr>
                        </m:ctrlPr>
                      </m:naryPr>
                      <m:sub>
                        <m:sSub>
                          <m:sSubPr>
                            <m:ctrlPr>
                              <a:rPr lang="en-US" i="1">
                                <a:latin typeface="Cambria Math" panose="02040503050406030204" pitchFamily="18" charset="0"/>
                                <a:cs typeface="Times New Roman" pitchFamily="18" charset="0"/>
                              </a:rPr>
                            </m:ctrlPr>
                          </m:sSubPr>
                          <m:e>
                            <m:r>
                              <a:rPr lang="en-US" i="1">
                                <a:latin typeface="Cambria Math"/>
                                <a:cs typeface="Times New Roman" pitchFamily="18" charset="0"/>
                              </a:rPr>
                              <m:t>𝐶</m:t>
                            </m:r>
                          </m:e>
                          <m:sub>
                            <m:r>
                              <a:rPr lang="en-US" i="1">
                                <a:latin typeface="Cambria Math"/>
                                <a:cs typeface="Times New Roman" pitchFamily="18" charset="0"/>
                              </a:rPr>
                              <m:t>𝑅</m:t>
                            </m:r>
                          </m:sub>
                        </m:sSub>
                      </m:sub>
                      <m:sup>
                        <m:r>
                          <a:rPr lang="en-IN" b="0" i="1" smtClean="0">
                            <a:latin typeface="Cambria Math" panose="02040503050406030204" pitchFamily="18" charset="0"/>
                            <a:cs typeface="Times New Roman" pitchFamily="18" charset="0"/>
                          </a:rPr>
                          <m:t> </m:t>
                        </m:r>
                      </m:sup>
                      <m:e>
                        <m:r>
                          <a:rPr lang="en-US" i="1">
                            <a:latin typeface="Cambria Math"/>
                            <a:cs typeface="Times New Roman" pitchFamily="18" charset="0"/>
                          </a:rPr>
                          <m:t>𝑓</m:t>
                        </m:r>
                        <m:d>
                          <m:dPr>
                            <m:ctrlPr>
                              <a:rPr lang="en-US" i="1">
                                <a:latin typeface="Cambria Math" panose="02040503050406030204" pitchFamily="18" charset="0"/>
                                <a:cs typeface="Times New Roman" pitchFamily="18" charset="0"/>
                              </a:rPr>
                            </m:ctrlPr>
                          </m:dPr>
                          <m:e>
                            <m:r>
                              <a:rPr lang="en-US" i="1">
                                <a:latin typeface="Cambria Math"/>
                                <a:cs typeface="Times New Roman" pitchFamily="18" charset="0"/>
                              </a:rPr>
                              <m:t>𝑧</m:t>
                            </m:r>
                          </m:e>
                        </m:d>
                        <m:r>
                          <a:rPr lang="en-US" i="1">
                            <a:latin typeface="Cambria Math"/>
                            <a:cs typeface="Times New Roman" pitchFamily="18" charset="0"/>
                          </a:rPr>
                          <m:t>𝑑𝑧</m:t>
                        </m:r>
                      </m:e>
                    </m:nary>
                    <m:r>
                      <a:rPr lang="en-US" b="0" i="1" smtClean="0">
                        <a:latin typeface="Cambria Math"/>
                        <a:cs typeface="Times New Roman" pitchFamily="18" charset="0"/>
                      </a:rPr>
                      <m:t>=</m:t>
                    </m:r>
                    <m:nary>
                      <m:naryPr>
                        <m:ctrlPr>
                          <a:rPr lang="en-US" b="0" i="1" smtClean="0">
                            <a:latin typeface="Cambria Math" panose="02040503050406030204" pitchFamily="18" charset="0"/>
                            <a:cs typeface="Times New Roman" pitchFamily="18" charset="0"/>
                          </a:rPr>
                        </m:ctrlPr>
                      </m:naryPr>
                      <m:sub>
                        <m:r>
                          <m:rPr>
                            <m:brk m:alnAt="23"/>
                          </m:rPr>
                          <a:rPr lang="en-US" b="0" i="1" smtClean="0">
                            <a:latin typeface="Cambria Math"/>
                            <a:cs typeface="Times New Roman" pitchFamily="18" charset="0"/>
                          </a:rPr>
                          <m:t>0</m:t>
                        </m:r>
                      </m:sub>
                      <m:sup>
                        <m:r>
                          <a:rPr lang="en-US" b="0" i="1" smtClean="0">
                            <a:latin typeface="Cambria Math"/>
                            <a:ea typeface="Cambria Math"/>
                            <a:cs typeface="Times New Roman" pitchFamily="18" charset="0"/>
                          </a:rPr>
                          <m:t>𝜋</m:t>
                        </m:r>
                      </m:sup>
                      <m:e>
                        <m:r>
                          <a:rPr lang="en-US" b="0" i="1" smtClean="0">
                            <a:latin typeface="Cambria Math"/>
                            <a:cs typeface="Times New Roman" pitchFamily="18" charset="0"/>
                          </a:rPr>
                          <m:t>𝑓</m:t>
                        </m:r>
                        <m:r>
                          <a:rPr lang="en-US" b="0" i="1" smtClean="0">
                            <a:latin typeface="Cambria Math"/>
                            <a:cs typeface="Times New Roman" pitchFamily="18" charset="0"/>
                          </a:rPr>
                          <m:t>(</m:t>
                        </m:r>
                        <m:r>
                          <a:rPr lang="en-US" b="0" i="1" smtClean="0">
                            <a:latin typeface="Cambria Math"/>
                            <a:cs typeface="Times New Roman" pitchFamily="18" charset="0"/>
                          </a:rPr>
                          <m:t>𝑅</m:t>
                        </m:r>
                        <m:sSup>
                          <m:sSupPr>
                            <m:ctrlPr>
                              <a:rPr lang="en-US" b="0" i="1" smtClean="0">
                                <a:latin typeface="Cambria Math" panose="02040503050406030204" pitchFamily="18" charset="0"/>
                                <a:cs typeface="Times New Roman" pitchFamily="18" charset="0"/>
                              </a:rPr>
                            </m:ctrlPr>
                          </m:sSupPr>
                          <m:e>
                            <m:r>
                              <a:rPr lang="en-US" b="0" i="1" smtClean="0">
                                <a:latin typeface="Cambria Math"/>
                                <a:cs typeface="Times New Roman" pitchFamily="18" charset="0"/>
                              </a:rPr>
                              <m:t>𝑒</m:t>
                            </m:r>
                          </m:e>
                          <m:sup>
                            <m:r>
                              <a:rPr lang="en-US" b="0" i="1" smtClean="0">
                                <a:latin typeface="Cambria Math"/>
                                <a:cs typeface="Times New Roman" pitchFamily="18" charset="0"/>
                              </a:rPr>
                              <m:t>𝑖</m:t>
                            </m:r>
                            <m:r>
                              <a:rPr lang="en-US" b="0" i="1" smtClean="0">
                                <a:latin typeface="Cambria Math"/>
                                <a:ea typeface="Cambria Math"/>
                                <a:cs typeface="Times New Roman" pitchFamily="18" charset="0"/>
                              </a:rPr>
                              <m:t>𝜃</m:t>
                            </m:r>
                          </m:sup>
                        </m:sSup>
                        <m:r>
                          <a:rPr lang="en-US" b="0" i="1" smtClean="0">
                            <a:latin typeface="Cambria Math"/>
                            <a:cs typeface="Times New Roman" pitchFamily="18" charset="0"/>
                          </a:rPr>
                          <m:t>)</m:t>
                        </m:r>
                      </m:e>
                    </m:nary>
                    <m:r>
                      <m:rPr>
                        <m:sty m:val="p"/>
                      </m:rPr>
                      <a:rPr lang="en-US" b="0" i="0" smtClean="0">
                        <a:latin typeface="Cambria Math"/>
                        <a:cs typeface="Times New Roman" pitchFamily="18" charset="0"/>
                      </a:rPr>
                      <m:t>Ri</m:t>
                    </m:r>
                    <m:sSup>
                      <m:sSupPr>
                        <m:ctrlPr>
                          <a:rPr lang="en-US" i="1">
                            <a:latin typeface="Cambria Math" panose="02040503050406030204" pitchFamily="18" charset="0"/>
                            <a:cs typeface="Times New Roman" pitchFamily="18" charset="0"/>
                          </a:rPr>
                        </m:ctrlPr>
                      </m:sSupPr>
                      <m:e>
                        <m:r>
                          <a:rPr lang="en-US" i="1">
                            <a:latin typeface="Cambria Math"/>
                            <a:cs typeface="Times New Roman" pitchFamily="18" charset="0"/>
                          </a:rPr>
                          <m:t>𝑒</m:t>
                        </m:r>
                      </m:e>
                      <m:sup>
                        <m:r>
                          <a:rPr lang="en-US" i="1">
                            <a:latin typeface="Cambria Math"/>
                            <a:cs typeface="Times New Roman" pitchFamily="18" charset="0"/>
                          </a:rPr>
                          <m:t>𝑖</m:t>
                        </m:r>
                        <m:r>
                          <a:rPr lang="en-US" i="1">
                            <a:latin typeface="Cambria Math"/>
                            <a:ea typeface="Cambria Math"/>
                            <a:cs typeface="Times New Roman" pitchFamily="18" charset="0"/>
                          </a:rPr>
                          <m:t>𝜃</m:t>
                        </m:r>
                      </m:sup>
                    </m:sSup>
                    <m:r>
                      <m:rPr>
                        <m:sty m:val="p"/>
                      </m:rPr>
                      <a:rPr lang="en-US" b="0" i="0" smtClean="0">
                        <a:latin typeface="Cambria Math"/>
                        <a:ea typeface="Cambria Math"/>
                        <a:cs typeface="Times New Roman" pitchFamily="18" charset="0"/>
                      </a:rPr>
                      <m:t>d</m:t>
                    </m:r>
                    <m:r>
                      <m:rPr>
                        <m:sty m:val="p"/>
                      </m:rPr>
                      <a:rPr lang="el-GR" b="0" i="1" smtClean="0">
                        <a:latin typeface="Cambria Math"/>
                        <a:ea typeface="Cambria Math"/>
                        <a:cs typeface="Times New Roman" pitchFamily="18" charset="0"/>
                      </a:rPr>
                      <m:t>θ</m:t>
                    </m:r>
                    <m:r>
                      <a:rPr lang="en-US" b="0" i="1" smtClean="0">
                        <a:latin typeface="Cambria Math"/>
                        <a:ea typeface="Cambria Math"/>
                        <a:cs typeface="Times New Roman" pitchFamily="18" charset="0"/>
                      </a:rPr>
                      <m:t>=0</m:t>
                    </m:r>
                  </m:oMath>
                </a14:m>
                <a:endParaRPr lang="en-US" dirty="0">
                  <a:cs typeface="Times New Roman" pitchFamily="18" charset="0"/>
                </a:endParaRPr>
              </a:p>
              <a:p>
                <a:pPr marL="0" indent="0">
                  <a:buNone/>
                </a:pPr>
                <a14:m>
                  <m:oMath xmlns:m="http://schemas.openxmlformats.org/officeDocument/2006/math">
                    <m:r>
                      <a:rPr lang="en-IN" b="0" i="1" smtClean="0">
                        <a:latin typeface="Cambria Math" panose="02040503050406030204" pitchFamily="18" charset="0"/>
                        <a:ea typeface="Cambria Math"/>
                        <a:cs typeface="Times New Roman" pitchFamily="18" charset="0"/>
                      </a:rPr>
                      <m:t> </m:t>
                    </m:r>
                    <m:r>
                      <a:rPr lang="en-US" i="1" smtClean="0">
                        <a:latin typeface="Cambria Math"/>
                        <a:ea typeface="Cambria Math"/>
                        <a:cs typeface="Times New Roman" pitchFamily="18" charset="0"/>
                      </a:rPr>
                      <m:t>∴</m:t>
                    </m:r>
                    <m:nary>
                      <m:naryPr>
                        <m:ctrlPr>
                          <a:rPr lang="en-US" i="1" smtClean="0">
                            <a:latin typeface="Cambria Math" panose="02040503050406030204" pitchFamily="18" charset="0"/>
                            <a:ea typeface="Cambria Math"/>
                            <a:cs typeface="Times New Roman" pitchFamily="18" charset="0"/>
                          </a:rPr>
                        </m:ctrlPr>
                      </m:naryPr>
                      <m:sub>
                        <m:r>
                          <m:rPr>
                            <m:brk m:alnAt="23"/>
                          </m:rPr>
                          <a:rPr lang="en-US" b="0" i="1" smtClean="0">
                            <a:latin typeface="Cambria Math"/>
                            <a:ea typeface="Cambria Math"/>
                            <a:cs typeface="Times New Roman" pitchFamily="18" charset="0"/>
                          </a:rPr>
                          <m:t>−</m:t>
                        </m:r>
                        <m:r>
                          <a:rPr lang="en-US" b="0" i="1" smtClean="0">
                            <a:latin typeface="Cambria Math"/>
                            <a:ea typeface="Cambria Math"/>
                            <a:cs typeface="Times New Roman" pitchFamily="18" charset="0"/>
                          </a:rPr>
                          <m:t>∞</m:t>
                        </m:r>
                      </m:sub>
                      <m:sup>
                        <m:r>
                          <a:rPr lang="en-US" i="1" smtClean="0">
                            <a:latin typeface="Cambria Math"/>
                            <a:ea typeface="Cambria Math"/>
                            <a:cs typeface="Times New Roman" pitchFamily="18" charset="0"/>
                          </a:rPr>
                          <m:t>∞</m:t>
                        </m:r>
                      </m:sup>
                      <m:e>
                        <m:r>
                          <a:rPr lang="en-US" b="0" i="1" smtClean="0">
                            <a:latin typeface="Cambria Math"/>
                            <a:ea typeface="Cambria Math"/>
                            <a:cs typeface="Times New Roman" pitchFamily="18" charset="0"/>
                          </a:rPr>
                          <m:t>𝑓</m:t>
                        </m:r>
                        <m:d>
                          <m:dPr>
                            <m:ctrlPr>
                              <a:rPr lang="en-US" b="0" i="1" smtClean="0">
                                <a:latin typeface="Cambria Math" panose="02040503050406030204" pitchFamily="18" charset="0"/>
                                <a:ea typeface="Cambria Math"/>
                                <a:cs typeface="Times New Roman" pitchFamily="18" charset="0"/>
                              </a:rPr>
                            </m:ctrlPr>
                          </m:dPr>
                          <m:e>
                            <m:r>
                              <a:rPr lang="en-US" b="0" i="1" smtClean="0">
                                <a:latin typeface="Cambria Math"/>
                                <a:ea typeface="Cambria Math"/>
                                <a:cs typeface="Times New Roman" pitchFamily="18" charset="0"/>
                              </a:rPr>
                              <m:t>𝑥</m:t>
                            </m:r>
                          </m:e>
                        </m:d>
                        <m:r>
                          <a:rPr lang="en-US" b="0" i="1" smtClean="0">
                            <a:latin typeface="Cambria Math"/>
                            <a:ea typeface="Cambria Math"/>
                            <a:cs typeface="Times New Roman" pitchFamily="18" charset="0"/>
                          </a:rPr>
                          <m:t>𝑑𝑥</m:t>
                        </m:r>
                        <m:r>
                          <a:rPr lang="en-US" b="0" i="1" smtClean="0">
                            <a:latin typeface="Cambria Math"/>
                            <a:ea typeface="Cambria Math"/>
                            <a:cs typeface="Times New Roman" pitchFamily="18" charset="0"/>
                          </a:rPr>
                          <m:t>=2</m:t>
                        </m:r>
                        <m:r>
                          <a:rPr lang="en-US" b="0" i="1" smtClean="0">
                            <a:latin typeface="Cambria Math"/>
                            <a:ea typeface="Cambria Math"/>
                            <a:cs typeface="Times New Roman" pitchFamily="18" charset="0"/>
                          </a:rPr>
                          <m:t>𝜋</m:t>
                        </m:r>
                        <m:r>
                          <a:rPr lang="en-US" b="0" i="1" smtClean="0">
                            <a:latin typeface="Cambria Math"/>
                            <a:ea typeface="Cambria Math"/>
                            <a:cs typeface="Times New Roman" pitchFamily="18" charset="0"/>
                          </a:rPr>
                          <m:t>𝑖</m:t>
                        </m:r>
                      </m:e>
                    </m:nary>
                  </m:oMath>
                </a14:m>
                <a:r>
                  <a:rPr lang="en-US" dirty="0">
                    <a:cs typeface="Times New Roman" pitchFamily="18" charset="0"/>
                  </a:rPr>
                  <a:t> (sum of residue within C)</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1" y="1447800"/>
                <a:ext cx="8839198" cy="5867400"/>
              </a:xfrm>
              <a:blipFill>
                <a:blip r:embed="rId2"/>
                <a:stretch>
                  <a:fillRect l="-1034" t="-104"/>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EA29E3E5-489A-4731-B7A6-4C2514367ECF}"/>
              </a:ext>
            </a:extLst>
          </p:cNvPr>
          <p:cNvSpPr txBox="1">
            <a:spLocks noGrp="1"/>
          </p:cNvSpPr>
          <p:nvPr>
            <p:ph type="title"/>
          </p:nvPr>
        </p:nvSpPr>
        <p:spPr>
          <a:xfrm>
            <a:off x="1828802" y="-5080"/>
            <a:ext cx="7315198" cy="114808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Evaluation of Real Integrals (CO2) </a:t>
            </a:r>
          </a:p>
        </p:txBody>
      </p:sp>
      <p:pic>
        <p:nvPicPr>
          <p:cNvPr id="5" name="Picture 4">
            <a:extLst>
              <a:ext uri="{FF2B5EF4-FFF2-40B4-BE49-F238E27FC236}">
                <a16:creationId xmlns:a16="http://schemas.microsoft.com/office/drawing/2014/main" id="{22ABDD06-3C19-4DBE-8F8D-4C38CDB351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1" y="71120"/>
            <a:ext cx="1524000" cy="656462"/>
          </a:xfrm>
          <a:prstGeom prst="rect">
            <a:avLst/>
          </a:prstGeom>
        </p:spPr>
      </p:pic>
      <p:sp>
        <p:nvSpPr>
          <p:cNvPr id="2" name="Date Placeholder 1">
            <a:extLst>
              <a:ext uri="{FF2B5EF4-FFF2-40B4-BE49-F238E27FC236}">
                <a16:creationId xmlns:a16="http://schemas.microsoft.com/office/drawing/2014/main" id="{875B4956-C1F7-4D73-AF7B-D6797F498057}"/>
              </a:ext>
            </a:extLst>
          </p:cNvPr>
          <p:cNvSpPr>
            <a:spLocks noGrp="1"/>
          </p:cNvSpPr>
          <p:nvPr>
            <p:ph type="dt" sz="half" idx="10"/>
          </p:nvPr>
        </p:nvSpPr>
        <p:spPr/>
        <p:txBody>
          <a:bodyPr/>
          <a:lstStyle/>
          <a:p>
            <a:fld id="{3DF56147-074D-41BC-A4BA-06582195FDC5}" type="datetime1">
              <a:rPr lang="en-US" smtClean="0"/>
              <a:t>10/24/2022</a:t>
            </a:fld>
            <a:endParaRPr lang="en-US"/>
          </a:p>
        </p:txBody>
      </p:sp>
      <p:sp>
        <p:nvSpPr>
          <p:cNvPr id="6" name="Footer Placeholder 5">
            <a:extLst>
              <a:ext uri="{FF2B5EF4-FFF2-40B4-BE49-F238E27FC236}">
                <a16:creationId xmlns:a16="http://schemas.microsoft.com/office/drawing/2014/main" id="{BDC77AE1-6097-433E-AA27-DC3733F09C7B}"/>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2C88065F-FB32-4F43-A649-60B40C2A8962}"/>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14263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5181600"/>
          </a:xfrm>
        </p:spPr>
        <p:txBody>
          <a:bodyPr>
            <a:noAutofit/>
          </a:bodyPr>
          <a:lstStyle/>
          <a:p>
            <a:pPr marL="0" indent="0">
              <a:buNone/>
            </a:pPr>
            <a:r>
              <a:rPr lang="en-US" sz="2400" b="1" dirty="0">
                <a:effectLst/>
                <a:ea typeface="Times New Roman" panose="02020603050405020304" pitchFamily="18" charset="0"/>
              </a:rPr>
              <a:t>Unit-4 (Numerical Techniques)</a:t>
            </a:r>
          </a:p>
          <a:p>
            <a:pPr marL="0" indent="0" algn="just">
              <a:buNone/>
            </a:pPr>
            <a:r>
              <a:rPr lang="en-US" sz="2400" dirty="0">
                <a:effectLst/>
                <a:ea typeface="Times New Roman" panose="02020603050405020304" pitchFamily="18" charset="0"/>
              </a:rPr>
              <a:t>Error</a:t>
            </a:r>
            <a:r>
              <a:rPr lang="en-US" sz="2400" spc="205" dirty="0">
                <a:effectLst/>
                <a:ea typeface="Times New Roman" panose="02020603050405020304" pitchFamily="18" charset="0"/>
              </a:rPr>
              <a:t> </a:t>
            </a:r>
            <a:r>
              <a:rPr lang="en-US" sz="2400" dirty="0">
                <a:effectLst/>
                <a:ea typeface="Times New Roman" panose="02020603050405020304" pitchFamily="18" charset="0"/>
              </a:rPr>
              <a:t>analysis, Zeroes of transcendental and polynomial equations using Bisection method, Regula-</a:t>
            </a:r>
            <a:r>
              <a:rPr lang="en-US" sz="2400" dirty="0" err="1">
                <a:effectLst/>
                <a:ea typeface="Times New Roman" panose="02020603050405020304" pitchFamily="18" charset="0"/>
              </a:rPr>
              <a:t>falsi</a:t>
            </a:r>
            <a:r>
              <a:rPr lang="en-US" sz="2400" dirty="0">
                <a:effectLst/>
                <a:ea typeface="Times New Roman" panose="02020603050405020304" pitchFamily="18" charset="0"/>
              </a:rPr>
              <a:t> method and Newton-Raphson method, Interpolation: Finite differences, Newton’s forward and backward interpolation, Lagrange’s and Newton’s divided difference formula for unequal intervals. Solution of system of linear equations, </a:t>
            </a:r>
            <a:r>
              <a:rPr lang="en-US" sz="2400" dirty="0" err="1">
                <a:effectLst/>
                <a:ea typeface="Times New Roman" panose="02020603050405020304" pitchFamily="18" charset="0"/>
              </a:rPr>
              <a:t>Crout’s</a:t>
            </a:r>
            <a:r>
              <a:rPr lang="en-US" sz="2400" dirty="0">
                <a:effectLst/>
                <a:ea typeface="Times New Roman" panose="02020603050405020304" pitchFamily="18" charset="0"/>
              </a:rPr>
              <a:t> method, Gauss- Seidel method. Numerical integration: Trapezoidal rule, Simpson’s one third and three-eight rules, Solution of 1</a:t>
            </a:r>
            <a:r>
              <a:rPr lang="en-US" sz="2400" baseline="30000" dirty="0">
                <a:effectLst/>
                <a:ea typeface="Times New Roman" panose="02020603050405020304" pitchFamily="18" charset="0"/>
              </a:rPr>
              <a:t>st</a:t>
            </a:r>
            <a:r>
              <a:rPr lang="en-US" sz="2400" dirty="0">
                <a:effectLst/>
                <a:ea typeface="Times New Roman" panose="02020603050405020304" pitchFamily="18" charset="0"/>
              </a:rPr>
              <a:t> order ordinary differential equations by fourth-order Runge- </a:t>
            </a:r>
            <a:r>
              <a:rPr lang="en-US" sz="2400" dirty="0" err="1">
                <a:effectLst/>
                <a:ea typeface="Times New Roman" panose="02020603050405020304" pitchFamily="18" charset="0"/>
              </a:rPr>
              <a:t>Kutta</a:t>
            </a:r>
            <a:r>
              <a:rPr lang="en-US" sz="2400" dirty="0">
                <a:effectLst/>
                <a:ea typeface="Times New Roman" panose="02020603050405020304" pitchFamily="18" charset="0"/>
              </a:rPr>
              <a:t> methods.</a:t>
            </a:r>
          </a:p>
          <a:p>
            <a:pPr marL="0" indent="0">
              <a:buNone/>
            </a:pPr>
            <a:r>
              <a:rPr lang="en-US" sz="2400" b="1" dirty="0">
                <a:effectLst/>
                <a:ea typeface="Times New Roman" panose="02020603050405020304" pitchFamily="18" charset="0"/>
              </a:rPr>
              <a:t>Unit-5 (Aptitude-III)</a:t>
            </a:r>
          </a:p>
          <a:p>
            <a:pPr marL="0" indent="0">
              <a:buNone/>
            </a:pPr>
            <a:r>
              <a:rPr lang="en-US" sz="2400" dirty="0">
                <a:effectLst/>
                <a:ea typeface="Times New Roman" panose="02020603050405020304" pitchFamily="18" charset="0"/>
              </a:rPr>
              <a:t>Time</a:t>
            </a:r>
            <a:r>
              <a:rPr lang="en-US" sz="2400" spc="140" dirty="0">
                <a:effectLst/>
                <a:ea typeface="Times New Roman" panose="02020603050405020304" pitchFamily="18" charset="0"/>
              </a:rPr>
              <a:t> </a:t>
            </a:r>
            <a:r>
              <a:rPr lang="en-US" sz="2400" dirty="0">
                <a:effectLst/>
                <a:ea typeface="Times New Roman" panose="02020603050405020304" pitchFamily="18" charset="0"/>
              </a:rPr>
              <a:t>&amp;</a:t>
            </a:r>
            <a:r>
              <a:rPr lang="en-US" sz="2400" spc="140" dirty="0">
                <a:effectLst/>
                <a:ea typeface="Times New Roman" panose="02020603050405020304" pitchFamily="18" charset="0"/>
              </a:rPr>
              <a:t> </a:t>
            </a:r>
            <a:r>
              <a:rPr lang="en-US" sz="2400" dirty="0">
                <a:effectLst/>
                <a:ea typeface="Times New Roman" panose="02020603050405020304" pitchFamily="18" charset="0"/>
              </a:rPr>
              <a:t>Work,</a:t>
            </a:r>
            <a:r>
              <a:rPr lang="en-US" sz="2400" spc="150" dirty="0">
                <a:effectLst/>
                <a:ea typeface="Times New Roman" panose="02020603050405020304" pitchFamily="18" charset="0"/>
              </a:rPr>
              <a:t> </a:t>
            </a:r>
            <a:r>
              <a:rPr lang="en-US" sz="2400" dirty="0">
                <a:effectLst/>
                <a:ea typeface="Times New Roman" panose="02020603050405020304" pitchFamily="18" charset="0"/>
              </a:rPr>
              <a:t>Pipe</a:t>
            </a:r>
            <a:r>
              <a:rPr lang="en-US" sz="2400" spc="145" dirty="0">
                <a:effectLst/>
                <a:ea typeface="Times New Roman" panose="02020603050405020304" pitchFamily="18" charset="0"/>
              </a:rPr>
              <a:t> </a:t>
            </a:r>
            <a:r>
              <a:rPr lang="en-US" sz="2400" dirty="0">
                <a:effectLst/>
                <a:ea typeface="Times New Roman" panose="02020603050405020304" pitchFamily="18" charset="0"/>
              </a:rPr>
              <a:t>&amp;</a:t>
            </a:r>
            <a:r>
              <a:rPr lang="en-US" sz="2400" spc="150" dirty="0">
                <a:effectLst/>
                <a:ea typeface="Times New Roman" panose="02020603050405020304" pitchFamily="18" charset="0"/>
              </a:rPr>
              <a:t> </a:t>
            </a:r>
            <a:r>
              <a:rPr lang="en-US" sz="2400" dirty="0">
                <a:effectLst/>
                <a:ea typeface="Times New Roman" panose="02020603050405020304" pitchFamily="18" charset="0"/>
              </a:rPr>
              <a:t>Cistern,</a:t>
            </a:r>
            <a:r>
              <a:rPr lang="en-US" sz="2400" spc="150" dirty="0">
                <a:effectLst/>
                <a:ea typeface="Times New Roman" panose="02020603050405020304" pitchFamily="18" charset="0"/>
              </a:rPr>
              <a:t> </a:t>
            </a:r>
            <a:r>
              <a:rPr lang="en-US" sz="2400" dirty="0">
                <a:effectLst/>
                <a:ea typeface="Times New Roman" panose="02020603050405020304" pitchFamily="18" charset="0"/>
              </a:rPr>
              <a:t>Time,</a:t>
            </a:r>
            <a:r>
              <a:rPr lang="en-US" sz="2400" spc="145" dirty="0">
                <a:effectLst/>
                <a:ea typeface="Times New Roman" panose="02020603050405020304" pitchFamily="18" charset="0"/>
              </a:rPr>
              <a:t> </a:t>
            </a:r>
            <a:r>
              <a:rPr lang="en-US" sz="2400" dirty="0">
                <a:effectLst/>
                <a:ea typeface="Times New Roman" panose="02020603050405020304" pitchFamily="18" charset="0"/>
              </a:rPr>
              <a:t>Speed</a:t>
            </a:r>
            <a:r>
              <a:rPr lang="en-US" sz="2400" spc="150" dirty="0">
                <a:effectLst/>
                <a:ea typeface="Times New Roman" panose="02020603050405020304" pitchFamily="18" charset="0"/>
              </a:rPr>
              <a:t> </a:t>
            </a:r>
            <a:r>
              <a:rPr lang="en-US" sz="2400" dirty="0">
                <a:effectLst/>
                <a:ea typeface="Times New Roman" panose="02020603050405020304" pitchFamily="18" charset="0"/>
              </a:rPr>
              <a:t>&amp;</a:t>
            </a:r>
            <a:r>
              <a:rPr lang="en-US" sz="2400" spc="150" dirty="0">
                <a:effectLst/>
                <a:ea typeface="Times New Roman" panose="02020603050405020304" pitchFamily="18" charset="0"/>
              </a:rPr>
              <a:t> </a:t>
            </a:r>
            <a:r>
              <a:rPr lang="en-US" sz="2400" dirty="0">
                <a:effectLst/>
                <a:ea typeface="Times New Roman" panose="02020603050405020304" pitchFamily="18" charset="0"/>
              </a:rPr>
              <a:t>Distance,</a:t>
            </a:r>
            <a:r>
              <a:rPr lang="en-US" sz="2400" spc="150" dirty="0">
                <a:effectLst/>
                <a:ea typeface="Times New Roman" panose="02020603050405020304" pitchFamily="18" charset="0"/>
              </a:rPr>
              <a:t> </a:t>
            </a:r>
            <a:r>
              <a:rPr lang="en-US" sz="2400" dirty="0">
                <a:effectLst/>
                <a:ea typeface="Times New Roman" panose="02020603050405020304" pitchFamily="18" charset="0"/>
              </a:rPr>
              <a:t>Boat</a:t>
            </a:r>
            <a:r>
              <a:rPr lang="en-US" sz="2400" spc="140" dirty="0">
                <a:effectLst/>
                <a:ea typeface="Times New Roman" panose="02020603050405020304" pitchFamily="18" charset="0"/>
              </a:rPr>
              <a:t> </a:t>
            </a:r>
            <a:r>
              <a:rPr lang="en-US" sz="2400" dirty="0">
                <a:effectLst/>
                <a:ea typeface="Times New Roman" panose="02020603050405020304" pitchFamily="18" charset="0"/>
              </a:rPr>
              <a:t>&amp;</a:t>
            </a:r>
            <a:r>
              <a:rPr lang="en-US" sz="2400" spc="140" dirty="0">
                <a:effectLst/>
                <a:ea typeface="Times New Roman" panose="02020603050405020304" pitchFamily="18" charset="0"/>
              </a:rPr>
              <a:t> </a:t>
            </a:r>
            <a:r>
              <a:rPr lang="en-US" sz="2400" dirty="0">
                <a:effectLst/>
                <a:ea typeface="Times New Roman" panose="02020603050405020304" pitchFamily="18" charset="0"/>
              </a:rPr>
              <a:t>Stream,</a:t>
            </a:r>
            <a:r>
              <a:rPr lang="en-US" sz="2400" spc="170" dirty="0">
                <a:effectLst/>
                <a:ea typeface="Times New Roman" panose="02020603050405020304" pitchFamily="18" charset="0"/>
              </a:rPr>
              <a:t> </a:t>
            </a:r>
            <a:r>
              <a:rPr lang="en-US" sz="2400" dirty="0">
                <a:effectLst/>
                <a:ea typeface="Times New Roman" panose="02020603050405020304" pitchFamily="18" charset="0"/>
              </a:rPr>
              <a:t>Sitting</a:t>
            </a:r>
            <a:r>
              <a:rPr lang="en-US" sz="2400" spc="135" dirty="0">
                <a:effectLst/>
                <a:ea typeface="Times New Roman" panose="02020603050405020304" pitchFamily="18" charset="0"/>
              </a:rPr>
              <a:t> </a:t>
            </a:r>
            <a:r>
              <a:rPr lang="en-US" sz="2400" dirty="0">
                <a:effectLst/>
                <a:ea typeface="Times New Roman" panose="02020603050405020304" pitchFamily="18" charset="0"/>
              </a:rPr>
              <a:t>Arrangement,</a:t>
            </a:r>
            <a:r>
              <a:rPr lang="en-US" sz="2400" spc="160" dirty="0">
                <a:effectLst/>
                <a:ea typeface="Times New Roman" panose="02020603050405020304" pitchFamily="18" charset="0"/>
              </a:rPr>
              <a:t> </a:t>
            </a:r>
            <a:r>
              <a:rPr lang="en-US" sz="2400" dirty="0">
                <a:effectLst/>
                <a:ea typeface="Times New Roman" panose="02020603050405020304" pitchFamily="18" charset="0"/>
              </a:rPr>
              <a:t>Clock</a:t>
            </a:r>
            <a:r>
              <a:rPr lang="en-US" sz="2400" spc="150" dirty="0">
                <a:effectLst/>
                <a:ea typeface="Times New Roman" panose="02020603050405020304" pitchFamily="18" charset="0"/>
              </a:rPr>
              <a:t> </a:t>
            </a:r>
            <a:r>
              <a:rPr lang="en-US" sz="2400" dirty="0">
                <a:effectLst/>
                <a:ea typeface="Times New Roman" panose="02020603050405020304" pitchFamily="18" charset="0"/>
              </a:rPr>
              <a:t>&amp;</a:t>
            </a:r>
            <a:r>
              <a:rPr lang="en-US" sz="2400" spc="-285" dirty="0">
                <a:effectLst/>
                <a:ea typeface="Times New Roman" panose="02020603050405020304" pitchFamily="18" charset="0"/>
              </a:rPr>
              <a:t> </a:t>
            </a:r>
            <a:r>
              <a:rPr lang="en-US" sz="2400" dirty="0">
                <a:effectLst/>
                <a:ea typeface="Times New Roman" panose="02020603050405020304" pitchFamily="18" charset="0"/>
              </a:rPr>
              <a:t>Calendar.</a:t>
            </a:r>
            <a:endParaRPr lang="en-US" sz="2400" dirty="0"/>
          </a:p>
          <a:p>
            <a:pPr marL="0" indent="0">
              <a:buNone/>
            </a:pPr>
            <a:endParaRPr lang="en-US" sz="2200" dirty="0">
              <a:effectLst/>
              <a:ea typeface="Times New Roman" panose="02020603050405020304" pitchFamily="18" charset="0"/>
            </a:endParaRPr>
          </a:p>
        </p:txBody>
      </p:sp>
      <p:sp>
        <p:nvSpPr>
          <p:cNvPr id="6" name="Date Placeholder 5"/>
          <p:cNvSpPr>
            <a:spLocks noGrp="1"/>
          </p:cNvSpPr>
          <p:nvPr>
            <p:ph type="dt" sz="half" idx="10"/>
          </p:nvPr>
        </p:nvSpPr>
        <p:spPr/>
        <p:txBody>
          <a:bodyPr/>
          <a:lstStyle/>
          <a:p>
            <a:fld id="{B6705F35-E7B0-4C02-9BF6-6FB699B7F07E}" type="datetime1">
              <a:rPr lang="en-US" smtClean="0"/>
              <a:t>10/24/2022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Syllabus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25004351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910" y="1548917"/>
            <a:ext cx="8713090" cy="530908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a:t>
            </a:r>
            <a:r>
              <a:rPr lang="en-US" dirty="0"/>
              <a:t>have</a:t>
            </a:r>
            <a:r>
              <a:rPr lang="en-US" dirty="0">
                <a:latin typeface="Times New Roman" panose="02020603050405020304" pitchFamily="18" charset="0"/>
                <a:cs typeface="Times New Roman" panose="02020603050405020304" pitchFamily="18" charset="0"/>
              </a:rPr>
              <a:t> discussed.</a:t>
            </a:r>
          </a:p>
          <a:p>
            <a:r>
              <a:rPr lang="en-US" dirty="0">
                <a:latin typeface="Times New Roman" panose="02020603050405020304" pitchFamily="18" charset="0"/>
                <a:ea typeface="Times New Roman" panose="02020603050405020304" pitchFamily="18" charset="0"/>
              </a:rPr>
              <a:t>Evaluation of real integrals using residue theorem. </a:t>
            </a:r>
            <a:endParaRPr lang="en-US" dirty="0">
              <a:ea typeface="Times New Roman" panose="02020603050405020304" pitchFamily="18" charset="0"/>
            </a:endParaRP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Recap(CO2)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EB45C5B1-D150-45D2-BF92-BF5E16894442}"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80</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246895980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0"/>
                <a:ext cx="7620000" cy="4572000"/>
              </a:xfrm>
            </p:spPr>
            <p:txBody>
              <a:bodyPr>
                <a:normAutofit/>
              </a:bodyPr>
              <a:lstStyle/>
              <a:p>
                <a:pPr marL="0" indent="0">
                  <a:buNone/>
                </a:pPr>
                <a:r>
                  <a:rPr lang="en-US" b="1" dirty="0">
                    <a:latin typeface="Times New Roman" pitchFamily="18" charset="0"/>
                    <a:cs typeface="Times New Roman" pitchFamily="18" charset="0"/>
                  </a:rPr>
                  <a:t>Q.1.</a:t>
                </a:r>
                <a:r>
                  <a:rPr lang="en-US" dirty="0">
                    <a:latin typeface="Times New Roman" pitchFamily="18" charset="0"/>
                    <a:cs typeface="Times New Roman" pitchFamily="18" charset="0"/>
                  </a:rPr>
                  <a:t> Apply calculus of residues to prove that</a:t>
                </a:r>
              </a:p>
              <a:p>
                <a:pPr marL="0" indent="0">
                  <a:buNone/>
                </a:pPr>
                <a:r>
                  <a:rPr lang="en-US" dirty="0">
                    <a:latin typeface="Times New Roman" pitchFamily="18" charset="0"/>
                    <a:cs typeface="Times New Roman" pitchFamily="18" charset="0"/>
                  </a:rPr>
                  <a:t>       </a:t>
                </a:r>
                <a14:m>
                  <m:oMath xmlns:m="http://schemas.openxmlformats.org/officeDocument/2006/math">
                    <m:nary>
                      <m:naryPr>
                        <m:ctrlPr>
                          <a:rPr lang="en-US" i="1" smtClean="0">
                            <a:latin typeface="Cambria Math" panose="02040503050406030204" pitchFamily="18" charset="0"/>
                            <a:cs typeface="Times New Roman" pitchFamily="18" charset="0"/>
                          </a:rPr>
                        </m:ctrlPr>
                      </m:naryPr>
                      <m:sub>
                        <m:r>
                          <m:rPr>
                            <m:brk m:alnAt="23"/>
                          </m:rPr>
                          <a:rPr lang="en-US" b="0" i="1" smtClean="0">
                            <a:latin typeface="Cambria Math"/>
                            <a:cs typeface="Times New Roman" pitchFamily="18" charset="0"/>
                          </a:rPr>
                          <m:t>0</m:t>
                        </m:r>
                      </m:sub>
                      <m:sup>
                        <m:r>
                          <a:rPr lang="en-US" i="1" smtClean="0">
                            <a:latin typeface="Cambria Math"/>
                            <a:ea typeface="Cambria Math"/>
                            <a:cs typeface="Times New Roman" pitchFamily="18" charset="0"/>
                          </a:rPr>
                          <m:t>∞</m:t>
                        </m:r>
                      </m:sup>
                      <m:e>
                        <m:f>
                          <m:fPr>
                            <m:ctrlPr>
                              <a:rPr lang="en-US" i="1" smtClean="0">
                                <a:latin typeface="Cambria Math" panose="02040503050406030204" pitchFamily="18" charset="0"/>
                                <a:cs typeface="Times New Roman" pitchFamily="18" charset="0"/>
                              </a:rPr>
                            </m:ctrlPr>
                          </m:fPr>
                          <m:num>
                            <m:r>
                              <a:rPr lang="en-US" b="0" i="1" smtClean="0">
                                <a:latin typeface="Cambria Math"/>
                                <a:cs typeface="Times New Roman" pitchFamily="18" charset="0"/>
                              </a:rPr>
                              <m:t>𝑑𝑥</m:t>
                            </m:r>
                          </m:num>
                          <m:den>
                            <m:sSup>
                              <m:sSupPr>
                                <m:ctrlPr>
                                  <a:rPr lang="en-US" i="1" smtClean="0">
                                    <a:latin typeface="Cambria Math" panose="02040503050406030204" pitchFamily="18" charset="0"/>
                                    <a:cs typeface="Times New Roman" pitchFamily="18" charset="0"/>
                                  </a:rPr>
                                </m:ctrlPr>
                              </m:sSupPr>
                              <m:e>
                                <m:d>
                                  <m:dPr>
                                    <m:ctrlPr>
                                      <a:rPr lang="en-US" i="1" smtClean="0">
                                        <a:latin typeface="Cambria Math" panose="02040503050406030204" pitchFamily="18" charset="0"/>
                                        <a:cs typeface="Times New Roman" pitchFamily="18" charset="0"/>
                                      </a:rPr>
                                    </m:ctrlPr>
                                  </m:dPr>
                                  <m:e>
                                    <m:sSup>
                                      <m:sSupPr>
                                        <m:ctrlPr>
                                          <a:rPr lang="en-US" i="1" smtClean="0">
                                            <a:latin typeface="Cambria Math" panose="02040503050406030204" pitchFamily="18" charset="0"/>
                                            <a:cs typeface="Times New Roman" pitchFamily="18" charset="0"/>
                                          </a:rPr>
                                        </m:ctrlPr>
                                      </m:sSupPr>
                                      <m:e>
                                        <m:r>
                                          <a:rPr lang="en-US" i="1" smtClean="0">
                                            <a:latin typeface="Cambria Math"/>
                                            <a:cs typeface="Times New Roman" pitchFamily="18" charset="0"/>
                                          </a:rPr>
                                          <m:t>𝑥</m:t>
                                        </m:r>
                                      </m:e>
                                      <m:sup>
                                        <m:r>
                                          <a:rPr lang="en-US" i="1" smtClean="0">
                                            <a:latin typeface="Cambria Math"/>
                                            <a:cs typeface="Times New Roman" pitchFamily="18" charset="0"/>
                                          </a:rPr>
                                          <m:t>2</m:t>
                                        </m:r>
                                      </m:sup>
                                    </m:sSup>
                                    <m:r>
                                      <a:rPr lang="en-US" b="0" i="1" smtClean="0">
                                        <a:latin typeface="Cambria Math"/>
                                        <a:cs typeface="Times New Roman" pitchFamily="18" charset="0"/>
                                      </a:rPr>
                                      <m:t>+</m:t>
                                    </m:r>
                                    <m:sSup>
                                      <m:sSupPr>
                                        <m:ctrlPr>
                                          <a:rPr lang="en-US" b="0" i="1" smtClean="0">
                                            <a:latin typeface="Cambria Math" panose="02040503050406030204" pitchFamily="18" charset="0"/>
                                            <a:cs typeface="Times New Roman" pitchFamily="18" charset="0"/>
                                          </a:rPr>
                                        </m:ctrlPr>
                                      </m:sSupPr>
                                      <m:e>
                                        <m:r>
                                          <a:rPr lang="en-US" b="0" i="1" smtClean="0">
                                            <a:latin typeface="Cambria Math"/>
                                            <a:cs typeface="Times New Roman" pitchFamily="18" charset="0"/>
                                          </a:rPr>
                                          <m:t>𝑎</m:t>
                                        </m:r>
                                      </m:e>
                                      <m:sup>
                                        <m:r>
                                          <a:rPr lang="en-US" b="0" i="1" smtClean="0">
                                            <a:latin typeface="Cambria Math"/>
                                            <a:cs typeface="Times New Roman" pitchFamily="18" charset="0"/>
                                          </a:rPr>
                                          <m:t>2</m:t>
                                        </m:r>
                                      </m:sup>
                                    </m:sSup>
                                  </m:e>
                                </m:d>
                              </m:e>
                              <m:sup>
                                <m:r>
                                  <a:rPr lang="en-US" b="0" i="1" smtClean="0">
                                    <a:latin typeface="Cambria Math"/>
                                    <a:cs typeface="Times New Roman" pitchFamily="18" charset="0"/>
                                  </a:rPr>
                                  <m:t>2</m:t>
                                </m:r>
                              </m:sup>
                            </m:sSup>
                          </m:den>
                        </m:f>
                        <m:r>
                          <a:rPr lang="en-US" b="0" i="1" smtClean="0">
                            <a:latin typeface="Cambria Math"/>
                            <a:cs typeface="Times New Roman" pitchFamily="18" charset="0"/>
                          </a:rPr>
                          <m:t>=</m:t>
                        </m:r>
                        <m:f>
                          <m:fPr>
                            <m:ctrlPr>
                              <a:rPr lang="en-US" b="0" i="1" smtClean="0">
                                <a:latin typeface="Cambria Math" panose="02040503050406030204" pitchFamily="18" charset="0"/>
                                <a:cs typeface="Times New Roman" pitchFamily="18" charset="0"/>
                              </a:rPr>
                            </m:ctrlPr>
                          </m:fPr>
                          <m:num>
                            <m:r>
                              <a:rPr lang="en-US" b="0" i="1" smtClean="0">
                                <a:latin typeface="Cambria Math"/>
                                <a:ea typeface="Cambria Math"/>
                                <a:cs typeface="Times New Roman" pitchFamily="18" charset="0"/>
                              </a:rPr>
                              <m:t>𝜋</m:t>
                            </m:r>
                          </m:num>
                          <m:den>
                            <m:r>
                              <a:rPr lang="en-US" b="0" i="1" smtClean="0">
                                <a:latin typeface="Cambria Math"/>
                                <a:cs typeface="Times New Roman" pitchFamily="18" charset="0"/>
                              </a:rPr>
                              <m:t>4</m:t>
                            </m:r>
                            <m:sSup>
                              <m:sSupPr>
                                <m:ctrlPr>
                                  <a:rPr lang="en-US" b="0" i="1" smtClean="0">
                                    <a:latin typeface="Cambria Math" panose="02040503050406030204" pitchFamily="18" charset="0"/>
                                    <a:cs typeface="Times New Roman" pitchFamily="18" charset="0"/>
                                  </a:rPr>
                                </m:ctrlPr>
                              </m:sSupPr>
                              <m:e>
                                <m:r>
                                  <a:rPr lang="en-US" b="0" i="1" smtClean="0">
                                    <a:latin typeface="Cambria Math"/>
                                    <a:cs typeface="Times New Roman" pitchFamily="18" charset="0"/>
                                  </a:rPr>
                                  <m:t>𝑎</m:t>
                                </m:r>
                              </m:e>
                              <m:sup>
                                <m:r>
                                  <a:rPr lang="en-US" b="0" i="1" smtClean="0">
                                    <a:latin typeface="Cambria Math"/>
                                    <a:cs typeface="Times New Roman" pitchFamily="18" charset="0"/>
                                  </a:rPr>
                                  <m:t>3</m:t>
                                </m:r>
                              </m:sup>
                            </m:sSup>
                          </m:den>
                        </m:f>
                      </m:e>
                    </m:nary>
                    <m:r>
                      <a:rPr lang="en-US" b="0" i="0" smtClean="0">
                        <a:latin typeface="Cambria Math"/>
                        <a:cs typeface="Times New Roman" pitchFamily="18" charset="0"/>
                      </a:rPr>
                      <m:t>;</m:t>
                    </m:r>
                    <m:r>
                      <m:rPr>
                        <m:sty m:val="p"/>
                      </m:rPr>
                      <a:rPr lang="en-US" b="0" i="0" smtClean="0">
                        <a:latin typeface="Cambria Math"/>
                        <a:cs typeface="Times New Roman" pitchFamily="18" charset="0"/>
                      </a:rPr>
                      <m:t>a</m:t>
                    </m:r>
                    <m:r>
                      <a:rPr lang="en-US" b="0" i="1" smtClean="0">
                        <a:latin typeface="Cambria Math"/>
                        <a:ea typeface="Cambria Math"/>
                        <a:cs typeface="Times New Roman" pitchFamily="18" charset="0"/>
                      </a:rPr>
                      <m:t>&gt;0</m:t>
                    </m:r>
                  </m:oMath>
                </a14:m>
                <a:r>
                  <a:rPr lang="en-US" dirty="0">
                    <a:latin typeface="Times New Roman" pitchFamily="18" charset="0"/>
                    <a:cs typeface="Times New Roman" pitchFamily="18" charset="0"/>
                  </a:rPr>
                  <a:t> </a:t>
                </a:r>
              </a:p>
              <a:p>
                <a:pPr marL="0" indent="0">
                  <a:buNone/>
                </a:pPr>
                <a:r>
                  <a:rPr lang="en-US" b="1" dirty="0">
                    <a:latin typeface="Times New Roman" pitchFamily="18" charset="0"/>
                    <a:cs typeface="Times New Roman" pitchFamily="18" charset="0"/>
                  </a:rPr>
                  <a:t>Q.2.</a:t>
                </a:r>
                <a:r>
                  <a:rPr lang="en-US" dirty="0">
                    <a:latin typeface="Times New Roman" pitchFamily="18" charset="0"/>
                    <a:cs typeface="Times New Roman" pitchFamily="18" charset="0"/>
                  </a:rPr>
                  <a:t> Evaluate </a:t>
                </a:r>
                <a14:m>
                  <m:oMath xmlns:m="http://schemas.openxmlformats.org/officeDocument/2006/math">
                    <m:nary>
                      <m:naryPr>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0</m:t>
                        </m:r>
                      </m:sub>
                      <m:sup>
                        <m:r>
                          <a:rPr lang="en-US" i="1">
                            <a:latin typeface="Cambria Math"/>
                            <a:ea typeface="Cambria Math"/>
                            <a:cs typeface="Times New Roman" pitchFamily="18" charset="0"/>
                          </a:rPr>
                          <m:t>∞</m:t>
                        </m:r>
                      </m:sup>
                      <m:e>
                        <m:f>
                          <m:fPr>
                            <m:ctrlPr>
                              <a:rPr lang="en-US" i="1">
                                <a:latin typeface="Cambria Math" panose="02040503050406030204" pitchFamily="18" charset="0"/>
                                <a:cs typeface="Times New Roman" pitchFamily="18" charset="0"/>
                              </a:rPr>
                            </m:ctrlPr>
                          </m:fPr>
                          <m:num>
                            <m:func>
                              <m:funcPr>
                                <m:ctrlPr>
                                  <a:rPr lang="en-US" b="0" i="1" smtClean="0">
                                    <a:latin typeface="Cambria Math" panose="02040503050406030204" pitchFamily="18" charset="0"/>
                                    <a:cs typeface="Times New Roman" pitchFamily="18" charset="0"/>
                                  </a:rPr>
                                </m:ctrlPr>
                              </m:funcPr>
                              <m:fName>
                                <m:r>
                                  <m:rPr>
                                    <m:sty m:val="p"/>
                                  </m:rPr>
                                  <a:rPr lang="en-US" b="0" i="0" smtClean="0">
                                    <a:latin typeface="Cambria Math"/>
                                    <a:cs typeface="Times New Roman" pitchFamily="18" charset="0"/>
                                  </a:rPr>
                                  <m:t>cos</m:t>
                                </m:r>
                              </m:fName>
                              <m:e>
                                <m:r>
                                  <a:rPr lang="en-US" b="0" i="1" smtClean="0">
                                    <a:latin typeface="Cambria Math"/>
                                    <a:cs typeface="Times New Roman" pitchFamily="18" charset="0"/>
                                  </a:rPr>
                                  <m:t>𝑚𝑥</m:t>
                                </m:r>
                              </m:e>
                            </m:func>
                          </m:num>
                          <m:den>
                            <m:d>
                              <m:dPr>
                                <m:ctrlPr>
                                  <a:rPr lang="en-US" i="1" smtClean="0">
                                    <a:latin typeface="Cambria Math" panose="02040503050406030204" pitchFamily="18" charset="0"/>
                                    <a:cs typeface="Times New Roman" pitchFamily="18" charset="0"/>
                                  </a:rPr>
                                </m:ctrlPr>
                              </m:dPr>
                              <m:e>
                                <m:sSup>
                                  <m:sSupPr>
                                    <m:ctrlPr>
                                      <a:rPr lang="en-US" i="1" smtClean="0">
                                        <a:latin typeface="Cambria Math" panose="02040503050406030204" pitchFamily="18" charset="0"/>
                                        <a:cs typeface="Times New Roman" pitchFamily="18" charset="0"/>
                                      </a:rPr>
                                    </m:ctrlPr>
                                  </m:sSupPr>
                                  <m:e>
                                    <m:r>
                                      <a:rPr lang="en-US" i="1" smtClean="0">
                                        <a:latin typeface="Cambria Math"/>
                                        <a:cs typeface="Times New Roman" pitchFamily="18" charset="0"/>
                                      </a:rPr>
                                      <m:t>𝑥</m:t>
                                    </m:r>
                                  </m:e>
                                  <m:sup>
                                    <m:r>
                                      <a:rPr lang="en-US" i="1" smtClean="0">
                                        <a:latin typeface="Cambria Math"/>
                                        <a:cs typeface="Times New Roman" pitchFamily="18" charset="0"/>
                                      </a:rPr>
                                      <m:t>2</m:t>
                                    </m:r>
                                  </m:sup>
                                </m:sSup>
                                <m:r>
                                  <a:rPr lang="en-US" b="0" i="1" smtClean="0">
                                    <a:latin typeface="Cambria Math"/>
                                    <a:cs typeface="Times New Roman" pitchFamily="18" charset="0"/>
                                  </a:rPr>
                                  <m:t>+1</m:t>
                                </m:r>
                              </m:e>
                            </m:d>
                          </m:den>
                        </m:f>
                        <m:r>
                          <a:rPr lang="en-US" b="0" i="1" smtClean="0">
                            <a:latin typeface="Cambria Math"/>
                            <a:cs typeface="Times New Roman" pitchFamily="18" charset="0"/>
                          </a:rPr>
                          <m:t>𝑑𝑥</m:t>
                        </m:r>
                      </m:e>
                    </m:nary>
                  </m:oMath>
                </a14:m>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Q.3.</a:t>
                </a:r>
                <a:r>
                  <a:rPr lang="en-US" dirty="0">
                    <a:latin typeface="Times New Roman" pitchFamily="18" charset="0"/>
                    <a:cs typeface="Times New Roman" pitchFamily="18" charset="0"/>
                  </a:rPr>
                  <a:t> Evaluate </a:t>
                </a:r>
                <a14:m>
                  <m:oMath xmlns:m="http://schemas.openxmlformats.org/officeDocument/2006/math">
                    <m:nary>
                      <m:naryPr>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0</m:t>
                        </m:r>
                      </m:sub>
                      <m:sup>
                        <m:r>
                          <a:rPr lang="en-US" i="1">
                            <a:latin typeface="Cambria Math"/>
                            <a:ea typeface="Cambria Math"/>
                            <a:cs typeface="Times New Roman" pitchFamily="18" charset="0"/>
                          </a:rPr>
                          <m:t>∞</m:t>
                        </m:r>
                      </m:sup>
                      <m:e>
                        <m:f>
                          <m:fPr>
                            <m:ctrlPr>
                              <a:rPr lang="en-US" i="1">
                                <a:latin typeface="Cambria Math" panose="02040503050406030204" pitchFamily="18" charset="0"/>
                                <a:cs typeface="Times New Roman" pitchFamily="18" charset="0"/>
                              </a:rPr>
                            </m:ctrlPr>
                          </m:fPr>
                          <m:num>
                            <m:func>
                              <m:funcPr>
                                <m:ctrlPr>
                                  <a:rPr lang="en-US" i="1">
                                    <a:latin typeface="Cambria Math" panose="02040503050406030204" pitchFamily="18" charset="0"/>
                                    <a:cs typeface="Times New Roman" pitchFamily="18" charset="0"/>
                                  </a:rPr>
                                </m:ctrlPr>
                              </m:funcPr>
                              <m:fName>
                                <m:r>
                                  <m:rPr>
                                    <m:sty m:val="p"/>
                                  </m:rPr>
                                  <a:rPr lang="en-US" b="0" i="0" smtClean="0">
                                    <a:latin typeface="Cambria Math"/>
                                    <a:cs typeface="Times New Roman" pitchFamily="18" charset="0"/>
                                  </a:rPr>
                                  <m:t>sin</m:t>
                                </m:r>
                              </m:fName>
                              <m:e>
                                <m:r>
                                  <a:rPr lang="en-US" i="1">
                                    <a:latin typeface="Cambria Math"/>
                                    <a:cs typeface="Times New Roman" pitchFamily="18" charset="0"/>
                                  </a:rPr>
                                  <m:t>𝑥</m:t>
                                </m:r>
                              </m:e>
                            </m:func>
                          </m:num>
                          <m:den>
                            <m:r>
                              <a:rPr lang="en-US" b="0" i="1" smtClean="0">
                                <a:latin typeface="Cambria Math"/>
                                <a:cs typeface="Times New Roman" pitchFamily="18" charset="0"/>
                              </a:rPr>
                              <m:t>𝑥</m:t>
                            </m:r>
                          </m:den>
                        </m:f>
                        <m:r>
                          <a:rPr lang="en-US" i="1">
                            <a:latin typeface="Cambria Math"/>
                            <a:cs typeface="Times New Roman" pitchFamily="18" charset="0"/>
                          </a:rPr>
                          <m:t>𝑑𝑥</m:t>
                        </m:r>
                      </m:e>
                    </m:nary>
                  </m:oMath>
                </a14:m>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Q.4.</a:t>
                </a:r>
                <a:r>
                  <a:rPr lang="en-US" dirty="0">
                    <a:latin typeface="Times New Roman" pitchFamily="18" charset="0"/>
                    <a:cs typeface="Times New Roman" pitchFamily="18" charset="0"/>
                  </a:rPr>
                  <a:t> Evaluate </a:t>
                </a:r>
                <a14:m>
                  <m:oMath xmlns:m="http://schemas.openxmlformats.org/officeDocument/2006/math">
                    <m:nary>
                      <m:naryPr>
                        <m:ctrlPr>
                          <a:rPr lang="en-US" i="1">
                            <a:latin typeface="Cambria Math" panose="02040503050406030204" pitchFamily="18" charset="0"/>
                            <a:cs typeface="Times New Roman" pitchFamily="18" charset="0"/>
                          </a:rPr>
                        </m:ctrlPr>
                      </m:naryPr>
                      <m:sub>
                        <m:r>
                          <m:rPr>
                            <m:brk m:alnAt="23"/>
                          </m:rPr>
                          <a:rPr lang="en-US" b="0" i="1" smtClean="0">
                            <a:latin typeface="Cambria Math"/>
                            <a:cs typeface="Times New Roman" pitchFamily="18" charset="0"/>
                          </a:rPr>
                          <m:t>−</m:t>
                        </m:r>
                        <m:r>
                          <a:rPr lang="en-US" b="0" i="1" smtClean="0">
                            <a:latin typeface="Cambria Math"/>
                            <a:ea typeface="Cambria Math"/>
                            <a:cs typeface="Times New Roman" pitchFamily="18" charset="0"/>
                          </a:rPr>
                          <m:t>∞</m:t>
                        </m:r>
                      </m:sub>
                      <m:sup>
                        <m:r>
                          <a:rPr lang="en-US" i="1">
                            <a:latin typeface="Cambria Math"/>
                            <a:ea typeface="Cambria Math"/>
                            <a:cs typeface="Times New Roman" pitchFamily="18" charset="0"/>
                          </a:rPr>
                          <m:t>∞</m:t>
                        </m:r>
                      </m:sup>
                      <m:e>
                        <m:f>
                          <m:fPr>
                            <m:ctrlPr>
                              <a:rPr lang="en-US" i="1">
                                <a:latin typeface="Cambria Math" panose="02040503050406030204" pitchFamily="18" charset="0"/>
                                <a:cs typeface="Times New Roman" pitchFamily="18" charset="0"/>
                              </a:rPr>
                            </m:ctrlPr>
                          </m:fPr>
                          <m:num>
                            <m:r>
                              <a:rPr lang="en-US" b="0" i="1" smtClean="0">
                                <a:latin typeface="Cambria Math"/>
                                <a:cs typeface="Times New Roman" pitchFamily="18" charset="0"/>
                              </a:rPr>
                              <m:t>𝑥</m:t>
                            </m:r>
                            <m:func>
                              <m:funcPr>
                                <m:ctrlPr>
                                  <a:rPr lang="en-US" b="0" i="1" smtClean="0">
                                    <a:latin typeface="Cambria Math" panose="02040503050406030204" pitchFamily="18" charset="0"/>
                                    <a:cs typeface="Times New Roman" pitchFamily="18" charset="0"/>
                                  </a:rPr>
                                </m:ctrlPr>
                              </m:funcPr>
                              <m:fName>
                                <m:r>
                                  <m:rPr>
                                    <m:sty m:val="p"/>
                                  </m:rPr>
                                  <a:rPr lang="en-US" b="0" i="0" smtClean="0">
                                    <a:latin typeface="Cambria Math"/>
                                    <a:cs typeface="Times New Roman" pitchFamily="18" charset="0"/>
                                  </a:rPr>
                                  <m:t>sin</m:t>
                                </m:r>
                              </m:fName>
                              <m:e>
                                <m:r>
                                  <a:rPr lang="en-US" b="0" i="1" smtClean="0">
                                    <a:latin typeface="Cambria Math"/>
                                    <a:ea typeface="Cambria Math"/>
                                    <a:cs typeface="Times New Roman" pitchFamily="18" charset="0"/>
                                  </a:rPr>
                                  <m:t>𝜋</m:t>
                                </m:r>
                                <m:r>
                                  <a:rPr lang="en-US" b="0" i="1" smtClean="0">
                                    <a:latin typeface="Cambria Math"/>
                                    <a:ea typeface="Cambria Math"/>
                                    <a:cs typeface="Times New Roman" pitchFamily="18" charset="0"/>
                                  </a:rPr>
                                  <m:t>𝑥</m:t>
                                </m:r>
                              </m:e>
                            </m:func>
                          </m:num>
                          <m:den>
                            <m:d>
                              <m:dPr>
                                <m:ctrlPr>
                                  <a:rPr lang="en-US" i="1">
                                    <a:latin typeface="Cambria Math" panose="02040503050406030204" pitchFamily="18" charset="0"/>
                                    <a:cs typeface="Times New Roman" pitchFamily="18" charset="0"/>
                                  </a:rPr>
                                </m:ctrlPr>
                              </m:dPr>
                              <m:e>
                                <m:sSup>
                                  <m:sSupPr>
                                    <m:ctrlPr>
                                      <a:rPr lang="en-US" i="1">
                                        <a:latin typeface="Cambria Math" panose="02040503050406030204" pitchFamily="18" charset="0"/>
                                        <a:cs typeface="Times New Roman" pitchFamily="18" charset="0"/>
                                      </a:rPr>
                                    </m:ctrlPr>
                                  </m:sSupPr>
                                  <m:e>
                                    <m:r>
                                      <a:rPr lang="en-US" i="1">
                                        <a:latin typeface="Cambria Math"/>
                                        <a:cs typeface="Times New Roman" pitchFamily="18" charset="0"/>
                                      </a:rPr>
                                      <m:t>𝑥</m:t>
                                    </m:r>
                                  </m:e>
                                  <m:sup>
                                    <m:r>
                                      <a:rPr lang="en-US" i="1">
                                        <a:latin typeface="Cambria Math"/>
                                        <a:cs typeface="Times New Roman" pitchFamily="18" charset="0"/>
                                      </a:rPr>
                                      <m:t>2</m:t>
                                    </m:r>
                                  </m:sup>
                                </m:sSup>
                                <m:r>
                                  <a:rPr lang="en-US" i="1">
                                    <a:latin typeface="Cambria Math"/>
                                    <a:cs typeface="Times New Roman" pitchFamily="18" charset="0"/>
                                  </a:rPr>
                                  <m:t>+</m:t>
                                </m:r>
                                <m:r>
                                  <a:rPr lang="en-US" b="0" i="1" smtClean="0">
                                    <a:latin typeface="Cambria Math"/>
                                    <a:cs typeface="Times New Roman" pitchFamily="18" charset="0"/>
                                  </a:rPr>
                                  <m:t>2</m:t>
                                </m:r>
                                <m:r>
                                  <a:rPr lang="en-US" b="0" i="1" smtClean="0">
                                    <a:latin typeface="Cambria Math"/>
                                    <a:cs typeface="Times New Roman" pitchFamily="18" charset="0"/>
                                  </a:rPr>
                                  <m:t>𝑥</m:t>
                                </m:r>
                                <m:r>
                                  <a:rPr lang="en-US" b="0" i="1" smtClean="0">
                                    <a:latin typeface="Cambria Math"/>
                                    <a:cs typeface="Times New Roman" pitchFamily="18" charset="0"/>
                                  </a:rPr>
                                  <m:t>+5</m:t>
                                </m:r>
                              </m:e>
                            </m:d>
                          </m:den>
                        </m:f>
                        <m:r>
                          <a:rPr lang="en-US" i="1">
                            <a:latin typeface="Cambria Math"/>
                            <a:cs typeface="Times New Roman" pitchFamily="18" charset="0"/>
                          </a:rPr>
                          <m:t>𝑑𝑥</m:t>
                        </m:r>
                      </m:e>
                    </m:nary>
                  </m:oMath>
                </a14:m>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Q.5.</a:t>
                </a:r>
                <a:r>
                  <a:rPr lang="en-US" dirty="0">
                    <a:latin typeface="Times New Roman" pitchFamily="18" charset="0"/>
                    <a:cs typeface="Times New Roman" pitchFamily="18" charset="0"/>
                  </a:rPr>
                  <a:t> Evaluate </a:t>
                </a:r>
                <a14:m>
                  <m:oMath xmlns:m="http://schemas.openxmlformats.org/officeDocument/2006/math">
                    <m:nary>
                      <m:naryPr>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m:t>
                        </m:r>
                        <m:r>
                          <a:rPr lang="en-US" i="1">
                            <a:latin typeface="Cambria Math"/>
                            <a:ea typeface="Cambria Math"/>
                            <a:cs typeface="Times New Roman" pitchFamily="18" charset="0"/>
                          </a:rPr>
                          <m:t>∞</m:t>
                        </m:r>
                      </m:sub>
                      <m:sup>
                        <m:r>
                          <a:rPr lang="en-US" i="1">
                            <a:latin typeface="Cambria Math"/>
                            <a:ea typeface="Cambria Math"/>
                            <a:cs typeface="Times New Roman" pitchFamily="18" charset="0"/>
                          </a:rPr>
                          <m:t>∞</m:t>
                        </m:r>
                      </m:sup>
                      <m:e>
                        <m:f>
                          <m:fPr>
                            <m:ctrlPr>
                              <a:rPr lang="en-US" i="1">
                                <a:latin typeface="Cambria Math" panose="02040503050406030204" pitchFamily="18" charset="0"/>
                                <a:cs typeface="Times New Roman" pitchFamily="18" charset="0"/>
                              </a:rPr>
                            </m:ctrlPr>
                          </m:fPr>
                          <m:num>
                            <m:sSup>
                              <m:sSupPr>
                                <m:ctrlPr>
                                  <a:rPr lang="en-US" i="1" smtClean="0">
                                    <a:latin typeface="Cambria Math" panose="02040503050406030204" pitchFamily="18" charset="0"/>
                                    <a:cs typeface="Times New Roman" pitchFamily="18" charset="0"/>
                                  </a:rPr>
                                </m:ctrlPr>
                              </m:sSupPr>
                              <m:e>
                                <m:r>
                                  <a:rPr lang="en-US" i="1" smtClean="0">
                                    <a:latin typeface="Cambria Math"/>
                                    <a:cs typeface="Times New Roman" pitchFamily="18" charset="0"/>
                                  </a:rPr>
                                  <m:t>𝑥</m:t>
                                </m:r>
                              </m:e>
                              <m:sup>
                                <m:r>
                                  <a:rPr lang="en-US" i="1" smtClean="0">
                                    <a:latin typeface="Cambria Math"/>
                                    <a:cs typeface="Times New Roman" pitchFamily="18" charset="0"/>
                                  </a:rPr>
                                  <m:t>2</m:t>
                                </m:r>
                              </m:sup>
                            </m:sSup>
                            <m:r>
                              <a:rPr lang="en-US" b="0" i="1" smtClean="0">
                                <a:latin typeface="Cambria Math"/>
                                <a:cs typeface="Times New Roman" pitchFamily="18" charset="0"/>
                              </a:rPr>
                              <m:t>−</m:t>
                            </m:r>
                            <m:r>
                              <a:rPr lang="en-US" b="0" i="1" smtClean="0">
                                <a:latin typeface="Cambria Math"/>
                                <a:cs typeface="Times New Roman" pitchFamily="18" charset="0"/>
                              </a:rPr>
                              <m:t>𝑥</m:t>
                            </m:r>
                            <m:r>
                              <a:rPr lang="en-US" b="0" i="1" smtClean="0">
                                <a:latin typeface="Cambria Math"/>
                                <a:cs typeface="Times New Roman" pitchFamily="18" charset="0"/>
                              </a:rPr>
                              <m:t>+2</m:t>
                            </m:r>
                          </m:num>
                          <m:den>
                            <m:d>
                              <m:dPr>
                                <m:ctrlPr>
                                  <a:rPr lang="en-US" i="1">
                                    <a:latin typeface="Cambria Math" panose="02040503050406030204" pitchFamily="18" charset="0"/>
                                    <a:cs typeface="Times New Roman" pitchFamily="18" charset="0"/>
                                  </a:rPr>
                                </m:ctrlPr>
                              </m:dPr>
                              <m:e>
                                <m:sSup>
                                  <m:sSupPr>
                                    <m:ctrlPr>
                                      <a:rPr lang="en-US" i="1">
                                        <a:latin typeface="Cambria Math" panose="02040503050406030204" pitchFamily="18" charset="0"/>
                                        <a:cs typeface="Times New Roman" pitchFamily="18" charset="0"/>
                                      </a:rPr>
                                    </m:ctrlPr>
                                  </m:sSupPr>
                                  <m:e>
                                    <m:r>
                                      <a:rPr lang="en-US" i="1">
                                        <a:latin typeface="Cambria Math"/>
                                        <a:cs typeface="Times New Roman" pitchFamily="18" charset="0"/>
                                      </a:rPr>
                                      <m:t>𝑥</m:t>
                                    </m:r>
                                  </m:e>
                                  <m:sup>
                                    <m:r>
                                      <a:rPr lang="en-US" b="0" i="1" smtClean="0">
                                        <a:latin typeface="Cambria Math"/>
                                        <a:cs typeface="Times New Roman" pitchFamily="18" charset="0"/>
                                      </a:rPr>
                                      <m:t>4</m:t>
                                    </m:r>
                                  </m:sup>
                                </m:sSup>
                                <m:r>
                                  <a:rPr lang="en-US" i="1">
                                    <a:latin typeface="Cambria Math"/>
                                    <a:cs typeface="Times New Roman" pitchFamily="18" charset="0"/>
                                  </a:rPr>
                                  <m:t>+</m:t>
                                </m:r>
                                <m:r>
                                  <a:rPr lang="en-US" b="0" i="1" smtClean="0">
                                    <a:latin typeface="Cambria Math"/>
                                    <a:cs typeface="Times New Roman" pitchFamily="18" charset="0"/>
                                  </a:rPr>
                                  <m:t>10</m:t>
                                </m:r>
                                <m:sSup>
                                  <m:sSupPr>
                                    <m:ctrlPr>
                                      <a:rPr lang="en-US" b="0" i="1" smtClean="0">
                                        <a:latin typeface="Cambria Math" panose="02040503050406030204" pitchFamily="18" charset="0"/>
                                        <a:cs typeface="Times New Roman" pitchFamily="18" charset="0"/>
                                      </a:rPr>
                                    </m:ctrlPr>
                                  </m:sSupPr>
                                  <m:e>
                                    <m:r>
                                      <a:rPr lang="en-US" b="0" i="1" smtClean="0">
                                        <a:latin typeface="Cambria Math"/>
                                        <a:cs typeface="Times New Roman" pitchFamily="18" charset="0"/>
                                      </a:rPr>
                                      <m:t>𝑥</m:t>
                                    </m:r>
                                  </m:e>
                                  <m:sup>
                                    <m:r>
                                      <a:rPr lang="en-US" b="0" i="1" smtClean="0">
                                        <a:latin typeface="Cambria Math"/>
                                        <a:cs typeface="Times New Roman" pitchFamily="18" charset="0"/>
                                      </a:rPr>
                                      <m:t>2</m:t>
                                    </m:r>
                                  </m:sup>
                                </m:sSup>
                                <m:r>
                                  <a:rPr lang="en-US" i="1">
                                    <a:latin typeface="Cambria Math"/>
                                    <a:cs typeface="Times New Roman" pitchFamily="18" charset="0"/>
                                  </a:rPr>
                                  <m:t>+</m:t>
                                </m:r>
                                <m:r>
                                  <a:rPr lang="en-US" b="0" i="1" smtClean="0">
                                    <a:latin typeface="Cambria Math"/>
                                    <a:cs typeface="Times New Roman" pitchFamily="18" charset="0"/>
                                  </a:rPr>
                                  <m:t>9</m:t>
                                </m:r>
                              </m:e>
                            </m:d>
                          </m:den>
                        </m:f>
                        <m:r>
                          <a:rPr lang="en-US" i="1">
                            <a:latin typeface="Cambria Math"/>
                            <a:cs typeface="Times New Roman" pitchFamily="18" charset="0"/>
                          </a:rPr>
                          <m:t>𝑑𝑥</m:t>
                        </m:r>
                      </m:e>
                    </m:nary>
                  </m:oMath>
                </a14:m>
                <a:endParaRPr lang="en-US" dirty="0">
                  <a:latin typeface="Times New Roman" panose="02020603050405020304"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0"/>
                <a:ext cx="7620000" cy="4572000"/>
              </a:xfrm>
              <a:blipFill>
                <a:blip r:embed="rId2"/>
                <a:stretch>
                  <a:fillRect l="-1200" t="-1067"/>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1016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Weekly Assignment(CO2) </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4704"/>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CF008663-92E0-482F-A79D-63B776DD7EED}"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37094747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915400" cy="5029200"/>
          </a:xfrm>
        </p:spPr>
        <p:txBody>
          <a:bodyPr>
            <a:noAutofit/>
          </a:bodyPr>
          <a:lstStyle/>
          <a:p>
            <a:pPr marL="0" indent="0">
              <a:buNone/>
            </a:pPr>
            <a:r>
              <a:rPr lang="en-US" b="1" u="sng" dirty="0">
                <a:latin typeface="Times New Roman" panose="02020603050405020304" pitchFamily="18" charset="0"/>
                <a:cs typeface="Times New Roman" panose="02020603050405020304" pitchFamily="18" charset="0"/>
              </a:rPr>
              <a:t>Video Links:</a:t>
            </a:r>
          </a:p>
          <a:p>
            <a:pPr marR="681990"/>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https://www.youtube.com/playlist?list=PLzJaFd3A7DZuyLLbmVpb9e9V3Q9cYBL</a:t>
            </a:r>
            <a:endParaRPr lang="en-US" u="sng" spc="5" dirty="0">
              <a:solidFill>
                <a:srgbClr val="0000FF"/>
              </a:solidFill>
              <a:ea typeface="Times New Roman" panose="02020603050405020304" pitchFamily="18" charset="0"/>
            </a:endParaRPr>
          </a:p>
          <a:p>
            <a:pPr marR="681990"/>
            <a:r>
              <a:rPr lang="en-US" u="sng"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https://www.youtube.com/playlist?list=PLbMVogVj5nJS_i8vfVWJG16mPcoEKMuWT</a:t>
            </a:r>
            <a:r>
              <a:rPr lang="en-US"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681990"/>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https://youtu.be/b5VUnapu-qs</a:t>
            </a:r>
            <a:endParaRPr lang="en-IN" dirty="0">
              <a:ea typeface="Times New Roman" panose="02020603050405020304" pitchFamily="18" charset="0"/>
              <a:hlinkClick r:id="rId4"/>
            </a:endParaRPr>
          </a:p>
          <a:p>
            <a:pPr marR="681990"/>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https://youtu.be/b5VUnapu-qs</a:t>
            </a:r>
            <a:endParaRPr lang="en-IN" dirty="0">
              <a:ea typeface="Times New Roman" panose="02020603050405020304" pitchFamily="18" charset="0"/>
            </a:endParaRPr>
          </a:p>
          <a:p>
            <a:pPr marR="681990"/>
            <a:r>
              <a:rPr lang="en-US" u="sng"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https://youtu.be/yV_v6zxADgY</a:t>
            </a:r>
            <a:r>
              <a:rPr lang="en-US" spc="-28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681990"/>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https://youtu.be/2ZBcbFhrfOg</a:t>
            </a:r>
            <a:r>
              <a:rPr lang="en-US"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681990"/>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https://youtu.be/dlK0E0OG39k</a:t>
            </a:r>
            <a:r>
              <a:rPr lang="en-US" spc="5"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R="681990"/>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https://youtu.be/qjpLIlVo_6E</a:t>
            </a:r>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7366583-DFA1-4B55-96DB-E5E85A9C5FFC}"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524000" y="0"/>
            <a:ext cx="7620000" cy="83240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noProof="0" dirty="0">
                <a:ln>
                  <a:noFill/>
                </a:ln>
                <a:solidFill>
                  <a:schemeClr val="dk1"/>
                </a:solidFill>
                <a:effectLst/>
                <a:uLnTx/>
                <a:uFillTx/>
                <a:latin typeface="Times New Roman" panose="02020603050405020304" pitchFamily="18" charset="0"/>
                <a:ea typeface="+mn-ea"/>
                <a:cs typeface="+mn-cs"/>
              </a:rPr>
              <a:t>Video Links (CO2)</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pic>
        <p:nvPicPr>
          <p:cNvPr id="9" name="Picture 8">
            <a:extLst>
              <a:ext uri="{FF2B5EF4-FFF2-40B4-BE49-F238E27FC236}">
                <a16:creationId xmlns:a16="http://schemas.microsoft.com/office/drawing/2014/main" id="{569B0DB4-5A64-4A0B-A9AD-AB44085B835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2400" y="56769"/>
            <a:ext cx="1219200" cy="651256"/>
          </a:xfrm>
          <a:prstGeom prst="rect">
            <a:avLst/>
          </a:prstGeom>
        </p:spPr>
      </p:pic>
    </p:spTree>
    <p:extLst>
      <p:ext uri="{BB962C8B-B14F-4D97-AF65-F5344CB8AC3E}">
        <p14:creationId xmlns:p14="http://schemas.microsoft.com/office/powerpoint/2010/main" val="42185594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0910" y="1366879"/>
                <a:ext cx="8408290" cy="4595147"/>
              </a:xfrm>
            </p:spPr>
            <p:txBody>
              <a:bodyPr>
                <a:normAutofit/>
              </a:bodyPr>
              <a:lstStyle/>
              <a:p>
                <a:pPr marL="0" indent="0">
                  <a:buNone/>
                </a:pPr>
                <a:r>
                  <a:rPr lang="en-US" b="1" dirty="0">
                    <a:latin typeface="Times New Roman" panose="02020603050405020304" pitchFamily="18" charset="0"/>
                    <a:cs typeface="Times New Roman" pitchFamily="18" charset="0"/>
                  </a:rPr>
                  <a:t>Q1. </a:t>
                </a:r>
                <a:r>
                  <a:rPr lang="en-US" dirty="0">
                    <a:latin typeface="Times New Roman" panose="02020603050405020304" pitchFamily="18" charset="0"/>
                    <a:cs typeface="Times New Roman" pitchFamily="18" charset="0"/>
                  </a:rPr>
                  <a:t>                           along the path </a:t>
                </a:r>
                <a:r>
                  <a:rPr lang="en-US" i="1" dirty="0">
                    <a:latin typeface="Times New Roman" panose="02020603050405020304" pitchFamily="18" charset="0"/>
                    <a:cs typeface="Times New Roman" pitchFamily="18" charset="0"/>
                  </a:rPr>
                  <a:t>y</a:t>
                </a:r>
                <a:r>
                  <a:rPr lang="en-US" dirty="0">
                    <a:latin typeface="Times New Roman" panose="02020603050405020304" pitchFamily="18" charset="0"/>
                    <a:cs typeface="Times New Roman" pitchFamily="18" charset="0"/>
                  </a:rPr>
                  <a:t> = </a:t>
                </a:r>
                <a:r>
                  <a:rPr lang="en-US" i="1" dirty="0">
                    <a:latin typeface="Times New Roman" panose="02020603050405020304" pitchFamily="18" charset="0"/>
                    <a:cs typeface="Times New Roman" pitchFamily="18" charset="0"/>
                  </a:rPr>
                  <a:t>x</a:t>
                </a:r>
                <a:r>
                  <a:rPr lang="en-US" dirty="0">
                    <a:latin typeface="Times New Roman" panose="02020603050405020304" pitchFamily="18" charset="0"/>
                    <a:cs typeface="Times New Roman" pitchFamily="18" charset="0"/>
                  </a:rPr>
                  <a:t> is equal to</a:t>
                </a:r>
              </a:p>
              <a:p>
                <a:pPr marL="0" indent="0">
                  <a:buNone/>
                </a:pPr>
                <a:endParaRPr lang="en-US" dirty="0">
                  <a:latin typeface="Times New Roman" panose="02020603050405020304" pitchFamily="18" charset="0"/>
                  <a:cs typeface="Times New Roman" pitchFamily="18" charset="0"/>
                </a:endParaRPr>
              </a:p>
              <a:p>
                <a:pPr marL="0" indent="0">
                  <a:buNone/>
                </a:pPr>
                <a:r>
                  <a:rPr lang="en-US" dirty="0">
                    <a:latin typeface="Times New Roman" panose="02020603050405020304" pitchFamily="18" charset="0"/>
                    <a:cs typeface="Times New Roman" pitchFamily="18" charset="0"/>
                  </a:rPr>
                  <a:t>(a)	  	(b)    	  	(c)  	          (d)   	</a:t>
                </a:r>
              </a:p>
              <a:p>
                <a:pPr marL="0" indent="0">
                  <a:buNone/>
                </a:pPr>
                <a:endParaRPr lang="en-US" dirty="0">
                  <a:latin typeface="Times New Roman" panose="02020603050405020304" pitchFamily="18" charset="0"/>
                  <a:cs typeface="Times New Roman" pitchFamily="18" charset="0"/>
                </a:endParaRPr>
              </a:p>
              <a:p>
                <a:pPr marL="0" indent="0">
                  <a:buNone/>
                </a:pPr>
                <a:r>
                  <a:rPr lang="en-US" b="1" dirty="0">
                    <a:latin typeface="Times New Roman" panose="02020603050405020304" pitchFamily="18" charset="0"/>
                    <a:cs typeface="Times New Roman" pitchFamily="18" charset="0"/>
                  </a:rPr>
                  <a:t>Ans.</a:t>
                </a:r>
                <a:r>
                  <a:rPr lang="en-US" dirty="0">
                    <a:latin typeface="Times New Roman" panose="02020603050405020304" pitchFamily="18" charset="0"/>
                    <a:cs typeface="Times New Roman" pitchFamily="18" charset="0"/>
                  </a:rPr>
                  <a:t> (a)</a:t>
                </a:r>
              </a:p>
              <a:p>
                <a:pPr marL="0" indent="0">
                  <a:buNone/>
                </a:pPr>
                <a:endParaRPr lang="en-US" dirty="0">
                  <a:latin typeface="Times New Roman" panose="02020603050405020304" pitchFamily="18" charset="0"/>
                  <a:cs typeface="Times New Roman" pitchFamily="18" charset="0"/>
                </a:endParaRPr>
              </a:p>
              <a:p>
                <a:pPr marL="0" indent="0">
                  <a:buNone/>
                </a:pPr>
                <a14:m>
                  <m:oMath xmlns:m="http://schemas.openxmlformats.org/officeDocument/2006/math">
                    <m:r>
                      <m:rPr>
                        <m:nor/>
                      </m:rPr>
                      <a:rPr lang="en-US" b="1" dirty="0"/>
                      <m:t>Q</m:t>
                    </m:r>
                    <m:r>
                      <a:rPr lang="en-IN" sz="2000" b="1" i="1" smtClean="0">
                        <a:solidFill>
                          <a:srgbClr val="000000"/>
                        </a:solidFill>
                        <a:latin typeface="Cambria Math" panose="02040503050406030204" pitchFamily="18" charset="0"/>
                      </a:rPr>
                      <m:t>𝟐</m:t>
                    </m:r>
                    <m:r>
                      <a:rPr lang="en-IN" sz="2000" b="1" i="1" smtClean="0">
                        <a:solidFill>
                          <a:srgbClr val="000000"/>
                        </a:solidFill>
                        <a:latin typeface="Cambria Math" panose="02040503050406030204" pitchFamily="18" charset="0"/>
                      </a:rPr>
                      <m:t>. </m:t>
                    </m:r>
                  </m:oMath>
                </a14:m>
                <a:r>
                  <a:rPr lang="en-US" dirty="0">
                    <a:latin typeface="Times New Roman" panose="02020603050405020304" pitchFamily="18" charset="0"/>
                    <a:cs typeface="Times New Roman" pitchFamily="18" charset="0"/>
                  </a:rPr>
                  <a:t>If there is no pole inside and on the contour, then the value of integral is</a:t>
                </a:r>
              </a:p>
              <a:p>
                <a:pPr marL="0" indent="0">
                  <a:buNone/>
                </a:pPr>
                <a:r>
                  <a:rPr lang="en-US" dirty="0">
                    <a:latin typeface="Times New Roman" panose="02020603050405020304" pitchFamily="18" charset="0"/>
                    <a:cs typeface="Times New Roman" pitchFamily="18" charset="0"/>
                  </a:rPr>
                  <a:t>(a) ∞		(b)  0		(c) –1	(d)  1</a:t>
                </a:r>
              </a:p>
              <a:p>
                <a:pPr marL="0" indent="0">
                  <a:buNone/>
                </a:pPr>
                <a:r>
                  <a:rPr lang="en-US" b="1" dirty="0">
                    <a:latin typeface="Times New Roman" panose="02020603050405020304" pitchFamily="18" charset="0"/>
                    <a:cs typeface="Times New Roman" pitchFamily="18" charset="0"/>
                  </a:rPr>
                  <a:t>Ans. </a:t>
                </a:r>
                <a:r>
                  <a:rPr lang="en-US" dirty="0">
                    <a:latin typeface="Times New Roman" panose="02020603050405020304" pitchFamily="18" charset="0"/>
                    <a:cs typeface="Times New Roman" pitchFamily="18" charset="0"/>
                  </a:rPr>
                  <a:t>(b)</a:t>
                </a:r>
              </a:p>
              <a:p>
                <a:pPr marL="0" indent="0">
                  <a:buNone/>
                </a:pPr>
                <a:endParaRPr lang="en-US" dirty="0">
                  <a:latin typeface="Times New Roman" panose="02020603050405020304" pitchFamily="18" charset="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0910" y="1366879"/>
                <a:ext cx="8408290" cy="4595147"/>
              </a:xfrm>
              <a:blipFill>
                <a:blip r:embed="rId2"/>
                <a:stretch>
                  <a:fillRect l="-1160" t="-1061"/>
                </a:stretch>
              </a:blipFill>
            </p:spPr>
            <p:txBody>
              <a:bodyPr/>
              <a:lstStyle/>
              <a:p>
                <a:r>
                  <a:rPr lang="hi-IN">
                    <a:noFill/>
                  </a:rPr>
                  <a:t> </a:t>
                </a:r>
              </a:p>
            </p:txBody>
          </p:sp>
        </mc:Fallback>
      </mc:AlternateContent>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1016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MCQ(CO2)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E6D2F90B-CAA6-49BF-AD10-04D1FF9FB396}"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83</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0" name="Object 29">
                <a:extLst>
                  <a:ext uri="{FF2B5EF4-FFF2-40B4-BE49-F238E27FC236}">
                    <a16:creationId xmlns:a16="http://schemas.microsoft.com/office/drawing/2014/main" id="{7B5093B0-C091-4B79-B934-8AA248AB8777}"/>
                  </a:ext>
                </a:extLst>
              </p:cNvPr>
              <p:cNvSpPr txBox="1"/>
              <p:nvPr/>
            </p:nvSpPr>
            <p:spPr bwMode="auto">
              <a:xfrm>
                <a:off x="990600" y="2338778"/>
                <a:ext cx="1143000" cy="754600"/>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2</m:t>
                              </m:r>
                            </m:num>
                            <m:den>
                              <m:r>
                                <a:rPr lang="en-IN" i="1">
                                  <a:solidFill>
                                    <a:srgbClr val="000000"/>
                                  </a:solidFill>
                                  <a:latin typeface="Cambria Math" panose="02040503050406030204" pitchFamily="18" charset="0"/>
                                </a:rPr>
                                <m:t>3</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14</m:t>
                              </m:r>
                            </m:num>
                            <m:den>
                              <m:r>
                                <a:rPr lang="en-IN" i="1">
                                  <a:solidFill>
                                    <a:srgbClr val="000000"/>
                                  </a:solidFill>
                                  <a:latin typeface="Cambria Math" panose="02040503050406030204" pitchFamily="18" charset="0"/>
                                </a:rPr>
                                <m:t>3</m:t>
                              </m:r>
                            </m:den>
                          </m:f>
                          <m:r>
                            <a:rPr lang="en-IN" i="1">
                              <a:solidFill>
                                <a:srgbClr val="000000"/>
                              </a:solidFill>
                              <a:latin typeface="Cambria Math" panose="02040503050406030204" pitchFamily="18" charset="0"/>
                            </a:rPr>
                            <m:t>𝑖</m:t>
                          </m:r>
                        </m:e>
                      </m:d>
                    </m:oMath>
                  </m:oMathPara>
                </a14:m>
                <a:endParaRPr lang="en-IN" dirty="0"/>
              </a:p>
            </p:txBody>
          </p:sp>
        </mc:Choice>
        <mc:Fallback xmlns="">
          <p:sp>
            <p:nvSpPr>
              <p:cNvPr id="30" name="Object 29">
                <a:extLst>
                  <a:ext uri="{FF2B5EF4-FFF2-40B4-BE49-F238E27FC236}">
                    <a16:creationId xmlns:a16="http://schemas.microsoft.com/office/drawing/2014/main" id="{7B5093B0-C091-4B79-B934-8AA248AB8777}"/>
                  </a:ext>
                </a:extLst>
              </p:cNvPr>
              <p:cNvSpPr txBox="1">
                <a:spLocks noRot="1" noChangeAspect="1" noMove="1" noResize="1" noEditPoints="1" noAdjustHandles="1" noChangeArrowheads="1" noChangeShapeType="1" noTextEdit="1"/>
              </p:cNvSpPr>
              <p:nvPr/>
            </p:nvSpPr>
            <p:spPr bwMode="auto">
              <a:xfrm>
                <a:off x="990600" y="2338778"/>
                <a:ext cx="1143000" cy="754600"/>
              </a:xfrm>
              <a:prstGeom prst="rect">
                <a:avLst/>
              </a:prstGeom>
              <a:blipFill>
                <a:blip r:embed="rId4"/>
                <a:stretch>
                  <a:fillRect/>
                </a:stretch>
              </a:blipFill>
            </p:spPr>
            <p:txBody>
              <a:bodyPr/>
              <a:lstStyle/>
              <a:p>
                <a:r>
                  <a:rPr lang="en-IN">
                    <a:noFill/>
                  </a:rPr>
                  <a:t> </a:t>
                </a:r>
              </a:p>
            </p:txBody>
          </p:sp>
        </mc:Fallback>
      </mc:AlternateContent>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Object 34">
                <a:extLst>
                  <a:ext uri="{FF2B5EF4-FFF2-40B4-BE49-F238E27FC236}">
                    <a16:creationId xmlns:a16="http://schemas.microsoft.com/office/drawing/2014/main" id="{B92BCFCD-C7BD-4CBE-885D-B4639AA16DAC}"/>
                  </a:ext>
                </a:extLst>
              </p:cNvPr>
              <p:cNvSpPr txBox="1"/>
              <p:nvPr/>
            </p:nvSpPr>
            <p:spPr bwMode="auto">
              <a:xfrm>
                <a:off x="2819400" y="2337786"/>
                <a:ext cx="1143000" cy="754602"/>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3</m:t>
                              </m:r>
                            </m:num>
                            <m:den>
                              <m:r>
                                <a:rPr lang="en-IN" i="1">
                                  <a:solidFill>
                                    <a:srgbClr val="000000"/>
                                  </a:solidFill>
                                  <a:latin typeface="Cambria Math" panose="02040503050406030204" pitchFamily="18" charset="0"/>
                                </a:rPr>
                                <m:t>2</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3</m:t>
                              </m:r>
                            </m:num>
                            <m:den>
                              <m:r>
                                <a:rPr lang="en-IN" i="1">
                                  <a:solidFill>
                                    <a:srgbClr val="000000"/>
                                  </a:solidFill>
                                  <a:latin typeface="Cambria Math" panose="02040503050406030204" pitchFamily="18" charset="0"/>
                                </a:rPr>
                                <m:t>14</m:t>
                              </m:r>
                            </m:den>
                          </m:f>
                          <m:r>
                            <a:rPr lang="en-IN" i="1">
                              <a:solidFill>
                                <a:srgbClr val="000000"/>
                              </a:solidFill>
                              <a:latin typeface="Cambria Math" panose="02040503050406030204" pitchFamily="18" charset="0"/>
                            </a:rPr>
                            <m:t>𝑖</m:t>
                          </m:r>
                        </m:e>
                      </m:d>
                    </m:oMath>
                  </m:oMathPara>
                </a14:m>
                <a:endParaRPr lang="en-IN" dirty="0"/>
              </a:p>
            </p:txBody>
          </p:sp>
        </mc:Choice>
        <mc:Fallback xmlns="">
          <p:sp>
            <p:nvSpPr>
              <p:cNvPr id="35" name="Object 34">
                <a:extLst>
                  <a:ext uri="{FF2B5EF4-FFF2-40B4-BE49-F238E27FC236}">
                    <a16:creationId xmlns:a16="http://schemas.microsoft.com/office/drawing/2014/main" id="{B92BCFCD-C7BD-4CBE-885D-B4639AA16DAC}"/>
                  </a:ext>
                </a:extLst>
              </p:cNvPr>
              <p:cNvSpPr txBox="1">
                <a:spLocks noRot="1" noChangeAspect="1" noMove="1" noResize="1" noEditPoints="1" noAdjustHandles="1" noChangeArrowheads="1" noChangeShapeType="1" noTextEdit="1"/>
              </p:cNvSpPr>
              <p:nvPr/>
            </p:nvSpPr>
            <p:spPr bwMode="auto">
              <a:xfrm>
                <a:off x="2819400" y="2337786"/>
                <a:ext cx="1143000" cy="754602"/>
              </a:xfrm>
              <a:prstGeom prst="rect">
                <a:avLst/>
              </a:prstGeom>
              <a:blipFill>
                <a:blip r:embed="rId5"/>
                <a:stretch>
                  <a:fillRect/>
                </a:stretch>
              </a:blipFill>
            </p:spPr>
            <p:txBody>
              <a:bodyPr/>
              <a:lstStyle/>
              <a:p>
                <a:r>
                  <a:rPr lang="en-IN">
                    <a:noFill/>
                  </a:rPr>
                  <a:t> </a:t>
                </a:r>
              </a:p>
            </p:txBody>
          </p:sp>
        </mc:Fallback>
      </mc:AlternateContent>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Object 36">
                <a:extLst>
                  <a:ext uri="{FF2B5EF4-FFF2-40B4-BE49-F238E27FC236}">
                    <a16:creationId xmlns:a16="http://schemas.microsoft.com/office/drawing/2014/main" id="{06C67DC3-7502-4A90-A3D3-E3454DEA3A03}"/>
                  </a:ext>
                </a:extLst>
              </p:cNvPr>
              <p:cNvSpPr txBox="1"/>
              <p:nvPr/>
            </p:nvSpPr>
            <p:spPr bwMode="auto">
              <a:xfrm>
                <a:off x="4571999" y="2312883"/>
                <a:ext cx="1142999" cy="754601"/>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2</m:t>
                              </m:r>
                            </m:num>
                            <m:den>
                              <m:r>
                                <a:rPr lang="en-IN" i="1">
                                  <a:solidFill>
                                    <a:srgbClr val="000000"/>
                                  </a:solidFill>
                                  <a:latin typeface="Cambria Math" panose="02040503050406030204" pitchFamily="18" charset="0"/>
                                </a:rPr>
                                <m:t>3</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14</m:t>
                              </m:r>
                            </m:num>
                            <m:den>
                              <m:r>
                                <a:rPr lang="en-IN" i="1">
                                  <a:solidFill>
                                    <a:srgbClr val="000000"/>
                                  </a:solidFill>
                                  <a:latin typeface="Cambria Math" panose="02040503050406030204" pitchFamily="18" charset="0"/>
                                </a:rPr>
                                <m:t>3</m:t>
                              </m:r>
                            </m:den>
                          </m:f>
                          <m:r>
                            <a:rPr lang="en-IN" i="1">
                              <a:solidFill>
                                <a:srgbClr val="000000"/>
                              </a:solidFill>
                              <a:latin typeface="Cambria Math" panose="02040503050406030204" pitchFamily="18" charset="0"/>
                            </a:rPr>
                            <m:t>𝑖</m:t>
                          </m:r>
                        </m:e>
                      </m:d>
                    </m:oMath>
                  </m:oMathPara>
                </a14:m>
                <a:endParaRPr lang="en-IN" dirty="0"/>
              </a:p>
            </p:txBody>
          </p:sp>
        </mc:Choice>
        <mc:Fallback xmlns="">
          <p:sp>
            <p:nvSpPr>
              <p:cNvPr id="37" name="Object 36">
                <a:extLst>
                  <a:ext uri="{FF2B5EF4-FFF2-40B4-BE49-F238E27FC236}">
                    <a16:creationId xmlns:a16="http://schemas.microsoft.com/office/drawing/2014/main" id="{06C67DC3-7502-4A90-A3D3-E3454DEA3A03}"/>
                  </a:ext>
                </a:extLst>
              </p:cNvPr>
              <p:cNvSpPr txBox="1">
                <a:spLocks noRot="1" noChangeAspect="1" noMove="1" noResize="1" noEditPoints="1" noAdjustHandles="1" noChangeArrowheads="1" noChangeShapeType="1" noTextEdit="1"/>
              </p:cNvSpPr>
              <p:nvPr/>
            </p:nvSpPr>
            <p:spPr bwMode="auto">
              <a:xfrm>
                <a:off x="4571999" y="2312883"/>
                <a:ext cx="1142999" cy="754601"/>
              </a:xfrm>
              <a:prstGeom prst="rect">
                <a:avLst/>
              </a:prstGeom>
              <a:blipFill>
                <a:blip r:embed="rId6"/>
                <a:stretch>
                  <a:fillRect/>
                </a:stretch>
              </a:blipFill>
            </p:spPr>
            <p:txBody>
              <a:bodyPr/>
              <a:lstStyle/>
              <a:p>
                <a:r>
                  <a:rPr lang="en-IN">
                    <a:noFill/>
                  </a:rPr>
                  <a:t> </a:t>
                </a:r>
              </a:p>
            </p:txBody>
          </p:sp>
        </mc:Fallback>
      </mc:AlternateContent>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Object 38">
                <a:extLst>
                  <a:ext uri="{FF2B5EF4-FFF2-40B4-BE49-F238E27FC236}">
                    <a16:creationId xmlns:a16="http://schemas.microsoft.com/office/drawing/2014/main" id="{E647699C-0852-4863-99AF-6D7565BD5CA6}"/>
                  </a:ext>
                </a:extLst>
              </p:cNvPr>
              <p:cNvSpPr txBox="1"/>
              <p:nvPr/>
            </p:nvSpPr>
            <p:spPr bwMode="auto">
              <a:xfrm>
                <a:off x="6280150" y="2340252"/>
                <a:ext cx="1187450" cy="783947"/>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3</m:t>
                              </m:r>
                            </m:num>
                            <m:den>
                              <m:r>
                                <a:rPr lang="en-IN" i="1">
                                  <a:solidFill>
                                    <a:srgbClr val="000000"/>
                                  </a:solidFill>
                                  <a:latin typeface="Cambria Math" panose="02040503050406030204" pitchFamily="18" charset="0"/>
                                </a:rPr>
                                <m:t>2</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4</m:t>
                              </m:r>
                            </m:num>
                            <m:den>
                              <m:r>
                                <a:rPr lang="en-IN" i="1">
                                  <a:solidFill>
                                    <a:srgbClr val="000000"/>
                                  </a:solidFill>
                                  <a:latin typeface="Cambria Math" panose="02040503050406030204" pitchFamily="18" charset="0"/>
                                </a:rPr>
                                <m:t>14</m:t>
                              </m:r>
                            </m:den>
                          </m:f>
                          <m:r>
                            <a:rPr lang="en-IN" i="1">
                              <a:solidFill>
                                <a:srgbClr val="000000"/>
                              </a:solidFill>
                              <a:latin typeface="Cambria Math" panose="02040503050406030204" pitchFamily="18" charset="0"/>
                            </a:rPr>
                            <m:t>𝑖</m:t>
                          </m:r>
                        </m:e>
                      </m:d>
                    </m:oMath>
                  </m:oMathPara>
                </a14:m>
                <a:endParaRPr lang="en-IN" dirty="0"/>
              </a:p>
            </p:txBody>
          </p:sp>
        </mc:Choice>
        <mc:Fallback xmlns="">
          <p:sp>
            <p:nvSpPr>
              <p:cNvPr id="39" name="Object 38">
                <a:extLst>
                  <a:ext uri="{FF2B5EF4-FFF2-40B4-BE49-F238E27FC236}">
                    <a16:creationId xmlns:a16="http://schemas.microsoft.com/office/drawing/2014/main" id="{E647699C-0852-4863-99AF-6D7565BD5CA6}"/>
                  </a:ext>
                </a:extLst>
              </p:cNvPr>
              <p:cNvSpPr txBox="1">
                <a:spLocks noRot="1" noChangeAspect="1" noMove="1" noResize="1" noEditPoints="1" noAdjustHandles="1" noChangeArrowheads="1" noChangeShapeType="1" noTextEdit="1"/>
              </p:cNvSpPr>
              <p:nvPr/>
            </p:nvSpPr>
            <p:spPr bwMode="auto">
              <a:xfrm>
                <a:off x="6280150" y="2340252"/>
                <a:ext cx="1187450" cy="783947"/>
              </a:xfrm>
              <a:prstGeom prst="rect">
                <a:avLst/>
              </a:prstGeom>
              <a:blipFill>
                <a:blip r:embed="rId7"/>
                <a:stretch>
                  <a:fillRect/>
                </a:stretch>
              </a:blipFill>
            </p:spPr>
            <p:txBody>
              <a:bodyPr/>
              <a:lstStyle/>
              <a:p>
                <a:r>
                  <a:rPr lang="en-IN">
                    <a:noFill/>
                  </a:rPr>
                  <a:t> </a:t>
                </a:r>
              </a:p>
            </p:txBody>
          </p:sp>
        </mc:Fallback>
      </mc:AlternateContent>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Object 40">
                <a:extLst>
                  <a:ext uri="{FF2B5EF4-FFF2-40B4-BE49-F238E27FC236}">
                    <a16:creationId xmlns:a16="http://schemas.microsoft.com/office/drawing/2014/main" id="{54FCB2B2-FDC4-4996-B847-A3761367A0D1}"/>
                  </a:ext>
                </a:extLst>
              </p:cNvPr>
              <p:cNvSpPr txBox="1"/>
              <p:nvPr/>
            </p:nvSpPr>
            <p:spPr bwMode="auto">
              <a:xfrm>
                <a:off x="1130300" y="1465263"/>
                <a:ext cx="1841500" cy="668337"/>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nary>
                        <m:naryPr>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0</m:t>
                          </m:r>
                        </m:sub>
                        <m:sup>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𝑖</m:t>
                          </m:r>
                        </m:sup>
                        <m:e>
                          <m:r>
                            <a:rPr lang="en-IN" i="1">
                              <a:solidFill>
                                <a:srgbClr val="000000"/>
                              </a:solidFill>
                              <a:latin typeface="Cambria Math" panose="02040503050406030204" pitchFamily="18" charset="0"/>
                            </a:rPr>
                            <m:t>(</m:t>
                          </m:r>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𝑥</m:t>
                              </m:r>
                            </m:e>
                            <m:sup>
                              <m:r>
                                <a:rPr lang="en-IN" i="1">
                                  <a:solidFill>
                                    <a:srgbClr val="000000"/>
                                  </a:solidFill>
                                  <a:latin typeface="Cambria Math" panose="02040503050406030204" pitchFamily="18" charset="0"/>
                                </a:rPr>
                                <m:t>2</m:t>
                              </m:r>
                            </m:sup>
                          </m:sSup>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𝑖𝑦</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𝑑𝑧</m:t>
                          </m:r>
                        </m:e>
                      </m:nary>
                    </m:oMath>
                  </m:oMathPara>
                </a14:m>
                <a:endParaRPr lang="en-IN" dirty="0"/>
              </a:p>
            </p:txBody>
          </p:sp>
        </mc:Choice>
        <mc:Fallback xmlns="">
          <p:sp>
            <p:nvSpPr>
              <p:cNvPr id="41" name="Object 40">
                <a:extLst>
                  <a:ext uri="{FF2B5EF4-FFF2-40B4-BE49-F238E27FC236}">
                    <a16:creationId xmlns:a16="http://schemas.microsoft.com/office/drawing/2014/main" id="{54FCB2B2-FDC4-4996-B847-A3761367A0D1}"/>
                  </a:ext>
                </a:extLst>
              </p:cNvPr>
              <p:cNvSpPr txBox="1">
                <a:spLocks noRot="1" noChangeAspect="1" noMove="1" noResize="1" noEditPoints="1" noAdjustHandles="1" noChangeArrowheads="1" noChangeShapeType="1" noTextEdit="1"/>
              </p:cNvSpPr>
              <p:nvPr/>
            </p:nvSpPr>
            <p:spPr bwMode="auto">
              <a:xfrm>
                <a:off x="1130300" y="1465263"/>
                <a:ext cx="1841500" cy="668337"/>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9511026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0910" y="1047267"/>
            <a:ext cx="7951090" cy="4743933"/>
          </a:xfrm>
        </p:spPr>
        <p:txBody>
          <a:bodyPr>
            <a:normAutofit/>
          </a:bodyPr>
          <a:lstStyle/>
          <a:p>
            <a:pPr marL="0" indent="0">
              <a:buNone/>
            </a:pPr>
            <a:r>
              <a:rPr lang="en-US" b="1" dirty="0">
                <a:latin typeface="Times New Roman" panose="02020603050405020304" pitchFamily="18" charset="0"/>
                <a:cs typeface="Times New Roman" pitchFamily="18" charset="0"/>
              </a:rPr>
              <a:t>Q1.</a:t>
            </a:r>
            <a:r>
              <a:rPr lang="en-US" dirty="0">
                <a:latin typeface="Times New Roman" panose="02020603050405020304" pitchFamily="18" charset="0"/>
                <a:cs typeface="Times New Roman" pitchFamily="18" charset="0"/>
              </a:rPr>
              <a:t> Pick the correct option from the glossary:</a:t>
            </a:r>
          </a:p>
          <a:p>
            <a:pPr marL="0" indent="0">
              <a:buNone/>
            </a:pPr>
            <a:r>
              <a:rPr lang="en-US" dirty="0">
                <a:latin typeface="Times New Roman" panose="02020603050405020304" pitchFamily="18" charset="0"/>
                <a:cs typeface="Times New Roman" pitchFamily="18" charset="0"/>
              </a:rPr>
              <a:t>(</a:t>
            </a:r>
            <a:r>
              <a:rPr lang="en-US" dirty="0" err="1">
                <a:latin typeface="Times New Roman" panose="02020603050405020304" pitchFamily="18" charset="0"/>
                <a:cs typeface="Times New Roman" pitchFamily="18" charset="0"/>
              </a:rPr>
              <a:t>i</a:t>
            </a:r>
            <a:r>
              <a:rPr lang="en-US" dirty="0">
                <a:latin typeface="Times New Roman" panose="02020603050405020304" pitchFamily="18" charset="0"/>
                <a:cs typeface="Times New Roman" pitchFamily="18" charset="0"/>
              </a:rPr>
              <a:t>)	cos </a:t>
            </a:r>
            <a:r>
              <a:rPr lang="en-US" i="1" dirty="0">
                <a:latin typeface="Times New Roman" panose="02020603050405020304" pitchFamily="18" charset="0"/>
                <a:cs typeface="Times New Roman" pitchFamily="18" charset="0"/>
              </a:rPr>
              <a:t>z</a:t>
            </a:r>
            <a:r>
              <a:rPr lang="en-US" dirty="0">
                <a:latin typeface="Times New Roman" panose="02020603050405020304" pitchFamily="18" charset="0"/>
                <a:cs typeface="Times New Roman" pitchFamily="18" charset="0"/>
              </a:rPr>
              <a:t> </a:t>
            </a:r>
          </a:p>
          <a:p>
            <a:pPr marL="0" indent="0">
              <a:buNone/>
            </a:pPr>
            <a:r>
              <a:rPr lang="en-US" dirty="0">
                <a:latin typeface="Times New Roman" panose="02020603050405020304" pitchFamily="18" charset="0"/>
                <a:cs typeface="Times New Roman" pitchFamily="18" charset="0"/>
              </a:rPr>
              <a:t>(ii)	sin </a:t>
            </a:r>
            <a:r>
              <a:rPr lang="en-US" i="1" dirty="0">
                <a:latin typeface="Times New Roman" panose="02020603050405020304" pitchFamily="18" charset="0"/>
                <a:cs typeface="Times New Roman" pitchFamily="18" charset="0"/>
              </a:rPr>
              <a:t>z</a:t>
            </a:r>
            <a:endParaRPr lang="en-US" dirty="0">
              <a:latin typeface="Times New Roman" panose="02020603050405020304" pitchFamily="18" charset="0"/>
              <a:cs typeface="Times New Roman" pitchFamily="18" charset="0"/>
            </a:endParaRPr>
          </a:p>
          <a:p>
            <a:pPr marL="0" indent="0">
              <a:buNone/>
            </a:pPr>
            <a:r>
              <a:rPr lang="en-US" dirty="0">
                <a:latin typeface="Times New Roman" panose="02020603050405020304" pitchFamily="18" charset="0"/>
                <a:cs typeface="Times New Roman" pitchFamily="18" charset="0"/>
              </a:rPr>
              <a:t>(iii)	log (1+</a:t>
            </a:r>
            <a:r>
              <a:rPr lang="en-US" i="1" dirty="0">
                <a:latin typeface="Times New Roman" panose="02020603050405020304" pitchFamily="18" charset="0"/>
                <a:cs typeface="Times New Roman" pitchFamily="18" charset="0"/>
              </a:rPr>
              <a:t>z</a:t>
            </a:r>
            <a:r>
              <a:rPr lang="en-US" dirty="0">
                <a:latin typeface="Times New Roman" panose="02020603050405020304" pitchFamily="18" charset="0"/>
                <a:cs typeface="Times New Roman" pitchFamily="18" charset="0"/>
              </a:rPr>
              <a:t>)</a:t>
            </a:r>
          </a:p>
          <a:p>
            <a:pPr marL="0" indent="0">
              <a:buNone/>
            </a:pPr>
            <a:r>
              <a:rPr lang="en-US" dirty="0">
                <a:latin typeface="Times New Roman" panose="02020603050405020304" pitchFamily="18" charset="0"/>
                <a:cs typeface="Times New Roman" pitchFamily="18" charset="0"/>
              </a:rPr>
              <a:t>(iv)	tan </a:t>
            </a:r>
            <a:r>
              <a:rPr lang="en-US" i="1" dirty="0">
                <a:latin typeface="Times New Roman" panose="02020603050405020304" pitchFamily="18" charset="0"/>
                <a:cs typeface="Times New Roman" pitchFamily="18" charset="0"/>
              </a:rPr>
              <a:t>z</a:t>
            </a:r>
            <a:endParaRPr lang="en-US" dirty="0">
              <a:latin typeface="Times New Roman" panose="02020603050405020304" pitchFamily="18" charset="0"/>
              <a:cs typeface="Times New Roman" pitchFamily="18" charset="0"/>
            </a:endParaRPr>
          </a:p>
          <a:p>
            <a:pPr marL="0" indent="0">
              <a:buNone/>
            </a:pPr>
            <a:r>
              <a:rPr lang="en-US" dirty="0">
                <a:latin typeface="Times New Roman" panose="02020603050405020304" pitchFamily="18" charset="0"/>
                <a:cs typeface="Times New Roman" pitchFamily="18" charset="0"/>
              </a:rPr>
              <a:t>A.	  </a:t>
            </a:r>
            <a:r>
              <a:rPr lang="en-US" i="1" dirty="0">
                <a:latin typeface="Times New Roman" panose="02020603050405020304" pitchFamily="18" charset="0"/>
                <a:cs typeface="Times New Roman" pitchFamily="18" charset="0"/>
              </a:rPr>
              <a:t>z</a:t>
            </a:r>
            <a:r>
              <a:rPr lang="en-US" dirty="0">
                <a:latin typeface="Times New Roman" panose="02020603050405020304" pitchFamily="18" charset="0"/>
                <a:cs typeface="Times New Roman" pitchFamily="18" charset="0"/>
              </a:rPr>
              <a:t> - </a:t>
            </a:r>
            <a:r>
              <a:rPr lang="en-US" i="1" dirty="0">
                <a:latin typeface="Times New Roman" panose="02020603050405020304" pitchFamily="18" charset="0"/>
                <a:cs typeface="Times New Roman" pitchFamily="18" charset="0"/>
              </a:rPr>
              <a:t>z</a:t>
            </a:r>
            <a:r>
              <a:rPr lang="en-US" baseline="30000" dirty="0">
                <a:latin typeface="Times New Roman" panose="02020603050405020304" pitchFamily="18" charset="0"/>
                <a:cs typeface="Times New Roman" pitchFamily="18" charset="0"/>
              </a:rPr>
              <a:t>2</a:t>
            </a:r>
            <a:r>
              <a:rPr lang="en-US" dirty="0">
                <a:latin typeface="Times New Roman" panose="02020603050405020304" pitchFamily="18" charset="0"/>
                <a:cs typeface="Times New Roman" pitchFamily="18" charset="0"/>
              </a:rPr>
              <a:t>/2+</a:t>
            </a:r>
            <a:r>
              <a:rPr lang="en-US" i="1" dirty="0">
                <a:latin typeface="Times New Roman" panose="02020603050405020304" pitchFamily="18" charset="0"/>
                <a:cs typeface="Times New Roman" pitchFamily="18" charset="0"/>
              </a:rPr>
              <a:t>z</a:t>
            </a:r>
            <a:r>
              <a:rPr lang="en-US" baseline="30000" dirty="0">
                <a:latin typeface="Times New Roman" panose="02020603050405020304" pitchFamily="18" charset="0"/>
                <a:cs typeface="Times New Roman" pitchFamily="18" charset="0"/>
              </a:rPr>
              <a:t>3</a:t>
            </a:r>
            <a:r>
              <a:rPr lang="en-US" dirty="0">
                <a:latin typeface="Times New Roman" panose="02020603050405020304" pitchFamily="18" charset="0"/>
                <a:cs typeface="Times New Roman" pitchFamily="18" charset="0"/>
              </a:rPr>
              <a:t>/3-…   .</a:t>
            </a:r>
          </a:p>
          <a:p>
            <a:pPr marL="0" indent="0">
              <a:buNone/>
            </a:pPr>
            <a:r>
              <a:rPr lang="en-US" dirty="0">
                <a:latin typeface="Times New Roman" panose="02020603050405020304" pitchFamily="18" charset="0"/>
                <a:cs typeface="Times New Roman" pitchFamily="18" charset="0"/>
              </a:rPr>
              <a:t>B.	1 - </a:t>
            </a:r>
            <a:r>
              <a:rPr lang="en-US" i="1" dirty="0">
                <a:latin typeface="Times New Roman" panose="02020603050405020304" pitchFamily="18" charset="0"/>
                <a:cs typeface="Times New Roman" pitchFamily="18" charset="0"/>
              </a:rPr>
              <a:t>z</a:t>
            </a:r>
            <a:r>
              <a:rPr lang="en-US" baseline="30000" dirty="0">
                <a:latin typeface="Times New Roman" panose="02020603050405020304" pitchFamily="18" charset="0"/>
                <a:cs typeface="Times New Roman" pitchFamily="18" charset="0"/>
              </a:rPr>
              <a:t>2</a:t>
            </a:r>
            <a:r>
              <a:rPr lang="en-US" dirty="0">
                <a:latin typeface="Times New Roman" panose="02020603050405020304" pitchFamily="18" charset="0"/>
                <a:cs typeface="Times New Roman" pitchFamily="18" charset="0"/>
              </a:rPr>
              <a:t>/2! + </a:t>
            </a:r>
            <a:r>
              <a:rPr lang="en-US" i="1" dirty="0">
                <a:latin typeface="Times New Roman" panose="02020603050405020304" pitchFamily="18" charset="0"/>
                <a:cs typeface="Times New Roman" pitchFamily="18" charset="0"/>
              </a:rPr>
              <a:t>z</a:t>
            </a:r>
            <a:r>
              <a:rPr lang="en-US" baseline="30000" dirty="0">
                <a:latin typeface="Times New Roman" panose="02020603050405020304" pitchFamily="18" charset="0"/>
                <a:cs typeface="Times New Roman" pitchFamily="18" charset="0"/>
              </a:rPr>
              <a:t>4</a:t>
            </a:r>
            <a:r>
              <a:rPr lang="en-US" dirty="0">
                <a:latin typeface="Times New Roman" panose="02020603050405020304" pitchFamily="18" charset="0"/>
                <a:cs typeface="Times New Roman" pitchFamily="18" charset="0"/>
              </a:rPr>
              <a:t>/4!-…   .</a:t>
            </a:r>
          </a:p>
          <a:p>
            <a:pPr marL="0" indent="0">
              <a:buNone/>
            </a:pPr>
            <a:r>
              <a:rPr lang="en-US" dirty="0">
                <a:latin typeface="Times New Roman" panose="02020603050405020304" pitchFamily="18" charset="0"/>
                <a:cs typeface="Times New Roman" pitchFamily="18" charset="0"/>
              </a:rPr>
              <a:t>C.	</a:t>
            </a:r>
            <a:r>
              <a:rPr lang="en-US" i="1" dirty="0">
                <a:latin typeface="Times New Roman" panose="02020603050405020304" pitchFamily="18" charset="0"/>
                <a:cs typeface="Times New Roman" pitchFamily="18" charset="0"/>
              </a:rPr>
              <a:t>z</a:t>
            </a:r>
            <a:r>
              <a:rPr lang="en-US" dirty="0">
                <a:latin typeface="Times New Roman" panose="02020603050405020304" pitchFamily="18" charset="0"/>
                <a:cs typeface="Times New Roman" pitchFamily="18" charset="0"/>
              </a:rPr>
              <a:t> - </a:t>
            </a:r>
            <a:r>
              <a:rPr lang="en-US" i="1" dirty="0">
                <a:latin typeface="Times New Roman" panose="02020603050405020304" pitchFamily="18" charset="0"/>
                <a:cs typeface="Times New Roman" pitchFamily="18" charset="0"/>
              </a:rPr>
              <a:t>z</a:t>
            </a:r>
            <a:r>
              <a:rPr lang="en-US" baseline="30000" dirty="0">
                <a:latin typeface="Times New Roman" panose="02020603050405020304" pitchFamily="18" charset="0"/>
                <a:cs typeface="Times New Roman" pitchFamily="18" charset="0"/>
              </a:rPr>
              <a:t>3</a:t>
            </a:r>
            <a:r>
              <a:rPr lang="en-US" dirty="0">
                <a:latin typeface="Times New Roman" panose="02020603050405020304" pitchFamily="18" charset="0"/>
                <a:cs typeface="Times New Roman" pitchFamily="18" charset="0"/>
              </a:rPr>
              <a:t>/3! + </a:t>
            </a:r>
            <a:r>
              <a:rPr lang="en-US" i="1" dirty="0">
                <a:latin typeface="Times New Roman" panose="02020603050405020304" pitchFamily="18" charset="0"/>
                <a:cs typeface="Times New Roman" pitchFamily="18" charset="0"/>
              </a:rPr>
              <a:t>z</a:t>
            </a:r>
            <a:r>
              <a:rPr lang="en-US" baseline="30000" dirty="0">
                <a:latin typeface="Times New Roman" panose="02020603050405020304" pitchFamily="18" charset="0"/>
                <a:cs typeface="Times New Roman" pitchFamily="18" charset="0"/>
              </a:rPr>
              <a:t>5</a:t>
            </a:r>
            <a:r>
              <a:rPr lang="en-US" dirty="0">
                <a:latin typeface="Times New Roman" panose="02020603050405020304" pitchFamily="18" charset="0"/>
                <a:cs typeface="Times New Roman" pitchFamily="18" charset="0"/>
              </a:rPr>
              <a:t>/5!-…   .</a:t>
            </a:r>
          </a:p>
          <a:p>
            <a:pPr marL="0" indent="0">
              <a:buNone/>
            </a:pPr>
            <a:r>
              <a:rPr lang="en-US" dirty="0">
                <a:latin typeface="Times New Roman" panose="02020603050405020304" pitchFamily="18" charset="0"/>
                <a:cs typeface="Times New Roman" pitchFamily="18" charset="0"/>
              </a:rPr>
              <a:t>D.	  </a:t>
            </a:r>
            <a:r>
              <a:rPr lang="en-US" i="1" dirty="0">
                <a:latin typeface="Times New Roman" panose="02020603050405020304" pitchFamily="18" charset="0"/>
                <a:cs typeface="Times New Roman" pitchFamily="18" charset="0"/>
              </a:rPr>
              <a:t>z</a:t>
            </a:r>
            <a:r>
              <a:rPr lang="en-US" dirty="0">
                <a:latin typeface="Times New Roman" panose="02020603050405020304" pitchFamily="18" charset="0"/>
                <a:cs typeface="Times New Roman" pitchFamily="18" charset="0"/>
              </a:rPr>
              <a:t> + </a:t>
            </a:r>
            <a:r>
              <a:rPr lang="en-US" i="1" dirty="0">
                <a:latin typeface="Times New Roman" panose="02020603050405020304" pitchFamily="18" charset="0"/>
                <a:cs typeface="Times New Roman" pitchFamily="18" charset="0"/>
              </a:rPr>
              <a:t>z</a:t>
            </a:r>
            <a:r>
              <a:rPr lang="en-US" baseline="30000" dirty="0">
                <a:latin typeface="Times New Roman" panose="02020603050405020304" pitchFamily="18" charset="0"/>
                <a:cs typeface="Times New Roman" pitchFamily="18" charset="0"/>
              </a:rPr>
              <a:t>3</a:t>
            </a:r>
            <a:r>
              <a:rPr lang="en-US" dirty="0">
                <a:latin typeface="Times New Roman" panose="02020603050405020304" pitchFamily="18" charset="0"/>
                <a:cs typeface="Times New Roman" pitchFamily="18" charset="0"/>
              </a:rPr>
              <a:t>/3+2 </a:t>
            </a:r>
            <a:r>
              <a:rPr lang="en-US" i="1" dirty="0">
                <a:latin typeface="Times New Roman" panose="02020603050405020304" pitchFamily="18" charset="0"/>
                <a:cs typeface="Times New Roman" pitchFamily="18" charset="0"/>
              </a:rPr>
              <a:t>z</a:t>
            </a:r>
            <a:r>
              <a:rPr lang="en-US" baseline="30000" dirty="0">
                <a:latin typeface="Times New Roman" panose="02020603050405020304" pitchFamily="18" charset="0"/>
                <a:cs typeface="Times New Roman" pitchFamily="18" charset="0"/>
              </a:rPr>
              <a:t>5</a:t>
            </a:r>
            <a:r>
              <a:rPr lang="en-US" dirty="0">
                <a:latin typeface="Times New Roman" panose="02020603050405020304" pitchFamily="18" charset="0"/>
                <a:cs typeface="Times New Roman" pitchFamily="18" charset="0"/>
              </a:rPr>
              <a:t>/15+…  .</a:t>
            </a:r>
          </a:p>
          <a:p>
            <a:pPr marL="0" indent="0">
              <a:buNone/>
            </a:pPr>
            <a:endParaRPr lang="en-US" dirty="0">
              <a:latin typeface="Times New Roman" panose="02020603050405020304" pitchFamily="18" charset="0"/>
              <a:cs typeface="Times New Roman" pitchFamily="18" charset="0"/>
            </a:endParaRPr>
          </a:p>
          <a:p>
            <a:pPr marL="0" indent="0">
              <a:buNone/>
            </a:pPr>
            <a:endParaRPr lang="en-US" sz="2400" dirty="0">
              <a:latin typeface="Times New Roman" panose="02020603050405020304" pitchFamily="18" charset="0"/>
              <a:cs typeface="Times New Roman" pitchFamily="18" charset="0"/>
            </a:endParaRPr>
          </a:p>
        </p:txBody>
      </p:sp>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1016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Glossary Question(CO2)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1A3DC3C4-5806-4BEB-AC54-891672C529BC}"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84</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40418261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4A200C-A06E-44FE-97E2-E5BD0058C9A2}"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algn="ctr"/>
            <a:r>
              <a:rPr lang="en-US" sz="3200" b="1" dirty="0">
                <a:latin typeface="Times New Roman" panose="02020603050405020304" pitchFamily="18" charset="0"/>
                <a:cs typeface="Times New Roman" pitchFamily="18" charset="0"/>
              </a:rPr>
              <a:t>First Sessional Paper </a:t>
            </a:r>
            <a:endParaRPr lang="en-US" sz="3200" b="1" dirty="0">
              <a:latin typeface="Times New Roman" panose="02020603050405020304" pitchFamily="18" charset="0"/>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9" name="Picture 18">
            <a:extLst>
              <a:ext uri="{FF2B5EF4-FFF2-40B4-BE49-F238E27FC236}">
                <a16:creationId xmlns:a16="http://schemas.microsoft.com/office/drawing/2014/main" id="{8F8A5629-EEB5-FC4B-054D-EFAD15EB08B2}"/>
              </a:ext>
            </a:extLst>
          </p:cNvPr>
          <p:cNvPicPr>
            <a:picLocks noChangeAspect="1"/>
          </p:cNvPicPr>
          <p:nvPr/>
        </p:nvPicPr>
        <p:blipFill>
          <a:blip r:embed="rId3"/>
          <a:stretch>
            <a:fillRect/>
          </a:stretch>
        </p:blipFill>
        <p:spPr>
          <a:xfrm>
            <a:off x="914400" y="1066800"/>
            <a:ext cx="7560564" cy="4865370"/>
          </a:xfrm>
          <a:prstGeom prst="rect">
            <a:avLst/>
          </a:prstGeom>
        </p:spPr>
      </p:pic>
    </p:spTree>
    <p:extLst>
      <p:ext uri="{BB962C8B-B14F-4D97-AF65-F5344CB8AC3E}">
        <p14:creationId xmlns:p14="http://schemas.microsoft.com/office/powerpoint/2010/main" val="18277707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DF0976F-0DE9-4B95-AA4B-9EDEFA2FB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228" y="914400"/>
            <a:ext cx="8533171" cy="5487190"/>
          </a:xfrm>
        </p:spPr>
      </p:pic>
      <p:sp>
        <p:nvSpPr>
          <p:cNvPr id="4" name="Date Placeholder 3"/>
          <p:cNvSpPr>
            <a:spLocks noGrp="1"/>
          </p:cNvSpPr>
          <p:nvPr>
            <p:ph type="dt" sz="half" idx="10"/>
          </p:nvPr>
        </p:nvSpPr>
        <p:spPr/>
        <p:txBody>
          <a:bodyPr/>
          <a:lstStyle/>
          <a:p>
            <a:fld id="{81F32497-1386-4502-93C6-6BA8E2842A23}"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First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8101454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DF0976F-0DE9-4B95-AA4B-9EDEFA2FB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228" y="914400"/>
            <a:ext cx="8533171" cy="5487190"/>
          </a:xfrm>
        </p:spPr>
      </p:pic>
      <p:sp>
        <p:nvSpPr>
          <p:cNvPr id="4" name="Date Placeholder 3"/>
          <p:cNvSpPr>
            <a:spLocks noGrp="1"/>
          </p:cNvSpPr>
          <p:nvPr>
            <p:ph type="dt" sz="half" idx="10"/>
          </p:nvPr>
        </p:nvSpPr>
        <p:spPr/>
        <p:txBody>
          <a:bodyPr/>
          <a:lstStyle/>
          <a:p>
            <a:fld id="{78371507-00DE-460D-A10A-04F0D47AF56E}"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First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4982112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DE025A9-B75C-4678-AF72-BDAB4713D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24" y="990600"/>
            <a:ext cx="8067675" cy="5226140"/>
          </a:xfrm>
        </p:spPr>
      </p:pic>
      <p:sp>
        <p:nvSpPr>
          <p:cNvPr id="4" name="Date Placeholder 3"/>
          <p:cNvSpPr>
            <a:spLocks noGrp="1"/>
          </p:cNvSpPr>
          <p:nvPr>
            <p:ph type="dt" sz="half" idx="10"/>
          </p:nvPr>
        </p:nvSpPr>
        <p:spPr/>
        <p:txBody>
          <a:bodyPr/>
          <a:lstStyle/>
          <a:p>
            <a:fld id="{88A2E830-76A4-499C-914F-31E80E5A3DBB}"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First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36726869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3DB35CE-C413-4857-9999-6A3BD7CAB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92" y="1066799"/>
            <a:ext cx="8449408" cy="5050221"/>
          </a:xfrm>
        </p:spPr>
      </p:pic>
      <p:sp>
        <p:nvSpPr>
          <p:cNvPr id="4" name="Date Placeholder 3"/>
          <p:cNvSpPr>
            <a:spLocks noGrp="1"/>
          </p:cNvSpPr>
          <p:nvPr>
            <p:ph type="dt" sz="half" idx="10"/>
          </p:nvPr>
        </p:nvSpPr>
        <p:spPr/>
        <p:txBody>
          <a:bodyPr/>
          <a:lstStyle/>
          <a:p>
            <a:fld id="{F6DEFFFD-30E4-4F5E-8C58-81CCF364B3C5}"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algn="ctr"/>
            <a:r>
              <a:rPr lang="en-US" sz="3200" b="1" dirty="0">
                <a:latin typeface="Times New Roman" panose="02020603050405020304" pitchFamily="18" charset="0"/>
                <a:cs typeface="Times New Roman" pitchFamily="18" charset="0"/>
              </a:rPr>
              <a:t>First Sessional Paper </a:t>
            </a:r>
            <a:endParaRPr lang="en-US" sz="3200" b="1" dirty="0">
              <a:latin typeface="Times New Roman" panose="02020603050405020304" pitchFamily="18" charset="0"/>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87374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5C5437-A9CF-4041-BF41-6F0E939A75B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p:spPr>
      </p:pic>
      <p:sp>
        <p:nvSpPr>
          <p:cNvPr id="6" name="Date Placeholder 5"/>
          <p:cNvSpPr>
            <a:spLocks noGrp="1"/>
          </p:cNvSpPr>
          <p:nvPr>
            <p:ph type="dt" sz="half" idx="10"/>
          </p:nvPr>
        </p:nvSpPr>
        <p:spPr/>
        <p:txBody>
          <a:bodyPr/>
          <a:lstStyle/>
          <a:p>
            <a:fld id="{5EF7795D-4EB9-4B2D-9703-876157E22F43}" type="datetime1">
              <a:rPr lang="en-US" smtClean="0"/>
              <a:t>10/24/2022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420544" y="1"/>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Branch Wise Applications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11" name="Content Placeholder 2">
            <a:extLst>
              <a:ext uri="{FF2B5EF4-FFF2-40B4-BE49-F238E27FC236}">
                <a16:creationId xmlns:a16="http://schemas.microsoft.com/office/drawing/2014/main" id="{B8D66295-A34F-4917-B92C-8CC78B18EE3B}"/>
              </a:ext>
            </a:extLst>
          </p:cNvPr>
          <p:cNvSpPr txBox="1">
            <a:spLocks/>
          </p:cNvSpPr>
          <p:nvPr/>
        </p:nvSpPr>
        <p:spPr>
          <a:xfrm>
            <a:off x="381000" y="1143000"/>
            <a:ext cx="8305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dirty="0">
                <a:latin typeface="Times New Roman" panose="02020603050405020304" pitchFamily="18" charset="0"/>
                <a:cs typeface="Times New Roman" panose="02020603050405020304" pitchFamily="18" charset="0"/>
              </a:rPr>
              <a:t>Concept of Complex variable is used in speech recognition, image processing etc.</a:t>
            </a:r>
          </a:p>
          <a:p>
            <a:pPr algn="just"/>
            <a:r>
              <a:rPr lang="en-US" sz="2400" dirty="0">
                <a:latin typeface="Times New Roman" panose="02020603050405020304" pitchFamily="18" charset="0"/>
                <a:cs typeface="Times New Roman" panose="02020603050405020304" pitchFamily="18" charset="0"/>
              </a:rPr>
              <a:t>Function of complex variable helps in evaluation of area, which is required in many physical formulation.</a:t>
            </a:r>
          </a:p>
          <a:p>
            <a:pPr algn="just"/>
            <a:endParaRPr lang="en-US" sz="20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8591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179963-01D2-4ACF-B890-718F127980A2}" type="datetime1">
              <a:rPr lang="en-US" smtClean="0"/>
              <a:t>10/24/2022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Second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34" name="Picture 33">
            <a:extLst>
              <a:ext uri="{FF2B5EF4-FFF2-40B4-BE49-F238E27FC236}">
                <a16:creationId xmlns:a16="http://schemas.microsoft.com/office/drawing/2014/main" id="{B98495B4-187A-3223-D3A1-C5A982FD79F1}"/>
              </a:ext>
            </a:extLst>
          </p:cNvPr>
          <p:cNvPicPr>
            <a:picLocks noChangeAspect="1"/>
          </p:cNvPicPr>
          <p:nvPr/>
        </p:nvPicPr>
        <p:blipFill>
          <a:blip r:embed="rId3"/>
          <a:stretch>
            <a:fillRect/>
          </a:stretch>
        </p:blipFill>
        <p:spPr>
          <a:xfrm>
            <a:off x="897636" y="914400"/>
            <a:ext cx="7560564" cy="4941570"/>
          </a:xfrm>
          <a:prstGeom prst="rect">
            <a:avLst/>
          </a:prstGeom>
        </p:spPr>
      </p:pic>
      <p:sp>
        <p:nvSpPr>
          <p:cNvPr id="2" name="Footer Placeholder 1">
            <a:extLst>
              <a:ext uri="{FF2B5EF4-FFF2-40B4-BE49-F238E27FC236}">
                <a16:creationId xmlns:a16="http://schemas.microsoft.com/office/drawing/2014/main" id="{4AB3FFB1-5396-9B4C-FC25-0D70A9ACA10D}"/>
              </a:ext>
            </a:extLst>
          </p:cNvPr>
          <p:cNvSpPr>
            <a:spLocks noGrp="1"/>
          </p:cNvSpPr>
          <p:nvPr>
            <p:ph type="ftr" sz="quarter" idx="11"/>
          </p:nvPr>
        </p:nvSpPr>
        <p:spPr/>
        <p:txBody>
          <a:bodyPr/>
          <a:lstStyle/>
          <a:p>
            <a:r>
              <a:rPr lang="en-US"/>
              <a:t>Mr. Raman Chauhan          Maths III (AAS0301A)                Unit-II</a:t>
            </a:r>
          </a:p>
        </p:txBody>
      </p:sp>
    </p:spTree>
    <p:extLst>
      <p:ext uri="{BB962C8B-B14F-4D97-AF65-F5344CB8AC3E}">
        <p14:creationId xmlns:p14="http://schemas.microsoft.com/office/powerpoint/2010/main" val="7144151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B04FD6-A7DF-41CF-B0B8-A8862AE120CC}" type="datetime1">
              <a:rPr lang="en-US" smtClean="0"/>
              <a:t>10/24/2022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Second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8" name="Picture 7">
            <a:extLst>
              <a:ext uri="{FF2B5EF4-FFF2-40B4-BE49-F238E27FC236}">
                <a16:creationId xmlns:a16="http://schemas.microsoft.com/office/drawing/2014/main" id="{E705AA46-80B1-C1CE-591E-20466093A967}"/>
              </a:ext>
            </a:extLst>
          </p:cNvPr>
          <p:cNvPicPr>
            <a:picLocks noChangeAspect="1"/>
          </p:cNvPicPr>
          <p:nvPr/>
        </p:nvPicPr>
        <p:blipFill>
          <a:blip r:embed="rId3"/>
          <a:stretch>
            <a:fillRect/>
          </a:stretch>
        </p:blipFill>
        <p:spPr>
          <a:xfrm>
            <a:off x="914400" y="1066800"/>
            <a:ext cx="6920484" cy="4648200"/>
          </a:xfrm>
          <a:prstGeom prst="rect">
            <a:avLst/>
          </a:prstGeom>
        </p:spPr>
      </p:pic>
      <p:sp>
        <p:nvSpPr>
          <p:cNvPr id="2" name="Footer Placeholder 1">
            <a:extLst>
              <a:ext uri="{FF2B5EF4-FFF2-40B4-BE49-F238E27FC236}">
                <a16:creationId xmlns:a16="http://schemas.microsoft.com/office/drawing/2014/main" id="{A388F278-CD15-AF06-998C-8CAC688D8102}"/>
              </a:ext>
            </a:extLst>
          </p:cNvPr>
          <p:cNvSpPr>
            <a:spLocks noGrp="1"/>
          </p:cNvSpPr>
          <p:nvPr>
            <p:ph type="ftr" sz="quarter" idx="11"/>
          </p:nvPr>
        </p:nvSpPr>
        <p:spPr/>
        <p:txBody>
          <a:bodyPr/>
          <a:lstStyle/>
          <a:p>
            <a:r>
              <a:rPr lang="en-US"/>
              <a:t>Mr. Raman Chauhan          Maths III (AAS0301A)                Unit-II</a:t>
            </a:r>
          </a:p>
        </p:txBody>
      </p:sp>
    </p:spTree>
    <p:extLst>
      <p:ext uri="{BB962C8B-B14F-4D97-AF65-F5344CB8AC3E}">
        <p14:creationId xmlns:p14="http://schemas.microsoft.com/office/powerpoint/2010/main" val="42138621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761F1C-9B4E-4E81-A960-184FB2F97DBF}"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Second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2" name="Picture 11">
            <a:extLst>
              <a:ext uri="{FF2B5EF4-FFF2-40B4-BE49-F238E27FC236}">
                <a16:creationId xmlns:a16="http://schemas.microsoft.com/office/drawing/2014/main" id="{7FD70049-F816-466D-7A2D-2DBAE2BF51CC}"/>
              </a:ext>
            </a:extLst>
          </p:cNvPr>
          <p:cNvPicPr>
            <a:picLocks noChangeAspect="1"/>
          </p:cNvPicPr>
          <p:nvPr/>
        </p:nvPicPr>
        <p:blipFill>
          <a:blip r:embed="rId3"/>
          <a:stretch>
            <a:fillRect/>
          </a:stretch>
        </p:blipFill>
        <p:spPr>
          <a:xfrm>
            <a:off x="1309116" y="1290828"/>
            <a:ext cx="6525768" cy="4276344"/>
          </a:xfrm>
          <a:prstGeom prst="rect">
            <a:avLst/>
          </a:prstGeom>
        </p:spPr>
      </p:pic>
    </p:spTree>
    <p:extLst>
      <p:ext uri="{BB962C8B-B14F-4D97-AF65-F5344CB8AC3E}">
        <p14:creationId xmlns:p14="http://schemas.microsoft.com/office/powerpoint/2010/main" val="33916610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248885-5242-4A53-A888-88D15F5C7EE3}"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algn="ctr"/>
            <a:r>
              <a:rPr lang="en-US" sz="3200" b="1" dirty="0">
                <a:latin typeface="Times New Roman" panose="02020603050405020304" pitchFamily="18" charset="0"/>
                <a:cs typeface="Times New Roman" pitchFamily="18" charset="0"/>
              </a:rPr>
              <a:t>Second Sessional Paper </a:t>
            </a:r>
            <a:endParaRPr lang="en-US" sz="3200" b="1" dirty="0">
              <a:latin typeface="Times New Roman" panose="02020603050405020304" pitchFamily="18" charset="0"/>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0" name="Picture 9">
            <a:extLst>
              <a:ext uri="{FF2B5EF4-FFF2-40B4-BE49-F238E27FC236}">
                <a16:creationId xmlns:a16="http://schemas.microsoft.com/office/drawing/2014/main" id="{59221A54-3542-FBFE-2BD1-2D446762AC01}"/>
              </a:ext>
            </a:extLst>
          </p:cNvPr>
          <p:cNvPicPr>
            <a:picLocks noChangeAspect="1"/>
          </p:cNvPicPr>
          <p:nvPr/>
        </p:nvPicPr>
        <p:blipFill>
          <a:blip r:embed="rId3"/>
          <a:stretch>
            <a:fillRect/>
          </a:stretch>
        </p:blipFill>
        <p:spPr>
          <a:xfrm>
            <a:off x="1475232" y="990600"/>
            <a:ext cx="6525768" cy="4011168"/>
          </a:xfrm>
          <a:prstGeom prst="rect">
            <a:avLst/>
          </a:prstGeom>
        </p:spPr>
      </p:pic>
    </p:spTree>
    <p:extLst>
      <p:ext uri="{BB962C8B-B14F-4D97-AF65-F5344CB8AC3E}">
        <p14:creationId xmlns:p14="http://schemas.microsoft.com/office/powerpoint/2010/main" val="29338137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CD2E628-C159-4C02-A067-70DDE0C4DB90}"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Third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2" name="Picture 11">
            <a:extLst>
              <a:ext uri="{FF2B5EF4-FFF2-40B4-BE49-F238E27FC236}">
                <a16:creationId xmlns:a16="http://schemas.microsoft.com/office/drawing/2014/main" id="{EA40A4BF-5208-8510-C5C8-4409CAADD596}"/>
              </a:ext>
            </a:extLst>
          </p:cNvPr>
          <p:cNvPicPr>
            <a:picLocks noChangeAspect="1"/>
          </p:cNvPicPr>
          <p:nvPr/>
        </p:nvPicPr>
        <p:blipFill>
          <a:blip r:embed="rId3"/>
          <a:stretch>
            <a:fillRect/>
          </a:stretch>
        </p:blipFill>
        <p:spPr>
          <a:xfrm>
            <a:off x="791718" y="1162050"/>
            <a:ext cx="7560564" cy="4533900"/>
          </a:xfrm>
          <a:prstGeom prst="rect">
            <a:avLst/>
          </a:prstGeom>
        </p:spPr>
      </p:pic>
    </p:spTree>
    <p:extLst>
      <p:ext uri="{BB962C8B-B14F-4D97-AF65-F5344CB8AC3E}">
        <p14:creationId xmlns:p14="http://schemas.microsoft.com/office/powerpoint/2010/main" val="20562560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4FACD2D-B0AC-4391-8B82-475E43E8E1AA}"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Third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3" name="Picture 2">
            <a:extLst>
              <a:ext uri="{FF2B5EF4-FFF2-40B4-BE49-F238E27FC236}">
                <a16:creationId xmlns:a16="http://schemas.microsoft.com/office/drawing/2014/main" id="{A5E3D3C9-2351-CE8F-2B95-39359A30FEE0}"/>
              </a:ext>
            </a:extLst>
          </p:cNvPr>
          <p:cNvPicPr>
            <a:picLocks noChangeAspect="1"/>
          </p:cNvPicPr>
          <p:nvPr/>
        </p:nvPicPr>
        <p:blipFill>
          <a:blip r:embed="rId3"/>
          <a:stretch>
            <a:fillRect/>
          </a:stretch>
        </p:blipFill>
        <p:spPr>
          <a:xfrm>
            <a:off x="947166" y="888492"/>
            <a:ext cx="7249668" cy="5081016"/>
          </a:xfrm>
          <a:prstGeom prst="rect">
            <a:avLst/>
          </a:prstGeom>
        </p:spPr>
      </p:pic>
    </p:spTree>
    <p:extLst>
      <p:ext uri="{BB962C8B-B14F-4D97-AF65-F5344CB8AC3E}">
        <p14:creationId xmlns:p14="http://schemas.microsoft.com/office/powerpoint/2010/main" val="18124027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BE6208-2171-4D40-A4F2-1725143C27C3}" type="datetime1">
              <a:rPr lang="en-US" smtClean="0"/>
              <a:t>10/24/2022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itchFamily="18" charset="0"/>
              </a:rPr>
              <a:t>Third Sessional Paper </a:t>
            </a: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8" name="Picture 7">
            <a:extLst>
              <a:ext uri="{FF2B5EF4-FFF2-40B4-BE49-F238E27FC236}">
                <a16:creationId xmlns:a16="http://schemas.microsoft.com/office/drawing/2014/main" id="{E6873ED2-FA1C-2BE2-9431-74900110300B}"/>
              </a:ext>
            </a:extLst>
          </p:cNvPr>
          <p:cNvPicPr>
            <a:picLocks noChangeAspect="1"/>
          </p:cNvPicPr>
          <p:nvPr/>
        </p:nvPicPr>
        <p:blipFill>
          <a:blip r:embed="rId3"/>
          <a:stretch>
            <a:fillRect/>
          </a:stretch>
        </p:blipFill>
        <p:spPr>
          <a:xfrm>
            <a:off x="609600" y="1371600"/>
            <a:ext cx="7957463" cy="4343400"/>
          </a:xfrm>
          <a:prstGeom prst="rect">
            <a:avLst/>
          </a:prstGeom>
        </p:spPr>
      </p:pic>
    </p:spTree>
    <p:extLst>
      <p:ext uri="{BB962C8B-B14F-4D97-AF65-F5344CB8AC3E}">
        <p14:creationId xmlns:p14="http://schemas.microsoft.com/office/powerpoint/2010/main" val="384180678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0E3C79-028D-4106-A01D-4512CC6C4890}" type="datetime1">
              <a:rPr lang="en-US" smtClean="0"/>
              <a:t>10/24/2022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latin typeface="Times New Roman" panose="02020603050405020304" pitchFamily="18" charset="0"/>
            </a:endParaRPr>
          </a:p>
          <a:p>
            <a:pPr algn="ctr"/>
            <a:r>
              <a:rPr lang="en-US" sz="3200" b="1" dirty="0">
                <a:latin typeface="Times New Roman" panose="02020603050405020304" pitchFamily="18" charset="0"/>
                <a:cs typeface="Times New Roman" pitchFamily="18" charset="0"/>
              </a:rPr>
              <a:t>Third Sessional Paper </a:t>
            </a:r>
            <a:endParaRPr lang="en-US" sz="3200" b="1" dirty="0">
              <a:latin typeface="Times New Roman" panose="02020603050405020304" pitchFamily="18" charset="0"/>
            </a:endParaRPr>
          </a:p>
          <a:p>
            <a:pPr algn="ctr"/>
            <a:endParaRPr lang="en-US" sz="3000" dirty="0">
              <a:latin typeface="Times New Roman" panose="02020603050405020304" pitchFamily="18" charset="0"/>
            </a:endParaRPr>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0" name="Picture 9">
            <a:extLst>
              <a:ext uri="{FF2B5EF4-FFF2-40B4-BE49-F238E27FC236}">
                <a16:creationId xmlns:a16="http://schemas.microsoft.com/office/drawing/2014/main" id="{BAE0E521-32FF-A50E-8E07-1DF766D5B14F}"/>
              </a:ext>
            </a:extLst>
          </p:cNvPr>
          <p:cNvPicPr>
            <a:picLocks noChangeAspect="1"/>
          </p:cNvPicPr>
          <p:nvPr/>
        </p:nvPicPr>
        <p:blipFill>
          <a:blip r:embed="rId4"/>
          <a:stretch>
            <a:fillRect/>
          </a:stretch>
        </p:blipFill>
        <p:spPr>
          <a:xfrm>
            <a:off x="947166" y="1210056"/>
            <a:ext cx="7249668" cy="4437888"/>
          </a:xfrm>
          <a:prstGeom prst="rect">
            <a:avLst/>
          </a:prstGeom>
        </p:spPr>
      </p:pic>
    </p:spTree>
    <p:extLst>
      <p:ext uri="{BB962C8B-B14F-4D97-AF65-F5344CB8AC3E}">
        <p14:creationId xmlns:p14="http://schemas.microsoft.com/office/powerpoint/2010/main" val="10962028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578111-A6A7-47EE-AD3F-670214BCE4E4}" type="datetime1">
              <a:rPr lang="en-US" smtClean="0"/>
              <a:t>10/24/2022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Raman Chauhan          Maths III (AAS0301A)                Unit-II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Expected Questions (CO2)</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E208C8-E0C7-41C4-8ABF-F1DE8FECE266}"/>
                  </a:ext>
                </a:extLst>
              </p:cNvPr>
              <p:cNvSpPr>
                <a:spLocks noGrp="1"/>
              </p:cNvSpPr>
              <p:nvPr>
                <p:ph idx="1"/>
              </p:nvPr>
            </p:nvSpPr>
            <p:spPr>
              <a:xfrm>
                <a:off x="457200" y="990600"/>
                <a:ext cx="8305800" cy="5410200"/>
              </a:xfrm>
            </p:spPr>
            <p:txBody>
              <a:bodyPr>
                <a:normAutofit/>
              </a:bodyPr>
              <a:lstStyle/>
              <a:p>
                <a:pPr marL="0" indent="0" algn="just">
                  <a:buNone/>
                </a:pPr>
                <a:r>
                  <a:rPr lang="en-US" b="1" dirty="0">
                    <a:effectLst/>
                    <a:ea typeface="Calibri" panose="020F0502020204030204" pitchFamily="34" charset="0"/>
                  </a:rPr>
                  <a:t>Q1. </a:t>
                </a:r>
                <a:r>
                  <a:rPr lang="en-US" dirty="0">
                    <a:effectLst/>
                    <a:ea typeface="Calibri" panose="020F0502020204030204" pitchFamily="34" charset="0"/>
                  </a:rPr>
                  <a:t>If </a:t>
                </a:r>
                <a14:m>
                  <m:oMath xmlns:m="http://schemas.openxmlformats.org/officeDocument/2006/math">
                    <m:r>
                      <a:rPr lang="en-US" b="0" i="1">
                        <a:effectLst/>
                        <a:latin typeface="Cambria Math" panose="02040503050406030204" pitchFamily="18" charset="0"/>
                        <a:ea typeface="Calibri" panose="020F0502020204030204" pitchFamily="34" charset="0"/>
                      </a:rPr>
                      <m:t>𝑓</m:t>
                    </m:r>
                    <m:r>
                      <a:rPr lang="en-US" b="0" i="1">
                        <a:effectLst/>
                        <a:latin typeface="Cambria Math" panose="02040503050406030204" pitchFamily="18" charset="0"/>
                        <a:ea typeface="Calibri" panose="020F0502020204030204" pitchFamily="34" charset="0"/>
                      </a:rPr>
                      <m:t>(</m:t>
                    </m:r>
                    <m:r>
                      <a:rPr lang="en-US" b="0" i="1">
                        <a:effectLst/>
                        <a:latin typeface="Cambria Math" panose="02040503050406030204" pitchFamily="18" charset="0"/>
                        <a:ea typeface="Calibri" panose="020F0502020204030204" pitchFamily="34" charset="0"/>
                      </a:rPr>
                      <m:t>𝑧</m:t>
                    </m:r>
                    <m:r>
                      <a:rPr lang="en-US" b="0" i="1">
                        <a:effectLst/>
                        <a:latin typeface="Cambria Math" panose="02040503050406030204" pitchFamily="18" charset="0"/>
                        <a:ea typeface="Calibri" panose="020F0502020204030204" pitchFamily="34" charset="0"/>
                      </a:rPr>
                      <m:t>)</m:t>
                    </m:r>
                  </m:oMath>
                </a14:m>
                <a:r>
                  <a:rPr lang="en-US" dirty="0">
                    <a:effectLst/>
                    <a:ea typeface="Calibri" panose="020F0502020204030204" pitchFamily="34" charset="0"/>
                  </a:rPr>
                  <a:t>is a regular function of z, prove that</a:t>
                </a:r>
              </a:p>
              <a:p>
                <a:pPr marL="0" indent="0" algn="just">
                  <a:buNone/>
                </a:pPr>
                <a:r>
                  <a:rPr lang="en-US" dirty="0">
                    <a:effectLst/>
                    <a:ea typeface="Calibri" panose="020F0502020204030204" pitchFamily="34" charset="0"/>
                  </a:rPr>
                  <a:t>  </a:t>
                </a:r>
                <a14:m>
                  <m:oMath xmlns:m="http://schemas.openxmlformats.org/officeDocument/2006/math">
                    <m:d>
                      <m:dPr>
                        <m:ctrlPr>
                          <a:rPr lang="en-IN" i="1">
                            <a:effectLst/>
                            <a:latin typeface="Cambria Math" panose="02040503050406030204" pitchFamily="18" charset="0"/>
                          </a:rPr>
                        </m:ctrlPr>
                      </m:dPr>
                      <m:e>
                        <m:f>
                          <m:fPr>
                            <m:ctrlPr>
                              <a:rPr lang="en-IN" i="1">
                                <a:effectLst/>
                                <a:latin typeface="Cambria Math" panose="02040503050406030204" pitchFamily="18" charset="0"/>
                              </a:rPr>
                            </m:ctrlPr>
                          </m:fPr>
                          <m:num>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m:t>
                                </m:r>
                              </m:e>
                              <m:sup>
                                <m:r>
                                  <a:rPr lang="en-US" b="0" i="1">
                                    <a:effectLst/>
                                    <a:latin typeface="Cambria Math" panose="02040503050406030204" pitchFamily="18" charset="0"/>
                                    <a:ea typeface="Calibri" panose="020F0502020204030204" pitchFamily="34" charset="0"/>
                                  </a:rPr>
                                  <m:t>2</m:t>
                                </m:r>
                              </m:sup>
                            </m:sSup>
                          </m:num>
                          <m:den>
                            <m:r>
                              <a:rPr lang="en-US" b="0" i="1">
                                <a:effectLst/>
                                <a:latin typeface="Cambria Math" panose="02040503050406030204" pitchFamily="18" charset="0"/>
                                <a:ea typeface="Calibri" panose="020F0502020204030204" pitchFamily="34" charset="0"/>
                              </a:rPr>
                              <m:t>𝜕</m:t>
                            </m:r>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𝑥</m:t>
                                </m:r>
                              </m:e>
                              <m:sup>
                                <m:r>
                                  <a:rPr lang="en-US" b="0" i="1">
                                    <a:effectLst/>
                                    <a:latin typeface="Cambria Math" panose="02040503050406030204" pitchFamily="18" charset="0"/>
                                    <a:ea typeface="Calibri" panose="020F0502020204030204" pitchFamily="34" charset="0"/>
                                  </a:rPr>
                                  <m:t>2</m:t>
                                </m:r>
                              </m:sup>
                            </m:sSup>
                          </m:den>
                        </m:f>
                        <m:r>
                          <a:rPr lang="en-US" b="0" i="1">
                            <a:effectLst/>
                            <a:latin typeface="Cambria Math" panose="02040503050406030204" pitchFamily="18" charset="0"/>
                            <a:ea typeface="Calibri" panose="020F0502020204030204" pitchFamily="34" charset="0"/>
                          </a:rPr>
                          <m:t>+</m:t>
                        </m:r>
                        <m:f>
                          <m:fPr>
                            <m:ctrlPr>
                              <a:rPr lang="en-IN" i="1">
                                <a:effectLst/>
                                <a:latin typeface="Cambria Math" panose="02040503050406030204" pitchFamily="18" charset="0"/>
                              </a:rPr>
                            </m:ctrlPr>
                          </m:fPr>
                          <m:num>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m:t>
                                </m:r>
                              </m:e>
                              <m:sup>
                                <m:r>
                                  <a:rPr lang="en-US" b="0" i="1">
                                    <a:effectLst/>
                                    <a:latin typeface="Cambria Math" panose="02040503050406030204" pitchFamily="18" charset="0"/>
                                    <a:ea typeface="Calibri" panose="020F0502020204030204" pitchFamily="34" charset="0"/>
                                  </a:rPr>
                                  <m:t>2</m:t>
                                </m:r>
                              </m:sup>
                            </m:sSup>
                          </m:num>
                          <m:den>
                            <m:r>
                              <a:rPr lang="en-US" b="0" i="1">
                                <a:effectLst/>
                                <a:latin typeface="Cambria Math" panose="02040503050406030204" pitchFamily="18" charset="0"/>
                                <a:ea typeface="Calibri" panose="020F0502020204030204" pitchFamily="34" charset="0"/>
                              </a:rPr>
                              <m:t>𝜕</m:t>
                            </m:r>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𝑦</m:t>
                                </m:r>
                              </m:e>
                              <m:sup>
                                <m:r>
                                  <a:rPr lang="en-US" b="0" i="1">
                                    <a:effectLst/>
                                    <a:latin typeface="Cambria Math" panose="02040503050406030204" pitchFamily="18" charset="0"/>
                                    <a:ea typeface="Calibri" panose="020F0502020204030204" pitchFamily="34" charset="0"/>
                                  </a:rPr>
                                  <m:t>2</m:t>
                                </m:r>
                              </m:sup>
                            </m:sSup>
                          </m:den>
                        </m:f>
                      </m:e>
                    </m:d>
                    <m:sSup>
                      <m:sSupPr>
                        <m:ctrlPr>
                          <a:rPr lang="en-IN" i="1">
                            <a:effectLst/>
                            <a:latin typeface="Cambria Math" panose="02040503050406030204" pitchFamily="18" charset="0"/>
                          </a:rPr>
                        </m:ctrlPr>
                      </m:sSupPr>
                      <m:e>
                        <m:d>
                          <m:dPr>
                            <m:begChr m:val="|"/>
                            <m:endChr m:val="|"/>
                            <m:ctrlPr>
                              <a:rPr lang="en-IN" i="1">
                                <a:effectLst/>
                                <a:latin typeface="Cambria Math" panose="02040503050406030204" pitchFamily="18" charset="0"/>
                              </a:rPr>
                            </m:ctrlPr>
                          </m:dPr>
                          <m:e>
                            <m:r>
                              <a:rPr lang="en-US" b="0" i="1">
                                <a:effectLst/>
                                <a:latin typeface="Cambria Math" panose="02040503050406030204" pitchFamily="18" charset="0"/>
                                <a:ea typeface="Calibri" panose="020F0502020204030204" pitchFamily="34" charset="0"/>
                              </a:rPr>
                              <m:t>𝑓</m:t>
                            </m:r>
                            <m:r>
                              <a:rPr lang="en-US" b="0" i="1">
                                <a:effectLst/>
                                <a:latin typeface="Cambria Math" panose="02040503050406030204" pitchFamily="18" charset="0"/>
                                <a:ea typeface="Calibri" panose="020F0502020204030204" pitchFamily="34" charset="0"/>
                              </a:rPr>
                              <m:t>(</m:t>
                            </m:r>
                            <m:r>
                              <a:rPr lang="en-US" b="0" i="1">
                                <a:effectLst/>
                                <a:latin typeface="Cambria Math" panose="02040503050406030204" pitchFamily="18" charset="0"/>
                                <a:ea typeface="Calibri" panose="020F0502020204030204" pitchFamily="34" charset="0"/>
                              </a:rPr>
                              <m:t>𝑧</m:t>
                            </m:r>
                            <m:r>
                              <a:rPr lang="en-US" b="0" i="1">
                                <a:effectLst/>
                                <a:latin typeface="Cambria Math" panose="02040503050406030204" pitchFamily="18" charset="0"/>
                                <a:ea typeface="Calibri" panose="020F0502020204030204" pitchFamily="34" charset="0"/>
                              </a:rPr>
                              <m:t>)</m:t>
                            </m:r>
                          </m:e>
                        </m:d>
                      </m:e>
                      <m:sup>
                        <m:r>
                          <a:rPr lang="en-US" b="0" i="1">
                            <a:effectLst/>
                            <a:latin typeface="Cambria Math" panose="02040503050406030204" pitchFamily="18" charset="0"/>
                            <a:ea typeface="Calibri" panose="020F0502020204030204" pitchFamily="34" charset="0"/>
                          </a:rPr>
                          <m:t>2</m:t>
                        </m:r>
                      </m:sup>
                    </m:sSup>
                    <m:r>
                      <a:rPr lang="en-US" b="0" i="1">
                        <a:effectLst/>
                        <a:latin typeface="Cambria Math" panose="02040503050406030204" pitchFamily="18" charset="0"/>
                        <a:ea typeface="Calibri" panose="020F0502020204030204" pitchFamily="34" charset="0"/>
                      </a:rPr>
                      <m:t>=</m:t>
                    </m:r>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4</m:t>
                        </m:r>
                        <m:d>
                          <m:dPr>
                            <m:begChr m:val="|"/>
                            <m:endChr m:val="|"/>
                            <m:ctrlPr>
                              <a:rPr lang="en-IN" i="1">
                                <a:effectLst/>
                                <a:latin typeface="Cambria Math" panose="02040503050406030204" pitchFamily="18" charset="0"/>
                              </a:rPr>
                            </m:ctrlPr>
                          </m:dPr>
                          <m:e>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𝑓</m:t>
                                </m:r>
                              </m:e>
                              <m:sup>
                                <m:r>
                                  <a:rPr lang="en-US" b="0" i="1">
                                    <a:effectLst/>
                                    <a:latin typeface="Cambria Math" panose="02040503050406030204" pitchFamily="18" charset="0"/>
                                    <a:ea typeface="Calibri" panose="020F0502020204030204" pitchFamily="34" charset="0"/>
                                  </a:rPr>
                                  <m:t>′</m:t>
                                </m:r>
                              </m:sup>
                            </m:sSup>
                            <m:r>
                              <a:rPr lang="en-US" b="0" i="1">
                                <a:effectLst/>
                                <a:latin typeface="Cambria Math" panose="02040503050406030204" pitchFamily="18" charset="0"/>
                                <a:ea typeface="Calibri" panose="020F0502020204030204" pitchFamily="34" charset="0"/>
                              </a:rPr>
                              <m:t>(</m:t>
                            </m:r>
                            <m:r>
                              <a:rPr lang="en-US" b="0" i="1">
                                <a:effectLst/>
                                <a:latin typeface="Cambria Math" panose="02040503050406030204" pitchFamily="18" charset="0"/>
                                <a:ea typeface="Calibri" panose="020F0502020204030204" pitchFamily="34" charset="0"/>
                              </a:rPr>
                              <m:t>𝑧</m:t>
                            </m:r>
                            <m:r>
                              <a:rPr lang="en-US" b="0" i="1">
                                <a:effectLst/>
                                <a:latin typeface="Cambria Math" panose="02040503050406030204" pitchFamily="18" charset="0"/>
                                <a:ea typeface="Calibri" panose="020F0502020204030204" pitchFamily="34" charset="0"/>
                              </a:rPr>
                              <m:t>)</m:t>
                            </m:r>
                          </m:e>
                        </m:d>
                      </m:e>
                      <m:sup>
                        <m:r>
                          <a:rPr lang="en-US" b="0" i="1">
                            <a:effectLst/>
                            <a:latin typeface="Cambria Math" panose="02040503050406030204" pitchFamily="18" charset="0"/>
                            <a:ea typeface="Calibri" panose="020F0502020204030204" pitchFamily="34" charset="0"/>
                          </a:rPr>
                          <m:t>2</m:t>
                        </m:r>
                      </m:sup>
                    </m:sSup>
                  </m:oMath>
                </a14:m>
                <a:r>
                  <a:rPr lang="en-US" dirty="0">
                    <a:effectLst/>
                    <a:ea typeface="Times New Roman" panose="02020603050405020304" pitchFamily="18" charset="0"/>
                  </a:rPr>
                  <a:t>.</a:t>
                </a:r>
              </a:p>
              <a:p>
                <a:pPr marL="0" indent="0" algn="just">
                  <a:buNone/>
                </a:pPr>
                <a:r>
                  <a:rPr lang="en-US" b="1" dirty="0"/>
                  <a:t>Q2.</a:t>
                </a:r>
                <a:r>
                  <a:rPr lang="en-US" dirty="0"/>
                  <a:t> If </a:t>
                </a:r>
                <a14:m>
                  <m:oMath xmlns:m="http://schemas.openxmlformats.org/officeDocument/2006/math">
                    <m:r>
                      <a:rPr lang="en-US" b="0" i="1" dirty="0">
                        <a:latin typeface="Cambria Math" panose="02040503050406030204" pitchFamily="18" charset="0"/>
                      </a:rPr>
                      <m:t>𝑢</m:t>
                    </m:r>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𝑣</m:t>
                    </m:r>
                    <m:r>
                      <a:rPr lang="en-US" b="0"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b="0" i="1" dirty="0">
                            <a:latin typeface="Cambria Math" panose="02040503050406030204" pitchFamily="18" charset="0"/>
                            <a:ea typeface="Cambria Math" panose="02040503050406030204" pitchFamily="18" charset="0"/>
                          </a:rPr>
                          <m:t>𝑥</m:t>
                        </m:r>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𝑦</m:t>
                        </m:r>
                      </m:e>
                    </m:d>
                    <m:d>
                      <m:dPr>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𝑥</m:t>
                            </m:r>
                          </m:e>
                          <m:sup>
                            <m:r>
                              <a:rPr lang="en-US" b="0" i="1" dirty="0">
                                <a:latin typeface="Cambria Math" panose="02040503050406030204" pitchFamily="18" charset="0"/>
                                <a:ea typeface="Cambria Math" panose="02040503050406030204" pitchFamily="18" charset="0"/>
                              </a:rPr>
                              <m:t>2</m:t>
                            </m:r>
                          </m:sup>
                        </m:sSup>
                        <m:r>
                          <a:rPr lang="en-US" b="0" i="1" dirty="0">
                            <a:latin typeface="Cambria Math" panose="02040503050406030204" pitchFamily="18" charset="0"/>
                            <a:ea typeface="Cambria Math" panose="02040503050406030204" pitchFamily="18" charset="0"/>
                          </a:rPr>
                          <m:t>+4</m:t>
                        </m:r>
                        <m:r>
                          <a:rPr lang="en-US" b="0" i="1" dirty="0">
                            <a:latin typeface="Cambria Math" panose="02040503050406030204" pitchFamily="18" charset="0"/>
                            <a:ea typeface="Cambria Math" panose="02040503050406030204" pitchFamily="18" charset="0"/>
                          </a:rPr>
                          <m:t>𝑥𝑦</m:t>
                        </m:r>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𝑦</m:t>
                            </m:r>
                          </m:e>
                          <m:sup>
                            <m:r>
                              <a:rPr lang="en-US" b="0" i="1" dirty="0">
                                <a:latin typeface="Cambria Math" panose="02040503050406030204" pitchFamily="18" charset="0"/>
                                <a:ea typeface="Cambria Math" panose="02040503050406030204" pitchFamily="18" charset="0"/>
                              </a:rPr>
                              <m:t>2</m:t>
                            </m:r>
                          </m:sup>
                        </m:sSup>
                      </m:e>
                    </m:d>
                  </m:oMath>
                </a14:m>
                <a:r>
                  <a:rPr lang="en-US" dirty="0"/>
                  <a:t> and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is an analytic function . Find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in terms of  </a:t>
                </a:r>
                <a14:m>
                  <m:oMath xmlns:m="http://schemas.openxmlformats.org/officeDocument/2006/math">
                    <m:r>
                      <a:rPr lang="en-US" b="0" i="1" dirty="0">
                        <a:latin typeface="Cambria Math" panose="02040503050406030204" pitchFamily="18" charset="0"/>
                      </a:rPr>
                      <m:t>𝑧</m:t>
                    </m:r>
                  </m:oMath>
                </a14:m>
                <a:r>
                  <a:rPr lang="en-US" dirty="0"/>
                  <a:t>.</a:t>
                </a:r>
              </a:p>
              <a:p>
                <a:pPr marL="0" indent="0" algn="just">
                  <a:buNone/>
                </a:pPr>
                <a:r>
                  <a:rPr lang="en-US" b="1" dirty="0">
                    <a:effectLst/>
                    <a:ea typeface="Calibri" panose="020F0502020204030204" pitchFamily="34" charset="0"/>
                  </a:rPr>
                  <a:t>Q3.</a:t>
                </a:r>
                <a:r>
                  <a:rPr lang="en-US" dirty="0">
                    <a:effectLst/>
                    <a:ea typeface="Calibri" panose="020F0502020204030204" pitchFamily="34" charset="0"/>
                  </a:rPr>
                  <a:t> Find the bilinear transformation which maps the points</a:t>
                </a:r>
                <a14:m>
                  <m:oMath xmlns:m="http://schemas.openxmlformats.org/officeDocument/2006/math">
                    <m:r>
                      <a:rPr lang="en-IN" b="0" i="1" smtClean="0">
                        <a:effectLst/>
                        <a:latin typeface="Cambria Math" panose="02040503050406030204" pitchFamily="18" charset="0"/>
                        <a:ea typeface="Calibri" panose="020F0502020204030204" pitchFamily="34" charset="0"/>
                      </a:rPr>
                      <m:t>  </m:t>
                    </m:r>
                    <m:r>
                      <a:rPr lang="en-IN" b="0" i="1" smtClean="0">
                        <a:effectLst/>
                        <a:latin typeface="Cambria Math" panose="02040503050406030204" pitchFamily="18" charset="0"/>
                        <a:ea typeface="Calibri" panose="020F0502020204030204" pitchFamily="34" charset="0"/>
                      </a:rPr>
                      <m:t>𝑧</m:t>
                    </m:r>
                    <m:r>
                      <a:rPr lang="en-US" i="1">
                        <a:effectLst/>
                        <a:latin typeface="Cambria Math" panose="02040503050406030204" pitchFamily="18" charset="0"/>
                        <a:ea typeface="Calibri" panose="020F0502020204030204" pitchFamily="34" charset="0"/>
                      </a:rPr>
                      <m:t>=0,1,∞</m:t>
                    </m:r>
                  </m:oMath>
                </a14:m>
                <a:r>
                  <a:rPr lang="en-US" dirty="0">
                    <a:effectLst/>
                    <a:ea typeface="Calibri" panose="020F0502020204030204" pitchFamily="34" charset="0"/>
                  </a:rPr>
                  <a:t> into the points </a:t>
                </a:r>
                <a14:m>
                  <m:oMath xmlns:m="http://schemas.openxmlformats.org/officeDocument/2006/math">
                    <m:r>
                      <a:rPr lang="en-US" i="1">
                        <a:effectLst/>
                        <a:latin typeface="Cambria Math" panose="02040503050406030204" pitchFamily="18" charset="0"/>
                        <a:ea typeface="Calibri" panose="020F0502020204030204" pitchFamily="34" charset="0"/>
                      </a:rPr>
                      <m:t>𝑤</m:t>
                    </m:r>
                    <m:r>
                      <a:rPr lang="en-US" i="1">
                        <a:effectLst/>
                        <a:latin typeface="Cambria Math" panose="02040503050406030204" pitchFamily="18" charset="0"/>
                        <a:ea typeface="Calibri" panose="020F0502020204030204" pitchFamily="34" charset="0"/>
                      </a:rPr>
                      <m:t>= </m:t>
                    </m:r>
                    <m:r>
                      <a:rPr lang="en-US" i="1">
                        <a:effectLst/>
                        <a:latin typeface="Cambria Math" panose="02040503050406030204" pitchFamily="18" charset="0"/>
                        <a:ea typeface="Calibri" panose="020F0502020204030204" pitchFamily="34" charset="0"/>
                      </a:rPr>
                      <m:t>𝑖</m:t>
                    </m:r>
                    <m:r>
                      <a:rPr lang="en-US" i="1">
                        <a:effectLst/>
                        <a:latin typeface="Cambria Math" panose="02040503050406030204" pitchFamily="18" charset="0"/>
                        <a:ea typeface="Calibri" panose="020F0502020204030204" pitchFamily="34" charset="0"/>
                      </a:rPr>
                      <m:t>,−1,−</m:t>
                    </m:r>
                    <m:r>
                      <a:rPr lang="en-US" i="1">
                        <a:effectLst/>
                        <a:latin typeface="Cambria Math" panose="02040503050406030204" pitchFamily="18" charset="0"/>
                        <a:ea typeface="Calibri" panose="020F0502020204030204" pitchFamily="34" charset="0"/>
                      </a:rPr>
                      <m:t>𝑖</m:t>
                    </m:r>
                  </m:oMath>
                </a14:m>
                <a:r>
                  <a:rPr lang="en-US" dirty="0">
                    <a:effectLst/>
                    <a:ea typeface="Calibri" panose="020F0502020204030204" pitchFamily="34" charset="0"/>
                  </a:rPr>
                  <a:t> respectively.</a:t>
                </a:r>
                <a:endParaRPr lang="en-IN" dirty="0">
                  <a:effectLst/>
                  <a:ea typeface="Calibri" panose="020F0502020204030204" pitchFamily="34" charset="0"/>
                </a:endParaRPr>
              </a:p>
              <a:p>
                <a:pPr marL="0" indent="0" algn="just">
                  <a:buNone/>
                </a:pPr>
                <a:r>
                  <a:rPr lang="en-US" b="1" dirty="0">
                    <a:effectLst/>
                    <a:ea typeface="Calibri" panose="020F0502020204030204" pitchFamily="34" charset="0"/>
                  </a:rPr>
                  <a:t>Q4.</a:t>
                </a:r>
                <a:r>
                  <a:rPr lang="en-US" dirty="0">
                    <a:effectLst/>
                    <a:ea typeface="Calibri" panose="020F0502020204030204" pitchFamily="34" charset="0"/>
                  </a:rPr>
                  <a:t> Consider the transformation  </a:t>
                </a:r>
                <a14:m>
                  <m:oMath xmlns:m="http://schemas.openxmlformats.org/officeDocument/2006/math">
                    <m:r>
                      <a:rPr lang="en-US" i="1">
                        <a:effectLst/>
                        <a:latin typeface="Cambria Math" panose="02040503050406030204" pitchFamily="18" charset="0"/>
                        <a:ea typeface="Calibri" panose="020F0502020204030204" pitchFamily="34" charset="0"/>
                      </a:rPr>
                      <m:t>𝑧</m:t>
                    </m:r>
                    <m:r>
                      <a:rPr lang="en-US" i="1">
                        <a:effectLst/>
                        <a:latin typeface="Cambria Math" panose="02040503050406030204" pitchFamily="18" charset="0"/>
                        <a:ea typeface="Calibri" panose="020F0502020204030204" pitchFamily="34" charset="0"/>
                      </a:rPr>
                      <m:t>=</m:t>
                    </m:r>
                    <m:rad>
                      <m:radPr>
                        <m:degHide m:val="on"/>
                        <m:ctrlPr>
                          <a:rPr lang="en-IN" i="1">
                            <a:effectLst/>
                            <a:latin typeface="Cambria Math" panose="02040503050406030204" pitchFamily="18" charset="0"/>
                            <a:ea typeface="Calibri" panose="020F0502020204030204" pitchFamily="34" charset="0"/>
                          </a:rPr>
                        </m:ctrlPr>
                      </m:radPr>
                      <m:deg/>
                      <m:e>
                        <m:r>
                          <a:rPr lang="en-US" i="1">
                            <a:effectLst/>
                            <a:latin typeface="Cambria Math" panose="02040503050406030204" pitchFamily="18" charset="0"/>
                            <a:ea typeface="Calibri" panose="020F0502020204030204" pitchFamily="34" charset="0"/>
                          </a:rPr>
                          <m:t>2</m:t>
                        </m:r>
                      </m:e>
                    </m:rad>
                    <m:sSup>
                      <m:sSupPr>
                        <m:ctrlPr>
                          <a:rPr lang="en-IN" i="1">
                            <a:effectLst/>
                            <a:latin typeface="Cambria Math" panose="02040503050406030204" pitchFamily="18" charset="0"/>
                            <a:ea typeface="Calibri" panose="020F0502020204030204" pitchFamily="34" charset="0"/>
                          </a:rPr>
                        </m:ctrlPr>
                      </m:sSupPr>
                      <m:e>
                        <m:r>
                          <a:rPr lang="en-US" i="1">
                            <a:effectLst/>
                            <a:latin typeface="Cambria Math" panose="02040503050406030204" pitchFamily="18" charset="0"/>
                            <a:ea typeface="Calibri" panose="020F0502020204030204" pitchFamily="34" charset="0"/>
                          </a:rPr>
                          <m:t>𝑒</m:t>
                        </m:r>
                      </m:e>
                      <m:sup>
                        <m:f>
                          <m:fPr>
                            <m:ctrlPr>
                              <a:rPr lang="en-IN" i="1">
                                <a:effectLst/>
                                <a:latin typeface="Cambria Math" panose="02040503050406030204" pitchFamily="18" charset="0"/>
                                <a:ea typeface="Calibri" panose="020F0502020204030204" pitchFamily="34" charset="0"/>
                              </a:rPr>
                            </m:ctrlPr>
                          </m:fPr>
                          <m:num>
                            <m:r>
                              <a:rPr lang="en-US" i="1">
                                <a:effectLst/>
                                <a:latin typeface="Cambria Math" panose="02040503050406030204" pitchFamily="18" charset="0"/>
                                <a:ea typeface="Calibri" panose="020F0502020204030204" pitchFamily="34" charset="0"/>
                              </a:rPr>
                              <m:t>𝑖</m:t>
                            </m:r>
                            <m:r>
                              <a:rPr lang="en-US" i="1">
                                <a:effectLst/>
                                <a:latin typeface="Cambria Math" panose="02040503050406030204" pitchFamily="18" charset="0"/>
                                <a:ea typeface="Calibri" panose="020F0502020204030204" pitchFamily="34" charset="0"/>
                              </a:rPr>
                              <m:t>𝜋</m:t>
                            </m:r>
                          </m:num>
                          <m:den>
                            <m:r>
                              <a:rPr lang="en-US" i="1">
                                <a:effectLst/>
                                <a:latin typeface="Cambria Math" panose="02040503050406030204" pitchFamily="18" charset="0"/>
                                <a:ea typeface="Calibri" panose="020F0502020204030204" pitchFamily="34" charset="0"/>
                              </a:rPr>
                              <m:t>4</m:t>
                            </m:r>
                          </m:den>
                        </m:f>
                      </m:sup>
                    </m:sSup>
                    <m:r>
                      <a:rPr lang="en-US" i="1">
                        <a:effectLst/>
                        <a:latin typeface="Cambria Math" panose="02040503050406030204" pitchFamily="18" charset="0"/>
                        <a:ea typeface="Calibri" panose="020F0502020204030204" pitchFamily="34" charset="0"/>
                      </a:rPr>
                      <m:t> </m:t>
                    </m:r>
                    <m:r>
                      <a:rPr lang="en-US" i="1">
                        <a:effectLst/>
                        <a:latin typeface="Cambria Math" panose="02040503050406030204" pitchFamily="18" charset="0"/>
                        <a:ea typeface="Calibri" panose="020F0502020204030204" pitchFamily="34" charset="0"/>
                      </a:rPr>
                      <m:t>𝑧</m:t>
                    </m:r>
                  </m:oMath>
                </a14:m>
                <a:r>
                  <a:rPr lang="en-US" dirty="0">
                    <a:effectLst/>
                    <a:ea typeface="Calibri" panose="020F0502020204030204" pitchFamily="34" charset="0"/>
                  </a:rPr>
                  <a:t>  and determine the region </a:t>
                </a:r>
                <a14:m>
                  <m:oMath xmlns:m="http://schemas.openxmlformats.org/officeDocument/2006/math">
                    <m:r>
                      <a:rPr lang="en-US" i="1">
                        <a:effectLst/>
                        <a:latin typeface="Cambria Math" panose="02040503050406030204" pitchFamily="18" charset="0"/>
                        <a:ea typeface="Calibri" panose="020F0502020204030204" pitchFamily="34" charset="0"/>
                      </a:rPr>
                      <m:t>𝑅</m:t>
                    </m:r>
                    <m:r>
                      <a:rPr lang="en-US" i="1" baseline="30000">
                        <a:effectLst/>
                        <a:latin typeface="Cambria Math" panose="02040503050406030204" pitchFamily="18" charset="0"/>
                        <a:ea typeface="Calibri" panose="020F0502020204030204" pitchFamily="34" charset="0"/>
                      </a:rPr>
                      <m:t>’</m:t>
                    </m:r>
                  </m:oMath>
                </a14:m>
                <a:r>
                  <a:rPr lang="en-US" baseline="30000" dirty="0">
                    <a:effectLst/>
                    <a:ea typeface="Calibri" panose="020F0502020204030204" pitchFamily="34" charset="0"/>
                  </a:rPr>
                  <a:t> </a:t>
                </a:r>
                <a:r>
                  <a:rPr lang="en-US" dirty="0">
                    <a:effectLst/>
                    <a:ea typeface="Calibri" panose="020F0502020204030204" pitchFamily="34" charset="0"/>
                  </a:rPr>
                  <a:t>of </a:t>
                </a:r>
                <a14:m>
                  <m:oMath xmlns:m="http://schemas.openxmlformats.org/officeDocument/2006/math">
                    <m:r>
                      <a:rPr lang="en-US" i="1">
                        <a:effectLst/>
                        <a:latin typeface="Cambria Math" panose="02040503050406030204" pitchFamily="18" charset="0"/>
                        <a:ea typeface="Calibri" panose="020F0502020204030204" pitchFamily="34" charset="0"/>
                      </a:rPr>
                      <m:t>𝑤</m:t>
                    </m:r>
                  </m:oMath>
                </a14:m>
                <a:r>
                  <a:rPr lang="en-US" dirty="0">
                    <a:effectLst/>
                    <a:ea typeface="Calibri" panose="020F0502020204030204" pitchFamily="34" charset="0"/>
                  </a:rPr>
                  <a:t> –plane corresponding to rectangular region </a:t>
                </a:r>
                <a14:m>
                  <m:oMath xmlns:m="http://schemas.openxmlformats.org/officeDocument/2006/math">
                    <m:r>
                      <a:rPr lang="en-US" i="1">
                        <a:effectLst/>
                        <a:latin typeface="Cambria Math" panose="02040503050406030204" pitchFamily="18" charset="0"/>
                        <a:ea typeface="Calibri" panose="020F0502020204030204" pitchFamily="34" charset="0"/>
                      </a:rPr>
                      <m:t>𝑅</m:t>
                    </m:r>
                  </m:oMath>
                </a14:m>
                <a:r>
                  <a:rPr lang="en-US" dirty="0">
                    <a:effectLst/>
                    <a:ea typeface="Calibri" panose="020F0502020204030204" pitchFamily="34" charset="0"/>
                  </a:rPr>
                  <a:t> bounded by the lines </a:t>
                </a:r>
                <a14:m>
                  <m:oMath xmlns:m="http://schemas.openxmlformats.org/officeDocument/2006/math">
                    <m:r>
                      <a:rPr lang="en-US" i="1">
                        <a:effectLst/>
                        <a:latin typeface="Cambria Math" panose="02040503050406030204" pitchFamily="18" charset="0"/>
                        <a:ea typeface="Calibri" panose="020F0502020204030204" pitchFamily="34" charset="0"/>
                      </a:rPr>
                      <m:t>𝑥</m:t>
                    </m:r>
                    <m:r>
                      <a:rPr lang="en-US" i="1">
                        <a:effectLst/>
                        <a:latin typeface="Cambria Math" panose="02040503050406030204" pitchFamily="18" charset="0"/>
                        <a:ea typeface="Calibri" panose="020F0502020204030204" pitchFamily="34" charset="0"/>
                      </a:rPr>
                      <m:t>=0, </m:t>
                    </m:r>
                    <m:r>
                      <a:rPr lang="en-US" i="1">
                        <a:effectLst/>
                        <a:latin typeface="Cambria Math" panose="02040503050406030204" pitchFamily="18" charset="0"/>
                        <a:ea typeface="Calibri" panose="020F0502020204030204" pitchFamily="34" charset="0"/>
                      </a:rPr>
                      <m:t>𝑦</m:t>
                    </m:r>
                    <m:r>
                      <a:rPr lang="en-US" i="1">
                        <a:effectLst/>
                        <a:latin typeface="Cambria Math" panose="02040503050406030204" pitchFamily="18" charset="0"/>
                        <a:ea typeface="Calibri" panose="020F0502020204030204" pitchFamily="34" charset="0"/>
                      </a:rPr>
                      <m:t>=0 , </m:t>
                    </m:r>
                    <m:r>
                      <a:rPr lang="en-US" i="1">
                        <a:effectLst/>
                        <a:latin typeface="Cambria Math" panose="02040503050406030204" pitchFamily="18" charset="0"/>
                        <a:ea typeface="Calibri" panose="020F0502020204030204" pitchFamily="34" charset="0"/>
                      </a:rPr>
                      <m:t>𝑥</m:t>
                    </m:r>
                    <m:r>
                      <a:rPr lang="en-US" i="1">
                        <a:effectLst/>
                        <a:latin typeface="Cambria Math" panose="02040503050406030204" pitchFamily="18" charset="0"/>
                        <a:ea typeface="Calibri" panose="020F0502020204030204" pitchFamily="34" charset="0"/>
                      </a:rPr>
                      <m:t>=2</m:t>
                    </m:r>
                  </m:oMath>
                </a14:m>
                <a:r>
                  <a:rPr lang="en-US" dirty="0">
                    <a:effectLst/>
                    <a:ea typeface="Calibri" panose="020F0502020204030204" pitchFamily="34" charset="0"/>
                  </a:rPr>
                  <a:t> and </a:t>
                </a:r>
                <a14:m>
                  <m:oMath xmlns:m="http://schemas.openxmlformats.org/officeDocument/2006/math">
                    <m:r>
                      <a:rPr lang="en-US" i="1">
                        <a:effectLst/>
                        <a:latin typeface="Cambria Math" panose="02040503050406030204" pitchFamily="18" charset="0"/>
                        <a:ea typeface="Calibri" panose="020F0502020204030204" pitchFamily="34" charset="0"/>
                      </a:rPr>
                      <m:t>𝑦</m:t>
                    </m:r>
                    <m:r>
                      <a:rPr lang="en-US" i="1">
                        <a:effectLst/>
                        <a:latin typeface="Cambria Math" panose="02040503050406030204" pitchFamily="18" charset="0"/>
                        <a:ea typeface="Calibri" panose="020F0502020204030204" pitchFamily="34" charset="0"/>
                      </a:rPr>
                      <m:t>=1</m:t>
                    </m:r>
                  </m:oMath>
                </a14:m>
                <a:r>
                  <a:rPr lang="en-US" dirty="0">
                    <a:effectLst/>
                    <a:ea typeface="Calibri" panose="020F0502020204030204" pitchFamily="34" charset="0"/>
                  </a:rPr>
                  <a:t> in </a:t>
                </a:r>
                <a14:m>
                  <m:oMath xmlns:m="http://schemas.openxmlformats.org/officeDocument/2006/math">
                    <m:r>
                      <a:rPr lang="en-US" i="1">
                        <a:effectLst/>
                        <a:latin typeface="Cambria Math" panose="02040503050406030204" pitchFamily="18" charset="0"/>
                        <a:ea typeface="Calibri" panose="020F0502020204030204" pitchFamily="34" charset="0"/>
                      </a:rPr>
                      <m:t>𝑧</m:t>
                    </m:r>
                  </m:oMath>
                </a14:m>
                <a:r>
                  <a:rPr lang="en-US" dirty="0">
                    <a:effectLst/>
                    <a:ea typeface="Calibri" panose="020F0502020204030204" pitchFamily="34" charset="0"/>
                  </a:rPr>
                  <a:t>-plane. </a:t>
                </a:r>
                <a:endParaRPr lang="en-IN" dirty="0">
                  <a:effectLst/>
                  <a:ea typeface="Calibri" panose="020F0502020204030204" pitchFamily="34" charset="0"/>
                </a:endParaRPr>
              </a:p>
              <a:p>
                <a:pPr marL="457200" indent="-457200" algn="just">
                  <a:buAutoNum type="arabicPeriod"/>
                </a:pPr>
                <a:endParaRPr lang="en-US" dirty="0"/>
              </a:p>
            </p:txBody>
          </p:sp>
        </mc:Choice>
        <mc:Fallback xmlns="">
          <p:sp>
            <p:nvSpPr>
              <p:cNvPr id="2" name="Content Placeholder 1">
                <a:extLst>
                  <a:ext uri="{FF2B5EF4-FFF2-40B4-BE49-F238E27FC236}">
                    <a16:creationId xmlns:a16="http://schemas.microsoft.com/office/drawing/2014/main" id="{4CE208C8-E0C7-41C4-8ABF-F1DE8FECE266}"/>
                  </a:ext>
                </a:extLst>
              </p:cNvPr>
              <p:cNvSpPr>
                <a:spLocks noGrp="1" noRot="1" noChangeAspect="1" noMove="1" noResize="1" noEditPoints="1" noAdjustHandles="1" noChangeArrowheads="1" noChangeShapeType="1" noTextEdit="1"/>
              </p:cNvSpPr>
              <p:nvPr>
                <p:ph idx="1"/>
              </p:nvPr>
            </p:nvSpPr>
            <p:spPr>
              <a:xfrm>
                <a:off x="457200" y="990600"/>
                <a:ext cx="8305800" cy="5410200"/>
              </a:xfrm>
              <a:blipFill>
                <a:blip r:embed="rId2"/>
                <a:stretch>
                  <a:fillRect l="-1101" t="-902" r="-1027"/>
                </a:stretch>
              </a:blipFill>
            </p:spPr>
            <p:txBody>
              <a:bodyPr/>
              <a:lstStyle/>
              <a:p>
                <a:r>
                  <a:rPr lang="en-IN">
                    <a:noFill/>
                  </a:rPr>
                  <a:t> </a:t>
                </a:r>
              </a:p>
            </p:txBody>
          </p:sp>
        </mc:Fallback>
      </mc:AlternateContent>
      <p:pic>
        <p:nvPicPr>
          <p:cNvPr id="9" name="Content Placeholder 3">
            <a:extLst>
              <a:ext uri="{FF2B5EF4-FFF2-40B4-BE49-F238E27FC236}">
                <a16:creationId xmlns:a16="http://schemas.microsoft.com/office/drawing/2014/main" id="{63C2B891-B886-4D5E-ABB0-DB6D0900B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555895757"/>
      </p:ext>
    </p:extLst>
  </p:cSld>
  <p:clrMapOvr>
    <a:masterClrMapping/>
  </p:clrMapOvr>
  <p:transition spd="slow">
    <p:push dir="u"/>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30909" y="1548916"/>
                <a:ext cx="8713090" cy="5309083"/>
              </a:xfrm>
            </p:spPr>
            <p:txBody>
              <a:bodyPr>
                <a:normAutofit/>
              </a:bodyPr>
              <a:lstStyle/>
              <a:p>
                <a:pPr marL="0" indent="0">
                  <a:buNone/>
                </a:pPr>
                <a:r>
                  <a:rPr lang="en-US" b="1" dirty="0"/>
                  <a:t>Q5. </a:t>
                </a:r>
                <a:r>
                  <a:rPr lang="en-US" dirty="0">
                    <a:cs typeface="Times New Roman" pitchFamily="18" charset="0"/>
                  </a:rPr>
                  <a:t>Expand </a:t>
                </a:r>
                <a14:m>
                  <m:oMath xmlns:m="http://schemas.openxmlformats.org/officeDocument/2006/math">
                    <m:f>
                      <m:fPr>
                        <m:ctrlPr>
                          <a:rPr lang="en-US" i="1" smtClean="0">
                            <a:latin typeface="Cambria Math" panose="02040503050406030204" pitchFamily="18" charset="0"/>
                            <a:cs typeface="Times New Roman" pitchFamily="18" charset="0"/>
                          </a:rPr>
                        </m:ctrlPr>
                      </m:fPr>
                      <m:num>
                        <m:r>
                          <a:rPr lang="en-IN" b="0" i="1" smtClean="0">
                            <a:latin typeface="Cambria Math" panose="02040503050406030204" pitchFamily="18" charset="0"/>
                            <a:cs typeface="Times New Roman" pitchFamily="18" charset="0"/>
                          </a:rPr>
                          <m:t>1</m:t>
                        </m:r>
                      </m:num>
                      <m:den>
                        <m:r>
                          <a:rPr lang="en-IN" b="0" i="1" smtClean="0">
                            <a:latin typeface="Cambria Math" panose="02040503050406030204" pitchFamily="18" charset="0"/>
                            <a:cs typeface="Times New Roman" pitchFamily="18" charset="0"/>
                          </a:rPr>
                          <m:t>(</m:t>
                        </m:r>
                        <m:r>
                          <a:rPr lang="en-IN" b="0" i="1" smtClean="0">
                            <a:latin typeface="Cambria Math" panose="02040503050406030204" pitchFamily="18" charset="0"/>
                            <a:cs typeface="Times New Roman" pitchFamily="18" charset="0"/>
                          </a:rPr>
                          <m:t>𝑧</m:t>
                        </m:r>
                        <m:r>
                          <a:rPr lang="en-IN" b="0" i="1" smtClean="0">
                            <a:latin typeface="Cambria Math" panose="02040503050406030204" pitchFamily="18" charset="0"/>
                            <a:cs typeface="Times New Roman" pitchFamily="18" charset="0"/>
                          </a:rPr>
                          <m:t>+1)(</m:t>
                        </m:r>
                        <m:r>
                          <a:rPr lang="en-IN" b="0" i="1" smtClean="0">
                            <a:latin typeface="Cambria Math" panose="02040503050406030204" pitchFamily="18" charset="0"/>
                            <a:cs typeface="Times New Roman" pitchFamily="18" charset="0"/>
                          </a:rPr>
                          <m:t>𝑧</m:t>
                        </m:r>
                        <m:r>
                          <a:rPr lang="en-IN" b="0" i="1" smtClean="0">
                            <a:latin typeface="Cambria Math" panose="02040503050406030204" pitchFamily="18" charset="0"/>
                            <a:cs typeface="Times New Roman" pitchFamily="18" charset="0"/>
                          </a:rPr>
                          <m:t>+3)</m:t>
                        </m:r>
                      </m:den>
                    </m:f>
                    <m:r>
                      <a:rPr lang="en-IN" b="0" i="0" smtClean="0">
                        <a:latin typeface="Cambria Math" panose="02040503050406030204" pitchFamily="18" charset="0"/>
                        <a:cs typeface="Times New Roman" pitchFamily="18" charset="0"/>
                      </a:rPr>
                      <m:t> </m:t>
                    </m:r>
                    <m:r>
                      <m:rPr>
                        <m:sty m:val="p"/>
                      </m:rPr>
                      <a:rPr lang="en-IN" b="0" i="0" smtClean="0">
                        <a:latin typeface="Cambria Math" panose="02040503050406030204" pitchFamily="18" charset="0"/>
                        <a:cs typeface="Times New Roman" pitchFamily="18" charset="0"/>
                      </a:rPr>
                      <m:t>i</m:t>
                    </m:r>
                  </m:oMath>
                </a14:m>
                <a:r>
                  <a:rPr lang="en-IN" dirty="0">
                    <a:cs typeface="Times New Roman" pitchFamily="18" charset="0"/>
                  </a:rPr>
                  <a:t>n the region</a:t>
                </a:r>
                <a14:m>
                  <m:oMath xmlns:m="http://schemas.openxmlformats.org/officeDocument/2006/math">
                    <m:d>
                      <m:dPr>
                        <m:begChr m:val="|"/>
                        <m:endChr m:val="|"/>
                        <m:ctrlPr>
                          <a:rPr lang="en-IN" i="1" smtClean="0">
                            <a:latin typeface="Cambria Math" panose="02040503050406030204" pitchFamily="18" charset="0"/>
                            <a:cs typeface="Times New Roman" pitchFamily="18" charset="0"/>
                          </a:rPr>
                        </m:ctrlPr>
                      </m:dPr>
                      <m:e>
                        <m:r>
                          <a:rPr lang="en-IN" b="0" i="1" smtClean="0">
                            <a:latin typeface="Cambria Math" panose="02040503050406030204" pitchFamily="18" charset="0"/>
                            <a:cs typeface="Times New Roman" pitchFamily="18" charset="0"/>
                          </a:rPr>
                          <m:t>𝑧</m:t>
                        </m:r>
                      </m:e>
                    </m:d>
                    <m:r>
                      <a:rPr lang="en-IN" b="0" i="1" smtClean="0">
                        <a:latin typeface="Cambria Math" panose="02040503050406030204" pitchFamily="18" charset="0"/>
                        <a:cs typeface="Times New Roman" pitchFamily="18" charset="0"/>
                      </a:rPr>
                      <m:t>&lt;1.</m:t>
                    </m:r>
                  </m:oMath>
                </a14:m>
                <a:endParaRPr lang="en-IN" dirty="0">
                  <a:cs typeface="Times New Roman" pitchFamily="18" charset="0"/>
                </a:endParaRPr>
              </a:p>
              <a:p>
                <a:pPr marL="0" indent="0">
                  <a:buNone/>
                </a:pPr>
                <a:r>
                  <a:rPr lang="en-US" b="1" dirty="0"/>
                  <a:t>Q6. </a:t>
                </a:r>
                <a:r>
                  <a:rPr lang="en-IN" dirty="0">
                    <a:cs typeface="Times New Roman" pitchFamily="18" charset="0"/>
                  </a:rPr>
                  <a:t>Use Cauchy integral formula to evaluate</a:t>
                </a:r>
                <a14:m>
                  <m:oMath xmlns:m="http://schemas.openxmlformats.org/officeDocument/2006/math">
                    <m:nary>
                      <m:naryPr>
                        <m:chr m:val="∮"/>
                        <m:ctrlPr>
                          <a:rPr lang="en-IN" i="1" smtClean="0">
                            <a:latin typeface="Cambria Math" panose="02040503050406030204" pitchFamily="18" charset="0"/>
                            <a:cs typeface="Times New Roman" pitchFamily="18" charset="0"/>
                          </a:rPr>
                        </m:ctrlPr>
                      </m:naryPr>
                      <m:sub>
                        <m:r>
                          <m:rPr>
                            <m:brk m:alnAt="23"/>
                          </m:rPr>
                          <a:rPr lang="en-IN" b="0" i="1" smtClean="0">
                            <a:latin typeface="Cambria Math" panose="02040503050406030204" pitchFamily="18" charset="0"/>
                            <a:cs typeface="Times New Roman" pitchFamily="18" charset="0"/>
                          </a:rPr>
                          <m:t>𝑐</m:t>
                        </m:r>
                      </m:sub>
                      <m:sup>
                        <m:r>
                          <a:rPr lang="en-IN" b="0" i="1" smtClean="0">
                            <a:latin typeface="Cambria Math" panose="02040503050406030204" pitchFamily="18" charset="0"/>
                            <a:cs typeface="Times New Roman" pitchFamily="18" charset="0"/>
                          </a:rPr>
                          <m:t> </m:t>
                        </m:r>
                      </m:sup>
                      <m:e>
                        <m:f>
                          <m:fPr>
                            <m:ctrlPr>
                              <a:rPr lang="en-IN" i="1" smtClean="0">
                                <a:latin typeface="Cambria Math" panose="02040503050406030204" pitchFamily="18" charset="0"/>
                                <a:cs typeface="Times New Roman" pitchFamily="18" charset="0"/>
                              </a:rPr>
                            </m:ctrlPr>
                          </m:fPr>
                          <m:num>
                            <m:r>
                              <a:rPr lang="en-IN" b="0" i="1" smtClean="0">
                                <a:latin typeface="Cambria Math" panose="02040503050406030204" pitchFamily="18" charset="0"/>
                                <a:cs typeface="Times New Roman" pitchFamily="18" charset="0"/>
                              </a:rPr>
                              <m:t>𝑠𝑖𝑛</m:t>
                            </m:r>
                            <m:r>
                              <a:rPr lang="en-IN" b="0" i="1" smtClean="0">
                                <a:latin typeface="Cambria Math" panose="02040503050406030204" pitchFamily="18" charset="0"/>
                                <a:ea typeface="Cambria Math" panose="02040503050406030204" pitchFamily="18" charset="0"/>
                                <a:cs typeface="Times New Roman" pitchFamily="18" charset="0"/>
                              </a:rPr>
                              <m:t>𝜋</m:t>
                            </m:r>
                            <m:r>
                              <a:rPr lang="en-IN" b="0" i="1" smtClean="0">
                                <a:latin typeface="Cambria Math" panose="02040503050406030204" pitchFamily="18" charset="0"/>
                                <a:ea typeface="Cambria Math" panose="02040503050406030204" pitchFamily="18" charset="0"/>
                                <a:cs typeface="Times New Roman" pitchFamily="18" charset="0"/>
                              </a:rPr>
                              <m:t>𝑧</m:t>
                            </m:r>
                            <m:r>
                              <a:rPr lang="en-IN" b="0" i="1" baseline="30000" smtClean="0">
                                <a:latin typeface="Cambria Math" panose="02040503050406030204" pitchFamily="18" charset="0"/>
                                <a:ea typeface="Cambria Math" panose="02040503050406030204" pitchFamily="18" charset="0"/>
                                <a:cs typeface="Times New Roman" pitchFamily="18" charset="0"/>
                              </a:rPr>
                              <m:t>2</m:t>
                            </m:r>
                            <m:r>
                              <a:rPr lang="en-IN" b="0" i="1" smtClean="0">
                                <a:latin typeface="Cambria Math" panose="02040503050406030204" pitchFamily="18" charset="0"/>
                                <a:cs typeface="Times New Roman" pitchFamily="18" charset="0"/>
                              </a:rPr>
                              <m:t>+</m:t>
                            </m:r>
                            <m:r>
                              <a:rPr lang="en-IN" b="0" i="1" smtClean="0">
                                <a:latin typeface="Cambria Math" panose="02040503050406030204" pitchFamily="18" charset="0"/>
                                <a:cs typeface="Times New Roman" pitchFamily="18" charset="0"/>
                              </a:rPr>
                              <m:t>𝑐𝑜𝑠</m:t>
                            </m:r>
                            <m:r>
                              <a:rPr lang="en-IN" i="1">
                                <a:latin typeface="Cambria Math" panose="02040503050406030204" pitchFamily="18" charset="0"/>
                                <a:ea typeface="Cambria Math" panose="02040503050406030204" pitchFamily="18" charset="0"/>
                                <a:cs typeface="Times New Roman" pitchFamily="18" charset="0"/>
                              </a:rPr>
                              <m:t>𝜋</m:t>
                            </m:r>
                            <m:r>
                              <a:rPr lang="en-IN" i="1">
                                <a:latin typeface="Cambria Math" panose="02040503050406030204" pitchFamily="18" charset="0"/>
                                <a:ea typeface="Cambria Math" panose="02040503050406030204" pitchFamily="18" charset="0"/>
                                <a:cs typeface="Times New Roman" pitchFamily="18" charset="0"/>
                              </a:rPr>
                              <m:t>𝑧</m:t>
                            </m:r>
                            <m:r>
                              <a:rPr lang="en-IN" i="1" baseline="30000">
                                <a:latin typeface="Cambria Math" panose="02040503050406030204" pitchFamily="18" charset="0"/>
                                <a:ea typeface="Cambria Math" panose="02040503050406030204" pitchFamily="18" charset="0"/>
                                <a:cs typeface="Times New Roman" pitchFamily="18" charset="0"/>
                              </a:rPr>
                              <m:t>2</m:t>
                            </m:r>
                          </m:num>
                          <m:den>
                            <m:r>
                              <a:rPr lang="en-IN" b="0" i="1" smtClean="0">
                                <a:latin typeface="Cambria Math" panose="02040503050406030204" pitchFamily="18" charset="0"/>
                                <a:cs typeface="Times New Roman" pitchFamily="18" charset="0"/>
                              </a:rPr>
                              <m:t>(</m:t>
                            </m:r>
                            <m:r>
                              <a:rPr lang="en-IN" b="0" i="1" smtClean="0">
                                <a:latin typeface="Cambria Math" panose="02040503050406030204" pitchFamily="18" charset="0"/>
                                <a:cs typeface="Times New Roman" pitchFamily="18" charset="0"/>
                              </a:rPr>
                              <m:t>𝑧</m:t>
                            </m:r>
                            <m:r>
                              <a:rPr lang="en-IN" b="0" i="1" smtClean="0">
                                <a:latin typeface="Cambria Math" panose="02040503050406030204" pitchFamily="18" charset="0"/>
                                <a:cs typeface="Times New Roman" pitchFamily="18" charset="0"/>
                              </a:rPr>
                              <m:t>−1)(</m:t>
                            </m:r>
                            <m:r>
                              <a:rPr lang="en-IN" b="0" i="1" smtClean="0">
                                <a:latin typeface="Cambria Math" panose="02040503050406030204" pitchFamily="18" charset="0"/>
                                <a:cs typeface="Times New Roman" pitchFamily="18" charset="0"/>
                              </a:rPr>
                              <m:t>𝑧</m:t>
                            </m:r>
                            <m:r>
                              <a:rPr lang="en-IN" b="0" i="1" smtClean="0">
                                <a:latin typeface="Cambria Math" panose="02040503050406030204" pitchFamily="18" charset="0"/>
                                <a:cs typeface="Times New Roman" pitchFamily="18" charset="0"/>
                              </a:rPr>
                              <m:t>−2)</m:t>
                            </m:r>
                          </m:den>
                        </m:f>
                      </m:e>
                    </m:nary>
                    <m:r>
                      <a:rPr lang="en-IN" b="0" i="1" smtClean="0">
                        <a:latin typeface="Cambria Math" panose="02040503050406030204" pitchFamily="18" charset="0"/>
                        <a:cs typeface="Times New Roman" pitchFamily="18" charset="0"/>
                      </a:rPr>
                      <m:t>𝑑𝑧</m:t>
                    </m:r>
                  </m:oMath>
                </a14:m>
                <a:r>
                  <a:rPr lang="en-US" dirty="0">
                    <a:cs typeface="Times New Roman" panose="02020603050405020304" pitchFamily="18" charset="0"/>
                  </a:rPr>
                  <a:t> where C is the circle </a:t>
                </a:r>
                <a14:m>
                  <m:oMath xmlns:m="http://schemas.openxmlformats.org/officeDocument/2006/math">
                    <m:d>
                      <m:dPr>
                        <m:begChr m:val="|"/>
                        <m:endChr m:val="|"/>
                        <m:ctrlPr>
                          <a:rPr lang="en-IN" i="1">
                            <a:latin typeface="Cambria Math" panose="02040503050406030204" pitchFamily="18" charset="0"/>
                            <a:cs typeface="Times New Roman" panose="02020603050405020304" pitchFamily="18" charset="0"/>
                          </a:rPr>
                        </m:ctrlPr>
                      </m:dPr>
                      <m:e>
                        <m:r>
                          <a:rPr lang="en-IN" i="1">
                            <a:latin typeface="Cambria Math" panose="02040503050406030204" pitchFamily="18" charset="0"/>
                            <a:cs typeface="Times New Roman" panose="02020603050405020304" pitchFamily="18" charset="0"/>
                          </a:rPr>
                          <m:t>𝑧</m:t>
                        </m:r>
                      </m:e>
                    </m:d>
                    <m:r>
                      <a:rPr lang="en-IN" i="1">
                        <a:latin typeface="Cambria Math" panose="02040503050406030204" pitchFamily="18" charset="0"/>
                        <a:cs typeface="Times New Roman" panose="02020603050405020304" pitchFamily="18" charset="0"/>
                      </a:rPr>
                      <m:t>=3</m:t>
                    </m:r>
                  </m:oMath>
                </a14:m>
                <a:r>
                  <a:rPr lang="en-US" dirty="0">
                    <a:cs typeface="Times New Roman" panose="02020603050405020304" pitchFamily="18" charset="0"/>
                  </a:rPr>
                  <a:t> .</a:t>
                </a:r>
                <a:endParaRPr lang="en-IN" dirty="0"/>
              </a:p>
              <a:p>
                <a:pPr marL="0" indent="0">
                  <a:buNone/>
                </a:pPr>
                <a:r>
                  <a:rPr lang="en-US" b="1" dirty="0"/>
                  <a:t>Q7. </a:t>
                </a:r>
                <a:r>
                  <a:rPr lang="en-US" dirty="0">
                    <a:cs typeface="Times New Roman" panose="02020603050405020304" pitchFamily="18" charset="0"/>
                  </a:rPr>
                  <a:t>Evaluate  </a:t>
                </a:r>
                <a:r>
                  <a:rPr lang="en-IN" dirty="0">
                    <a:cs typeface="Times New Roman" panose="02020603050405020304" pitchFamily="18" charset="0"/>
                  </a:rPr>
                  <a:t> </a:t>
                </a:r>
                <a14:m>
                  <m:oMath xmlns:m="http://schemas.openxmlformats.org/officeDocument/2006/math">
                    <m:nary>
                      <m:naryPr>
                        <m:supHide m:val="on"/>
                        <m:ctrlPr>
                          <a:rPr lang="en-IN" i="1" smtClean="0">
                            <a:latin typeface="Cambria Math" panose="02040503050406030204" pitchFamily="18" charset="0"/>
                            <a:cs typeface="Times New Roman" panose="02020603050405020304" pitchFamily="18" charset="0"/>
                          </a:rPr>
                        </m:ctrlPr>
                      </m:naryPr>
                      <m:sub>
                        <m:r>
                          <a:rPr lang="en-IN" b="0" i="1" smtClean="0">
                            <a:latin typeface="Cambria Math" panose="02040503050406030204" pitchFamily="18" charset="0"/>
                            <a:cs typeface="Times New Roman" panose="02020603050405020304" pitchFamily="18" charset="0"/>
                          </a:rPr>
                          <m:t>𝐶</m:t>
                        </m:r>
                      </m:sub>
                      <m:sup/>
                      <m:e>
                        <m:f>
                          <m:fPr>
                            <m:ctrlPr>
                              <a:rPr lang="en-IN" b="0" i="1" smtClean="0">
                                <a:latin typeface="Cambria Math" panose="02040503050406030204" pitchFamily="18" charset="0"/>
                                <a:cs typeface="Times New Roman" panose="02020603050405020304" pitchFamily="18" charset="0"/>
                              </a:rPr>
                            </m:ctrlPr>
                          </m:fPr>
                          <m:num>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𝑒</m:t>
                                </m:r>
                              </m:e>
                              <m:sup>
                                <m:r>
                                  <a:rPr lang="en-IN" b="0" i="1" smtClean="0">
                                    <a:latin typeface="Cambria Math" panose="02040503050406030204" pitchFamily="18" charset="0"/>
                                    <a:cs typeface="Times New Roman" panose="02020603050405020304" pitchFamily="18" charset="0"/>
                                  </a:rPr>
                                  <m:t>2</m:t>
                                </m:r>
                                <m:r>
                                  <a:rPr lang="en-IN" b="0" i="1" smtClean="0">
                                    <a:latin typeface="Cambria Math" panose="02040503050406030204" pitchFamily="18" charset="0"/>
                                    <a:cs typeface="Times New Roman" panose="02020603050405020304" pitchFamily="18" charset="0"/>
                                  </a:rPr>
                                  <m:t>𝑧</m:t>
                                </m:r>
                              </m:sup>
                            </m:sSup>
                          </m:num>
                          <m:den>
                            <m:d>
                              <m:dPr>
                                <m:ctrlPr>
                                  <a:rPr lang="en-IN" b="0" i="1" smtClean="0">
                                    <a:latin typeface="Cambria Math" panose="02040503050406030204" pitchFamily="18" charset="0"/>
                                    <a:cs typeface="Times New Roman" panose="02020603050405020304" pitchFamily="18" charset="0"/>
                                  </a:rPr>
                                </m:ctrlPr>
                              </m:dPr>
                              <m:e>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𝑧</m:t>
                                    </m:r>
                                  </m:e>
                                  <m:sup>
                                    <m:r>
                                      <a:rPr lang="en-IN" b="0" i="1" smtClean="0">
                                        <a:latin typeface="Cambria Math" panose="02040503050406030204" pitchFamily="18" charset="0"/>
                                        <a:cs typeface="Times New Roman" panose="02020603050405020304" pitchFamily="18" charset="0"/>
                                      </a:rPr>
                                      <m:t>2</m:t>
                                    </m:r>
                                  </m:sup>
                                </m:sSup>
                                <m:r>
                                  <a:rPr lang="en-IN" b="0" i="1" smtClean="0">
                                    <a:latin typeface="Cambria Math" panose="02040503050406030204" pitchFamily="18" charset="0"/>
                                    <a:cs typeface="Times New Roman" panose="02020603050405020304" pitchFamily="18" charset="0"/>
                                  </a:rPr>
                                  <m:t>−3</m:t>
                                </m:r>
                                <m:r>
                                  <a:rPr lang="en-IN" b="0" i="1" smtClean="0">
                                    <a:latin typeface="Cambria Math" panose="02040503050406030204" pitchFamily="18" charset="0"/>
                                    <a:cs typeface="Times New Roman" panose="02020603050405020304" pitchFamily="18" charset="0"/>
                                  </a:rPr>
                                  <m:t>𝑧</m:t>
                                </m:r>
                                <m:r>
                                  <a:rPr lang="en-IN" b="0" i="1" smtClean="0">
                                    <a:latin typeface="Cambria Math" panose="02040503050406030204" pitchFamily="18" charset="0"/>
                                    <a:cs typeface="Times New Roman" panose="02020603050405020304" pitchFamily="18" charset="0"/>
                                  </a:rPr>
                                  <m:t>+2</m:t>
                                </m:r>
                              </m:e>
                            </m:d>
                          </m:den>
                        </m:f>
                        <m:r>
                          <a:rPr lang="en-IN" b="0" i="1" smtClean="0">
                            <a:latin typeface="Cambria Math" panose="02040503050406030204" pitchFamily="18" charset="0"/>
                            <a:cs typeface="Times New Roman" panose="02020603050405020304" pitchFamily="18" charset="0"/>
                          </a:rPr>
                          <m:t> </m:t>
                        </m:r>
                        <m:r>
                          <a:rPr lang="en-IN" b="0" i="1" smtClean="0">
                            <a:latin typeface="Cambria Math" panose="02040503050406030204" pitchFamily="18" charset="0"/>
                            <a:cs typeface="Times New Roman" panose="02020603050405020304" pitchFamily="18" charset="0"/>
                          </a:rPr>
                          <m:t>𝑑𝑧</m:t>
                        </m:r>
                        <m:r>
                          <a:rPr lang="en-IN" b="0" i="1" smtClean="0">
                            <a:latin typeface="Cambria Math" panose="02040503050406030204" pitchFamily="18" charset="0"/>
                            <a:cs typeface="Times New Roman" panose="02020603050405020304" pitchFamily="18" charset="0"/>
                          </a:rPr>
                          <m:t> </m:t>
                        </m:r>
                      </m:e>
                    </m:nary>
                  </m:oMath>
                </a14:m>
                <a:r>
                  <a:rPr lang="en-US" dirty="0">
                    <a:cs typeface="Times New Roman" panose="02020603050405020304" pitchFamily="18" charset="0"/>
                  </a:rPr>
                  <a:t> where C is the circle </a:t>
                </a:r>
                <a14:m>
                  <m:oMath xmlns:m="http://schemas.openxmlformats.org/officeDocument/2006/math">
                    <m:d>
                      <m:dPr>
                        <m:begChr m:val="|"/>
                        <m:endChr m:val="|"/>
                        <m:ctrlPr>
                          <a:rPr lang="en-IN" i="1" smtClean="0">
                            <a:latin typeface="Cambria Math" panose="02040503050406030204" pitchFamily="18" charset="0"/>
                            <a:cs typeface="Times New Roman" panose="02020603050405020304" pitchFamily="18" charset="0"/>
                          </a:rPr>
                        </m:ctrlPr>
                      </m:dPr>
                      <m:e>
                        <m:r>
                          <a:rPr lang="en-IN" b="0" i="1" smtClean="0">
                            <a:latin typeface="Cambria Math" panose="02040503050406030204" pitchFamily="18" charset="0"/>
                            <a:cs typeface="Times New Roman" panose="02020603050405020304" pitchFamily="18" charset="0"/>
                          </a:rPr>
                          <m:t>𝑧</m:t>
                        </m:r>
                      </m:e>
                    </m:d>
                    <m:r>
                      <a:rPr lang="en-IN" b="0" i="1" smtClean="0">
                        <a:latin typeface="Cambria Math" panose="02040503050406030204" pitchFamily="18" charset="0"/>
                        <a:cs typeface="Times New Roman" panose="02020603050405020304" pitchFamily="18" charset="0"/>
                      </a:rPr>
                      <m:t>=3</m:t>
                    </m:r>
                  </m:oMath>
                </a14:m>
                <a:r>
                  <a:rPr lang="en-US" dirty="0">
                    <a:cs typeface="Times New Roman" panose="02020603050405020304" pitchFamily="18" charset="0"/>
                  </a:rPr>
                  <a:t> .</a:t>
                </a:r>
              </a:p>
              <a:p>
                <a:pPr marL="0" indent="0">
                  <a:buNone/>
                </a:pPr>
                <a:r>
                  <a:rPr lang="en-US" b="1" dirty="0"/>
                  <a:t>Q8. </a:t>
                </a:r>
                <a:r>
                  <a:rPr lang="en-US" dirty="0">
                    <a:cs typeface="Times New Roman" panose="02020603050405020304" pitchFamily="18" charset="0"/>
                  </a:rPr>
                  <a:t>Evaluate </a:t>
                </a:r>
                <a14:m>
                  <m:oMath xmlns:m="http://schemas.openxmlformats.org/officeDocument/2006/math">
                    <m:nary>
                      <m:naryPr>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0</m:t>
                        </m:r>
                      </m:sub>
                      <m:sup>
                        <m:r>
                          <a:rPr lang="en-US" i="1">
                            <a:latin typeface="Cambria Math"/>
                            <a:ea typeface="Cambria Math"/>
                            <a:cs typeface="Times New Roman" pitchFamily="18" charset="0"/>
                          </a:rPr>
                          <m:t>∞</m:t>
                        </m:r>
                      </m:sup>
                      <m:e>
                        <m:f>
                          <m:fPr>
                            <m:ctrlPr>
                              <a:rPr lang="en-US" i="1">
                                <a:latin typeface="Cambria Math" panose="02040503050406030204" pitchFamily="18" charset="0"/>
                                <a:cs typeface="Times New Roman" pitchFamily="18" charset="0"/>
                              </a:rPr>
                            </m:ctrlPr>
                          </m:fPr>
                          <m:num>
                            <m:func>
                              <m:funcPr>
                                <m:ctrlPr>
                                  <a:rPr lang="en-US" b="0" i="1" smtClean="0">
                                    <a:latin typeface="Cambria Math" panose="02040503050406030204" pitchFamily="18" charset="0"/>
                                    <a:cs typeface="Times New Roman" pitchFamily="18" charset="0"/>
                                  </a:rPr>
                                </m:ctrlPr>
                              </m:funcPr>
                              <m:fName>
                                <m:r>
                                  <m:rPr>
                                    <m:sty m:val="p"/>
                                  </m:rPr>
                                  <a:rPr lang="en-US" b="0" i="0" smtClean="0">
                                    <a:latin typeface="Cambria Math"/>
                                    <a:cs typeface="Times New Roman" pitchFamily="18" charset="0"/>
                                  </a:rPr>
                                  <m:t>cos</m:t>
                                </m:r>
                              </m:fName>
                              <m:e>
                                <m:r>
                                  <a:rPr lang="en-US" b="0" i="1" smtClean="0">
                                    <a:latin typeface="Cambria Math"/>
                                    <a:cs typeface="Times New Roman" pitchFamily="18" charset="0"/>
                                  </a:rPr>
                                  <m:t>𝑚𝑥</m:t>
                                </m:r>
                              </m:e>
                            </m:func>
                          </m:num>
                          <m:den>
                            <m:d>
                              <m:dPr>
                                <m:ctrlPr>
                                  <a:rPr lang="en-US" i="1" smtClean="0">
                                    <a:latin typeface="Cambria Math" panose="02040503050406030204" pitchFamily="18" charset="0"/>
                                    <a:cs typeface="Times New Roman" pitchFamily="18" charset="0"/>
                                  </a:rPr>
                                </m:ctrlPr>
                              </m:dPr>
                              <m:e>
                                <m:sSup>
                                  <m:sSupPr>
                                    <m:ctrlPr>
                                      <a:rPr lang="en-US" i="1" smtClean="0">
                                        <a:latin typeface="Cambria Math" panose="02040503050406030204" pitchFamily="18" charset="0"/>
                                        <a:cs typeface="Times New Roman" pitchFamily="18" charset="0"/>
                                      </a:rPr>
                                    </m:ctrlPr>
                                  </m:sSupPr>
                                  <m:e>
                                    <m:r>
                                      <a:rPr lang="en-US" i="1" smtClean="0">
                                        <a:latin typeface="Cambria Math"/>
                                        <a:cs typeface="Times New Roman" pitchFamily="18" charset="0"/>
                                      </a:rPr>
                                      <m:t>𝑥</m:t>
                                    </m:r>
                                  </m:e>
                                  <m:sup>
                                    <m:r>
                                      <a:rPr lang="en-US" i="1" smtClean="0">
                                        <a:latin typeface="Cambria Math"/>
                                        <a:cs typeface="Times New Roman" pitchFamily="18" charset="0"/>
                                      </a:rPr>
                                      <m:t>2</m:t>
                                    </m:r>
                                  </m:sup>
                                </m:sSup>
                                <m:r>
                                  <a:rPr lang="en-US" b="0" i="1" smtClean="0">
                                    <a:latin typeface="Cambria Math"/>
                                    <a:cs typeface="Times New Roman" pitchFamily="18" charset="0"/>
                                  </a:rPr>
                                  <m:t>+1</m:t>
                                </m:r>
                              </m:e>
                            </m:d>
                          </m:den>
                        </m:f>
                        <m:r>
                          <a:rPr lang="en-US" b="0" i="1" smtClean="0">
                            <a:latin typeface="Cambria Math"/>
                            <a:cs typeface="Times New Roman" pitchFamily="18" charset="0"/>
                          </a:rPr>
                          <m:t>𝑑𝑥</m:t>
                        </m:r>
                      </m:e>
                    </m:nary>
                  </m:oMath>
                </a14:m>
                <a:r>
                  <a:rPr lang="en-IN" b="0" dirty="0">
                    <a:cs typeface="Times New Roman" pitchFamily="18" charset="0"/>
                  </a:rPr>
                  <a:t>.</a:t>
                </a:r>
              </a:p>
              <a:p>
                <a:pPr marL="0" indent="0">
                  <a:buNone/>
                </a:pPr>
                <a:r>
                  <a:rPr lang="en-US" b="1" dirty="0"/>
                  <a:t>Q9. </a:t>
                </a:r>
                <a:r>
                  <a:rPr lang="en-US" dirty="0">
                    <a:cs typeface="Times New Roman" pitchFamily="18" charset="0"/>
                  </a:rPr>
                  <a:t>Evaluate </a:t>
                </a:r>
                <a14:m>
                  <m:oMath xmlns:m="http://schemas.openxmlformats.org/officeDocument/2006/math">
                    <m:nary>
                      <m:naryPr>
                        <m:ctrlPr>
                          <a:rPr lang="en-US" i="1">
                            <a:latin typeface="Cambria Math" panose="02040503050406030204" pitchFamily="18" charset="0"/>
                            <a:cs typeface="Times New Roman" pitchFamily="18" charset="0"/>
                          </a:rPr>
                        </m:ctrlPr>
                      </m:naryPr>
                      <m:sub>
                        <m:r>
                          <m:rPr>
                            <m:brk m:alnAt="23"/>
                          </m:rPr>
                          <a:rPr lang="en-US" i="1">
                            <a:latin typeface="Cambria Math"/>
                            <a:cs typeface="Times New Roman" pitchFamily="18" charset="0"/>
                          </a:rPr>
                          <m:t>0</m:t>
                        </m:r>
                      </m:sub>
                      <m:sup>
                        <m:r>
                          <a:rPr lang="en-US" i="1">
                            <a:latin typeface="Cambria Math"/>
                            <a:ea typeface="Cambria Math"/>
                            <a:cs typeface="Times New Roman" pitchFamily="18" charset="0"/>
                          </a:rPr>
                          <m:t>∞</m:t>
                        </m:r>
                      </m:sup>
                      <m:e>
                        <m:f>
                          <m:fPr>
                            <m:ctrlPr>
                              <a:rPr lang="en-US" i="1">
                                <a:latin typeface="Cambria Math" panose="02040503050406030204" pitchFamily="18" charset="0"/>
                                <a:cs typeface="Times New Roman" pitchFamily="18" charset="0"/>
                              </a:rPr>
                            </m:ctrlPr>
                          </m:fPr>
                          <m:num>
                            <m:func>
                              <m:funcPr>
                                <m:ctrlPr>
                                  <a:rPr lang="en-US" i="1">
                                    <a:latin typeface="Cambria Math" panose="02040503050406030204" pitchFamily="18" charset="0"/>
                                    <a:cs typeface="Times New Roman" pitchFamily="18" charset="0"/>
                                  </a:rPr>
                                </m:ctrlPr>
                              </m:funcPr>
                              <m:fName>
                                <m:r>
                                  <m:rPr>
                                    <m:sty m:val="p"/>
                                  </m:rPr>
                                  <a:rPr lang="en-US" b="0" i="0" smtClean="0">
                                    <a:latin typeface="Cambria Math"/>
                                    <a:cs typeface="Times New Roman" pitchFamily="18" charset="0"/>
                                  </a:rPr>
                                  <m:t>sin</m:t>
                                </m:r>
                              </m:fName>
                              <m:e>
                                <m:r>
                                  <a:rPr lang="en-US" i="1">
                                    <a:latin typeface="Cambria Math"/>
                                    <a:cs typeface="Times New Roman" pitchFamily="18" charset="0"/>
                                  </a:rPr>
                                  <m:t>𝑥</m:t>
                                </m:r>
                              </m:e>
                            </m:func>
                          </m:num>
                          <m:den>
                            <m:r>
                              <a:rPr lang="en-US" b="0" i="1" smtClean="0">
                                <a:latin typeface="Cambria Math"/>
                                <a:cs typeface="Times New Roman" pitchFamily="18" charset="0"/>
                              </a:rPr>
                              <m:t>𝑥</m:t>
                            </m:r>
                          </m:den>
                        </m:f>
                        <m:r>
                          <a:rPr lang="en-US" i="1">
                            <a:latin typeface="Cambria Math"/>
                            <a:cs typeface="Times New Roman" pitchFamily="18" charset="0"/>
                          </a:rPr>
                          <m:t>𝑑𝑥</m:t>
                        </m:r>
                      </m:e>
                    </m:nary>
                    <m:r>
                      <a:rPr lang="en-IN" b="0" i="1" smtClean="0">
                        <a:latin typeface="Cambria Math" panose="02040503050406030204" pitchFamily="18" charset="0"/>
                        <a:cs typeface="Times New Roman" pitchFamily="18" charset="0"/>
                      </a:rPr>
                      <m:t>.</m:t>
                    </m:r>
                  </m:oMath>
                </a14:m>
                <a:endParaRPr lang="en-US" dirty="0">
                  <a:cs typeface="Times New Roman" pitchFamily="18" charset="0"/>
                </a:endParaRPr>
              </a:p>
              <a:p>
                <a:pPr marL="0" indent="0">
                  <a:buNone/>
                </a:pPr>
                <a:endParaRPr lang="en-US" dirty="0">
                  <a:cs typeface="Times New Roman" pitchFamily="18" charset="0"/>
                </a:endParaRPr>
              </a:p>
              <a:p>
                <a:pPr marL="457200" indent="-457200">
                  <a:buFont typeface="Arial" pitchFamily="34" charset="0"/>
                  <a:buAutoNum type="arabicPeriod"/>
                </a:pPr>
                <a:endParaRPr lang="en-US" dirty="0">
                  <a:cs typeface="Times New Roman" pitchFamily="18" charset="0"/>
                </a:endParaRPr>
              </a:p>
              <a:p>
                <a:pPr marL="457200" indent="-457200">
                  <a:buAutoNum type="arabicPeriod"/>
                </a:pPr>
                <a:endParaRPr lang="en-IN" dirty="0">
                  <a:cs typeface="Times New Roman"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30909" y="1548916"/>
                <a:ext cx="8713090" cy="5309083"/>
              </a:xfrm>
              <a:blipFill>
                <a:blip r:embed="rId2"/>
                <a:stretch>
                  <a:fillRect l="-1120" r="-1679"/>
                </a:stretch>
              </a:blipFill>
            </p:spPr>
            <p:txBody>
              <a:bodyPr/>
              <a:lstStyle/>
              <a:p>
                <a:r>
                  <a:rPr lang="en-IN">
                    <a:noFill/>
                  </a:rPr>
                  <a:t> </a:t>
                </a:r>
              </a:p>
            </p:txBody>
          </p:sp>
        </mc:Fallback>
      </mc:AlternateContent>
      <p:sp>
        <p:nvSpPr>
          <p:cNvPr id="4" name="Title 1">
            <a:extLst>
              <a:ext uri="{FF2B5EF4-FFF2-40B4-BE49-F238E27FC236}">
                <a16:creationId xmlns:a16="http://schemas.microsoft.com/office/drawing/2014/main" id="{B4FD0C13-3E6E-4DEE-8939-FB588D9886A5}"/>
              </a:ext>
            </a:extLst>
          </p:cNvPr>
          <p:cNvSpPr txBox="1">
            <a:spLocks noGrp="1"/>
          </p:cNvSpPr>
          <p:nvPr>
            <p:ph type="title"/>
          </p:nvPr>
        </p:nvSpPr>
        <p:spPr>
          <a:xfrm>
            <a:off x="1524000" y="-41211"/>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3200" b="1" dirty="0">
                <a:latin typeface="Times New Roman" pitchFamily="18" charset="0"/>
                <a:cs typeface="Times New Roman" pitchFamily="18" charset="0"/>
              </a:rPr>
              <a:t>Expected Questions(CO2)</a:t>
            </a:r>
          </a:p>
        </p:txBody>
      </p:sp>
      <p:pic>
        <p:nvPicPr>
          <p:cNvPr id="5" name="Picture 4">
            <a:extLst>
              <a:ext uri="{FF2B5EF4-FFF2-40B4-BE49-F238E27FC236}">
                <a16:creationId xmlns:a16="http://schemas.microsoft.com/office/drawing/2014/main" id="{62157A8E-CFE2-4155-9BAB-B2BEE2A69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6667"/>
            <a:ext cx="1219200" cy="651256"/>
          </a:xfrm>
          <a:prstGeom prst="rect">
            <a:avLst/>
          </a:prstGeom>
        </p:spPr>
      </p:pic>
      <p:sp>
        <p:nvSpPr>
          <p:cNvPr id="2" name="Date Placeholder 1">
            <a:extLst>
              <a:ext uri="{FF2B5EF4-FFF2-40B4-BE49-F238E27FC236}">
                <a16:creationId xmlns:a16="http://schemas.microsoft.com/office/drawing/2014/main" id="{ADFB44B8-377B-4601-8409-76004B4805B1}"/>
              </a:ext>
            </a:extLst>
          </p:cNvPr>
          <p:cNvSpPr>
            <a:spLocks noGrp="1"/>
          </p:cNvSpPr>
          <p:nvPr>
            <p:ph type="dt" sz="half" idx="10"/>
          </p:nvPr>
        </p:nvSpPr>
        <p:spPr/>
        <p:txBody>
          <a:bodyPr/>
          <a:lstStyle/>
          <a:p>
            <a:fld id="{4692E32F-41AE-4321-A3B9-007CDF2BAB7B}" type="datetime1">
              <a:rPr lang="en-US" smtClean="0"/>
              <a:t>10/24/2022</a:t>
            </a:fld>
            <a:endParaRPr lang="en-US"/>
          </a:p>
        </p:txBody>
      </p:sp>
      <p:sp>
        <p:nvSpPr>
          <p:cNvPr id="6" name="Footer Placeholder 5">
            <a:extLst>
              <a:ext uri="{FF2B5EF4-FFF2-40B4-BE49-F238E27FC236}">
                <a16:creationId xmlns:a16="http://schemas.microsoft.com/office/drawing/2014/main" id="{39ED7C49-06F9-48E4-9951-7480D466AB3E}"/>
              </a:ext>
            </a:extLst>
          </p:cNvPr>
          <p:cNvSpPr>
            <a:spLocks noGrp="1"/>
          </p:cNvSpPr>
          <p:nvPr>
            <p:ph type="ftr" sz="quarter" idx="11"/>
          </p:nvPr>
        </p:nvSpPr>
        <p:spPr/>
        <p:txBody>
          <a:bodyPr/>
          <a:lstStyle/>
          <a:p>
            <a:r>
              <a:rPr lang="en-US"/>
              <a:t>Mr. Raman Chauhan          Maths III (AAS0301A)                Unit-II</a:t>
            </a:r>
          </a:p>
        </p:txBody>
      </p:sp>
      <p:sp>
        <p:nvSpPr>
          <p:cNvPr id="7" name="Slide Number Placeholder 6">
            <a:extLst>
              <a:ext uri="{FF2B5EF4-FFF2-40B4-BE49-F238E27FC236}">
                <a16:creationId xmlns:a16="http://schemas.microsoft.com/office/drawing/2014/main" id="{3895016F-2357-4F18-BAEF-2ABBB035552B}"/>
              </a:ext>
            </a:extLst>
          </p:cNvPr>
          <p:cNvSpPr>
            <a:spLocks noGrp="1"/>
          </p:cNvSpPr>
          <p:nvPr>
            <p:ph type="sldNum" sz="quarter" idx="12"/>
          </p:nvPr>
        </p:nvSpPr>
        <p:spPr/>
        <p:txBody>
          <a:bodyPr/>
          <a:lstStyle/>
          <a:p>
            <a:fld id="{B6F15528-21DE-4FAA-801E-634DDDAF4B2B}" type="slidenum">
              <a:rPr lang="en-US" smtClean="0"/>
              <a:pPr/>
              <a:t>99</a:t>
            </a:fld>
            <a:endParaRPr lang="en-US"/>
          </a:p>
        </p:txBody>
      </p:sp>
      <p:sp>
        <p:nvSpPr>
          <p:cNvPr id="29" name="Rectangle 23">
            <a:extLst>
              <a:ext uri="{FF2B5EF4-FFF2-40B4-BE49-F238E27FC236}">
                <a16:creationId xmlns:a16="http://schemas.microsoft.com/office/drawing/2014/main" id="{2EE1F0FC-9830-4850-94BD-70DC656F378B}"/>
              </a:ext>
            </a:extLst>
          </p:cNvPr>
          <p:cNvSpPr>
            <a:spLocks noChangeArrowheads="1"/>
          </p:cNvSpPr>
          <p:nvPr/>
        </p:nvSpPr>
        <p:spPr bwMode="auto">
          <a:xfrm>
            <a:off x="430910" y="62970"/>
            <a:ext cx="871309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4" name="Rectangle 25">
            <a:extLst>
              <a:ext uri="{FF2B5EF4-FFF2-40B4-BE49-F238E27FC236}">
                <a16:creationId xmlns:a16="http://schemas.microsoft.com/office/drawing/2014/main" id="{662175F5-369D-411D-9758-2408F940BB30}"/>
              </a:ext>
            </a:extLst>
          </p:cNvPr>
          <p:cNvSpPr>
            <a:spLocks noChangeArrowheads="1"/>
          </p:cNvSpPr>
          <p:nvPr/>
        </p:nvSpPr>
        <p:spPr bwMode="auto">
          <a:xfrm>
            <a:off x="0" y="-159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6" name="Rectangle 27">
            <a:extLst>
              <a:ext uri="{FF2B5EF4-FFF2-40B4-BE49-F238E27FC236}">
                <a16:creationId xmlns:a16="http://schemas.microsoft.com/office/drawing/2014/main" id="{05CAFD5C-6C71-48C4-9E66-CBDC5BCD647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38" name="Rectangle 29">
            <a:extLst>
              <a:ext uri="{FF2B5EF4-FFF2-40B4-BE49-F238E27FC236}">
                <a16:creationId xmlns:a16="http://schemas.microsoft.com/office/drawing/2014/main" id="{6CBB0ECC-9E43-4C27-AF50-495E5FE4486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
        <p:nvSpPr>
          <p:cNvPr id="40" name="Rectangle 31">
            <a:extLst>
              <a:ext uri="{FF2B5EF4-FFF2-40B4-BE49-F238E27FC236}">
                <a16:creationId xmlns:a16="http://schemas.microsoft.com/office/drawing/2014/main" id="{253434C2-07A2-43BD-832F-43BBFEB2851A}"/>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latin typeface="Times New Roman" panose="02020603050405020304" pitchFamily="18" charset="0"/>
            </a:endParaRPr>
          </a:p>
        </p:txBody>
      </p:sp>
    </p:spTree>
    <p:extLst>
      <p:ext uri="{BB962C8B-B14F-4D97-AF65-F5344CB8AC3E}">
        <p14:creationId xmlns:p14="http://schemas.microsoft.com/office/powerpoint/2010/main" val="4041316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4200</TotalTime>
  <Words>7687</Words>
  <Application>Microsoft Office PowerPoint</Application>
  <PresentationFormat>On-screen Show (4:3)</PresentationFormat>
  <Paragraphs>1061</Paragraphs>
  <Slides>103</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103</vt:i4>
      </vt:variant>
    </vt:vector>
  </HeadingPairs>
  <TitlesOfParts>
    <vt:vector size="110" baseType="lpstr">
      <vt:lpstr>Arial</vt:lpstr>
      <vt:lpstr>Calibri</vt:lpstr>
      <vt:lpstr>Cambria Math</vt:lpstr>
      <vt:lpstr>Times New Roman</vt:lpstr>
      <vt:lpstr>Wingdings</vt:lpstr>
      <vt:lpstr>Office Theme</vt:lpstr>
      <vt:lpstr>1_Office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Topic Objective(CO2)</vt:lpstr>
      <vt:lpstr>Line Integral in the Complex Plane(CO2)</vt:lpstr>
      <vt:lpstr> </vt:lpstr>
      <vt:lpstr> </vt:lpstr>
      <vt:lpstr> </vt:lpstr>
      <vt:lpstr> </vt:lpstr>
      <vt:lpstr>Weekly Assignment(CO2)</vt:lpstr>
      <vt:lpstr>CONTINUED……</vt:lpstr>
      <vt:lpstr>CONTINUED……</vt:lpstr>
      <vt:lpstr>PowerPoint Presentation</vt:lpstr>
      <vt:lpstr>PowerPoint Presentation</vt:lpstr>
      <vt:lpstr>PowerPoint Presentation</vt:lpstr>
      <vt:lpstr>PowerPoint Presentation</vt:lpstr>
      <vt:lpstr>CONTINUED……</vt:lpstr>
      <vt:lpstr>CONTINUED……</vt:lpstr>
      <vt:lpstr>PowerPoint Presentation</vt:lpstr>
      <vt:lpstr>PowerPoint Presentation</vt:lpstr>
      <vt:lpstr>PowerPoint Presentation</vt:lpstr>
      <vt:lpstr>PowerPoint Presentation</vt:lpstr>
      <vt:lpstr>Recap(CO2)</vt:lpstr>
      <vt:lpstr>PowerPoint Presentation</vt:lpstr>
      <vt:lpstr>PowerPoint Presentation</vt:lpstr>
      <vt:lpstr>Topic Objective(CO2)</vt:lpstr>
      <vt:lpstr> </vt:lpstr>
      <vt:lpstr>Laurent’s Series                     </vt:lpstr>
      <vt:lpstr>Laurent’s Series                     l</vt:lpstr>
      <vt:lpstr> </vt:lpstr>
      <vt:lpstr> </vt:lpstr>
      <vt:lpstr>Recap(CO2)</vt:lpstr>
      <vt:lpstr>PowerPoint Presentation</vt:lpstr>
      <vt:lpstr>Topic Objective(CO2)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Recap(CO2)</vt:lpstr>
      <vt:lpstr>PowerPoint Presentation</vt:lpstr>
      <vt:lpstr>PowerPoint Presentation</vt:lpstr>
      <vt:lpstr>Topic Objective(CO2)</vt:lpstr>
      <vt:lpstr>PowerPoint Presentation</vt:lpstr>
      <vt:lpstr>PowerPoint Presentation</vt:lpstr>
      <vt:lpstr>PowerPoint Presentation</vt:lpstr>
      <vt:lpstr>Evaluation of Real Integrals (CO2) </vt:lpstr>
      <vt:lpstr>Evaluation of Real Integrals (CO2) </vt:lpstr>
      <vt:lpstr>Recap(CO2)</vt:lpstr>
      <vt:lpstr>Weekly Assignment(CO2) </vt:lpstr>
      <vt:lpstr>PowerPoint Presentation</vt:lpstr>
      <vt:lpstr>MCQ(CO2)</vt:lpstr>
      <vt:lpstr>Glossary Question(CO2)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Expected Questions(CO2)</vt:lpstr>
      <vt:lpstr>Recapof Unit(CO2)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Raman Chauhan</cp:lastModifiedBy>
  <cp:revision>275</cp:revision>
  <dcterms:created xsi:type="dcterms:W3CDTF">2006-08-16T00:00:00Z</dcterms:created>
  <dcterms:modified xsi:type="dcterms:W3CDTF">2022-10-24T10:08:35Z</dcterms:modified>
</cp:coreProperties>
</file>