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6"/>
  </p:notesMasterIdLst>
  <p:handoutMasterIdLst>
    <p:handoutMasterId r:id="rId117"/>
  </p:handoutMasterIdLst>
  <p:sldIdLst>
    <p:sldId id="597" r:id="rId3"/>
    <p:sldId id="748" r:id="rId4"/>
    <p:sldId id="749" r:id="rId5"/>
    <p:sldId id="750" r:id="rId6"/>
    <p:sldId id="598" r:id="rId7"/>
    <p:sldId id="589" r:id="rId8"/>
    <p:sldId id="334" r:id="rId9"/>
    <p:sldId id="698" r:id="rId10"/>
    <p:sldId id="699" r:id="rId11"/>
    <p:sldId id="591" r:id="rId12"/>
    <p:sldId id="258" r:id="rId13"/>
    <p:sldId id="735" r:id="rId14"/>
    <p:sldId id="259" r:id="rId15"/>
    <p:sldId id="736" r:id="rId16"/>
    <p:sldId id="284" r:id="rId17"/>
    <p:sldId id="285" r:id="rId18"/>
    <p:sldId id="268" r:id="rId19"/>
    <p:sldId id="286" r:id="rId20"/>
    <p:sldId id="701" r:id="rId21"/>
    <p:sldId id="712" r:id="rId22"/>
    <p:sldId id="703" r:id="rId23"/>
    <p:sldId id="269" r:id="rId24"/>
    <p:sldId id="711" r:id="rId25"/>
    <p:sldId id="257" r:id="rId26"/>
    <p:sldId id="510" r:id="rId27"/>
    <p:sldId id="747" r:id="rId28"/>
    <p:sldId id="272" r:id="rId29"/>
    <p:sldId id="271" r:id="rId30"/>
    <p:sldId id="282" r:id="rId31"/>
    <p:sldId id="281" r:id="rId32"/>
    <p:sldId id="276" r:id="rId33"/>
    <p:sldId id="478" r:id="rId34"/>
    <p:sldId id="280" r:id="rId35"/>
    <p:sldId id="342" r:id="rId36"/>
    <p:sldId id="528" r:id="rId37"/>
    <p:sldId id="529" r:id="rId38"/>
    <p:sldId id="530" r:id="rId39"/>
    <p:sldId id="573" r:id="rId40"/>
    <p:sldId id="733" r:id="rId41"/>
    <p:sldId id="531" r:id="rId42"/>
    <p:sldId id="737" r:id="rId43"/>
    <p:sldId id="532" r:id="rId44"/>
    <p:sldId id="738" r:id="rId45"/>
    <p:sldId id="533" r:id="rId46"/>
    <p:sldId id="538" r:id="rId47"/>
    <p:sldId id="539" r:id="rId48"/>
    <p:sldId id="540" r:id="rId49"/>
    <p:sldId id="541" r:id="rId50"/>
    <p:sldId id="542" r:id="rId51"/>
    <p:sldId id="739" r:id="rId52"/>
    <p:sldId id="583" r:id="rId53"/>
    <p:sldId id="544" r:id="rId54"/>
    <p:sldId id="740" r:id="rId55"/>
    <p:sldId id="545" r:id="rId56"/>
    <p:sldId id="741" r:id="rId57"/>
    <p:sldId id="546" r:id="rId58"/>
    <p:sldId id="547" r:id="rId59"/>
    <p:sldId id="742" r:id="rId60"/>
    <p:sldId id="548" r:id="rId61"/>
    <p:sldId id="549" r:id="rId62"/>
    <p:sldId id="743" r:id="rId63"/>
    <p:sldId id="713" r:id="rId64"/>
    <p:sldId id="551" r:id="rId65"/>
    <p:sldId id="552" r:id="rId66"/>
    <p:sldId id="553" r:id="rId67"/>
    <p:sldId id="714" r:id="rId68"/>
    <p:sldId id="554" r:id="rId69"/>
    <p:sldId id="555" r:id="rId70"/>
    <p:sldId id="744" r:id="rId71"/>
    <p:sldId id="556" r:id="rId72"/>
    <p:sldId id="557" r:id="rId73"/>
    <p:sldId id="558" r:id="rId74"/>
    <p:sldId id="559" r:id="rId75"/>
    <p:sldId id="745" r:id="rId76"/>
    <p:sldId id="574" r:id="rId77"/>
    <p:sldId id="578" r:id="rId78"/>
    <p:sldId id="562" r:id="rId79"/>
    <p:sldId id="563" r:id="rId80"/>
    <p:sldId id="569" r:id="rId81"/>
    <p:sldId id="570" r:id="rId82"/>
    <p:sldId id="584" r:id="rId83"/>
    <p:sldId id="577" r:id="rId84"/>
    <p:sldId id="579" r:id="rId85"/>
    <p:sldId id="534" r:id="rId86"/>
    <p:sldId id="580" r:id="rId87"/>
    <p:sldId id="581" r:id="rId88"/>
    <p:sldId id="582" r:id="rId89"/>
    <p:sldId id="585" r:id="rId90"/>
    <p:sldId id="586" r:id="rId91"/>
    <p:sldId id="746" r:id="rId92"/>
    <p:sldId id="587" r:id="rId93"/>
    <p:sldId id="383" r:id="rId94"/>
    <p:sldId id="264" r:id="rId95"/>
    <p:sldId id="475" r:id="rId96"/>
    <p:sldId id="593" r:id="rId97"/>
    <p:sldId id="594" r:id="rId98"/>
    <p:sldId id="734" r:id="rId99"/>
    <p:sldId id="720" r:id="rId100"/>
    <p:sldId id="721" r:id="rId101"/>
    <p:sldId id="722" r:id="rId102"/>
    <p:sldId id="723" r:id="rId103"/>
    <p:sldId id="724" r:id="rId104"/>
    <p:sldId id="728" r:id="rId105"/>
    <p:sldId id="727" r:id="rId106"/>
    <p:sldId id="729" r:id="rId107"/>
    <p:sldId id="730" r:id="rId108"/>
    <p:sldId id="732" r:id="rId109"/>
    <p:sldId id="731" r:id="rId110"/>
    <p:sldId id="596" r:id="rId111"/>
    <p:sldId id="474" r:id="rId112"/>
    <p:sldId id="506" r:id="rId113"/>
    <p:sldId id="507" r:id="rId114"/>
    <p:sldId id="283" r:id="rId1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56" d="100"/>
          <a:sy n="56" d="100"/>
        </p:scale>
        <p:origin x="1584" y="5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117" Type="http://schemas.openxmlformats.org/officeDocument/2006/relationships/handoutMaster" Target="handoutMasters/handoutMaster1.xml" /><Relationship Id="rId21" Type="http://schemas.openxmlformats.org/officeDocument/2006/relationships/slide" Target="slides/slide19.xml" /><Relationship Id="rId42" Type="http://schemas.openxmlformats.org/officeDocument/2006/relationships/slide" Target="slides/slide40.xml" /><Relationship Id="rId47" Type="http://schemas.openxmlformats.org/officeDocument/2006/relationships/slide" Target="slides/slide45.xml" /><Relationship Id="rId63" Type="http://schemas.openxmlformats.org/officeDocument/2006/relationships/slide" Target="slides/slide61.xml" /><Relationship Id="rId68" Type="http://schemas.openxmlformats.org/officeDocument/2006/relationships/slide" Target="slides/slide66.xml" /><Relationship Id="rId84" Type="http://schemas.openxmlformats.org/officeDocument/2006/relationships/slide" Target="slides/slide82.xml" /><Relationship Id="rId89" Type="http://schemas.openxmlformats.org/officeDocument/2006/relationships/slide" Target="slides/slide87.xml" /><Relationship Id="rId112" Type="http://schemas.openxmlformats.org/officeDocument/2006/relationships/slide" Target="slides/slide110.xml" /><Relationship Id="rId16" Type="http://schemas.openxmlformats.org/officeDocument/2006/relationships/slide" Target="slides/slide14.xml" /><Relationship Id="rId107" Type="http://schemas.openxmlformats.org/officeDocument/2006/relationships/slide" Target="slides/slide105.xml" /><Relationship Id="rId11" Type="http://schemas.openxmlformats.org/officeDocument/2006/relationships/slide" Target="slides/slide9.xml" /><Relationship Id="rId32" Type="http://schemas.openxmlformats.org/officeDocument/2006/relationships/slide" Target="slides/slide30.xml" /><Relationship Id="rId37" Type="http://schemas.openxmlformats.org/officeDocument/2006/relationships/slide" Target="slides/slide35.xml" /><Relationship Id="rId53" Type="http://schemas.openxmlformats.org/officeDocument/2006/relationships/slide" Target="slides/slide51.xml" /><Relationship Id="rId58" Type="http://schemas.openxmlformats.org/officeDocument/2006/relationships/slide" Target="slides/slide56.xml" /><Relationship Id="rId74" Type="http://schemas.openxmlformats.org/officeDocument/2006/relationships/slide" Target="slides/slide72.xml" /><Relationship Id="rId79" Type="http://schemas.openxmlformats.org/officeDocument/2006/relationships/slide" Target="slides/slide77.xml" /><Relationship Id="rId102" Type="http://schemas.openxmlformats.org/officeDocument/2006/relationships/slide" Target="slides/slide100.xml" /><Relationship Id="rId5" Type="http://schemas.openxmlformats.org/officeDocument/2006/relationships/slide" Target="slides/slide3.xml" /><Relationship Id="rId61" Type="http://schemas.openxmlformats.org/officeDocument/2006/relationships/slide" Target="slides/slide59.xml" /><Relationship Id="rId82" Type="http://schemas.openxmlformats.org/officeDocument/2006/relationships/slide" Target="slides/slide80.xml" /><Relationship Id="rId90" Type="http://schemas.openxmlformats.org/officeDocument/2006/relationships/slide" Target="slides/slide88.xml" /><Relationship Id="rId95" Type="http://schemas.openxmlformats.org/officeDocument/2006/relationships/slide" Target="slides/slide93.xml" /><Relationship Id="rId19" Type="http://schemas.openxmlformats.org/officeDocument/2006/relationships/slide" Target="slides/slide1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64" Type="http://schemas.openxmlformats.org/officeDocument/2006/relationships/slide" Target="slides/slide62.xml" /><Relationship Id="rId69" Type="http://schemas.openxmlformats.org/officeDocument/2006/relationships/slide" Target="slides/slide67.xml" /><Relationship Id="rId77" Type="http://schemas.openxmlformats.org/officeDocument/2006/relationships/slide" Target="slides/slide75.xml" /><Relationship Id="rId100" Type="http://schemas.openxmlformats.org/officeDocument/2006/relationships/slide" Target="slides/slide98.xml" /><Relationship Id="rId105" Type="http://schemas.openxmlformats.org/officeDocument/2006/relationships/slide" Target="slides/slide103.xml" /><Relationship Id="rId113" Type="http://schemas.openxmlformats.org/officeDocument/2006/relationships/slide" Target="slides/slide111.xml" /><Relationship Id="rId118" Type="http://schemas.openxmlformats.org/officeDocument/2006/relationships/presProps" Target="presProps.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80" Type="http://schemas.openxmlformats.org/officeDocument/2006/relationships/slide" Target="slides/slide78.xml" /><Relationship Id="rId85" Type="http://schemas.openxmlformats.org/officeDocument/2006/relationships/slide" Target="slides/slide83.xml" /><Relationship Id="rId93" Type="http://schemas.openxmlformats.org/officeDocument/2006/relationships/slide" Target="slides/slide91.xml" /><Relationship Id="rId98" Type="http://schemas.openxmlformats.org/officeDocument/2006/relationships/slide" Target="slides/slide96.xml" /><Relationship Id="rId121" Type="http://schemas.openxmlformats.org/officeDocument/2006/relationships/tableStyles" Target="tableStyles.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103" Type="http://schemas.openxmlformats.org/officeDocument/2006/relationships/slide" Target="slides/slide101.xml" /><Relationship Id="rId108" Type="http://schemas.openxmlformats.org/officeDocument/2006/relationships/slide" Target="slides/slide106.xml" /><Relationship Id="rId116" Type="http://schemas.openxmlformats.org/officeDocument/2006/relationships/notesMaster" Target="notesMasters/notesMaster1.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slide" Target="slides/slide94.xml" /><Relationship Id="rId111" Type="http://schemas.openxmlformats.org/officeDocument/2006/relationships/slide" Target="slides/slide109.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6" Type="http://schemas.openxmlformats.org/officeDocument/2006/relationships/slide" Target="slides/slide104.xml" /><Relationship Id="rId114" Type="http://schemas.openxmlformats.org/officeDocument/2006/relationships/slide" Target="slides/slide112.xml" /><Relationship Id="rId119" Type="http://schemas.openxmlformats.org/officeDocument/2006/relationships/viewProps" Target="viewProps.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slide" Target="slides/slide92.xml" /><Relationship Id="rId99" Type="http://schemas.openxmlformats.org/officeDocument/2006/relationships/slide" Target="slides/slide97.xml" /><Relationship Id="rId101" Type="http://schemas.openxmlformats.org/officeDocument/2006/relationships/slide" Target="slides/slide99.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 Id="rId109" Type="http://schemas.openxmlformats.org/officeDocument/2006/relationships/slide" Target="slides/slide107.xml" /><Relationship Id="rId34" Type="http://schemas.openxmlformats.org/officeDocument/2006/relationships/slide" Target="slides/slide32.xml" /><Relationship Id="rId50" Type="http://schemas.openxmlformats.org/officeDocument/2006/relationships/slide" Target="slides/slide48.xml" /><Relationship Id="rId55" Type="http://schemas.openxmlformats.org/officeDocument/2006/relationships/slide" Target="slides/slide53.xml" /><Relationship Id="rId76" Type="http://schemas.openxmlformats.org/officeDocument/2006/relationships/slide" Target="slides/slide74.xml" /><Relationship Id="rId97" Type="http://schemas.openxmlformats.org/officeDocument/2006/relationships/slide" Target="slides/slide95.xml" /><Relationship Id="rId104" Type="http://schemas.openxmlformats.org/officeDocument/2006/relationships/slide" Target="slides/slide102.xml" /><Relationship Id="rId120" Type="http://schemas.openxmlformats.org/officeDocument/2006/relationships/theme" Target="theme/theme1.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29" Type="http://schemas.openxmlformats.org/officeDocument/2006/relationships/slide" Target="slides/slide27.xml" /><Relationship Id="rId24" Type="http://schemas.openxmlformats.org/officeDocument/2006/relationships/slide" Target="slides/slide22.xml" /><Relationship Id="rId40" Type="http://schemas.openxmlformats.org/officeDocument/2006/relationships/slide" Target="slides/slide38.xml" /><Relationship Id="rId45" Type="http://schemas.openxmlformats.org/officeDocument/2006/relationships/slide" Target="slides/slide43.xml" /><Relationship Id="rId66" Type="http://schemas.openxmlformats.org/officeDocument/2006/relationships/slide" Target="slides/slide64.xml" /><Relationship Id="rId87" Type="http://schemas.openxmlformats.org/officeDocument/2006/relationships/slide" Target="slides/slide85.xml" /><Relationship Id="rId110" Type="http://schemas.openxmlformats.org/officeDocument/2006/relationships/slide" Target="slides/slide108.xml" /><Relationship Id="rId115" Type="http://schemas.openxmlformats.org/officeDocument/2006/relationships/slide" Target="slides/slide1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Times New Roman" panose="02020603050405020304" pitchFamily="18"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latin typeface="Times New Roman" panose="02020603050405020304" pitchFamily="18" charset="0"/>
              </a:rPr>
              <a:pPr/>
              <a:t>9/22/2022</a:t>
            </a:fld>
            <a:endParaRPr lang="en-US" dirty="0">
              <a:latin typeface="Times New Roman" panose="02020603050405020304" pitchFamily="18"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Times New Roman" panose="02020603050405020304" pitchFamily="18"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latin typeface="Times New Roman" panose="02020603050405020304" pitchFamily="18" charset="0"/>
              </a:rPr>
              <a:pPr/>
              <a:t>‹#›</a:t>
            </a:fld>
            <a:endParaRPr lang="en-US" dirty="0">
              <a:latin typeface="Times New Roman" panose="02020603050405020304" pitchFamily="18" charset="0"/>
            </a:endParaRPr>
          </a:p>
        </p:txBody>
      </p:sp>
    </p:spTree>
    <p:extLst>
      <p:ext uri="{BB962C8B-B14F-4D97-AF65-F5344CB8AC3E}">
        <p14:creationId xmlns:p14="http://schemas.microsoft.com/office/powerpoint/2010/main" val="1499897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Times New Roman" panose="02020603050405020304" pitchFamily="18"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Times New Roman" panose="02020603050405020304" pitchFamily="18" charset="0"/>
              </a:defRPr>
            </a:lvl1pPr>
          </a:lstStyle>
          <a:p>
            <a:fld id="{18407A98-9A18-4E47-AF94-789022A0201E}" type="datetimeFigureOut">
              <a:rPr lang="en-US" smtClean="0"/>
              <a:pPr/>
              <a:t>9/22/2022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Times New Roman" panose="02020603050405020304" pitchFamily="18"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Times New Roman" panose="02020603050405020304" pitchFamily="18" charset="0"/>
              </a:defRPr>
            </a:lvl1pPr>
          </a:lstStyle>
          <a:p>
            <a:fld id="{1635F52E-BA8C-4FAB-BCFA-C67A14D9CE22}" type="slidenum">
              <a:rPr lang="en-US" smtClean="0"/>
              <a:pPr/>
              <a:t>‹#›</a:t>
            </a:fld>
            <a:endParaRPr lang="en-US" dirty="0"/>
          </a:p>
        </p:txBody>
      </p:sp>
    </p:spTree>
    <p:extLst>
      <p:ext uri="{BB962C8B-B14F-4D97-AF65-F5344CB8AC3E}">
        <p14:creationId xmlns:p14="http://schemas.microsoft.com/office/powerpoint/2010/main" val="14612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mn-cs"/>
      </a:defRPr>
    </a:lvl1pPr>
    <a:lvl2pPr marL="457200" algn="l" defTabSz="914400" rtl="0" eaLnBrk="1" latinLnBrk="0" hangingPunct="1">
      <a:defRPr sz="1200" kern="1200">
        <a:solidFill>
          <a:schemeClr val="tx1"/>
        </a:solidFill>
        <a:latin typeface="Times New Roman" panose="02020603050405020304" pitchFamily="18" charset="0"/>
        <a:ea typeface="+mn-ea"/>
        <a:cs typeface="+mn-cs"/>
      </a:defRPr>
    </a:lvl2pPr>
    <a:lvl3pPr marL="914400" algn="l" defTabSz="914400" rtl="0" eaLnBrk="1" latinLnBrk="0" hangingPunct="1">
      <a:defRPr sz="1200" kern="1200">
        <a:solidFill>
          <a:schemeClr val="tx1"/>
        </a:solidFill>
        <a:latin typeface="Times New Roman" panose="02020603050405020304" pitchFamily="18" charset="0"/>
        <a:ea typeface="+mn-ea"/>
        <a:cs typeface="+mn-cs"/>
      </a:defRPr>
    </a:lvl3pPr>
    <a:lvl4pPr marL="1371600" algn="l" defTabSz="914400" rtl="0" eaLnBrk="1" latinLnBrk="0" hangingPunct="1">
      <a:defRPr sz="1200" kern="1200">
        <a:solidFill>
          <a:schemeClr val="tx1"/>
        </a:solidFill>
        <a:latin typeface="Times New Roman" panose="02020603050405020304" pitchFamily="18" charset="0"/>
        <a:ea typeface="+mn-ea"/>
        <a:cs typeface="+mn-cs"/>
      </a:defRPr>
    </a:lvl4pPr>
    <a:lvl5pPr marL="1828800" algn="l" defTabSz="914400" rtl="0" eaLnBrk="1" latinLnBrk="0" hangingPunct="1">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8.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10</a:t>
            </a:fld>
            <a:endParaRPr lang="en-US"/>
          </a:p>
        </p:txBody>
      </p:sp>
    </p:spTree>
    <p:extLst>
      <p:ext uri="{BB962C8B-B14F-4D97-AF65-F5344CB8AC3E}">
        <p14:creationId xmlns:p14="http://schemas.microsoft.com/office/powerpoint/2010/main" val="1309801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dirty="0"/>
          </a:p>
        </p:txBody>
      </p:sp>
    </p:spTree>
    <p:extLst>
      <p:ext uri="{BB962C8B-B14F-4D97-AF65-F5344CB8AC3E}">
        <p14:creationId xmlns:p14="http://schemas.microsoft.com/office/powerpoint/2010/main" val="2719548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2229103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val="1500148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i-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108</a:t>
            </a:fld>
            <a:endParaRPr lang="en-US" dirty="0"/>
          </a:p>
        </p:txBody>
      </p:sp>
    </p:spTree>
    <p:extLst>
      <p:ext uri="{BB962C8B-B14F-4D97-AF65-F5344CB8AC3E}">
        <p14:creationId xmlns:p14="http://schemas.microsoft.com/office/powerpoint/2010/main" val="119150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197543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425125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04002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425227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dirty="0"/>
          </a:p>
        </p:txBody>
      </p:sp>
    </p:spTree>
    <p:extLst>
      <p:ext uri="{BB962C8B-B14F-4D97-AF65-F5344CB8AC3E}">
        <p14:creationId xmlns:p14="http://schemas.microsoft.com/office/powerpoint/2010/main" val="1600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dirty="0"/>
          </a:p>
        </p:txBody>
      </p:sp>
    </p:spTree>
    <p:extLst>
      <p:ext uri="{BB962C8B-B14F-4D97-AF65-F5344CB8AC3E}">
        <p14:creationId xmlns:p14="http://schemas.microsoft.com/office/powerpoint/2010/main" val="226333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18C210F-D589-4445-9E63-C70D00E9195F}" type="datetime1">
              <a:rPr lang="en-US" smtClean="0"/>
              <a:t>9/22/2022</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51400D-13E1-4911-AEA8-A6EA266B6663}" type="datetime1">
              <a:rPr lang="en-US" smtClean="0"/>
              <a:t>9/22/2022</a:t>
            </a:fld>
            <a:endParaRPr lang="en-US"/>
          </a:p>
        </p:txBody>
      </p:sp>
      <p:sp>
        <p:nvSpPr>
          <p:cNvPr id="5" name="Footer Placeholder 4"/>
          <p:cNvSpPr>
            <a:spLocks noGrp="1"/>
          </p:cNvSpPr>
          <p:nvPr>
            <p:ph type="ftr" sz="quarter" idx="11"/>
          </p:nvPr>
        </p:nvSpPr>
        <p:spPr/>
        <p:txBody>
          <a:bodyPr/>
          <a:lstStyle/>
          <a:p>
            <a:r>
              <a:rPr lang="en-US"/>
              <a:t>Dr. Kunti Mishra          Maths III (AAS0301A)                Unit-I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7870CA-7507-459D-8C94-930F84C16E03}" type="datetime1">
              <a:rPr lang="en-US" smtClean="0"/>
              <a:t>9/22/2022</a:t>
            </a:fld>
            <a:endParaRPr lang="en-US"/>
          </a:p>
        </p:txBody>
      </p:sp>
      <p:sp>
        <p:nvSpPr>
          <p:cNvPr id="5" name="Footer Placeholder 4"/>
          <p:cNvSpPr>
            <a:spLocks noGrp="1"/>
          </p:cNvSpPr>
          <p:nvPr>
            <p:ph type="ftr" sz="quarter" idx="11"/>
          </p:nvPr>
        </p:nvSpPr>
        <p:spPr/>
        <p:txBody>
          <a:bodyPr/>
          <a:lstStyle/>
          <a:p>
            <a:r>
              <a:rPr lang="en-US"/>
              <a:t>Dr. Kunti Mishra          Maths III (AAS0301A)                Unit-I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B033-5505-C2C9-38D7-BD4905A09217}"/>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305E4C-CE31-83A5-72B2-158C3AD98C55}"/>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C8F400-865F-24BB-0C3E-C40171D55BB7}"/>
              </a:ext>
            </a:extLst>
          </p:cNvPr>
          <p:cNvSpPr>
            <a:spLocks noGrp="1"/>
          </p:cNvSpPr>
          <p:nvPr>
            <p:ph type="dt" sz="half" idx="10"/>
          </p:nvPr>
        </p:nvSpPr>
        <p:spPr/>
        <p:txBody>
          <a:bodyPr/>
          <a:lstStyle/>
          <a:p>
            <a:fld id="{E278917C-4747-414B-9B32-E3F4B583C940}" type="datetime1">
              <a:rPr lang="en-US" smtClean="0"/>
              <a:t>9/22/2022</a:t>
            </a:fld>
            <a:endParaRPr lang="en-IN"/>
          </a:p>
        </p:txBody>
      </p:sp>
      <p:sp>
        <p:nvSpPr>
          <p:cNvPr id="5" name="Footer Placeholder 4">
            <a:extLst>
              <a:ext uri="{FF2B5EF4-FFF2-40B4-BE49-F238E27FC236}">
                <a16:creationId xmlns:a16="http://schemas.microsoft.com/office/drawing/2014/main" id="{A2CB7C70-6901-6144-787D-DC37EE2FC1C6}"/>
              </a:ext>
            </a:extLst>
          </p:cNvPr>
          <p:cNvSpPr>
            <a:spLocks noGrp="1"/>
          </p:cNvSpPr>
          <p:nvPr>
            <p:ph type="ftr" sz="quarter" idx="11"/>
          </p:nvPr>
        </p:nvSpPr>
        <p:spPr/>
        <p:txBody>
          <a:bodyPr/>
          <a:lstStyle/>
          <a:p>
            <a:r>
              <a:rPr lang="en-IN"/>
              <a:t>Dr. Kunti Mishra          Maths III (AAS0301A)                Unit-I</a:t>
            </a:r>
          </a:p>
        </p:txBody>
      </p:sp>
      <p:sp>
        <p:nvSpPr>
          <p:cNvPr id="6" name="Slide Number Placeholder 5">
            <a:extLst>
              <a:ext uri="{FF2B5EF4-FFF2-40B4-BE49-F238E27FC236}">
                <a16:creationId xmlns:a16="http://schemas.microsoft.com/office/drawing/2014/main" id="{046F2ECE-3049-17C0-3A17-1C222256D2D4}"/>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25092387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B273-51C2-8B09-D395-A2BF74604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C2DE36-04D7-EC44-6F50-D655997723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F1D37D-F825-035E-8C4D-DC9646AC523F}"/>
              </a:ext>
            </a:extLst>
          </p:cNvPr>
          <p:cNvSpPr>
            <a:spLocks noGrp="1"/>
          </p:cNvSpPr>
          <p:nvPr>
            <p:ph type="dt" sz="half" idx="10"/>
          </p:nvPr>
        </p:nvSpPr>
        <p:spPr/>
        <p:txBody>
          <a:bodyPr/>
          <a:lstStyle/>
          <a:p>
            <a:fld id="{A297BBE9-A633-4ADB-AE0C-1F4EEEEDBBB2}" type="datetime1">
              <a:rPr lang="en-US" smtClean="0"/>
              <a:t>9/22/2022</a:t>
            </a:fld>
            <a:endParaRPr lang="en-IN"/>
          </a:p>
        </p:txBody>
      </p:sp>
      <p:sp>
        <p:nvSpPr>
          <p:cNvPr id="5" name="Footer Placeholder 4">
            <a:extLst>
              <a:ext uri="{FF2B5EF4-FFF2-40B4-BE49-F238E27FC236}">
                <a16:creationId xmlns:a16="http://schemas.microsoft.com/office/drawing/2014/main" id="{34FED5DC-70A1-844E-AAEA-750240AFEDD5}"/>
              </a:ext>
            </a:extLst>
          </p:cNvPr>
          <p:cNvSpPr>
            <a:spLocks noGrp="1"/>
          </p:cNvSpPr>
          <p:nvPr>
            <p:ph type="ftr" sz="quarter" idx="11"/>
          </p:nvPr>
        </p:nvSpPr>
        <p:spPr/>
        <p:txBody>
          <a:bodyPr/>
          <a:lstStyle/>
          <a:p>
            <a:r>
              <a:rPr lang="en-IN"/>
              <a:t>Dr. Kunti Mishra          Maths III (AAS0301A)                Unit-I</a:t>
            </a:r>
          </a:p>
        </p:txBody>
      </p:sp>
      <p:sp>
        <p:nvSpPr>
          <p:cNvPr id="6" name="Slide Number Placeholder 5">
            <a:extLst>
              <a:ext uri="{FF2B5EF4-FFF2-40B4-BE49-F238E27FC236}">
                <a16:creationId xmlns:a16="http://schemas.microsoft.com/office/drawing/2014/main" id="{5C571DE0-B0CA-7F69-5A64-B0E95E19F8C8}"/>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2075954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55CD-807E-E4C1-FB3D-7481A475343F}"/>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74A1E-C69E-4F08-60A3-C77405DFCB7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52108A-BEB9-A687-B02F-A01C47F56E79}"/>
              </a:ext>
            </a:extLst>
          </p:cNvPr>
          <p:cNvSpPr>
            <a:spLocks noGrp="1"/>
          </p:cNvSpPr>
          <p:nvPr>
            <p:ph type="dt" sz="half" idx="10"/>
          </p:nvPr>
        </p:nvSpPr>
        <p:spPr/>
        <p:txBody>
          <a:bodyPr/>
          <a:lstStyle/>
          <a:p>
            <a:fld id="{CE13B0B3-BA9E-4FBB-BA94-E107E0087E1B}" type="datetime1">
              <a:rPr lang="en-US" smtClean="0"/>
              <a:t>9/22/2022</a:t>
            </a:fld>
            <a:endParaRPr lang="en-IN"/>
          </a:p>
        </p:txBody>
      </p:sp>
      <p:sp>
        <p:nvSpPr>
          <p:cNvPr id="5" name="Footer Placeholder 4">
            <a:extLst>
              <a:ext uri="{FF2B5EF4-FFF2-40B4-BE49-F238E27FC236}">
                <a16:creationId xmlns:a16="http://schemas.microsoft.com/office/drawing/2014/main" id="{76EABF61-A2D2-9C1D-EE1C-3AFA0F0A2F9B}"/>
              </a:ext>
            </a:extLst>
          </p:cNvPr>
          <p:cNvSpPr>
            <a:spLocks noGrp="1"/>
          </p:cNvSpPr>
          <p:nvPr>
            <p:ph type="ftr" sz="quarter" idx="11"/>
          </p:nvPr>
        </p:nvSpPr>
        <p:spPr/>
        <p:txBody>
          <a:bodyPr/>
          <a:lstStyle/>
          <a:p>
            <a:r>
              <a:rPr lang="en-IN"/>
              <a:t>Dr. Kunti Mishra          Maths III (AAS0301A)                Unit-I</a:t>
            </a:r>
          </a:p>
        </p:txBody>
      </p:sp>
      <p:sp>
        <p:nvSpPr>
          <p:cNvPr id="6" name="Slide Number Placeholder 5">
            <a:extLst>
              <a:ext uri="{FF2B5EF4-FFF2-40B4-BE49-F238E27FC236}">
                <a16:creationId xmlns:a16="http://schemas.microsoft.com/office/drawing/2014/main" id="{A5AC2BAE-C22B-A900-A701-94846B990CCE}"/>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364213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D96B-D865-CE06-077B-AD6B602CAE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F04062-6279-AED1-43CE-74B76AE0485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3BDA04-A162-4E68-1131-CE173960D834}"/>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446985C-0938-1DEB-62D5-08679A11B0D8}"/>
              </a:ext>
            </a:extLst>
          </p:cNvPr>
          <p:cNvSpPr>
            <a:spLocks noGrp="1"/>
          </p:cNvSpPr>
          <p:nvPr>
            <p:ph type="dt" sz="half" idx="10"/>
          </p:nvPr>
        </p:nvSpPr>
        <p:spPr/>
        <p:txBody>
          <a:bodyPr/>
          <a:lstStyle/>
          <a:p>
            <a:fld id="{515243B3-2585-4FEC-B798-D0F812C31A50}" type="datetime1">
              <a:rPr lang="en-US" smtClean="0"/>
              <a:t>9/22/2022</a:t>
            </a:fld>
            <a:endParaRPr lang="en-IN"/>
          </a:p>
        </p:txBody>
      </p:sp>
      <p:sp>
        <p:nvSpPr>
          <p:cNvPr id="6" name="Footer Placeholder 5">
            <a:extLst>
              <a:ext uri="{FF2B5EF4-FFF2-40B4-BE49-F238E27FC236}">
                <a16:creationId xmlns:a16="http://schemas.microsoft.com/office/drawing/2014/main" id="{BA0085A8-2CA6-471E-5EAA-A6DEB103CEDA}"/>
              </a:ext>
            </a:extLst>
          </p:cNvPr>
          <p:cNvSpPr>
            <a:spLocks noGrp="1"/>
          </p:cNvSpPr>
          <p:nvPr>
            <p:ph type="ftr" sz="quarter" idx="11"/>
          </p:nvPr>
        </p:nvSpPr>
        <p:spPr/>
        <p:txBody>
          <a:bodyPr/>
          <a:lstStyle/>
          <a:p>
            <a:r>
              <a:rPr lang="en-IN"/>
              <a:t>Dr. Kunti Mishra          Maths III (AAS0301A)                Unit-I</a:t>
            </a:r>
          </a:p>
        </p:txBody>
      </p:sp>
      <p:sp>
        <p:nvSpPr>
          <p:cNvPr id="7" name="Slide Number Placeholder 6">
            <a:extLst>
              <a:ext uri="{FF2B5EF4-FFF2-40B4-BE49-F238E27FC236}">
                <a16:creationId xmlns:a16="http://schemas.microsoft.com/office/drawing/2014/main" id="{F3B218B8-F28E-2DE3-1D4D-7B13397EB1C1}"/>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2854012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C183-2538-6378-B72D-26969FEC0092}"/>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FACB80-CAA0-F9CB-E432-92732784798D}"/>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23C18D-946D-4A28-2013-78679DF638B4}"/>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2F4E6EB-3A44-A39E-EBA0-6C8CD3F579EF}"/>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BA1A1-B4A5-27DE-EE68-D7286AFDD8A4}"/>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A03D16-4002-F46F-9504-26B6FC7633AB}"/>
              </a:ext>
            </a:extLst>
          </p:cNvPr>
          <p:cNvSpPr>
            <a:spLocks noGrp="1"/>
          </p:cNvSpPr>
          <p:nvPr>
            <p:ph type="dt" sz="half" idx="10"/>
          </p:nvPr>
        </p:nvSpPr>
        <p:spPr/>
        <p:txBody>
          <a:bodyPr/>
          <a:lstStyle/>
          <a:p>
            <a:fld id="{77EBF265-2934-4A34-8D1F-4B4ADAB6078B}" type="datetime1">
              <a:rPr lang="en-US" smtClean="0"/>
              <a:t>9/22/2022</a:t>
            </a:fld>
            <a:endParaRPr lang="en-IN"/>
          </a:p>
        </p:txBody>
      </p:sp>
      <p:sp>
        <p:nvSpPr>
          <p:cNvPr id="8" name="Footer Placeholder 7">
            <a:extLst>
              <a:ext uri="{FF2B5EF4-FFF2-40B4-BE49-F238E27FC236}">
                <a16:creationId xmlns:a16="http://schemas.microsoft.com/office/drawing/2014/main" id="{D517E96C-277F-D35B-A918-172F4F304EDB}"/>
              </a:ext>
            </a:extLst>
          </p:cNvPr>
          <p:cNvSpPr>
            <a:spLocks noGrp="1"/>
          </p:cNvSpPr>
          <p:nvPr>
            <p:ph type="ftr" sz="quarter" idx="11"/>
          </p:nvPr>
        </p:nvSpPr>
        <p:spPr/>
        <p:txBody>
          <a:bodyPr/>
          <a:lstStyle/>
          <a:p>
            <a:r>
              <a:rPr lang="en-IN"/>
              <a:t>Dr. Kunti Mishra          Maths III (AAS0301A)                Unit-I</a:t>
            </a:r>
          </a:p>
        </p:txBody>
      </p:sp>
      <p:sp>
        <p:nvSpPr>
          <p:cNvPr id="9" name="Slide Number Placeholder 8">
            <a:extLst>
              <a:ext uri="{FF2B5EF4-FFF2-40B4-BE49-F238E27FC236}">
                <a16:creationId xmlns:a16="http://schemas.microsoft.com/office/drawing/2014/main" id="{4A45E875-CC86-4EDC-6C21-47128D4221D4}"/>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3193548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5C20-4F80-99F4-857D-704644990D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3AAA8E-6460-00BA-7BF2-316895FE2F18}"/>
              </a:ext>
            </a:extLst>
          </p:cNvPr>
          <p:cNvSpPr>
            <a:spLocks noGrp="1"/>
          </p:cNvSpPr>
          <p:nvPr>
            <p:ph type="dt" sz="half" idx="10"/>
          </p:nvPr>
        </p:nvSpPr>
        <p:spPr/>
        <p:txBody>
          <a:bodyPr/>
          <a:lstStyle/>
          <a:p>
            <a:fld id="{A0D672F6-A7BA-4BC9-AE82-F6F018D56F93}" type="datetime1">
              <a:rPr lang="en-US" smtClean="0"/>
              <a:t>9/22/2022</a:t>
            </a:fld>
            <a:endParaRPr lang="en-IN"/>
          </a:p>
        </p:txBody>
      </p:sp>
      <p:sp>
        <p:nvSpPr>
          <p:cNvPr id="4" name="Footer Placeholder 3">
            <a:extLst>
              <a:ext uri="{FF2B5EF4-FFF2-40B4-BE49-F238E27FC236}">
                <a16:creationId xmlns:a16="http://schemas.microsoft.com/office/drawing/2014/main" id="{EC621793-A00A-A6B6-0599-C9D0127872EE}"/>
              </a:ext>
            </a:extLst>
          </p:cNvPr>
          <p:cNvSpPr>
            <a:spLocks noGrp="1"/>
          </p:cNvSpPr>
          <p:nvPr>
            <p:ph type="ftr" sz="quarter" idx="11"/>
          </p:nvPr>
        </p:nvSpPr>
        <p:spPr/>
        <p:txBody>
          <a:bodyPr/>
          <a:lstStyle/>
          <a:p>
            <a:r>
              <a:rPr lang="en-IN"/>
              <a:t>Dr. Kunti Mishra          Maths III (AAS0301A)                Unit-I</a:t>
            </a:r>
          </a:p>
        </p:txBody>
      </p:sp>
      <p:sp>
        <p:nvSpPr>
          <p:cNvPr id="5" name="Slide Number Placeholder 4">
            <a:extLst>
              <a:ext uri="{FF2B5EF4-FFF2-40B4-BE49-F238E27FC236}">
                <a16:creationId xmlns:a16="http://schemas.microsoft.com/office/drawing/2014/main" id="{9C5AFD1F-3A8B-9D70-EC02-3D6D50C72051}"/>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1310032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FE47A5-7B7B-B1F4-E981-F6BB32DF72AE}"/>
              </a:ext>
            </a:extLst>
          </p:cNvPr>
          <p:cNvSpPr>
            <a:spLocks noGrp="1"/>
          </p:cNvSpPr>
          <p:nvPr>
            <p:ph type="dt" sz="half" idx="10"/>
          </p:nvPr>
        </p:nvSpPr>
        <p:spPr/>
        <p:txBody>
          <a:bodyPr/>
          <a:lstStyle/>
          <a:p>
            <a:fld id="{979CF057-1145-4365-9EC6-7F1AAC323FF3}" type="datetime1">
              <a:rPr lang="en-US" smtClean="0"/>
              <a:t>9/22/2022</a:t>
            </a:fld>
            <a:endParaRPr lang="en-IN"/>
          </a:p>
        </p:txBody>
      </p:sp>
      <p:sp>
        <p:nvSpPr>
          <p:cNvPr id="3" name="Footer Placeholder 2">
            <a:extLst>
              <a:ext uri="{FF2B5EF4-FFF2-40B4-BE49-F238E27FC236}">
                <a16:creationId xmlns:a16="http://schemas.microsoft.com/office/drawing/2014/main" id="{D5C8FFF3-9956-3CF6-2663-F4AB90BCBD76}"/>
              </a:ext>
            </a:extLst>
          </p:cNvPr>
          <p:cNvSpPr>
            <a:spLocks noGrp="1"/>
          </p:cNvSpPr>
          <p:nvPr>
            <p:ph type="ftr" sz="quarter" idx="11"/>
          </p:nvPr>
        </p:nvSpPr>
        <p:spPr/>
        <p:txBody>
          <a:bodyPr/>
          <a:lstStyle/>
          <a:p>
            <a:r>
              <a:rPr lang="en-IN"/>
              <a:t>Dr. Kunti Mishra          Maths III (AAS0301A)                Unit-I</a:t>
            </a:r>
          </a:p>
        </p:txBody>
      </p:sp>
      <p:sp>
        <p:nvSpPr>
          <p:cNvPr id="4" name="Slide Number Placeholder 3">
            <a:extLst>
              <a:ext uri="{FF2B5EF4-FFF2-40B4-BE49-F238E27FC236}">
                <a16:creationId xmlns:a16="http://schemas.microsoft.com/office/drawing/2014/main" id="{6CD46C39-ED9B-D440-83A5-8DFD86C476D2}"/>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2412809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F3E80-09EC-88AE-0046-E4A09812C36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FBB878-456B-50F8-DC66-67F26823564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76CC80-9A56-29C5-4354-9601E2397A3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BADBE-A43B-0BA4-D949-7EE1725961D5}"/>
              </a:ext>
            </a:extLst>
          </p:cNvPr>
          <p:cNvSpPr>
            <a:spLocks noGrp="1"/>
          </p:cNvSpPr>
          <p:nvPr>
            <p:ph type="dt" sz="half" idx="10"/>
          </p:nvPr>
        </p:nvSpPr>
        <p:spPr/>
        <p:txBody>
          <a:bodyPr/>
          <a:lstStyle/>
          <a:p>
            <a:fld id="{114B1C70-A426-4081-A2F0-B71359C89BD3}" type="datetime1">
              <a:rPr lang="en-US" smtClean="0"/>
              <a:t>9/22/2022</a:t>
            </a:fld>
            <a:endParaRPr lang="en-IN"/>
          </a:p>
        </p:txBody>
      </p:sp>
      <p:sp>
        <p:nvSpPr>
          <p:cNvPr id="6" name="Footer Placeholder 5">
            <a:extLst>
              <a:ext uri="{FF2B5EF4-FFF2-40B4-BE49-F238E27FC236}">
                <a16:creationId xmlns:a16="http://schemas.microsoft.com/office/drawing/2014/main" id="{D316547A-FC30-4C34-51B1-9C24E77F935D}"/>
              </a:ext>
            </a:extLst>
          </p:cNvPr>
          <p:cNvSpPr>
            <a:spLocks noGrp="1"/>
          </p:cNvSpPr>
          <p:nvPr>
            <p:ph type="ftr" sz="quarter" idx="11"/>
          </p:nvPr>
        </p:nvSpPr>
        <p:spPr/>
        <p:txBody>
          <a:bodyPr/>
          <a:lstStyle/>
          <a:p>
            <a:r>
              <a:rPr lang="en-IN"/>
              <a:t>Dr. Kunti Mishra          Maths III (AAS0301A)                Unit-I</a:t>
            </a:r>
          </a:p>
        </p:txBody>
      </p:sp>
      <p:sp>
        <p:nvSpPr>
          <p:cNvPr id="7" name="Slide Number Placeholder 6">
            <a:extLst>
              <a:ext uri="{FF2B5EF4-FFF2-40B4-BE49-F238E27FC236}">
                <a16:creationId xmlns:a16="http://schemas.microsoft.com/office/drawing/2014/main" id="{99FE1DF1-CB22-DAEA-A0F0-827EBB8C0E87}"/>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64157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4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9F66504-F0C6-4A01-978F-C3A251DED5D1}" type="datetime1">
              <a:rPr lang="en-US" smtClean="0"/>
              <a:t>9/22/2022</a:t>
            </a:fld>
            <a:endParaRPr lang="en-US" dirty="0"/>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D0F3-413E-6DFE-DA8E-EC8934EA3098}"/>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7BA2A3-4966-03CA-C89C-8379BEA77E5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F131C0-D84C-0F40-9024-C60E9B33F2D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13600-15E3-C9CD-CF2C-CAADFCFD47C6}"/>
              </a:ext>
            </a:extLst>
          </p:cNvPr>
          <p:cNvSpPr>
            <a:spLocks noGrp="1"/>
          </p:cNvSpPr>
          <p:nvPr>
            <p:ph type="dt" sz="half" idx="10"/>
          </p:nvPr>
        </p:nvSpPr>
        <p:spPr/>
        <p:txBody>
          <a:bodyPr/>
          <a:lstStyle/>
          <a:p>
            <a:fld id="{9F8DB493-B3F3-4013-8E77-699A27605261}" type="datetime1">
              <a:rPr lang="en-US" smtClean="0"/>
              <a:t>9/22/2022</a:t>
            </a:fld>
            <a:endParaRPr lang="en-IN"/>
          </a:p>
        </p:txBody>
      </p:sp>
      <p:sp>
        <p:nvSpPr>
          <p:cNvPr id="6" name="Footer Placeholder 5">
            <a:extLst>
              <a:ext uri="{FF2B5EF4-FFF2-40B4-BE49-F238E27FC236}">
                <a16:creationId xmlns:a16="http://schemas.microsoft.com/office/drawing/2014/main" id="{DDD9349B-42A2-7A31-1605-266F6D43436C}"/>
              </a:ext>
            </a:extLst>
          </p:cNvPr>
          <p:cNvSpPr>
            <a:spLocks noGrp="1"/>
          </p:cNvSpPr>
          <p:nvPr>
            <p:ph type="ftr" sz="quarter" idx="11"/>
          </p:nvPr>
        </p:nvSpPr>
        <p:spPr/>
        <p:txBody>
          <a:bodyPr/>
          <a:lstStyle/>
          <a:p>
            <a:r>
              <a:rPr lang="en-IN"/>
              <a:t>Dr. Kunti Mishra          Maths III (AAS0301A)                Unit-I</a:t>
            </a:r>
          </a:p>
        </p:txBody>
      </p:sp>
      <p:sp>
        <p:nvSpPr>
          <p:cNvPr id="7" name="Slide Number Placeholder 6">
            <a:extLst>
              <a:ext uri="{FF2B5EF4-FFF2-40B4-BE49-F238E27FC236}">
                <a16:creationId xmlns:a16="http://schemas.microsoft.com/office/drawing/2014/main" id="{A56BF2A9-1843-72F0-7422-2AA30D8ECF78}"/>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1588763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588E-FF40-76A4-1096-CD41C37DB4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7E4D84-0CB7-BDCA-ACCD-B3729CC576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F1AAC2-8AFB-6D94-6C29-46AEAEE583B1}"/>
              </a:ext>
            </a:extLst>
          </p:cNvPr>
          <p:cNvSpPr>
            <a:spLocks noGrp="1"/>
          </p:cNvSpPr>
          <p:nvPr>
            <p:ph type="dt" sz="half" idx="10"/>
          </p:nvPr>
        </p:nvSpPr>
        <p:spPr/>
        <p:txBody>
          <a:bodyPr/>
          <a:lstStyle/>
          <a:p>
            <a:fld id="{158615A4-0C23-4B1F-B609-E49E119155E7}" type="datetime1">
              <a:rPr lang="en-US" smtClean="0"/>
              <a:t>9/22/2022</a:t>
            </a:fld>
            <a:endParaRPr lang="en-IN"/>
          </a:p>
        </p:txBody>
      </p:sp>
      <p:sp>
        <p:nvSpPr>
          <p:cNvPr id="5" name="Footer Placeholder 4">
            <a:extLst>
              <a:ext uri="{FF2B5EF4-FFF2-40B4-BE49-F238E27FC236}">
                <a16:creationId xmlns:a16="http://schemas.microsoft.com/office/drawing/2014/main" id="{41836C88-07D8-8C0C-E442-63E306B532A1}"/>
              </a:ext>
            </a:extLst>
          </p:cNvPr>
          <p:cNvSpPr>
            <a:spLocks noGrp="1"/>
          </p:cNvSpPr>
          <p:nvPr>
            <p:ph type="ftr" sz="quarter" idx="11"/>
          </p:nvPr>
        </p:nvSpPr>
        <p:spPr/>
        <p:txBody>
          <a:bodyPr/>
          <a:lstStyle/>
          <a:p>
            <a:r>
              <a:rPr lang="en-IN"/>
              <a:t>Dr. Kunti Mishra          Maths III (AAS0301A)                Unit-I</a:t>
            </a:r>
          </a:p>
        </p:txBody>
      </p:sp>
      <p:sp>
        <p:nvSpPr>
          <p:cNvPr id="6" name="Slide Number Placeholder 5">
            <a:extLst>
              <a:ext uri="{FF2B5EF4-FFF2-40B4-BE49-F238E27FC236}">
                <a16:creationId xmlns:a16="http://schemas.microsoft.com/office/drawing/2014/main" id="{BA3E5FFF-A400-6194-85E3-7469762A4321}"/>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38821656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CBDFB6-BF78-2CF3-9928-79815C951A7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82C7107-26E2-06F0-C419-3379116073EB}"/>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2F5D0B-5FE0-F64E-70CA-09D92F32C994}"/>
              </a:ext>
            </a:extLst>
          </p:cNvPr>
          <p:cNvSpPr>
            <a:spLocks noGrp="1"/>
          </p:cNvSpPr>
          <p:nvPr>
            <p:ph type="dt" sz="half" idx="10"/>
          </p:nvPr>
        </p:nvSpPr>
        <p:spPr/>
        <p:txBody>
          <a:bodyPr/>
          <a:lstStyle/>
          <a:p>
            <a:fld id="{0A630B81-2C37-4CDC-8E96-D9E13F306C3F}" type="datetime1">
              <a:rPr lang="en-US" smtClean="0"/>
              <a:t>9/22/2022</a:t>
            </a:fld>
            <a:endParaRPr lang="en-IN"/>
          </a:p>
        </p:txBody>
      </p:sp>
      <p:sp>
        <p:nvSpPr>
          <p:cNvPr id="5" name="Footer Placeholder 4">
            <a:extLst>
              <a:ext uri="{FF2B5EF4-FFF2-40B4-BE49-F238E27FC236}">
                <a16:creationId xmlns:a16="http://schemas.microsoft.com/office/drawing/2014/main" id="{4B625365-54AD-338D-FA84-98A73ACAD3AA}"/>
              </a:ext>
            </a:extLst>
          </p:cNvPr>
          <p:cNvSpPr>
            <a:spLocks noGrp="1"/>
          </p:cNvSpPr>
          <p:nvPr>
            <p:ph type="ftr" sz="quarter" idx="11"/>
          </p:nvPr>
        </p:nvSpPr>
        <p:spPr/>
        <p:txBody>
          <a:bodyPr/>
          <a:lstStyle/>
          <a:p>
            <a:r>
              <a:rPr lang="en-IN"/>
              <a:t>Dr. Kunti Mishra          Maths III (AAS0301A)                Unit-I</a:t>
            </a:r>
          </a:p>
        </p:txBody>
      </p:sp>
      <p:sp>
        <p:nvSpPr>
          <p:cNvPr id="6" name="Slide Number Placeholder 5">
            <a:extLst>
              <a:ext uri="{FF2B5EF4-FFF2-40B4-BE49-F238E27FC236}">
                <a16:creationId xmlns:a16="http://schemas.microsoft.com/office/drawing/2014/main" id="{48497654-E222-4CED-2A18-03B882296119}"/>
              </a:ext>
            </a:extLst>
          </p:cNvPr>
          <p:cNvSpPr>
            <a:spLocks noGrp="1"/>
          </p:cNvSpPr>
          <p:nvPr>
            <p:ph type="sldNum" sz="quarter" idx="12"/>
          </p:nvPr>
        </p:nvSpPr>
        <p:spPr/>
        <p:txBody>
          <a:bodyPr/>
          <a:lstStyle/>
          <a:p>
            <a:fld id="{650D388F-A293-457D-A2D4-C59494B1757F}" type="slidenum">
              <a:rPr lang="en-IN" smtClean="0"/>
              <a:t>‹#›</a:t>
            </a:fld>
            <a:endParaRPr lang="en-IN"/>
          </a:p>
        </p:txBody>
      </p:sp>
    </p:spTree>
    <p:extLst>
      <p:ext uri="{BB962C8B-B14F-4D97-AF65-F5344CB8AC3E}">
        <p14:creationId xmlns:p14="http://schemas.microsoft.com/office/powerpoint/2010/main" val="291397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B8C3AA-C0CD-454E-9915-AEA306C50588}" type="datetime1">
              <a:rPr lang="en-US" smtClean="0"/>
              <a:t>9/22/2022</a:t>
            </a:fld>
            <a:endParaRPr lang="en-US"/>
          </a:p>
        </p:txBody>
      </p:sp>
      <p:sp>
        <p:nvSpPr>
          <p:cNvPr id="5" name="Footer Placeholder 4"/>
          <p:cNvSpPr>
            <a:spLocks noGrp="1"/>
          </p:cNvSpPr>
          <p:nvPr>
            <p:ph type="ftr" sz="quarter" idx="11"/>
          </p:nvPr>
        </p:nvSpPr>
        <p:spPr/>
        <p:txBody>
          <a:bodyPr/>
          <a:lstStyle/>
          <a:p>
            <a:r>
              <a:rPr lang="en-US"/>
              <a:t>Dr. Kunti Mishra          Maths III (AAS0301A)                Unit-I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13D0C16-44A5-4DBC-BB0A-ACD779F26255}" type="datetime1">
              <a:rPr lang="en-US" smtClean="0"/>
              <a:t>9/22/2022</a:t>
            </a:fld>
            <a:endParaRPr lang="en-US"/>
          </a:p>
        </p:txBody>
      </p:sp>
      <p:sp>
        <p:nvSpPr>
          <p:cNvPr id="6" name="Footer Placeholder 5"/>
          <p:cNvSpPr>
            <a:spLocks noGrp="1"/>
          </p:cNvSpPr>
          <p:nvPr>
            <p:ph type="ftr" sz="quarter" idx="11"/>
          </p:nvPr>
        </p:nvSpPr>
        <p:spPr/>
        <p:txBody>
          <a:bodyPr/>
          <a:lstStyle/>
          <a:p>
            <a:r>
              <a:rPr lang="en-US"/>
              <a:t>Dr. Kunti Mishra          Maths III (AAS0301A)                Unit-I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245A58-13F1-49FE-93D1-AC764C22FAC3}" type="datetime1">
              <a:rPr lang="en-US" smtClean="0"/>
              <a:t>9/22/2022</a:t>
            </a:fld>
            <a:endParaRPr lang="en-US"/>
          </a:p>
        </p:txBody>
      </p:sp>
      <p:sp>
        <p:nvSpPr>
          <p:cNvPr id="8" name="Footer Placeholder 7"/>
          <p:cNvSpPr>
            <a:spLocks noGrp="1"/>
          </p:cNvSpPr>
          <p:nvPr>
            <p:ph type="ftr" sz="quarter" idx="11"/>
          </p:nvPr>
        </p:nvSpPr>
        <p:spPr/>
        <p:txBody>
          <a:bodyPr/>
          <a:lstStyle/>
          <a:p>
            <a:r>
              <a:rPr lang="en-US"/>
              <a:t>Dr. Kunti Mishra          Maths III (AAS0301A)                Unit-I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5BB6C4-D4B0-47E2-8E31-84165A4AD5C7}" type="datetime1">
              <a:rPr lang="en-US" smtClean="0"/>
              <a:t>9/22/2022</a:t>
            </a:fld>
            <a:endParaRPr lang="en-US"/>
          </a:p>
        </p:txBody>
      </p:sp>
      <p:sp>
        <p:nvSpPr>
          <p:cNvPr id="4" name="Footer Placeholder 3"/>
          <p:cNvSpPr>
            <a:spLocks noGrp="1"/>
          </p:cNvSpPr>
          <p:nvPr>
            <p:ph type="ftr" sz="quarter" idx="11"/>
          </p:nvPr>
        </p:nvSpPr>
        <p:spPr/>
        <p:txBody>
          <a:bodyPr/>
          <a:lstStyle/>
          <a:p>
            <a:r>
              <a:rPr lang="en-US"/>
              <a:t>Dr. Kunti Mishra          Maths III (AAS0301A)                Unit-I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B0C14-2F95-47F4-A375-CFF6DEF99B87}" type="datetime1">
              <a:rPr lang="en-US" smtClean="0"/>
              <a:t>9/22/2022</a:t>
            </a:fld>
            <a:endParaRPr lang="en-US"/>
          </a:p>
        </p:txBody>
      </p:sp>
      <p:sp>
        <p:nvSpPr>
          <p:cNvPr id="3" name="Footer Placeholder 2"/>
          <p:cNvSpPr>
            <a:spLocks noGrp="1"/>
          </p:cNvSpPr>
          <p:nvPr>
            <p:ph type="ftr" sz="quarter" idx="11"/>
          </p:nvPr>
        </p:nvSpPr>
        <p:spPr/>
        <p:txBody>
          <a:bodyPr/>
          <a:lstStyle/>
          <a:p>
            <a:r>
              <a:rPr lang="en-US"/>
              <a:t>Dr. Kunti Mishra          Maths III (AAS0301A)                Unit-I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9491C9-8AB6-490A-8F95-909ECC50F000}" type="datetime1">
              <a:rPr lang="en-US" smtClean="0"/>
              <a:t>9/22/2022</a:t>
            </a:fld>
            <a:endParaRPr lang="en-US"/>
          </a:p>
        </p:txBody>
      </p:sp>
      <p:sp>
        <p:nvSpPr>
          <p:cNvPr id="6" name="Footer Placeholder 5"/>
          <p:cNvSpPr>
            <a:spLocks noGrp="1"/>
          </p:cNvSpPr>
          <p:nvPr>
            <p:ph type="ftr" sz="quarter" idx="11"/>
          </p:nvPr>
        </p:nvSpPr>
        <p:spPr/>
        <p:txBody>
          <a:bodyPr/>
          <a:lstStyle/>
          <a:p>
            <a:r>
              <a:rPr lang="en-US"/>
              <a:t>Dr. Kunti Mishra          Maths III (AAS0301A)                Unit-I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29C42-049F-4F75-9F99-AD0F09A0DA0F}" type="datetime1">
              <a:rPr lang="en-US" smtClean="0"/>
              <a:t>9/22/2022</a:t>
            </a:fld>
            <a:endParaRPr lang="en-US"/>
          </a:p>
        </p:txBody>
      </p:sp>
      <p:sp>
        <p:nvSpPr>
          <p:cNvPr id="6" name="Footer Placeholder 5"/>
          <p:cNvSpPr>
            <a:spLocks noGrp="1"/>
          </p:cNvSpPr>
          <p:nvPr>
            <p:ph type="ftr" sz="quarter" idx="11"/>
          </p:nvPr>
        </p:nvSpPr>
        <p:spPr/>
        <p:txBody>
          <a:bodyPr/>
          <a:lstStyle/>
          <a:p>
            <a:r>
              <a:rPr lang="en-US"/>
              <a:t>Dr. Kunti Mishra          Maths III (AAS0301A)                Unit-I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AE5D34D9-68B3-478B-B381-F770CC03702A}" type="datetime1">
              <a:rPr lang="en-US" smtClean="0"/>
              <a:pPr/>
              <a:t>9/22/2022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US" dirty="0"/>
              <a:t>Dr. Kunti Mishra          </a:t>
            </a:r>
            <a:r>
              <a:rPr lang="en-US" dirty="0" err="1"/>
              <a:t>Maths</a:t>
            </a:r>
            <a:r>
              <a:rPr lang="en-US" dirty="0"/>
              <a:t> III (AAS0301A)                Unit-I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Times New Roman" panose="02020603050405020304"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anose="02020603050405020304" pitchFamily="18"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C1295-F3C7-596A-9F3A-2BC9CDD41189}"/>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9761869E-1E86-1ED0-2FCA-3F47BBD8F38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FEE1E716-DDED-7B80-3CE0-2FB1AE561287}"/>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5C4BE7A1-A2E2-4BF0-9EA3-FC5C8B7EF136}" type="datetime1">
              <a:rPr lang="en-US" smtClean="0"/>
              <a:pPr/>
              <a:t>9/22/2022</a:t>
            </a:fld>
            <a:endParaRPr lang="en-IN" dirty="0"/>
          </a:p>
        </p:txBody>
      </p:sp>
      <p:sp>
        <p:nvSpPr>
          <p:cNvPr id="5" name="Footer Placeholder 4">
            <a:extLst>
              <a:ext uri="{FF2B5EF4-FFF2-40B4-BE49-F238E27FC236}">
                <a16:creationId xmlns:a16="http://schemas.microsoft.com/office/drawing/2014/main" id="{B2C9FCCD-A3AF-D020-8045-30F12678EE60}"/>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r>
              <a:rPr lang="en-IN" dirty="0" err="1"/>
              <a:t>Dr.</a:t>
            </a:r>
            <a:r>
              <a:rPr lang="en-IN" dirty="0"/>
              <a:t> Kunti Mishra          Maths III (AAS0301A)                Unit-I</a:t>
            </a:r>
          </a:p>
        </p:txBody>
      </p:sp>
      <p:sp>
        <p:nvSpPr>
          <p:cNvPr id="6" name="Slide Number Placeholder 5">
            <a:extLst>
              <a:ext uri="{FF2B5EF4-FFF2-40B4-BE49-F238E27FC236}">
                <a16:creationId xmlns:a16="http://schemas.microsoft.com/office/drawing/2014/main" id="{E349642B-545C-01CE-5762-EFB3C75DA73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650D388F-A293-457D-A2D4-C59494B1757F}" type="slidenum">
              <a:rPr lang="en-IN" smtClean="0"/>
              <a:pPr/>
              <a:t>‹#›</a:t>
            </a:fld>
            <a:endParaRPr lang="en-IN" dirty="0"/>
          </a:p>
        </p:txBody>
      </p:sp>
    </p:spTree>
    <p:extLst>
      <p:ext uri="{BB962C8B-B14F-4D97-AF65-F5344CB8AC3E}">
        <p14:creationId xmlns:p14="http://schemas.microsoft.com/office/powerpoint/2010/main" val="37281096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6.jpg"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3" Type="http://schemas.openxmlformats.org/officeDocument/2006/relationships/image" Target="../media/image67.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3" Type="http://schemas.openxmlformats.org/officeDocument/2006/relationships/image" Target="../media/image68.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3" Type="http://schemas.openxmlformats.org/officeDocument/2006/relationships/image" Target="../media/image69.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3" Type="http://schemas.openxmlformats.org/officeDocument/2006/relationships/image" Target="../media/image70.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3" Type="http://schemas.openxmlformats.org/officeDocument/2006/relationships/image" Target="../media/image71.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3" Type="http://schemas.openxmlformats.org/officeDocument/2006/relationships/image" Target="../media/image72.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3" Type="http://schemas.openxmlformats.org/officeDocument/2006/relationships/image" Target="../media/image73.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4.xml" /><Relationship Id="rId1" Type="http://schemas.openxmlformats.org/officeDocument/2006/relationships/slideLayout" Target="../slideLayouts/slideLayout2.xml" /><Relationship Id="rId4" Type="http://schemas.openxmlformats.org/officeDocument/2006/relationships/image" Target="../media/image74.emf" /></Relationships>
</file>

<file path=ppt/slides/_rels/slide10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8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75.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75.pn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hyperlink" Target="https://noidainstituteofengtech-my.sharepoint.com/:w:/g/personal/ramanchauhan_m_niet_co_in/ES-Mi1GbO_5DoPAey8CaOzEB4S0WZ4S0V5zL8S1SHfTloQ?e=ioakXg" TargetMode="External"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hyperlink" Target="https://youtu.be/iUhwCfz18os" TargetMode="External" /><Relationship Id="rId2" Type="http://schemas.openxmlformats.org/officeDocument/2006/relationships/notesSlide" Target="../notesSlides/notesSlide11.xml"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hyperlink" Target="https://youtu.be/f8XzF9_2ijs" TargetMode="External" /><Relationship Id="rId4" Type="http://schemas.openxmlformats.org/officeDocument/2006/relationships/hyperlink" Target="https://youtu.be/ly4S0oi3Yz8" TargetMode="External" /></Relationships>
</file>

<file path=ppt/slides/_rels/slide2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13.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2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8.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5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7.png"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3.png"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4.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6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7.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9.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1.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2.xml" /><Relationship Id="rId4" Type="http://schemas.openxmlformats.org/officeDocument/2006/relationships/image" Target="../media/image5.png" /></Relationships>
</file>

<file path=ppt/slides/_rels/slide7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5.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7.png"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8.png"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image" Target="../media/image50.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7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2.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emf"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5.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6.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7.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8.png"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9.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0.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54.pn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8" Type="http://schemas.openxmlformats.org/officeDocument/2006/relationships/hyperlink" Target="https://youtu.be/qjpLIlVo_6E" TargetMode="External" /><Relationship Id="rId3" Type="http://schemas.openxmlformats.org/officeDocument/2006/relationships/hyperlink" Target="https://www.youtube.com/playlist?list=PLbMVogVj5nJS_i8vfVWJG16mPcoEKMuWT" TargetMode="External" /><Relationship Id="rId7" Type="http://schemas.openxmlformats.org/officeDocument/2006/relationships/hyperlink" Target="https://youtu.be/dlK0E0OG39k" TargetMode="External" /><Relationship Id="rId2" Type="http://schemas.openxmlformats.org/officeDocument/2006/relationships/hyperlink" Target="https://www.youtube.com/playlist?list=PLzJaFd3A7DZuyLLbmVpb9e9V3Q9cYBL" TargetMode="External" /><Relationship Id="rId1" Type="http://schemas.openxmlformats.org/officeDocument/2006/relationships/slideLayout" Target="../slideLayouts/slideLayout2.xml" /><Relationship Id="rId6" Type="http://schemas.openxmlformats.org/officeDocument/2006/relationships/hyperlink" Target="https://youtu.be/2ZBcbFhrfOg" TargetMode="External" /><Relationship Id="rId5" Type="http://schemas.openxmlformats.org/officeDocument/2006/relationships/hyperlink" Target="https://youtu.be/yV_v6zxADgY" TargetMode="External" /><Relationship Id="rId4" Type="http://schemas.openxmlformats.org/officeDocument/2006/relationships/hyperlink" Target="https://youtu.be/b5VUnapu-qs" TargetMode="External" /><Relationship Id="rId9" Type="http://schemas.openxmlformats.org/officeDocument/2006/relationships/image" Target="../media/image62.png" /></Relationships>
</file>

<file path=ppt/slides/_rels/slide9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5.pn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6.pn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7.png"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8.pn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3" Type="http://schemas.openxmlformats.org/officeDocument/2006/relationships/image" Target="../media/image63.emf"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4.jp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5.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11429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1" dirty="0" err="1"/>
              <a:t>Noida</a:t>
            </a:r>
            <a:r>
              <a:rPr lang="en-US" sz="3200" b="1" dirty="0"/>
              <a:t> Institute of Engineering and Technology, Greater </a:t>
            </a:r>
            <a:r>
              <a:rPr lang="en-US" sz="3200" b="1" dirty="0" err="1"/>
              <a:t>Noida</a:t>
            </a:r>
            <a:endParaRPr lang="en-US" sz="3200" b="1" dirty="0"/>
          </a:p>
        </p:txBody>
      </p:sp>
      <p:sp>
        <p:nvSpPr>
          <p:cNvPr id="3" name="Subtitle 2"/>
          <p:cNvSpPr>
            <a:spLocks noGrp="1"/>
          </p:cNvSpPr>
          <p:nvPr>
            <p:ph type="subTitle" idx="1"/>
          </p:nvPr>
        </p:nvSpPr>
        <p:spPr>
          <a:xfrm>
            <a:off x="1384300" y="1317625"/>
            <a:ext cx="6400800" cy="1273175"/>
          </a:xfrm>
        </p:spPr>
        <p:style>
          <a:lnRef idx="2">
            <a:schemeClr val="accent5"/>
          </a:lnRef>
          <a:fillRef idx="1">
            <a:schemeClr val="lt1"/>
          </a:fillRef>
          <a:effectRef idx="0">
            <a:schemeClr val="accent5"/>
          </a:effectRef>
          <a:fontRef idx="minor">
            <a:schemeClr val="dk1"/>
          </a:fontRef>
        </p:style>
        <p:txBody>
          <a:bodyPr>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Subject</a:t>
            </a:r>
            <a:r>
              <a:rPr kumimoji="0" lang="en-US" sz="2400" b="1"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Mathematics-III</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b="1" baseline="0" dirty="0">
                <a:solidFill>
                  <a:schemeClr val="tx1"/>
                </a:solidFill>
                <a:latin typeface="Times New Roman" panose="02020603050405020304" pitchFamily="18" charset="0"/>
                <a:cs typeface="Times New Roman" panose="02020603050405020304" pitchFamily="18" charset="0"/>
              </a:rPr>
              <a:t>Subject Code: AAS0301A</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5334000" y="3962400"/>
            <a:ext cx="35052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noProof="0" dirty="0">
                <a:solidFill>
                  <a:schemeClr val="tx1"/>
                </a:solidFill>
                <a:latin typeface="Times New Roman" panose="02020603050405020304" pitchFamily="18" charset="0"/>
                <a:cs typeface="Times New Roman" panose="02020603050405020304" pitchFamily="18" charset="0"/>
              </a:rPr>
              <a:t>Dr. Kunti Mishra</a:t>
            </a:r>
            <a:endParaRPr kumimoji="0" lang="en-US" sz="240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latin typeface="Times New Roman" panose="02020603050405020304" pitchFamily="18" charset="0"/>
                <a:cs typeface="Times New Roman" panose="02020603050405020304" pitchFamily="18" charset="0"/>
              </a:rPr>
              <a:t> </a:t>
            </a:r>
            <a:r>
              <a:rPr lang="en-US" sz="2400" baseline="0" dirty="0">
                <a:solidFill>
                  <a:schemeClr val="tx1"/>
                </a:solidFill>
                <a:latin typeface="Times New Roman" panose="02020603050405020304" pitchFamily="18" charset="0"/>
                <a:cs typeface="Times New Roman" panose="02020603050405020304" pitchFamily="18" charset="0"/>
              </a:rPr>
              <a:t>Department of</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Mathematics</a:t>
            </a:r>
            <a:endPar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a:xfrm>
            <a:off x="381000" y="6492875"/>
            <a:ext cx="2133600" cy="365125"/>
          </a:xfrm>
        </p:spPr>
        <p:txBody>
          <a:bodyPr/>
          <a:lstStyle/>
          <a:p>
            <a:fld id="{6BFAA434-E10D-4A0A-99E1-F1A3A645D078}" type="datetime1">
              <a:rPr lang="en-US" smtClean="0"/>
              <a:t>9/22/2022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40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I</a:t>
            </a:r>
            <a:endPar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52400" y="3810000"/>
            <a:ext cx="46482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r>
              <a:rPr lang="en-US" sz="2400" dirty="0">
                <a:solidFill>
                  <a:schemeClr val="tx1"/>
                </a:solidFill>
                <a:latin typeface="Times New Roman" panose="02020603050405020304" pitchFamily="18" charset="0"/>
                <a:cs typeface="Times New Roman" panose="02020603050405020304" pitchFamily="18" charset="0"/>
              </a:rPr>
              <a:t>Complex Variable-Differentiation</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B Tech </a:t>
            </a:r>
            <a:r>
              <a:rPr lang="en-US" sz="2400" dirty="0">
                <a:solidFill>
                  <a:schemeClr val="tx1"/>
                </a:solidFill>
                <a:latin typeface="Times New Roman" panose="02020603050405020304" pitchFamily="18" charset="0"/>
                <a:cs typeface="Times New Roman" panose="02020603050405020304" pitchFamily="18" charset="0"/>
              </a:rPr>
              <a:t>3</a:t>
            </a:r>
            <a:r>
              <a:rPr lang="en-US" sz="2400" baseline="30000" dirty="0">
                <a:solidFill>
                  <a:schemeClr val="tx1"/>
                </a:solidFill>
                <a:latin typeface="Times New Roman" panose="02020603050405020304" pitchFamily="18" charset="0"/>
                <a:cs typeface="Times New Roman" panose="02020603050405020304" pitchFamily="18" charset="0"/>
              </a:rPr>
              <a:t>rd</a:t>
            </a:r>
            <a:r>
              <a:rPr kumimoji="0" lang="en-US" sz="240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Sem</a:t>
            </a:r>
            <a:endParaRPr kumimoji="0" lang="en-US" sz="24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B8BADE7A-AE43-4CDC-82A0-1A011BE5348F}"/>
              </a:ext>
            </a:extLst>
          </p:cNvPr>
          <p:cNvSpPr>
            <a:spLocks noGrp="1"/>
          </p:cNvSpPr>
          <p:nvPr>
            <p:ph type="ftr" sz="quarter" idx="11"/>
          </p:nvPr>
        </p:nvSpPr>
        <p:spPr>
          <a:xfrm>
            <a:off x="2209800" y="6356350"/>
            <a:ext cx="5181600" cy="365125"/>
          </a:xfrm>
        </p:spPr>
        <p:txBody>
          <a:bodyPr/>
          <a:lstStyle/>
          <a:p>
            <a:r>
              <a:rPr lang="en-US" dirty="0"/>
              <a:t>Dr. Kunti Mishra          </a:t>
            </a:r>
            <a:r>
              <a:rPr lang="en-US" dirty="0" err="1"/>
              <a:t>Maths</a:t>
            </a:r>
            <a:r>
              <a:rPr lang="en-US" dirty="0"/>
              <a:t> III (AAS0301A)                Unit-I</a:t>
            </a:r>
          </a:p>
        </p:txBody>
      </p:sp>
      <p:pic>
        <p:nvPicPr>
          <p:cNvPr id="13" name="Picture 4">
            <a:extLst>
              <a:ext uri="{FF2B5EF4-FFF2-40B4-BE49-F238E27FC236}">
                <a16:creationId xmlns:a16="http://schemas.microsoft.com/office/drawing/2014/main" id="{E766E59D-2ABF-F86D-AB2B-B36DA5E9BA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553200" y="2895600"/>
            <a:ext cx="1143000" cy="914400"/>
          </a:xfrm>
          <a:prstGeom prst="rect">
            <a:avLst/>
          </a:prstGeom>
          <a:noFill/>
        </p:spPr>
      </p:pic>
      <p:pic>
        <p:nvPicPr>
          <p:cNvPr id="16" name="Content Placeholder 3">
            <a:extLst>
              <a:ext uri="{FF2B5EF4-FFF2-40B4-BE49-F238E27FC236}">
                <a16:creationId xmlns:a16="http://schemas.microsoft.com/office/drawing/2014/main" id="{B2045DA5-755A-FE27-BAD8-7F6CAFF36CD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 y="30480"/>
            <a:ext cx="1272540" cy="10363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5C5437-A9CF-4041-BF41-6F0E939A75B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p:spPr>
      </p:pic>
      <p:sp>
        <p:nvSpPr>
          <p:cNvPr id="6" name="Date Placeholder 5"/>
          <p:cNvSpPr>
            <a:spLocks noGrp="1"/>
          </p:cNvSpPr>
          <p:nvPr>
            <p:ph type="dt" sz="half" idx="10"/>
          </p:nvPr>
        </p:nvSpPr>
        <p:spPr/>
        <p:txBody>
          <a:bodyPr/>
          <a:lstStyle/>
          <a:p>
            <a:fld id="{463BF70F-9294-495A-BAA8-D4BF8C113A9E}" type="datetime1">
              <a:rPr lang="en-US" smtClean="0"/>
              <a:t>9/22/2022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10</a:t>
            </a:fld>
            <a:endParaRPr lang="en-US"/>
          </a:p>
        </p:txBody>
      </p:sp>
      <p:sp>
        <p:nvSpPr>
          <p:cNvPr id="8" name="Title 1"/>
          <p:cNvSpPr txBox="1">
            <a:spLocks/>
          </p:cNvSpPr>
          <p:nvPr/>
        </p:nvSpPr>
        <p:spPr>
          <a:xfrm>
            <a:off x="1420544" y="1"/>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Branch Wise Applications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11" name="Content Placeholder 2">
            <a:extLst>
              <a:ext uri="{FF2B5EF4-FFF2-40B4-BE49-F238E27FC236}">
                <a16:creationId xmlns:a16="http://schemas.microsoft.com/office/drawing/2014/main" id="{B8D66295-A34F-4917-B92C-8CC78B18EE3B}"/>
              </a:ext>
            </a:extLst>
          </p:cNvPr>
          <p:cNvSpPr txBox="1">
            <a:spLocks/>
          </p:cNvSpPr>
          <p:nvPr/>
        </p:nvSpPr>
        <p:spPr>
          <a:xfrm>
            <a:off x="381000" y="1143000"/>
            <a:ext cx="8305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latin typeface="Times New Roman" panose="02020603050405020304" pitchFamily="18" charset="0"/>
                <a:cs typeface="Times New Roman" panose="02020603050405020304" pitchFamily="18" charset="0"/>
              </a:rPr>
              <a:t>Concept of Complex variable is used in speech recognition, image processing etc.</a:t>
            </a:r>
          </a:p>
          <a:p>
            <a:r>
              <a:rPr lang="en-US" sz="2400" dirty="0">
                <a:latin typeface="Times New Roman" panose="02020603050405020304" pitchFamily="18" charset="0"/>
                <a:cs typeface="Times New Roman" panose="02020603050405020304" pitchFamily="18" charset="0"/>
              </a:rPr>
              <a:t>Function of complex variable helps in evaluation of area, which is required in many physical formulation.</a:t>
            </a:r>
          </a:p>
          <a:p>
            <a:endParaRPr lang="en-US" sz="20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08591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B3DB35CE-C413-4857-9999-6A3BD7CAB5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592" y="1066799"/>
            <a:ext cx="8449408" cy="5050221"/>
          </a:xfrm>
        </p:spPr>
      </p:pic>
      <p:sp>
        <p:nvSpPr>
          <p:cNvPr id="4" name="Date Placeholder 3"/>
          <p:cNvSpPr>
            <a:spLocks noGrp="1"/>
          </p:cNvSpPr>
          <p:nvPr>
            <p:ph type="dt" sz="half" idx="10"/>
          </p:nvPr>
        </p:nvSpPr>
        <p:spPr/>
        <p:txBody>
          <a:bodyPr/>
          <a:lstStyle/>
          <a:p>
            <a:fld id="{41868DAC-1ED6-40E9-9878-0D632B306E4B}"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First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5406483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Second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6" name="Picture 15">
            <a:extLst>
              <a:ext uri="{FF2B5EF4-FFF2-40B4-BE49-F238E27FC236}">
                <a16:creationId xmlns:a16="http://schemas.microsoft.com/office/drawing/2014/main" id="{173E2669-34B3-777A-D7C6-61A039C909C6}"/>
              </a:ext>
            </a:extLst>
          </p:cNvPr>
          <p:cNvPicPr>
            <a:picLocks noChangeAspect="1"/>
          </p:cNvPicPr>
          <p:nvPr/>
        </p:nvPicPr>
        <p:blipFill>
          <a:blip r:embed="rId3"/>
          <a:stretch>
            <a:fillRect/>
          </a:stretch>
        </p:blipFill>
        <p:spPr>
          <a:xfrm>
            <a:off x="381001" y="1154430"/>
            <a:ext cx="8623490" cy="4941570"/>
          </a:xfrm>
          <a:prstGeom prst="rect">
            <a:avLst/>
          </a:prstGeom>
        </p:spPr>
      </p:pic>
    </p:spTree>
    <p:extLst>
      <p:ext uri="{BB962C8B-B14F-4D97-AF65-F5344CB8AC3E}">
        <p14:creationId xmlns:p14="http://schemas.microsoft.com/office/powerpoint/2010/main" val="7312251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295400" y="-199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Second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0" name="Picture 9">
            <a:extLst>
              <a:ext uri="{FF2B5EF4-FFF2-40B4-BE49-F238E27FC236}">
                <a16:creationId xmlns:a16="http://schemas.microsoft.com/office/drawing/2014/main" id="{5B1814AF-4A92-DA31-2648-5A1ADF55C558}"/>
              </a:ext>
            </a:extLst>
          </p:cNvPr>
          <p:cNvPicPr>
            <a:picLocks noChangeAspect="1"/>
          </p:cNvPicPr>
          <p:nvPr/>
        </p:nvPicPr>
        <p:blipFill>
          <a:blip r:embed="rId3"/>
          <a:stretch>
            <a:fillRect/>
          </a:stretch>
        </p:blipFill>
        <p:spPr>
          <a:xfrm>
            <a:off x="1066800" y="1219200"/>
            <a:ext cx="6172200" cy="4018788"/>
          </a:xfrm>
          <a:prstGeom prst="rect">
            <a:avLst/>
          </a:prstGeom>
        </p:spPr>
      </p:pic>
    </p:spTree>
    <p:extLst>
      <p:ext uri="{BB962C8B-B14F-4D97-AF65-F5344CB8AC3E}">
        <p14:creationId xmlns:p14="http://schemas.microsoft.com/office/powerpoint/2010/main" val="16484556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295400" y="-199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p>
          <a:p>
            <a:pPr algn="ctr"/>
            <a:r>
              <a:rPr lang="en-US" sz="3200" b="1" dirty="0">
                <a:latin typeface="Times New Roman" panose="02020603050405020304" pitchFamily="18" charset="0"/>
                <a:cs typeface="Times New Roman" panose="02020603050405020304" pitchFamily="18" charset="0"/>
              </a:rPr>
              <a:t>Second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4" name="Picture 13">
            <a:extLst>
              <a:ext uri="{FF2B5EF4-FFF2-40B4-BE49-F238E27FC236}">
                <a16:creationId xmlns:a16="http://schemas.microsoft.com/office/drawing/2014/main" id="{0CFF90AB-65F6-6E01-27D8-7776CE9A0C24}"/>
              </a:ext>
            </a:extLst>
          </p:cNvPr>
          <p:cNvPicPr>
            <a:picLocks noChangeAspect="1"/>
          </p:cNvPicPr>
          <p:nvPr/>
        </p:nvPicPr>
        <p:blipFill>
          <a:blip r:embed="rId3"/>
          <a:stretch>
            <a:fillRect/>
          </a:stretch>
        </p:blipFill>
        <p:spPr>
          <a:xfrm>
            <a:off x="1038707" y="1143000"/>
            <a:ext cx="5438293" cy="3733800"/>
          </a:xfrm>
          <a:prstGeom prst="rect">
            <a:avLst/>
          </a:prstGeom>
        </p:spPr>
      </p:pic>
    </p:spTree>
    <p:extLst>
      <p:ext uri="{BB962C8B-B14F-4D97-AF65-F5344CB8AC3E}">
        <p14:creationId xmlns:p14="http://schemas.microsoft.com/office/powerpoint/2010/main" val="429293818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295400" y="-199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p>
          <a:p>
            <a:pPr algn="ctr"/>
            <a:r>
              <a:rPr lang="en-US" sz="3200" b="1" dirty="0">
                <a:latin typeface="Times New Roman" panose="02020603050405020304" pitchFamily="18" charset="0"/>
                <a:cs typeface="Times New Roman" panose="02020603050405020304" pitchFamily="18" charset="0"/>
              </a:rPr>
              <a:t>Second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2" name="Picture 1">
            <a:extLst>
              <a:ext uri="{FF2B5EF4-FFF2-40B4-BE49-F238E27FC236}">
                <a16:creationId xmlns:a16="http://schemas.microsoft.com/office/drawing/2014/main" id="{F69BBE34-01B1-EFA0-397F-287AFBCED2F6}"/>
              </a:ext>
            </a:extLst>
          </p:cNvPr>
          <p:cNvPicPr>
            <a:picLocks noChangeAspect="1"/>
          </p:cNvPicPr>
          <p:nvPr/>
        </p:nvPicPr>
        <p:blipFill>
          <a:blip r:embed="rId3"/>
          <a:stretch>
            <a:fillRect/>
          </a:stretch>
        </p:blipFill>
        <p:spPr>
          <a:xfrm>
            <a:off x="1309116" y="1423416"/>
            <a:ext cx="6691884" cy="4139184"/>
          </a:xfrm>
          <a:prstGeom prst="rect">
            <a:avLst/>
          </a:prstGeom>
        </p:spPr>
      </p:pic>
    </p:spTree>
    <p:extLst>
      <p:ext uri="{BB962C8B-B14F-4D97-AF65-F5344CB8AC3E}">
        <p14:creationId xmlns:p14="http://schemas.microsoft.com/office/powerpoint/2010/main" val="190892080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295400" y="-199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Third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3" name="Picture 2">
            <a:extLst>
              <a:ext uri="{FF2B5EF4-FFF2-40B4-BE49-F238E27FC236}">
                <a16:creationId xmlns:a16="http://schemas.microsoft.com/office/drawing/2014/main" id="{0734301C-A52C-8BEA-3004-9954D1B24C8B}"/>
              </a:ext>
            </a:extLst>
          </p:cNvPr>
          <p:cNvPicPr>
            <a:picLocks noChangeAspect="1"/>
          </p:cNvPicPr>
          <p:nvPr/>
        </p:nvPicPr>
        <p:blipFill>
          <a:blip r:embed="rId3"/>
          <a:stretch>
            <a:fillRect/>
          </a:stretch>
        </p:blipFill>
        <p:spPr>
          <a:xfrm>
            <a:off x="791718" y="1162050"/>
            <a:ext cx="7560564" cy="4533900"/>
          </a:xfrm>
          <a:prstGeom prst="rect">
            <a:avLst/>
          </a:prstGeom>
        </p:spPr>
      </p:pic>
    </p:spTree>
    <p:extLst>
      <p:ext uri="{BB962C8B-B14F-4D97-AF65-F5344CB8AC3E}">
        <p14:creationId xmlns:p14="http://schemas.microsoft.com/office/powerpoint/2010/main" val="3859250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295400" y="-199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Third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0" name="Picture 9">
            <a:extLst>
              <a:ext uri="{FF2B5EF4-FFF2-40B4-BE49-F238E27FC236}">
                <a16:creationId xmlns:a16="http://schemas.microsoft.com/office/drawing/2014/main" id="{B1404D38-4B47-3AC5-7D16-F4E214304936}"/>
              </a:ext>
            </a:extLst>
          </p:cNvPr>
          <p:cNvPicPr>
            <a:picLocks noChangeAspect="1"/>
          </p:cNvPicPr>
          <p:nvPr/>
        </p:nvPicPr>
        <p:blipFill>
          <a:blip r:embed="rId3"/>
          <a:stretch>
            <a:fillRect/>
          </a:stretch>
        </p:blipFill>
        <p:spPr>
          <a:xfrm>
            <a:off x="990600" y="934973"/>
            <a:ext cx="6934200" cy="4780027"/>
          </a:xfrm>
          <a:prstGeom prst="rect">
            <a:avLst/>
          </a:prstGeom>
        </p:spPr>
      </p:pic>
    </p:spTree>
    <p:extLst>
      <p:ext uri="{BB962C8B-B14F-4D97-AF65-F5344CB8AC3E}">
        <p14:creationId xmlns:p14="http://schemas.microsoft.com/office/powerpoint/2010/main" val="9637984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295400" y="-199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p>
          <a:p>
            <a:pPr algn="ctr"/>
            <a:r>
              <a:rPr lang="en-US" sz="3200" b="1" dirty="0">
                <a:latin typeface="Times New Roman" panose="02020603050405020304" pitchFamily="18" charset="0"/>
                <a:cs typeface="Times New Roman" panose="02020603050405020304" pitchFamily="18" charset="0"/>
              </a:rPr>
              <a:t>Third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2" name="Picture 1">
            <a:extLst>
              <a:ext uri="{FF2B5EF4-FFF2-40B4-BE49-F238E27FC236}">
                <a16:creationId xmlns:a16="http://schemas.microsoft.com/office/drawing/2014/main" id="{31AD8947-BF5B-8941-5E0F-B5016C5FAC68}"/>
              </a:ext>
            </a:extLst>
          </p:cNvPr>
          <p:cNvPicPr>
            <a:picLocks noChangeAspect="1"/>
          </p:cNvPicPr>
          <p:nvPr/>
        </p:nvPicPr>
        <p:blipFill>
          <a:blip r:embed="rId3"/>
          <a:stretch>
            <a:fillRect/>
          </a:stretch>
        </p:blipFill>
        <p:spPr>
          <a:xfrm>
            <a:off x="1295400" y="1143000"/>
            <a:ext cx="6858000" cy="2819400"/>
          </a:xfrm>
          <a:prstGeom prst="rect">
            <a:avLst/>
          </a:prstGeom>
        </p:spPr>
      </p:pic>
    </p:spTree>
    <p:extLst>
      <p:ext uri="{BB962C8B-B14F-4D97-AF65-F5344CB8AC3E}">
        <p14:creationId xmlns:p14="http://schemas.microsoft.com/office/powerpoint/2010/main" val="4393688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295400" y="-19936"/>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Third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2" name="Picture 1">
            <a:extLst>
              <a:ext uri="{FF2B5EF4-FFF2-40B4-BE49-F238E27FC236}">
                <a16:creationId xmlns:a16="http://schemas.microsoft.com/office/drawing/2014/main" id="{4F88C3D7-3BC8-89E7-38EC-B9A4B5A65E36}"/>
              </a:ext>
            </a:extLst>
          </p:cNvPr>
          <p:cNvPicPr>
            <a:picLocks noChangeAspect="1"/>
          </p:cNvPicPr>
          <p:nvPr/>
        </p:nvPicPr>
        <p:blipFill>
          <a:blip r:embed="rId4"/>
          <a:stretch>
            <a:fillRect/>
          </a:stretch>
        </p:blipFill>
        <p:spPr>
          <a:xfrm>
            <a:off x="1219200" y="1447800"/>
            <a:ext cx="6858000" cy="3845052"/>
          </a:xfrm>
          <a:prstGeom prst="rect">
            <a:avLst/>
          </a:prstGeom>
        </p:spPr>
      </p:pic>
    </p:spTree>
    <p:extLst>
      <p:ext uri="{BB962C8B-B14F-4D97-AF65-F5344CB8AC3E}">
        <p14:creationId xmlns:p14="http://schemas.microsoft.com/office/powerpoint/2010/main" val="245083192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0CA353-BF7E-46D8-8BA4-B23AFF29F257}" type="datetime1">
              <a:rPr lang="en-US" smtClean="0"/>
              <a:t>9/22/2022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Expected Questions (CO1)</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CE208C8-E0C7-41C4-8ABF-F1DE8FECE266}"/>
                  </a:ext>
                </a:extLst>
              </p:cNvPr>
              <p:cNvSpPr>
                <a:spLocks noGrp="1"/>
              </p:cNvSpPr>
              <p:nvPr>
                <p:ph idx="1"/>
              </p:nvPr>
            </p:nvSpPr>
            <p:spPr>
              <a:xfrm>
                <a:off x="457200" y="990600"/>
                <a:ext cx="8229600" cy="5135563"/>
              </a:xfrm>
            </p:spPr>
            <p:txBody>
              <a:bodyPr/>
              <a:lstStyle/>
              <a:p>
                <a:pPr marL="0" indent="0">
                  <a:buNone/>
                </a:pPr>
                <a:r>
                  <a:rPr lang="en-US" dirty="0">
                    <a:effectLst/>
                    <a:ea typeface="Calibri" panose="020F0502020204030204" pitchFamily="34" charset="0"/>
                  </a:rPr>
                  <a:t>Q1. If </a:t>
                </a:r>
                <a14:m>
                  <m:oMath xmlns:m="http://schemas.openxmlformats.org/officeDocument/2006/math">
                    <m:r>
                      <a:rPr lang="en-US" b="0" i="1">
                        <a:effectLst/>
                        <a:latin typeface="Cambria Math" panose="02040503050406030204" pitchFamily="18" charset="0"/>
                        <a:ea typeface="Calibri" panose="020F0502020204030204" pitchFamily="34" charset="0"/>
                      </a:rPr>
                      <m:t>𝑓</m:t>
                    </m:r>
                    <m:r>
                      <a:rPr lang="en-US" b="0" i="1">
                        <a:effectLst/>
                        <a:latin typeface="Cambria Math" panose="02040503050406030204" pitchFamily="18" charset="0"/>
                        <a:ea typeface="Calibri" panose="020F0502020204030204" pitchFamily="34" charset="0"/>
                      </a:rPr>
                      <m:t>(</m:t>
                    </m:r>
                    <m:r>
                      <a:rPr lang="en-US" b="0" i="1">
                        <a:effectLst/>
                        <a:latin typeface="Cambria Math" panose="02040503050406030204" pitchFamily="18" charset="0"/>
                        <a:ea typeface="Calibri" panose="020F0502020204030204" pitchFamily="34" charset="0"/>
                      </a:rPr>
                      <m:t>𝑧</m:t>
                    </m:r>
                    <m:r>
                      <a:rPr lang="en-US" b="0" i="1">
                        <a:effectLst/>
                        <a:latin typeface="Cambria Math" panose="02040503050406030204" pitchFamily="18" charset="0"/>
                        <a:ea typeface="Calibri" panose="020F0502020204030204" pitchFamily="34" charset="0"/>
                      </a:rPr>
                      <m:t>)</m:t>
                    </m:r>
                  </m:oMath>
                </a14:m>
                <a:r>
                  <a:rPr lang="en-US" dirty="0">
                    <a:effectLst/>
                    <a:ea typeface="Calibri" panose="020F0502020204030204" pitchFamily="34" charset="0"/>
                  </a:rPr>
                  <a:t>is a regular function of z, prove that  </a:t>
                </a:r>
                <a14:m>
                  <m:oMath xmlns:m="http://schemas.openxmlformats.org/officeDocument/2006/math">
                    <m:d>
                      <m:dPr>
                        <m:ctrlPr>
                          <a:rPr lang="en-IN" i="1">
                            <a:effectLst/>
                            <a:latin typeface="Cambria Math" panose="02040503050406030204" pitchFamily="18" charset="0"/>
                          </a:rPr>
                        </m:ctrlPr>
                      </m:dPr>
                      <m:e>
                        <m:f>
                          <m:fPr>
                            <m:ctrlPr>
                              <a:rPr lang="en-IN" i="1">
                                <a:effectLst/>
                                <a:latin typeface="Cambria Math" panose="02040503050406030204" pitchFamily="18" charset="0"/>
                              </a:rPr>
                            </m:ctrlPr>
                          </m:fPr>
                          <m:num>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m:t>
                                </m:r>
                              </m:e>
                              <m:sup>
                                <m:r>
                                  <a:rPr lang="en-US" b="0" i="1">
                                    <a:effectLst/>
                                    <a:latin typeface="Cambria Math" panose="02040503050406030204" pitchFamily="18" charset="0"/>
                                    <a:ea typeface="Calibri" panose="020F0502020204030204" pitchFamily="34" charset="0"/>
                                  </a:rPr>
                                  <m:t>2</m:t>
                                </m:r>
                              </m:sup>
                            </m:sSup>
                          </m:num>
                          <m:den>
                            <m:r>
                              <a:rPr lang="en-US" b="0" i="1">
                                <a:effectLst/>
                                <a:latin typeface="Cambria Math" panose="02040503050406030204" pitchFamily="18" charset="0"/>
                                <a:ea typeface="Calibri" panose="020F0502020204030204" pitchFamily="34" charset="0"/>
                              </a:rPr>
                              <m:t>𝜕</m:t>
                            </m:r>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𝑥</m:t>
                                </m:r>
                              </m:e>
                              <m:sup>
                                <m:r>
                                  <a:rPr lang="en-US" b="0" i="1">
                                    <a:effectLst/>
                                    <a:latin typeface="Cambria Math" panose="02040503050406030204" pitchFamily="18" charset="0"/>
                                    <a:ea typeface="Calibri" panose="020F0502020204030204" pitchFamily="34" charset="0"/>
                                  </a:rPr>
                                  <m:t>2</m:t>
                                </m:r>
                              </m:sup>
                            </m:sSup>
                          </m:den>
                        </m:f>
                        <m:r>
                          <a:rPr lang="en-US" b="0" i="1">
                            <a:effectLst/>
                            <a:latin typeface="Cambria Math" panose="02040503050406030204" pitchFamily="18" charset="0"/>
                            <a:ea typeface="Calibri" panose="020F0502020204030204" pitchFamily="34" charset="0"/>
                          </a:rPr>
                          <m:t>+</m:t>
                        </m:r>
                        <m:f>
                          <m:fPr>
                            <m:ctrlPr>
                              <a:rPr lang="en-IN" i="1">
                                <a:effectLst/>
                                <a:latin typeface="Cambria Math" panose="02040503050406030204" pitchFamily="18" charset="0"/>
                              </a:rPr>
                            </m:ctrlPr>
                          </m:fPr>
                          <m:num>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m:t>
                                </m:r>
                              </m:e>
                              <m:sup>
                                <m:r>
                                  <a:rPr lang="en-US" b="0" i="1">
                                    <a:effectLst/>
                                    <a:latin typeface="Cambria Math" panose="02040503050406030204" pitchFamily="18" charset="0"/>
                                    <a:ea typeface="Calibri" panose="020F0502020204030204" pitchFamily="34" charset="0"/>
                                  </a:rPr>
                                  <m:t>2</m:t>
                                </m:r>
                              </m:sup>
                            </m:sSup>
                          </m:num>
                          <m:den>
                            <m:r>
                              <a:rPr lang="en-US" b="0" i="1">
                                <a:effectLst/>
                                <a:latin typeface="Cambria Math" panose="02040503050406030204" pitchFamily="18" charset="0"/>
                                <a:ea typeface="Calibri" panose="020F0502020204030204" pitchFamily="34" charset="0"/>
                              </a:rPr>
                              <m:t>𝜕</m:t>
                            </m:r>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𝑦</m:t>
                                </m:r>
                              </m:e>
                              <m:sup>
                                <m:r>
                                  <a:rPr lang="en-US" b="0" i="1">
                                    <a:effectLst/>
                                    <a:latin typeface="Cambria Math" panose="02040503050406030204" pitchFamily="18" charset="0"/>
                                    <a:ea typeface="Calibri" panose="020F0502020204030204" pitchFamily="34" charset="0"/>
                                  </a:rPr>
                                  <m:t>2</m:t>
                                </m:r>
                              </m:sup>
                            </m:sSup>
                          </m:den>
                        </m:f>
                      </m:e>
                    </m:d>
                    <m:sSup>
                      <m:sSupPr>
                        <m:ctrlPr>
                          <a:rPr lang="en-IN" i="1">
                            <a:effectLst/>
                            <a:latin typeface="Cambria Math" panose="02040503050406030204" pitchFamily="18" charset="0"/>
                          </a:rPr>
                        </m:ctrlPr>
                      </m:sSupPr>
                      <m:e>
                        <m:d>
                          <m:dPr>
                            <m:begChr m:val="|"/>
                            <m:endChr m:val="|"/>
                            <m:ctrlPr>
                              <a:rPr lang="en-IN" i="1">
                                <a:effectLst/>
                                <a:latin typeface="Cambria Math" panose="02040503050406030204" pitchFamily="18" charset="0"/>
                              </a:rPr>
                            </m:ctrlPr>
                          </m:dPr>
                          <m:e>
                            <m:r>
                              <a:rPr lang="en-US" b="0" i="1">
                                <a:effectLst/>
                                <a:latin typeface="Cambria Math" panose="02040503050406030204" pitchFamily="18" charset="0"/>
                                <a:ea typeface="Calibri" panose="020F0502020204030204" pitchFamily="34" charset="0"/>
                              </a:rPr>
                              <m:t>𝑓</m:t>
                            </m:r>
                            <m:r>
                              <a:rPr lang="en-US" b="0" i="1">
                                <a:effectLst/>
                                <a:latin typeface="Cambria Math" panose="02040503050406030204" pitchFamily="18" charset="0"/>
                                <a:ea typeface="Calibri" panose="020F0502020204030204" pitchFamily="34" charset="0"/>
                              </a:rPr>
                              <m:t>(</m:t>
                            </m:r>
                            <m:r>
                              <a:rPr lang="en-US" b="0" i="1">
                                <a:effectLst/>
                                <a:latin typeface="Cambria Math" panose="02040503050406030204" pitchFamily="18" charset="0"/>
                                <a:ea typeface="Calibri" panose="020F0502020204030204" pitchFamily="34" charset="0"/>
                              </a:rPr>
                              <m:t>𝑧</m:t>
                            </m:r>
                            <m:r>
                              <a:rPr lang="en-US" b="0" i="1">
                                <a:effectLst/>
                                <a:latin typeface="Cambria Math" panose="02040503050406030204" pitchFamily="18" charset="0"/>
                                <a:ea typeface="Calibri" panose="020F0502020204030204" pitchFamily="34" charset="0"/>
                              </a:rPr>
                              <m:t>)</m:t>
                            </m:r>
                          </m:e>
                        </m:d>
                      </m:e>
                      <m:sup>
                        <m:r>
                          <a:rPr lang="en-US" b="0" i="1">
                            <a:effectLst/>
                            <a:latin typeface="Cambria Math" panose="02040503050406030204" pitchFamily="18" charset="0"/>
                            <a:ea typeface="Calibri" panose="020F0502020204030204" pitchFamily="34" charset="0"/>
                          </a:rPr>
                          <m:t>2</m:t>
                        </m:r>
                      </m:sup>
                    </m:sSup>
                    <m:r>
                      <a:rPr lang="en-US" b="0" i="1">
                        <a:effectLst/>
                        <a:latin typeface="Cambria Math" panose="02040503050406030204" pitchFamily="18" charset="0"/>
                        <a:ea typeface="Calibri" panose="020F0502020204030204" pitchFamily="34" charset="0"/>
                      </a:rPr>
                      <m:t>=</m:t>
                    </m:r>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4</m:t>
                        </m:r>
                        <m:d>
                          <m:dPr>
                            <m:begChr m:val="|"/>
                            <m:endChr m:val="|"/>
                            <m:ctrlPr>
                              <a:rPr lang="en-IN" i="1">
                                <a:effectLst/>
                                <a:latin typeface="Cambria Math" panose="02040503050406030204" pitchFamily="18" charset="0"/>
                              </a:rPr>
                            </m:ctrlPr>
                          </m:dPr>
                          <m:e>
                            <m:sSup>
                              <m:sSupPr>
                                <m:ctrlPr>
                                  <a:rPr lang="en-IN" i="1">
                                    <a:effectLst/>
                                    <a:latin typeface="Cambria Math" panose="02040503050406030204" pitchFamily="18" charset="0"/>
                                  </a:rPr>
                                </m:ctrlPr>
                              </m:sSupPr>
                              <m:e>
                                <m:r>
                                  <a:rPr lang="en-US" b="0" i="1">
                                    <a:effectLst/>
                                    <a:latin typeface="Cambria Math" panose="02040503050406030204" pitchFamily="18" charset="0"/>
                                    <a:ea typeface="Calibri" panose="020F0502020204030204" pitchFamily="34" charset="0"/>
                                  </a:rPr>
                                  <m:t>𝑓</m:t>
                                </m:r>
                              </m:e>
                              <m:sup>
                                <m:r>
                                  <a:rPr lang="en-US" b="0" i="1">
                                    <a:effectLst/>
                                    <a:latin typeface="Cambria Math" panose="02040503050406030204" pitchFamily="18" charset="0"/>
                                    <a:ea typeface="Calibri" panose="020F0502020204030204" pitchFamily="34" charset="0"/>
                                  </a:rPr>
                                  <m:t>′</m:t>
                                </m:r>
                              </m:sup>
                            </m:sSup>
                            <m:r>
                              <a:rPr lang="en-US" b="0" i="1">
                                <a:effectLst/>
                                <a:latin typeface="Cambria Math" panose="02040503050406030204" pitchFamily="18" charset="0"/>
                                <a:ea typeface="Calibri" panose="020F0502020204030204" pitchFamily="34" charset="0"/>
                              </a:rPr>
                              <m:t>(</m:t>
                            </m:r>
                            <m:r>
                              <a:rPr lang="en-US" b="0" i="1">
                                <a:effectLst/>
                                <a:latin typeface="Cambria Math" panose="02040503050406030204" pitchFamily="18" charset="0"/>
                                <a:ea typeface="Calibri" panose="020F0502020204030204" pitchFamily="34" charset="0"/>
                              </a:rPr>
                              <m:t>𝑧</m:t>
                            </m:r>
                            <m:r>
                              <a:rPr lang="en-US" b="0" i="1">
                                <a:effectLst/>
                                <a:latin typeface="Cambria Math" panose="02040503050406030204" pitchFamily="18" charset="0"/>
                                <a:ea typeface="Calibri" panose="020F0502020204030204" pitchFamily="34" charset="0"/>
                              </a:rPr>
                              <m:t>)</m:t>
                            </m:r>
                          </m:e>
                        </m:d>
                      </m:e>
                      <m:sup>
                        <m:r>
                          <a:rPr lang="en-US" b="0" i="1">
                            <a:effectLst/>
                            <a:latin typeface="Cambria Math" panose="02040503050406030204" pitchFamily="18" charset="0"/>
                            <a:ea typeface="Calibri" panose="020F0502020204030204" pitchFamily="34" charset="0"/>
                          </a:rPr>
                          <m:t>2</m:t>
                        </m:r>
                      </m:sup>
                    </m:sSup>
                  </m:oMath>
                </a14:m>
                <a:r>
                  <a:rPr lang="en-US" dirty="0">
                    <a:effectLst/>
                    <a:ea typeface="Times New Roman" panose="02020603050405020304" pitchFamily="18" charset="0"/>
                  </a:rPr>
                  <a:t>.</a:t>
                </a:r>
              </a:p>
              <a:p>
                <a:pPr marL="0" indent="0">
                  <a:buNone/>
                </a:pPr>
                <a:r>
                  <a:rPr lang="en-US" dirty="0"/>
                  <a:t>Q2. If </a:t>
                </a:r>
                <a14:m>
                  <m:oMath xmlns:m="http://schemas.openxmlformats.org/officeDocument/2006/math">
                    <m:r>
                      <a:rPr lang="en-US" b="0" i="1" dirty="0">
                        <a:latin typeface="Cambria Math" panose="02040503050406030204" pitchFamily="18" charset="0"/>
                      </a:rPr>
                      <m:t>𝑢</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𝑣</m:t>
                    </m:r>
                    <m:r>
                      <a:rPr lang="en-US" b="0"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b="0" i="1" dirty="0">
                            <a:latin typeface="Cambria Math" panose="02040503050406030204" pitchFamily="18" charset="0"/>
                            <a:ea typeface="Cambria Math" panose="02040503050406030204" pitchFamily="18" charset="0"/>
                          </a:rPr>
                          <m:t>𝑥</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𝑦</m:t>
                        </m:r>
                      </m:e>
                    </m:d>
                    <m:d>
                      <m:dPr>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2</m:t>
                            </m:r>
                          </m:sup>
                        </m:sSup>
                        <m:r>
                          <a:rPr lang="en-US" b="0" i="1" dirty="0">
                            <a:latin typeface="Cambria Math" panose="02040503050406030204" pitchFamily="18" charset="0"/>
                            <a:ea typeface="Cambria Math" panose="02040503050406030204" pitchFamily="18" charset="0"/>
                          </a:rPr>
                          <m:t>+4</m:t>
                        </m:r>
                        <m:r>
                          <a:rPr lang="en-US" b="0" i="1" dirty="0">
                            <a:latin typeface="Cambria Math" panose="02040503050406030204" pitchFamily="18" charset="0"/>
                            <a:ea typeface="Cambria Math" panose="02040503050406030204" pitchFamily="18" charset="0"/>
                          </a:rPr>
                          <m:t>𝑥𝑦</m:t>
                        </m:r>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2</m:t>
                            </m:r>
                          </m:sup>
                        </m:sSup>
                      </m:e>
                    </m:d>
                  </m:oMath>
                </a14:m>
                <a:r>
                  <a:rPr lang="en-US" dirty="0"/>
                  <a:t> and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is an analytic function . Find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in terms of  </a:t>
                </a:r>
                <a14:m>
                  <m:oMath xmlns:m="http://schemas.openxmlformats.org/officeDocument/2006/math">
                    <m:r>
                      <a:rPr lang="en-US" b="0" i="1" dirty="0">
                        <a:latin typeface="Cambria Math" panose="02040503050406030204" pitchFamily="18" charset="0"/>
                      </a:rPr>
                      <m:t>𝑧</m:t>
                    </m:r>
                  </m:oMath>
                </a14:m>
                <a:r>
                  <a:rPr lang="en-US" dirty="0"/>
                  <a:t>.</a:t>
                </a:r>
              </a:p>
              <a:p>
                <a:pPr marL="0" indent="0">
                  <a:buNone/>
                </a:pPr>
                <a:r>
                  <a:rPr lang="en-US" dirty="0">
                    <a:effectLst/>
                    <a:ea typeface="Calibri" panose="020F0502020204030204" pitchFamily="34" charset="0"/>
                  </a:rPr>
                  <a:t>Q3. Find the bilinear transformation which maps the points</a:t>
                </a:r>
                <a14:m>
                  <m:oMath xmlns:m="http://schemas.openxmlformats.org/officeDocument/2006/math">
                    <m:r>
                      <a:rPr lang="en-US" i="1">
                        <a:effectLst/>
                        <a:latin typeface="Cambria Math" panose="02040503050406030204" pitchFamily="18" charset="0"/>
                        <a:ea typeface="Calibri" panose="020F0502020204030204" pitchFamily="34" charset="0"/>
                      </a:rPr>
                      <m:t> </m:t>
                    </m:r>
                    <m:r>
                      <a:rPr lang="en-US" i="1">
                        <a:effectLst/>
                        <a:latin typeface="Cambria Math" panose="02040503050406030204" pitchFamily="18" charset="0"/>
                        <a:ea typeface="Calibri" panose="020F0502020204030204" pitchFamily="34" charset="0"/>
                      </a:rPr>
                      <m:t>𝑧</m:t>
                    </m:r>
                    <m:r>
                      <a:rPr lang="en-US" i="1">
                        <a:effectLst/>
                        <a:latin typeface="Cambria Math" panose="02040503050406030204" pitchFamily="18" charset="0"/>
                        <a:ea typeface="Calibri" panose="020F0502020204030204" pitchFamily="34" charset="0"/>
                      </a:rPr>
                      <m:t>=0,1,∞</m:t>
                    </m:r>
                  </m:oMath>
                </a14:m>
                <a:r>
                  <a:rPr lang="en-US" dirty="0">
                    <a:effectLst/>
                    <a:ea typeface="Calibri" panose="020F0502020204030204" pitchFamily="34" charset="0"/>
                  </a:rPr>
                  <a:t> into the points </a:t>
                </a:r>
                <a14:m>
                  <m:oMath xmlns:m="http://schemas.openxmlformats.org/officeDocument/2006/math">
                    <m:r>
                      <a:rPr lang="en-US" i="1">
                        <a:effectLst/>
                        <a:latin typeface="Cambria Math" panose="02040503050406030204" pitchFamily="18" charset="0"/>
                        <a:ea typeface="Calibri" panose="020F0502020204030204" pitchFamily="34" charset="0"/>
                      </a:rPr>
                      <m:t>𝑤</m:t>
                    </m:r>
                    <m:r>
                      <a:rPr lang="en-US" i="1">
                        <a:effectLst/>
                        <a:latin typeface="Cambria Math" panose="02040503050406030204" pitchFamily="18" charset="0"/>
                        <a:ea typeface="Calibri" panose="020F0502020204030204" pitchFamily="34" charset="0"/>
                      </a:rPr>
                      <m:t>= </m:t>
                    </m:r>
                    <m:r>
                      <a:rPr lang="en-US" i="1">
                        <a:effectLst/>
                        <a:latin typeface="Cambria Math" panose="02040503050406030204" pitchFamily="18" charset="0"/>
                        <a:ea typeface="Calibri" panose="020F0502020204030204" pitchFamily="34" charset="0"/>
                      </a:rPr>
                      <m:t>𝑖</m:t>
                    </m:r>
                    <m:r>
                      <a:rPr lang="en-US" i="1">
                        <a:effectLst/>
                        <a:latin typeface="Cambria Math" panose="02040503050406030204" pitchFamily="18" charset="0"/>
                        <a:ea typeface="Calibri" panose="020F0502020204030204" pitchFamily="34" charset="0"/>
                      </a:rPr>
                      <m:t>,−1,−</m:t>
                    </m:r>
                    <m:r>
                      <a:rPr lang="en-US" i="1">
                        <a:effectLst/>
                        <a:latin typeface="Cambria Math" panose="02040503050406030204" pitchFamily="18" charset="0"/>
                        <a:ea typeface="Calibri" panose="020F0502020204030204" pitchFamily="34" charset="0"/>
                      </a:rPr>
                      <m:t>𝑖</m:t>
                    </m:r>
                  </m:oMath>
                </a14:m>
                <a:r>
                  <a:rPr lang="en-US" dirty="0">
                    <a:effectLst/>
                    <a:ea typeface="Calibri" panose="020F0502020204030204" pitchFamily="34" charset="0"/>
                  </a:rPr>
                  <a:t> respectively.</a:t>
                </a:r>
                <a:endParaRPr lang="en-IN" dirty="0">
                  <a:ea typeface="Calibri" panose="020F0502020204030204" pitchFamily="34" charset="0"/>
                </a:endParaRPr>
              </a:p>
              <a:p>
                <a:pPr marL="0" indent="0">
                  <a:buNone/>
                </a:pPr>
                <a:r>
                  <a:rPr lang="en-US" dirty="0">
                    <a:effectLst/>
                    <a:ea typeface="Calibri" panose="020F0502020204030204" pitchFamily="34" charset="0"/>
                  </a:rPr>
                  <a:t>Q4. Consider the transformation  </a:t>
                </a:r>
                <a14:m>
                  <m:oMath xmlns:m="http://schemas.openxmlformats.org/officeDocument/2006/math">
                    <m:r>
                      <a:rPr lang="en-US" i="1">
                        <a:effectLst/>
                        <a:latin typeface="Cambria Math" panose="02040503050406030204" pitchFamily="18" charset="0"/>
                        <a:ea typeface="Calibri" panose="020F0502020204030204" pitchFamily="34" charset="0"/>
                      </a:rPr>
                      <m:t>𝑧</m:t>
                    </m:r>
                    <m:r>
                      <a:rPr lang="en-US" i="1">
                        <a:effectLst/>
                        <a:latin typeface="Cambria Math" panose="02040503050406030204" pitchFamily="18" charset="0"/>
                        <a:ea typeface="Calibri" panose="020F0502020204030204" pitchFamily="34" charset="0"/>
                      </a:rPr>
                      <m:t>=</m:t>
                    </m:r>
                    <m:rad>
                      <m:radPr>
                        <m:degHide m:val="on"/>
                        <m:ctrlPr>
                          <a:rPr lang="en-IN" i="1">
                            <a:effectLst/>
                            <a:latin typeface="Cambria Math" panose="02040503050406030204" pitchFamily="18" charset="0"/>
                            <a:ea typeface="Calibri" panose="020F0502020204030204" pitchFamily="34" charset="0"/>
                          </a:rPr>
                        </m:ctrlPr>
                      </m:radPr>
                      <m:deg/>
                      <m:e>
                        <m:r>
                          <a:rPr lang="en-US" i="1">
                            <a:effectLst/>
                            <a:latin typeface="Cambria Math" panose="02040503050406030204" pitchFamily="18" charset="0"/>
                            <a:ea typeface="Calibri" panose="020F0502020204030204" pitchFamily="34" charset="0"/>
                          </a:rPr>
                          <m:t>2</m:t>
                        </m:r>
                      </m:e>
                    </m:rad>
                    <m:sSup>
                      <m:sSupPr>
                        <m:ctrlPr>
                          <a:rPr lang="en-IN" i="1">
                            <a:effectLst/>
                            <a:latin typeface="Cambria Math" panose="02040503050406030204" pitchFamily="18" charset="0"/>
                            <a:ea typeface="Calibri" panose="020F0502020204030204" pitchFamily="34" charset="0"/>
                          </a:rPr>
                        </m:ctrlPr>
                      </m:sSupPr>
                      <m:e>
                        <m:r>
                          <a:rPr lang="en-US" i="1">
                            <a:effectLst/>
                            <a:latin typeface="Cambria Math" panose="02040503050406030204" pitchFamily="18" charset="0"/>
                            <a:ea typeface="Calibri" panose="020F0502020204030204" pitchFamily="34" charset="0"/>
                          </a:rPr>
                          <m:t>𝑒</m:t>
                        </m:r>
                      </m:e>
                      <m:sup>
                        <m:f>
                          <m:fPr>
                            <m:ctrlPr>
                              <a:rPr lang="en-IN" i="1">
                                <a:effectLst/>
                                <a:latin typeface="Cambria Math" panose="02040503050406030204" pitchFamily="18" charset="0"/>
                                <a:ea typeface="Calibri" panose="020F0502020204030204" pitchFamily="34" charset="0"/>
                              </a:rPr>
                            </m:ctrlPr>
                          </m:fPr>
                          <m:num>
                            <m:r>
                              <a:rPr lang="en-US" i="1">
                                <a:effectLst/>
                                <a:latin typeface="Cambria Math" panose="02040503050406030204" pitchFamily="18" charset="0"/>
                                <a:ea typeface="Calibri" panose="020F0502020204030204" pitchFamily="34" charset="0"/>
                              </a:rPr>
                              <m:t>𝑖</m:t>
                            </m:r>
                            <m:r>
                              <a:rPr lang="en-US" i="1">
                                <a:effectLst/>
                                <a:latin typeface="Cambria Math" panose="02040503050406030204" pitchFamily="18" charset="0"/>
                                <a:ea typeface="Calibri" panose="020F0502020204030204" pitchFamily="34" charset="0"/>
                              </a:rPr>
                              <m:t>𝜋</m:t>
                            </m:r>
                          </m:num>
                          <m:den>
                            <m:r>
                              <a:rPr lang="en-US" i="1">
                                <a:effectLst/>
                                <a:latin typeface="Cambria Math" panose="02040503050406030204" pitchFamily="18" charset="0"/>
                                <a:ea typeface="Calibri" panose="020F0502020204030204" pitchFamily="34" charset="0"/>
                              </a:rPr>
                              <m:t>4</m:t>
                            </m:r>
                          </m:den>
                        </m:f>
                      </m:sup>
                    </m:sSup>
                    <m:r>
                      <a:rPr lang="en-US" i="1">
                        <a:effectLst/>
                        <a:latin typeface="Cambria Math" panose="02040503050406030204" pitchFamily="18" charset="0"/>
                        <a:ea typeface="Calibri" panose="020F0502020204030204" pitchFamily="34" charset="0"/>
                      </a:rPr>
                      <m:t> </m:t>
                    </m:r>
                    <m:r>
                      <a:rPr lang="en-US" i="1">
                        <a:effectLst/>
                        <a:latin typeface="Cambria Math" panose="02040503050406030204" pitchFamily="18" charset="0"/>
                        <a:ea typeface="Calibri" panose="020F0502020204030204" pitchFamily="34" charset="0"/>
                      </a:rPr>
                      <m:t>𝑧</m:t>
                    </m:r>
                  </m:oMath>
                </a14:m>
                <a:r>
                  <a:rPr lang="en-US" dirty="0">
                    <a:effectLst/>
                    <a:ea typeface="Calibri" panose="020F0502020204030204" pitchFamily="34" charset="0"/>
                  </a:rPr>
                  <a:t>  and determine the region </a:t>
                </a:r>
                <a14:m>
                  <m:oMath xmlns:m="http://schemas.openxmlformats.org/officeDocument/2006/math">
                    <m:r>
                      <a:rPr lang="en-US" i="1">
                        <a:effectLst/>
                        <a:latin typeface="Cambria Math" panose="02040503050406030204" pitchFamily="18" charset="0"/>
                        <a:ea typeface="Calibri" panose="020F0502020204030204" pitchFamily="34" charset="0"/>
                      </a:rPr>
                      <m:t>𝑅</m:t>
                    </m:r>
                    <m:r>
                      <a:rPr lang="en-US" i="1" baseline="30000">
                        <a:effectLst/>
                        <a:latin typeface="Cambria Math" panose="02040503050406030204" pitchFamily="18" charset="0"/>
                        <a:ea typeface="Calibri" panose="020F0502020204030204" pitchFamily="34" charset="0"/>
                      </a:rPr>
                      <m:t>’</m:t>
                    </m:r>
                  </m:oMath>
                </a14:m>
                <a:r>
                  <a:rPr lang="en-US" baseline="30000" dirty="0">
                    <a:effectLst/>
                    <a:ea typeface="Calibri" panose="020F0502020204030204" pitchFamily="34" charset="0"/>
                  </a:rPr>
                  <a:t> </a:t>
                </a:r>
                <a:r>
                  <a:rPr lang="en-US" dirty="0">
                    <a:effectLst/>
                    <a:ea typeface="Calibri" panose="020F0502020204030204" pitchFamily="34" charset="0"/>
                  </a:rPr>
                  <a:t>of </a:t>
                </a:r>
                <a14:m>
                  <m:oMath xmlns:m="http://schemas.openxmlformats.org/officeDocument/2006/math">
                    <m:r>
                      <a:rPr lang="en-US" i="1">
                        <a:effectLst/>
                        <a:latin typeface="Cambria Math" panose="02040503050406030204" pitchFamily="18" charset="0"/>
                        <a:ea typeface="Calibri" panose="020F0502020204030204" pitchFamily="34" charset="0"/>
                      </a:rPr>
                      <m:t>𝑤</m:t>
                    </m:r>
                  </m:oMath>
                </a14:m>
                <a:r>
                  <a:rPr lang="en-US" dirty="0">
                    <a:effectLst/>
                    <a:ea typeface="Calibri" panose="020F0502020204030204" pitchFamily="34" charset="0"/>
                  </a:rPr>
                  <a:t> –plane corresponding to rectangular region </a:t>
                </a:r>
                <a14:m>
                  <m:oMath xmlns:m="http://schemas.openxmlformats.org/officeDocument/2006/math">
                    <m:r>
                      <a:rPr lang="en-US" i="1">
                        <a:effectLst/>
                        <a:latin typeface="Cambria Math" panose="02040503050406030204" pitchFamily="18" charset="0"/>
                        <a:ea typeface="Calibri" panose="020F0502020204030204" pitchFamily="34" charset="0"/>
                      </a:rPr>
                      <m:t>𝑅</m:t>
                    </m:r>
                  </m:oMath>
                </a14:m>
                <a:r>
                  <a:rPr lang="en-US" dirty="0">
                    <a:effectLst/>
                    <a:ea typeface="Calibri" panose="020F0502020204030204" pitchFamily="34" charset="0"/>
                  </a:rPr>
                  <a:t> bounded by the lines </a:t>
                </a:r>
                <a14:m>
                  <m:oMath xmlns:m="http://schemas.openxmlformats.org/officeDocument/2006/math">
                    <m:r>
                      <a:rPr lang="en-US" i="1">
                        <a:effectLst/>
                        <a:latin typeface="Cambria Math" panose="02040503050406030204" pitchFamily="18" charset="0"/>
                        <a:ea typeface="Calibri" panose="020F0502020204030204" pitchFamily="34" charset="0"/>
                      </a:rPr>
                      <m:t>𝑥</m:t>
                    </m:r>
                    <m:r>
                      <a:rPr lang="en-US" i="1">
                        <a:effectLst/>
                        <a:latin typeface="Cambria Math" panose="02040503050406030204" pitchFamily="18" charset="0"/>
                        <a:ea typeface="Calibri" panose="020F0502020204030204" pitchFamily="34" charset="0"/>
                      </a:rPr>
                      <m:t>=0, </m:t>
                    </m:r>
                    <m:r>
                      <a:rPr lang="en-US" i="1">
                        <a:effectLst/>
                        <a:latin typeface="Cambria Math" panose="02040503050406030204" pitchFamily="18" charset="0"/>
                        <a:ea typeface="Calibri" panose="020F0502020204030204" pitchFamily="34" charset="0"/>
                      </a:rPr>
                      <m:t>𝑦</m:t>
                    </m:r>
                    <m:r>
                      <a:rPr lang="en-US" i="1">
                        <a:effectLst/>
                        <a:latin typeface="Cambria Math" panose="02040503050406030204" pitchFamily="18" charset="0"/>
                        <a:ea typeface="Calibri" panose="020F0502020204030204" pitchFamily="34" charset="0"/>
                      </a:rPr>
                      <m:t>=0 , </m:t>
                    </m:r>
                    <m:r>
                      <a:rPr lang="en-US" i="1">
                        <a:effectLst/>
                        <a:latin typeface="Cambria Math" panose="02040503050406030204" pitchFamily="18" charset="0"/>
                        <a:ea typeface="Calibri" panose="020F0502020204030204" pitchFamily="34" charset="0"/>
                      </a:rPr>
                      <m:t>𝑥</m:t>
                    </m:r>
                    <m:r>
                      <a:rPr lang="en-US" i="1">
                        <a:effectLst/>
                        <a:latin typeface="Cambria Math" panose="02040503050406030204" pitchFamily="18" charset="0"/>
                        <a:ea typeface="Calibri" panose="020F0502020204030204" pitchFamily="34" charset="0"/>
                      </a:rPr>
                      <m:t>=2</m:t>
                    </m:r>
                  </m:oMath>
                </a14:m>
                <a:r>
                  <a:rPr lang="en-US" dirty="0">
                    <a:effectLst/>
                    <a:ea typeface="Calibri" panose="020F0502020204030204" pitchFamily="34" charset="0"/>
                  </a:rPr>
                  <a:t> and </a:t>
                </a:r>
                <a14:m>
                  <m:oMath xmlns:m="http://schemas.openxmlformats.org/officeDocument/2006/math">
                    <m:r>
                      <a:rPr lang="en-US" i="1">
                        <a:effectLst/>
                        <a:latin typeface="Cambria Math" panose="02040503050406030204" pitchFamily="18" charset="0"/>
                        <a:ea typeface="Calibri" panose="020F0502020204030204" pitchFamily="34" charset="0"/>
                      </a:rPr>
                      <m:t>𝑦</m:t>
                    </m:r>
                    <m:r>
                      <a:rPr lang="en-US" i="1">
                        <a:effectLst/>
                        <a:latin typeface="Cambria Math" panose="02040503050406030204" pitchFamily="18" charset="0"/>
                        <a:ea typeface="Calibri" panose="020F0502020204030204" pitchFamily="34" charset="0"/>
                      </a:rPr>
                      <m:t>=1</m:t>
                    </m:r>
                  </m:oMath>
                </a14:m>
                <a:r>
                  <a:rPr lang="en-US" dirty="0">
                    <a:effectLst/>
                    <a:ea typeface="Calibri" panose="020F0502020204030204" pitchFamily="34" charset="0"/>
                  </a:rPr>
                  <a:t> in </a:t>
                </a:r>
                <a14:m>
                  <m:oMath xmlns:m="http://schemas.openxmlformats.org/officeDocument/2006/math">
                    <m:r>
                      <a:rPr lang="en-US" i="1">
                        <a:effectLst/>
                        <a:latin typeface="Cambria Math" panose="02040503050406030204" pitchFamily="18" charset="0"/>
                        <a:ea typeface="Calibri" panose="020F0502020204030204" pitchFamily="34" charset="0"/>
                      </a:rPr>
                      <m:t>𝑧</m:t>
                    </m:r>
                  </m:oMath>
                </a14:m>
                <a:r>
                  <a:rPr lang="en-US" dirty="0">
                    <a:effectLst/>
                    <a:ea typeface="Calibri" panose="020F0502020204030204" pitchFamily="34" charset="0"/>
                  </a:rPr>
                  <a:t>-plane. </a:t>
                </a:r>
                <a:endParaRPr lang="en-IN" dirty="0">
                  <a:effectLst/>
                  <a:ea typeface="Calibri" panose="020F0502020204030204" pitchFamily="34" charset="0"/>
                </a:endParaRPr>
              </a:p>
              <a:p>
                <a:pPr marL="457200" indent="-457200">
                  <a:buAutoNum type="arabicPeriod"/>
                </a:pPr>
                <a:endParaRPr lang="en-US" sz="2200" dirty="0">
                  <a:latin typeface="Times New Roman" panose="02020603050405020304" pitchFamily="18" charset="0"/>
                  <a:cs typeface="Times New Roman" panose="02020603050405020304" pitchFamily="18" charset="0"/>
                </a:endParaRPr>
              </a:p>
            </p:txBody>
          </p:sp>
        </mc:Choice>
        <mc:Fallback xmlns="">
          <p:sp>
            <p:nvSpPr>
              <p:cNvPr id="2" name="Content Placeholder 1">
                <a:extLst>
                  <a:ext uri="{FF2B5EF4-FFF2-40B4-BE49-F238E27FC236}">
                    <a16:creationId xmlns:a16="http://schemas.microsoft.com/office/drawing/2014/main" id="{4CE208C8-E0C7-41C4-8ABF-F1DE8FECE266}"/>
                  </a:ext>
                </a:extLst>
              </p:cNvPr>
              <p:cNvSpPr>
                <a:spLocks noGrp="1" noRot="1" noChangeAspect="1" noMove="1" noResize="1" noEditPoints="1" noAdjustHandles="1" noChangeArrowheads="1" noChangeShapeType="1" noTextEdit="1"/>
              </p:cNvSpPr>
              <p:nvPr>
                <p:ph idx="1"/>
              </p:nvPr>
            </p:nvSpPr>
            <p:spPr>
              <a:xfrm>
                <a:off x="457200" y="990600"/>
                <a:ext cx="8229600" cy="5135563"/>
              </a:xfrm>
              <a:blipFill>
                <a:blip r:embed="rId2"/>
                <a:stretch>
                  <a:fillRect l="-1111" r="-815"/>
                </a:stretch>
              </a:blipFill>
            </p:spPr>
            <p:txBody>
              <a:bodyPr/>
              <a:lstStyle/>
              <a:p>
                <a:r>
                  <a:rPr lang="hi-IN">
                    <a:noFill/>
                  </a:rPr>
                  <a:t> </a:t>
                </a:r>
              </a:p>
            </p:txBody>
          </p:sp>
        </mc:Fallback>
      </mc:AlternateContent>
      <p:pic>
        <p:nvPicPr>
          <p:cNvPr id="9" name="Content Placeholder 3">
            <a:extLst>
              <a:ext uri="{FF2B5EF4-FFF2-40B4-BE49-F238E27FC236}">
                <a16:creationId xmlns:a16="http://schemas.microsoft.com/office/drawing/2014/main" id="{63C2B891-B886-4D5E-ABB0-DB6D0900BF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55589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pPr marL="0" indent="0" algn="just">
              <a:buNone/>
            </a:pPr>
            <a:r>
              <a:rPr lang="en-US" sz="2400" dirty="0"/>
              <a:t>The objective of this course is to familiarize the engineers with concept of function of complex variables, complex variables&amp; their applications, Integral Transforms for various mathematical tasks and numerical aptitude. It aims to show case the students with standard concepts and tools from B. Tech to deal with advanced level of mathematics and applications that would be essential for their disciplines. The students will learn: </a:t>
            </a:r>
          </a:p>
          <a:p>
            <a:pPr algn="just"/>
            <a:r>
              <a:rPr lang="en-US" sz="2400" dirty="0"/>
              <a:t>The idea of function of complex variables  and  analytic functions. </a:t>
            </a:r>
          </a:p>
          <a:p>
            <a:pPr algn="just"/>
            <a:r>
              <a:rPr lang="en-US" sz="2400" dirty="0"/>
              <a:t>The idea of concepts of complex functions for evaluation of definite integrals </a:t>
            </a:r>
          </a:p>
          <a:p>
            <a:r>
              <a:rPr lang="en-US" sz="2400" dirty="0"/>
              <a:t>The concepts of concept of partial differential equation to solve partial differential and its applications.</a:t>
            </a:r>
          </a:p>
          <a:p>
            <a:pPr marL="0" indent="0">
              <a:buNone/>
            </a:pPr>
            <a:endParaRPr lang="en-US" sz="2200" dirty="0"/>
          </a:p>
        </p:txBody>
      </p:sp>
      <p:sp>
        <p:nvSpPr>
          <p:cNvPr id="4" name="Date Placeholder 3"/>
          <p:cNvSpPr>
            <a:spLocks noGrp="1"/>
          </p:cNvSpPr>
          <p:nvPr>
            <p:ph type="dt" sz="half" idx="10"/>
          </p:nvPr>
        </p:nvSpPr>
        <p:spPr/>
        <p:txBody>
          <a:bodyPr/>
          <a:lstStyle/>
          <a:p>
            <a:fld id="{703949C0-5A03-4B16-AFD5-7154F6EFD092}" type="datetime1">
              <a:rPr lang="en-US" smtClean="0"/>
              <a:t>9/22/2022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181306C6-A4BB-4E64-9DBE-37A5A0ED4E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dirty="0">
                <a:ea typeface="Times New Roman" panose="02020603050405020304" pitchFamily="18" charset="0"/>
              </a:rPr>
              <a:t>Functions of complex variable</a:t>
            </a:r>
          </a:p>
          <a:p>
            <a:r>
              <a:rPr lang="en-US" dirty="0">
                <a:ea typeface="Times New Roman" panose="02020603050405020304" pitchFamily="18" charset="0"/>
              </a:rPr>
              <a:t>Limit, Continuity and differentiability</a:t>
            </a:r>
          </a:p>
          <a:p>
            <a:r>
              <a:rPr lang="en-US" dirty="0">
                <a:ea typeface="Times New Roman" panose="02020603050405020304" pitchFamily="18" charset="0"/>
              </a:rPr>
              <a:t>Analytic functions</a:t>
            </a:r>
          </a:p>
          <a:p>
            <a:r>
              <a:rPr lang="en-US" dirty="0">
                <a:ea typeface="Times New Roman" panose="02020603050405020304" pitchFamily="18" charset="0"/>
              </a:rPr>
              <a:t>Cauchy- Riemann</a:t>
            </a:r>
            <a:r>
              <a:rPr lang="en-US" spc="-285" dirty="0">
                <a:ea typeface="Times New Roman" panose="02020603050405020304" pitchFamily="18" charset="0"/>
              </a:rPr>
              <a:t> </a:t>
            </a:r>
            <a:r>
              <a:rPr lang="en-US" dirty="0">
                <a:ea typeface="Times New Roman" panose="02020603050405020304" pitchFamily="18" charset="0"/>
              </a:rPr>
              <a:t>equations (Cartesian and Polar form),</a:t>
            </a:r>
          </a:p>
          <a:p>
            <a:r>
              <a:rPr lang="en-US" dirty="0">
                <a:ea typeface="Times New Roman" panose="02020603050405020304" pitchFamily="18" charset="0"/>
              </a:rPr>
              <a:t>Harmonic function</a:t>
            </a:r>
          </a:p>
          <a:p>
            <a:r>
              <a:rPr lang="en-US" dirty="0">
                <a:ea typeface="Times New Roman" panose="02020603050405020304" pitchFamily="18" charset="0"/>
              </a:rPr>
              <a:t>Method to find Analytic functions</a:t>
            </a:r>
          </a:p>
          <a:p>
            <a:r>
              <a:rPr lang="en-US" dirty="0">
                <a:ea typeface="Times New Roman" panose="02020603050405020304" pitchFamily="18" charset="0"/>
              </a:rPr>
              <a:t>Conformal</a:t>
            </a:r>
            <a:r>
              <a:rPr lang="en-US" spc="5" dirty="0">
                <a:ea typeface="Times New Roman" panose="02020603050405020304" pitchFamily="18" charset="0"/>
              </a:rPr>
              <a:t> </a:t>
            </a:r>
            <a:r>
              <a:rPr lang="en-US" dirty="0">
                <a:ea typeface="Times New Roman" panose="02020603050405020304" pitchFamily="18" charset="0"/>
              </a:rPr>
              <a:t>mapping</a:t>
            </a:r>
          </a:p>
          <a:p>
            <a:r>
              <a:rPr lang="en-US" dirty="0">
                <a:ea typeface="Times New Roman" panose="02020603050405020304" pitchFamily="18" charset="0"/>
              </a:rPr>
              <a:t>Mobius transformation and their</a:t>
            </a:r>
            <a:r>
              <a:rPr lang="en-US" spc="-5" dirty="0">
                <a:ea typeface="Times New Roman" panose="02020603050405020304" pitchFamily="18" charset="0"/>
              </a:rPr>
              <a:t> </a:t>
            </a:r>
            <a:r>
              <a:rPr lang="en-US" dirty="0">
                <a:ea typeface="Times New Roman" panose="02020603050405020304" pitchFamily="18" charset="0"/>
              </a:rPr>
              <a:t>properties.</a:t>
            </a:r>
            <a:endParaRPr lang="en-US" dirty="0"/>
          </a:p>
          <a:p>
            <a:pPr marL="0" indent="0">
              <a:buNone/>
            </a:pPr>
            <a:endParaRPr lang="en-US" sz="2200" dirty="0"/>
          </a:p>
          <a:p>
            <a:pPr marL="0" indent="0">
              <a:buNone/>
            </a:pPr>
            <a:r>
              <a:rPr lang="en-US" sz="2200" dirty="0"/>
              <a:t> </a:t>
            </a:r>
          </a:p>
          <a:p>
            <a:pPr marL="0" indent="0">
              <a:buNone/>
            </a:pPr>
            <a:endParaRPr lang="en-US" sz="2200" dirty="0"/>
          </a:p>
          <a:p>
            <a:pPr>
              <a:buFont typeface="Wingdings" pitchFamily="2" charset="2"/>
              <a:buChar char="ü"/>
            </a:pPr>
            <a:endParaRPr lang="en-US" sz="2200" dirty="0"/>
          </a:p>
          <a:p>
            <a:pPr>
              <a:buFont typeface="Wingdings" pitchFamily="2" charset="2"/>
              <a:buChar char="§"/>
            </a:pPr>
            <a:endParaRPr lang="en-US" sz="2200" dirty="0"/>
          </a:p>
        </p:txBody>
      </p:sp>
      <p:sp>
        <p:nvSpPr>
          <p:cNvPr id="4" name="Date Placeholder 3"/>
          <p:cNvSpPr>
            <a:spLocks noGrp="1"/>
          </p:cNvSpPr>
          <p:nvPr>
            <p:ph type="dt" sz="half" idx="10"/>
          </p:nvPr>
        </p:nvSpPr>
        <p:spPr/>
        <p:txBody>
          <a:bodyPr/>
          <a:lstStyle/>
          <a:p>
            <a:fld id="{3AE26E06-E098-42A5-806E-619F960AEAC8}"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dirty="0">
                <a:ln>
                  <a:noFill/>
                </a:ln>
                <a:solidFill>
                  <a:schemeClr val="dk1"/>
                </a:solidFill>
                <a:effectLst/>
                <a:uLnTx/>
                <a:uFillTx/>
                <a:latin typeface="Times New Roman" panose="02020603050405020304" pitchFamily="18" charset="0"/>
              </a:rPr>
              <a:t>Recap of Unit</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9" name="Content Placeholder 3">
            <a:extLst>
              <a:ext uri="{FF2B5EF4-FFF2-40B4-BE49-F238E27FC236}">
                <a16:creationId xmlns:a16="http://schemas.microsoft.com/office/drawing/2014/main" id="{51D637A5-0390-4DBE-897B-8A6FAE910C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68871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3400" y="1143000"/>
            <a:ext cx="8229600" cy="4585871"/>
          </a:xfrm>
          <a:prstGeom prst="rect">
            <a:avLst/>
          </a:prstGeom>
          <a:noFill/>
        </p:spPr>
        <p:txBody>
          <a:bodyPr wrap="square" lIns="91440" tIns="45720" rIns="91440" bIns="45720">
            <a:spAutoFit/>
          </a:bodyPr>
          <a:lstStyle/>
          <a:p>
            <a:pPr marL="0" lvl="0" indent="0" algn="ctr">
              <a:buNone/>
            </a:pPr>
            <a:r>
              <a:rPr lang="en-US" sz="2800" b="1" u="sng" dirty="0">
                <a:latin typeface="Times New Roman" panose="02020603050405020304" pitchFamily="18" charset="0"/>
                <a:cs typeface="Times New Roman" panose="02020603050405020304" pitchFamily="18" charset="0"/>
              </a:rPr>
              <a:t>Text Books</a:t>
            </a:r>
          </a:p>
          <a:p>
            <a:pPr lvl="0"/>
            <a:r>
              <a:rPr lang="en-US" dirty="0">
                <a:latin typeface="Times New Roman" panose="02020603050405020304" pitchFamily="18" charset="0"/>
                <a:cs typeface="Times New Roman" panose="02020603050405020304" pitchFamily="18" charset="0"/>
              </a:rPr>
              <a:t>Erwin </a:t>
            </a:r>
            <a:r>
              <a:rPr lang="en-US" dirty="0" err="1">
                <a:latin typeface="Times New Roman" panose="02020603050405020304" pitchFamily="18" charset="0"/>
                <a:cs typeface="Times New Roman" panose="02020603050405020304" pitchFamily="18" charset="0"/>
              </a:rPr>
              <a:t>Kreyszig</a:t>
            </a:r>
            <a:r>
              <a:rPr lang="en-US" dirty="0">
                <a:latin typeface="Times New Roman" panose="02020603050405020304" pitchFamily="18" charset="0"/>
                <a:cs typeface="Times New Roman" panose="02020603050405020304" pitchFamily="18" charset="0"/>
              </a:rPr>
              <a:t>, Advanced Engineering Mathematics, 9thEdition, John Wiley &amp; Sons, 2006.</a:t>
            </a:r>
          </a:p>
          <a:p>
            <a:pPr lvl="0"/>
            <a:r>
              <a:rPr lang="en-US" dirty="0">
                <a:latin typeface="Times New Roman" panose="02020603050405020304" pitchFamily="18" charset="0"/>
                <a:cs typeface="Times New Roman" panose="02020603050405020304" pitchFamily="18" charset="0"/>
              </a:rPr>
              <a:t>P. G. </a:t>
            </a:r>
            <a:r>
              <a:rPr lang="en-US" dirty="0" err="1">
                <a:latin typeface="Times New Roman" panose="02020603050405020304" pitchFamily="18" charset="0"/>
                <a:cs typeface="Times New Roman" panose="02020603050405020304" pitchFamily="18" charset="0"/>
              </a:rPr>
              <a:t>Hoel</a:t>
            </a:r>
            <a:r>
              <a:rPr lang="en-US" dirty="0">
                <a:latin typeface="Times New Roman" panose="02020603050405020304" pitchFamily="18" charset="0"/>
                <a:cs typeface="Times New Roman" panose="02020603050405020304" pitchFamily="18" charset="0"/>
              </a:rPr>
              <a:t>, S. C. Port and C. J. Stone, Introduction to Probability Theory, Universal Book Stall, 2003(Reprint).</a:t>
            </a:r>
          </a:p>
          <a:p>
            <a:pPr lvl="0"/>
            <a:r>
              <a:rPr lang="en-US" dirty="0">
                <a:latin typeface="Times New Roman" panose="02020603050405020304" pitchFamily="18" charset="0"/>
                <a:cs typeface="Times New Roman" panose="02020603050405020304" pitchFamily="18" charset="0"/>
              </a:rPr>
              <a:t>S. Ross: A First Course in Probability, 6th Ed., Pearson Education India, 2002.</a:t>
            </a:r>
          </a:p>
          <a:p>
            <a:pPr lvl="0"/>
            <a:r>
              <a:rPr lang="en-US" dirty="0">
                <a:latin typeface="Times New Roman" panose="02020603050405020304" pitchFamily="18" charset="0"/>
                <a:cs typeface="Times New Roman" panose="02020603050405020304" pitchFamily="18" charset="0"/>
              </a:rPr>
              <a:t>W. Feller, An Introduction to Probability Theory and its Applications, Vol. 1, 3rd Ed., Wiley, 1968.</a:t>
            </a:r>
          </a:p>
          <a:p>
            <a:pPr lvl="0" algn="just"/>
            <a:endParaRPr lang="en-US" sz="2200" dirty="0">
              <a:latin typeface="Times New Roman" panose="02020603050405020304" pitchFamily="18" charset="0"/>
              <a:cs typeface="Times New Roman" panose="02020603050405020304" pitchFamily="18" charset="0"/>
            </a:endParaRPr>
          </a:p>
          <a:p>
            <a:pPr>
              <a:buNone/>
            </a:pPr>
            <a:r>
              <a:rPr lang="en-US" sz="22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ABEF3DE4-C27C-411B-A372-F0D944EE8F2A}" type="datetime1">
              <a:rPr lang="en-US" smtClean="0"/>
              <a:t>9/22/2022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10"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References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A7DC8C1-AE93-48FA-8198-A0443279E6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136525"/>
            <a:ext cx="1219200" cy="651256"/>
          </a:xfrm>
          <a:prstGeom prst="rect">
            <a:avLst/>
          </a:prstGeom>
        </p:spPr>
      </p:pic>
    </p:spTree>
    <p:extLst>
      <p:ext uri="{BB962C8B-B14F-4D97-AF65-F5344CB8AC3E}">
        <p14:creationId xmlns:p14="http://schemas.microsoft.com/office/powerpoint/2010/main" val="393615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1000"/>
                                        <p:tgtEl>
                                          <p:spTgt spid="9">
                                            <p:txEl>
                                              <p:pRg st="1" end="1"/>
                                            </p:txEl>
                                          </p:spTgt>
                                        </p:tgtEl>
                                      </p:cBhvr>
                                    </p:animEffect>
                                    <p:anim calcmode="lin" valueType="num">
                                      <p:cBhvr>
                                        <p:cTn id="8"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4" end="4"/>
                                            </p:txEl>
                                          </p:spTgt>
                                        </p:tgtEl>
                                        <p:attrNameLst>
                                          <p:attrName>style.visibility</p:attrName>
                                        </p:attrNameLst>
                                      </p:cBhvr>
                                      <p:to>
                                        <p:strVal val="visible"/>
                                      </p:to>
                                    </p:set>
                                    <p:animEffect transition="in" filter="fade">
                                      <p:cBhvr>
                                        <p:cTn id="28" dur="1000"/>
                                        <p:tgtEl>
                                          <p:spTgt spid="9">
                                            <p:txEl>
                                              <p:pRg st="4" end="4"/>
                                            </p:txEl>
                                          </p:spTgt>
                                        </p:tgtEl>
                                      </p:cBhvr>
                                    </p:animEffect>
                                    <p:anim calcmode="lin" valueType="num">
                                      <p:cBhvr>
                                        <p:cTn id="29"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3400" y="1143000"/>
            <a:ext cx="8229600" cy="4044184"/>
          </a:xfrm>
          <a:prstGeom prst="rect">
            <a:avLst/>
          </a:prstGeom>
          <a:noFill/>
        </p:spPr>
        <p:txBody>
          <a:bodyPr wrap="square" lIns="91440" tIns="45720" rIns="91440" bIns="45720">
            <a:spAutoFit/>
          </a:bodyPr>
          <a:lstStyle/>
          <a:p>
            <a:pPr lvl="0"/>
            <a:r>
              <a:rPr lang="en-US" dirty="0">
                <a:latin typeface="Times New Roman" panose="02020603050405020304" pitchFamily="18" charset="0"/>
                <a:cs typeface="Times New Roman" panose="02020603050405020304" pitchFamily="18" charset="0"/>
              </a:rPr>
              <a:t>R.K. Jain and S.R.K. </a:t>
            </a:r>
            <a:r>
              <a:rPr lang="en-US" dirty="0" err="1">
                <a:latin typeface="Times New Roman" panose="02020603050405020304" pitchFamily="18" charset="0"/>
                <a:cs typeface="Times New Roman" panose="02020603050405020304" pitchFamily="18" charset="0"/>
              </a:rPr>
              <a:t>Iyenger</a:t>
            </a:r>
            <a:r>
              <a:rPr lang="en-US" dirty="0">
                <a:latin typeface="Times New Roman" panose="02020603050405020304" pitchFamily="18" charset="0"/>
                <a:cs typeface="Times New Roman" panose="02020603050405020304" pitchFamily="18" charset="0"/>
              </a:rPr>
              <a:t>: Advance Engineering Mathematics; </a:t>
            </a:r>
            <a:r>
              <a:rPr lang="en-US" dirty="0" err="1">
                <a:latin typeface="Times New Roman" panose="02020603050405020304" pitchFamily="18" charset="0"/>
                <a:cs typeface="Times New Roman" panose="02020603050405020304" pitchFamily="18" charset="0"/>
              </a:rPr>
              <a:t>Narosa</a:t>
            </a:r>
            <a:r>
              <a:rPr lang="en-US" dirty="0">
                <a:latin typeface="Times New Roman" panose="02020603050405020304" pitchFamily="18" charset="0"/>
                <a:cs typeface="Times New Roman" panose="02020603050405020304" pitchFamily="18" charset="0"/>
              </a:rPr>
              <a:t> Publishing House, New Delhi.</a:t>
            </a:r>
          </a:p>
          <a:p>
            <a:pPr lvl="0"/>
            <a:r>
              <a:rPr lang="en-US" dirty="0">
                <a:latin typeface="Times New Roman" panose="02020603050405020304" pitchFamily="18" charset="0"/>
                <a:cs typeface="Times New Roman" panose="02020603050405020304" pitchFamily="18" charset="0"/>
              </a:rPr>
              <a:t>B.S. Grewal, Higher Engineering Mathematics, Khanna Publishers, 35th Edition, 2000. 2.T.Veerarajan : Engineering Mathematics (for semester III), Tata McGraw-Hill, New Delhi.</a:t>
            </a:r>
          </a:p>
          <a:p>
            <a:pPr lvl="0"/>
            <a:r>
              <a:rPr lang="en-US" dirty="0">
                <a:latin typeface="Times New Roman" panose="02020603050405020304" pitchFamily="18" charset="0"/>
                <a:cs typeface="Times New Roman" panose="02020603050405020304" pitchFamily="18" charset="0"/>
              </a:rPr>
              <a:t>J.N. </a:t>
            </a:r>
            <a:r>
              <a:rPr lang="en-US" dirty="0" err="1">
                <a:latin typeface="Times New Roman" panose="02020603050405020304" pitchFamily="18" charset="0"/>
                <a:cs typeface="Times New Roman" panose="02020603050405020304" pitchFamily="18" charset="0"/>
              </a:rPr>
              <a:t>Kapur</a:t>
            </a:r>
            <a:r>
              <a:rPr lang="en-US" dirty="0">
                <a:latin typeface="Times New Roman" panose="02020603050405020304" pitchFamily="18" charset="0"/>
                <a:cs typeface="Times New Roman" panose="02020603050405020304" pitchFamily="18" charset="0"/>
              </a:rPr>
              <a:t>: Mathematical Statistics; S. Chand &amp; Sons Company Limited, New Delhi.</a:t>
            </a:r>
          </a:p>
          <a:p>
            <a:pPr lvl="0"/>
            <a:r>
              <a:rPr lang="en-US" dirty="0" err="1">
                <a:latin typeface="Times New Roman" panose="02020603050405020304" pitchFamily="18" charset="0"/>
                <a:cs typeface="Times New Roman" panose="02020603050405020304" pitchFamily="18" charset="0"/>
              </a:rPr>
              <a:t>D.N.Elhance,V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Elhance</a:t>
            </a:r>
            <a:r>
              <a:rPr lang="en-US" dirty="0">
                <a:latin typeface="Times New Roman" panose="02020603050405020304" pitchFamily="18" charset="0"/>
                <a:cs typeface="Times New Roman" panose="02020603050405020304" pitchFamily="18" charset="0"/>
              </a:rPr>
              <a:t> &amp; B.M. </a:t>
            </a:r>
            <a:r>
              <a:rPr lang="en-US" dirty="0" err="1">
                <a:latin typeface="Times New Roman" panose="02020603050405020304" pitchFamily="18" charset="0"/>
                <a:cs typeface="Times New Roman" panose="02020603050405020304" pitchFamily="18" charset="0"/>
              </a:rPr>
              <a:t>Aggarwal</a:t>
            </a:r>
            <a:r>
              <a:rPr lang="en-US" dirty="0">
                <a:latin typeface="Times New Roman" panose="02020603050405020304" pitchFamily="18" charset="0"/>
                <a:cs typeface="Times New Roman" panose="02020603050405020304" pitchFamily="18" charset="0"/>
              </a:rPr>
              <a:t>: Fundamentals of Statistics; </a:t>
            </a:r>
            <a:r>
              <a:rPr lang="en-US" dirty="0" err="1">
                <a:latin typeface="Times New Roman" panose="02020603050405020304" pitchFamily="18" charset="0"/>
                <a:cs typeface="Times New Roman" panose="02020603050405020304" pitchFamily="18" charset="0"/>
              </a:rPr>
              <a:t>Kitab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Mahal</a:t>
            </a:r>
            <a:r>
              <a:rPr lang="en-US" dirty="0">
                <a:latin typeface="Times New Roman" panose="02020603050405020304" pitchFamily="18" charset="0"/>
                <a:cs typeface="Times New Roman" panose="02020603050405020304" pitchFamily="18" charset="0"/>
              </a:rPr>
              <a:t> Distributers, New Delhi.</a:t>
            </a:r>
          </a:p>
          <a:p>
            <a:pPr lvl="0" algn="just">
              <a:buNone/>
            </a:pPr>
            <a:endParaRPr lang="en-US" sz="22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4" name="Date Placeholder 3"/>
          <p:cNvSpPr>
            <a:spLocks noGrp="1"/>
          </p:cNvSpPr>
          <p:nvPr>
            <p:ph type="dt" sz="half" idx="10"/>
          </p:nvPr>
        </p:nvSpPr>
        <p:spPr/>
        <p:txBody>
          <a:bodyPr/>
          <a:lstStyle/>
          <a:p>
            <a:fld id="{0B9DD09C-0789-4084-8C44-F3CCF5BFE049}" type="datetime1">
              <a:rPr lang="en-US" smtClean="0"/>
              <a:t>9/22/2022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cs typeface="Times New Roman" panose="02020603050405020304" pitchFamily="18" charset="0"/>
              </a:rPr>
              <a:t>References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37DD489-08D4-E07F-EC82-F21BEF175F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77741"/>
            <a:ext cx="1219200" cy="651256"/>
          </a:xfrm>
          <a:prstGeom prst="rect">
            <a:avLst/>
          </a:prstGeom>
        </p:spPr>
      </p:pic>
    </p:spTree>
    <p:extLst>
      <p:ext uri="{BB962C8B-B14F-4D97-AF65-F5344CB8AC3E}">
        <p14:creationId xmlns:p14="http://schemas.microsoft.com/office/powerpoint/2010/main" val="186944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2" end="2"/>
                                            </p:txEl>
                                          </p:spTgt>
                                        </p:tgtEl>
                                        <p:attrNameLst>
                                          <p:attrName>style.visibility</p:attrName>
                                        </p:attrNameLst>
                                      </p:cBhvr>
                                      <p:to>
                                        <p:strVal val="visible"/>
                                      </p:to>
                                    </p:set>
                                    <p:animEffect transition="in" filter="fade">
                                      <p:cBhvr>
                                        <p:cTn id="21" dur="1000"/>
                                        <p:tgtEl>
                                          <p:spTgt spid="9">
                                            <p:txEl>
                                              <p:pRg st="2" end="2"/>
                                            </p:txEl>
                                          </p:spTgt>
                                        </p:tgtEl>
                                      </p:cBhvr>
                                    </p:animEffect>
                                    <p:anim calcmode="lin" valueType="num">
                                      <p:cBhvr>
                                        <p:cTn id="22"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1000"/>
                                        <p:tgtEl>
                                          <p:spTgt spid="9">
                                            <p:txEl>
                                              <p:pRg st="3" end="3"/>
                                            </p:txEl>
                                          </p:spTgt>
                                        </p:tgtEl>
                                      </p:cBhvr>
                                    </p:animEffect>
                                    <p:anim calcmode="lin" valueType="num">
                                      <p:cBhvr>
                                        <p:cTn id="29"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C20BEF-F778-426B-BFB2-33BF7CC066E3}" type="datetime1">
              <a:rPr lang="en-US" smtClean="0"/>
              <a:t>9/22/2022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9" name="Content Placeholder 8"/>
          <p:cNvSpPr>
            <a:spLocks noGrp="1"/>
          </p:cNvSpPr>
          <p:nvPr>
            <p:ph idx="1"/>
          </p:nvPr>
        </p:nvSpPr>
        <p:spPr>
          <a:xfrm>
            <a:off x="2057400" y="537059"/>
            <a:ext cx="5562600" cy="2326791"/>
          </a:xfrm>
          <a:prstGeom prst="rect">
            <a:avLst/>
          </a:prstGeom>
          <a:noFill/>
        </p:spPr>
        <p:txBody>
          <a:bodyPr wrap="square" lIns="91440" tIns="45720" rIns="91440" bIns="45720">
            <a:spAutoFit/>
          </a:bodyPr>
          <a:lstStyle/>
          <a:p>
            <a:pPr algn="ctr">
              <a:buNone/>
            </a:pP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pic>
        <p:nvPicPr>
          <p:cNvPr id="8" name="Picture 7">
            <a:extLst>
              <a:ext uri="{FF2B5EF4-FFF2-40B4-BE49-F238E27FC236}">
                <a16:creationId xmlns:a16="http://schemas.microsoft.com/office/drawing/2014/main" id="{A6BE6BC1-E98F-7B0A-64E2-B8EB9E723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3276599"/>
            <a:ext cx="4017675" cy="1746251"/>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r>
              <a:rPr lang="en-US" sz="2400" dirty="0"/>
              <a:t>The concept of finding roots by numerical method, interpolation and numerical methods for system of linear equations, definite integral and 1</a:t>
            </a:r>
            <a:r>
              <a:rPr lang="en-US" sz="2400" baseline="30000" dirty="0"/>
              <a:t>st</a:t>
            </a:r>
            <a:r>
              <a:rPr lang="en-US" sz="2400" dirty="0"/>
              <a:t> order ordinary differential equations.</a:t>
            </a:r>
          </a:p>
          <a:p>
            <a:r>
              <a:rPr lang="en-US" sz="2400" dirty="0"/>
              <a:t>The concept of problems based on Time &amp; Work, Pipe &amp; Cistern, Time, Speed &amp; Distance, Boat &amp; Stream, Sitting Arrangement, Clock &amp; Calendar.</a:t>
            </a:r>
          </a:p>
          <a:p>
            <a:pPr marL="0" indent="0">
              <a:buNone/>
            </a:pPr>
            <a:endParaRPr lang="en-US" sz="2200" dirty="0"/>
          </a:p>
        </p:txBody>
      </p:sp>
      <p:sp>
        <p:nvSpPr>
          <p:cNvPr id="4" name="Date Placeholder 3"/>
          <p:cNvSpPr>
            <a:spLocks noGrp="1"/>
          </p:cNvSpPr>
          <p:nvPr>
            <p:ph type="dt" sz="half" idx="10"/>
          </p:nvPr>
        </p:nvSpPr>
        <p:spPr/>
        <p:txBody>
          <a:bodyPr/>
          <a:lstStyle/>
          <a:p>
            <a:fld id="{703949C0-5A03-4B16-AFD5-7154F6EFD092}" type="datetime1">
              <a:rPr lang="en-US" smtClean="0"/>
              <a:t>9/22/2022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181306C6-A4BB-4E64-9DBE-37A5A0ED4E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996877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400" b="1" dirty="0"/>
              <a:t>CO1: Apply the working methods of complex functions for finding analytic functions.</a:t>
            </a:r>
          </a:p>
          <a:p>
            <a:r>
              <a:rPr lang="en-US" sz="2400" b="1" dirty="0"/>
              <a:t>CO2: </a:t>
            </a:r>
            <a:r>
              <a:rPr lang="en-US" sz="2400" dirty="0"/>
              <a:t>Apply the concepts of complex functions for finding Taylor’s series, Laurent’s series and evaluation of definite integrals. </a:t>
            </a:r>
          </a:p>
          <a:p>
            <a:r>
              <a:rPr lang="en-US" sz="2400" b="1" dirty="0"/>
              <a:t>CO3: </a:t>
            </a:r>
            <a:r>
              <a:rPr lang="en-US" sz="2400" dirty="0"/>
              <a:t>Apply the concept of partial differential equation to solve complex variables and problems concerned with partial differential equations</a:t>
            </a:r>
          </a:p>
        </p:txBody>
      </p:sp>
      <p:sp>
        <p:nvSpPr>
          <p:cNvPr id="4" name="Date Placeholder 3"/>
          <p:cNvSpPr>
            <a:spLocks noGrp="1"/>
          </p:cNvSpPr>
          <p:nvPr>
            <p:ph type="dt" sz="half" idx="10"/>
          </p:nvPr>
        </p:nvSpPr>
        <p:spPr/>
        <p:txBody>
          <a:bodyPr/>
          <a:lstStyle/>
          <a:p>
            <a:fld id="{AA2C1947-3596-45CA-9BC0-FB0CB1FCC19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2169ED5B-01BC-4D05-BE23-4B60A0C3E1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400" b="1" dirty="0"/>
              <a:t>CO4: </a:t>
            </a:r>
            <a:r>
              <a:rPr lang="en-US" sz="2400" dirty="0"/>
              <a:t>Apply the concept of numerical techniques to evaluate the zeroes of the Equation, concept of interpolation and numerical methods for various mathematical operations and tasks, such as integration, the solution of linear system of equations and the solution of differential equation.</a:t>
            </a:r>
            <a:endParaRPr lang="en-US" sz="2400" b="1" dirty="0"/>
          </a:p>
          <a:p>
            <a:r>
              <a:rPr lang="en-US" sz="2400" b="1" dirty="0"/>
              <a:t>CO5: </a:t>
            </a:r>
            <a:r>
              <a:rPr lang="en-US" sz="2400" dirty="0"/>
              <a:t>Solve the problems of Time &amp; Work, Pipe &amp; Cistern, Time, Speed &amp; Distance, Boat &amp; Stream,  Sitting Arrangement , Clock &amp; Calendar.</a:t>
            </a:r>
          </a:p>
        </p:txBody>
      </p:sp>
      <p:sp>
        <p:nvSpPr>
          <p:cNvPr id="4" name="Date Placeholder 3"/>
          <p:cNvSpPr>
            <a:spLocks noGrp="1"/>
          </p:cNvSpPr>
          <p:nvPr>
            <p:ph type="dt" sz="half" idx="10"/>
          </p:nvPr>
        </p:nvSpPr>
        <p:spPr/>
        <p:txBody>
          <a:bodyPr/>
          <a:lstStyle/>
          <a:p>
            <a:fld id="{AA2C1947-3596-45CA-9BC0-FB0CB1FCC19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2169ED5B-01BC-4D05-BE23-4B60A0C3E1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887933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369B76-F3CF-4E0B-83B4-6D016B62E7DA}"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Program O</a:t>
            </a:r>
            <a:r>
              <a:rPr kumimoji="0" lang="en-US" sz="3200" b="1" i="0" u="none" strike="noStrike" kern="1200" cap="none" spc="0" normalizeH="0" noProof="0" dirty="0" err="1">
                <a:ln>
                  <a:noFill/>
                </a:ln>
                <a:solidFill>
                  <a:schemeClr val="dk1"/>
                </a:solidFill>
                <a:effectLst/>
                <a:uLnTx/>
                <a:uFillTx/>
                <a:latin typeface="Times New Roman" panose="02020603050405020304" pitchFamily="18" charset="0"/>
                <a:cs typeface="Times New Roman" panose="02020603050405020304" pitchFamily="18" charset="0"/>
              </a:rPr>
              <a:t>utcomes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2629" y="1166018"/>
            <a:ext cx="6918741"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Content Placeholder 3">
            <a:extLst>
              <a:ext uri="{FF2B5EF4-FFF2-40B4-BE49-F238E27FC236}">
                <a16:creationId xmlns:a16="http://schemas.microsoft.com/office/drawing/2014/main" id="{5A31A236-BD8A-4A5A-8FCA-52FFCC792C3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355956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E67316-8C18-40F1-897A-44C87394B60A}"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Mapping(CO1)</a:t>
            </a: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*L= Low	*M= Medium         *H= High</a:t>
            </a:r>
          </a:p>
          <a:p>
            <a:pPr marL="0" indent="0">
              <a:buNone/>
            </a:pPr>
            <a:endParaRPr lang="en-US" sz="2200" dirty="0"/>
          </a:p>
        </p:txBody>
      </p:sp>
      <p:graphicFrame>
        <p:nvGraphicFramePr>
          <p:cNvPr id="3" name="Table 2"/>
          <p:cNvGraphicFramePr>
            <a:graphicFrameLocks noGrp="1"/>
          </p:cNvGraphicFramePr>
          <p:nvPr>
            <p:extLst>
              <p:ext uri="{D42A27DB-BD31-4B8C-83A1-F6EECF244321}">
                <p14:modId xmlns:p14="http://schemas.microsoft.com/office/powerpoint/2010/main" val="665464650"/>
              </p:ext>
            </p:extLst>
          </p:nvPr>
        </p:nvGraphicFramePr>
        <p:xfrm>
          <a:off x="304800" y="1524000"/>
          <a:ext cx="8686801" cy="3831037"/>
        </p:xfrm>
        <a:graphic>
          <a:graphicData uri="http://schemas.openxmlformats.org/drawingml/2006/table">
            <a:tbl>
              <a:tblPr firstRow="1" firstCol="1" bandRow="1">
                <a:tableStyleId>{5C22544A-7EE6-4342-B048-85BDC9FD1C3A}</a:tableStyleId>
              </a:tblPr>
              <a:tblGrid>
                <a:gridCol w="5334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533400">
                  <a:extLst>
                    <a:ext uri="{9D8B030D-6E8A-4147-A177-3AD203B41FA5}">
                      <a16:colId xmlns:a16="http://schemas.microsoft.com/office/drawing/2014/main" val="20006"/>
                    </a:ext>
                  </a:extLst>
                </a:gridCol>
                <a:gridCol w="533400">
                  <a:extLst>
                    <a:ext uri="{9D8B030D-6E8A-4147-A177-3AD203B41FA5}">
                      <a16:colId xmlns:a16="http://schemas.microsoft.com/office/drawing/2014/main" val="20007"/>
                    </a:ext>
                  </a:extLst>
                </a:gridCol>
                <a:gridCol w="533400">
                  <a:extLst>
                    <a:ext uri="{9D8B030D-6E8A-4147-A177-3AD203B41FA5}">
                      <a16:colId xmlns:a16="http://schemas.microsoft.com/office/drawing/2014/main" val="20008"/>
                    </a:ext>
                  </a:extLst>
                </a:gridCol>
                <a:gridCol w="533400">
                  <a:extLst>
                    <a:ext uri="{9D8B030D-6E8A-4147-A177-3AD203B41FA5}">
                      <a16:colId xmlns:a16="http://schemas.microsoft.com/office/drawing/2014/main" val="20009"/>
                    </a:ext>
                  </a:extLst>
                </a:gridCol>
                <a:gridCol w="533400">
                  <a:extLst>
                    <a:ext uri="{9D8B030D-6E8A-4147-A177-3AD203B41FA5}">
                      <a16:colId xmlns:a16="http://schemas.microsoft.com/office/drawing/2014/main" val="20010"/>
                    </a:ext>
                  </a:extLst>
                </a:gridCol>
                <a:gridCol w="685800">
                  <a:extLst>
                    <a:ext uri="{9D8B030D-6E8A-4147-A177-3AD203B41FA5}">
                      <a16:colId xmlns:a16="http://schemas.microsoft.com/office/drawing/2014/main" val="20011"/>
                    </a:ext>
                  </a:extLst>
                </a:gridCol>
                <a:gridCol w="685800">
                  <a:extLst>
                    <a:ext uri="{9D8B030D-6E8A-4147-A177-3AD203B41FA5}">
                      <a16:colId xmlns:a16="http://schemas.microsoft.com/office/drawing/2014/main" val="20012"/>
                    </a:ext>
                  </a:extLst>
                </a:gridCol>
                <a:gridCol w="685801">
                  <a:extLst>
                    <a:ext uri="{9D8B030D-6E8A-4147-A177-3AD203B41FA5}">
                      <a16:colId xmlns:a16="http://schemas.microsoft.com/office/drawing/2014/main" val="20013"/>
                    </a:ext>
                  </a:extLst>
                </a:gridCol>
              </a:tblGrid>
              <a:tr h="859237">
                <a:tc>
                  <a:txBody>
                    <a:bodyPr/>
                    <a:lstStyle/>
                    <a:p>
                      <a:pPr marL="0" marR="0">
                        <a:lnSpc>
                          <a:spcPct val="115000"/>
                        </a:lnSpc>
                        <a:spcBef>
                          <a:spcPts val="0"/>
                        </a:spcBef>
                        <a:spcAft>
                          <a:spcPts val="0"/>
                        </a:spcAft>
                      </a:pPr>
                      <a:r>
                        <a:rPr lang="en-US" sz="1600" dirty="0">
                          <a:solidFill>
                            <a:schemeClr val="bg1"/>
                          </a:solidFill>
                          <a:effectLst/>
                          <a:latin typeface="Times New Roman" panose="02020603050405020304" pitchFamily="18" charset="0"/>
                        </a:rPr>
                        <a:t>Sr. No</a:t>
                      </a:r>
                      <a:endParaRPr lang="en-US" sz="1600" dirty="0">
                        <a:solidFill>
                          <a:schemeClr val="bg1"/>
                        </a:solidFill>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Course  Outcome</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PO2</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PO3</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PO4</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PO5</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PO6</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PO7</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PO8</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PO9</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PO10</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PO11</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latin typeface="Times New Roman" panose="02020603050405020304" pitchFamily="18" charset="0"/>
                        </a:rPr>
                        <a:t>PO12</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0"/>
                  </a:ext>
                </a:extLst>
              </a:tr>
              <a:tr h="630573">
                <a:tc>
                  <a:txBody>
                    <a:bodyPr/>
                    <a:lstStyle/>
                    <a:p>
                      <a:pPr marL="0" marR="0">
                        <a:lnSpc>
                          <a:spcPct val="115000"/>
                        </a:lnSpc>
                        <a:spcBef>
                          <a:spcPts val="0"/>
                        </a:spcBef>
                        <a:spcAft>
                          <a:spcPts val="0"/>
                        </a:spcAft>
                      </a:pPr>
                      <a:r>
                        <a:rPr lang="en-US" sz="1600" b="1" dirty="0">
                          <a:solidFill>
                            <a:schemeClr val="bg1"/>
                          </a:solidFill>
                          <a:effectLst/>
                          <a:latin typeface="Times New Roman" panose="02020603050405020304" pitchFamily="18" charset="0"/>
                        </a:rPr>
                        <a:t>1</a:t>
                      </a:r>
                      <a:endParaRPr lang="en-US" sz="1600" b="1" dirty="0">
                        <a:solidFill>
                          <a:schemeClr val="bg1"/>
                        </a:solidFill>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spcBef>
                          <a:spcPts val="0"/>
                        </a:spcBef>
                        <a:spcAft>
                          <a:spcPts val="0"/>
                        </a:spcAft>
                      </a:pPr>
                      <a:r>
                        <a:rPr lang="en-US" sz="1600" b="1" dirty="0">
                          <a:solidFill>
                            <a:schemeClr val="tx1"/>
                          </a:solidFill>
                          <a:effectLst/>
                          <a:latin typeface="Times New Roman" panose="02020603050405020304" pitchFamily="18" charset="0"/>
                        </a:rPr>
                        <a:t>CO 1</a:t>
                      </a:r>
                      <a:endParaRPr lang="en-US" sz="1600" b="1" dirty="0">
                        <a:solidFill>
                          <a:schemeClr val="tx1"/>
                        </a:solidFill>
                        <a:effectLst/>
                        <a:latin typeface="Times New Roman"/>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H</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H</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H</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H</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L</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L</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L</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L</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L</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L</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L</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1600" b="1" dirty="0">
                          <a:solidFill>
                            <a:schemeClr val="tx1"/>
                          </a:solidFill>
                          <a:effectLst/>
                          <a:latin typeface="Times New Roman" panose="02020603050405020304" pitchFamily="18" charset="0"/>
                        </a:rPr>
                        <a:t>M</a:t>
                      </a:r>
                      <a:endParaRPr lang="en-US" sz="1600" b="1" dirty="0">
                        <a:solidFill>
                          <a:schemeClr val="tx1"/>
                        </a:solidFill>
                        <a:effectLst/>
                        <a:latin typeface="Times New Roman" panose="02020603050405020304" pitchFamily="18" charset="0"/>
                        <a:ea typeface="Calibri"/>
                        <a:cs typeface="Times New Roman"/>
                      </a:endParaRPr>
                    </a:p>
                  </a:txBody>
                  <a:tcPr marL="68580" marR="68580" marT="0" marB="0">
                    <a:solidFill>
                      <a:srgbClr val="FFFF00"/>
                    </a:solidFill>
                  </a:tcPr>
                </a:tc>
                <a:extLst>
                  <a:ext uri="{0D108BD9-81ED-4DB2-BD59-A6C34878D82A}">
                    <a16:rowId xmlns:a16="http://schemas.microsoft.com/office/drawing/2014/main" val="10001"/>
                  </a:ext>
                </a:extLst>
              </a:tr>
              <a:tr h="588627">
                <a:tc>
                  <a:txBody>
                    <a:bodyPr/>
                    <a:lstStyle/>
                    <a:p>
                      <a:pPr marL="0" marR="0">
                        <a:lnSpc>
                          <a:spcPct val="115000"/>
                        </a:lnSpc>
                        <a:spcBef>
                          <a:spcPts val="0"/>
                        </a:spcBef>
                        <a:spcAft>
                          <a:spcPts val="0"/>
                        </a:spcAft>
                      </a:pPr>
                      <a:r>
                        <a:rPr lang="en-US" sz="1600" dirty="0">
                          <a:solidFill>
                            <a:schemeClr val="bg1"/>
                          </a:solidFill>
                          <a:effectLst/>
                          <a:latin typeface="Times New Roman" panose="02020603050405020304" pitchFamily="18" charset="0"/>
                        </a:rPr>
                        <a:t>2</a:t>
                      </a:r>
                      <a:endParaRPr lang="en-US" sz="1600" dirty="0">
                        <a:solidFill>
                          <a:schemeClr val="bg1"/>
                        </a:solidFill>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rPr>
                        <a:t>CO 2</a:t>
                      </a:r>
                      <a:endParaRPr lang="en-US" sz="1600" dirty="0">
                        <a:solidFill>
                          <a:srgbClr val="000000"/>
                        </a:solidFill>
                        <a:effectLst/>
                        <a:latin typeface="Times New Roman"/>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2"/>
                  </a:ext>
                </a:extLst>
              </a:tr>
              <a:tr h="609600">
                <a:tc>
                  <a:txBody>
                    <a:bodyPr/>
                    <a:lstStyle/>
                    <a:p>
                      <a:pPr marL="0" marR="0">
                        <a:lnSpc>
                          <a:spcPct val="115000"/>
                        </a:lnSpc>
                        <a:spcBef>
                          <a:spcPts val="0"/>
                        </a:spcBef>
                        <a:spcAft>
                          <a:spcPts val="0"/>
                        </a:spcAft>
                      </a:pPr>
                      <a:r>
                        <a:rPr lang="en-US" sz="1600" dirty="0">
                          <a:effectLst/>
                          <a:latin typeface="Times New Roman" panose="02020603050405020304" pitchFamily="18" charset="0"/>
                        </a:rPr>
                        <a:t>3</a:t>
                      </a:r>
                      <a:endParaRPr lang="en-US" sz="1600" dirty="0">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indent="11430" algn="just">
                        <a:lnSpc>
                          <a:spcPct val="150000"/>
                        </a:lnSpc>
                        <a:spcBef>
                          <a:spcPts val="0"/>
                        </a:spcBef>
                        <a:spcAft>
                          <a:spcPts val="0"/>
                        </a:spcAft>
                      </a:pPr>
                      <a:r>
                        <a:rPr lang="en-US" sz="1600" dirty="0">
                          <a:effectLst/>
                          <a:latin typeface="Times New Roman" panose="02020603050405020304" pitchFamily="18" charset="0"/>
                        </a:rPr>
                        <a:t>CO 3</a:t>
                      </a:r>
                      <a:endParaRPr lang="en-US" sz="1600" dirty="0">
                        <a:solidFill>
                          <a:srgbClr val="000000"/>
                        </a:solidFill>
                        <a:effectLst/>
                        <a:latin typeface="Times New Roman"/>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3"/>
                  </a:ext>
                </a:extLst>
              </a:tr>
              <a:tr h="609600">
                <a:tc>
                  <a:txBody>
                    <a:bodyPr/>
                    <a:lstStyle/>
                    <a:p>
                      <a:pPr marL="0" marR="0">
                        <a:lnSpc>
                          <a:spcPct val="115000"/>
                        </a:lnSpc>
                        <a:spcBef>
                          <a:spcPts val="0"/>
                        </a:spcBef>
                        <a:spcAft>
                          <a:spcPts val="0"/>
                        </a:spcAft>
                      </a:pPr>
                      <a:r>
                        <a:rPr lang="en-US" sz="1600" dirty="0">
                          <a:effectLst/>
                          <a:latin typeface="Times New Roman" panose="02020603050405020304" pitchFamily="18" charset="0"/>
                        </a:rPr>
                        <a:t>4</a:t>
                      </a:r>
                      <a:endParaRPr lang="en-US" sz="1600" dirty="0">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rPr>
                        <a:t>CO 4</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4"/>
                  </a:ext>
                </a:extLst>
              </a:tr>
              <a:tr h="533400">
                <a:tc>
                  <a:txBody>
                    <a:bodyPr/>
                    <a:lstStyle/>
                    <a:p>
                      <a:pPr marL="0" marR="0">
                        <a:lnSpc>
                          <a:spcPct val="115000"/>
                        </a:lnSpc>
                        <a:spcBef>
                          <a:spcPts val="0"/>
                        </a:spcBef>
                        <a:spcAft>
                          <a:spcPts val="0"/>
                        </a:spcAft>
                      </a:pPr>
                      <a:r>
                        <a:rPr lang="en-US" sz="1600" dirty="0">
                          <a:effectLst/>
                          <a:latin typeface="Times New Roman" panose="02020603050405020304" pitchFamily="18" charset="0"/>
                        </a:rPr>
                        <a:t>5</a:t>
                      </a:r>
                      <a:endParaRPr lang="en-US" sz="1600" dirty="0">
                        <a:effectLst/>
                        <a:latin typeface="Times New Roman" panose="02020603050405020304" pitchFamily="18" charset="0"/>
                        <a:ea typeface="Calibri"/>
                        <a:cs typeface="Times New Roman"/>
                      </a:endParaRPr>
                    </a:p>
                  </a:txBody>
                  <a:tcPr marL="68580" marR="68580" marT="0" marB="0">
                    <a:solidFill>
                      <a:schemeClr val="tx2">
                        <a:lumMod val="60000"/>
                        <a:lumOff val="40000"/>
                      </a:schemeClr>
                    </a:solidFill>
                  </a:tcPr>
                </a:tc>
                <a:tc>
                  <a:txBody>
                    <a:bodyPr/>
                    <a:lstStyle/>
                    <a:p>
                      <a:pPr marL="0" marR="0" algn="just">
                        <a:lnSpc>
                          <a:spcPct val="150000"/>
                        </a:lnSpc>
                        <a:spcBef>
                          <a:spcPts val="0"/>
                        </a:spcBef>
                        <a:spcAft>
                          <a:spcPts val="0"/>
                        </a:spcAft>
                      </a:pPr>
                      <a:r>
                        <a:rPr lang="en-US" sz="1600" dirty="0">
                          <a:effectLst/>
                          <a:latin typeface="Times New Roman" panose="02020603050405020304" pitchFamily="18" charset="0"/>
                        </a:rPr>
                        <a:t>CO 5</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H</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L</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effectLst/>
                          <a:latin typeface="Times New Roman" panose="02020603050405020304" pitchFamily="18" charset="0"/>
                        </a:rPr>
                        <a:t>M</a:t>
                      </a:r>
                      <a:endParaRPr lang="en-US" sz="1600" dirty="0">
                        <a:effectLst/>
                        <a:latin typeface="Times New Roman" panose="02020603050405020304" pitchFamily="18" charset="0"/>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pic>
        <p:nvPicPr>
          <p:cNvPr id="10" name="Content Placeholder 3">
            <a:extLst>
              <a:ext uri="{FF2B5EF4-FFF2-40B4-BE49-F238E27FC236}">
                <a16:creationId xmlns:a16="http://schemas.microsoft.com/office/drawing/2014/main" id="{398AC315-4BEA-4AD4-80C2-79D8D4C4FA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4702022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A88AB5-63A3-4FFF-B3E7-CBEE82011D61}"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 PSO </a:t>
            </a:r>
          </a:p>
        </p:txBody>
      </p:sp>
      <p:sp>
        <p:nvSpPr>
          <p:cNvPr id="9" name="Content Placeholder 8"/>
          <p:cNvSpPr>
            <a:spLocks noGrp="1"/>
          </p:cNvSpPr>
          <p:nvPr>
            <p:ph idx="1"/>
          </p:nvPr>
        </p:nvSpPr>
        <p:spPr/>
        <p:txBody>
          <a:bodyPr>
            <a:normAutofit/>
          </a:bodyPr>
          <a:lstStyle/>
          <a:p>
            <a:pPr marL="0" indent="0">
              <a:buNone/>
            </a:pPr>
            <a:endParaRPr lang="en-US" sz="2200" dirty="0"/>
          </a:p>
          <a:p>
            <a:pPr marL="0" indent="0">
              <a:buNone/>
            </a:pPr>
            <a:endParaRPr lang="en-US" sz="22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3980" y="1121092"/>
            <a:ext cx="7010400" cy="497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Content Placeholder 3">
            <a:extLst>
              <a:ext uri="{FF2B5EF4-FFF2-40B4-BE49-F238E27FC236}">
                <a16:creationId xmlns:a16="http://schemas.microsoft.com/office/drawing/2014/main" id="{2E6E99C2-05BB-42BE-AC25-3DBA201C7A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270075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A571F7-26B0-47FD-852E-D7D32425668A}"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CO-PSO </a:t>
            </a:r>
            <a:r>
              <a:rPr lang="en-US" sz="3200" b="1" dirty="0">
                <a:latin typeface="Times New Roman" panose="02020603050405020304" pitchFamily="18" charset="0"/>
                <a:cs typeface="Times New Roman" panose="02020603050405020304" pitchFamily="18" charset="0"/>
              </a:rPr>
              <a:t>Mapping(CO1)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457200" y="1676400"/>
            <a:ext cx="8229600" cy="4525963"/>
          </a:xfrm>
        </p:spPr>
        <p:txBody>
          <a:bodyPr>
            <a:normAutofit/>
          </a:bodyPr>
          <a:lstStyle/>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r>
              <a:rPr lang="en-US" sz="2200" dirty="0"/>
              <a:t>	</a:t>
            </a:r>
          </a:p>
          <a:p>
            <a:pPr marL="0" indent="0">
              <a:buNone/>
            </a:pPr>
            <a:endParaRPr lang="en-US" sz="2200" dirty="0"/>
          </a:p>
          <a:p>
            <a:pPr marL="0" indent="0">
              <a:buNone/>
            </a:pPr>
            <a:endParaRPr lang="en-US" sz="2200" dirty="0"/>
          </a:p>
          <a:p>
            <a:pPr marL="0" indent="0" algn="ctr">
              <a:buNone/>
            </a:pPr>
            <a:r>
              <a:rPr lang="en-US" sz="2000" dirty="0"/>
              <a:t>*L= Low	*M= Medium         *H= High</a:t>
            </a:r>
          </a:p>
          <a:p>
            <a:pPr marL="0" indent="0">
              <a:buNone/>
            </a:pPr>
            <a:endParaRPr lang="en-US" sz="2200" dirty="0"/>
          </a:p>
        </p:txBody>
      </p:sp>
      <p:graphicFrame>
        <p:nvGraphicFramePr>
          <p:cNvPr id="2" name="Table 1"/>
          <p:cNvGraphicFramePr>
            <a:graphicFrameLocks noGrp="1"/>
          </p:cNvGraphicFramePr>
          <p:nvPr>
            <p:extLst>
              <p:ext uri="{D42A27DB-BD31-4B8C-83A1-F6EECF244321}">
                <p14:modId xmlns:p14="http://schemas.microsoft.com/office/powerpoint/2010/main" val="87053815"/>
              </p:ext>
            </p:extLst>
          </p:nvPr>
        </p:nvGraphicFramePr>
        <p:xfrm>
          <a:off x="723900" y="1676400"/>
          <a:ext cx="7429500" cy="3581400"/>
        </p:xfrm>
        <a:graphic>
          <a:graphicData uri="http://schemas.openxmlformats.org/drawingml/2006/table">
            <a:tbl>
              <a:tblPr firstRow="1" firstCol="1" bandRow="1">
                <a:tableStyleId>{5C22544A-7EE6-4342-B048-85BDC9FD1C3A}</a:tableStyleId>
              </a:tblPr>
              <a:tblGrid>
                <a:gridCol w="2295349">
                  <a:extLst>
                    <a:ext uri="{9D8B030D-6E8A-4147-A177-3AD203B41FA5}">
                      <a16:colId xmlns:a16="http://schemas.microsoft.com/office/drawing/2014/main" val="20000"/>
                    </a:ext>
                  </a:extLst>
                </a:gridCol>
                <a:gridCol w="1607016">
                  <a:extLst>
                    <a:ext uri="{9D8B030D-6E8A-4147-A177-3AD203B41FA5}">
                      <a16:colId xmlns:a16="http://schemas.microsoft.com/office/drawing/2014/main" val="20001"/>
                    </a:ext>
                  </a:extLst>
                </a:gridCol>
                <a:gridCol w="1409187">
                  <a:extLst>
                    <a:ext uri="{9D8B030D-6E8A-4147-A177-3AD203B41FA5}">
                      <a16:colId xmlns:a16="http://schemas.microsoft.com/office/drawing/2014/main" val="20002"/>
                    </a:ext>
                  </a:extLst>
                </a:gridCol>
                <a:gridCol w="2117948">
                  <a:extLst>
                    <a:ext uri="{9D8B030D-6E8A-4147-A177-3AD203B41FA5}">
                      <a16:colId xmlns:a16="http://schemas.microsoft.com/office/drawing/2014/main" val="20003"/>
                    </a:ext>
                  </a:extLst>
                </a:gridCol>
              </a:tblGrid>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PSO 1</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PSO 2</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PSO 3</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solidFill>
                      <a:schemeClr val="tx2">
                        <a:lumMod val="60000"/>
                        <a:lumOff val="40000"/>
                      </a:schemeClr>
                    </a:solidFill>
                  </a:tcPr>
                </a:tc>
                <a:extLst>
                  <a:ext uri="{0D108BD9-81ED-4DB2-BD59-A6C34878D82A}">
                    <a16:rowId xmlns:a16="http://schemas.microsoft.com/office/drawing/2014/main" val="10000"/>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CO.1</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ea typeface="+mn-ea"/>
                          <a:cs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solidFill>
                      <a:srgbClr val="FFFF00"/>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solidFill>
                      <a:srgbClr val="FFFF00"/>
                    </a:solidFill>
                  </a:tcPr>
                </a:tc>
                <a:extLst>
                  <a:ext uri="{0D108BD9-81ED-4DB2-BD59-A6C34878D82A}">
                    <a16:rowId xmlns:a16="http://schemas.microsoft.com/office/drawing/2014/main" val="10001"/>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CO.2</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L</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CO.3</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ea typeface="Calibri"/>
                          <a:cs typeface="Times New Roman" panose="02020603050405020304" pitchFamily="18" charset="0"/>
                        </a:rPr>
                        <a:t>M</a:t>
                      </a: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CO.4</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596900">
                <a:tc>
                  <a:txBody>
                    <a:bodyPr/>
                    <a:lstStyle/>
                    <a:p>
                      <a:pPr marL="0" marR="0" algn="ctr">
                        <a:lnSpc>
                          <a:spcPct val="115000"/>
                        </a:lnSpc>
                        <a:spcBef>
                          <a:spcPts val="0"/>
                        </a:spcBef>
                        <a:spcAft>
                          <a:spcPts val="0"/>
                        </a:spcAft>
                      </a:pPr>
                      <a:r>
                        <a:rPr lang="en-US" sz="2200" dirty="0">
                          <a:solidFill>
                            <a:schemeClr val="bg1"/>
                          </a:solidFill>
                          <a:effectLst/>
                          <a:latin typeface="Times New Roman" panose="02020603050405020304" pitchFamily="18" charset="0"/>
                          <a:cs typeface="Times New Roman" panose="02020603050405020304" pitchFamily="18" charset="0"/>
                        </a:rPr>
                        <a:t>CO.5</a:t>
                      </a:r>
                      <a:endParaRPr lang="en-US" sz="2200" dirty="0">
                        <a:solidFill>
                          <a:schemeClr val="bg1"/>
                        </a:solidFill>
                        <a:effectLst/>
                        <a:latin typeface="Times New Roman" panose="02020603050405020304" pitchFamily="18" charset="0"/>
                        <a:ea typeface="Calibri"/>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H</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US" sz="2200" dirty="0">
                          <a:solidFill>
                            <a:schemeClr val="tx1"/>
                          </a:solidFill>
                          <a:effectLst/>
                          <a:latin typeface="Times New Roman" panose="02020603050405020304" pitchFamily="18" charset="0"/>
                          <a:cs typeface="Times New Roman" panose="02020603050405020304" pitchFamily="18" charset="0"/>
                        </a:rPr>
                        <a:t>M</a:t>
                      </a:r>
                      <a:endParaRPr lang="en-US" sz="2200" dirty="0">
                        <a:solidFill>
                          <a:schemeClr val="tx1"/>
                        </a:solidFill>
                        <a:effectLst/>
                        <a:latin typeface="Times New Roman" panose="02020603050405020304" pitchFamily="18" charset="0"/>
                        <a:ea typeface="Calibri"/>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pic>
        <p:nvPicPr>
          <p:cNvPr id="10" name="Content Placeholder 3">
            <a:extLst>
              <a:ext uri="{FF2B5EF4-FFF2-40B4-BE49-F238E27FC236}">
                <a16:creationId xmlns:a16="http://schemas.microsoft.com/office/drawing/2014/main" id="{D632AC3D-74EE-4D51-B41C-95152D4FFB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716133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rmAutofit lnSpcReduction="10000"/>
          </a:bodyPr>
          <a:lstStyle/>
          <a:p>
            <a:pPr marL="0" indent="0">
              <a:buNone/>
            </a:pPr>
            <a:r>
              <a:rPr lang="en-US" b="1" dirty="0"/>
              <a:t>PEO-1: </a:t>
            </a:r>
            <a:r>
              <a:rPr lang="en-US" b="0" i="0" dirty="0">
                <a:solidFill>
                  <a:srgbClr val="000000"/>
                </a:solidFill>
                <a:effectLst/>
              </a:rPr>
              <a:t>To have an excellent scientific and engineering breadth so as to comprehend, analyze, design and provide sustainable solutions for real-life problems using state-of-the-art technologies.</a:t>
            </a:r>
          </a:p>
          <a:p>
            <a:pPr marL="0" indent="0">
              <a:buNone/>
            </a:pPr>
            <a:r>
              <a:rPr lang="en-US" b="1" dirty="0">
                <a:solidFill>
                  <a:srgbClr val="000000"/>
                </a:solidFill>
              </a:rPr>
              <a:t>PEO-2: </a:t>
            </a:r>
            <a:r>
              <a:rPr lang="en-US" b="0" i="0" dirty="0">
                <a:solidFill>
                  <a:srgbClr val="000000"/>
                </a:solidFill>
                <a:effectLst/>
              </a:rPr>
              <a:t>To have a successful career in industries, to pursue higher studies or to support entrepreneurial endeavors and to face the global challenges</a:t>
            </a:r>
            <a:r>
              <a:rPr lang="en-US" dirty="0">
                <a:solidFill>
                  <a:srgbClr val="000000"/>
                </a:solidFill>
              </a:rPr>
              <a:t>.</a:t>
            </a:r>
          </a:p>
          <a:p>
            <a:pPr marL="0" indent="0">
              <a:buNone/>
            </a:pPr>
            <a:r>
              <a:rPr lang="en-US" b="1" dirty="0">
                <a:solidFill>
                  <a:srgbClr val="000000"/>
                </a:solidFill>
              </a:rPr>
              <a:t>PEO-3: </a:t>
            </a:r>
            <a:r>
              <a:rPr lang="en-US" b="0" i="0" dirty="0">
                <a:solidFill>
                  <a:srgbClr val="000000"/>
                </a:solidFill>
                <a:effectLst/>
              </a:rPr>
              <a:t>To have an effective communication skills, professional attitude, ethical values and a desire to learn specific knowledge in emerging trends, technologies for research, innovation and product development and contribution to society.</a:t>
            </a:r>
            <a:endParaRPr lang="en-US" b="1" dirty="0">
              <a:solidFill>
                <a:srgbClr val="000000"/>
              </a:solidFill>
            </a:endParaRPr>
          </a:p>
          <a:p>
            <a:pPr marL="0" indent="0">
              <a:buNone/>
            </a:pPr>
            <a:r>
              <a:rPr lang="en-US" b="1" dirty="0">
                <a:solidFill>
                  <a:srgbClr val="000000"/>
                </a:solidFill>
              </a:rPr>
              <a:t>PEO-4: </a:t>
            </a:r>
            <a:r>
              <a:rPr lang="en-US" b="0" i="0" dirty="0">
                <a:solidFill>
                  <a:srgbClr val="000000"/>
                </a:solidFill>
                <a:effectLst/>
              </a:rPr>
              <a:t>To have life-long learning for up-skilling and re-skilling for successful professional career as engineer, scientist, entrepreneur and bureaucrat for betterment of society.</a:t>
            </a:r>
            <a:endParaRPr lang="en-US" dirty="0">
              <a:solidFill>
                <a:srgbClr val="000000"/>
              </a:solidFill>
            </a:endParaRPr>
          </a:p>
          <a:p>
            <a:pPr marL="0" indent="0">
              <a:buNone/>
            </a:pPr>
            <a:endParaRPr lang="en-US" sz="2200" b="1" dirty="0"/>
          </a:p>
        </p:txBody>
      </p:sp>
      <p:sp>
        <p:nvSpPr>
          <p:cNvPr id="4" name="Date Placeholder 3"/>
          <p:cNvSpPr>
            <a:spLocks noGrp="1"/>
          </p:cNvSpPr>
          <p:nvPr>
            <p:ph type="dt" sz="half" idx="10"/>
          </p:nvPr>
        </p:nvSpPr>
        <p:spPr/>
        <p:txBody>
          <a:bodyPr/>
          <a:lstStyle/>
          <a:p>
            <a:fld id="{1435EDE7-58E1-4D88-A49E-091C18499738}"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Program Educational Objectives(PEOs</a:t>
            </a:r>
            <a:r>
              <a:rPr lang="en-US" sz="3200" b="1" dirty="0">
                <a:latin typeface="Times New Roman" panose="02020603050405020304" pitchFamily="18" charset="0"/>
              </a:rPr>
              <a:t>)</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72364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ED3F9B1-6850-4B96-B397-80BCCE6F1469}" type="datetime1">
              <a:rPr lang="en-US" smtClean="0"/>
              <a:t>9/22/2022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420544" y="-5652"/>
            <a:ext cx="7723456" cy="58293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Sequence of contents</a:t>
            </a:r>
            <a:endParaRPr lang="hi-IN"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 </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a:xfrm>
            <a:off x="3124200" y="6291560"/>
            <a:ext cx="4648200" cy="429915"/>
          </a:xfrm>
        </p:spPr>
        <p:txBody>
          <a:bodyPr/>
          <a:lstStyle/>
          <a:p>
            <a:r>
              <a:rPr lang="en-US" dirty="0"/>
              <a:t>Dr. Kunti Mishra          </a:t>
            </a:r>
            <a:r>
              <a:rPr lang="en-US" dirty="0" err="1"/>
              <a:t>Maths</a:t>
            </a:r>
            <a:r>
              <a:rPr lang="en-US" dirty="0"/>
              <a:t> III (AAS0301A)                Unit-I</a:t>
            </a:r>
          </a:p>
        </p:txBody>
      </p:sp>
      <p:pic>
        <p:nvPicPr>
          <p:cNvPr id="11" name="Content Placeholder 3">
            <a:extLst>
              <a:ext uri="{FF2B5EF4-FFF2-40B4-BE49-F238E27FC236}">
                <a16:creationId xmlns:a16="http://schemas.microsoft.com/office/drawing/2014/main" id="{B1BD0473-A32A-72A8-503A-14D92C60E08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22861"/>
            <a:ext cx="1371600" cy="600140"/>
          </a:xfrm>
        </p:spPr>
      </p:pic>
      <p:graphicFrame>
        <p:nvGraphicFramePr>
          <p:cNvPr id="5" name="Table 8">
            <a:extLst>
              <a:ext uri="{FF2B5EF4-FFF2-40B4-BE49-F238E27FC236}">
                <a16:creationId xmlns:a16="http://schemas.microsoft.com/office/drawing/2014/main" id="{3CF16F24-C819-B5D1-B529-9638D903B01A}"/>
              </a:ext>
            </a:extLst>
          </p:cNvPr>
          <p:cNvGraphicFramePr>
            <a:graphicFrameLocks noGrp="1"/>
          </p:cNvGraphicFramePr>
          <p:nvPr>
            <p:extLst>
              <p:ext uri="{D42A27DB-BD31-4B8C-83A1-F6EECF244321}">
                <p14:modId xmlns:p14="http://schemas.microsoft.com/office/powerpoint/2010/main" val="2484935926"/>
              </p:ext>
            </p:extLst>
          </p:nvPr>
        </p:nvGraphicFramePr>
        <p:xfrm>
          <a:off x="838200" y="846868"/>
          <a:ext cx="7848600" cy="432758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09195323"/>
                    </a:ext>
                  </a:extLst>
                </a:gridCol>
                <a:gridCol w="7086600">
                  <a:extLst>
                    <a:ext uri="{9D8B030D-6E8A-4147-A177-3AD203B41FA5}">
                      <a16:colId xmlns:a16="http://schemas.microsoft.com/office/drawing/2014/main" val="2763688355"/>
                    </a:ext>
                  </a:extLst>
                </a:gridCol>
              </a:tblGrid>
              <a:tr h="563594">
                <a:tc>
                  <a:txBody>
                    <a:bodyPr/>
                    <a:lstStyle/>
                    <a:p>
                      <a:r>
                        <a:rPr lang="en-US" sz="2400" dirty="0">
                          <a:latin typeface="Times New Roman" panose="02020603050405020304" pitchFamily="18" charset="0"/>
                          <a:cs typeface="Times New Roman" panose="02020603050405020304" pitchFamily="18" charset="0"/>
                        </a:rPr>
                        <a:t>1</a:t>
                      </a:r>
                      <a:endParaRPr lang="hi-IN" sz="240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Name of Subject with code, Course and Subject Teacher</a:t>
                      </a:r>
                    </a:p>
                  </a:txBody>
                  <a:tcPr marL="6350" marR="6350" marT="6350" anchor="ctr"/>
                </a:tc>
                <a:extLst>
                  <a:ext uri="{0D108BD9-81ED-4DB2-BD59-A6C34878D82A}">
                    <a16:rowId xmlns:a16="http://schemas.microsoft.com/office/drawing/2014/main" val="1045292708"/>
                  </a:ext>
                </a:extLst>
              </a:tr>
              <a:tr h="563594">
                <a:tc>
                  <a:txBody>
                    <a:bodyPr/>
                    <a:lstStyle/>
                    <a:p>
                      <a:r>
                        <a:rPr lang="en-US" sz="2400" dirty="0">
                          <a:latin typeface="Times New Roman" panose="02020603050405020304" pitchFamily="18" charset="0"/>
                          <a:cs typeface="Times New Roman" panose="02020603050405020304" pitchFamily="18" charset="0"/>
                        </a:rPr>
                        <a:t>2</a:t>
                      </a:r>
                      <a:endParaRPr lang="hi-IN" sz="240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Brief Introduction of Faculty member with Photograph</a:t>
                      </a:r>
                    </a:p>
                  </a:txBody>
                  <a:tcPr marL="6350" marR="6350" marT="6350" anchor="ctr"/>
                </a:tc>
                <a:extLst>
                  <a:ext uri="{0D108BD9-81ED-4DB2-BD59-A6C34878D82A}">
                    <a16:rowId xmlns:a16="http://schemas.microsoft.com/office/drawing/2014/main" val="570189612"/>
                  </a:ext>
                </a:extLst>
              </a:tr>
              <a:tr h="420606">
                <a:tc>
                  <a:txBody>
                    <a:bodyPr/>
                    <a:lstStyle/>
                    <a:p>
                      <a:r>
                        <a:rPr lang="en-US" sz="2400" dirty="0">
                          <a:latin typeface="Times New Roman" panose="02020603050405020304" pitchFamily="18" charset="0"/>
                          <a:cs typeface="Times New Roman" panose="02020603050405020304" pitchFamily="18" charset="0"/>
                        </a:rPr>
                        <a:t>3</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Evaluation Scheme</a:t>
                      </a:r>
                    </a:p>
                  </a:txBody>
                  <a:tcPr marL="6350" marR="6350" marT="6350" anchor="ctr"/>
                </a:tc>
                <a:extLst>
                  <a:ext uri="{0D108BD9-81ED-4DB2-BD59-A6C34878D82A}">
                    <a16:rowId xmlns:a16="http://schemas.microsoft.com/office/drawing/2014/main" val="2544461619"/>
                  </a:ext>
                </a:extLst>
              </a:tr>
              <a:tr h="420606">
                <a:tc>
                  <a:txBody>
                    <a:bodyPr/>
                    <a:lstStyle/>
                    <a:p>
                      <a:r>
                        <a:rPr lang="en-US" sz="2400" dirty="0">
                          <a:latin typeface="Times New Roman" panose="02020603050405020304" pitchFamily="18" charset="0"/>
                          <a:cs typeface="Times New Roman" panose="02020603050405020304" pitchFamily="18" charset="0"/>
                        </a:rPr>
                        <a:t>4</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Subject Syllabus</a:t>
                      </a:r>
                    </a:p>
                  </a:txBody>
                  <a:tcPr marL="6350" marR="6350" marT="6350" anchor="ctr"/>
                </a:tc>
                <a:extLst>
                  <a:ext uri="{0D108BD9-81ED-4DB2-BD59-A6C34878D82A}">
                    <a16:rowId xmlns:a16="http://schemas.microsoft.com/office/drawing/2014/main" val="3890430025"/>
                  </a:ext>
                </a:extLst>
              </a:tr>
              <a:tr h="420606">
                <a:tc>
                  <a:txBody>
                    <a:bodyPr/>
                    <a:lstStyle/>
                    <a:p>
                      <a:r>
                        <a:rPr lang="en-US" sz="2400" dirty="0">
                          <a:latin typeface="Times New Roman" panose="02020603050405020304" pitchFamily="18" charset="0"/>
                          <a:cs typeface="Times New Roman" panose="02020603050405020304" pitchFamily="18" charset="0"/>
                        </a:rPr>
                        <a:t>5</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Branch wise Applications</a:t>
                      </a:r>
                    </a:p>
                  </a:txBody>
                  <a:tcPr marL="6350" marR="6350" marT="6350" anchor="ctr"/>
                </a:tc>
                <a:extLst>
                  <a:ext uri="{0D108BD9-81ED-4DB2-BD59-A6C34878D82A}">
                    <a16:rowId xmlns:a16="http://schemas.microsoft.com/office/drawing/2014/main" val="1211742092"/>
                  </a:ext>
                </a:extLst>
              </a:tr>
              <a:tr h="420606">
                <a:tc>
                  <a:txBody>
                    <a:bodyPr/>
                    <a:lstStyle/>
                    <a:p>
                      <a:r>
                        <a:rPr lang="en-US" sz="2400" dirty="0">
                          <a:latin typeface="Times New Roman" panose="02020603050405020304" pitchFamily="18" charset="0"/>
                          <a:cs typeface="Times New Roman" panose="02020603050405020304" pitchFamily="18" charset="0"/>
                        </a:rPr>
                        <a:t>6</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Course Objective (Point wise)</a:t>
                      </a:r>
                    </a:p>
                  </a:txBody>
                  <a:tcPr marL="6350" marR="6350" marT="6350" anchor="ctr"/>
                </a:tc>
                <a:extLst>
                  <a:ext uri="{0D108BD9-81ED-4DB2-BD59-A6C34878D82A}">
                    <a16:rowId xmlns:a16="http://schemas.microsoft.com/office/drawing/2014/main" val="728241458"/>
                  </a:ext>
                </a:extLst>
              </a:tr>
              <a:tr h="420606">
                <a:tc>
                  <a:txBody>
                    <a:bodyPr/>
                    <a:lstStyle/>
                    <a:p>
                      <a:r>
                        <a:rPr lang="en-US" sz="2400" dirty="0">
                          <a:latin typeface="Times New Roman" panose="02020603050405020304" pitchFamily="18" charset="0"/>
                          <a:cs typeface="Times New Roman" panose="02020603050405020304" pitchFamily="18" charset="0"/>
                        </a:rPr>
                        <a:t>7</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Course Outcomes (COs)</a:t>
                      </a:r>
                    </a:p>
                  </a:txBody>
                  <a:tcPr marL="6350" marR="6350" marT="6350" anchor="ctr"/>
                </a:tc>
                <a:extLst>
                  <a:ext uri="{0D108BD9-81ED-4DB2-BD59-A6C34878D82A}">
                    <a16:rowId xmlns:a16="http://schemas.microsoft.com/office/drawing/2014/main" val="2036069935"/>
                  </a:ext>
                </a:extLst>
              </a:tr>
              <a:tr h="420606">
                <a:tc>
                  <a:txBody>
                    <a:bodyPr/>
                    <a:lstStyle/>
                    <a:p>
                      <a:r>
                        <a:rPr lang="en-US" sz="2400" dirty="0">
                          <a:latin typeface="Times New Roman" panose="02020603050405020304" pitchFamily="18" charset="0"/>
                          <a:cs typeface="Times New Roman" panose="02020603050405020304" pitchFamily="18" charset="0"/>
                        </a:rPr>
                        <a:t>8</a:t>
                      </a:r>
                      <a:endParaRPr lang="hi-IN" sz="2400" dirty="0">
                        <a:latin typeface="Times New Roman" panose="02020603050405020304" pitchFamily="18" charset="0"/>
                      </a:endParaRPr>
                    </a:p>
                  </a:txBody>
                  <a:tcPr/>
                </a:tc>
                <a:tc>
                  <a:txBody>
                    <a:bodyPr/>
                    <a:lstStyle/>
                    <a:p>
                      <a:pPr algn="l" fontAlgn="ctr"/>
                      <a:r>
                        <a:rPr lang="en-US" sz="2400" b="0" i="0" u="none" strike="noStrike">
                          <a:solidFill>
                            <a:srgbClr val="000000"/>
                          </a:solidFill>
                          <a:effectLst/>
                          <a:latin typeface="Times New Roman" panose="02020603050405020304" pitchFamily="18" charset="0"/>
                          <a:cs typeface="Times New Roman" panose="02020603050405020304" pitchFamily="18" charset="0"/>
                        </a:rPr>
                        <a:t>Program Outcomes only heading (POs)</a:t>
                      </a:r>
                    </a:p>
                  </a:txBody>
                  <a:tcPr marL="6350" marR="6350" marT="6350" anchor="ctr"/>
                </a:tc>
                <a:extLst>
                  <a:ext uri="{0D108BD9-81ED-4DB2-BD59-A6C34878D82A}">
                    <a16:rowId xmlns:a16="http://schemas.microsoft.com/office/drawing/2014/main" val="532011285"/>
                  </a:ext>
                </a:extLst>
              </a:tr>
              <a:tr h="420606">
                <a:tc>
                  <a:txBody>
                    <a:bodyPr/>
                    <a:lstStyle/>
                    <a:p>
                      <a:r>
                        <a:rPr lang="en-US" sz="2400" dirty="0">
                          <a:latin typeface="Times New Roman" panose="02020603050405020304" pitchFamily="18" charset="0"/>
                          <a:cs typeface="Times New Roman" panose="02020603050405020304" pitchFamily="18" charset="0"/>
                        </a:rPr>
                        <a:t>9</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COs and POs Mapping</a:t>
                      </a:r>
                    </a:p>
                  </a:txBody>
                  <a:tcPr marL="6350" marR="6350" marT="6350" anchor="ctr"/>
                </a:tc>
                <a:extLst>
                  <a:ext uri="{0D108BD9-81ED-4DB2-BD59-A6C34878D82A}">
                    <a16:rowId xmlns:a16="http://schemas.microsoft.com/office/drawing/2014/main" val="2590312077"/>
                  </a:ext>
                </a:extLst>
              </a:tr>
            </a:tbl>
          </a:graphicData>
        </a:graphic>
      </p:graphicFrame>
    </p:spTree>
    <p:extLst>
      <p:ext uri="{BB962C8B-B14F-4D97-AF65-F5344CB8AC3E}">
        <p14:creationId xmlns:p14="http://schemas.microsoft.com/office/powerpoint/2010/main" val="416305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30743"/>
            <a:ext cx="8229600" cy="4489057"/>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lgn="ctr">
              <a:buNone/>
            </a:pPr>
            <a:endParaRPr lang="en-US" sz="2800" b="1" dirty="0"/>
          </a:p>
        </p:txBody>
      </p:sp>
      <p:sp>
        <p:nvSpPr>
          <p:cNvPr id="4" name="Date Placeholder 3"/>
          <p:cNvSpPr>
            <a:spLocks noGrp="1"/>
          </p:cNvSpPr>
          <p:nvPr>
            <p:ph type="dt" sz="half" idx="10"/>
          </p:nvPr>
        </p:nvSpPr>
        <p:spPr/>
        <p:txBody>
          <a:bodyPr/>
          <a:lstStyle/>
          <a:p>
            <a:fld id="{7C06B786-8A45-428B-B1BC-CF9664A9471F}"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571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Result Analysis</a:t>
            </a: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graphicFrame>
        <p:nvGraphicFramePr>
          <p:cNvPr id="10" name="Table 10">
            <a:extLst>
              <a:ext uri="{FF2B5EF4-FFF2-40B4-BE49-F238E27FC236}">
                <a16:creationId xmlns:a16="http://schemas.microsoft.com/office/drawing/2014/main" id="{EA29C151-4C4D-1840-C831-C83386A0F7A4}"/>
              </a:ext>
            </a:extLst>
          </p:cNvPr>
          <p:cNvGraphicFramePr>
            <a:graphicFrameLocks noGrp="1"/>
          </p:cNvGraphicFramePr>
          <p:nvPr>
            <p:extLst>
              <p:ext uri="{D42A27DB-BD31-4B8C-83A1-F6EECF244321}">
                <p14:modId xmlns:p14="http://schemas.microsoft.com/office/powerpoint/2010/main" val="2548877560"/>
              </p:ext>
            </p:extLst>
          </p:nvPr>
        </p:nvGraphicFramePr>
        <p:xfrm>
          <a:off x="1524000" y="1397000"/>
          <a:ext cx="6096000" cy="41148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4290669043"/>
                    </a:ext>
                  </a:extLst>
                </a:gridCol>
                <a:gridCol w="3048000">
                  <a:extLst>
                    <a:ext uri="{9D8B030D-6E8A-4147-A177-3AD203B41FA5}">
                      <a16:colId xmlns:a16="http://schemas.microsoft.com/office/drawing/2014/main" val="503045429"/>
                    </a:ext>
                  </a:extLst>
                </a:gridCol>
              </a:tblGrid>
              <a:tr h="370840">
                <a:tc>
                  <a:txBody>
                    <a:bodyPr/>
                    <a:lstStyle/>
                    <a:p>
                      <a:r>
                        <a:rPr lang="en-US" sz="2400" dirty="0">
                          <a:latin typeface="Times New Roman" panose="02020603050405020304" pitchFamily="18" charset="0"/>
                          <a:cs typeface="Times New Roman" panose="02020603050405020304" pitchFamily="18" charset="0"/>
                        </a:rPr>
                        <a:t>Name of Faculty</a:t>
                      </a:r>
                      <a:endParaRPr lang="hi-IN" sz="2400" dirty="0">
                        <a:latin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Dr. Kunti Mishra</a:t>
                      </a:r>
                      <a:endParaRPr lang="hi-IN" sz="2400" dirty="0">
                        <a:latin typeface="Times New Roman" panose="02020603050405020304" pitchFamily="18" charset="0"/>
                      </a:endParaRPr>
                    </a:p>
                  </a:txBody>
                  <a:tcPr/>
                </a:tc>
                <a:extLst>
                  <a:ext uri="{0D108BD9-81ED-4DB2-BD59-A6C34878D82A}">
                    <a16:rowId xmlns:a16="http://schemas.microsoft.com/office/drawing/2014/main" val="1917735765"/>
                  </a:ext>
                </a:extLst>
              </a:tr>
              <a:tr h="370840">
                <a:tc>
                  <a:txBody>
                    <a:bodyPr/>
                    <a:lstStyle/>
                    <a:p>
                      <a:r>
                        <a:rPr lang="en-US" sz="2400" b="1" dirty="0">
                          <a:latin typeface="Times New Roman" panose="02020603050405020304" pitchFamily="18" charset="0"/>
                          <a:cs typeface="Times New Roman" panose="02020603050405020304" pitchFamily="18" charset="0"/>
                        </a:rPr>
                        <a:t>Branch</a:t>
                      </a:r>
                      <a:endParaRPr lang="hi-IN" sz="2400" b="1" dirty="0">
                        <a:latin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CS</a:t>
                      </a:r>
                      <a:endParaRPr lang="hi-IN" sz="2400" b="1" dirty="0">
                        <a:latin typeface="Times New Roman" panose="02020603050405020304" pitchFamily="18" charset="0"/>
                      </a:endParaRPr>
                    </a:p>
                  </a:txBody>
                  <a:tcPr/>
                </a:tc>
                <a:extLst>
                  <a:ext uri="{0D108BD9-81ED-4DB2-BD59-A6C34878D82A}">
                    <a16:rowId xmlns:a16="http://schemas.microsoft.com/office/drawing/2014/main" val="3553871627"/>
                  </a:ext>
                </a:extLst>
              </a:tr>
              <a:tr h="370840">
                <a:tc>
                  <a:txBody>
                    <a:bodyPr/>
                    <a:lstStyle/>
                    <a:p>
                      <a:r>
                        <a:rPr lang="en-US" sz="2400" dirty="0">
                          <a:latin typeface="Times New Roman" panose="02020603050405020304" pitchFamily="18" charset="0"/>
                          <a:cs typeface="Times New Roman" panose="02020603050405020304" pitchFamily="18" charset="0"/>
                        </a:rPr>
                        <a:t>No. of Students</a:t>
                      </a:r>
                      <a:endParaRPr lang="hi-IN" sz="2400" dirty="0">
                        <a:latin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67</a:t>
                      </a:r>
                      <a:endParaRPr lang="hi-IN" sz="2400" dirty="0">
                        <a:latin typeface="Times New Roman" panose="02020603050405020304" pitchFamily="18" charset="0"/>
                      </a:endParaRPr>
                    </a:p>
                  </a:txBody>
                  <a:tcPr/>
                </a:tc>
                <a:extLst>
                  <a:ext uri="{0D108BD9-81ED-4DB2-BD59-A6C34878D82A}">
                    <a16:rowId xmlns:a16="http://schemas.microsoft.com/office/drawing/2014/main" val="1850778297"/>
                  </a:ext>
                </a:extLst>
              </a:tr>
              <a:tr h="370840">
                <a:tc>
                  <a:txBody>
                    <a:bodyPr/>
                    <a:lstStyle/>
                    <a:p>
                      <a:r>
                        <a:rPr lang="en-US" sz="2400" dirty="0">
                          <a:latin typeface="Times New Roman" panose="02020603050405020304" pitchFamily="18" charset="0"/>
                          <a:cs typeface="Times New Roman" panose="02020603050405020304" pitchFamily="18" charset="0"/>
                        </a:rPr>
                        <a:t>No. of Passed students</a:t>
                      </a:r>
                      <a:endParaRPr lang="hi-IN" sz="2400" dirty="0">
                        <a:latin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67</a:t>
                      </a:r>
                      <a:endParaRPr lang="hi-IN" sz="2400" dirty="0">
                        <a:latin typeface="Times New Roman" panose="02020603050405020304" pitchFamily="18" charset="0"/>
                      </a:endParaRPr>
                    </a:p>
                  </a:txBody>
                  <a:tcPr/>
                </a:tc>
                <a:extLst>
                  <a:ext uri="{0D108BD9-81ED-4DB2-BD59-A6C34878D82A}">
                    <a16:rowId xmlns:a16="http://schemas.microsoft.com/office/drawing/2014/main" val="321398733"/>
                  </a:ext>
                </a:extLst>
              </a:tr>
              <a:tr h="370840">
                <a:tc>
                  <a:txBody>
                    <a:bodyPr/>
                    <a:lstStyle/>
                    <a:p>
                      <a:r>
                        <a:rPr lang="en-US" sz="2400" b="1" dirty="0">
                          <a:latin typeface="Times New Roman" panose="02020603050405020304" pitchFamily="18" charset="0"/>
                          <a:cs typeface="Times New Roman" panose="02020603050405020304" pitchFamily="18" charset="0"/>
                        </a:rPr>
                        <a:t>Result Percentage</a:t>
                      </a:r>
                      <a:endParaRPr lang="hi-IN" sz="2400" b="1" dirty="0">
                        <a:latin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100%</a:t>
                      </a:r>
                      <a:endParaRPr lang="hi-IN" sz="2400" b="1" dirty="0">
                        <a:latin typeface="Times New Roman" panose="02020603050405020304" pitchFamily="18" charset="0"/>
                      </a:endParaRPr>
                    </a:p>
                  </a:txBody>
                  <a:tcPr/>
                </a:tc>
                <a:extLst>
                  <a:ext uri="{0D108BD9-81ED-4DB2-BD59-A6C34878D82A}">
                    <a16:rowId xmlns:a16="http://schemas.microsoft.com/office/drawing/2014/main" val="3110776146"/>
                  </a:ext>
                </a:extLst>
              </a:tr>
              <a:tr h="370840">
                <a:tc>
                  <a:txBody>
                    <a:bodyPr/>
                    <a:lstStyle/>
                    <a:p>
                      <a:r>
                        <a:rPr lang="en-US" sz="2400" b="1" dirty="0">
                          <a:latin typeface="Times New Roman" panose="02020603050405020304" pitchFamily="18" charset="0"/>
                          <a:cs typeface="Times New Roman" panose="02020603050405020304" pitchFamily="18" charset="0"/>
                        </a:rPr>
                        <a:t>Branch</a:t>
                      </a:r>
                      <a:endParaRPr lang="hi-IN" sz="2400" b="1" dirty="0">
                        <a:latin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IT</a:t>
                      </a:r>
                      <a:endParaRPr lang="hi-IN" sz="2400" b="1" dirty="0">
                        <a:latin typeface="Times New Roman" panose="02020603050405020304" pitchFamily="18" charset="0"/>
                      </a:endParaRPr>
                    </a:p>
                  </a:txBody>
                  <a:tcPr/>
                </a:tc>
                <a:extLst>
                  <a:ext uri="{0D108BD9-81ED-4DB2-BD59-A6C34878D82A}">
                    <a16:rowId xmlns:a16="http://schemas.microsoft.com/office/drawing/2014/main" val="827074515"/>
                  </a:ext>
                </a:extLst>
              </a:tr>
              <a:tr h="370840">
                <a:tc>
                  <a:txBody>
                    <a:bodyPr/>
                    <a:lstStyle/>
                    <a:p>
                      <a:r>
                        <a:rPr lang="en-US" sz="2400" dirty="0">
                          <a:latin typeface="Times New Roman" panose="02020603050405020304" pitchFamily="18" charset="0"/>
                          <a:cs typeface="Times New Roman" panose="02020603050405020304" pitchFamily="18" charset="0"/>
                        </a:rPr>
                        <a:t>No. of Students</a:t>
                      </a:r>
                      <a:endParaRPr lang="hi-IN" sz="2400" dirty="0">
                        <a:latin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68</a:t>
                      </a:r>
                      <a:endParaRPr lang="hi-IN" sz="2400" dirty="0">
                        <a:latin typeface="Times New Roman" panose="02020603050405020304" pitchFamily="18" charset="0"/>
                      </a:endParaRPr>
                    </a:p>
                  </a:txBody>
                  <a:tcPr/>
                </a:tc>
                <a:extLst>
                  <a:ext uri="{0D108BD9-81ED-4DB2-BD59-A6C34878D82A}">
                    <a16:rowId xmlns:a16="http://schemas.microsoft.com/office/drawing/2014/main" val="992347722"/>
                  </a:ext>
                </a:extLst>
              </a:tr>
              <a:tr h="370840">
                <a:tc>
                  <a:txBody>
                    <a:bodyPr/>
                    <a:lstStyle/>
                    <a:p>
                      <a:r>
                        <a:rPr lang="en-US" sz="2400" dirty="0">
                          <a:latin typeface="Times New Roman" panose="02020603050405020304" pitchFamily="18" charset="0"/>
                          <a:cs typeface="Times New Roman" panose="02020603050405020304" pitchFamily="18" charset="0"/>
                        </a:rPr>
                        <a:t>No. of Passed students</a:t>
                      </a:r>
                      <a:endParaRPr lang="hi-IN" sz="2400" dirty="0">
                        <a:latin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68</a:t>
                      </a:r>
                      <a:endParaRPr lang="hi-IN" sz="2400" dirty="0">
                        <a:latin typeface="Times New Roman" panose="02020603050405020304" pitchFamily="18" charset="0"/>
                      </a:endParaRPr>
                    </a:p>
                  </a:txBody>
                  <a:tcPr/>
                </a:tc>
                <a:extLst>
                  <a:ext uri="{0D108BD9-81ED-4DB2-BD59-A6C34878D82A}">
                    <a16:rowId xmlns:a16="http://schemas.microsoft.com/office/drawing/2014/main" val="3592297979"/>
                  </a:ext>
                </a:extLst>
              </a:tr>
              <a:tr h="370840">
                <a:tc>
                  <a:txBody>
                    <a:bodyPr/>
                    <a:lstStyle/>
                    <a:p>
                      <a:r>
                        <a:rPr lang="en-US" sz="2400" b="1" dirty="0">
                          <a:latin typeface="Times New Roman" panose="02020603050405020304" pitchFamily="18" charset="0"/>
                          <a:cs typeface="Times New Roman" panose="02020603050405020304" pitchFamily="18" charset="0"/>
                        </a:rPr>
                        <a:t>Result Percentage</a:t>
                      </a:r>
                      <a:endParaRPr lang="hi-IN" sz="2400" b="1" dirty="0">
                        <a:latin typeface="Times New Roman" panose="02020603050405020304" pitchFamily="18" charset="0"/>
                      </a:endParaRPr>
                    </a:p>
                  </a:txBody>
                  <a:tcPr/>
                </a:tc>
                <a:tc>
                  <a:txBody>
                    <a:bodyPr/>
                    <a:lstStyle/>
                    <a:p>
                      <a:r>
                        <a:rPr lang="en-US" sz="2400" b="1" dirty="0">
                          <a:latin typeface="Times New Roman" panose="02020603050405020304" pitchFamily="18" charset="0"/>
                          <a:cs typeface="Times New Roman" panose="02020603050405020304" pitchFamily="18" charset="0"/>
                        </a:rPr>
                        <a:t>100%</a:t>
                      </a:r>
                      <a:endParaRPr lang="hi-IN" sz="2400" b="1" dirty="0">
                        <a:latin typeface="Times New Roman" panose="02020603050405020304" pitchFamily="18" charset="0"/>
                      </a:endParaRPr>
                    </a:p>
                  </a:txBody>
                  <a:tcPr/>
                </a:tc>
                <a:extLst>
                  <a:ext uri="{0D108BD9-81ED-4DB2-BD59-A6C34878D82A}">
                    <a16:rowId xmlns:a16="http://schemas.microsoft.com/office/drawing/2014/main" val="3012084124"/>
                  </a:ext>
                </a:extLst>
              </a:tr>
            </a:tbl>
          </a:graphicData>
        </a:graphic>
      </p:graphicFrame>
    </p:spTree>
    <p:extLst>
      <p:ext uri="{BB962C8B-B14F-4D97-AF65-F5344CB8AC3E}">
        <p14:creationId xmlns:p14="http://schemas.microsoft.com/office/powerpoint/2010/main" val="13521781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5BB4A0-90B7-46E5-B05B-AD3598AAE443}" type="datetime1">
              <a:rPr lang="en-US" smtClean="0"/>
              <a:t>9/22/2022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End Semester Question Paper Template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D03EF3-93BA-4B03-9EC3-42AEF2AC1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
        <p:nvSpPr>
          <p:cNvPr id="11" name="Content Placeholder 2">
            <a:extLst>
              <a:ext uri="{FF2B5EF4-FFF2-40B4-BE49-F238E27FC236}">
                <a16:creationId xmlns:a16="http://schemas.microsoft.com/office/drawing/2014/main" id="{B47993F0-C2E6-487A-BAA1-2147246E6678}"/>
              </a:ext>
            </a:extLst>
          </p:cNvPr>
          <p:cNvSpPr>
            <a:spLocks noGrp="1"/>
          </p:cNvSpPr>
          <p:nvPr>
            <p:ph idx="1"/>
          </p:nvPr>
        </p:nvSpPr>
        <p:spPr>
          <a:xfrm>
            <a:off x="533400" y="1143000"/>
            <a:ext cx="8229600" cy="4525963"/>
          </a:xfrm>
        </p:spPr>
        <p:txBody>
          <a:bodyPr>
            <a:normAutofit/>
          </a:bodyPr>
          <a:lstStyle/>
          <a:p>
            <a:pPr>
              <a:buFont typeface="Wingdings" pitchFamily="2" charset="2"/>
              <a:buChar char="§"/>
            </a:pPr>
            <a:r>
              <a:rPr lang="en-IN" dirty="0">
                <a:hlinkClick r:id="rId3"/>
              </a:rPr>
              <a:t>100 Marks Question Paper Template.docx</a:t>
            </a:r>
            <a:endParaRPr lang="en-US" dirty="0"/>
          </a:p>
          <a:p>
            <a:pPr marL="0" indent="0">
              <a:buNone/>
            </a:pPr>
            <a:endParaRPr lang="en-US" sz="2200" dirty="0"/>
          </a:p>
        </p:txBody>
      </p:sp>
    </p:spTree>
    <p:extLst>
      <p:ext uri="{BB962C8B-B14F-4D97-AF65-F5344CB8AC3E}">
        <p14:creationId xmlns:p14="http://schemas.microsoft.com/office/powerpoint/2010/main" val="478852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Font typeface="Wingdings" pitchFamily="2" charset="2"/>
              <a:buChar char="§"/>
            </a:pPr>
            <a:r>
              <a:rPr lang="en-US" dirty="0"/>
              <a:t>Knowledge of differentiation</a:t>
            </a:r>
          </a:p>
          <a:p>
            <a:pPr>
              <a:buFont typeface="Wingdings" pitchFamily="2" charset="2"/>
              <a:buChar char="§"/>
            </a:pPr>
            <a:r>
              <a:rPr lang="en-US" dirty="0"/>
              <a:t>Knowledge of real valued function</a:t>
            </a:r>
          </a:p>
          <a:p>
            <a:pPr marL="0" indent="0">
              <a:buNone/>
            </a:pPr>
            <a:endParaRPr lang="en-US" sz="2200" dirty="0"/>
          </a:p>
        </p:txBody>
      </p:sp>
      <p:sp>
        <p:nvSpPr>
          <p:cNvPr id="4" name="Date Placeholder 3"/>
          <p:cNvSpPr>
            <a:spLocks noGrp="1"/>
          </p:cNvSpPr>
          <p:nvPr>
            <p:ph type="dt" sz="half" idx="10"/>
          </p:nvPr>
        </p:nvSpPr>
        <p:spPr/>
        <p:txBody>
          <a:bodyPr/>
          <a:lstStyle/>
          <a:p>
            <a:fld id="{94B2264B-E9A1-4397-AF7B-F838A374A8B0}"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Recap(CO1</a:t>
            </a: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a:t>
            </a:r>
          </a:p>
        </p:txBody>
      </p:sp>
      <p:pic>
        <p:nvPicPr>
          <p:cNvPr id="9" name="Content Placeholder 3">
            <a:extLst>
              <a:ext uri="{FF2B5EF4-FFF2-40B4-BE49-F238E27FC236}">
                <a16:creationId xmlns:a16="http://schemas.microsoft.com/office/drawing/2014/main" id="{73ECED5A-94B8-4EB8-98E1-B7E62DF7A3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63272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953000"/>
          </a:xfrm>
        </p:spPr>
        <p:txBody>
          <a:bodyPr>
            <a:noAutofit/>
          </a:bodyPr>
          <a:lstStyle/>
          <a:p>
            <a:r>
              <a:rPr lang="en-US" dirty="0">
                <a:effectLst/>
                <a:ea typeface="Times New Roman" panose="02020603050405020304" pitchFamily="18" charset="0"/>
              </a:rPr>
              <a:t>We will discuss properties of complex function ( limits, continuity, differentiability, Analytic</a:t>
            </a:r>
            <a:r>
              <a:rPr lang="en-US" dirty="0">
                <a:ea typeface="Times New Roman" panose="02020603050405020304" pitchFamily="18" charset="0"/>
              </a:rPr>
              <a:t>ity and integration</a:t>
            </a:r>
            <a:r>
              <a:rPr lang="en-US" dirty="0">
                <a:effectLst/>
                <a:ea typeface="Times New Roman" panose="02020603050405020304" pitchFamily="18" charset="0"/>
              </a:rPr>
              <a:t>)</a:t>
            </a:r>
          </a:p>
          <a:p>
            <a:r>
              <a:rPr lang="en-US" dirty="0">
                <a:ea typeface="Times New Roman" panose="02020603050405020304" pitchFamily="18" charset="0"/>
              </a:rPr>
              <a:t>In 3</a:t>
            </a:r>
            <a:r>
              <a:rPr lang="en-US" baseline="30000" dirty="0">
                <a:ea typeface="Times New Roman" panose="02020603050405020304" pitchFamily="18" charset="0"/>
              </a:rPr>
              <a:t>rd</a:t>
            </a:r>
            <a:r>
              <a:rPr lang="en-US" dirty="0">
                <a:ea typeface="Times New Roman" panose="02020603050405020304" pitchFamily="18" charset="0"/>
              </a:rPr>
              <a:t> module we will discuss application of partial differential equations</a:t>
            </a:r>
          </a:p>
          <a:p>
            <a:r>
              <a:rPr lang="en-US" dirty="0">
                <a:effectLst/>
                <a:ea typeface="Times New Roman" panose="02020603050405020304" pitchFamily="18" charset="0"/>
              </a:rPr>
              <a:t>In 4</a:t>
            </a:r>
            <a:r>
              <a:rPr lang="en-US" baseline="30000" dirty="0">
                <a:effectLst/>
                <a:ea typeface="Times New Roman" panose="02020603050405020304" pitchFamily="18" charset="0"/>
              </a:rPr>
              <a:t>th</a:t>
            </a:r>
            <a:r>
              <a:rPr lang="en-US" dirty="0">
                <a:effectLst/>
                <a:ea typeface="Times New Roman" panose="02020603050405020304" pitchFamily="18" charset="0"/>
              </a:rPr>
              <a:t> </a:t>
            </a:r>
            <a:r>
              <a:rPr lang="en-US" dirty="0">
                <a:ea typeface="Times New Roman" panose="02020603050405020304" pitchFamily="18" charset="0"/>
              </a:rPr>
              <a:t>module we will discuss numerical methods for solving algebraic equations, system of linear equations, definite integral and 1</a:t>
            </a:r>
            <a:r>
              <a:rPr lang="en-US" baseline="30000" dirty="0">
                <a:ea typeface="Times New Roman" panose="02020603050405020304" pitchFamily="18" charset="0"/>
              </a:rPr>
              <a:t>st</a:t>
            </a:r>
            <a:r>
              <a:rPr lang="en-US" dirty="0">
                <a:ea typeface="Times New Roman" panose="02020603050405020304" pitchFamily="18" charset="0"/>
              </a:rPr>
              <a:t> order ordinary differential equation.</a:t>
            </a:r>
          </a:p>
          <a:p>
            <a:r>
              <a:rPr lang="en-US" dirty="0">
                <a:ea typeface="Times New Roman" panose="02020603050405020304" pitchFamily="18" charset="0"/>
              </a:rPr>
              <a:t>In 5</a:t>
            </a:r>
            <a:r>
              <a:rPr lang="en-US" baseline="30000" dirty="0">
                <a:ea typeface="Times New Roman" panose="02020603050405020304" pitchFamily="18" charset="0"/>
              </a:rPr>
              <a:t>th</a:t>
            </a:r>
            <a:r>
              <a:rPr lang="en-US" dirty="0">
                <a:ea typeface="Times New Roman" panose="02020603050405020304" pitchFamily="18" charset="0"/>
              </a:rPr>
              <a:t> module we will discuss aptitude part.</a:t>
            </a:r>
          </a:p>
          <a:p>
            <a:r>
              <a:rPr lang="en-US" dirty="0">
                <a:effectLst/>
                <a:ea typeface="Times New Roman" panose="02020603050405020304" pitchFamily="18" charset="0"/>
                <a:hlinkClick r:id="rId3"/>
              </a:rPr>
              <a:t>https://youtu.be/iUhwCfz18os</a:t>
            </a:r>
            <a:endParaRPr lang="en-US" dirty="0">
              <a:ea typeface="Times New Roman" panose="02020603050405020304" pitchFamily="18" charset="0"/>
            </a:endParaRPr>
          </a:p>
          <a:p>
            <a:r>
              <a:rPr lang="en-US" dirty="0">
                <a:effectLst/>
                <a:ea typeface="Times New Roman" panose="02020603050405020304" pitchFamily="18" charset="0"/>
                <a:hlinkClick r:id="rId4"/>
              </a:rPr>
              <a:t>https://youtu.be/ly4S0oi3Yz8</a:t>
            </a:r>
            <a:endParaRPr lang="en-US" dirty="0">
              <a:ea typeface="Times New Roman" panose="02020603050405020304" pitchFamily="18" charset="0"/>
            </a:endParaRPr>
          </a:p>
          <a:p>
            <a:r>
              <a:rPr lang="en-US" dirty="0">
                <a:effectLst/>
                <a:ea typeface="Times New Roman" panose="02020603050405020304" pitchFamily="18" charset="0"/>
                <a:hlinkClick r:id="rId5"/>
              </a:rPr>
              <a:t>https://youtu.be/f8XzF9_2ijs</a:t>
            </a:r>
            <a:endParaRPr lang="en-US" dirty="0">
              <a:effectLst/>
              <a:ea typeface="Times New Roman" panose="02020603050405020304" pitchFamily="18" charset="0"/>
            </a:endParaRPr>
          </a:p>
          <a:p>
            <a:pPr marL="0" indent="0">
              <a:buNone/>
            </a:pPr>
            <a:endParaRPr lang="en-US" sz="2200" dirty="0">
              <a:effectLst/>
              <a:ea typeface="Times New Roman" panose="02020603050405020304" pitchFamily="18" charset="0"/>
            </a:endParaRPr>
          </a:p>
          <a:p>
            <a:pPr marL="0" indent="0">
              <a:buNone/>
            </a:pPr>
            <a:endParaRPr lang="en-US" sz="2200" dirty="0">
              <a:effectLst/>
              <a:ea typeface="Times New Roman" panose="02020603050405020304" pitchFamily="18" charset="0"/>
            </a:endParaRPr>
          </a:p>
        </p:txBody>
      </p:sp>
      <p:sp>
        <p:nvSpPr>
          <p:cNvPr id="6" name="Date Placeholder 5"/>
          <p:cNvSpPr>
            <a:spLocks noGrp="1"/>
          </p:cNvSpPr>
          <p:nvPr>
            <p:ph type="dt" sz="half" idx="10"/>
          </p:nvPr>
        </p:nvSpPr>
        <p:spPr/>
        <p:txBody>
          <a:bodyPr/>
          <a:lstStyle/>
          <a:p>
            <a:fld id="{16E2B1A2-3BA0-4BB0-AAF3-87B64BF5AACF}" type="datetime1">
              <a:rPr lang="en-US" smtClean="0"/>
              <a:t>9/22/2022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p:cNvSpPr txBox="1">
            <a:spLocks/>
          </p:cNvSpPr>
          <p:nvPr/>
        </p:nvSpPr>
        <p:spPr>
          <a:xfrm>
            <a:off x="1371600" y="1"/>
            <a:ext cx="7772400" cy="990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Brief Introduction about the sub</a:t>
            </a:r>
            <a:r>
              <a:rPr lang="en-US" sz="3200" b="1" dirty="0" err="1">
                <a:latin typeface="Times New Roman" panose="02020603050405020304" pitchFamily="18" charset="0"/>
              </a:rPr>
              <a:t>ject</a:t>
            </a:r>
            <a:r>
              <a:rPr lang="en-US" sz="3200" b="1" dirty="0">
                <a:latin typeface="Times New Roman" panose="02020603050405020304" pitchFamily="18" charset="0"/>
              </a:rPr>
              <a:t> with videos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fi-FI"/>
              <a:t>Dr. Kunti Mishra          Maths III (AAS0301A)                Unit-I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34936"/>
            <a:ext cx="1295400" cy="747714"/>
          </a:xfrm>
          <a:prstGeom prst="rect">
            <a:avLst/>
          </a:prstGeom>
        </p:spPr>
      </p:pic>
    </p:spTree>
    <p:extLst>
      <p:ext uri="{BB962C8B-B14F-4D97-AF65-F5344CB8AC3E}">
        <p14:creationId xmlns:p14="http://schemas.microsoft.com/office/powerpoint/2010/main" val="4070585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r>
              <a:rPr lang="en-US" dirty="0">
                <a:effectLst/>
                <a:latin typeface="Times New Roman" panose="02020603050405020304" pitchFamily="18" charset="0"/>
                <a:ea typeface="Times New Roman" panose="02020603050405020304" pitchFamily="18" charset="0"/>
              </a:rPr>
              <a:t>Limit, Continuity and differentiability</a:t>
            </a:r>
          </a:p>
          <a:p>
            <a:r>
              <a:rPr lang="en-US" dirty="0">
                <a:effectLst/>
                <a:latin typeface="Times New Roman" panose="02020603050405020304" pitchFamily="18" charset="0"/>
                <a:ea typeface="Times New Roman" panose="02020603050405020304" pitchFamily="18" charset="0"/>
              </a:rPr>
              <a:t>Functions of complex variable,</a:t>
            </a:r>
          </a:p>
          <a:p>
            <a:r>
              <a:rPr lang="en-US" dirty="0">
                <a:effectLst/>
                <a:latin typeface="Times New Roman" panose="02020603050405020304" pitchFamily="18" charset="0"/>
                <a:ea typeface="Times New Roman" panose="02020603050405020304" pitchFamily="18" charset="0"/>
              </a:rPr>
              <a:t>Analytic functions</a:t>
            </a:r>
          </a:p>
          <a:p>
            <a:r>
              <a:rPr lang="en-US" dirty="0">
                <a:effectLst/>
                <a:latin typeface="Times New Roman" panose="02020603050405020304" pitchFamily="18" charset="0"/>
                <a:ea typeface="Times New Roman" panose="02020603050405020304" pitchFamily="18" charset="0"/>
              </a:rPr>
              <a:t>Cauchy- Riemann</a:t>
            </a:r>
            <a:r>
              <a:rPr lang="en-US" spc="-28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equations (Cartesian and Polar form),</a:t>
            </a:r>
          </a:p>
          <a:p>
            <a:r>
              <a:rPr lang="en-US" dirty="0">
                <a:effectLst/>
                <a:latin typeface="Times New Roman" panose="02020603050405020304" pitchFamily="18" charset="0"/>
                <a:ea typeface="Times New Roman" panose="02020603050405020304" pitchFamily="18" charset="0"/>
              </a:rPr>
              <a:t>Harmonic function</a:t>
            </a:r>
          </a:p>
          <a:p>
            <a:r>
              <a:rPr lang="en-US" dirty="0">
                <a:effectLst/>
                <a:latin typeface="Times New Roman" panose="02020603050405020304" pitchFamily="18" charset="0"/>
                <a:ea typeface="Times New Roman" panose="02020603050405020304" pitchFamily="18" charset="0"/>
              </a:rPr>
              <a:t>Method to find Analytic functions</a:t>
            </a:r>
          </a:p>
          <a:p>
            <a:r>
              <a:rPr lang="en-US" dirty="0">
                <a:effectLst/>
                <a:latin typeface="Times New Roman" panose="02020603050405020304" pitchFamily="18" charset="0"/>
                <a:ea typeface="Times New Roman" panose="02020603050405020304" pitchFamily="18" charset="0"/>
              </a:rPr>
              <a:t>Conformal</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mapping</a:t>
            </a:r>
          </a:p>
          <a:p>
            <a:r>
              <a:rPr lang="en-US" dirty="0">
                <a:effectLst/>
                <a:latin typeface="Times New Roman" panose="02020603050405020304" pitchFamily="18" charset="0"/>
                <a:ea typeface="Times New Roman" panose="02020603050405020304" pitchFamily="18" charset="0"/>
              </a:rPr>
              <a:t>Mobius transformation and their</a:t>
            </a:r>
            <a:r>
              <a:rPr lang="en-US" spc="-5"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properties.</a:t>
            </a:r>
            <a:endParaRPr lang="en-US" dirty="0"/>
          </a:p>
        </p:txBody>
      </p:sp>
      <p:sp>
        <p:nvSpPr>
          <p:cNvPr id="6" name="Date Placeholder 5"/>
          <p:cNvSpPr>
            <a:spLocks noGrp="1"/>
          </p:cNvSpPr>
          <p:nvPr>
            <p:ph type="dt" sz="half" idx="10"/>
          </p:nvPr>
        </p:nvSpPr>
        <p:spPr/>
        <p:txBody>
          <a:bodyPr/>
          <a:lstStyle/>
          <a:p>
            <a:fld id="{D44B7BE7-7119-4832-94CD-06D5B8FDDF4F}" type="datetime1">
              <a:rPr lang="en-US" smtClean="0"/>
              <a:t>9/22/2022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Unit Content</a:t>
            </a:r>
          </a:p>
        </p:txBody>
      </p:sp>
      <p:sp>
        <p:nvSpPr>
          <p:cNvPr id="10" name="Footer Placeholder 9"/>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pic>
        <p:nvPicPr>
          <p:cNvPr id="11" name="Content Placeholder 3">
            <a:extLst>
              <a:ext uri="{FF2B5EF4-FFF2-40B4-BE49-F238E27FC236}">
                <a16:creationId xmlns:a16="http://schemas.microsoft.com/office/drawing/2014/main" id="{03404C54-867D-4BDA-94D9-9ED4DCC859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57862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763000" cy="5638800"/>
          </a:xfrm>
        </p:spPr>
        <p:txBody>
          <a:bodyPr>
            <a:noAutofit/>
          </a:bodyPr>
          <a:lstStyle/>
          <a:p>
            <a:pPr algn="just"/>
            <a:r>
              <a:rPr kumimoji="0" lang="en-US" b="0" i="0" u="none" strike="noStrike" kern="1200" cap="none" spc="0" normalizeH="0" baseline="0" noProof="0" dirty="0">
                <a:ln>
                  <a:noFill/>
                </a:ln>
                <a:solidFill>
                  <a:prstClr val="black"/>
                </a:solidFill>
                <a:effectLst/>
                <a:uLnTx/>
                <a:uFillTx/>
              </a:rPr>
              <a:t>The objective of this course is to familiarize the engineers with concept of function of complex variables. </a:t>
            </a:r>
            <a:r>
              <a:rPr lang="en-US" dirty="0"/>
              <a:t>It aims to show case  the students with standard concepts and tools from B. Tech to deal with advanced level of mathematics and applications that would be essential for their disciplines. </a:t>
            </a:r>
          </a:p>
          <a:p>
            <a:pPr marL="0" indent="0">
              <a:buNone/>
            </a:pPr>
            <a:endParaRPr lang="en-US" sz="2200" dirty="0"/>
          </a:p>
        </p:txBody>
      </p:sp>
      <p:sp>
        <p:nvSpPr>
          <p:cNvPr id="4" name="Date Placeholder 3"/>
          <p:cNvSpPr>
            <a:spLocks noGrp="1"/>
          </p:cNvSpPr>
          <p:nvPr>
            <p:ph type="dt" sz="half" idx="10"/>
          </p:nvPr>
        </p:nvSpPr>
        <p:spPr/>
        <p:txBody>
          <a:bodyPr/>
          <a:lstStyle/>
          <a:p>
            <a:fld id="{0FD6185C-9B0A-4A2D-BDF5-4F388180C0DE}" type="datetime1">
              <a:rPr lang="en-US" smtClean="0"/>
              <a:t>9/22/2022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Unit</a:t>
            </a:r>
            <a:r>
              <a:rPr lang="en-US" sz="3200" b="1" noProof="0" dirty="0">
                <a:latin typeface="Times New Roman" panose="02020603050405020304" pitchFamily="18" charset="0"/>
                <a:cs typeface="Times New Roman" panose="02020603050405020304" pitchFamily="18" charset="0"/>
              </a:rPr>
              <a:t> </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Objective(CO1)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BF810A4D-811D-4E12-8D16-C7EE07229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27360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974725"/>
            <a:ext cx="8763000" cy="5638800"/>
          </a:xfrm>
        </p:spPr>
        <p:txBody>
          <a:bodyPr>
            <a:noAutofit/>
          </a:bodyPr>
          <a:lstStyle/>
          <a:p>
            <a:r>
              <a:rPr lang="en-US" dirty="0"/>
              <a:t>Gain some basic knowledge of complex numbers, complex plane, region in complex plane.</a:t>
            </a:r>
          </a:p>
          <a:p>
            <a:pPr marL="0" indent="0">
              <a:buNone/>
            </a:pPr>
            <a:endParaRPr lang="en-US" sz="2200" dirty="0"/>
          </a:p>
        </p:txBody>
      </p:sp>
      <p:sp>
        <p:nvSpPr>
          <p:cNvPr id="4" name="Date Placeholder 3"/>
          <p:cNvSpPr>
            <a:spLocks noGrp="1"/>
          </p:cNvSpPr>
          <p:nvPr>
            <p:ph type="dt" sz="half" idx="10"/>
          </p:nvPr>
        </p:nvSpPr>
        <p:spPr/>
        <p:txBody>
          <a:bodyPr/>
          <a:lstStyle/>
          <a:p>
            <a:fld id="{0FD6185C-9B0A-4A2D-BDF5-4F388180C0DE}" type="datetime1">
              <a:rPr lang="en-US" smtClean="0"/>
              <a:t>9/22/2022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noProof="0" dirty="0">
                <a:latin typeface="Times New Roman" panose="02020603050405020304" pitchFamily="18" charset="0"/>
                <a:cs typeface="Times New Roman" panose="02020603050405020304" pitchFamily="18" charset="0"/>
              </a:rPr>
              <a:t>Topic </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Objective(CO1)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Content Placeholder 3">
            <a:extLst>
              <a:ext uri="{FF2B5EF4-FFF2-40B4-BE49-F238E27FC236}">
                <a16:creationId xmlns:a16="http://schemas.microsoft.com/office/drawing/2014/main" id="{BF810A4D-811D-4E12-8D16-C7EE072291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012468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fld id="{64F982F5-78DE-4F45-BFBB-9BE60D6AB1BF}"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571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Complex variables (CO1)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sp>
        <p:nvSpPr>
          <p:cNvPr id="2" name="Oval 1"/>
          <p:cNvSpPr/>
          <p:nvPr/>
        </p:nvSpPr>
        <p:spPr>
          <a:xfrm>
            <a:off x="1392382" y="1817370"/>
            <a:ext cx="6858000" cy="3200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prstClr val="black"/>
                </a:solidFill>
                <a:latin typeface="Times New Roman" panose="02020603050405020304" pitchFamily="18" charset="0"/>
              </a:rPr>
              <a:t>Complex Variables</a:t>
            </a:r>
            <a:endParaRPr lang="en-US" sz="2400" dirty="0">
              <a:latin typeface="Times New Roman" panose="02020603050405020304" pitchFamily="18" charset="0"/>
            </a:endParaRPr>
          </a:p>
        </p:txBody>
      </p:sp>
      <p:pic>
        <p:nvPicPr>
          <p:cNvPr id="9" name="Content Placeholder 3">
            <a:extLst>
              <a:ext uri="{FF2B5EF4-FFF2-40B4-BE49-F238E27FC236}">
                <a16:creationId xmlns:a16="http://schemas.microsoft.com/office/drawing/2014/main" id="{2EEBAB1E-CAE1-4E75-B2BA-045DBCEACA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800" b="1" u="sng" dirty="0"/>
                  <a:t>Complex Numbers:</a:t>
                </a:r>
              </a:p>
              <a:p>
                <a:pPr marL="0" indent="0">
                  <a:buNone/>
                </a:pPr>
                <a:r>
                  <a:rPr lang="en-US" dirty="0"/>
                  <a:t>A number of the form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oMath>
                </a14:m>
                <a:r>
                  <a:rPr lang="en-US" dirty="0"/>
                  <a:t>,  where </a:t>
                </a:r>
                <a14:m>
                  <m:oMath xmlns:m="http://schemas.openxmlformats.org/officeDocument/2006/math">
                    <m:r>
                      <a:rPr lang="en-US" i="1">
                        <a:latin typeface="Cambria Math" panose="02040503050406030204" pitchFamily="18" charset="0"/>
                      </a:rPr>
                      <m:t>𝑥</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𝑦</m:t>
                    </m:r>
                  </m:oMath>
                </a14:m>
                <a:r>
                  <a:rPr lang="en-US" dirty="0"/>
                  <a:t> are real numbers and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=−1</m:t>
                    </m:r>
                  </m:oMath>
                </a14:m>
                <a:r>
                  <a:rPr lang="en-US" dirty="0"/>
                  <a:t> is called a complex number and is denoted by </a:t>
                </a:r>
                <a14:m>
                  <m:oMath xmlns:m="http://schemas.openxmlformats.org/officeDocument/2006/math">
                    <m:r>
                      <a:rPr lang="en-US" i="1">
                        <a:latin typeface="Cambria Math" panose="02040503050406030204" pitchFamily="18" charset="0"/>
                        <a:ea typeface="Cambria Math" panose="02040503050406030204" pitchFamily="18" charset="0"/>
                      </a:rPr>
                      <m:t>𝑧</m:t>
                    </m:r>
                  </m:oMath>
                </a14:m>
                <a:endParaRPr lang="en-US" dirty="0"/>
              </a:p>
              <a:p>
                <a:pPr marL="0" indent="0">
                  <a:buNone/>
                </a:pPr>
                <a:r>
                  <a:rPr lang="en-US" dirty="0"/>
                  <a:t> It is also denoted by an ordered pair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r>
                  <a:rPr lang="en-US" dirty="0"/>
                  <a:t>. Thus </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oMath>
                </a14:m>
                <a:r>
                  <a:rPr lang="en-US" dirty="0"/>
                  <a:t> or   </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e>
                    </m:d>
                  </m:oMath>
                </a14:m>
                <a:endParaRPr lang="en-US" dirty="0"/>
              </a:p>
              <a:p>
                <a:r>
                  <a:rPr lang="en-US" dirty="0"/>
                  <a:t>The set of complex numbers is denoted by C</a:t>
                </a:r>
              </a:p>
              <a:p>
                <a:r>
                  <a:rPr lang="en-US" dirty="0"/>
                  <a:t>If </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r>
                      <a:rPr lang="en-US" i="1">
                        <a:latin typeface="Cambria Math" panose="02040503050406030204" pitchFamily="18" charset="0"/>
                        <a:ea typeface="Cambria Math" panose="02040503050406030204" pitchFamily="18" charset="0"/>
                      </a:rPr>
                      <m:t> </m:t>
                    </m:r>
                  </m:oMath>
                </a14:m>
                <a:r>
                  <a:rPr lang="en-US" dirty="0"/>
                  <a:t> is a complex number, then </a:t>
                </a:r>
                <a14:m>
                  <m:oMath xmlns:m="http://schemas.openxmlformats.org/officeDocument/2006/math">
                    <m:r>
                      <a:rPr lang="en-US" i="1">
                        <a:latin typeface="Cambria Math" panose="02040503050406030204" pitchFamily="18" charset="0"/>
                        <a:ea typeface="Cambria Math" panose="02040503050406030204" pitchFamily="18" charset="0"/>
                      </a:rPr>
                      <m:t>𝑥</m:t>
                    </m:r>
                  </m:oMath>
                </a14:m>
                <a:r>
                  <a:rPr lang="en-US" dirty="0"/>
                  <a:t> is called the real part of </a:t>
                </a:r>
                <a14:m>
                  <m:oMath xmlns:m="http://schemas.openxmlformats.org/officeDocument/2006/math">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oMath>
                </a14:m>
                <a:r>
                  <a:rPr lang="en-US" dirty="0"/>
                  <a:t>and denoted by Re(</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 </m:t>
                    </m:r>
                  </m:oMath>
                </a14:m>
                <a:r>
                  <a:rPr lang="en-US" dirty="0"/>
                  <a:t>).</a:t>
                </a:r>
              </a:p>
              <a:p>
                <a14:m>
                  <m:oMath xmlns:m="http://schemas.openxmlformats.org/officeDocument/2006/math">
                    <m:r>
                      <a:rPr lang="en-US" i="1">
                        <a:latin typeface="Cambria Math" panose="02040503050406030204" pitchFamily="18" charset="0"/>
                        <a:ea typeface="Cambria Math" panose="02040503050406030204" pitchFamily="18" charset="0"/>
                      </a:rPr>
                      <m:t>𝑦</m:t>
                    </m:r>
                  </m:oMath>
                </a14:m>
                <a:r>
                  <a:rPr lang="en-US" dirty="0"/>
                  <a:t> is called the imaginary part of </a:t>
                </a:r>
                <a14:m>
                  <m:oMath xmlns:m="http://schemas.openxmlformats.org/officeDocument/2006/math">
                    <m:r>
                      <a:rPr lang="en-US" i="1">
                        <a:latin typeface="Cambria Math" panose="02040503050406030204" pitchFamily="18" charset="0"/>
                      </a:rPr>
                      <m:t>𝑧</m:t>
                    </m:r>
                  </m:oMath>
                </a14:m>
                <a:r>
                  <a:rPr lang="en-US" dirty="0"/>
                  <a:t> and is denoted by </a:t>
                </a:r>
                <a:r>
                  <a:rPr lang="en-US" dirty="0" err="1"/>
                  <a:t>Im</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oMath>
                </a14:m>
                <a:r>
                  <a:rPr lang="en-US" dirty="0"/>
                  <a:t>.</a:t>
                </a:r>
              </a:p>
              <a:p>
                <a:r>
                  <a:rPr lang="en-US" dirty="0">
                    <a:solidFill>
                      <a:prstClr val="black"/>
                    </a:solidFill>
                  </a:rPr>
                  <a:t>If </a:t>
                </a:r>
                <a14:m>
                  <m:oMath xmlns:m="http://schemas.openxmlformats.org/officeDocument/2006/math">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=0</m:t>
                    </m:r>
                  </m:oMath>
                </a14:m>
                <a:r>
                  <a:rPr lang="en-US" dirty="0">
                    <a:solidFill>
                      <a:prstClr val="black"/>
                    </a:solidFill>
                  </a:rPr>
                  <a:t>  and </a:t>
                </a:r>
                <a14:m>
                  <m:oMath xmlns:m="http://schemas.openxmlformats.org/officeDocument/2006/math">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≠0</m:t>
                    </m:r>
                  </m:oMath>
                </a14:m>
                <a:r>
                  <a:rPr lang="en-US" dirty="0">
                    <a:solidFill>
                      <a:prstClr val="black"/>
                    </a:solidFill>
                  </a:rPr>
                  <a:t>  then </a:t>
                </a:r>
                <a14:m>
                  <m:oMath xmlns:m="http://schemas.openxmlformats.org/officeDocument/2006/math">
                    <m:r>
                      <a:rPr lang="en-US" i="1">
                        <a:solidFill>
                          <a:prstClr val="black"/>
                        </a:solidFill>
                        <a:latin typeface="Cambria Math" panose="02040503050406030204" pitchFamily="18" charset="0"/>
                      </a:rPr>
                      <m:t>𝑧</m:t>
                    </m:r>
                    <m:r>
                      <a:rPr lang="en-US" i="1">
                        <a:solidFill>
                          <a:prstClr val="black"/>
                        </a:solidFill>
                        <a:latin typeface="Cambria Math" panose="02040503050406030204" pitchFamily="18" charset="0"/>
                        <a:ea typeface="Cambria Math" panose="02040503050406030204" pitchFamily="18" charset="0"/>
                      </a:rPr>
                      <m:t>=0+</m:t>
                    </m:r>
                    <m:r>
                      <a:rPr lang="en-US" i="1">
                        <a:solidFill>
                          <a:prstClr val="black"/>
                        </a:solidFill>
                        <a:latin typeface="Cambria Math" panose="02040503050406030204" pitchFamily="18" charset="0"/>
                        <a:ea typeface="Cambria Math" panose="02040503050406030204" pitchFamily="18" charset="0"/>
                      </a:rPr>
                      <m:t>𝑖𝑦</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𝑖𝑦</m:t>
                    </m:r>
                  </m:oMath>
                </a14:m>
                <a:r>
                  <a:rPr lang="en-US" dirty="0">
                    <a:solidFill>
                      <a:prstClr val="black"/>
                    </a:solidFill>
                  </a:rPr>
                  <a:t> is called a purely imaginary number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3"/>
                <a:stretch>
                  <a:fillRect l="-1556" t="-1482" r="-296" b="-498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959C10F-9E18-48C6-A38E-DB3D5E6658E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Complex variables (CO1)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2970038-C896-4C67-B575-FC4549A244A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2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100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100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100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100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100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100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2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rmAutofit/>
              </a:bodyPr>
              <a:lstStyle/>
              <a:p>
                <a:r>
                  <a:rPr lang="en-US" dirty="0">
                    <a:solidFill>
                      <a:prstClr val="black"/>
                    </a:solidFill>
                  </a:rPr>
                  <a:t>If </a:t>
                </a:r>
                <a14:m>
                  <m:oMath xmlns:m="http://schemas.openxmlformats.org/officeDocument/2006/math">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≠0</m:t>
                    </m:r>
                  </m:oMath>
                </a14:m>
                <a:r>
                  <a:rPr lang="en-US" dirty="0">
                    <a:solidFill>
                      <a:prstClr val="black"/>
                    </a:solidFill>
                  </a:rPr>
                  <a:t>  and </a:t>
                </a:r>
                <a14:m>
                  <m:oMath xmlns:m="http://schemas.openxmlformats.org/officeDocument/2006/math">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=0</m:t>
                    </m:r>
                  </m:oMath>
                </a14:m>
                <a:r>
                  <a:rPr lang="en-US" dirty="0">
                    <a:solidFill>
                      <a:prstClr val="black"/>
                    </a:solidFill>
                  </a:rPr>
                  <a:t>  then </a:t>
                </a:r>
                <a14:m>
                  <m:oMath xmlns:m="http://schemas.openxmlformats.org/officeDocument/2006/math">
                    <m:r>
                      <a:rPr lang="en-US" i="1">
                        <a:solidFill>
                          <a:prstClr val="black"/>
                        </a:solidFill>
                        <a:latin typeface="Cambria Math" panose="02040503050406030204" pitchFamily="18" charset="0"/>
                      </a:rPr>
                      <m:t>𝑧</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0=</m:t>
                    </m:r>
                    <m:r>
                      <a:rPr lang="en-US" i="1">
                        <a:solidFill>
                          <a:prstClr val="black"/>
                        </a:solidFill>
                        <a:latin typeface="Cambria Math" panose="02040503050406030204" pitchFamily="18" charset="0"/>
                        <a:ea typeface="Cambria Math" panose="02040503050406030204" pitchFamily="18" charset="0"/>
                      </a:rPr>
                      <m:t>𝑥</m:t>
                    </m:r>
                  </m:oMath>
                </a14:m>
                <a:r>
                  <a:rPr lang="en-US" dirty="0">
                    <a:solidFill>
                      <a:prstClr val="black"/>
                    </a:solidFill>
                  </a:rPr>
                  <a:t> is called a real number</a:t>
                </a:r>
              </a:p>
              <a:p>
                <a:r>
                  <a:rPr lang="en-US" dirty="0">
                    <a:solidFill>
                      <a:prstClr val="black"/>
                    </a:solidFill>
                  </a:rPr>
                  <a:t> If </a:t>
                </a:r>
                <a14:m>
                  <m:oMath xmlns:m="http://schemas.openxmlformats.org/officeDocument/2006/math">
                    <m:r>
                      <a:rPr lang="en-US" i="1">
                        <a:solidFill>
                          <a:prstClr val="black"/>
                        </a:solidFill>
                        <a:latin typeface="Cambria Math" panose="02040503050406030204" pitchFamily="18" charset="0"/>
                      </a:rPr>
                      <m:t>𝑥</m:t>
                    </m:r>
                    <m:r>
                      <a:rPr lang="en-US" i="1">
                        <a:solidFill>
                          <a:prstClr val="black"/>
                        </a:solidFill>
                        <a:latin typeface="Cambria Math" panose="02040503050406030204" pitchFamily="18" charset="0"/>
                        <a:ea typeface="Cambria Math" panose="02040503050406030204" pitchFamily="18" charset="0"/>
                      </a:rPr>
                      <m:t>=0</m:t>
                    </m:r>
                  </m:oMath>
                </a14:m>
                <a:r>
                  <a:rPr lang="en-US" dirty="0">
                    <a:solidFill>
                      <a:prstClr val="black"/>
                    </a:solidFill>
                  </a:rPr>
                  <a:t> and </a:t>
                </a:r>
                <a14:m>
                  <m:oMath xmlns:m="http://schemas.openxmlformats.org/officeDocument/2006/math">
                    <m:r>
                      <a:rPr lang="en-US" i="1">
                        <a:solidFill>
                          <a:prstClr val="black"/>
                        </a:solidFill>
                        <a:latin typeface="Cambria Math" panose="02040503050406030204" pitchFamily="18" charset="0"/>
                      </a:rPr>
                      <m:t>𝑦</m:t>
                    </m:r>
                    <m:r>
                      <a:rPr lang="en-US" i="1">
                        <a:solidFill>
                          <a:prstClr val="black"/>
                        </a:solidFill>
                        <a:latin typeface="Cambria Math" panose="02040503050406030204" pitchFamily="18" charset="0"/>
                        <a:ea typeface="Cambria Math" panose="02040503050406030204" pitchFamily="18" charset="0"/>
                      </a:rPr>
                      <m:t>=0</m:t>
                    </m:r>
                  </m:oMath>
                </a14:m>
                <a:r>
                  <a:rPr lang="en-US" dirty="0">
                    <a:solidFill>
                      <a:prstClr val="black"/>
                    </a:solidFill>
                  </a:rPr>
                  <a:t>  then </a:t>
                </a:r>
                <a14:m>
                  <m:oMath xmlns:m="http://schemas.openxmlformats.org/officeDocument/2006/math">
                    <m:r>
                      <a:rPr lang="en-US" i="1">
                        <a:solidFill>
                          <a:prstClr val="black"/>
                        </a:solidFill>
                        <a:latin typeface="Cambria Math" panose="02040503050406030204" pitchFamily="18" charset="0"/>
                      </a:rPr>
                      <m:t>𝑧</m:t>
                    </m:r>
                    <m:r>
                      <a:rPr lang="en-US" i="1">
                        <a:solidFill>
                          <a:prstClr val="black"/>
                        </a:solidFill>
                        <a:latin typeface="Cambria Math" panose="02040503050406030204" pitchFamily="18" charset="0"/>
                        <a:ea typeface="Cambria Math" panose="02040503050406030204" pitchFamily="18" charset="0"/>
                      </a:rPr>
                      <m:t>=0+</m:t>
                    </m:r>
                    <m:r>
                      <a:rPr lang="en-US" i="1">
                        <a:solidFill>
                          <a:prstClr val="black"/>
                        </a:solidFill>
                        <a:latin typeface="Cambria Math" panose="02040503050406030204" pitchFamily="18" charset="0"/>
                        <a:ea typeface="Cambria Math" panose="02040503050406030204" pitchFamily="18" charset="0"/>
                      </a:rPr>
                      <m:t>𝑖</m:t>
                    </m:r>
                    <m:r>
                      <a:rPr lang="en-US" i="1">
                        <a:solidFill>
                          <a:prstClr val="black"/>
                        </a:solidFill>
                        <a:latin typeface="Cambria Math" panose="02040503050406030204" pitchFamily="18" charset="0"/>
                        <a:ea typeface="Cambria Math" panose="02040503050406030204" pitchFamily="18" charset="0"/>
                      </a:rPr>
                      <m:t>0=0</m:t>
                    </m:r>
                  </m:oMath>
                </a14:m>
                <a:r>
                  <a:rPr lang="en-US" dirty="0">
                    <a:solidFill>
                      <a:prstClr val="black"/>
                    </a:solidFill>
                  </a:rPr>
                  <a:t> is the    zero complex number </a:t>
                </a:r>
              </a:p>
              <a:p>
                <a:pPr marL="0" indent="0">
                  <a:buNone/>
                </a:pPr>
                <a:r>
                  <a:rPr lang="en-US" sz="2800" b="1" u="sng" dirty="0"/>
                  <a:t>Conjugate Complex Number:</a:t>
                </a:r>
              </a:p>
              <a:p>
                <a:pPr marL="0" indent="0">
                  <a:buNone/>
                </a:pPr>
                <a:r>
                  <a:rPr lang="en-US" dirty="0"/>
                  <a:t>If two complex numbers differ only  in the sign of the imaginary part then they are called conjugate complex number</a:t>
                </a:r>
              </a:p>
              <a:p>
                <a:r>
                  <a:rPr lang="en-US" dirty="0"/>
                  <a:t>The conjugate of complex number </a:t>
                </a:r>
                <a14:m>
                  <m:oMath xmlns:m="http://schemas.openxmlformats.org/officeDocument/2006/math">
                    <m:r>
                      <a:rPr lang="en-US" b="1" i="1">
                        <a:latin typeface="Cambria Math" panose="02040503050406030204" pitchFamily="18" charset="0"/>
                      </a:rPr>
                      <m:t>𝒛</m:t>
                    </m:r>
                  </m:oMath>
                </a14:m>
                <a:r>
                  <a:rPr lang="en-US" dirty="0"/>
                  <a:t> is denoted by </a:t>
                </a:r>
                <a14:m>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𝒛</m:t>
                        </m:r>
                      </m:e>
                    </m:acc>
                  </m:oMath>
                </a14:m>
                <a:endParaRPr lang="en-US" b="1" dirty="0"/>
              </a:p>
              <a:p>
                <a:r>
                  <a:rPr lang="en-US" dirty="0"/>
                  <a:t>The conjugate of real number is real number itself.</a:t>
                </a:r>
              </a:p>
              <a:p>
                <a:r>
                  <a:rPr lang="en-US" dirty="0"/>
                  <a:t>If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r>
                      <a:rPr lang="en-US" i="1">
                        <a:latin typeface="Cambria Math" panose="02040503050406030204" pitchFamily="18" charset="0"/>
                        <a:ea typeface="Cambria Math" panose="02040503050406030204" pitchFamily="18" charset="0"/>
                      </a:rPr>
                      <m:t>=0</m:t>
                    </m:r>
                  </m:oMath>
                </a14:m>
                <a:r>
                  <a:rPr lang="en-US" dirty="0"/>
                  <a:t>  then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=0</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=0</m:t>
                    </m:r>
                  </m:oMath>
                </a14:m>
                <a:endParaRPr lang="en-US" dirty="0"/>
              </a:p>
              <a:p>
                <a:endParaRPr lang="en-US" sz="2400" dirty="0">
                  <a:latin typeface="Times New Roman" panose="020206030504050203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1556" t="-10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F9C119F-942E-47CD-9041-CFDB48E47E6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389DDF52-C932-44A7-B9EB-17E4BBE8C9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2000"/>
                                        <p:tgtEl>
                                          <p:spTgt spid="3">
                                            <p:txEl>
                                              <p:pRg st="1" end="1"/>
                                            </p:txEl>
                                          </p:spTgt>
                                        </p:tgtEl>
                                      </p:cBhvr>
                                    </p:animEffect>
                                    <p:anim calcmode="lin" valueType="num">
                                      <p:cBhvr>
                                        <p:cTn id="15" dur="2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2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2000"/>
                                        <p:tgtEl>
                                          <p:spTgt spid="3">
                                            <p:txEl>
                                              <p:pRg st="2" end="2"/>
                                            </p:txEl>
                                          </p:spTgt>
                                        </p:tgtEl>
                                      </p:cBhvr>
                                    </p:animEffect>
                                    <p:anim calcmode="lin" valueType="num">
                                      <p:cBhvr>
                                        <p:cTn id="22" dur="2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2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2000"/>
                                        <p:tgtEl>
                                          <p:spTgt spid="3">
                                            <p:txEl>
                                              <p:pRg st="3" end="3"/>
                                            </p:txEl>
                                          </p:spTgt>
                                        </p:tgtEl>
                                      </p:cBhvr>
                                    </p:animEffect>
                                    <p:anim calcmode="lin" valueType="num">
                                      <p:cBhvr>
                                        <p:cTn id="29" dur="2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2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2000"/>
                                        <p:tgtEl>
                                          <p:spTgt spid="3">
                                            <p:txEl>
                                              <p:pRg st="4" end="4"/>
                                            </p:txEl>
                                          </p:spTgt>
                                        </p:tgtEl>
                                      </p:cBhvr>
                                    </p:animEffect>
                                    <p:anim calcmode="lin" valueType="num">
                                      <p:cBhvr>
                                        <p:cTn id="36" dur="2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2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2000"/>
                                        <p:tgtEl>
                                          <p:spTgt spid="3">
                                            <p:txEl>
                                              <p:pRg st="5" end="5"/>
                                            </p:txEl>
                                          </p:spTgt>
                                        </p:tgtEl>
                                      </p:cBhvr>
                                    </p:animEffect>
                                    <p:anim calcmode="lin" valueType="num">
                                      <p:cBhvr>
                                        <p:cTn id="43" dur="2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2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2000"/>
                                        <p:tgtEl>
                                          <p:spTgt spid="3">
                                            <p:txEl>
                                              <p:pRg st="6" end="6"/>
                                            </p:txEl>
                                          </p:spTgt>
                                        </p:tgtEl>
                                      </p:cBhvr>
                                    </p:animEffect>
                                    <p:anim calcmode="lin" valueType="num">
                                      <p:cBhvr>
                                        <p:cTn id="50" dur="2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2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ED3F9B1-6850-4B96-B397-80BCCE6F1469}" type="datetime1">
              <a:rPr lang="en-US" smtClean="0"/>
              <a:t>9/22/2022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420544" y="-51370"/>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Sequence of contents</a:t>
            </a:r>
            <a:endParaRPr lang="hi-IN"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 </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a:xfrm>
            <a:off x="3124200" y="6291560"/>
            <a:ext cx="4648200" cy="429915"/>
          </a:xfrm>
        </p:spPr>
        <p:txBody>
          <a:bodyPr/>
          <a:lstStyle/>
          <a:p>
            <a:r>
              <a:rPr lang="en-US" dirty="0"/>
              <a:t>Dr. Kunti Mishra          </a:t>
            </a:r>
            <a:r>
              <a:rPr lang="en-US" dirty="0" err="1"/>
              <a:t>Maths</a:t>
            </a:r>
            <a:r>
              <a:rPr lang="en-US" dirty="0"/>
              <a:t> III (AAS0301A)                Unit-I</a:t>
            </a:r>
          </a:p>
        </p:txBody>
      </p:sp>
      <p:pic>
        <p:nvPicPr>
          <p:cNvPr id="11" name="Content Placeholder 3">
            <a:extLst>
              <a:ext uri="{FF2B5EF4-FFF2-40B4-BE49-F238E27FC236}">
                <a16:creationId xmlns:a16="http://schemas.microsoft.com/office/drawing/2014/main" id="{B1BD0473-A32A-72A8-503A-14D92C60E08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
            <a:ext cx="1420544" cy="582931"/>
          </a:xfrm>
        </p:spPr>
      </p:pic>
      <p:graphicFrame>
        <p:nvGraphicFramePr>
          <p:cNvPr id="5" name="Table 8">
            <a:extLst>
              <a:ext uri="{FF2B5EF4-FFF2-40B4-BE49-F238E27FC236}">
                <a16:creationId xmlns:a16="http://schemas.microsoft.com/office/drawing/2014/main" id="{3CF16F24-C819-B5D1-B529-9638D903B01A}"/>
              </a:ext>
            </a:extLst>
          </p:cNvPr>
          <p:cNvGraphicFramePr>
            <a:graphicFrameLocks noGrp="1"/>
          </p:cNvGraphicFramePr>
          <p:nvPr>
            <p:extLst>
              <p:ext uri="{D42A27DB-BD31-4B8C-83A1-F6EECF244321}">
                <p14:modId xmlns:p14="http://schemas.microsoft.com/office/powerpoint/2010/main" val="3246517129"/>
              </p:ext>
            </p:extLst>
          </p:nvPr>
        </p:nvGraphicFramePr>
        <p:xfrm>
          <a:off x="838200" y="846868"/>
          <a:ext cx="7848600" cy="543756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09195323"/>
                    </a:ext>
                  </a:extLst>
                </a:gridCol>
                <a:gridCol w="7086600">
                  <a:extLst>
                    <a:ext uri="{9D8B030D-6E8A-4147-A177-3AD203B41FA5}">
                      <a16:colId xmlns:a16="http://schemas.microsoft.com/office/drawing/2014/main" val="2763688355"/>
                    </a:ext>
                  </a:extLst>
                </a:gridCol>
              </a:tblGrid>
              <a:tr h="219932">
                <a:tc>
                  <a:txBody>
                    <a:bodyPr/>
                    <a:lstStyle/>
                    <a:p>
                      <a:pPr algn="l"/>
                      <a:r>
                        <a:rPr lang="en-US" sz="2400" dirty="0">
                          <a:latin typeface="Times New Roman" panose="02020603050405020304" pitchFamily="18" charset="0"/>
                          <a:cs typeface="Times New Roman" panose="02020603050405020304" pitchFamily="18" charset="0"/>
                        </a:rPr>
                        <a:t>10</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Program Specific Outcomes (PSOs)</a:t>
                      </a:r>
                    </a:p>
                  </a:txBody>
                  <a:tcPr marL="6350" marR="6350" marT="6350" anchor="ctr"/>
                </a:tc>
                <a:extLst>
                  <a:ext uri="{0D108BD9-81ED-4DB2-BD59-A6C34878D82A}">
                    <a16:rowId xmlns:a16="http://schemas.microsoft.com/office/drawing/2014/main" val="3799946433"/>
                  </a:ext>
                </a:extLst>
              </a:tr>
              <a:tr h="563594">
                <a:tc>
                  <a:txBody>
                    <a:bodyPr/>
                    <a:lstStyle/>
                    <a:p>
                      <a:r>
                        <a:rPr lang="en-US" sz="2400" dirty="0">
                          <a:latin typeface="Times New Roman" panose="02020603050405020304" pitchFamily="18" charset="0"/>
                          <a:cs typeface="Times New Roman" panose="02020603050405020304" pitchFamily="18" charset="0"/>
                        </a:rPr>
                        <a:t>11</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COs and PSOs Mapping</a:t>
                      </a:r>
                    </a:p>
                  </a:txBody>
                  <a:tcPr marL="6350" marR="6350" marT="6350" anchor="ctr"/>
                </a:tc>
                <a:extLst>
                  <a:ext uri="{0D108BD9-81ED-4DB2-BD59-A6C34878D82A}">
                    <a16:rowId xmlns:a16="http://schemas.microsoft.com/office/drawing/2014/main" val="1045292708"/>
                  </a:ext>
                </a:extLst>
              </a:tr>
              <a:tr h="563594">
                <a:tc>
                  <a:txBody>
                    <a:bodyPr/>
                    <a:lstStyle/>
                    <a:p>
                      <a:r>
                        <a:rPr lang="en-US" sz="2400" dirty="0">
                          <a:latin typeface="Times New Roman" panose="02020603050405020304" pitchFamily="18" charset="0"/>
                          <a:cs typeface="Times New Roman" panose="02020603050405020304" pitchFamily="18" charset="0"/>
                        </a:rPr>
                        <a:t>12</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Program Educational Objectives (PEOs)</a:t>
                      </a:r>
                    </a:p>
                  </a:txBody>
                  <a:tcPr marL="6350" marR="6350" marT="6350" anchor="ctr"/>
                </a:tc>
                <a:extLst>
                  <a:ext uri="{0D108BD9-81ED-4DB2-BD59-A6C34878D82A}">
                    <a16:rowId xmlns:a16="http://schemas.microsoft.com/office/drawing/2014/main" val="570189612"/>
                  </a:ext>
                </a:extLst>
              </a:tr>
              <a:tr h="420606">
                <a:tc>
                  <a:txBody>
                    <a:bodyPr/>
                    <a:lstStyle/>
                    <a:p>
                      <a:r>
                        <a:rPr lang="en-US" sz="2400" dirty="0">
                          <a:latin typeface="Times New Roman" panose="02020603050405020304" pitchFamily="18" charset="0"/>
                          <a:cs typeface="Times New Roman" panose="02020603050405020304" pitchFamily="18" charset="0"/>
                        </a:rPr>
                        <a:t>13</a:t>
                      </a:r>
                      <a:endParaRPr lang="hi-IN" sz="240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Result Analysis (Department Result, Subject Result and Individual Faculty Result)</a:t>
                      </a:r>
                    </a:p>
                  </a:txBody>
                  <a:tcPr marL="6350" marR="6350" marT="6350" anchor="ctr"/>
                </a:tc>
                <a:extLst>
                  <a:ext uri="{0D108BD9-81ED-4DB2-BD59-A6C34878D82A}">
                    <a16:rowId xmlns:a16="http://schemas.microsoft.com/office/drawing/2014/main" val="2544461619"/>
                  </a:ext>
                </a:extLst>
              </a:tr>
              <a:tr h="420606">
                <a:tc>
                  <a:txBody>
                    <a:bodyPr/>
                    <a:lstStyle/>
                    <a:p>
                      <a:r>
                        <a:rPr lang="en-US" sz="2400" dirty="0">
                          <a:latin typeface="Times New Roman" panose="02020603050405020304" pitchFamily="18" charset="0"/>
                          <a:cs typeface="Times New Roman" panose="02020603050405020304" pitchFamily="18" charset="0"/>
                        </a:rPr>
                        <a:t>14</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End Semester Question Paper Templates (Offline Pattern/Online Pattern)</a:t>
                      </a:r>
                    </a:p>
                  </a:txBody>
                  <a:tcPr marL="6350" marR="6350" marT="6350" anchor="ctr"/>
                </a:tc>
                <a:extLst>
                  <a:ext uri="{0D108BD9-81ED-4DB2-BD59-A6C34878D82A}">
                    <a16:rowId xmlns:a16="http://schemas.microsoft.com/office/drawing/2014/main" val="3890430025"/>
                  </a:ext>
                </a:extLst>
              </a:tr>
              <a:tr h="420606">
                <a:tc>
                  <a:txBody>
                    <a:bodyPr/>
                    <a:lstStyle/>
                    <a:p>
                      <a:r>
                        <a:rPr lang="en-US" sz="2400" dirty="0">
                          <a:latin typeface="Times New Roman" panose="02020603050405020304" pitchFamily="18" charset="0"/>
                          <a:cs typeface="Times New Roman" panose="02020603050405020304" pitchFamily="18" charset="0"/>
                        </a:rPr>
                        <a:t>15</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Prequisite/ Recap </a:t>
                      </a:r>
                    </a:p>
                  </a:txBody>
                  <a:tcPr marL="6350" marR="6350" marT="6350" anchor="ctr"/>
                </a:tc>
                <a:extLst>
                  <a:ext uri="{0D108BD9-81ED-4DB2-BD59-A6C34878D82A}">
                    <a16:rowId xmlns:a16="http://schemas.microsoft.com/office/drawing/2014/main" val="1211742092"/>
                  </a:ext>
                </a:extLst>
              </a:tr>
              <a:tr h="420606">
                <a:tc>
                  <a:txBody>
                    <a:bodyPr/>
                    <a:lstStyle/>
                    <a:p>
                      <a:r>
                        <a:rPr lang="en-US" sz="2400" dirty="0">
                          <a:latin typeface="Times New Roman" panose="02020603050405020304" pitchFamily="18" charset="0"/>
                          <a:cs typeface="Times New Roman" panose="02020603050405020304" pitchFamily="18" charset="0"/>
                        </a:rPr>
                        <a:t>16</a:t>
                      </a:r>
                      <a:endParaRPr lang="hi-IN" sz="2400" dirty="0">
                        <a:latin typeface="Times New Roman" panose="02020603050405020304" pitchFamily="18" charset="0"/>
                      </a:endParaRPr>
                    </a:p>
                  </a:txBody>
                  <a:tcPr/>
                </a:tc>
                <a:tc>
                  <a:txBody>
                    <a:bodyPr/>
                    <a:lstStyle/>
                    <a:p>
                      <a:pPr algn="l" fontAlgn="ctr"/>
                      <a:r>
                        <a:rPr lang="en-US" sz="2400" b="0" i="0" u="none" strike="noStrike" dirty="0">
                          <a:solidFill>
                            <a:srgbClr val="000000"/>
                          </a:solidFill>
                          <a:effectLst/>
                          <a:latin typeface="Times New Roman" panose="02020603050405020304" pitchFamily="18" charset="0"/>
                          <a:cs typeface="Times New Roman" panose="02020603050405020304" pitchFamily="18" charset="0"/>
                        </a:rPr>
                        <a:t>Brief Introduction about the Subject with videos</a:t>
                      </a:r>
                    </a:p>
                  </a:txBody>
                  <a:tcPr marL="6350" marR="6350" marT="6350" anchor="ctr"/>
                </a:tc>
                <a:extLst>
                  <a:ext uri="{0D108BD9-81ED-4DB2-BD59-A6C34878D82A}">
                    <a16:rowId xmlns:a16="http://schemas.microsoft.com/office/drawing/2014/main" val="728241458"/>
                  </a:ext>
                </a:extLst>
              </a:tr>
              <a:tr h="420606">
                <a:tc>
                  <a:txBody>
                    <a:bodyPr/>
                    <a:lstStyle/>
                    <a:p>
                      <a:r>
                        <a:rPr lang="en-US" sz="2400" dirty="0">
                          <a:latin typeface="Times New Roman" panose="02020603050405020304" pitchFamily="18" charset="0"/>
                          <a:cs typeface="Times New Roman" panose="02020603050405020304" pitchFamily="18" charset="0"/>
                        </a:rPr>
                        <a:t>17</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Unit Content</a:t>
                      </a:r>
                    </a:p>
                  </a:txBody>
                  <a:tcPr marL="6350" marR="6350" marT="6350" anchor="ctr"/>
                </a:tc>
                <a:extLst>
                  <a:ext uri="{0D108BD9-81ED-4DB2-BD59-A6C34878D82A}">
                    <a16:rowId xmlns:a16="http://schemas.microsoft.com/office/drawing/2014/main" val="2036069935"/>
                  </a:ext>
                </a:extLst>
              </a:tr>
              <a:tr h="420606">
                <a:tc>
                  <a:txBody>
                    <a:bodyPr/>
                    <a:lstStyle/>
                    <a:p>
                      <a:r>
                        <a:rPr lang="en-US" sz="2400" dirty="0">
                          <a:latin typeface="Times New Roman" panose="02020603050405020304" pitchFamily="18" charset="0"/>
                          <a:cs typeface="Times New Roman" panose="02020603050405020304" pitchFamily="18" charset="0"/>
                        </a:rPr>
                        <a:t>18</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Unit Objective</a:t>
                      </a:r>
                    </a:p>
                  </a:txBody>
                  <a:tcPr marL="6350" marR="6350" marT="6350" anchor="ctr"/>
                </a:tc>
                <a:extLst>
                  <a:ext uri="{0D108BD9-81ED-4DB2-BD59-A6C34878D82A}">
                    <a16:rowId xmlns:a16="http://schemas.microsoft.com/office/drawing/2014/main" val="532011285"/>
                  </a:ext>
                </a:extLst>
              </a:tr>
              <a:tr h="420606">
                <a:tc>
                  <a:txBody>
                    <a:bodyPr/>
                    <a:lstStyle/>
                    <a:p>
                      <a:r>
                        <a:rPr lang="en-US" sz="2400" dirty="0">
                          <a:latin typeface="Times New Roman" panose="02020603050405020304" pitchFamily="18" charset="0"/>
                          <a:cs typeface="Times New Roman" panose="02020603050405020304" pitchFamily="18" charset="0"/>
                        </a:rPr>
                        <a:t>19</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Topic Objective/Topic Outcome</a:t>
                      </a:r>
                    </a:p>
                  </a:txBody>
                  <a:tcPr marL="6350" marR="6350" marT="6350" anchor="ctr"/>
                </a:tc>
                <a:extLst>
                  <a:ext uri="{0D108BD9-81ED-4DB2-BD59-A6C34878D82A}">
                    <a16:rowId xmlns:a16="http://schemas.microsoft.com/office/drawing/2014/main" val="2590312077"/>
                  </a:ext>
                </a:extLst>
              </a:tr>
            </a:tbl>
          </a:graphicData>
        </a:graphic>
      </p:graphicFrame>
    </p:spTree>
    <p:extLst>
      <p:ext uri="{BB962C8B-B14F-4D97-AF65-F5344CB8AC3E}">
        <p14:creationId xmlns:p14="http://schemas.microsoft.com/office/powerpoint/2010/main" val="214436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5029200"/>
              </a:xfrm>
            </p:spPr>
            <p:txBody>
              <a:bodyPr>
                <a:noAutofit/>
              </a:bodyPr>
              <a:lstStyle/>
              <a:p>
                <a:r>
                  <a:rPr lang="en-US" dirty="0"/>
                  <a:t>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oMath>
                </a14:m>
                <a:r>
                  <a:rPr lang="en-US" dirty="0"/>
                  <a:t> then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oMath>
                </a14:m>
                <a:endParaRPr lang="en-US" dirty="0"/>
              </a:p>
              <a:p>
                <a:r>
                  <a:rPr lang="en-US" dirty="0"/>
                  <a:t> 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oMath>
                </a14:m>
                <a:r>
                  <a:rPr lang="en-US" dirty="0"/>
                  <a:t> then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oMath>
                </a14:m>
                <a:endParaRPr lang="en-US" dirty="0">
                  <a:ea typeface="Cambria Math" panose="02040503050406030204" pitchFamily="18" charset="0"/>
                </a:endParaRPr>
              </a:p>
              <a:p>
                <a:pPr marL="0" indent="0">
                  <a:buNone/>
                </a:pPr>
                <a:r>
                  <a:rPr lang="en-US" sz="2800" b="1" u="sng" dirty="0"/>
                  <a:t>Sum, difference and product of any two complex number is a complex number.</a:t>
                </a:r>
              </a:p>
              <a:p>
                <a:r>
                  <a:rPr lang="en-US" dirty="0"/>
                  <a:t>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oMath>
                </a14:m>
                <a:r>
                  <a:rPr lang="en-US" dirty="0"/>
                  <a:t> then their</a:t>
                </a:r>
              </a:p>
              <a:p>
                <a:pPr marL="0" indent="0">
                  <a:buNone/>
                </a:pPr>
                <a:r>
                  <a:rPr lang="en-US" sz="2800" b="1" dirty="0"/>
                  <a:t>Sum: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e>
                    </m:d>
                  </m:oMath>
                </a14:m>
                <a:endParaRPr lang="en-US" i="1"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e>
                      </m:d>
                    </m:oMath>
                  </m:oMathPara>
                </a14:m>
                <a:endParaRPr lang="en-US" dirty="0">
                  <a:ea typeface="Cambria Math" panose="02040503050406030204" pitchFamily="18" charset="0"/>
                </a:endParaRPr>
              </a:p>
              <a:p>
                <a:pPr marL="0" indent="0">
                  <a:buNone/>
                </a:pPr>
                <a:r>
                  <a:rPr lang="en-US" sz="2800" b="1" dirty="0"/>
                  <a:t>Difference:</a:t>
                </a:r>
                <a:r>
                  <a:rPr lang="en-US" sz="2800"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e>
                    </m:d>
                  </m:oMath>
                </a14:m>
                <a:endParaRPr lang="en-US" i="1"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e>
                      </m:d>
                    </m:oMath>
                  </m:oMathPara>
                </a14:m>
                <a:endParaRPr lang="en-US" dirty="0"/>
              </a:p>
              <a:p>
                <a:pPr marL="0" indent="0">
                  <a:buNone/>
                </a:pPr>
                <a:r>
                  <a:rPr lang="en-US" sz="2800" b="1" dirty="0"/>
                  <a:t>Product: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e>
                    </m:d>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e>
                    </m:d>
                  </m:oMath>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2</m:t>
                              </m:r>
                            </m:sub>
                          </m:sSub>
                        </m:e>
                      </m:d>
                    </m:oMath>
                  </m:oMathPara>
                </a14:m>
                <a:endParaRPr lang="en-US"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5029200"/>
              </a:xfrm>
              <a:blipFill>
                <a:blip r:embed="rId2"/>
                <a:stretch>
                  <a:fillRect l="-1556" t="-97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9740E477-40F1-4679-87D8-EDE9C3BA4559}"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1" name="Content Placeholder 3">
            <a:extLst>
              <a:ext uri="{FF2B5EF4-FFF2-40B4-BE49-F238E27FC236}">
                <a16:creationId xmlns:a16="http://schemas.microsoft.com/office/drawing/2014/main" id="{3356B6A5-C6BE-4930-BBDD-C94A2F5BD3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pPr marL="0" indent="0">
                  <a:buNone/>
                </a:pPr>
                <a:r>
                  <a:rPr lang="en-US" sz="2800" b="1" u="sng" dirty="0"/>
                  <a:t>Polar form of complex numbers:</a:t>
                </a:r>
              </a:p>
              <a:p>
                <a:pPr marL="0" indent="0">
                  <a:buNone/>
                </a:pPr>
                <a:r>
                  <a:rPr lang="en-US" dirty="0"/>
                  <a:t>Let P</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r>
                  <a:rPr lang="en-US" dirty="0"/>
                  <a:t> be the point which represent</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oMath>
                  </m:oMathPara>
                </a14:m>
                <a:endParaRPr lang="en-US" dirty="0">
                  <a:ea typeface="Cambria Math" panose="02040503050406030204" pitchFamily="18" charset="0"/>
                </a:endParaRPr>
              </a:p>
              <a:p>
                <a:pPr marL="0" indent="0">
                  <a:buNone/>
                </a:pPr>
                <a:r>
                  <a:rPr lang="en-US" dirty="0"/>
                  <a:t>Let OP</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oMath>
                </a14:m>
                <a:r>
                  <a:rPr lang="en-US" dirty="0"/>
                  <a:t>  and</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𝑃𝑂𝑀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oMath>
                </a14:m>
                <a:endParaRPr lang="en-US" dirty="0"/>
              </a:p>
              <a:p>
                <a:pPr marL="0" indent="0">
                  <a:buNone/>
                </a:pPr>
                <a:r>
                  <a:rPr lang="en-US" dirty="0"/>
                  <a:t>Then from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𝑂𝑃𝑀</m:t>
                    </m:r>
                  </m:oMath>
                </a14:m>
                <a:endParaRPr lang="en-US" dirty="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𝑂𝑀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𝑃𝑀</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oMath>
                </a14:m>
                <a:endParaRPr lang="en-US" dirty="0"/>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
                        <m:dPr>
                          <m:ctrlPr>
                            <a:rPr lang="en-US" i="1">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e>
                          </m:func>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sup>
                      </m:sSup>
                    </m:oMath>
                  </m:oMathPara>
                </a14:m>
                <a:endParaRPr lang="en-US" dirty="0">
                  <a:ea typeface="Cambria Math" panose="02040503050406030204" pitchFamily="18" charset="0"/>
                </a:endParaRPr>
              </a:p>
              <a:p>
                <a:pPr marL="0" indent="0">
                  <a:buNone/>
                </a:pPr>
                <a:r>
                  <a:rPr lang="en-US" dirty="0"/>
                  <a:t>r is called the absolute value or the modulus of </a:t>
                </a:r>
                <a14:m>
                  <m:oMath xmlns:m="http://schemas.openxmlformats.org/officeDocument/2006/math">
                    <m:r>
                      <a:rPr lang="en-US" i="1">
                        <a:latin typeface="Cambria Math" panose="02040503050406030204" pitchFamily="18" charset="0"/>
                        <a:ea typeface="Cambria Math" panose="02040503050406030204" pitchFamily="18" charset="0"/>
                      </a:rPr>
                      <m:t>𝑧</m:t>
                    </m:r>
                  </m:oMath>
                </a14:m>
                <a:r>
                  <a:rPr lang="en-US" dirty="0"/>
                  <a:t> and is denoted by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oMath>
                </a14:m>
                <a:r>
                  <a:rPr lang="en-US" dirty="0"/>
                  <a:t> .</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e>
                      </m:rad>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e>
                      </m:ra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1556" t="-1482"/>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AD5ED397-0BFA-40A1-8B1D-0BA5AAD044D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5701F895-32D7-4820-B2D3-ADC1754CF8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143000"/>
                <a:ext cx="8229600" cy="4525963"/>
              </a:xfrm>
            </p:spPr>
            <p:txBody>
              <a:bodyPr>
                <a:noAutofit/>
              </a:bodyPr>
              <a:lstStyle/>
              <a:p>
                <a:r>
                  <a:rPr lang="en-US" dirty="0"/>
                  <a:t>Geometrically,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oMath>
                </a14:m>
                <a:r>
                  <a:rPr lang="en-US" dirty="0"/>
                  <a:t> is the distance of point </a:t>
                </a:r>
                <a14:m>
                  <m:oMath xmlns:m="http://schemas.openxmlformats.org/officeDocument/2006/math">
                    <m:r>
                      <a:rPr lang="en-US" i="1">
                        <a:latin typeface="Cambria Math" panose="02040503050406030204" pitchFamily="18" charset="0"/>
                        <a:ea typeface="Cambria Math" panose="02040503050406030204" pitchFamily="18" charset="0"/>
                      </a:rPr>
                      <m:t>𝑧</m:t>
                    </m:r>
                  </m:oMath>
                </a14:m>
                <a:r>
                  <a:rPr lang="en-US" dirty="0"/>
                  <a:t> from the origin.</a:t>
                </a:r>
              </a:p>
              <a:p>
                <a14:m>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 </m:t>
                    </m:r>
                  </m:oMath>
                </a14:m>
                <a:r>
                  <a:rPr lang="en-US" dirty="0"/>
                  <a:t>is called the argument of </a:t>
                </a:r>
                <a14:m>
                  <m:oMath xmlns:m="http://schemas.openxmlformats.org/officeDocument/2006/math">
                    <m:r>
                      <a:rPr lang="en-US" i="1">
                        <a:latin typeface="Cambria Math" panose="02040503050406030204" pitchFamily="18" charset="0"/>
                        <a:ea typeface="Cambria Math" panose="02040503050406030204" pitchFamily="18" charset="0"/>
                      </a:rPr>
                      <m:t>𝑧</m:t>
                    </m:r>
                  </m:oMath>
                </a14:m>
                <a:r>
                  <a:rPr lang="en-US" dirty="0"/>
                  <a:t> or amplitude of </a:t>
                </a:r>
                <a14:m>
                  <m:oMath xmlns:m="http://schemas.openxmlformats.org/officeDocument/2006/math">
                    <m:r>
                      <a:rPr lang="en-US" i="1">
                        <a:latin typeface="Cambria Math" panose="02040503050406030204" pitchFamily="18" charset="0"/>
                        <a:ea typeface="Cambria Math" panose="02040503050406030204" pitchFamily="18" charset="0"/>
                      </a:rPr>
                      <m:t>𝑧</m:t>
                    </m:r>
                  </m:oMath>
                </a14:m>
                <a:r>
                  <a:rPr lang="en-US" dirty="0"/>
                  <a:t>.</a:t>
                </a:r>
              </a:p>
              <a:p>
                <a:r>
                  <a:rPr lang="en-US" dirty="0"/>
                  <a:t>It is denoted by </a:t>
                </a:r>
                <a:r>
                  <a:rPr lang="en-US" dirty="0" err="1"/>
                  <a:t>arg</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oMath>
                </a14:m>
                <a:r>
                  <a:rPr lang="en-US" dirty="0"/>
                  <a:t> or Amp</a:t>
                </a:r>
                <a14:m>
                  <m:oMath xmlns:m="http://schemas.openxmlformats.org/officeDocument/2006/math">
                    <m:r>
                      <a:rPr lang="en-US" i="1">
                        <a:latin typeface="Cambria Math" panose="02040503050406030204" pitchFamily="18" charset="0"/>
                        <a:ea typeface="Cambria Math" panose="02040503050406030204" pitchFamily="18" charset="0"/>
                      </a:rPr>
                      <m:t>𝑧</m:t>
                    </m:r>
                  </m:oMath>
                </a14:m>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r>
                  <a:rPr lang="en-US" dirty="0"/>
                  <a:t> arg </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sSup>
                          <m:sSupPr>
                            <m:ctrlPr>
                              <a:rPr lang="en-US" i="1">
                                <a:latin typeface="Cambria Math" panose="02040503050406030204" pitchFamily="18" charset="0"/>
                                <a:ea typeface="Cambria Math" panose="02040503050406030204" pitchFamily="18" charset="0"/>
                              </a:rPr>
                            </m:ctrlPr>
                          </m:sSupPr>
                          <m:e>
                            <m:r>
                              <m:rPr>
                                <m:sty m:val="p"/>
                              </m:rPr>
                              <a:rPr lang="en-US">
                                <a:latin typeface="Cambria Math" panose="02040503050406030204" pitchFamily="18" charset="0"/>
                                <a:ea typeface="Cambria Math" panose="02040503050406030204" pitchFamily="18" charset="0"/>
                              </a:rPr>
                              <m:t>tan</m:t>
                            </m:r>
                          </m:e>
                          <m:sup>
                            <m:r>
                              <a:rPr lang="en-US" i="1">
                                <a:latin typeface="Cambria Math" panose="02040503050406030204" pitchFamily="18" charset="0"/>
                                <a:ea typeface="Cambria Math" panose="02040503050406030204" pitchFamily="18" charset="0"/>
                              </a:rPr>
                              <m:t>−1</m:t>
                            </m:r>
                          </m:sup>
                        </m:sSup>
                      </m:fName>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𝑥</m:t>
                                </m:r>
                              </m:den>
                            </m:f>
                          </m:e>
                        </m:d>
                      </m:e>
                    </m:func>
                  </m:oMath>
                </a14:m>
                <a:endParaRPr lang="en-US" dirty="0"/>
              </a:p>
              <a:p>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is the directed angle from the positive </a:t>
                </a:r>
                <a14:m>
                  <m:oMath xmlns:m="http://schemas.openxmlformats.org/officeDocument/2006/math">
                    <m:r>
                      <m:rPr>
                        <m:sty m:val="p"/>
                      </m:rPr>
                      <a:rPr lang="en-US">
                        <a:latin typeface="Cambria Math" panose="02040503050406030204" pitchFamily="18" charset="0"/>
                        <a:ea typeface="Cambria Math" panose="02040503050406030204" pitchFamily="18" charset="0"/>
                      </a:rPr>
                      <m:t>x</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𝑎𝑥𝑖𝑠</m:t>
                    </m:r>
                  </m:oMath>
                </a14:m>
                <a:r>
                  <a:rPr lang="en-US" dirty="0"/>
                  <a:t> to OP</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143000"/>
                <a:ext cx="8229600" cy="4525963"/>
              </a:xfrm>
              <a:blipFill>
                <a:blip r:embed="rId2"/>
                <a:stretch>
                  <a:fillRect l="-1037" t="-10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F7E47ED3-FB49-427C-815E-66FD78D31811}"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3AE6C1C2-3E1F-4935-93D3-298AB6635B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08266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sz="2800" b="1" u="sng" dirty="0"/>
                  <a:t>Laws of complex numbers:</a:t>
                </a:r>
              </a:p>
              <a:p>
                <a:pPr marL="0" indent="0">
                  <a:buNone/>
                </a:pPr>
                <a:r>
                  <a:rPr lang="en-US" dirty="0"/>
                  <a:t>If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oMath>
                </a14:m>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oMath>
                </a14:m>
                <a:r>
                  <a:rPr lang="en-US" dirty="0"/>
                  <a:t> are two complex numbers, then </a:t>
                </a:r>
              </a:p>
              <a:p>
                <a:pPr marL="0" indent="0">
                  <a:buNone/>
                </a:pPr>
                <a:r>
                  <a:rPr lang="en-US" b="1" dirty="0"/>
                  <a:t>Triangle Inequality: </a:t>
                </a:r>
              </a:p>
              <a:p>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oMath>
                </a14:m>
                <a:endParaRPr lang="en-US" i="1" dirty="0">
                  <a:latin typeface="Cambria Math" panose="02040503050406030204" pitchFamily="18" charset="0"/>
                  <a:ea typeface="Cambria Math" panose="02040503050406030204" pitchFamily="18" charset="0"/>
                </a:endParaRPr>
              </a:p>
              <a:p>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e>
                    </m:d>
                  </m:oMath>
                </a14:m>
                <a:endParaRPr lang="en-US" dirty="0"/>
              </a:p>
              <a:p>
                <a:pPr marL="0" indent="0">
                  <a:buNone/>
                </a:pPr>
                <a:r>
                  <a:rPr lang="en-US" b="1" dirty="0"/>
                  <a:t>Parallelogram Inequality:</a:t>
                </a:r>
              </a:p>
              <a:p>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=2</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e>
                            </m:d>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e>
                          <m:sup>
                            <m:r>
                              <a:rPr lang="en-US" i="1">
                                <a:latin typeface="Cambria Math" panose="02040503050406030204" pitchFamily="18" charset="0"/>
                                <a:ea typeface="Cambria Math" panose="02040503050406030204" pitchFamily="18" charset="0"/>
                              </a:rPr>
                              <m:t>2</m:t>
                            </m:r>
                          </m:sup>
                        </m:sSup>
                      </m:e>
                    </m:d>
                  </m:oMath>
                </a14:m>
                <a:endParaRPr lang="en-US" i="1" dirty="0">
                  <a:latin typeface="Cambria Math" panose="02040503050406030204" pitchFamily="18" charset="0"/>
                  <a:ea typeface="Cambria Math" panose="02040503050406030204" pitchFamily="18" charset="0"/>
                </a:endParaRPr>
              </a:p>
              <a:p>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e>
                    </m:d>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oMath>
                </a14:m>
                <a:endParaRPr lang="en-US" i="1" dirty="0">
                  <a:latin typeface="Cambria Math" panose="02040503050406030204" pitchFamily="18" charset="0"/>
                  <a:ea typeface="Cambria Math" panose="02040503050406030204" pitchFamily="18" charset="0"/>
                </a:endParaRPr>
              </a:p>
              <a:p>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den>
                        </m:f>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e>
                        </m:d>
                      </m:num>
                      <m:den>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556" t="-134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2C55B3F-136B-4C49-9D47-CDA3A2DA5408}"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836A4948-E3A8-441C-983A-89A9669DAC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sz="2800" b="1" u="sng" dirty="0"/>
                  <a:t>Curves and regions in complex plane</a:t>
                </a:r>
              </a:p>
              <a:p>
                <a:pPr marL="0" indent="0">
                  <a:buNone/>
                </a:pPr>
                <a:r>
                  <a:rPr lang="en-US" b="1" dirty="0"/>
                  <a:t>Distance between two complex numbers :</a:t>
                </a:r>
              </a:p>
              <a:p>
                <a:pPr marL="0" indent="0">
                  <a:buNone/>
                </a:pPr>
                <a:r>
                  <a:rPr lang="en-US" dirty="0"/>
                  <a:t>The distance between two complex number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oMath>
                </a14:m>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 </m:t>
                    </m:r>
                  </m:oMath>
                </a14:m>
                <a:r>
                  <a:rPr lang="en-US" dirty="0"/>
                  <a:t>is given by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e>
                    </m:d>
                  </m:oMath>
                </a14:m>
                <a:r>
                  <a:rPr lang="en-US" dirty="0"/>
                  <a:t> or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1</m:t>
                            </m:r>
                          </m:sub>
                        </m:sSub>
                      </m:e>
                    </m:d>
                    <m:r>
                      <a:rPr lang="en-US" b="0" i="0"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marL="0" indent="0">
                  <a:buNone/>
                </a:pPr>
                <a:r>
                  <a:rPr lang="en-US" b="1" dirty="0"/>
                  <a:t>Circles </a:t>
                </a:r>
                <a:r>
                  <a:rPr lang="en-US" dirty="0"/>
                  <a:t>: A circle with </a:t>
                </a:r>
                <a:r>
                  <a:rPr lang="en-US" dirty="0" err="1"/>
                  <a:t>centre</a:t>
                </a: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𝑦</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oMath>
                </a14:m>
                <a:r>
                  <a:rPr lang="en-US" dirty="0"/>
                  <a:t> and</a:t>
                </a:r>
                <a14:m>
                  <m:oMath xmlns:m="http://schemas.openxmlformats.org/officeDocument/2006/math">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m:t>
                        </m:r>
                      </m:sup>
                    </m:sSup>
                  </m:oMath>
                </a14:m>
                <a:r>
                  <a:rPr lang="en-US" dirty="0"/>
                  <a:t>is represented by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oMath>
                </a14:m>
                <a:endParaRPr lang="en-US" dirty="0">
                  <a:ea typeface="Cambria Math" panose="02040503050406030204" pitchFamily="18" charset="0"/>
                </a:endParaRPr>
              </a:p>
              <a:p>
                <a:pPr marL="0" indent="0">
                  <a:buNone/>
                </a:pPr>
                <a:r>
                  <a:rPr lang="en-US" b="1" dirty="0"/>
                  <a:t>Interior and exterior part of the circle </a:t>
                </a:r>
                <a14:m>
                  <m:oMath xmlns:m="http://schemas.openxmlformats.org/officeDocument/2006/math">
                    <m:d>
                      <m:dPr>
                        <m:begChr m:val="|"/>
                        <m:endChr m:val="|"/>
                        <m:ctrlPr>
                          <a:rPr lang="en-US" b="1"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ea typeface="Cambria Math" panose="02040503050406030204" pitchFamily="18" charset="0"/>
                          </a:rPr>
                          <m:t>𝒛</m:t>
                        </m:r>
                        <m:r>
                          <a:rPr lang="en-US" b="1" i="1">
                            <a:latin typeface="Cambria Math" panose="02040503050406030204" pitchFamily="18" charset="0"/>
                            <a:ea typeface="Cambria Math" panose="02040503050406030204" pitchFamily="18" charset="0"/>
                          </a:rPr>
                          <m:t>−</m:t>
                        </m:r>
                        <m:sSub>
                          <m:sSubPr>
                            <m:ctrlPr>
                              <a:rPr lang="en-US"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𝒛</m:t>
                            </m:r>
                          </m:e>
                          <m:sub>
                            <m:r>
                              <a:rPr lang="en-US" b="1" i="1">
                                <a:latin typeface="Cambria Math" panose="02040503050406030204" pitchFamily="18" charset="0"/>
                                <a:ea typeface="Cambria Math" panose="02040503050406030204" pitchFamily="18" charset="0"/>
                              </a:rPr>
                              <m:t>𝟎</m:t>
                            </m:r>
                          </m:sub>
                        </m:sSub>
                      </m:e>
                    </m:d>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𝒓</m:t>
                    </m:r>
                  </m:oMath>
                </a14:m>
                <a:r>
                  <a:rPr lang="en-US" b="1" dirty="0"/>
                  <a:t>:</a:t>
                </a:r>
              </a:p>
              <a:p>
                <a:pPr marL="0" indent="0">
                  <a:buNone/>
                </a:pPr>
                <a:r>
                  <a:rPr lang="en-US" dirty="0"/>
                  <a:t>The set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𝑟</m:t>
                        </m:r>
                      </m:e>
                    </m:d>
                  </m:oMath>
                </a14:m>
                <a:r>
                  <a:rPr lang="en-US" dirty="0"/>
                  <a:t> indicates the interior part of the circle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oMath>
                </a14:m>
                <a:r>
                  <a:rPr lang="en-US" dirty="0"/>
                  <a:t> whereas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&gt;</m:t>
                        </m:r>
                        <m:r>
                          <a:rPr lang="en-US" i="1">
                            <a:latin typeface="Cambria Math" panose="02040503050406030204" pitchFamily="18" charset="0"/>
                            <a:ea typeface="Cambria Math" panose="02040503050406030204" pitchFamily="18" charset="0"/>
                          </a:rPr>
                          <m:t>𝑟</m:t>
                        </m:r>
                      </m:e>
                    </m:d>
                  </m:oMath>
                </a14:m>
                <a:r>
                  <a:rPr lang="en-US" dirty="0"/>
                  <a:t> indicates the exterior part of the circle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oMath>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556" t="-134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CF352A03-D04C-4185-AB7F-28AE103D2703}"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C963062A-C5A7-4F97-90E8-6B592631C7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58989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289548"/>
              </a:xfrm>
            </p:spPr>
            <p:txBody>
              <a:bodyPr>
                <a:normAutofit/>
              </a:bodyPr>
              <a:lstStyle/>
              <a:p>
                <a:pPr marL="0" indent="0">
                  <a:buNone/>
                </a:pPr>
                <a:r>
                  <a:rPr lang="en-US" b="1" dirty="0"/>
                  <a:t>Circular Disc: </a:t>
                </a:r>
                <a:r>
                  <a:rPr lang="en-US" dirty="0"/>
                  <a:t>The open circular disc with </a:t>
                </a:r>
                <a:r>
                  <a:rPr lang="en-US" dirty="0" err="1"/>
                  <a:t>centre</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sub>
                    </m:sSub>
                  </m:oMath>
                </a14:m>
                <a:r>
                  <a:rPr lang="en-US" dirty="0"/>
                  <a:t>and </a:t>
                </a:r>
              </a:p>
              <a:p>
                <a:pPr marL="0" indent="0">
                  <a:buNone/>
                </a:pPr>
                <a:r>
                  <a:rPr lang="en-US" dirty="0"/>
                  <a:t>radius  </a:t>
                </a:r>
                <a14:m>
                  <m:oMath xmlns:m="http://schemas.openxmlformats.org/officeDocument/2006/math">
                    <m:r>
                      <a:rPr lang="en-US" i="1">
                        <a:latin typeface="Cambria Math" panose="02040503050406030204" pitchFamily="18" charset="0"/>
                        <a:ea typeface="Cambria Math" panose="02040503050406030204" pitchFamily="18" charset="0"/>
                      </a:rPr>
                      <m:t>𝑟</m:t>
                    </m:r>
                  </m:oMath>
                </a14:m>
                <a:r>
                  <a:rPr lang="en-US" dirty="0"/>
                  <a:t> is given by </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&lt;</m:t>
                    </m:r>
                    <m:r>
                      <a:rPr lang="en-US" i="1">
                        <a:latin typeface="Cambria Math" panose="02040503050406030204" pitchFamily="18" charset="0"/>
                        <a:ea typeface="Cambria Math" panose="02040503050406030204" pitchFamily="18" charset="0"/>
                      </a:rPr>
                      <m:t>𝑟</m:t>
                    </m:r>
                  </m:oMath>
                </a14:m>
                <a:r>
                  <a:rPr lang="en-US" dirty="0"/>
                  <a:t>.</a:t>
                </a:r>
              </a:p>
              <a:p>
                <a:pPr marL="0" indent="0">
                  <a:buNone/>
                </a:pPr>
                <a:r>
                  <a:rPr lang="en-US" dirty="0"/>
                  <a:t>The close circular disc with </a:t>
                </a:r>
                <a:r>
                  <a:rPr lang="en-US" dirty="0" err="1"/>
                  <a:t>centre</a:t>
                </a:r>
                <a:r>
                  <a:rPr lang="en-US" dirty="0"/>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oMath>
                </a14:m>
                <a:r>
                  <a:rPr lang="en-US" dirty="0"/>
                  <a:t>and radius  </a:t>
                </a:r>
                <a14:m>
                  <m:oMath xmlns:m="http://schemas.openxmlformats.org/officeDocument/2006/math">
                    <m:r>
                      <a:rPr lang="en-US" i="1">
                        <a:latin typeface="Cambria Math" panose="02040503050406030204" pitchFamily="18" charset="0"/>
                        <a:ea typeface="Cambria Math" panose="02040503050406030204" pitchFamily="18" charset="0"/>
                      </a:rPr>
                      <m:t>𝑟</m:t>
                    </m:r>
                  </m:oMath>
                </a14:m>
                <a:r>
                  <a:rPr lang="en-US" dirty="0"/>
                  <a:t> is given by </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𝐶</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𝑅</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 </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oMath>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r>
                  <a:rPr lang="en-US" b="1" dirty="0" err="1"/>
                  <a:t>Neighbourhood:</a:t>
                </a:r>
                <a:r>
                  <a:rPr lang="en-US" dirty="0" err="1"/>
                  <a:t>A</a:t>
                </a:r>
                <a:r>
                  <a:rPr lang="en-US" dirty="0"/>
                  <a:t> open </a:t>
                </a:r>
                <a:r>
                  <a:rPr lang="en-US" dirty="0" err="1"/>
                  <a:t>neighbourhood</a:t>
                </a:r>
                <a:r>
                  <a:rPr lang="en-US" dirty="0"/>
                  <a:t> of a point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r>
                      <a:rPr lang="en-US" b="0" i="0" smtClean="0">
                        <a:latin typeface="Cambria Math" panose="02040503050406030204" pitchFamily="18" charset="0"/>
                        <a:ea typeface="Cambria Math" panose="02040503050406030204" pitchFamily="18" charset="0"/>
                      </a:rPr>
                      <m:t> </m:t>
                    </m:r>
                  </m:oMath>
                </a14:m>
                <a:r>
                  <a:rPr lang="en-US" dirty="0"/>
                  <a:t>is a subset of  </a:t>
                </a:r>
                <a14:m>
                  <m:oMath xmlns:m="http://schemas.openxmlformats.org/officeDocument/2006/math">
                    <m:r>
                      <a:rPr lang="en-US" i="1">
                        <a:latin typeface="Cambria Math" panose="02040503050406030204" pitchFamily="18" charset="0"/>
                        <a:ea typeface="Cambria Math" panose="02040503050406030204" pitchFamily="18" charset="0"/>
                      </a:rPr>
                      <m:t>𝐶</m:t>
                    </m:r>
                  </m:oMath>
                </a14:m>
                <a:r>
                  <a:rPr lang="en-US" dirty="0"/>
                  <a:t> contining an open circular disc centered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oMath>
                </a14:m>
                <a:endParaRPr lang="en-US" dirty="0"/>
              </a:p>
              <a:p>
                <a:pPr marL="0" indent="0">
                  <a:buNone/>
                </a:pPr>
                <a:endParaRPr lang="en-US" dirty="0"/>
              </a:p>
              <a:p>
                <a:pPr marL="0" indent="0">
                  <a:buNone/>
                </a:pPr>
                <a:r>
                  <a:rPr lang="en-US" b="1" dirty="0"/>
                  <a:t>Annulus :</a:t>
                </a:r>
                <a:r>
                  <a:rPr lang="en-US" dirty="0"/>
                  <a:t>The region between two concentric circle with </a:t>
                </a:r>
              </a:p>
              <a:p>
                <a:pPr marL="0" indent="0">
                  <a:buNone/>
                </a:pPr>
                <a:r>
                  <a:rPr lang="en-US" dirty="0"/>
                  <a:t>Centre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of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radii</m:t>
                    </m:r>
                    <m:r>
                      <a:rPr lang="en-US">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oMath>
                </a14:m>
                <a:r>
                  <a:rPr lang="en-US" dirty="0"/>
                  <a:t>and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&gt;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e>
                    </m:d>
                  </m:oMath>
                </a14:m>
                <a:r>
                  <a:rPr lang="en-US" dirty="0"/>
                  <a:t> can be represented by </a:t>
                </a:r>
              </a:p>
              <a:p>
                <a:pPr marL="0" indent="0">
                  <a:buNone/>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&lt;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e>
                    </m:d>
                    <m:r>
                      <a:rPr lang="en-US" i="1">
                        <a:latin typeface="Cambria Math" panose="02040503050406030204" pitchFamily="18" charset="0"/>
                        <a:ea typeface="Cambria Math" panose="02040503050406030204" pitchFamily="18" charset="0"/>
                      </a:rPr>
                      <m:t>&lt;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2</m:t>
                        </m:r>
                      </m:sub>
                    </m:sSub>
                    <m:r>
                      <a:rPr lang="en-US" b="0" i="0" smtClean="0">
                        <a:latin typeface="Cambria Math" panose="02040503050406030204" pitchFamily="18" charset="0"/>
                        <a:ea typeface="Cambria Math" panose="02040503050406030204" pitchFamily="18" charset="0"/>
                      </a:rPr>
                      <m:t> </m:t>
                    </m:r>
                  </m:oMath>
                </a14:m>
                <a:r>
                  <a:rPr lang="en-US" dirty="0"/>
                  <a:t>such a region is called open circular ring or open annulus.</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289548"/>
              </a:xfrm>
              <a:blipFill>
                <a:blip r:embed="rId2"/>
                <a:stretch>
                  <a:fillRect l="-1185" t="-922"/>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8E1CBD5-533C-4CBD-A0E3-44D5FB9FA10D}"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8439FF57-00C8-42B1-862D-E2B9AFB6B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54251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b="1" dirty="0"/>
                  <a:t>Opened set: </a:t>
                </a:r>
                <a:r>
                  <a:rPr lang="en-US" dirty="0"/>
                  <a:t>Let S be a subset of </a:t>
                </a:r>
                <a14:m>
                  <m:oMath xmlns:m="http://schemas.openxmlformats.org/officeDocument/2006/math">
                    <m:r>
                      <a:rPr lang="en-US" i="1">
                        <a:latin typeface="Cambria Math" panose="02040503050406030204" pitchFamily="18" charset="0"/>
                        <a:ea typeface="Cambria Math" panose="02040503050406030204" pitchFamily="18" charset="0"/>
                      </a:rPr>
                      <m:t>𝐶</m:t>
                    </m:r>
                  </m:oMath>
                </a14:m>
                <a:r>
                  <a:rPr lang="en-US" dirty="0"/>
                  <a:t>. It is called an open set if for each points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𝜖</m:t>
                    </m:r>
                    <m:r>
                      <a:rPr lang="en-US" i="1">
                        <a:latin typeface="Cambria Math" panose="02040503050406030204" pitchFamily="18" charset="0"/>
                        <a:ea typeface="Cambria Math" panose="02040503050406030204" pitchFamily="18" charset="0"/>
                      </a:rPr>
                      <m:t>𝑆</m:t>
                    </m:r>
                  </m:oMath>
                </a14:m>
                <a:r>
                  <a:rPr lang="en-US" dirty="0"/>
                  <a:t> there exist an open circular disk centered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IN"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e>
                      <m:sub>
                        <m:r>
                          <a:rPr lang="en-US" i="1">
                            <a:latin typeface="Cambria Math" panose="02040503050406030204" pitchFamily="18" charset="0"/>
                            <a:ea typeface="Cambria Math" panose="02040503050406030204" pitchFamily="18" charset="0"/>
                          </a:rPr>
                          <m:t>0</m:t>
                        </m:r>
                      </m:sub>
                    </m:sSub>
                  </m:oMath>
                </a14:m>
                <a:r>
                  <a:rPr lang="en-US" dirty="0"/>
                  <a:t> which included in </a:t>
                </a:r>
                <a14:m>
                  <m:oMath xmlns:m="http://schemas.openxmlformats.org/officeDocument/2006/math">
                    <m:r>
                      <a:rPr lang="en-US" i="1">
                        <a:latin typeface="Cambria Math" panose="02040503050406030204" pitchFamily="18" charset="0"/>
                        <a:ea typeface="Cambria Math" panose="02040503050406030204" pitchFamily="18" charset="0"/>
                      </a:rPr>
                      <m:t>𝑆</m:t>
                    </m:r>
                  </m:oMath>
                </a14:m>
                <a:endParaRPr lang="en-US" dirty="0">
                  <a:ea typeface="Cambria Math" panose="02040503050406030204" pitchFamily="18" charset="0"/>
                </a:endParaRPr>
              </a:p>
              <a:p>
                <a:pPr marL="0" indent="0">
                  <a:buNone/>
                </a:pPr>
                <a:r>
                  <a:rPr lang="en-US" b="1" dirty="0"/>
                  <a:t>Closed set : </a:t>
                </a:r>
                <a:r>
                  <a:rPr lang="en-US" dirty="0"/>
                  <a:t>A set </a:t>
                </a:r>
                <a14:m>
                  <m:oMath xmlns:m="http://schemas.openxmlformats.org/officeDocument/2006/math">
                    <m:r>
                      <a:rPr lang="en-US" i="1">
                        <a:latin typeface="Cambria Math" panose="02040503050406030204" pitchFamily="18" charset="0"/>
                        <a:ea typeface="Cambria Math" panose="02040503050406030204" pitchFamily="18" charset="0"/>
                      </a:rPr>
                      <m:t>𝑆</m:t>
                    </m:r>
                  </m:oMath>
                </a14:m>
                <a:r>
                  <a:rPr lang="en-US" dirty="0"/>
                  <a:t> is called closed if its complement is open</a:t>
                </a:r>
              </a:p>
              <a:p>
                <a:pPr marL="0" indent="0">
                  <a:buNone/>
                </a:pPr>
                <a:endParaRPr lang="en-US" b="1" dirty="0"/>
              </a:p>
              <a:p>
                <a:pPr marL="0" indent="0">
                  <a:buNone/>
                </a:pPr>
                <a:r>
                  <a:rPr lang="en-US" b="1" dirty="0"/>
                  <a:t>Connected set:</a:t>
                </a:r>
              </a:p>
              <a:p>
                <a:pPr marL="0" indent="0">
                  <a:buNone/>
                </a:pPr>
                <a:r>
                  <a:rPr lang="en-US" dirty="0"/>
                  <a:t>A set A is said to be connected if any two points of A can be joined by finitely many line segments such that each point on the line segment is a point of A.</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t="-1078" r="-51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BD379366-4121-4C99-8D15-13C36EA1B87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Complex variables (CO1)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44FE32D6-85D2-4416-9A7D-E76E8851B1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81218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Domain: </a:t>
            </a:r>
            <a:r>
              <a:rPr lang="en-US" dirty="0">
                <a:latin typeface="Times New Roman" panose="02020603050405020304" pitchFamily="18" charset="0"/>
                <a:cs typeface="Times New Roman" panose="02020603050405020304" pitchFamily="18" charset="0"/>
              </a:rPr>
              <a:t>A open connected set is called domain.</a:t>
            </a:r>
          </a:p>
          <a:p>
            <a:pPr marL="0" indent="0">
              <a:buNone/>
            </a:pPr>
            <a:r>
              <a:rPr lang="en-US" b="1" dirty="0">
                <a:latin typeface="Times New Roman" panose="02020603050405020304" pitchFamily="18" charset="0"/>
                <a:cs typeface="Times New Roman" panose="02020603050405020304" pitchFamily="18" charset="0"/>
              </a:rPr>
              <a:t>Region:</a:t>
            </a:r>
            <a:r>
              <a:rPr lang="en-US" dirty="0">
                <a:latin typeface="Times New Roman" panose="02020603050405020304" pitchFamily="18" charset="0"/>
                <a:cs typeface="Times New Roman" panose="02020603050405020304" pitchFamily="18" charset="0"/>
              </a:rPr>
              <a:t> It is a domain with some of its boundary points.</a:t>
            </a:r>
          </a:p>
          <a:p>
            <a:pPr marL="0" indent="0">
              <a:buNone/>
            </a:pPr>
            <a:r>
              <a:rPr lang="en-US" b="1" dirty="0">
                <a:latin typeface="Times New Roman" panose="02020603050405020304" pitchFamily="18" charset="0"/>
                <a:cs typeface="Times New Roman" panose="02020603050405020304" pitchFamily="18" charset="0"/>
              </a:rPr>
              <a:t>Closed region:</a:t>
            </a:r>
            <a:r>
              <a:rPr lang="en-US" dirty="0">
                <a:latin typeface="Times New Roman" panose="02020603050405020304" pitchFamily="18" charset="0"/>
                <a:cs typeface="Times New Roman" panose="02020603050405020304" pitchFamily="18" charset="0"/>
              </a:rPr>
              <a:t> It is a region together with a boundary points.</a:t>
            </a:r>
          </a:p>
          <a:p>
            <a:pPr marL="0" indent="0">
              <a:buNone/>
            </a:pPr>
            <a:r>
              <a:rPr lang="en-US" b="1" dirty="0">
                <a:latin typeface="Times New Roman" panose="02020603050405020304" pitchFamily="18" charset="0"/>
                <a:cs typeface="Times New Roman" panose="02020603050405020304" pitchFamily="18" charset="0"/>
              </a:rPr>
              <a:t>Bounded region: </a:t>
            </a:r>
            <a:r>
              <a:rPr lang="en-US" dirty="0">
                <a:latin typeface="Times New Roman" panose="02020603050405020304" pitchFamily="18" charset="0"/>
                <a:cs typeface="Times New Roman" panose="02020603050405020304" pitchFamily="18" charset="0"/>
              </a:rPr>
              <a:t>A region is said to be bounded if it can be enclosed in a circle of finite radius.</a:t>
            </a:r>
          </a:p>
          <a:p>
            <a:pPr marL="0" indent="0">
              <a:buNone/>
            </a:pPr>
            <a:endParaRPr lang="en-US" sz="2200" dirty="0"/>
          </a:p>
        </p:txBody>
      </p:sp>
      <p:sp>
        <p:nvSpPr>
          <p:cNvPr id="4" name="Date Placeholder 3"/>
          <p:cNvSpPr>
            <a:spLocks noGrp="1"/>
          </p:cNvSpPr>
          <p:nvPr>
            <p:ph type="dt" sz="half" idx="10"/>
          </p:nvPr>
        </p:nvSpPr>
        <p:spPr/>
        <p:txBody>
          <a:bodyPr/>
          <a:lstStyle/>
          <a:p>
            <a:fld id="{FA19C388-5D59-457D-BB37-9E2EE32BAFF9}"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Complex variables(CO1)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7843DDD9-0522-4165-8A01-95025394E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6428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8480" y="1178560"/>
            <a:ext cx="8224520" cy="4490403"/>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Complex variables.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Curves and region in complex plane</a:t>
            </a:r>
          </a:p>
        </p:txBody>
      </p:sp>
      <p:sp>
        <p:nvSpPr>
          <p:cNvPr id="4" name="Date Placeholder 3"/>
          <p:cNvSpPr>
            <a:spLocks noGrp="1"/>
          </p:cNvSpPr>
          <p:nvPr>
            <p:ph type="dt" sz="half" idx="10"/>
          </p:nvPr>
        </p:nvSpPr>
        <p:spPr/>
        <p:txBody>
          <a:bodyPr/>
          <a:lstStyle/>
          <a:p>
            <a:fld id="{D7850B80-D580-43A2-B041-6BB2B0EC4880}"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rPr>
              <a:t>Recap(CO1)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9" name="Content Placeholder 3">
            <a:extLst>
              <a:ext uri="{FF2B5EF4-FFF2-40B4-BE49-F238E27FC236}">
                <a16:creationId xmlns:a16="http://schemas.microsoft.com/office/drawing/2014/main" id="{80085B1B-7D32-465D-B22E-08747F09B2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774601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447800"/>
            <a:ext cx="8229600" cy="4221163"/>
          </a:xfrm>
        </p:spPr>
        <p:txBody>
          <a:bodyPr>
            <a:normAutofit/>
          </a:bodyPr>
          <a:lstStyle/>
          <a:p>
            <a:r>
              <a:rPr lang="en-US" dirty="0">
                <a:solidFill>
                  <a:prstClr val="black"/>
                </a:solidFill>
              </a:rPr>
              <a:t>We will discuss properties of a complex function which enables us when limit exist? When function is continuous as well as differentiable and analytic? </a:t>
            </a:r>
          </a:p>
        </p:txBody>
      </p:sp>
      <p:sp>
        <p:nvSpPr>
          <p:cNvPr id="4" name="Date Placeholder 3"/>
          <p:cNvSpPr>
            <a:spLocks noGrp="1"/>
          </p:cNvSpPr>
          <p:nvPr>
            <p:ph type="dt" sz="half" idx="10"/>
          </p:nvPr>
        </p:nvSpPr>
        <p:spPr/>
        <p:txBody>
          <a:bodyPr/>
          <a:lstStyle/>
          <a:p>
            <a:fld id="{2F756E2B-2A37-4594-959A-A117B34B45F3}"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9" name="Title 1"/>
          <p:cNvSpPr txBox="1">
            <a:spLocks/>
          </p:cNvSpPr>
          <p:nvPr/>
        </p:nvSpPr>
        <p:spPr>
          <a:xfrm>
            <a:off x="1420544" y="0"/>
            <a:ext cx="7723456" cy="68580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cs typeface="Times New Roman" panose="02020603050405020304" pitchFamily="18" charset="0"/>
              </a:rPr>
              <a:t>Topic Objective(CO1)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FAD8CC78-D5BB-4545-8698-0005F916D9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02208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ED3F9B1-6850-4B96-B397-80BCCE6F1469}" type="datetime1">
              <a:rPr lang="en-US" smtClean="0"/>
              <a:t>9/22/2022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420544" y="-102869"/>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Times New Roman" panose="02020603050405020304" pitchFamily="18" charset="0"/>
              <a:cs typeface="Times New Roman" panose="02020603050405020304" pitchFamily="18" charset="0"/>
            </a:endParaRPr>
          </a:p>
          <a:p>
            <a:pPr algn="ctr">
              <a:spcBef>
                <a:spcPct val="0"/>
              </a:spcBef>
              <a:defRPr/>
            </a:pPr>
            <a:r>
              <a:rPr lang="en-US" sz="3200" b="1" dirty="0">
                <a:latin typeface="Times New Roman" panose="02020603050405020304" pitchFamily="18" charset="0"/>
                <a:cs typeface="Times New Roman" panose="02020603050405020304" pitchFamily="18" charset="0"/>
              </a:rPr>
              <a:t>Sequence of contents</a:t>
            </a:r>
            <a:endParaRPr lang="hi-IN"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 </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a:xfrm>
            <a:off x="3124200" y="6291560"/>
            <a:ext cx="4648200" cy="429915"/>
          </a:xfrm>
        </p:spPr>
        <p:txBody>
          <a:bodyPr/>
          <a:lstStyle/>
          <a:p>
            <a:r>
              <a:rPr lang="en-US" dirty="0"/>
              <a:t>Dr. Kunti Mishra          </a:t>
            </a:r>
            <a:r>
              <a:rPr lang="en-US" dirty="0" err="1"/>
              <a:t>Maths</a:t>
            </a:r>
            <a:r>
              <a:rPr lang="en-US" dirty="0"/>
              <a:t> III (AAS0301A)                Unit-I</a:t>
            </a:r>
          </a:p>
        </p:txBody>
      </p:sp>
      <p:pic>
        <p:nvPicPr>
          <p:cNvPr id="11" name="Content Placeholder 3">
            <a:extLst>
              <a:ext uri="{FF2B5EF4-FFF2-40B4-BE49-F238E27FC236}">
                <a16:creationId xmlns:a16="http://schemas.microsoft.com/office/drawing/2014/main" id="{B1BD0473-A32A-72A8-503A-14D92C60E08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1"/>
            <a:ext cx="1420544" cy="582931"/>
          </a:xfrm>
        </p:spPr>
      </p:pic>
      <p:graphicFrame>
        <p:nvGraphicFramePr>
          <p:cNvPr id="5" name="Table 8">
            <a:extLst>
              <a:ext uri="{FF2B5EF4-FFF2-40B4-BE49-F238E27FC236}">
                <a16:creationId xmlns:a16="http://schemas.microsoft.com/office/drawing/2014/main" id="{3CF16F24-C819-B5D1-B529-9638D903B01A}"/>
              </a:ext>
            </a:extLst>
          </p:cNvPr>
          <p:cNvGraphicFramePr>
            <a:graphicFrameLocks noGrp="1"/>
          </p:cNvGraphicFramePr>
          <p:nvPr>
            <p:extLst>
              <p:ext uri="{D42A27DB-BD31-4B8C-83A1-F6EECF244321}">
                <p14:modId xmlns:p14="http://schemas.microsoft.com/office/powerpoint/2010/main" val="3195852919"/>
              </p:ext>
            </p:extLst>
          </p:nvPr>
        </p:nvGraphicFramePr>
        <p:xfrm>
          <a:off x="838200" y="846868"/>
          <a:ext cx="7848600" cy="4327588"/>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409195323"/>
                    </a:ext>
                  </a:extLst>
                </a:gridCol>
                <a:gridCol w="7086600">
                  <a:extLst>
                    <a:ext uri="{9D8B030D-6E8A-4147-A177-3AD203B41FA5}">
                      <a16:colId xmlns:a16="http://schemas.microsoft.com/office/drawing/2014/main" val="2763688355"/>
                    </a:ext>
                  </a:extLst>
                </a:gridCol>
              </a:tblGrid>
              <a:tr h="219932">
                <a:tc>
                  <a:txBody>
                    <a:bodyPr/>
                    <a:lstStyle/>
                    <a:p>
                      <a:pPr algn="l"/>
                      <a:r>
                        <a:rPr lang="en-IN" sz="2400" dirty="0">
                          <a:latin typeface="Times New Roman" panose="02020603050405020304" pitchFamily="18" charset="0"/>
                          <a:cs typeface="Times New Roman" panose="02020603050405020304" pitchFamily="18" charset="0"/>
                        </a:rPr>
                        <a:t>20</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Lecture related to topic</a:t>
                      </a:r>
                    </a:p>
                  </a:txBody>
                  <a:tcPr marL="6350" marR="6350" marT="6350" anchor="ctr"/>
                </a:tc>
                <a:extLst>
                  <a:ext uri="{0D108BD9-81ED-4DB2-BD59-A6C34878D82A}">
                    <a16:rowId xmlns:a16="http://schemas.microsoft.com/office/drawing/2014/main" val="3799946433"/>
                  </a:ext>
                </a:extLst>
              </a:tr>
              <a:tr h="563594">
                <a:tc>
                  <a:txBody>
                    <a:bodyPr/>
                    <a:lstStyle/>
                    <a:p>
                      <a:r>
                        <a:rPr lang="en-IN" sz="2400" dirty="0">
                          <a:latin typeface="Times New Roman" panose="02020603050405020304" pitchFamily="18" charset="0"/>
                          <a:cs typeface="Times New Roman" panose="02020603050405020304" pitchFamily="18" charset="0"/>
                        </a:rPr>
                        <a:t>21</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Daily Quiz</a:t>
                      </a:r>
                    </a:p>
                  </a:txBody>
                  <a:tcPr marL="6350" marR="6350" marT="6350" anchor="ctr"/>
                </a:tc>
                <a:extLst>
                  <a:ext uri="{0D108BD9-81ED-4DB2-BD59-A6C34878D82A}">
                    <a16:rowId xmlns:a16="http://schemas.microsoft.com/office/drawing/2014/main" val="1045292708"/>
                  </a:ext>
                </a:extLst>
              </a:tr>
              <a:tr h="563594">
                <a:tc>
                  <a:txBody>
                    <a:bodyPr/>
                    <a:lstStyle/>
                    <a:p>
                      <a:r>
                        <a:rPr lang="en-IN" sz="2400" dirty="0">
                          <a:latin typeface="Times New Roman" panose="02020603050405020304" pitchFamily="18" charset="0"/>
                          <a:cs typeface="Times New Roman" panose="02020603050405020304" pitchFamily="18" charset="0"/>
                        </a:rPr>
                        <a:t>22</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Weekly Assignment</a:t>
                      </a:r>
                    </a:p>
                  </a:txBody>
                  <a:tcPr marL="6350" marR="6350" marT="6350" anchor="ctr"/>
                </a:tc>
                <a:extLst>
                  <a:ext uri="{0D108BD9-81ED-4DB2-BD59-A6C34878D82A}">
                    <a16:rowId xmlns:a16="http://schemas.microsoft.com/office/drawing/2014/main" val="570189612"/>
                  </a:ext>
                </a:extLst>
              </a:tr>
              <a:tr h="420606">
                <a:tc>
                  <a:txBody>
                    <a:bodyPr/>
                    <a:lstStyle/>
                    <a:p>
                      <a:r>
                        <a:rPr lang="en-IN" sz="2400" dirty="0">
                          <a:latin typeface="Times New Roman" panose="02020603050405020304" pitchFamily="18" charset="0"/>
                          <a:cs typeface="Times New Roman" panose="02020603050405020304" pitchFamily="18" charset="0"/>
                        </a:rPr>
                        <a:t>23</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Topic Links</a:t>
                      </a:r>
                    </a:p>
                  </a:txBody>
                  <a:tcPr marL="6350" marR="6350" marT="6350" anchor="ctr"/>
                </a:tc>
                <a:extLst>
                  <a:ext uri="{0D108BD9-81ED-4DB2-BD59-A6C34878D82A}">
                    <a16:rowId xmlns:a16="http://schemas.microsoft.com/office/drawing/2014/main" val="2544461619"/>
                  </a:ext>
                </a:extLst>
              </a:tr>
              <a:tr h="420606">
                <a:tc>
                  <a:txBody>
                    <a:bodyPr/>
                    <a:lstStyle/>
                    <a:p>
                      <a:r>
                        <a:rPr lang="en-IN" sz="2400" dirty="0">
                          <a:latin typeface="Times New Roman" panose="02020603050405020304" pitchFamily="18" charset="0"/>
                          <a:cs typeface="Times New Roman" panose="02020603050405020304" pitchFamily="18" charset="0"/>
                        </a:rPr>
                        <a:t>24</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MCQ (End of Unit)</a:t>
                      </a:r>
                    </a:p>
                  </a:txBody>
                  <a:tcPr marL="6350" marR="6350" marT="6350" anchor="ctr"/>
                </a:tc>
                <a:extLst>
                  <a:ext uri="{0D108BD9-81ED-4DB2-BD59-A6C34878D82A}">
                    <a16:rowId xmlns:a16="http://schemas.microsoft.com/office/drawing/2014/main" val="3890430025"/>
                  </a:ext>
                </a:extLst>
              </a:tr>
              <a:tr h="420606">
                <a:tc>
                  <a:txBody>
                    <a:bodyPr/>
                    <a:lstStyle/>
                    <a:p>
                      <a:r>
                        <a:rPr lang="en-IN" sz="2400" dirty="0">
                          <a:latin typeface="Times New Roman" panose="02020603050405020304" pitchFamily="18" charset="0"/>
                          <a:cs typeface="Times New Roman" panose="02020603050405020304" pitchFamily="18" charset="0"/>
                        </a:rPr>
                        <a:t>25</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Glossary Questions</a:t>
                      </a:r>
                    </a:p>
                  </a:txBody>
                  <a:tcPr marL="6350" marR="6350" marT="6350" anchor="ctr"/>
                </a:tc>
                <a:extLst>
                  <a:ext uri="{0D108BD9-81ED-4DB2-BD59-A6C34878D82A}">
                    <a16:rowId xmlns:a16="http://schemas.microsoft.com/office/drawing/2014/main" val="1211742092"/>
                  </a:ext>
                </a:extLst>
              </a:tr>
              <a:tr h="420606">
                <a:tc>
                  <a:txBody>
                    <a:bodyPr/>
                    <a:lstStyle/>
                    <a:p>
                      <a:r>
                        <a:rPr lang="en-IN" sz="2400" dirty="0">
                          <a:latin typeface="Times New Roman" panose="02020603050405020304" pitchFamily="18" charset="0"/>
                          <a:cs typeface="Times New Roman" panose="02020603050405020304" pitchFamily="18" charset="0"/>
                        </a:rPr>
                        <a:t>26</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Old Question Papers (Sessional + University)</a:t>
                      </a:r>
                    </a:p>
                  </a:txBody>
                  <a:tcPr marL="6350" marR="6350" marT="6350" anchor="ctr"/>
                </a:tc>
                <a:extLst>
                  <a:ext uri="{0D108BD9-81ED-4DB2-BD59-A6C34878D82A}">
                    <a16:rowId xmlns:a16="http://schemas.microsoft.com/office/drawing/2014/main" val="728241458"/>
                  </a:ext>
                </a:extLst>
              </a:tr>
              <a:tr h="420606">
                <a:tc>
                  <a:txBody>
                    <a:bodyPr/>
                    <a:lstStyle/>
                    <a:p>
                      <a:r>
                        <a:rPr lang="en-IN" sz="2400" dirty="0">
                          <a:latin typeface="Times New Roman" panose="02020603050405020304" pitchFamily="18" charset="0"/>
                          <a:cs typeface="Times New Roman" panose="02020603050405020304" pitchFamily="18" charset="0"/>
                        </a:rPr>
                        <a:t>27</a:t>
                      </a:r>
                      <a:endParaRPr lang="hi-IN" sz="2400" dirty="0">
                        <a:latin typeface="Times New Roman" panose="02020603050405020304" pitchFamily="18" charset="0"/>
                      </a:endParaRPr>
                    </a:p>
                  </a:txBody>
                  <a:tcPr/>
                </a:tc>
                <a:tc>
                  <a:txBody>
                    <a:bodyPr/>
                    <a:lstStyle/>
                    <a:p>
                      <a:pPr algn="l" fontAlgn="ctr"/>
                      <a:r>
                        <a:rPr lang="en-IN" sz="2400" b="0" i="0" u="none" strike="noStrike">
                          <a:solidFill>
                            <a:srgbClr val="000000"/>
                          </a:solidFill>
                          <a:effectLst/>
                          <a:latin typeface="Times New Roman" panose="02020603050405020304" pitchFamily="18" charset="0"/>
                          <a:cs typeface="Times New Roman" panose="02020603050405020304" pitchFamily="18" charset="0"/>
                        </a:rPr>
                        <a:t>Expected Questions</a:t>
                      </a:r>
                    </a:p>
                  </a:txBody>
                  <a:tcPr marL="6350" marR="6350" marT="6350" anchor="ctr"/>
                </a:tc>
                <a:extLst>
                  <a:ext uri="{0D108BD9-81ED-4DB2-BD59-A6C34878D82A}">
                    <a16:rowId xmlns:a16="http://schemas.microsoft.com/office/drawing/2014/main" val="2036069935"/>
                  </a:ext>
                </a:extLst>
              </a:tr>
              <a:tr h="420606">
                <a:tc>
                  <a:txBody>
                    <a:bodyPr/>
                    <a:lstStyle/>
                    <a:p>
                      <a:r>
                        <a:rPr lang="en-IN" sz="2400" dirty="0">
                          <a:latin typeface="Times New Roman" panose="02020603050405020304" pitchFamily="18" charset="0"/>
                          <a:cs typeface="Times New Roman" panose="02020603050405020304" pitchFamily="18" charset="0"/>
                        </a:rPr>
                        <a:t>28</a:t>
                      </a:r>
                      <a:endParaRPr lang="hi-IN" sz="2400" dirty="0">
                        <a:latin typeface="Times New Roman" panose="02020603050405020304" pitchFamily="18" charset="0"/>
                      </a:endParaRPr>
                    </a:p>
                  </a:txBody>
                  <a:tcPr/>
                </a:tc>
                <a:tc>
                  <a:txBody>
                    <a:bodyPr/>
                    <a:lstStyle/>
                    <a:p>
                      <a:pPr algn="l" fontAlgn="ctr"/>
                      <a:r>
                        <a:rPr lang="en-IN" sz="2400" b="0" i="0" u="none" strike="noStrike" dirty="0">
                          <a:solidFill>
                            <a:srgbClr val="000000"/>
                          </a:solidFill>
                          <a:effectLst/>
                          <a:latin typeface="Times New Roman" panose="02020603050405020304" pitchFamily="18" charset="0"/>
                          <a:cs typeface="Times New Roman" panose="02020603050405020304" pitchFamily="18" charset="0"/>
                        </a:rPr>
                        <a:t>Recap of Unit</a:t>
                      </a:r>
                    </a:p>
                  </a:txBody>
                  <a:tcPr marL="6350" marR="6350" marT="6350" anchor="ctr"/>
                </a:tc>
                <a:extLst>
                  <a:ext uri="{0D108BD9-81ED-4DB2-BD59-A6C34878D82A}">
                    <a16:rowId xmlns:a16="http://schemas.microsoft.com/office/drawing/2014/main" val="532011285"/>
                  </a:ext>
                </a:extLst>
              </a:tr>
            </a:tbl>
          </a:graphicData>
        </a:graphic>
      </p:graphicFrame>
    </p:spTree>
    <p:extLst>
      <p:ext uri="{BB962C8B-B14F-4D97-AF65-F5344CB8AC3E}">
        <p14:creationId xmlns:p14="http://schemas.microsoft.com/office/powerpoint/2010/main" val="25141464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sz="2800" b="1" u="sng" dirty="0"/>
                  <a:t>Complex function:</a:t>
                </a:r>
                <a:r>
                  <a:rPr lang="en-US" sz="2800" b="1" dirty="0"/>
                  <a:t> </a:t>
                </a:r>
                <a:r>
                  <a:rPr lang="en-US" sz="2400" dirty="0"/>
                  <a:t>If </a:t>
                </a:r>
                <a14:m>
                  <m:oMath xmlns:m="http://schemas.openxmlformats.org/officeDocument/2006/math">
                    <m:r>
                      <a:rPr lang="en-US" sz="2400" i="1">
                        <a:latin typeface="Cambria Math" panose="02040503050406030204" pitchFamily="18" charset="0"/>
                        <a:ea typeface="Cambria Math" panose="02040503050406030204" pitchFamily="18" charset="0"/>
                      </a:rPr>
                      <m:t>𝑧</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𝑥</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𝑖𝑦</m:t>
                    </m:r>
                  </m:oMath>
                </a14:m>
                <a:r>
                  <a:rPr lang="en-US" sz="2400" dirty="0"/>
                  <a:t> and </a:t>
                </a:r>
                <a14:m>
                  <m:oMath xmlns:m="http://schemas.openxmlformats.org/officeDocument/2006/math">
                    <m:r>
                      <a:rPr lang="en-US" sz="2400" i="1">
                        <a:latin typeface="Cambria Math" panose="02040503050406030204" pitchFamily="18" charset="0"/>
                        <a:ea typeface="Cambria Math" panose="02040503050406030204" pitchFamily="18" charset="0"/>
                      </a:rPr>
                      <m:t>𝑤</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𝑢</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𝑖𝑣</m:t>
                    </m:r>
                  </m:oMath>
                </a14:m>
                <a:r>
                  <a:rPr lang="en-US" sz="2400" dirty="0"/>
                  <a:t> are two  complex variables and if to each point </a:t>
                </a:r>
                <a14:m>
                  <m:oMath xmlns:m="http://schemas.openxmlformats.org/officeDocument/2006/math">
                    <m:r>
                      <a:rPr lang="en-US" sz="2400" i="1">
                        <a:latin typeface="Cambria Math" panose="02040503050406030204" pitchFamily="18" charset="0"/>
                        <a:ea typeface="Cambria Math" panose="02040503050406030204" pitchFamily="18" charset="0"/>
                      </a:rPr>
                      <m:t>𝑧</m:t>
                    </m:r>
                  </m:oMath>
                </a14:m>
                <a:r>
                  <a:rPr lang="en-US" sz="2400" dirty="0"/>
                  <a:t> of region R there corresponds at least on point </a:t>
                </a:r>
                <a14:m>
                  <m:oMath xmlns:m="http://schemas.openxmlformats.org/officeDocument/2006/math">
                    <m:r>
                      <a:rPr lang="en-US" sz="2400" i="1">
                        <a:latin typeface="Cambria Math" panose="02040503050406030204" pitchFamily="18" charset="0"/>
                        <a:ea typeface="Cambria Math" panose="02040503050406030204" pitchFamily="18" charset="0"/>
                      </a:rPr>
                      <m:t>𝑤</m:t>
                    </m:r>
                  </m:oMath>
                </a14:m>
                <a:r>
                  <a:rPr lang="en-US" sz="2400" dirty="0"/>
                  <a:t> of a region R we say that </a:t>
                </a:r>
                <a14:m>
                  <m:oMath xmlns:m="http://schemas.openxmlformats.org/officeDocument/2006/math">
                    <m:r>
                      <a:rPr lang="en-US" sz="2400" i="1">
                        <a:latin typeface="Cambria Math" panose="02040503050406030204" pitchFamily="18" charset="0"/>
                        <a:ea typeface="Cambria Math" panose="02040503050406030204" pitchFamily="18" charset="0"/>
                      </a:rPr>
                      <m:t>𝑤</m:t>
                    </m:r>
                  </m:oMath>
                </a14:m>
                <a:r>
                  <a:rPr lang="en-US" sz="2400" dirty="0"/>
                  <a:t> is a function of </a:t>
                </a:r>
                <a14:m>
                  <m:oMath xmlns:m="http://schemas.openxmlformats.org/officeDocument/2006/math">
                    <m:r>
                      <a:rPr lang="en-US" sz="2400" i="1">
                        <a:latin typeface="Cambria Math" panose="02040503050406030204" pitchFamily="18" charset="0"/>
                        <a:ea typeface="Cambria Math" panose="02040503050406030204" pitchFamily="18" charset="0"/>
                      </a:rPr>
                      <m:t>𝑧</m:t>
                    </m:r>
                  </m:oMath>
                </a14:m>
                <a:r>
                  <a:rPr lang="en-US" sz="2400" dirty="0"/>
                  <a:t> and we write</a:t>
                </a:r>
              </a:p>
              <a:p>
                <a:pPr marL="0" indent="0">
                  <a:buNone/>
                </a:pPr>
                <a14:m>
                  <m:oMathPara xmlns:m="http://schemas.openxmlformats.org/officeDocument/2006/math">
                    <m:oMathParaPr>
                      <m:jc m:val="left"/>
                    </m:oMathParaPr>
                    <m:oMath xmlns:m="http://schemas.openxmlformats.org/officeDocument/2006/math">
                      <m:r>
                        <a:rPr lang="en-US" sz="2400" b="0">
                          <a:latin typeface="Cambria Math" panose="02040503050406030204" pitchFamily="18" charset="0"/>
                          <a:ea typeface="Cambria Math" panose="02040503050406030204" pitchFamily="18" charset="0"/>
                        </a:rPr>
                        <m:t> </m:t>
                      </m:r>
                      <m:r>
                        <a:rPr lang="en-US" sz="2400" b="0" i="1">
                          <a:latin typeface="Cambria Math" panose="02040503050406030204" pitchFamily="18" charset="0"/>
                          <a:ea typeface="Cambria Math" panose="02040503050406030204" pitchFamily="18" charset="0"/>
                        </a:rPr>
                        <m:t>𝑤</m:t>
                      </m:r>
                      <m:r>
                        <a:rPr lang="en-US" sz="2400" b="0" i="1">
                          <a:latin typeface="Cambria Math" panose="02040503050406030204" pitchFamily="18" charset="0"/>
                          <a:ea typeface="Cambria Math" panose="02040503050406030204" pitchFamily="18" charset="0"/>
                        </a:rPr>
                        <m:t>=</m:t>
                      </m:r>
                      <m:r>
                        <a:rPr lang="en-US" sz="2400" b="0" i="1">
                          <a:latin typeface="Cambria Math" panose="02040503050406030204" pitchFamily="18" charset="0"/>
                          <a:ea typeface="Cambria Math" panose="02040503050406030204" pitchFamily="18" charset="0"/>
                        </a:rPr>
                        <m:t>𝑓</m:t>
                      </m:r>
                      <m:d>
                        <m:dPr>
                          <m:ctrlPr>
                            <a:rPr lang="en-US" sz="2400" i="1">
                              <a:latin typeface="Cambria Math" panose="02040503050406030204" pitchFamily="18" charset="0"/>
                              <a:ea typeface="Cambria Math" panose="02040503050406030204" pitchFamily="18" charset="0"/>
                            </a:rPr>
                          </m:ctrlPr>
                        </m:dPr>
                        <m:e>
                          <m:r>
                            <a:rPr lang="en-US" sz="2400" b="0" i="1">
                              <a:latin typeface="Cambria Math" panose="02040503050406030204" pitchFamily="18" charset="0"/>
                              <a:ea typeface="Cambria Math" panose="02040503050406030204" pitchFamily="18" charset="0"/>
                            </a:rPr>
                            <m:t>𝑧</m:t>
                          </m:r>
                        </m:e>
                      </m:d>
                    </m:oMath>
                  </m:oMathPara>
                </a14:m>
                <a:endParaRPr lang="en-US" sz="2400" b="0" dirty="0">
                  <a:ea typeface="Cambria Math" panose="02040503050406030204" pitchFamily="18" charset="0"/>
                </a:endParaRPr>
              </a:p>
              <a:p>
                <a:r>
                  <a:rPr lang="en-US" sz="2400" dirty="0"/>
                  <a:t>If for each value of z in a region R of the z-plane there corresponds a unique value for w then w is called single valued function.</a:t>
                </a:r>
              </a:p>
              <a:p>
                <a:pPr marL="0" indent="0">
                  <a:buNone/>
                </a:pPr>
                <a:r>
                  <a:rPr lang="en-US" sz="2400" dirty="0" err="1"/>
                  <a:t>E.g</a:t>
                </a:r>
                <a:r>
                  <a:rPr lang="en-US" sz="2400" dirty="0"/>
                  <a:t> .</a:t>
                </a:r>
                <a:r>
                  <a:rPr lang="en-US" sz="2400" dirty="0">
                    <a:solidFill>
                      <a:srgbClr val="FF0000"/>
                    </a:solidFill>
                  </a:rPr>
                  <a:t> </a:t>
                </a:r>
                <a14:m>
                  <m:oMath xmlns:m="http://schemas.openxmlformats.org/officeDocument/2006/math">
                    <m:r>
                      <a:rPr lang="en-US" sz="2400" b="0" i="1" dirty="0">
                        <a:latin typeface="Cambria Math" panose="02040503050406030204" pitchFamily="18" charset="0"/>
                      </a:rPr>
                      <m:t>𝑤</m:t>
                    </m:r>
                    <m:r>
                      <a:rPr lang="en-US" sz="2400" b="0" i="1" dirty="0">
                        <a:latin typeface="Cambria Math" panose="02040503050406030204" pitchFamily="18" charset="0"/>
                        <a:ea typeface="Cambria Math" panose="02040503050406030204" pitchFamily="18" charset="0"/>
                      </a:rPr>
                      <m:t>=</m:t>
                    </m:r>
                    <m:sSup>
                      <m:sSupPr>
                        <m:ctrlPr>
                          <a:rPr lang="en-US" sz="2400" i="1" dirty="0">
                            <a:latin typeface="Cambria Math" panose="02040503050406030204" pitchFamily="18" charset="0"/>
                            <a:ea typeface="Cambria Math" panose="02040503050406030204" pitchFamily="18" charset="0"/>
                          </a:rPr>
                        </m:ctrlPr>
                      </m:sSupPr>
                      <m:e>
                        <m:r>
                          <a:rPr lang="en-US" sz="2400" b="0" i="1" dirty="0">
                            <a:latin typeface="Cambria Math" panose="02040503050406030204" pitchFamily="18" charset="0"/>
                            <a:ea typeface="Cambria Math" panose="02040503050406030204" pitchFamily="18" charset="0"/>
                          </a:rPr>
                          <m:t>𝑧</m:t>
                        </m:r>
                      </m:e>
                      <m:sup>
                        <m:r>
                          <a:rPr lang="en-US" sz="2400" b="0" i="1" dirty="0">
                            <a:latin typeface="Cambria Math" panose="02040503050406030204" pitchFamily="18" charset="0"/>
                            <a:ea typeface="Cambria Math" panose="02040503050406030204" pitchFamily="18" charset="0"/>
                          </a:rPr>
                          <m:t>2</m:t>
                        </m:r>
                      </m:sup>
                    </m:sSup>
                  </m:oMath>
                </a14:m>
                <a:r>
                  <a:rPr lang="en-US" sz="2400" dirty="0"/>
                  <a:t> is a single valued function of z.</a:t>
                </a:r>
              </a:p>
              <a:p>
                <a:pPr marL="0" indent="0">
                  <a:buNone/>
                </a:pP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556" t="-134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5E1B0FD-EF23-49FD-A6E9-5D8D8FBFB53B}"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AB1EA9C-513F-4ACD-81F2-B1983B72C4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22698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sz="2800" b="1" u="sng" dirty="0"/>
                  <a:t>Multi-valued function</a:t>
                </a:r>
                <a:r>
                  <a:rPr lang="en-US" sz="2800" u="sng" dirty="0"/>
                  <a:t>:</a:t>
                </a:r>
              </a:p>
              <a:p>
                <a:pPr marL="0" indent="0">
                  <a:buNone/>
                </a:pPr>
                <a:r>
                  <a:rPr lang="en-US" sz="2400" dirty="0"/>
                  <a:t> If for each value of z if more than one value of w exists then w is called multi-valued function.</a:t>
                </a:r>
              </a:p>
              <a:p>
                <a:pPr marL="0" indent="0">
                  <a:buNone/>
                </a:pPr>
                <a:r>
                  <a:rPr lang="en-US" sz="2400" dirty="0" err="1"/>
                  <a:t>E.g</a:t>
                </a:r>
                <a:r>
                  <a:rPr lang="en-US" sz="2400" dirty="0"/>
                  <a:t> .  </a:t>
                </a:r>
                <a14:m>
                  <m:oMath xmlns:m="http://schemas.openxmlformats.org/officeDocument/2006/math">
                    <m:r>
                      <a:rPr lang="en-US" sz="2400" b="0" i="1">
                        <a:solidFill>
                          <a:schemeClr val="bg2">
                            <a:lumMod val="25000"/>
                          </a:schemeClr>
                        </a:solidFill>
                        <a:latin typeface="Cambria Math" panose="02040503050406030204" pitchFamily="18" charset="0"/>
                      </a:rPr>
                      <m:t>𝑤</m:t>
                    </m:r>
                    <m:r>
                      <a:rPr lang="en-US" sz="2400" b="0" i="1">
                        <a:solidFill>
                          <a:schemeClr val="bg2">
                            <a:lumMod val="25000"/>
                          </a:schemeClr>
                        </a:solidFill>
                        <a:latin typeface="Cambria Math" panose="02040503050406030204" pitchFamily="18" charset="0"/>
                        <a:ea typeface="Cambria Math" panose="02040503050406030204" pitchFamily="18" charset="0"/>
                      </a:rPr>
                      <m:t>=</m:t>
                    </m:r>
                    <m:rad>
                      <m:radPr>
                        <m:degHide m:val="on"/>
                        <m:ctrlPr>
                          <a:rPr lang="en-US" sz="2400" i="1">
                            <a:solidFill>
                              <a:schemeClr val="bg2">
                                <a:lumMod val="25000"/>
                              </a:schemeClr>
                            </a:solidFill>
                            <a:latin typeface="Cambria Math" panose="02040503050406030204" pitchFamily="18" charset="0"/>
                            <a:ea typeface="Cambria Math" panose="02040503050406030204" pitchFamily="18" charset="0"/>
                          </a:rPr>
                        </m:ctrlPr>
                      </m:radPr>
                      <m:deg/>
                      <m:e>
                        <m:r>
                          <a:rPr lang="en-US" sz="2400" b="0" i="1">
                            <a:solidFill>
                              <a:schemeClr val="bg2">
                                <a:lumMod val="25000"/>
                              </a:schemeClr>
                            </a:solidFill>
                            <a:latin typeface="Cambria Math" panose="02040503050406030204" pitchFamily="18" charset="0"/>
                            <a:ea typeface="Cambria Math" panose="02040503050406030204" pitchFamily="18" charset="0"/>
                          </a:rPr>
                          <m:t>𝑧</m:t>
                        </m:r>
                      </m:e>
                    </m:rad>
                  </m:oMath>
                </a14:m>
                <a:endParaRPr lang="en-US" sz="2400" dirty="0"/>
              </a:p>
              <a:p>
                <a14:m>
                  <m:oMath xmlns:m="http://schemas.openxmlformats.org/officeDocument/2006/math">
                    <m:r>
                      <a:rPr lang="en-US" sz="2400" i="1" dirty="0">
                        <a:latin typeface="Cambria Math" panose="02040503050406030204" pitchFamily="18" charset="0"/>
                      </a:rPr>
                      <m:t> </m:t>
                    </m:r>
                    <m:r>
                      <a:rPr lang="en-US" sz="2400" i="1" dirty="0">
                        <a:latin typeface="Cambria Math" panose="02040503050406030204" pitchFamily="18" charset="0"/>
                      </a:rPr>
                      <m:t>𝑤</m:t>
                    </m:r>
                    <m:r>
                      <a:rPr lang="en-US" sz="2400" i="1" dirty="0">
                        <a:latin typeface="Cambria Math" panose="02040503050406030204" pitchFamily="18" charset="0"/>
                      </a:rPr>
                      <m:t> = </m:t>
                    </m:r>
                    <m:r>
                      <a:rPr lang="en-US" sz="2400" i="1" dirty="0">
                        <a:latin typeface="Cambria Math" panose="02040503050406030204" pitchFamily="18" charset="0"/>
                      </a:rPr>
                      <m:t>𝑓</m:t>
                    </m:r>
                    <m:r>
                      <a:rPr lang="en-US" sz="2400" i="1" dirty="0">
                        <a:latin typeface="Cambria Math" panose="02040503050406030204" pitchFamily="18" charset="0"/>
                      </a:rPr>
                      <m:t>(</m:t>
                    </m:r>
                    <m:r>
                      <a:rPr lang="en-US" sz="2400" i="1" dirty="0">
                        <a:latin typeface="Cambria Math" panose="02040503050406030204" pitchFamily="18" charset="0"/>
                      </a:rPr>
                      <m:t>𝑧</m:t>
                    </m:r>
                    <m:r>
                      <a:rPr lang="en-US" sz="2400" i="1" dirty="0">
                        <a:latin typeface="Cambria Math" panose="02040503050406030204" pitchFamily="18" charset="0"/>
                      </a:rPr>
                      <m:t>) = </m:t>
                    </m:r>
                    <m:r>
                      <a:rPr lang="en-US" sz="2400" i="1" dirty="0">
                        <a:latin typeface="Cambria Math" panose="02040503050406030204" pitchFamily="18" charset="0"/>
                      </a:rPr>
                      <m:t>𝑢</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 </m:t>
                    </m:r>
                    <m:r>
                      <a:rPr lang="en-US" sz="2400" i="1" dirty="0">
                        <a:latin typeface="Cambria Math" panose="02040503050406030204" pitchFamily="18" charset="0"/>
                      </a:rPr>
                      <m:t>𝑖𝑣</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m:t>
                    </m:r>
                  </m:oMath>
                </a14:m>
                <a:r>
                  <a:rPr lang="en-US" sz="2400" dirty="0"/>
                  <a:t> where</a:t>
                </a:r>
                <a14:m>
                  <m:oMath xmlns:m="http://schemas.openxmlformats.org/officeDocument/2006/math">
                    <m:r>
                      <a:rPr lang="en-US" sz="2400" i="1" dirty="0">
                        <a:latin typeface="Cambria Math" panose="02040503050406030204" pitchFamily="18" charset="0"/>
                      </a:rPr>
                      <m:t> </m:t>
                    </m:r>
                    <m:r>
                      <a:rPr lang="en-US" sz="2400" i="1" dirty="0">
                        <a:latin typeface="Cambria Math" panose="02040503050406030204" pitchFamily="18" charset="0"/>
                      </a:rPr>
                      <m:t>𝑢</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m:t>
                    </m:r>
                  </m:oMath>
                </a14:m>
                <a:r>
                  <a:rPr lang="en-US" sz="2400" dirty="0"/>
                  <a:t> and </a:t>
                </a:r>
                <a14:m>
                  <m:oMath xmlns:m="http://schemas.openxmlformats.org/officeDocument/2006/math">
                    <m:r>
                      <a:rPr lang="en-US" sz="2400" i="1" dirty="0">
                        <a:latin typeface="Cambria Math" panose="02040503050406030204" pitchFamily="18" charset="0"/>
                      </a:rPr>
                      <m:t>𝑣</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m:t>
                    </m:r>
                  </m:oMath>
                </a14:m>
                <a:r>
                  <a:rPr lang="en-US" sz="2400" dirty="0"/>
                  <a:t> are known as real and imaginary parts of the function</a:t>
                </a:r>
                <a14:m>
                  <m:oMath xmlns:m="http://schemas.openxmlformats.org/officeDocument/2006/math">
                    <m:r>
                      <a:rPr lang="en-US" sz="2400" i="1" dirty="0">
                        <a:latin typeface="Cambria Math" panose="02040503050406030204" pitchFamily="18" charset="0"/>
                      </a:rPr>
                      <m:t> </m:t>
                    </m:r>
                    <m:r>
                      <a:rPr lang="en-US" sz="2400" i="1" dirty="0">
                        <a:latin typeface="Cambria Math" panose="02040503050406030204" pitchFamily="18" charset="0"/>
                      </a:rPr>
                      <m:t>𝑤</m:t>
                    </m:r>
                  </m:oMath>
                </a14:m>
                <a:r>
                  <a:rPr lang="en-US" sz="2400" dirty="0"/>
                  <a:t>.</a:t>
                </a:r>
              </a:p>
              <a:p>
                <a:pPr marL="0" indent="0">
                  <a:buNone/>
                </a:pPr>
                <a:r>
                  <a:rPr lang="en-US" sz="2400" dirty="0">
                    <a:solidFill>
                      <a:schemeClr val="tx1"/>
                    </a:solidFill>
                  </a:rPr>
                  <a:t>    </a:t>
                </a:r>
                <a:r>
                  <a:rPr lang="en-US" sz="2400" dirty="0" err="1">
                    <a:solidFill>
                      <a:schemeClr val="tx1"/>
                    </a:solidFill>
                  </a:rPr>
                  <a:t>E.g</a:t>
                </a:r>
                <a:r>
                  <a:rPr lang="en-US" sz="2400" dirty="0">
                    <a:solidFill>
                      <a:schemeClr val="tx1"/>
                    </a:solidFill>
                  </a:rPr>
                  <a:t> . </a:t>
                </a:r>
                <a14:m>
                  <m:oMath xmlns:m="http://schemas.openxmlformats.org/officeDocument/2006/math">
                    <m:r>
                      <a:rPr lang="en-US" sz="2400" i="1" dirty="0">
                        <a:solidFill>
                          <a:schemeClr val="tx1"/>
                        </a:solidFill>
                        <a:latin typeface="Cambria Math" panose="02040503050406030204" pitchFamily="18" charset="0"/>
                      </a:rPr>
                      <m:t> </m:t>
                    </m:r>
                    <m:r>
                      <a:rPr lang="en-US" sz="2400" i="1" dirty="0">
                        <a:latin typeface="Cambria Math" panose="02040503050406030204" pitchFamily="18" charset="0"/>
                      </a:rPr>
                      <m:t>𝑓</m:t>
                    </m:r>
                    <m:r>
                      <a:rPr lang="en-US" sz="2400" i="1" dirty="0">
                        <a:latin typeface="Cambria Math" panose="02040503050406030204" pitchFamily="18" charset="0"/>
                      </a:rPr>
                      <m:t>(</m:t>
                    </m:r>
                    <m:r>
                      <a:rPr lang="en-US" sz="2400" i="1" dirty="0">
                        <a:latin typeface="Cambria Math" panose="02040503050406030204" pitchFamily="18" charset="0"/>
                      </a:rPr>
                      <m:t>𝑧</m:t>
                    </m:r>
                    <m:r>
                      <a:rPr lang="en-US" sz="2400" i="1" dirty="0">
                        <a:latin typeface="Cambria Math" panose="02040503050406030204" pitchFamily="18" charset="0"/>
                      </a:rPr>
                      <m:t>) = </m:t>
                    </m:r>
                    <m:r>
                      <a:rPr lang="en-US" sz="2400" i="1" dirty="0">
                        <a:latin typeface="Cambria Math" panose="02040503050406030204" pitchFamily="18" charset="0"/>
                      </a:rPr>
                      <m:t>𝑧</m:t>
                    </m:r>
                    <m:r>
                      <a:rPr lang="en-US" sz="2400" i="1" baseline="30000" dirty="0">
                        <a:latin typeface="Cambria Math" panose="02040503050406030204" pitchFamily="18" charset="0"/>
                      </a:rPr>
                      <m:t>2</m:t>
                    </m:r>
                    <m:r>
                      <a:rPr lang="en-US" sz="2400" i="1" dirty="0">
                        <a:latin typeface="Cambria Math" panose="02040503050406030204" pitchFamily="18" charset="0"/>
                      </a:rPr>
                      <m:t> = (</m:t>
                    </m:r>
                    <m:r>
                      <a:rPr lang="en-US" sz="2400" i="1" dirty="0">
                        <a:latin typeface="Cambria Math" panose="02040503050406030204" pitchFamily="18" charset="0"/>
                      </a:rPr>
                      <m:t>𝑥</m:t>
                    </m:r>
                    <m:r>
                      <a:rPr lang="en-US" sz="2400" i="1" dirty="0">
                        <a:latin typeface="Cambria Math" panose="02040503050406030204" pitchFamily="18" charset="0"/>
                      </a:rPr>
                      <m:t> + </m:t>
                    </m:r>
                    <m:r>
                      <a:rPr lang="en-US" sz="2400" i="1" dirty="0" err="1">
                        <a:latin typeface="Cambria Math" panose="02040503050406030204" pitchFamily="18" charset="0"/>
                      </a:rPr>
                      <m:t>𝑖𝑦</m:t>
                    </m:r>
                    <m:r>
                      <a:rPr lang="en-US" sz="2400" i="1" dirty="0">
                        <a:latin typeface="Cambria Math" panose="02040503050406030204" pitchFamily="18" charset="0"/>
                      </a:rPr>
                      <m:t>)</m:t>
                    </m:r>
                    <m:r>
                      <a:rPr lang="en-US" sz="2400" i="1" baseline="30000" dirty="0">
                        <a:latin typeface="Cambria Math" panose="02040503050406030204" pitchFamily="18" charset="0"/>
                      </a:rPr>
                      <m:t>2</m:t>
                    </m:r>
                    <m:r>
                      <a:rPr lang="en-US" sz="2400" i="1" dirty="0">
                        <a:latin typeface="Cambria Math" panose="02040503050406030204" pitchFamily="18" charset="0"/>
                      </a:rPr>
                      <m:t> = (</m:t>
                    </m:r>
                    <m:r>
                      <a:rPr lang="en-US" sz="2400" i="1" dirty="0">
                        <a:latin typeface="Cambria Math" panose="02040503050406030204" pitchFamily="18" charset="0"/>
                      </a:rPr>
                      <m:t>𝑥</m:t>
                    </m:r>
                    <m:r>
                      <a:rPr lang="en-US" sz="2400" i="1" baseline="30000" dirty="0">
                        <a:latin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𝑦</m:t>
                    </m:r>
                    <m:r>
                      <a:rPr lang="en-US" sz="2400" i="1" baseline="30000" dirty="0">
                        <a:latin typeface="Cambria Math" panose="02040503050406030204" pitchFamily="18" charset="0"/>
                      </a:rPr>
                      <m:t>2</m:t>
                    </m:r>
                    <m:r>
                      <a:rPr lang="en-US" sz="2400" i="1" dirty="0">
                        <a:latin typeface="Cambria Math" panose="02040503050406030204" pitchFamily="18" charset="0"/>
                      </a:rPr>
                      <m:t>) + </m:t>
                    </m:r>
                    <m:r>
                      <a:rPr lang="en-US" sz="2400" i="1" dirty="0" err="1">
                        <a:latin typeface="Cambria Math" panose="02040503050406030204" pitchFamily="18" charset="0"/>
                      </a:rPr>
                      <m:t>𝑖</m:t>
                    </m:r>
                    <m:r>
                      <a:rPr lang="en-US" sz="2400" i="1" dirty="0">
                        <a:latin typeface="Cambria Math" panose="02040503050406030204" pitchFamily="18" charset="0"/>
                      </a:rPr>
                      <m:t>(2</m:t>
                    </m:r>
                    <m:r>
                      <a:rPr lang="en-US" sz="2400" i="1" dirty="0">
                        <a:latin typeface="Cambria Math" panose="02040503050406030204" pitchFamily="18" charset="0"/>
                      </a:rPr>
                      <m:t>𝑥𝑦</m:t>
                    </m:r>
                    <m:r>
                      <a:rPr lang="en-US" sz="2400" i="1" dirty="0">
                        <a:latin typeface="Cambria Math" panose="02040503050406030204" pitchFamily="18" charset="0"/>
                      </a:rPr>
                      <m:t>)</m:t>
                    </m:r>
                  </m:oMath>
                </a14:m>
                <a:endParaRPr lang="en-US" sz="2400" dirty="0"/>
              </a:p>
              <a:p>
                <a:pPr marL="0" indent="0">
                  <a:buNone/>
                </a:pPr>
                <a14:m>
                  <m:oMathPara xmlns:m="http://schemas.openxmlformats.org/officeDocument/2006/math">
                    <m:oMathParaPr>
                      <m:jc m:val="left"/>
                    </m:oMathParaPr>
                    <m:oMath xmlns:m="http://schemas.openxmlformats.org/officeDocument/2006/math">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 </m:t>
                      </m:r>
                      <m:r>
                        <a:rPr lang="en-US" sz="2400" i="1" dirty="0">
                          <a:latin typeface="Cambria Math" panose="02040503050406030204" pitchFamily="18" charset="0"/>
                        </a:rPr>
                        <m:t>𝑢</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 </m:t>
                      </m:r>
                      <m:r>
                        <a:rPr lang="en-US" sz="2400" i="1" dirty="0">
                          <a:latin typeface="Cambria Math" panose="02040503050406030204" pitchFamily="18" charset="0"/>
                        </a:rPr>
                        <m:t>𝑥</m:t>
                      </m:r>
                      <m:r>
                        <a:rPr lang="en-US" sz="2400" i="1" baseline="30000" dirty="0">
                          <a:latin typeface="Cambria Math" panose="02040503050406030204" pitchFamily="18" charset="0"/>
                        </a:rPr>
                        <m:t>2</m:t>
                      </m:r>
                      <m:r>
                        <a:rPr lang="en-US" sz="2400" i="1" dirty="0">
                          <a:latin typeface="Cambria Math" panose="02040503050406030204" pitchFamily="18" charset="0"/>
                          <a:ea typeface="Cambria Math" panose="02040503050406030204" pitchFamily="18" charset="0"/>
                        </a:rPr>
                        <m:t>−</m:t>
                      </m:r>
                      <m:r>
                        <a:rPr lang="en-US" sz="2400" i="1" dirty="0">
                          <a:latin typeface="Cambria Math" panose="02040503050406030204" pitchFamily="18" charset="0"/>
                        </a:rPr>
                        <m:t>𝑦</m:t>
                      </m:r>
                      <m:r>
                        <a:rPr lang="en-US" sz="2400" i="1" baseline="30000" dirty="0">
                          <a:latin typeface="Cambria Math" panose="02040503050406030204" pitchFamily="18" charset="0"/>
                        </a:rPr>
                        <m:t>2</m:t>
                      </m:r>
                      <m:r>
                        <a:rPr lang="en-US" sz="2400" i="1" dirty="0">
                          <a:latin typeface="Cambria Math" panose="02040503050406030204" pitchFamily="18" charset="0"/>
                        </a:rPr>
                        <m:t> </m:t>
                      </m:r>
                      <m:r>
                        <a:rPr lang="en-US" sz="2400" i="1" dirty="0">
                          <a:latin typeface="Cambria Math" panose="02040503050406030204" pitchFamily="18" charset="0"/>
                        </a:rPr>
                        <m:t>𝑎𝑛𝑑</m:t>
                      </m:r>
                      <m:r>
                        <a:rPr lang="en-US" sz="2400" i="1" dirty="0">
                          <a:latin typeface="Cambria Math" panose="02040503050406030204" pitchFamily="18" charset="0"/>
                        </a:rPr>
                        <m:t> </m:t>
                      </m:r>
                      <m:r>
                        <a:rPr lang="en-US" sz="2400" i="1" dirty="0">
                          <a:latin typeface="Cambria Math" panose="02040503050406030204" pitchFamily="18" charset="0"/>
                        </a:rPr>
                        <m:t>𝑣</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 </m:t>
                      </m:r>
                      <m:r>
                        <a:rPr lang="en-US" sz="2400" i="1" dirty="0">
                          <a:latin typeface="Cambria Math" panose="02040503050406030204" pitchFamily="18" charset="0"/>
                        </a:rPr>
                        <m:t>𝑦</m:t>
                      </m:r>
                      <m:r>
                        <a:rPr lang="en-US" sz="2400" i="1" dirty="0">
                          <a:latin typeface="Cambria Math" panose="02040503050406030204" pitchFamily="18" charset="0"/>
                        </a:rPr>
                        <m:t>) = 2</m:t>
                      </m:r>
                      <m:r>
                        <a:rPr lang="en-US" sz="2400" i="1" dirty="0">
                          <a:latin typeface="Cambria Math" panose="02040503050406030204" pitchFamily="18" charset="0"/>
                        </a:rPr>
                        <m:t>𝑥𝑦</m:t>
                      </m:r>
                    </m:oMath>
                  </m:oMathPara>
                </a14:m>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556" t="-1348" r="-1556"/>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5E1B0FD-EF23-49FD-A6E9-5D8D8FBFB53B}"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AB1EA9C-513F-4ACD-81F2-B1983B72C4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66370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800600"/>
              </a:xfrm>
            </p:spPr>
            <p:txBody>
              <a:bodyPr>
                <a:normAutofit/>
              </a:bodyPr>
              <a:lstStyle/>
              <a:p>
                <a:pPr marL="0" indent="0">
                  <a:buNone/>
                </a:pPr>
                <a:r>
                  <a:rPr lang="en-US" sz="2800" b="1" u="sng" dirty="0"/>
                  <a:t>Limit of f(z):</a:t>
                </a:r>
              </a:p>
              <a:p>
                <a:r>
                  <a:rPr lang="en-US" dirty="0"/>
                  <a:t>A function </a:t>
                </a:r>
                <a14:m>
                  <m:oMath xmlns:m="http://schemas.openxmlformats.org/officeDocument/2006/math">
                    <m:r>
                      <a:rPr lang="en-US" b="0" i="1" dirty="0">
                        <a:latin typeface="Cambria Math" panose="02040503050406030204" pitchFamily="18" charset="0"/>
                      </a:rPr>
                      <m:t>𝑤</m:t>
                    </m:r>
                    <m:r>
                      <a:rPr lang="en-US" b="0" i="1" dirty="0">
                        <a:latin typeface="Cambria Math" panose="02040503050406030204" pitchFamily="18" charset="0"/>
                      </a:rPr>
                      <m:t> = </m:t>
                    </m:r>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is said to have the limit</a:t>
                </a:r>
                <a14:m>
                  <m:oMath xmlns:m="http://schemas.openxmlformats.org/officeDocument/2006/math">
                    <m:r>
                      <a:rPr lang="en-US" b="0" i="0" dirty="0" smtClean="0">
                        <a:latin typeface="Cambria Math" panose="02040503050406030204" pitchFamily="18" charset="0"/>
                      </a:rPr>
                      <m:t> </m:t>
                    </m:r>
                    <m:r>
                      <a:rPr lang="en-US" b="0" i="1" dirty="0">
                        <a:latin typeface="Cambria Math" panose="02040503050406030204" pitchFamily="18" charset="0"/>
                      </a:rPr>
                      <m:t>𝑙</m:t>
                    </m:r>
                  </m:oMath>
                </a14:m>
                <a:r>
                  <a:rPr lang="en-US" dirty="0"/>
                  <a:t> as</a:t>
                </a:r>
                <a14:m>
                  <m:oMath xmlns:m="http://schemas.openxmlformats.org/officeDocument/2006/math">
                    <m:r>
                      <a:rPr lang="en-US" i="1" dirty="0">
                        <a:latin typeface="Cambria Math" panose="02040503050406030204" pitchFamily="18" charset="0"/>
                      </a:rPr>
                      <m:t> </m:t>
                    </m:r>
                    <m:r>
                      <a:rPr lang="en-US" b="0" i="1" dirty="0">
                        <a:latin typeface="Cambria Math" panose="02040503050406030204" pitchFamily="18" charset="0"/>
                      </a:rPr>
                      <m:t>𝑧</m:t>
                    </m:r>
                  </m:oMath>
                </a14:m>
                <a:r>
                  <a:rPr lang="en-US" dirty="0"/>
                  <a:t> approaches a point </a:t>
                </a:r>
                <a14:m>
                  <m:oMath xmlns:m="http://schemas.openxmlformats.org/officeDocument/2006/math">
                    <m:r>
                      <a:rPr lang="en-US" b="0" i="1" dirty="0">
                        <a:latin typeface="Cambria Math" panose="02040503050406030204" pitchFamily="18" charset="0"/>
                      </a:rPr>
                      <m:t>𝑧</m:t>
                    </m:r>
                    <m:r>
                      <a:rPr lang="en-US" b="0" i="1" baseline="-25000" dirty="0">
                        <a:latin typeface="Cambria Math" panose="02040503050406030204" pitchFamily="18" charset="0"/>
                      </a:rPr>
                      <m:t>0</m:t>
                    </m:r>
                  </m:oMath>
                </a14:m>
                <a:r>
                  <a:rPr lang="en-US" dirty="0"/>
                  <a:t> if for given small positive number</a:t>
                </a:r>
                <a14:m>
                  <m:oMath xmlns:m="http://schemas.openxmlformats.org/officeDocument/2006/math">
                    <m:r>
                      <a:rPr lang="en-US" dirty="0">
                        <a:latin typeface="Cambria Math" panose="02040503050406030204" pitchFamily="18" charset="0"/>
                        <a:ea typeface="Cambria Math" panose="02040503050406030204" pitchFamily="18" charset="0"/>
                      </a:rPr>
                      <m:t> </m:t>
                    </m:r>
                    <m:r>
                      <a:rPr lang="en-US" b="0" i="1" dirty="0">
                        <a:latin typeface="Cambria Math" panose="02040503050406030204" pitchFamily="18" charset="0"/>
                        <a:ea typeface="Cambria Math" panose="02040503050406030204" pitchFamily="18" charset="0"/>
                      </a:rPr>
                      <m:t>𝜀</m:t>
                    </m:r>
                    <m:r>
                      <a:rPr lang="en-US" b="0" i="1" dirty="0" smtClean="0">
                        <a:latin typeface="Cambria Math" panose="02040503050406030204" pitchFamily="18" charset="0"/>
                        <a:ea typeface="Cambria Math" panose="02040503050406030204" pitchFamily="18" charset="0"/>
                      </a:rPr>
                      <m:t>&gt;0</m:t>
                    </m:r>
                  </m:oMath>
                </a14:m>
                <a:r>
                  <a:rPr lang="en-US" dirty="0"/>
                  <a:t> we can  find positive number  </a:t>
                </a:r>
                <a14:m>
                  <m:oMath xmlns:m="http://schemas.openxmlformats.org/officeDocument/2006/math">
                    <m:r>
                      <a:rPr lang="en-US" b="0" i="0" smtClean="0">
                        <a:latin typeface="Cambria Math" panose="02040503050406030204" pitchFamily="18" charset="0"/>
                        <a:ea typeface="Cambria Math" panose="02040503050406030204" pitchFamily="18" charset="0"/>
                      </a:rPr>
                      <m:t> </m:t>
                    </m:r>
                    <m:r>
                      <a:rPr lang="en-US" b="0" i="1">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&gt;0</m:t>
                    </m:r>
                  </m:oMath>
                </a14:m>
                <a:r>
                  <a:rPr lang="en-US" dirty="0"/>
                  <a:t> such that for all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 ≠ </m:t>
                    </m:r>
                    <m:r>
                      <a:rPr lang="en-US" i="1" dirty="0">
                        <a:latin typeface="Cambria Math" panose="02040503050406030204" pitchFamily="18" charset="0"/>
                      </a:rPr>
                      <m:t>𝑧</m:t>
                    </m:r>
                    <m:r>
                      <a:rPr lang="en-US" i="1" baseline="-25000" dirty="0">
                        <a:latin typeface="Cambria Math" panose="02040503050406030204" pitchFamily="18" charset="0"/>
                      </a:rPr>
                      <m:t>0</m:t>
                    </m:r>
                  </m:oMath>
                </a14:m>
                <a:r>
                  <a:rPr lang="en-US" dirty="0"/>
                  <a:t> in a disk </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𝑧</m:t>
                        </m:r>
                        <m:r>
                          <a:rPr lang="en-US" i="1" dirty="0">
                            <a:latin typeface="Cambria Math" panose="02040503050406030204" pitchFamily="18" charset="0"/>
                          </a:rPr>
                          <m:t> −</m:t>
                        </m:r>
                        <m:r>
                          <a:rPr lang="en-US" i="1" dirty="0">
                            <a:latin typeface="Cambria Math" panose="02040503050406030204" pitchFamily="18" charset="0"/>
                          </a:rPr>
                          <m:t>𝑧</m:t>
                        </m:r>
                        <m:r>
                          <a:rPr lang="en-US" i="1" baseline="-25000" dirty="0">
                            <a:latin typeface="Cambria Math" panose="02040503050406030204" pitchFamily="18" charset="0"/>
                          </a:rPr>
                          <m:t>0</m:t>
                        </m:r>
                      </m:e>
                    </m:d>
                    <m:r>
                      <a:rPr lang="en-US" i="1" dirty="0">
                        <a:latin typeface="Cambria Math" panose="02040503050406030204" pitchFamily="18" charset="0"/>
                      </a:rPr>
                      <m:t>&lt;</m:t>
                    </m:r>
                    <m:r>
                      <a:rPr lang="en-US" i="1" dirty="0">
                        <a:latin typeface="Cambria Math" panose="02040503050406030204" pitchFamily="18" charset="0"/>
                        <a:ea typeface="Cambria Math" panose="02040503050406030204" pitchFamily="18" charset="0"/>
                      </a:rPr>
                      <m:t>𝛿</m:t>
                    </m:r>
                    <m:r>
                      <a:rPr lang="en-US" i="1" dirty="0">
                        <a:latin typeface="Cambria Math" panose="02040503050406030204" pitchFamily="18" charset="0"/>
                      </a:rPr>
                      <m:t> </m:t>
                    </m:r>
                  </m:oMath>
                </a14:m>
                <a:r>
                  <a:rPr lang="en-US" dirty="0"/>
                  <a:t>  ,we have </a:t>
                </a:r>
                <a14:m>
                  <m:oMath xmlns:m="http://schemas.openxmlformats.org/officeDocument/2006/math">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 </m:t>
                        </m:r>
                        <m:r>
                          <a:rPr lang="en-US" i="1" dirty="0">
                            <a:latin typeface="Cambria Math" panose="02040503050406030204" pitchFamily="18" charset="0"/>
                          </a:rPr>
                          <m:t>𝑙</m:t>
                        </m:r>
                      </m:e>
                    </m:d>
                    <m:r>
                      <a:rPr lang="en-US" i="1" dirty="0">
                        <a:latin typeface="Cambria Math" panose="02040503050406030204" pitchFamily="18" charset="0"/>
                      </a:rPr>
                      <m:t>&lt; </m:t>
                    </m:r>
                    <m:r>
                      <a:rPr lang="en-US" i="1" dirty="0">
                        <a:latin typeface="Cambria Math" panose="02040503050406030204" pitchFamily="18" charset="0"/>
                        <a:ea typeface="Cambria Math" panose="02040503050406030204" pitchFamily="18" charset="0"/>
                      </a:rPr>
                      <m:t>𝜖</m:t>
                    </m:r>
                  </m:oMath>
                </a14:m>
                <a:endParaRPr lang="en-US" dirty="0"/>
              </a:p>
              <a:p>
                <a:pPr marL="0" indent="0">
                  <a:buNone/>
                </a:pPr>
                <a:r>
                  <a:rPr lang="en-US" dirty="0"/>
                  <a:t>     Symbolically, we write </a:t>
                </a:r>
                <a14:m>
                  <m:oMath xmlns:m="http://schemas.openxmlformats.org/officeDocument/2006/math">
                    <m:func>
                      <m:funcPr>
                        <m:ctrlPr>
                          <a:rPr lang="en-US" i="1" dirty="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lim</m:t>
                            </m:r>
                          </m:e>
                          <m:lim>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𝑧</m:t>
                            </m:r>
                            <m:r>
                              <a:rPr lang="en-US" i="1" baseline="-25000" dirty="0">
                                <a:latin typeface="Cambria Math" panose="02040503050406030204" pitchFamily="18" charset="0"/>
                              </a:rPr>
                              <m:t>0</m:t>
                            </m:r>
                          </m:lim>
                        </m:limLow>
                      </m:fName>
                      <m:e>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𝑧</m:t>
                            </m:r>
                          </m:e>
                        </m:d>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𝑙</m:t>
                        </m:r>
                      </m:e>
                    </m:func>
                  </m:oMath>
                </a14:m>
                <a:endParaRPr lang="en-US" dirty="0">
                  <a:ea typeface="Cambria Math" panose="02040503050406030204" pitchFamily="18" charset="0"/>
                </a:endParaRPr>
              </a:p>
              <a:p>
                <a:pPr marL="0" indent="0">
                  <a:buNone/>
                </a:pPr>
                <a:endParaRPr lang="en-US"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800600"/>
              </a:xfrm>
              <a:blipFill>
                <a:blip r:embed="rId2"/>
                <a:stretch>
                  <a:fillRect l="-1556" t="-126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241CADA5-5447-46E8-804C-9D24347BD5BA}"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965FE443-10C1-4D9B-BDC4-A8840E032B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21498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800600"/>
              </a:xfrm>
            </p:spPr>
            <p:txBody>
              <a:bodyPr>
                <a:normAutofit/>
              </a:bodyPr>
              <a:lstStyle/>
              <a:p>
                <a:pPr marL="0" indent="0">
                  <a:buNone/>
                </a:pPr>
                <a:r>
                  <a:rPr lang="en-US" sz="2800" b="1" u="sng" dirty="0"/>
                  <a:t>Continuity of f(z):</a:t>
                </a:r>
              </a:p>
              <a:p>
                <a:pPr marL="0" indent="0">
                  <a:buNone/>
                </a:pPr>
                <a:r>
                  <a:rPr lang="en-US" dirty="0"/>
                  <a:t>A function </a:t>
                </a:r>
                <a14:m>
                  <m:oMath xmlns:m="http://schemas.openxmlformats.org/officeDocument/2006/math">
                    <m:r>
                      <a:rPr lang="en-US" b="0" i="1" dirty="0">
                        <a:latin typeface="Cambria Math" panose="02040503050406030204" pitchFamily="18" charset="0"/>
                      </a:rPr>
                      <m:t>𝑤</m:t>
                    </m:r>
                    <m:r>
                      <a:rPr lang="en-US" b="0" i="1" dirty="0">
                        <a:latin typeface="Cambria Math" panose="02040503050406030204" pitchFamily="18" charset="0"/>
                      </a:rPr>
                      <m:t> = </m:t>
                    </m:r>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 = </m:t>
                    </m:r>
                    <m:r>
                      <a:rPr lang="en-US" b="0" i="1" dirty="0">
                        <a:latin typeface="Cambria Math" panose="02040503050406030204" pitchFamily="18" charset="0"/>
                      </a:rPr>
                      <m:t>𝑢</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 + </m:t>
                    </m:r>
                    <m:r>
                      <a:rPr lang="en-US" b="0" i="1" dirty="0">
                        <a:latin typeface="Cambria Math" panose="02040503050406030204" pitchFamily="18" charset="0"/>
                      </a:rPr>
                      <m:t>𝑖𝑣</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 is said to be continuous at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 = </m:t>
                    </m:r>
                    <m:r>
                      <a:rPr lang="en-US" i="1" dirty="0">
                        <a:latin typeface="Cambria Math" panose="02040503050406030204" pitchFamily="18" charset="0"/>
                      </a:rPr>
                      <m:t>𝑧</m:t>
                    </m:r>
                    <m:r>
                      <a:rPr lang="en-US" i="1" baseline="-25000" dirty="0">
                        <a:latin typeface="Cambria Math" panose="02040503050406030204" pitchFamily="18" charset="0"/>
                      </a:rPr>
                      <m:t>0</m:t>
                    </m:r>
                    <m:r>
                      <a:rPr lang="en-US" i="1" dirty="0">
                        <a:latin typeface="Cambria Math" panose="02040503050406030204" pitchFamily="18" charset="0"/>
                      </a:rPr>
                      <m:t> </m:t>
                    </m:r>
                  </m:oMath>
                </a14:m>
                <a:r>
                  <a:rPr lang="en-US" dirty="0"/>
                  <a:t>if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baseline="-25000" dirty="0">
                        <a:latin typeface="Cambria Math" panose="02040503050406030204" pitchFamily="18" charset="0"/>
                      </a:rPr>
                      <m:t>0</m:t>
                    </m:r>
                    <m:r>
                      <a:rPr lang="en-US" i="1" dirty="0">
                        <a:latin typeface="Cambria Math" panose="02040503050406030204" pitchFamily="18" charset="0"/>
                      </a:rPr>
                      <m:t>)</m:t>
                    </m:r>
                  </m:oMath>
                </a14:m>
                <a:r>
                  <a:rPr lang="en-US" dirty="0"/>
                  <a:t> is defined and </a:t>
                </a:r>
                <a14:m>
                  <m:oMath xmlns:m="http://schemas.openxmlformats.org/officeDocument/2006/math">
                    <m:func>
                      <m:funcPr>
                        <m:ctrlPr>
                          <a:rPr lang="en-US" i="1" dirty="0">
                            <a:latin typeface="Cambria Math" panose="02040503050406030204" pitchFamily="18" charset="0"/>
                          </a:rPr>
                        </m:ctrlPr>
                      </m:funcPr>
                      <m:fName>
                        <m:limLow>
                          <m:limLowPr>
                            <m:ctrlPr>
                              <a:rPr lang="en-US" i="1" dirty="0">
                                <a:latin typeface="Cambria Math" panose="02040503050406030204" pitchFamily="18" charset="0"/>
                              </a:rPr>
                            </m:ctrlPr>
                          </m:limLowPr>
                          <m:e>
                            <m:r>
                              <m:rPr>
                                <m:sty m:val="p"/>
                              </m:rPr>
                              <a:rPr lang="en-US" dirty="0">
                                <a:latin typeface="Cambria Math" panose="02040503050406030204" pitchFamily="18" charset="0"/>
                              </a:rPr>
                              <m:t>lim</m:t>
                            </m:r>
                          </m:e>
                          <m:lim>
                            <m:r>
                              <a:rPr lang="en-US" i="1" dirty="0">
                                <a:latin typeface="Cambria Math" panose="02040503050406030204" pitchFamily="18" charset="0"/>
                              </a:rPr>
                              <m:t>𝑧</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𝑧</m:t>
                            </m:r>
                            <m:r>
                              <a:rPr lang="en-US" i="1" baseline="-25000" dirty="0">
                                <a:latin typeface="Cambria Math" panose="02040503050406030204" pitchFamily="18" charset="0"/>
                              </a:rPr>
                              <m:t>0</m:t>
                            </m:r>
                          </m:lim>
                        </m:limLow>
                      </m:fName>
                      <m:e>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𝑧</m:t>
                            </m:r>
                          </m:e>
                        </m:d>
                      </m:e>
                    </m:func>
                    <m:r>
                      <a:rPr lang="en-US" i="1" dirty="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baseline="-25000" dirty="0">
                        <a:latin typeface="Cambria Math" panose="02040503050406030204" pitchFamily="18" charset="0"/>
                      </a:rPr>
                      <m:t>0</m:t>
                    </m:r>
                    <m:r>
                      <a:rPr lang="en-US" i="1" dirty="0">
                        <a:latin typeface="Cambria Math" panose="02040503050406030204" pitchFamily="18" charset="0"/>
                      </a:rPr>
                      <m:t>)</m:t>
                    </m:r>
                  </m:oMath>
                </a14:m>
                <a:endParaRPr lang="en-US" dirty="0"/>
              </a:p>
              <a:p>
                <a:pPr marL="0" indent="0">
                  <a:buNone/>
                </a:pPr>
                <a:r>
                  <a:rPr lang="en-US" dirty="0"/>
                  <a:t>In other words if </a:t>
                </a:r>
                <a14:m>
                  <m:oMath xmlns:m="http://schemas.openxmlformats.org/officeDocument/2006/math">
                    <m:r>
                      <a:rPr lang="en-US" b="0" i="1" dirty="0">
                        <a:latin typeface="Cambria Math" panose="02040503050406030204" pitchFamily="18" charset="0"/>
                      </a:rPr>
                      <m:t>𝑤</m:t>
                    </m:r>
                    <m:r>
                      <a:rPr lang="en-US" b="0" i="1" dirty="0">
                        <a:latin typeface="Cambria Math" panose="02040503050406030204" pitchFamily="18" charset="0"/>
                      </a:rPr>
                      <m:t>=</m:t>
                    </m:r>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r>
                      <a:rPr lang="en-US" b="0" i="1" dirty="0">
                        <a:latin typeface="Cambria Math" panose="02040503050406030204" pitchFamily="18" charset="0"/>
                      </a:rPr>
                      <m:t>𝑢</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r>
                      <a:rPr lang="en-US" b="0" i="1" dirty="0">
                        <a:latin typeface="Cambria Math" panose="02040503050406030204" pitchFamily="18" charset="0"/>
                      </a:rPr>
                      <m:t>𝑖𝑣</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 is continuous at</a:t>
                </a:r>
                <a:r>
                  <a:rPr lang="en-US" b="1" i="1" dirty="0"/>
                  <a:t> </a:t>
                </a:r>
                <a14:m>
                  <m:oMath xmlns:m="http://schemas.openxmlformats.org/officeDocument/2006/math">
                    <m:r>
                      <a:rPr lang="en-US" b="0" i="1" dirty="0">
                        <a:latin typeface="Cambria Math" panose="02040503050406030204" pitchFamily="18" charset="0"/>
                      </a:rPr>
                      <m:t>𝑧</m:t>
                    </m:r>
                    <m:r>
                      <a:rPr lang="en-US" b="0" i="1" dirty="0">
                        <a:latin typeface="Cambria Math" panose="02040503050406030204" pitchFamily="18" charset="0"/>
                      </a:rPr>
                      <m:t>=</m:t>
                    </m:r>
                    <m:r>
                      <a:rPr lang="en-US" b="0" i="1" dirty="0">
                        <a:latin typeface="Cambria Math" panose="02040503050406030204" pitchFamily="18" charset="0"/>
                      </a:rPr>
                      <m:t>𝑧</m:t>
                    </m:r>
                    <m:r>
                      <a:rPr lang="en-US" b="0" i="1" baseline="-25000" dirty="0">
                        <a:latin typeface="Cambria Math" panose="02040503050406030204" pitchFamily="18" charset="0"/>
                      </a:rPr>
                      <m:t>0</m:t>
                    </m:r>
                  </m:oMath>
                </a14:m>
                <a:r>
                  <a:rPr lang="en-US" dirty="0"/>
                  <a:t> then </a:t>
                </a:r>
                <a14:m>
                  <m:oMath xmlns:m="http://schemas.openxmlformats.org/officeDocument/2006/math">
                    <m:r>
                      <a:rPr lang="en-US" b="0" i="1" dirty="0">
                        <a:latin typeface="Cambria Math" panose="02040503050406030204" pitchFamily="18" charset="0"/>
                      </a:rPr>
                      <m:t>𝑢</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and </a:t>
                </a:r>
                <a14:m>
                  <m:oMath xmlns:m="http://schemas.openxmlformats.org/officeDocument/2006/math">
                    <m:r>
                      <a:rPr lang="en-US" b="0" i="1" dirty="0">
                        <a:latin typeface="Cambria Math" panose="02040503050406030204" pitchFamily="18" charset="0"/>
                      </a:rPr>
                      <m:t>𝑣</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 both are continuous at </a:t>
                </a:r>
                <a14:m>
                  <m:oMath xmlns:m="http://schemas.openxmlformats.org/officeDocument/2006/math">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a:latin typeface="Cambria Math" panose="02040503050406030204" pitchFamily="18" charset="0"/>
                              </a:rPr>
                              <m:t>𝑥</m:t>
                            </m:r>
                          </m:e>
                          <m:sub>
                            <m:r>
                              <a:rPr lang="en-US" b="0" i="1" dirty="0">
                                <a:latin typeface="Cambria Math" panose="02040503050406030204" pitchFamily="18" charset="0"/>
                              </a:rPr>
                              <m:t>0</m:t>
                            </m:r>
                          </m:sub>
                        </m:sSub>
                        <m:r>
                          <a:rPr lang="en-US" b="0"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a:latin typeface="Cambria Math" panose="02040503050406030204" pitchFamily="18" charset="0"/>
                              </a:rPr>
                              <m:t>𝑦</m:t>
                            </m:r>
                          </m:e>
                          <m:sub>
                            <m:r>
                              <a:rPr lang="en-US" b="0" i="1" dirty="0">
                                <a:latin typeface="Cambria Math" panose="02040503050406030204" pitchFamily="18" charset="0"/>
                              </a:rPr>
                              <m:t>0</m:t>
                            </m:r>
                          </m:sub>
                        </m:sSub>
                      </m:e>
                    </m:d>
                    <m:r>
                      <a:rPr lang="en-US" b="0" i="0" dirty="0" smtClean="0">
                        <a:latin typeface="Cambria Math" panose="02040503050406030204" pitchFamily="18" charset="0"/>
                      </a:rPr>
                      <m:t> </m:t>
                    </m:r>
                    <m:r>
                      <m:rPr>
                        <m:sty m:val="p"/>
                      </m:rPr>
                      <a:rPr lang="en-US" b="0" i="0" dirty="0" smtClean="0">
                        <a:latin typeface="Cambria Math" panose="02040503050406030204" pitchFamily="18" charset="0"/>
                      </a:rPr>
                      <m:t>a</m:t>
                    </m:r>
                  </m:oMath>
                </a14:m>
                <a:r>
                  <a:rPr lang="en-US" dirty="0"/>
                  <a:t>nd conversely if </a:t>
                </a:r>
                <a14:m>
                  <m:oMath xmlns:m="http://schemas.openxmlformats.org/officeDocument/2006/math">
                    <m:r>
                      <a:rPr lang="en-US" b="0" i="1" dirty="0">
                        <a:latin typeface="Cambria Math" panose="02040503050406030204" pitchFamily="18" charset="0"/>
                      </a:rPr>
                      <m:t>𝑢</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1" i="1" dirty="0">
                        <a:latin typeface="Cambria Math" panose="02040503050406030204" pitchFamily="18" charset="0"/>
                      </a:rPr>
                      <m:t>)</m:t>
                    </m:r>
                  </m:oMath>
                </a14:m>
                <a:r>
                  <a:rPr lang="en-US" dirty="0"/>
                  <a:t> and </a:t>
                </a:r>
                <a14:m>
                  <m:oMath xmlns:m="http://schemas.openxmlformats.org/officeDocument/2006/math">
                    <m:r>
                      <a:rPr lang="en-US" b="0" i="1" dirty="0">
                        <a:latin typeface="Cambria Math" panose="02040503050406030204" pitchFamily="18" charset="0"/>
                      </a:rPr>
                      <m:t>𝑣</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 both are continuous at </a:t>
                </a:r>
                <a14:m>
                  <m:oMath xmlns:m="http://schemas.openxmlformats.org/officeDocument/2006/math">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a:latin typeface="Cambria Math" panose="02040503050406030204" pitchFamily="18" charset="0"/>
                              </a:rPr>
                              <m:t>𝑥</m:t>
                            </m:r>
                          </m:e>
                          <m:sub>
                            <m:r>
                              <a:rPr lang="en-US" b="0" i="1" dirty="0">
                                <a:latin typeface="Cambria Math" panose="02040503050406030204" pitchFamily="18" charset="0"/>
                              </a:rPr>
                              <m:t>0</m:t>
                            </m:r>
                          </m:sub>
                        </m:sSub>
                        <m:r>
                          <a:rPr lang="en-US" b="0"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a:latin typeface="Cambria Math" panose="02040503050406030204" pitchFamily="18" charset="0"/>
                              </a:rPr>
                              <m:t>𝑦</m:t>
                            </m:r>
                          </m:e>
                          <m:sub>
                            <m:r>
                              <a:rPr lang="en-US" b="0" i="1" dirty="0">
                                <a:latin typeface="Cambria Math" panose="02040503050406030204" pitchFamily="18" charset="0"/>
                              </a:rPr>
                              <m:t>0</m:t>
                            </m:r>
                          </m:sub>
                        </m:sSub>
                      </m:e>
                    </m:d>
                  </m:oMath>
                </a14:m>
                <a:r>
                  <a:rPr lang="en-US" dirty="0"/>
                  <a:t> then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is continuous at </a:t>
                </a:r>
                <a14:m>
                  <m:oMath xmlns:m="http://schemas.openxmlformats.org/officeDocument/2006/math">
                    <m:r>
                      <a:rPr lang="en-US" b="0" i="1" dirty="0">
                        <a:latin typeface="Cambria Math" panose="02040503050406030204" pitchFamily="18" charset="0"/>
                      </a:rPr>
                      <m:t>𝑧</m:t>
                    </m:r>
                    <m:r>
                      <a:rPr lang="en-US" b="0" i="1" dirty="0">
                        <a:latin typeface="Cambria Math" panose="02040503050406030204" pitchFamily="18" charset="0"/>
                      </a:rPr>
                      <m:t>=</m:t>
                    </m:r>
                    <m:r>
                      <a:rPr lang="en-US" b="0" i="1" dirty="0">
                        <a:latin typeface="Cambria Math" panose="02040503050406030204" pitchFamily="18" charset="0"/>
                      </a:rPr>
                      <m:t>𝑧</m:t>
                    </m:r>
                    <m:r>
                      <a:rPr lang="en-US" b="0" i="1" baseline="-25000" dirty="0">
                        <a:latin typeface="Cambria Math" panose="02040503050406030204" pitchFamily="18" charset="0"/>
                      </a:rPr>
                      <m:t>0</m:t>
                    </m:r>
                    <m:r>
                      <a:rPr lang="en-US" b="0" i="1" dirty="0">
                        <a:latin typeface="Cambria Math" panose="02040503050406030204" pitchFamily="18" charset="0"/>
                      </a:rPr>
                      <m:t>.</m:t>
                    </m:r>
                  </m:oMath>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800600"/>
              </a:xfrm>
              <a:blipFill>
                <a:blip r:embed="rId2"/>
                <a:stretch>
                  <a:fillRect l="-1556" t="-1269" r="-74"/>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241CADA5-5447-46E8-804C-9D24347BD5BA}"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9" name="Title 1"/>
          <p:cNvSpPr txBox="1">
            <a:spLocks/>
          </p:cNvSpPr>
          <p:nvPr/>
        </p:nvSpPr>
        <p:spPr>
          <a:xfrm>
            <a:off x="1371600" y="-571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965FE443-10C1-4D9B-BDC4-A8840E032B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77162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sz="2800" b="1" u="sng" dirty="0">
                    <a:cs typeface="Times New Roman" panose="02020603050405020304" pitchFamily="18" charset="0"/>
                  </a:rPr>
                  <a:t>Differentiability of </a:t>
                </a:r>
                <a14:m>
                  <m:oMath xmlns:m="http://schemas.openxmlformats.org/officeDocument/2006/math">
                    <m:r>
                      <a:rPr lang="en-US" sz="2800" b="1" i="1" u="sng" dirty="0">
                        <a:latin typeface="Cambria Math" panose="02040503050406030204" pitchFamily="18" charset="0"/>
                        <a:cs typeface="Times New Roman" panose="02020603050405020304" pitchFamily="18" charset="0"/>
                      </a:rPr>
                      <m:t>𝒇</m:t>
                    </m:r>
                    <m:r>
                      <a:rPr lang="en-US" sz="2800" b="1" i="1" u="sng" dirty="0">
                        <a:latin typeface="Cambria Math" panose="02040503050406030204" pitchFamily="18" charset="0"/>
                        <a:cs typeface="Times New Roman" panose="02020603050405020304" pitchFamily="18" charset="0"/>
                      </a:rPr>
                      <m:t>(</m:t>
                    </m:r>
                    <m:r>
                      <a:rPr lang="en-US" sz="2800" b="1" i="1" u="sng" dirty="0">
                        <a:latin typeface="Cambria Math" panose="02040503050406030204" pitchFamily="18" charset="0"/>
                        <a:cs typeface="Times New Roman" panose="02020603050405020304" pitchFamily="18" charset="0"/>
                      </a:rPr>
                      <m:t>𝒛</m:t>
                    </m:r>
                    <m:r>
                      <a:rPr lang="en-US" sz="2800" b="1" i="1" u="sng" dirty="0">
                        <a:latin typeface="Cambria Math" panose="02040503050406030204" pitchFamily="18" charset="0"/>
                        <a:cs typeface="Times New Roman" panose="02020603050405020304" pitchFamily="18" charset="0"/>
                      </a:rPr>
                      <m:t>)</m:t>
                    </m:r>
                  </m:oMath>
                </a14:m>
                <a:r>
                  <a:rPr lang="en-US" sz="2800" b="1" u="sng" dirty="0">
                    <a:cs typeface="Times New Roman" panose="02020603050405020304" pitchFamily="18" charset="0"/>
                  </a:rPr>
                  <a:t>:</a:t>
                </a:r>
              </a:p>
              <a:p>
                <a:pPr marL="0" indent="0">
                  <a:buNone/>
                </a:pPr>
                <a:r>
                  <a:rPr lang="en-US" dirty="0">
                    <a:cs typeface="Times New Roman" panose="02020603050405020304" pitchFamily="18" charset="0"/>
                  </a:rPr>
                  <a:t>The derivative of a complex function</a:t>
                </a:r>
                <a14:m>
                  <m:oMath xmlns:m="http://schemas.openxmlformats.org/officeDocument/2006/math">
                    <m:r>
                      <a:rPr lang="en-US" i="1" dirty="0">
                        <a:latin typeface="Cambria Math" panose="02040503050406030204" pitchFamily="18" charset="0"/>
                        <a:cs typeface="Times New Roman" panose="02020603050405020304" pitchFamily="18" charset="0"/>
                      </a:rPr>
                      <m:t> </m:t>
                    </m:r>
                    <m:r>
                      <a:rPr lang="en-US" b="0" i="1" dirty="0">
                        <a:latin typeface="Cambria Math" panose="02040503050406030204" pitchFamily="18" charset="0"/>
                        <a:cs typeface="Times New Roman" panose="02020603050405020304" pitchFamily="18" charset="0"/>
                      </a:rPr>
                      <m:t>𝑤</m:t>
                    </m:r>
                    <m:r>
                      <a:rPr lang="en-US" b="0" i="1" dirty="0">
                        <a:latin typeface="Cambria Math" panose="02040503050406030204" pitchFamily="18" charset="0"/>
                        <a:cs typeface="Times New Roman" panose="02020603050405020304" pitchFamily="18" charset="0"/>
                      </a:rPr>
                      <m:t>=</m:t>
                    </m:r>
                    <m:r>
                      <a:rPr lang="en-US" b="0" i="1" dirty="0">
                        <a:latin typeface="Cambria Math" panose="02040503050406030204" pitchFamily="18" charset="0"/>
                        <a:cs typeface="Times New Roman" panose="02020603050405020304" pitchFamily="18" charset="0"/>
                      </a:rPr>
                      <m:t>𝑓</m:t>
                    </m:r>
                    <m:r>
                      <a:rPr lang="en-US" b="0" i="1" dirty="0">
                        <a:latin typeface="Cambria Math" panose="02040503050406030204" pitchFamily="18" charset="0"/>
                        <a:cs typeface="Times New Roman" panose="02020603050405020304" pitchFamily="18" charset="0"/>
                      </a:rPr>
                      <m:t>(</m:t>
                    </m:r>
                    <m:r>
                      <a:rPr lang="en-US" b="0" i="1" dirty="0">
                        <a:latin typeface="Cambria Math" panose="02040503050406030204" pitchFamily="18" charset="0"/>
                        <a:cs typeface="Times New Roman" panose="02020603050405020304" pitchFamily="18" charset="0"/>
                      </a:rPr>
                      <m:t>𝑧</m:t>
                    </m:r>
                    <m:r>
                      <a:rPr lang="en-US" b="0" i="1" dirty="0">
                        <a:latin typeface="Cambria Math" panose="02040503050406030204" pitchFamily="18" charset="0"/>
                        <a:cs typeface="Times New Roman" panose="02020603050405020304" pitchFamily="18" charset="0"/>
                      </a:rPr>
                      <m:t>)</m:t>
                    </m:r>
                  </m:oMath>
                </a14:m>
                <a:r>
                  <a:rPr lang="en-US" dirty="0">
                    <a:cs typeface="Times New Roman" panose="02020603050405020304" pitchFamily="18" charset="0"/>
                  </a:rPr>
                  <a:t> a point </a:t>
                </a:r>
                <a14:m>
                  <m:oMath xmlns:m="http://schemas.openxmlformats.org/officeDocument/2006/math">
                    <m:r>
                      <a:rPr lang="en-US" b="0" i="1" dirty="0">
                        <a:latin typeface="Cambria Math" panose="02040503050406030204" pitchFamily="18" charset="0"/>
                        <a:cs typeface="Times New Roman" panose="02020603050405020304" pitchFamily="18" charset="0"/>
                      </a:rPr>
                      <m:t>𝑧</m:t>
                    </m:r>
                    <m:r>
                      <a:rPr lang="en-US" b="0" i="1" baseline="-25000" dirty="0">
                        <a:latin typeface="Cambria Math" panose="02040503050406030204" pitchFamily="18" charset="0"/>
                        <a:cs typeface="Times New Roman" panose="02020603050405020304" pitchFamily="18" charset="0"/>
                      </a:rPr>
                      <m:t>0</m:t>
                    </m:r>
                  </m:oMath>
                </a14:m>
                <a:r>
                  <a:rPr lang="en-US" dirty="0">
                    <a:cs typeface="Times New Roman" panose="02020603050405020304" pitchFamily="18" charset="0"/>
                  </a:rPr>
                  <a:t> is written as </a:t>
                </a:r>
                <a14:m>
                  <m:oMath xmlns:m="http://schemas.openxmlformats.org/officeDocument/2006/math">
                    <m:sSup>
                      <m:sSupPr>
                        <m:ctrlPr>
                          <a:rPr lang="en-US" i="1" dirty="0">
                            <a:latin typeface="Cambria Math" panose="02040503050406030204" pitchFamily="18" charset="0"/>
                            <a:cs typeface="Times New Roman" panose="02020603050405020304" pitchFamily="18" charset="0"/>
                          </a:rPr>
                        </m:ctrlPr>
                      </m:sSupPr>
                      <m:e>
                        <m:r>
                          <a:rPr lang="en-US" b="0" i="1" dirty="0">
                            <a:latin typeface="Cambria Math" panose="02040503050406030204" pitchFamily="18" charset="0"/>
                            <a:cs typeface="Times New Roman" panose="02020603050405020304" pitchFamily="18" charset="0"/>
                          </a:rPr>
                          <m:t>𝑓</m:t>
                        </m:r>
                      </m:e>
                      <m:sup>
                        <m:r>
                          <a:rPr lang="en-US" b="0" i="1" dirty="0">
                            <a:latin typeface="Cambria Math" panose="02040503050406030204" pitchFamily="18" charset="0"/>
                            <a:cs typeface="Times New Roman" panose="02020603050405020304" pitchFamily="18" charset="0"/>
                          </a:rPr>
                          <m:t>′</m:t>
                        </m:r>
                      </m:sup>
                    </m:sSup>
                    <m:r>
                      <a:rPr lang="en-US" b="0" i="1" dirty="0">
                        <a:latin typeface="Cambria Math" panose="02040503050406030204" pitchFamily="18" charset="0"/>
                        <a:cs typeface="Times New Roman" panose="02020603050405020304" pitchFamily="18" charset="0"/>
                      </a:rPr>
                      <m:t>(</m:t>
                    </m:r>
                    <m:r>
                      <a:rPr lang="en-US" b="0" i="1" dirty="0">
                        <a:latin typeface="Cambria Math" panose="02040503050406030204" pitchFamily="18" charset="0"/>
                        <a:cs typeface="Times New Roman" panose="02020603050405020304" pitchFamily="18" charset="0"/>
                      </a:rPr>
                      <m:t>𝑧</m:t>
                    </m:r>
                    <m:r>
                      <a:rPr lang="en-US" b="0" i="1" baseline="-25000" dirty="0">
                        <a:latin typeface="Cambria Math" panose="02040503050406030204" pitchFamily="18" charset="0"/>
                        <a:cs typeface="Times New Roman" panose="02020603050405020304" pitchFamily="18" charset="0"/>
                      </a:rPr>
                      <m:t>0</m:t>
                    </m:r>
                    <m:r>
                      <a:rPr lang="en-US" b="0" i="1" dirty="0">
                        <a:latin typeface="Cambria Math" panose="02040503050406030204" pitchFamily="18" charset="0"/>
                        <a:cs typeface="Times New Roman" panose="02020603050405020304" pitchFamily="18" charset="0"/>
                      </a:rPr>
                      <m:t>)</m:t>
                    </m:r>
                  </m:oMath>
                </a14:m>
                <a:r>
                  <a:rPr lang="en-US" dirty="0">
                    <a:cs typeface="Times New Roman" panose="02020603050405020304" pitchFamily="18" charset="0"/>
                  </a:rPr>
                  <a:t> and is defined by</a:t>
                </a:r>
              </a:p>
              <a:p>
                <a:pPr marL="0" indent="0">
                  <a:buNone/>
                </a:pP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𝑑𝑤</m:t>
                        </m:r>
                      </m:num>
                      <m:den>
                        <m:r>
                          <a:rPr lang="en-US" i="1">
                            <a:latin typeface="Cambria Math" panose="02040503050406030204" pitchFamily="18" charset="0"/>
                            <a:cs typeface="Times New Roman" panose="02020603050405020304" pitchFamily="18" charset="0"/>
                          </a:rPr>
                          <m:t>𝑑𝑧</m:t>
                        </m:r>
                      </m:den>
                    </m:f>
                    <m:r>
                      <a:rPr lang="en-US" b="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b="0" i="1" dirty="0">
                            <a:latin typeface="Cambria Math" panose="02040503050406030204" pitchFamily="18" charset="0"/>
                            <a:cs typeface="Times New Roman" panose="02020603050405020304" pitchFamily="18" charset="0"/>
                          </a:rPr>
                          <m:t>𝑓</m:t>
                        </m:r>
                      </m:e>
                      <m:sup>
                        <m:r>
                          <a:rPr lang="en-US" b="0" i="1" dirty="0">
                            <a:latin typeface="Cambria Math" panose="02040503050406030204" pitchFamily="18" charset="0"/>
                            <a:cs typeface="Times New Roman" panose="02020603050405020304" pitchFamily="18" charset="0"/>
                          </a:rPr>
                          <m:t>′</m:t>
                        </m:r>
                      </m:sup>
                    </m:sSup>
                    <m:d>
                      <m:dPr>
                        <m:ctrlPr>
                          <a:rPr lang="en-US" b="0" i="1" dirty="0">
                            <a:latin typeface="Cambria Math" panose="02040503050406030204" pitchFamily="18" charset="0"/>
                            <a:cs typeface="Times New Roman" panose="02020603050405020304" pitchFamily="18" charset="0"/>
                          </a:rPr>
                        </m:ctrlPr>
                      </m:dPr>
                      <m:e>
                        <m:r>
                          <a:rPr lang="en-US" b="0" i="1" dirty="0">
                            <a:latin typeface="Cambria Math" panose="02040503050406030204" pitchFamily="18" charset="0"/>
                            <a:cs typeface="Times New Roman" panose="02020603050405020304" pitchFamily="18" charset="0"/>
                          </a:rPr>
                          <m:t>𝑧</m:t>
                        </m:r>
                        <m:r>
                          <a:rPr lang="en-US" b="0" i="1" baseline="-25000" dirty="0">
                            <a:latin typeface="Cambria Math" panose="02040503050406030204" pitchFamily="18" charset="0"/>
                            <a:cs typeface="Times New Roman" panose="02020603050405020304" pitchFamily="18" charset="0"/>
                          </a:rPr>
                          <m:t>0</m:t>
                        </m:r>
                      </m:e>
                    </m:d>
                    <m:r>
                      <a:rPr lang="en-US" b="0" i="1" dirty="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limLowPr>
                          <m:e>
                            <m:r>
                              <a:rPr lang="en-US" b="0" i="1" dirty="0">
                                <a:latin typeface="Cambria Math" panose="02040503050406030204" pitchFamily="18" charset="0"/>
                                <a:ea typeface="Cambria Math" panose="02040503050406030204" pitchFamily="18" charset="0"/>
                                <a:cs typeface="Times New Roman" panose="02020603050405020304" pitchFamily="18" charset="0"/>
                              </a:rPr>
                              <m:t>𝑙𝑖𝑚</m:t>
                            </m:r>
                          </m:e>
                          <m:lim>
                            <m:r>
                              <a:rPr lang="en-US" b="0" i="1" dirty="0">
                                <a:latin typeface="Cambria Math" panose="02040503050406030204" pitchFamily="18" charset="0"/>
                                <a:ea typeface="Cambria Math" panose="02040503050406030204" pitchFamily="18" charset="0"/>
                                <a:cs typeface="Times New Roman" panose="02020603050405020304" pitchFamily="18" charset="0"/>
                              </a:rPr>
                              <m:t>𝛿</m:t>
                            </m:r>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r>
                              <a:rPr lang="en-US" b="0" i="1" dirty="0">
                                <a:latin typeface="Cambria Math" panose="02040503050406030204" pitchFamily="18" charset="0"/>
                                <a:ea typeface="Cambria Math" panose="02040503050406030204" pitchFamily="18" charset="0"/>
                                <a:cs typeface="Times New Roman" panose="02020603050405020304" pitchFamily="18" charset="0"/>
                              </a:rPr>
                              <m:t>→0</m:t>
                            </m:r>
                          </m:lim>
                        </m:limLow>
                      </m:fName>
                      <m:e>
                        <m:f>
                          <m:f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fPr>
                          <m:num>
                            <m:r>
                              <a:rPr lang="en-US" b="0" i="1" dirty="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e>
                                  <m:sub>
                                    <m:r>
                                      <a:rPr lang="en-US" b="0" i="1" dirty="0">
                                        <a:latin typeface="Cambria Math" panose="02040503050406030204" pitchFamily="18" charset="0"/>
                                        <a:ea typeface="Cambria Math" panose="02040503050406030204" pitchFamily="18" charset="0"/>
                                        <a:cs typeface="Times New Roman" panose="02020603050405020304" pitchFamily="18" charset="0"/>
                                      </a:rPr>
                                      <m:t>0</m:t>
                                    </m:r>
                                  </m:sub>
                                </m:sSub>
                                <m:r>
                                  <a:rPr lang="en-US" b="0" i="1" dirty="0">
                                    <a:latin typeface="Cambria Math" panose="02040503050406030204" pitchFamily="18" charset="0"/>
                                    <a:ea typeface="Cambria Math" panose="02040503050406030204" pitchFamily="18" charset="0"/>
                                    <a:cs typeface="Times New Roman" panose="02020603050405020304" pitchFamily="18" charset="0"/>
                                  </a:rPr>
                                  <m:t>+</m:t>
                                </m:r>
                                <m:r>
                                  <a:rPr lang="en-US" b="0" i="1" dirty="0">
                                    <a:latin typeface="Cambria Math" panose="02040503050406030204" pitchFamily="18" charset="0"/>
                                    <a:ea typeface="Cambria Math" panose="02040503050406030204" pitchFamily="18" charset="0"/>
                                    <a:cs typeface="Times New Roman" panose="02020603050405020304" pitchFamily="18" charset="0"/>
                                  </a:rPr>
                                  <m:t>𝛿</m:t>
                                </m:r>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e>
                            </m:d>
                            <m:r>
                              <a:rPr lang="en-US" b="0" i="1" dirty="0">
                                <a:latin typeface="Cambria Math" panose="02040503050406030204" pitchFamily="18" charset="0"/>
                                <a:ea typeface="Cambria Math" panose="02040503050406030204" pitchFamily="18" charset="0"/>
                                <a:cs typeface="Times New Roman" panose="02020603050405020304" pitchFamily="18" charset="0"/>
                              </a:rPr>
                              <m:t>−</m:t>
                            </m:r>
                            <m:r>
                              <a:rPr lang="en-US" b="0" i="1" dirty="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e>
                                  <m:sub>
                                    <m:r>
                                      <a:rPr lang="en-US" b="0" i="1" dirty="0">
                                        <a:latin typeface="Cambria Math" panose="02040503050406030204" pitchFamily="18" charset="0"/>
                                        <a:ea typeface="Cambria Math" panose="02040503050406030204" pitchFamily="18" charset="0"/>
                                        <a:cs typeface="Times New Roman" panose="02020603050405020304" pitchFamily="18" charset="0"/>
                                      </a:rPr>
                                      <m:t>0</m:t>
                                    </m:r>
                                  </m:sub>
                                </m:sSub>
                              </m:e>
                            </m:d>
                          </m:num>
                          <m:den>
                            <m:r>
                              <a:rPr lang="en-US" b="0" i="1" dirty="0">
                                <a:latin typeface="Cambria Math" panose="02040503050406030204" pitchFamily="18" charset="0"/>
                                <a:ea typeface="Cambria Math" panose="02040503050406030204" pitchFamily="18" charset="0"/>
                                <a:cs typeface="Times New Roman" panose="02020603050405020304" pitchFamily="18" charset="0"/>
                              </a:rPr>
                              <m:t>𝛿</m:t>
                            </m:r>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den>
                        </m:f>
                      </m:e>
                    </m:func>
                  </m:oMath>
                </a14:m>
                <a:r>
                  <a:rPr lang="en-US" dirty="0">
                    <a:cs typeface="Times New Roman" panose="02020603050405020304" pitchFamily="18" charset="0"/>
                  </a:rPr>
                  <a:t>   provided limit exists.</a:t>
                </a:r>
              </a:p>
              <a:p>
                <a:pPr marL="0" indent="0">
                  <a:buNone/>
                </a:pPr>
                <a:r>
                  <a:rPr lang="en-US" dirty="0">
                    <a:cs typeface="Times New Roman" panose="02020603050405020304" pitchFamily="18" charset="0"/>
                  </a:rPr>
                  <a:t>Then </a:t>
                </a:r>
                <a14:m>
                  <m:oMath xmlns:m="http://schemas.openxmlformats.org/officeDocument/2006/math">
                    <m:r>
                      <a:rPr lang="en-US" b="0" i="1" dirty="0">
                        <a:latin typeface="Cambria Math" panose="02040503050406030204" pitchFamily="18" charset="0"/>
                        <a:cs typeface="Times New Roman" panose="02020603050405020304" pitchFamily="18" charset="0"/>
                      </a:rPr>
                      <m:t>𝑓</m:t>
                    </m:r>
                    <m:r>
                      <a:rPr lang="en-US" b="0" i="1" dirty="0" smtClean="0">
                        <a:latin typeface="Cambria Math" panose="02040503050406030204" pitchFamily="18" charset="0"/>
                        <a:cs typeface="Times New Roman" panose="02020603050405020304" pitchFamily="18" charset="0"/>
                      </a:rPr>
                      <m:t>(</m:t>
                    </m:r>
                    <m:r>
                      <a:rPr lang="en-US" b="0" i="1" dirty="0" smtClean="0">
                        <a:latin typeface="Cambria Math" panose="02040503050406030204" pitchFamily="18" charset="0"/>
                        <a:cs typeface="Times New Roman" panose="02020603050405020304" pitchFamily="18" charset="0"/>
                      </a:rPr>
                      <m:t>𝑧</m:t>
                    </m:r>
                    <m:r>
                      <a:rPr lang="en-US" b="0" i="1" dirty="0" smtClean="0">
                        <a:latin typeface="Cambria Math" panose="02040503050406030204" pitchFamily="18" charset="0"/>
                        <a:cs typeface="Times New Roman" panose="02020603050405020304" pitchFamily="18" charset="0"/>
                      </a:rPr>
                      <m:t>) </m:t>
                    </m:r>
                  </m:oMath>
                </a14:m>
                <a:r>
                  <a:rPr lang="en-US" dirty="0">
                    <a:cs typeface="Times New Roman" panose="02020603050405020304" pitchFamily="18" charset="0"/>
                  </a:rPr>
                  <a:t>is said to be differentiable at </a:t>
                </a:r>
                <a14:m>
                  <m:oMath xmlns:m="http://schemas.openxmlformats.org/officeDocument/2006/math">
                    <m:r>
                      <a:rPr lang="en-US" b="0" i="1" dirty="0">
                        <a:latin typeface="Cambria Math" panose="02040503050406030204" pitchFamily="18" charset="0"/>
                        <a:cs typeface="Times New Roman" panose="02020603050405020304" pitchFamily="18" charset="0"/>
                      </a:rPr>
                      <m:t>𝑧</m:t>
                    </m:r>
                    <m:r>
                      <a:rPr lang="en-US" b="0" i="1" baseline="-25000" dirty="0">
                        <a:latin typeface="Cambria Math" panose="02040503050406030204" pitchFamily="18" charset="0"/>
                        <a:cs typeface="Times New Roman" panose="02020603050405020304" pitchFamily="18" charset="0"/>
                      </a:rPr>
                      <m:t>0</m:t>
                    </m:r>
                  </m:oMath>
                </a14:m>
                <a:r>
                  <a:rPr lang="en-US" dirty="0">
                    <a:cs typeface="Times New Roman" panose="02020603050405020304" pitchFamily="18" charset="0"/>
                  </a:rPr>
                  <a:t> if we write the change </a:t>
                </a:r>
                <a14:m>
                  <m:oMath xmlns:m="http://schemas.openxmlformats.org/officeDocument/2006/math">
                    <m:r>
                      <a:rPr lang="en-US" b="0" i="1" dirty="0">
                        <a:latin typeface="Cambria Math" panose="02040503050406030204" pitchFamily="18" charset="0"/>
                        <a:ea typeface="Cambria Math" panose="02040503050406030204" pitchFamily="18" charset="0"/>
                        <a:cs typeface="Times New Roman" panose="02020603050405020304" pitchFamily="18" charset="0"/>
                      </a:rPr>
                      <m:t> </m:t>
                    </m:r>
                    <m:r>
                      <a:rPr lang="el-GR" b="0" i="1" dirty="0">
                        <a:latin typeface="Cambria Math" panose="02040503050406030204" pitchFamily="18" charset="0"/>
                        <a:ea typeface="Cambria Math" panose="02040503050406030204" pitchFamily="18" charset="0"/>
                        <a:cs typeface="Times New Roman" panose="02020603050405020304" pitchFamily="18" charset="0"/>
                      </a:rPr>
                      <m:t>𝛿</m:t>
                    </m:r>
                    <m:r>
                      <a:rPr lang="en-US" b="0" i="1" dirty="0">
                        <a:latin typeface="Cambria Math" panose="02040503050406030204" pitchFamily="18" charset="0"/>
                        <a:cs typeface="Times New Roman" panose="02020603050405020304" pitchFamily="18" charset="0"/>
                      </a:rPr>
                      <m:t>𝑧</m:t>
                    </m:r>
                    <m:r>
                      <a:rPr lang="en-US" b="0" i="1" dirty="0">
                        <a:latin typeface="Cambria Math" panose="02040503050406030204" pitchFamily="18" charset="0"/>
                        <a:cs typeface="Times New Roman" panose="02020603050405020304" pitchFamily="18" charset="0"/>
                      </a:rPr>
                      <m:t>= </m:t>
                    </m:r>
                    <m:r>
                      <a:rPr lang="en-US" b="0" i="1" dirty="0">
                        <a:latin typeface="Cambria Math" panose="02040503050406030204" pitchFamily="18" charset="0"/>
                        <a:cs typeface="Times New Roman" panose="02020603050405020304" pitchFamily="18" charset="0"/>
                      </a:rPr>
                      <m:t>𝑧</m:t>
                    </m:r>
                    <m:r>
                      <a:rPr lang="en-US" b="0" i="1" dirty="0">
                        <a:latin typeface="Cambria Math" panose="02040503050406030204" pitchFamily="18" charset="0"/>
                        <a:ea typeface="Cambria Math" panose="02040503050406030204" pitchFamily="18" charset="0"/>
                        <a:cs typeface="Times New Roman" panose="02020603050405020304" pitchFamily="18" charset="0"/>
                      </a:rPr>
                      <m:t>−</m:t>
                    </m:r>
                    <m:r>
                      <a:rPr lang="en-US" b="0" i="1" dirty="0">
                        <a:latin typeface="Cambria Math" panose="02040503050406030204" pitchFamily="18" charset="0"/>
                        <a:cs typeface="Times New Roman" panose="02020603050405020304" pitchFamily="18" charset="0"/>
                      </a:rPr>
                      <m:t>𝑧</m:t>
                    </m:r>
                    <m:r>
                      <a:rPr lang="en-US" b="0" i="1" baseline="-25000" dirty="0">
                        <a:latin typeface="Cambria Math" panose="02040503050406030204" pitchFamily="18" charset="0"/>
                        <a:cs typeface="Times New Roman" panose="02020603050405020304" pitchFamily="18" charset="0"/>
                      </a:rPr>
                      <m:t>0</m:t>
                    </m:r>
                  </m:oMath>
                </a14:m>
                <a:endParaRPr lang="en-US" b="0" baseline="-25000" dirty="0">
                  <a:cs typeface="Times New Roman" panose="02020603050405020304" pitchFamily="18" charset="0"/>
                </a:endParaRPr>
              </a:p>
              <a:p>
                <a:pPr marL="0" indent="0">
                  <a:buNone/>
                </a:pPr>
                <a:r>
                  <a:rPr lang="en-US" dirty="0">
                    <a:cs typeface="Times New Roman" panose="02020603050405020304" pitchFamily="18" charset="0"/>
                  </a:rPr>
                  <a:t>since </a:t>
                </a:r>
                <a14:m>
                  <m:oMath xmlns:m="http://schemas.openxmlformats.org/officeDocument/2006/math">
                    <m:r>
                      <a:rPr lang="en-US" b="0" i="1" dirty="0">
                        <a:latin typeface="Cambria Math" panose="02040503050406030204" pitchFamily="18" charset="0"/>
                        <a:cs typeface="Times New Roman" panose="02020603050405020304" pitchFamily="18" charset="0"/>
                      </a:rPr>
                      <m:t>𝑧</m:t>
                    </m:r>
                    <m:r>
                      <a:rPr lang="en-US" b="0" i="1" dirty="0">
                        <a:latin typeface="Cambria Math" panose="02040503050406030204" pitchFamily="18" charset="0"/>
                        <a:cs typeface="Times New Roman" panose="02020603050405020304" pitchFamily="18" charset="0"/>
                      </a:rPr>
                      <m:t> = </m:t>
                    </m:r>
                    <m:r>
                      <a:rPr lang="en-US" b="0" i="1" dirty="0">
                        <a:latin typeface="Cambria Math" panose="02040503050406030204" pitchFamily="18" charset="0"/>
                        <a:cs typeface="Times New Roman" panose="02020603050405020304" pitchFamily="18" charset="0"/>
                      </a:rPr>
                      <m:t>𝑧</m:t>
                    </m:r>
                    <m:r>
                      <a:rPr lang="en-US" b="0" i="1" baseline="-25000" dirty="0">
                        <a:latin typeface="Cambria Math" panose="02040503050406030204" pitchFamily="18" charset="0"/>
                        <a:cs typeface="Times New Roman" panose="02020603050405020304" pitchFamily="18" charset="0"/>
                      </a:rPr>
                      <m:t>0</m:t>
                    </m:r>
                    <m:r>
                      <a:rPr lang="en-US" b="0" i="1" dirty="0">
                        <a:latin typeface="Cambria Math" panose="02040503050406030204" pitchFamily="18" charset="0"/>
                        <a:cs typeface="Times New Roman" panose="02020603050405020304" pitchFamily="18" charset="0"/>
                      </a:rPr>
                      <m:t> +</m:t>
                    </m:r>
                    <m:r>
                      <a:rPr lang="en-US" b="0" i="1" dirty="0">
                        <a:latin typeface="Cambria Math" panose="02040503050406030204" pitchFamily="18" charset="0"/>
                        <a:ea typeface="Cambria Math" panose="02040503050406030204" pitchFamily="18" charset="0"/>
                        <a:cs typeface="Times New Roman" panose="02020603050405020304" pitchFamily="18" charset="0"/>
                      </a:rPr>
                      <m:t>𝛿</m:t>
                    </m:r>
                    <m:r>
                      <a:rPr lang="en-US" b="0" i="1" dirty="0">
                        <a:latin typeface="Cambria Math" panose="02040503050406030204" pitchFamily="18" charset="0"/>
                        <a:cs typeface="Times New Roman" panose="02020603050405020304" pitchFamily="18" charset="0"/>
                      </a:rPr>
                      <m:t>𝑧</m:t>
                    </m:r>
                  </m:oMath>
                </a14:m>
                <a:endParaRPr lang="en-US" dirty="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dirty="0">
                          <a:latin typeface="Cambria Math" panose="02040503050406030204" pitchFamily="18" charset="0"/>
                          <a:cs typeface="Times New Roman" panose="02020603050405020304" pitchFamily="18" charset="0"/>
                        </a:rPr>
                        <m:t> </m:t>
                      </m:r>
                      <m:r>
                        <a:rPr lang="en-US" b="0" i="1" dirty="0">
                          <a:latin typeface="Cambria Math" panose="02040503050406030204" pitchFamily="18" charset="0"/>
                          <a:ea typeface="Cambria Math" panose="02040503050406030204" pitchFamily="18" charset="0"/>
                          <a:cs typeface="Times New Roman" panose="02020603050405020304" pitchFamily="18" charset="0"/>
                        </a:rPr>
                        <m:t>∴</m:t>
                      </m:r>
                      <m:r>
                        <a:rPr lang="en-US" b="0" dirty="0">
                          <a:latin typeface="Cambria Math" panose="02040503050406030204" pitchFamily="18" charset="0"/>
                          <a:cs typeface="Times New Roman" panose="02020603050405020304" pitchFamily="18" charset="0"/>
                        </a:rPr>
                        <m:t> </m:t>
                      </m:r>
                      <m:sSup>
                        <m:sSupPr>
                          <m:ctrlPr>
                            <a:rPr lang="en-US" i="1" dirty="0">
                              <a:latin typeface="Cambria Math" panose="02040503050406030204" pitchFamily="18" charset="0"/>
                              <a:cs typeface="Times New Roman" panose="02020603050405020304" pitchFamily="18" charset="0"/>
                            </a:rPr>
                          </m:ctrlPr>
                        </m:sSupPr>
                        <m:e>
                          <m:r>
                            <a:rPr lang="en-US" b="0" i="1" dirty="0">
                              <a:latin typeface="Cambria Math" panose="02040503050406030204" pitchFamily="18" charset="0"/>
                              <a:cs typeface="Times New Roman" panose="02020603050405020304" pitchFamily="18" charset="0"/>
                            </a:rPr>
                            <m:t>𝑓</m:t>
                          </m:r>
                        </m:e>
                        <m:sup>
                          <m:r>
                            <a:rPr lang="en-US" b="0" i="1" dirty="0">
                              <a:latin typeface="Cambria Math" panose="02040503050406030204" pitchFamily="18" charset="0"/>
                              <a:cs typeface="Times New Roman" panose="02020603050405020304" pitchFamily="18" charset="0"/>
                            </a:rPr>
                            <m:t>′</m:t>
                          </m:r>
                        </m:sup>
                      </m:sSup>
                      <m:r>
                        <a:rPr lang="en-US" b="0" i="1" dirty="0">
                          <a:latin typeface="Cambria Math" panose="02040503050406030204" pitchFamily="18" charset="0"/>
                          <a:cs typeface="Times New Roman" panose="02020603050405020304" pitchFamily="18" charset="0"/>
                        </a:rPr>
                        <m:t>(</m:t>
                      </m:r>
                      <m:r>
                        <a:rPr lang="en-US" b="0" i="1" dirty="0">
                          <a:latin typeface="Cambria Math" panose="02040503050406030204" pitchFamily="18" charset="0"/>
                          <a:cs typeface="Times New Roman" panose="02020603050405020304" pitchFamily="18" charset="0"/>
                        </a:rPr>
                        <m:t>𝑧</m:t>
                      </m:r>
                      <m:r>
                        <a:rPr lang="en-US" b="0" i="1" baseline="-25000" dirty="0">
                          <a:latin typeface="Cambria Math" panose="02040503050406030204" pitchFamily="18" charset="0"/>
                          <a:cs typeface="Times New Roman" panose="02020603050405020304" pitchFamily="18" charset="0"/>
                        </a:rPr>
                        <m:t>0</m:t>
                      </m:r>
                      <m:r>
                        <a:rPr lang="en-US" b="0" i="1" dirty="0">
                          <a:latin typeface="Cambria Math" panose="02040503050406030204" pitchFamily="18" charset="0"/>
                          <a:cs typeface="Times New Roman" panose="02020603050405020304" pitchFamily="18" charset="0"/>
                        </a:rPr>
                        <m:t>)</m:t>
                      </m:r>
                      <m:r>
                        <a:rPr lang="en-US" b="0" i="1" dirty="0">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funcPr>
                        <m:fName>
                          <m:limLow>
                            <m:limLow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limLowPr>
                            <m:e>
                              <m:r>
                                <a:rPr lang="en-US" b="0" i="1" dirty="0">
                                  <a:latin typeface="Cambria Math" panose="02040503050406030204" pitchFamily="18" charset="0"/>
                                  <a:ea typeface="Cambria Math" panose="02040503050406030204" pitchFamily="18" charset="0"/>
                                  <a:cs typeface="Times New Roman" panose="02020603050405020304" pitchFamily="18" charset="0"/>
                                </a:rPr>
                                <m:t>𝑙𝑖𝑚</m:t>
                              </m:r>
                            </m:e>
                            <m:lim>
                              <m:r>
                                <a:rPr lang="en-US" b="0" i="1" dirty="0">
                                  <a:latin typeface="Cambria Math" panose="02040503050406030204" pitchFamily="18" charset="0"/>
                                  <a:ea typeface="Cambria Math" panose="02040503050406030204" pitchFamily="18" charset="0"/>
                                  <a:cs typeface="Times New Roman" panose="02020603050405020304" pitchFamily="18" charset="0"/>
                                </a:rPr>
                                <m:t>𝛿</m:t>
                              </m:r>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r>
                                <a:rPr lang="en-US" b="0" i="1" dirty="0">
                                  <a:latin typeface="Cambria Math" panose="02040503050406030204" pitchFamily="18" charset="0"/>
                                  <a:ea typeface="Cambria Math" panose="02040503050406030204" pitchFamily="18" charset="0"/>
                                  <a:cs typeface="Times New Roman" panose="02020603050405020304" pitchFamily="18" charset="0"/>
                                </a:rPr>
                                <m:t>→0</m:t>
                              </m:r>
                            </m:lim>
                          </m:limLow>
                        </m:fName>
                        <m:e>
                          <m:f>
                            <m:f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fPr>
                            <m:num>
                              <m:r>
                                <a:rPr lang="en-US" b="0" i="1" dirty="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dPr>
                                <m:e>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e>
                              </m:d>
                              <m:r>
                                <a:rPr lang="en-US" b="0" i="1" dirty="0">
                                  <a:latin typeface="Cambria Math" panose="02040503050406030204" pitchFamily="18" charset="0"/>
                                  <a:ea typeface="Cambria Math" panose="02040503050406030204" pitchFamily="18" charset="0"/>
                                  <a:cs typeface="Times New Roman" panose="02020603050405020304" pitchFamily="18" charset="0"/>
                                </a:rPr>
                                <m:t>−</m:t>
                              </m:r>
                              <m:r>
                                <a:rPr lang="en-US" b="0" i="1" dirty="0">
                                  <a:latin typeface="Cambria Math" panose="02040503050406030204" pitchFamily="18" charset="0"/>
                                  <a:ea typeface="Cambria Math" panose="02040503050406030204" pitchFamily="18" charset="0"/>
                                  <a:cs typeface="Times New Roman" panose="02020603050405020304" pitchFamily="18" charset="0"/>
                                </a:rPr>
                                <m:t>𝑓</m:t>
                              </m:r>
                              <m:d>
                                <m:d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sSubPr>
                                    <m:e>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e>
                                    <m:sub>
                                      <m:r>
                                        <a:rPr lang="en-US" b="0" i="1" dirty="0">
                                          <a:latin typeface="Cambria Math" panose="02040503050406030204" pitchFamily="18" charset="0"/>
                                          <a:ea typeface="Cambria Math" panose="02040503050406030204" pitchFamily="18" charset="0"/>
                                          <a:cs typeface="Times New Roman" panose="02020603050405020304" pitchFamily="18" charset="0"/>
                                        </a:rPr>
                                        <m:t>0</m:t>
                                      </m:r>
                                    </m:sub>
                                  </m:sSub>
                                </m:e>
                              </m:d>
                            </m:num>
                            <m:den>
                              <m:r>
                                <a:rPr lang="en-US" b="0" i="1" dirty="0">
                                  <a:latin typeface="Cambria Math" panose="02040503050406030204" pitchFamily="18" charset="0"/>
                                  <a:ea typeface="Cambria Math" panose="02040503050406030204" pitchFamily="18" charset="0"/>
                                  <a:cs typeface="Times New Roman" panose="02020603050405020304" pitchFamily="18" charset="0"/>
                                </a:rPr>
                                <m:t>𝛿</m:t>
                              </m:r>
                              <m:r>
                                <a:rPr lang="en-US" b="0" i="1" dirty="0">
                                  <a:latin typeface="Cambria Math" panose="02040503050406030204" pitchFamily="18" charset="0"/>
                                  <a:ea typeface="Cambria Math" panose="02040503050406030204" pitchFamily="18" charset="0"/>
                                  <a:cs typeface="Times New Roman" panose="02020603050405020304" pitchFamily="18" charset="0"/>
                                </a:rPr>
                                <m:t>𝑧</m:t>
                              </m:r>
                            </m:den>
                          </m:f>
                        </m:e>
                      </m:func>
                    </m:oMath>
                  </m:oMathPara>
                </a14:m>
                <a:endParaRPr lang="en-US"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556" t="-1348" r="-51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97853264-A05E-4349-A120-CB33917E306F}"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9E6FE76C-BA4C-489F-8A64-CB18FAD1DB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86028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800600"/>
              </a:xfrm>
            </p:spPr>
            <p:txBody>
              <a:bodyPr>
                <a:normAutofit/>
              </a:bodyPr>
              <a:lstStyle/>
              <a:p>
                <a:pPr marL="0" indent="0">
                  <a:buNone/>
                </a:pPr>
                <a:r>
                  <a:rPr lang="en-US" sz="2800" b="1" u="sng" dirty="0">
                    <a:cs typeface="Times New Roman" panose="02020603050405020304" pitchFamily="18" charset="0"/>
                  </a:rPr>
                  <a:t>Analytic Functions:</a:t>
                </a:r>
              </a:p>
              <a:p>
                <a:r>
                  <a:rPr lang="en-US" dirty="0"/>
                  <a:t>A single - valued complex function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oMath>
                </a14:m>
                <a:r>
                  <a:rPr lang="en-US" dirty="0"/>
                  <a:t> is said to be analytic at a point </a:t>
                </a:r>
                <a14:m>
                  <m:oMath xmlns:m="http://schemas.openxmlformats.org/officeDocument/2006/math">
                    <m:r>
                      <a:rPr lang="en-US" i="1" dirty="0">
                        <a:latin typeface="Cambria Math" panose="02040503050406030204" pitchFamily="18" charset="0"/>
                      </a:rPr>
                      <m:t>𝑧</m:t>
                    </m:r>
                    <m:r>
                      <a:rPr lang="en-US" i="1" baseline="-25000" dirty="0">
                        <a:latin typeface="Cambria Math" panose="02040503050406030204" pitchFamily="18" charset="0"/>
                      </a:rPr>
                      <m:t>0</m:t>
                    </m:r>
                  </m:oMath>
                </a14:m>
                <a:r>
                  <a:rPr lang="en-US" dirty="0"/>
                  <a:t> in the domain </a:t>
                </a:r>
                <a14:m>
                  <m:oMath xmlns:m="http://schemas.openxmlformats.org/officeDocument/2006/math">
                    <m:r>
                      <a:rPr lang="en-US" i="1" dirty="0">
                        <a:latin typeface="Cambria Math" panose="02040503050406030204" pitchFamily="18" charset="0"/>
                      </a:rPr>
                      <m:t>𝐷</m:t>
                    </m:r>
                    <m:r>
                      <a:rPr lang="en-US" i="1" dirty="0">
                        <a:latin typeface="Cambria Math" panose="02040503050406030204" pitchFamily="18" charset="0"/>
                      </a:rPr>
                      <m:t> </m:t>
                    </m:r>
                  </m:oMath>
                </a14:m>
                <a:r>
                  <a:rPr lang="en-US" dirty="0"/>
                  <a:t>of the</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𝑧</m:t>
                    </m:r>
                  </m:oMath>
                </a14:m>
                <a:r>
                  <a:rPr lang="en-US" dirty="0"/>
                  <a:t>- plane, if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oMath>
                </a14:m>
                <a:r>
                  <a:rPr lang="en-US" dirty="0"/>
                  <a:t> is differentiable at </a:t>
                </a:r>
                <a14:m>
                  <m:oMath xmlns:m="http://schemas.openxmlformats.org/officeDocument/2006/math">
                    <m:r>
                      <a:rPr lang="en-US" i="1" dirty="0">
                        <a:latin typeface="Cambria Math" panose="02040503050406030204" pitchFamily="18" charset="0"/>
                      </a:rPr>
                      <m:t>𝑧</m:t>
                    </m:r>
                    <m:r>
                      <a:rPr lang="en-US" i="1" baseline="-25000" dirty="0">
                        <a:latin typeface="Cambria Math" panose="02040503050406030204" pitchFamily="18" charset="0"/>
                      </a:rPr>
                      <m:t>0</m:t>
                    </m:r>
                    <m:r>
                      <a:rPr lang="en-US" i="1" dirty="0">
                        <a:latin typeface="Cambria Math" panose="02040503050406030204" pitchFamily="18" charset="0"/>
                      </a:rPr>
                      <m:t> </m:t>
                    </m:r>
                  </m:oMath>
                </a14:m>
                <a:r>
                  <a:rPr lang="en-US" dirty="0"/>
                  <a:t>and at every point in some </a:t>
                </a:r>
                <a:r>
                  <a:rPr lang="en-US" dirty="0" err="1"/>
                  <a:t>neighbourhood</a:t>
                </a:r>
                <a:r>
                  <a:rPr lang="en-US" dirty="0"/>
                  <a:t> of</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𝑧</m:t>
                    </m:r>
                    <m:r>
                      <a:rPr lang="en-US" i="1" baseline="-25000" dirty="0">
                        <a:latin typeface="Cambria Math" panose="02040503050406030204" pitchFamily="18" charset="0"/>
                      </a:rPr>
                      <m:t>0</m:t>
                    </m:r>
                  </m:oMath>
                </a14:m>
                <a:r>
                  <a:rPr lang="en-US" dirty="0"/>
                  <a:t>. </a:t>
                </a:r>
              </a:p>
              <a:p>
                <a:r>
                  <a:rPr lang="en-US" dirty="0"/>
                  <a:t>Point where function is not analytic (i.e. it is not single valued or not) are called singular points or singularities.</a:t>
                </a:r>
              </a:p>
              <a:p>
                <a:r>
                  <a:rPr lang="en-US" dirty="0"/>
                  <a:t>From the definition of analytic function</a:t>
                </a:r>
              </a:p>
              <a:p>
                <a:pPr marL="457200" indent="-457200">
                  <a:buAutoNum type="arabicParenBoth"/>
                </a:pPr>
                <a:r>
                  <a:rPr lang="en-US" dirty="0"/>
                  <a:t>To every point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 </m:t>
                    </m:r>
                  </m:oMath>
                </a14:m>
                <a:r>
                  <a:rPr lang="en-US" dirty="0"/>
                  <a:t>of</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𝑅</m:t>
                    </m:r>
                  </m:oMath>
                </a14:m>
                <a:r>
                  <a:rPr lang="en-US" dirty="0"/>
                  <a:t>, corresponds a definite value of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oMath>
                </a14:m>
                <a:r>
                  <a:rPr lang="en-US" dirty="0"/>
                  <a:t>.</a:t>
                </a:r>
              </a:p>
              <a:p>
                <a:pPr marL="457200" indent="-457200">
                  <a:buAutoNum type="arabicParenBoth"/>
                </a:pPr>
                <a:r>
                  <a:rPr lang="en-US" dirty="0"/>
                  <a: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oMath>
                </a14:m>
                <a:r>
                  <a:rPr lang="en-US" dirty="0"/>
                  <a:t> is continuous function of </a:t>
                </a:r>
                <a14:m>
                  <m:oMath xmlns:m="http://schemas.openxmlformats.org/officeDocument/2006/math">
                    <m:r>
                      <a:rPr lang="en-US" i="1" dirty="0">
                        <a:latin typeface="Cambria Math" panose="02040503050406030204" pitchFamily="18" charset="0"/>
                      </a:rPr>
                      <m:t>𝑧</m:t>
                    </m:r>
                    <m:r>
                      <a:rPr lang="en-US" i="1" dirty="0">
                        <a:latin typeface="Cambria Math" panose="02040503050406030204" pitchFamily="18" charset="0"/>
                      </a:rPr>
                      <m:t> </m:t>
                    </m:r>
                  </m:oMath>
                </a14:m>
                <a:r>
                  <a:rPr lang="en-US" dirty="0"/>
                  <a:t>in the region </a:t>
                </a:r>
                <a14:m>
                  <m:oMath xmlns:m="http://schemas.openxmlformats.org/officeDocument/2006/math">
                    <m:r>
                      <a:rPr lang="en-US" i="1" dirty="0">
                        <a:latin typeface="Cambria Math" panose="02040503050406030204" pitchFamily="18" charset="0"/>
                      </a:rPr>
                      <m:t>𝑅</m:t>
                    </m:r>
                  </m:oMath>
                </a14:m>
                <a:r>
                  <a:rPr lang="en-US" dirty="0"/>
                  <a:t>.</a:t>
                </a:r>
              </a:p>
              <a:p>
                <a:pPr marL="457200" indent="-457200">
                  <a:buAutoNum type="arabicParenBoth"/>
                </a:pPr>
                <a:r>
                  <a:rPr lang="en-US" dirty="0"/>
                  <a:t>At every point of </a:t>
                </a:r>
                <a14:m>
                  <m:oMath xmlns:m="http://schemas.openxmlformats.org/officeDocument/2006/math">
                    <m:r>
                      <a:rPr lang="en-US" i="1" dirty="0">
                        <a:latin typeface="Cambria Math" panose="02040503050406030204" pitchFamily="18" charset="0"/>
                      </a:rPr>
                      <m:t>𝑧</m:t>
                    </m:r>
                  </m:oMath>
                </a14:m>
                <a:r>
                  <a:rPr lang="en-US" dirty="0"/>
                  <a:t> in </a:t>
                </a:r>
                <a14:m>
                  <m:oMath xmlns:m="http://schemas.openxmlformats.org/officeDocument/2006/math">
                    <m:r>
                      <a:rPr lang="en-US" i="1" dirty="0">
                        <a:latin typeface="Cambria Math" panose="02040503050406030204" pitchFamily="18" charset="0"/>
                      </a:rPr>
                      <m:t>𝑅</m:t>
                    </m:r>
                  </m:oMath>
                </a14:m>
                <a:r>
                  <a:rPr lang="en-US" dirty="0"/>
                  <a: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oMath>
                </a14:m>
                <a:r>
                  <a:rPr lang="en-US" dirty="0"/>
                  <a:t> has a unique derivative.</a:t>
                </a:r>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800600"/>
              </a:xfrm>
              <a:blipFill>
                <a:blip r:embed="rId2"/>
                <a:stretch>
                  <a:fillRect l="-1556" t="-1269" r="-37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D8D81477-2606-4A76-AFA5-F0257F10660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276993EF-B8D2-45EB-A03A-AC52BE18775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58071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800600"/>
              </a:xfrm>
            </p:spPr>
            <p:txBody>
              <a:bodyPr>
                <a:normAutofit lnSpcReduction="10000"/>
              </a:bodyPr>
              <a:lstStyle/>
              <a:p>
                <a:pPr marL="0" indent="0">
                  <a:buNone/>
                </a:pPr>
                <a:r>
                  <a:rPr lang="en-US" sz="2800" b="1" u="sng" dirty="0"/>
                  <a:t>Cauchy-Riemann Equation:</a:t>
                </a:r>
              </a:p>
              <a:p>
                <a14:m>
                  <m:oMath xmlns:m="http://schemas.openxmlformats.org/officeDocument/2006/math">
                    <m:r>
                      <a:rPr lang="en-US" i="1" dirty="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𝑧</m:t>
                    </m:r>
                    <m:r>
                      <a:rPr lang="en-US" b="0" i="1" dirty="0" smtClean="0">
                        <a:latin typeface="Cambria Math" panose="02040503050406030204" pitchFamily="18" charset="0"/>
                      </a:rPr>
                      <m:t>)</m:t>
                    </m:r>
                  </m:oMath>
                </a14:m>
                <a:r>
                  <a:rPr lang="en-US" dirty="0"/>
                  <a:t> is analytic in domain </a:t>
                </a:r>
                <a14:m>
                  <m:oMath xmlns:m="http://schemas.openxmlformats.org/officeDocument/2006/math">
                    <m:r>
                      <a:rPr lang="en-US" i="1" dirty="0">
                        <a:latin typeface="Cambria Math" panose="02040503050406030204" pitchFamily="18" charset="0"/>
                      </a:rPr>
                      <m:t>𝐷</m:t>
                    </m:r>
                  </m:oMath>
                </a14:m>
                <a:r>
                  <a:rPr lang="en-US" dirty="0"/>
                  <a:t> if and only if the first partial derivative of</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𝑢</m:t>
                    </m:r>
                  </m:oMath>
                </a14:m>
                <a:r>
                  <a:rPr lang="en-US" dirty="0"/>
                  <a:t> and </a:t>
                </a:r>
                <a14:m>
                  <m:oMath xmlns:m="http://schemas.openxmlformats.org/officeDocument/2006/math">
                    <m:r>
                      <a:rPr lang="en-US" i="1" dirty="0">
                        <a:latin typeface="Cambria Math" panose="02040503050406030204" pitchFamily="18" charset="0"/>
                      </a:rPr>
                      <m:t>𝑣</m:t>
                    </m:r>
                  </m:oMath>
                </a14:m>
                <a:r>
                  <a:rPr lang="en-US" dirty="0"/>
                  <a:t> satisfy the two equations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𝑢</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den>
                    </m:f>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den>
                    </m:f>
                    <m:r>
                      <a:rPr lang="en-US" b="0"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𝑢</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den>
                    </m:f>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den>
                    </m:f>
                  </m:oMath>
                </a14:m>
                <a:r>
                  <a:rPr lang="en-US" dirty="0"/>
                  <a:t> …………….(1)</a:t>
                </a:r>
              </a:p>
              <a:p>
                <a:pPr marL="0" indent="0">
                  <a:buNone/>
                </a:pPr>
                <a:r>
                  <a:rPr lang="en-US" dirty="0"/>
                  <a:t>      The equation (1) are called C-R equations.</a:t>
                </a:r>
              </a:p>
              <a:p>
                <a:pPr marL="0" indent="0">
                  <a:buNone/>
                </a:pPr>
                <a:r>
                  <a:rPr lang="en-US" b="1" dirty="0"/>
                  <a:t>Note :</a:t>
                </a:r>
              </a:p>
              <a:p>
                <a:pPr marL="0" indent="0">
                  <a:buNone/>
                </a:pPr>
                <a:r>
                  <a:rPr lang="en-US" dirty="0"/>
                  <a:t>(</a:t>
                </a:r>
                <a:r>
                  <a:rPr lang="en-US" dirty="0" err="1"/>
                  <a:t>i</a:t>
                </a:r>
                <a:r>
                  <a:rPr lang="en-US" dirty="0"/>
                  <a:t>) 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oMath>
                </a14:m>
                <a:r>
                  <a:rPr lang="en-US" dirty="0"/>
                  <a:t> is analytic in a domain D , then </a:t>
                </a:r>
                <a14:m>
                  <m:oMath xmlns:m="http://schemas.openxmlformats.org/officeDocument/2006/math">
                    <m:r>
                      <a:rPr lang="en-US" i="1" dirty="0">
                        <a:latin typeface="Cambria Math" panose="02040503050406030204" pitchFamily="18" charset="0"/>
                      </a:rPr>
                      <m:t>𝑢</m:t>
                    </m:r>
                    <m:r>
                      <a:rPr lang="en-US" i="1" dirty="0">
                        <a:latin typeface="Cambria Math" panose="02040503050406030204" pitchFamily="18" charset="0"/>
                      </a:rPr>
                      <m:t> ,</m:t>
                    </m:r>
                    <m:r>
                      <a:rPr lang="en-US" i="1" dirty="0">
                        <a:latin typeface="Cambria Math" panose="02040503050406030204" pitchFamily="18" charset="0"/>
                      </a:rPr>
                      <m:t>𝑣</m:t>
                    </m:r>
                  </m:oMath>
                </a14:m>
                <a:r>
                  <a:rPr lang="en-US" dirty="0"/>
                  <a:t> satisfy C-R </a:t>
                </a:r>
              </a:p>
              <a:p>
                <a:pPr marL="0" indent="0">
                  <a:buNone/>
                </a:pPr>
                <a:r>
                  <a:rPr lang="en-US" dirty="0"/>
                  <a:t>       equations at all points in D. </a:t>
                </a:r>
              </a:p>
              <a:p>
                <a:pPr marL="0" indent="0">
                  <a:buNone/>
                </a:pPr>
                <a:r>
                  <a:rPr lang="en-US" dirty="0"/>
                  <a:t>(ii) C- R Condition are necessary but not sufficient.</a:t>
                </a:r>
              </a:p>
              <a:p>
                <a:pPr marL="0" indent="0">
                  <a:buNone/>
                </a:pPr>
                <a:r>
                  <a:rPr lang="en-US" dirty="0"/>
                  <a:t>(iii) C- R Condition are sufficient if the first partial derivative </a:t>
                </a:r>
              </a:p>
              <a:p>
                <a:pPr marL="0" indent="0">
                  <a:buNone/>
                </a:pPr>
                <a:r>
                  <a:rPr lang="en-US" dirty="0"/>
                  <a:t>        of </a:t>
                </a:r>
                <a14:m>
                  <m:oMath xmlns:m="http://schemas.openxmlformats.org/officeDocument/2006/math">
                    <m:r>
                      <a:rPr lang="en-US" i="1" dirty="0">
                        <a:latin typeface="Cambria Math" panose="02040503050406030204" pitchFamily="18" charset="0"/>
                      </a:rPr>
                      <m:t>𝑢</m:t>
                    </m:r>
                    <m:r>
                      <a:rPr lang="en-US" i="1" dirty="0">
                        <a:latin typeface="Cambria Math" panose="02040503050406030204" pitchFamily="18" charset="0"/>
                      </a:rPr>
                      <m:t> ,</m:t>
                    </m:r>
                    <m:r>
                      <a:rPr lang="en-US" i="1" dirty="0">
                        <a:latin typeface="Cambria Math" panose="02040503050406030204" pitchFamily="18" charset="0"/>
                      </a:rPr>
                      <m:t>𝑣</m:t>
                    </m:r>
                  </m:oMath>
                </a14:m>
                <a:r>
                  <a:rPr lang="en-US" dirty="0"/>
                  <a:t> are continuous and satisfy C- R Condition.</a:t>
                </a:r>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800600"/>
              </a:xfrm>
              <a:blipFill>
                <a:blip r:embed="rId2"/>
                <a:stretch>
                  <a:fillRect l="-1556" t="-2157" b="-152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AD25321A-D9A0-404B-AE5C-588A0D801F17}"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endParaRPr>
          </a:p>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A4B930C9-86F8-4EDF-A3BF-8864CCF11D6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121263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dirty="0"/>
                  <a:t>Q.1  Determine whether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𝑧</m:t>
                        </m:r>
                      </m:den>
                    </m:f>
                  </m:oMath>
                </a14:m>
                <a:r>
                  <a:rPr lang="en-US" dirty="0"/>
                  <a:t>  is analytic or not .</a:t>
                </a:r>
              </a:p>
              <a:p>
                <a:pPr marL="0" indent="0">
                  <a:buNone/>
                </a:pPr>
                <a:r>
                  <a:rPr lang="en-US" dirty="0"/>
                  <a:t>Q.2 Show that the function </a:t>
                </a:r>
                <a14:m>
                  <m:oMath xmlns:m="http://schemas.openxmlformats.org/officeDocument/2006/math">
                    <m:r>
                      <a:rPr lang="en-US" i="1" dirty="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r>
                              <a:rPr lang="en-US" i="1">
                                <a:latin typeface="Cambria Math" panose="02040503050406030204" pitchFamily="18" charset="0"/>
                              </a:rPr>
                              <m:t>𝑦</m:t>
                            </m:r>
                          </m:e>
                        </m:fun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𝑦</m:t>
                            </m:r>
                          </m:e>
                        </m:func>
                      </m:e>
                    </m:d>
                  </m:oMath>
                </a14:m>
                <a:r>
                  <a:rPr lang="en-US" dirty="0"/>
                  <a:t> is an analytic     function , find its derivative.</a:t>
                </a:r>
              </a:p>
              <a:p>
                <a:pPr marL="0" indent="0">
                  <a:buNone/>
                </a:pPr>
                <a:r>
                  <a:rPr lang="en-US" dirty="0"/>
                  <a:t>Q.3 Show that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r>
                          <a:rPr lang="en-US" i="1">
                            <a:latin typeface="Cambria Math" panose="02040503050406030204" pitchFamily="18" charset="0"/>
                            <a:ea typeface="Cambria Math" panose="02040503050406030204" pitchFamily="18" charset="0"/>
                          </a:rPr>
                          <m:t>𝑧</m:t>
                        </m:r>
                      </m:e>
                    </m:func>
                  </m:oMath>
                </a14:m>
                <a:r>
                  <a:rPr lang="en-US" dirty="0"/>
                  <a:t> is analytic everywhere in the complex plane except at the origin and that its derivative is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𝑧</m:t>
                        </m:r>
                      </m:den>
                    </m:f>
                    <m:r>
                      <a:rPr lang="en-US">
                        <a:latin typeface="Cambria Math" panose="02040503050406030204" pitchFamily="18" charset="0"/>
                      </a:rPr>
                      <m:t> .</m:t>
                    </m:r>
                  </m:oMath>
                </a14:m>
                <a:endParaRPr lang="en-US" dirty="0"/>
              </a:p>
              <a:p>
                <a:pPr marL="0" indent="0">
                  <a:buNone/>
                </a:pPr>
                <a:r>
                  <a:rPr lang="en-US" dirty="0"/>
                  <a:t>Q.4 Show that the function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e>
                      <m:sup>
                        <m:r>
                          <a:rPr lang="en-US" i="1">
                            <a:latin typeface="Cambria Math" panose="02040503050406030204" pitchFamily="18" charset="0"/>
                            <a:ea typeface="Cambria Math" panose="02040503050406030204" pitchFamily="18" charset="0"/>
                          </a:rPr>
                          <m:t>2</m:t>
                        </m:r>
                      </m:sup>
                    </m:sSup>
                  </m:oMath>
                </a14:m>
                <a:r>
                  <a:rPr lang="en-US" dirty="0"/>
                  <a:t> is continuous everywhere but no where differentiable except at the origin .</a:t>
                </a:r>
              </a:p>
              <a:p>
                <a:pPr marL="0" indent="0">
                  <a:buNone/>
                </a:pPr>
                <a:r>
                  <a:rPr lang="en-US" dirty="0"/>
                  <a:t>Q.5 Show that the function defined by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𝑥𝑦</m:t>
                            </m:r>
                          </m:e>
                        </m:d>
                      </m:e>
                    </m:rad>
                  </m:oMath>
                </a14:m>
                <a:r>
                  <a:rPr lang="en-US" dirty="0"/>
                  <a:t> satisfy C-R equations at the origin but is not analytic at that point .</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r="-59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970990A6-6077-466A-A05A-3D28D468796F}"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Daily Quiz(CO1)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932ED98B-A5CB-4048-BB09-A31D96F085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14804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dirty="0">
                    <a:cs typeface="Times New Roman" panose="02020603050405020304" pitchFamily="18" charset="0"/>
                  </a:rPr>
                  <a:t>Q.6 Examine the nature of the function </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𝑓</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𝑧</m:t>
                          </m:r>
                        </m:e>
                      </m:d>
                      <m:r>
                        <a:rPr lang="en-US"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en-US" i="1">
                              <a:latin typeface="Cambria Math" panose="02040503050406030204" pitchFamily="18" charset="0"/>
                              <a:ea typeface="Cambria Math" panose="02040503050406030204" pitchFamily="18" charset="0"/>
                              <a:cs typeface="Times New Roman" panose="02020603050405020304" pitchFamily="18" charset="0"/>
                            </a:rPr>
                          </m:ctrlPr>
                        </m:dPr>
                        <m:e>
                          <m:eqArr>
                            <m:eqArrPr>
                              <m:ctrlPr>
                                <a:rPr lang="en-US" i="1">
                                  <a:latin typeface="Cambria Math" panose="02040503050406030204" pitchFamily="18" charset="0"/>
                                  <a:ea typeface="Cambria Math" panose="02040503050406030204" pitchFamily="18" charset="0"/>
                                  <a:cs typeface="Times New Roman" panose="02020603050405020304" pitchFamily="18" charset="0"/>
                                </a:rPr>
                              </m:ctrlPr>
                            </m:eqArrPr>
                            <m:e>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5</m:t>
                                      </m:r>
                                    </m:sup>
                                  </m:sSup>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𝑥</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𝑖𝑦</m:t>
                                      </m:r>
                                    </m:e>
                                  </m:d>
                                </m:num>
                                <m:den>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4</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10</m:t>
                                      </m:r>
                                    </m:sup>
                                  </m:sSup>
                                </m:den>
                              </m:f>
                              <m:r>
                                <a:rPr lang="en-US" i="1">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𝑧</m:t>
                              </m:r>
                              <m:r>
                                <a:rPr lang="en-US" i="1">
                                  <a:latin typeface="Cambria Math" panose="02040503050406030204" pitchFamily="18" charset="0"/>
                                  <a:ea typeface="Cambria Math" panose="02040503050406030204" pitchFamily="18" charset="0"/>
                                  <a:cs typeface="Times New Roman" panose="02020603050405020304" pitchFamily="18" charset="0"/>
                                </a:rPr>
                                <m:t>≠0</m:t>
                              </m:r>
                            </m:e>
                            <m:e>
                              <m:r>
                                <a:rPr lang="en-US" i="1">
                                  <a:latin typeface="Cambria Math" panose="02040503050406030204" pitchFamily="18" charset="0"/>
                                  <a:ea typeface="Cambria Math" panose="02040503050406030204" pitchFamily="18" charset="0"/>
                                  <a:cs typeface="Times New Roman" panose="02020603050405020304" pitchFamily="18" charset="0"/>
                                </a:rPr>
                                <m:t>0                               </m:t>
                              </m:r>
                              <m:r>
                                <a:rPr lang="en-US" i="1">
                                  <a:latin typeface="Cambria Math" panose="02040503050406030204" pitchFamily="18" charset="0"/>
                                  <a:ea typeface="Cambria Math" panose="02040503050406030204" pitchFamily="18" charset="0"/>
                                  <a:cs typeface="Times New Roman" panose="02020603050405020304" pitchFamily="18" charset="0"/>
                                </a:rPr>
                                <m:t>𝑧</m:t>
                              </m:r>
                              <m:r>
                                <a:rPr lang="en-US" i="1">
                                  <a:latin typeface="Cambria Math" panose="02040503050406030204" pitchFamily="18" charset="0"/>
                                  <a:ea typeface="Cambria Math" panose="02040503050406030204" pitchFamily="18" charset="0"/>
                                  <a:cs typeface="Times New Roman" panose="02020603050405020304" pitchFamily="18" charset="0"/>
                                </a:rPr>
                                <m:t>=0</m:t>
                              </m:r>
                            </m:e>
                          </m:eqArr>
                        </m:e>
                      </m:d>
                    </m:oMath>
                  </m:oMathPara>
                </a14:m>
                <a:endParaRPr lang="en-US" dirty="0">
                  <a:cs typeface="Times New Roman" panose="02020603050405020304" pitchFamily="18" charset="0"/>
                </a:endParaRPr>
              </a:p>
              <a:p>
                <a:pPr marL="0" indent="0">
                  <a:buNone/>
                </a:pPr>
                <a:r>
                  <a:rPr lang="en-US" dirty="0">
                    <a:cs typeface="Times New Roman" panose="02020603050405020304" pitchFamily="18" charset="0"/>
                  </a:rPr>
                  <a:t>in the region including the origin.</a:t>
                </a:r>
              </a:p>
              <a:p>
                <a:pPr marL="0" indent="0">
                  <a:buNone/>
                </a:pPr>
                <a:r>
                  <a:rPr lang="en-US" dirty="0">
                    <a:cs typeface="Times New Roman" panose="02020603050405020304" pitchFamily="18" charset="0"/>
                  </a:rPr>
                  <a:t>Q.7 Prove that the function </a:t>
                </a:r>
                <a14:m>
                  <m:oMath xmlns:m="http://schemas.openxmlformats.org/officeDocument/2006/math">
                    <m:func>
                      <m:funcPr>
                        <m:ctrlPr>
                          <a:rPr lang="en-US" i="1">
                            <a:latin typeface="Cambria Math" panose="02040503050406030204" pitchFamily="18" charset="0"/>
                            <a:cs typeface="Times New Roman" panose="02020603050405020304" pitchFamily="18" charset="0"/>
                          </a:rPr>
                        </m:ctrlPr>
                      </m:funcPr>
                      <m:fName>
                        <m:r>
                          <m:rPr>
                            <m:sty m:val="p"/>
                          </m:rPr>
                          <a:rPr lang="en-US" b="0" i="1">
                            <a:latin typeface="Cambria Math" panose="02040503050406030204" pitchFamily="18" charset="0"/>
                            <a:cs typeface="Times New Roman" panose="02020603050405020304" pitchFamily="18" charset="0"/>
                          </a:rPr>
                          <m:t>sinh</m:t>
                        </m:r>
                      </m:fName>
                      <m:e>
                        <m:r>
                          <a:rPr lang="en-US" b="0" i="1">
                            <a:latin typeface="Cambria Math" panose="02040503050406030204" pitchFamily="18" charset="0"/>
                            <a:cs typeface="Times New Roman" panose="02020603050405020304" pitchFamily="18" charset="0"/>
                          </a:rPr>
                          <m:t>𝑧</m:t>
                        </m:r>
                      </m:e>
                    </m:func>
                  </m:oMath>
                </a14:m>
                <a:r>
                  <a:rPr lang="en-US" dirty="0">
                    <a:cs typeface="Times New Roman" panose="02020603050405020304" pitchFamily="18" charset="0"/>
                  </a:rPr>
                  <a:t> is analytic and find  its derivative</a:t>
                </a:r>
                <a:r>
                  <a:rPr lang="en-US" sz="2000" dirty="0">
                    <a:cs typeface="Times New Roman" panose="02020603050405020304" pitchFamily="18" charset="0"/>
                  </a:rPr>
                  <a:t>.</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t="-10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9842C331-D885-4584-8615-E4861CB071B8}"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anose="02020603050405020304" pitchFamily="18" charset="0"/>
              </a:rPr>
              <a:t>Daily Quiz(CO1)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E2F4B029-24DA-4CC3-991E-5999CD8228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27241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724400"/>
              </a:xfrm>
            </p:spPr>
            <p:txBody>
              <a:bodyPr>
                <a:normAutofit/>
              </a:bodyPr>
              <a:lstStyle/>
              <a:p>
                <a:pPr marL="0" indent="0">
                  <a:buNone/>
                </a:pPr>
                <a:r>
                  <a:rPr lang="en-US" sz="2800" b="1" u="sng" dirty="0"/>
                  <a:t>Polar form of C-R equation:</a:t>
                </a:r>
              </a:p>
              <a:p>
                <a:pPr marL="0" indent="0">
                  <a:buNone/>
                </a:pPr>
                <a:r>
                  <a:rPr lang="en-US" b="1" dirty="0"/>
                  <a:t>To find polar form of C – R equation</a:t>
                </a:r>
              </a:p>
              <a:p>
                <a:pPr marL="0" indent="0">
                  <a:buNone/>
                </a:pPr>
                <a:r>
                  <a:rPr lang="en-US" dirty="0"/>
                  <a:t>Proof: Let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oMath>
                </a14:m>
                <a:r>
                  <a:rPr lang="en-US" dirty="0"/>
                  <a:t> be the polar coordinates of a point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oMath>
                </a14:m>
                <a:r>
                  <a:rPr lang="en-US" dirty="0"/>
                  <a:t>.</a:t>
                </a:r>
              </a:p>
              <a:p>
                <a:pPr marL="0" indent="0">
                  <a:buNone/>
                </a:pPr>
                <a:r>
                  <a:rPr lang="en-US" dirty="0"/>
                  <a:t>Then,  </a:t>
                </a:r>
                <a14:m>
                  <m:oMath xmlns:m="http://schemas.openxmlformats.org/officeDocument/2006/math">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e>
                    </m:func>
                  </m:oMath>
                </a14:m>
                <a:r>
                  <a:rPr lang="en-US" dirty="0"/>
                  <a:t>   so that</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cos</m:t>
                              </m:r>
                            </m:fName>
                            <m:e>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sin</m:t>
                                  </m:r>
                                </m:fName>
                                <m:e>
                                  <m:r>
                                    <a:rPr lang="en-US" i="1">
                                      <a:latin typeface="Cambria Math" panose="02040503050406030204" pitchFamily="18" charset="0"/>
                                      <a:ea typeface="Cambria Math" panose="02040503050406030204" pitchFamily="18" charset="0"/>
                                    </a:rPr>
                                    <m:t>𝜃</m:t>
                                  </m:r>
                                </m:e>
                              </m:func>
                            </m:e>
                          </m:func>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sup>
                      </m:sSup>
                    </m:oMath>
                  </m:oMathPara>
                </a14:m>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sup>
                        </m:sSup>
                      </m:e>
                    </m:d>
                  </m:oMath>
                </a14:m>
                <a:r>
                  <a:rPr lang="en-US" dirty="0"/>
                  <a:t> ……….(1)</a:t>
                </a:r>
              </a:p>
              <a:p>
                <a:pPr marL="0" indent="0">
                  <a:buNone/>
                </a:pPr>
                <a:r>
                  <a:rPr lang="en-US" dirty="0"/>
                  <a:t>Thus </a:t>
                </a:r>
                <a14:m>
                  <m:oMath xmlns:m="http://schemas.openxmlformats.org/officeDocument/2006/math">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oMath>
                </a14:m>
                <a:r>
                  <a:rPr lang="en-US" dirty="0"/>
                  <a:t> are now function of  </a:t>
                </a:r>
                <a14:m>
                  <m:oMath xmlns:m="http://schemas.openxmlformats.org/officeDocument/2006/math">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 </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a:t>
                </a:r>
              </a:p>
              <a:p>
                <a:pPr marL="0" indent="0">
                  <a:buNone/>
                </a:pPr>
                <a:r>
                  <a:rPr lang="en-US" dirty="0"/>
                  <a:t>Differentiating (1) partially w.r.t  </a:t>
                </a:r>
                <a14:m>
                  <m:oMath xmlns:m="http://schemas.openxmlformats.org/officeDocument/2006/math">
                    <m:r>
                      <a:rPr lang="en-US" i="1">
                        <a:latin typeface="Cambria Math" panose="02040503050406030204" pitchFamily="18" charset="0"/>
                        <a:ea typeface="Cambria Math" panose="02040503050406030204" pitchFamily="18" charset="0"/>
                      </a:rPr>
                      <m:t>𝑟</m:t>
                    </m:r>
                  </m:oMath>
                </a14:m>
                <a:r>
                  <a:rPr lang="en-US" dirty="0"/>
                  <a:t> , we get</a:t>
                </a:r>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sup>
                        </m:sSup>
                      </m:e>
                    </m:d>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sup>
                    </m:sSup>
                  </m:oMath>
                </a14:m>
                <a:r>
                  <a:rPr lang="en-US" dirty="0"/>
                  <a:t>…………(2)</a:t>
                </a:r>
              </a:p>
              <a:p>
                <a:pPr marL="0" indent="0">
                  <a:buNone/>
                </a:pPr>
                <a:endParaRPr lang="en-US"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724400"/>
              </a:xfrm>
              <a:blipFill>
                <a:blip r:embed="rId2"/>
                <a:stretch>
                  <a:fillRect l="-1556" t="-129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B957E8EE-15DD-4367-A5DE-EEAB4D0299D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9" name="Title 1"/>
          <p:cNvSpPr txBox="1">
            <a:spLocks/>
          </p:cNvSpPr>
          <p:nvPr/>
        </p:nvSpPr>
        <p:spPr>
          <a:xfrm>
            <a:off x="1371600" y="-571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 </a:t>
            </a:r>
            <a:r>
              <a:rPr lang="en-US" sz="3200" b="1" dirty="0">
                <a:latin typeface="Times New Roman" panose="02020603050405020304" pitchFamily="18" charset="0"/>
                <a:cs typeface="Times New Roman" panose="02020603050405020304" pitchFamily="18" charset="0"/>
              </a:rPr>
              <a:t>(CO1</a:t>
            </a:r>
            <a:r>
              <a:rPr lang="en-US" sz="2400" b="1" dirty="0">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B2FE87D-0999-4A9C-878E-08F3633510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64291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ED3F9B1-6850-4B96-B397-80BCCE6F1469}" type="datetime1">
              <a:rPr lang="en-US" smtClean="0"/>
              <a:t>9/22/2022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420544" y="-51370"/>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Brief Introduction of Faculty</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E49F929-87CA-4994-9885-A2D8887FAA14}"/>
              </a:ext>
            </a:extLst>
          </p:cNvPr>
          <p:cNvSpPr>
            <a:spLocks noGrp="1"/>
          </p:cNvSpPr>
          <p:nvPr>
            <p:ph type="ftr" sz="quarter" idx="11"/>
          </p:nvPr>
        </p:nvSpPr>
        <p:spPr>
          <a:xfrm>
            <a:off x="3124200" y="6291560"/>
            <a:ext cx="4648200" cy="429915"/>
          </a:xfrm>
        </p:spPr>
        <p:txBody>
          <a:bodyPr/>
          <a:lstStyle/>
          <a:p>
            <a:r>
              <a:rPr lang="en-US" dirty="0"/>
              <a:t>Dr. Kunti Mishra          </a:t>
            </a:r>
            <a:r>
              <a:rPr lang="en-US" dirty="0" err="1"/>
              <a:t>Maths</a:t>
            </a:r>
            <a:r>
              <a:rPr lang="en-US" dirty="0"/>
              <a:t> III (AAS0301A)                Unit-I</a:t>
            </a:r>
          </a:p>
        </p:txBody>
      </p:sp>
      <p:sp>
        <p:nvSpPr>
          <p:cNvPr id="15" name="TextBox 14">
            <a:extLst>
              <a:ext uri="{FF2B5EF4-FFF2-40B4-BE49-F238E27FC236}">
                <a16:creationId xmlns:a16="http://schemas.microsoft.com/office/drawing/2014/main" id="{6E45072F-2D8C-4921-B190-B10B45B46958}"/>
              </a:ext>
            </a:extLst>
          </p:cNvPr>
          <p:cNvSpPr txBox="1"/>
          <p:nvPr/>
        </p:nvSpPr>
        <p:spPr>
          <a:xfrm>
            <a:off x="457200" y="1143000"/>
            <a:ext cx="8229600" cy="5262979"/>
          </a:xfrm>
          <a:prstGeom prst="rect">
            <a:avLst/>
          </a:prstGeom>
          <a:pattFill prst="pct5">
            <a:fgClr>
              <a:schemeClr val="accent1"/>
            </a:fgClr>
            <a:bgClr>
              <a:schemeClr val="bg1"/>
            </a:bgClr>
          </a:patt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rPr>
              <a:t>Dr. Kunti Mishra</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Assistant Professor</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Department</a:t>
            </a:r>
            <a:r>
              <a:rPr lang="en-US" sz="2400" dirty="0">
                <a:solidFill>
                  <a:prstClr val="black"/>
                </a:solidFill>
                <a:latin typeface="Times New Roman" panose="02020603050405020304" pitchFamily="18" charset="0"/>
              </a:rPr>
              <a:t> of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Mathematics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400" dirty="0">
              <a:solidFill>
                <a:prstClr val="black"/>
              </a:solidFill>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Times New Roman" panose="02020603050405020304" pitchFamily="18" charset="0"/>
              </a:rPr>
              <a:t>Qualifications</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M.Sc.(</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Maths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M. Tech.(Gold Medalist) in </a:t>
            </a:r>
            <a:r>
              <a:rPr lang="en-US" sz="2400" dirty="0">
                <a:solidFill>
                  <a:prstClr val="black"/>
                </a:solidFill>
                <a:latin typeface="Times New Roman" panose="02020603050405020304" pitchFamily="18" charset="0"/>
              </a:rPr>
              <a:t>A</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pplied</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and Computational </a:t>
            </a:r>
            <a:r>
              <a:rPr lang="en-US" sz="2400" dirty="0">
                <a:solidFill>
                  <a:prstClr val="black"/>
                </a:solidFill>
                <a:latin typeface="Times New Roman" panose="02020603050405020304" pitchFamily="18" charset="0"/>
              </a:rPr>
              <a:t>M</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athematics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mn-cs"/>
              </a:rPr>
              <a:t>Ph.D</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ju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algn="ju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P</a:t>
            </a:r>
            <a:r>
              <a:rPr lang="en-US" sz="2400" b="1" dirty="0" err="1">
                <a:solidFill>
                  <a:prstClr val="black"/>
                </a:solidFill>
                <a:latin typeface="Times New Roman" panose="02020603050405020304" pitchFamily="18" charset="0"/>
              </a:rPr>
              <a:t>h.D</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Thesis: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 Some Investigations in Fractal Theory</a:t>
            </a:r>
            <a:endParaRPr lang="en-US" sz="2400" dirty="0">
              <a:solidFill>
                <a:prstClr val="black"/>
              </a:solidFill>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dirty="0">
                <a:solidFill>
                  <a:prstClr val="black"/>
                </a:solidFill>
                <a:latin typeface="Times New Roman" panose="02020603050405020304" pitchFamily="18" charset="0"/>
              </a:rPr>
              <a:t>International Journal Publications: 7</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International Conference Papers: 7</a:t>
            </a:r>
            <a:endParaRPr lang="en-US" sz="2400" dirty="0">
              <a:solidFill>
                <a:prstClr val="black"/>
              </a:solidFill>
              <a:latin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2400" b="1" dirty="0">
                <a:solidFill>
                  <a:prstClr val="black"/>
                </a:solidFill>
                <a:latin typeface="Times New Roman" panose="02020603050405020304" pitchFamily="18" charset="0"/>
              </a:rPr>
              <a:t>Area of Interests: </a:t>
            </a:r>
            <a:r>
              <a:rPr lang="en-US" sz="2400" dirty="0">
                <a:solidFill>
                  <a:prstClr val="black"/>
                </a:solidFill>
                <a:latin typeface="Times New Roman" panose="02020603050405020304" pitchFamily="18" charset="0"/>
              </a:rPr>
              <a:t>Fixed Point Theory, Fractals</a:t>
            </a: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Teaching Experience: </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rPr>
              <a:t>5 years</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p:txBody>
      </p:sp>
      <p:pic>
        <p:nvPicPr>
          <p:cNvPr id="10" name="Picture 4">
            <a:extLst>
              <a:ext uri="{FF2B5EF4-FFF2-40B4-BE49-F238E27FC236}">
                <a16:creationId xmlns:a16="http://schemas.microsoft.com/office/drawing/2014/main" id="{6E761189-BE23-461A-9B6D-12502EA6153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6920264" y="1295400"/>
            <a:ext cx="1385536" cy="1249534"/>
          </a:xfrm>
          <a:prstGeom prst="rect">
            <a:avLst/>
          </a:prstGeom>
          <a:noFill/>
        </p:spPr>
      </p:pic>
      <p:pic>
        <p:nvPicPr>
          <p:cNvPr id="11" name="Content Placeholder 3">
            <a:extLst>
              <a:ext uri="{FF2B5EF4-FFF2-40B4-BE49-F238E27FC236}">
                <a16:creationId xmlns:a16="http://schemas.microsoft.com/office/drawing/2014/main" id="{B1BD0473-A32A-72A8-503A-14D92C60E08A}"/>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0" y="-1"/>
            <a:ext cx="1420544" cy="582931"/>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724400"/>
              </a:xfrm>
            </p:spPr>
            <p:txBody>
              <a:bodyPr>
                <a:normAutofit/>
              </a:bodyPr>
              <a:lstStyle/>
              <a:p>
                <a:pPr marL="0" indent="0">
                  <a:buNone/>
                </a:pPr>
                <a:r>
                  <a:rPr lang="en-US" dirty="0"/>
                  <a:t>Again differentiating (1) partially w.r.t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t> , we get</a:t>
                </a:r>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𝑟</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sup>
                        </m:sSup>
                      </m:e>
                    </m:d>
                    <m:r>
                      <a:rPr lang="en-US" i="1">
                        <a:latin typeface="Cambria Math" panose="02040503050406030204" pitchFamily="18" charset="0"/>
                        <a:ea typeface="Cambria Math" panose="02040503050406030204" pitchFamily="18" charset="0"/>
                      </a:rPr>
                      <m:t>𝑖𝑟</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sup>
                    </m:sSup>
                  </m:oMath>
                </a14:m>
                <a:r>
                  <a:rPr lang="en-US" dirty="0"/>
                  <a:t>………….(3)</a:t>
                </a:r>
              </a:p>
              <a:p>
                <a:pPr marL="0" indent="0">
                  <a:buNone/>
                </a:pPr>
                <a:r>
                  <a:rPr lang="en-US" dirty="0"/>
                  <a:t>From (2) and (3)</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𝑖𝑟</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e>
                      </m:d>
                    </m:oMath>
                  </m:oMathPara>
                </a14:m>
                <a:endParaRPr lang="en-US" i="1" dirty="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𝑖𝑟</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oMath>
                  </m:oMathPara>
                </a14:m>
                <a:endParaRPr lang="en-US" dirty="0"/>
              </a:p>
              <a:p>
                <a:pPr marL="0" indent="0">
                  <a:buNone/>
                </a:pPr>
                <a:r>
                  <a:rPr lang="en-US" dirty="0"/>
                  <a:t>Equating real and imaginary parts ,we get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oMath>
                </a14:m>
                <a:r>
                  <a:rPr lang="en-US" dirty="0"/>
                  <a:t>   and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𝜕𝜃</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r>
                      <m:rPr>
                        <m:nor/>
                      </m:rPr>
                      <a:rPr lang="en-US" dirty="0"/>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m:t>
                        </m:r>
                      </m:den>
                    </m:f>
                  </m:oMath>
                </a14:m>
                <a:endParaRPr lang="en-US" dirty="0"/>
              </a:p>
              <a:p>
                <a:pPr marL="0" indent="0">
                  <a:buNone/>
                </a:pPr>
                <a:endParaRPr lang="en-US" dirty="0"/>
              </a:p>
              <a:p>
                <a:pPr marL="0" indent="0">
                  <a:buNone/>
                </a:pPr>
                <a:endParaRPr lang="en-US" sz="22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724400"/>
              </a:xfrm>
              <a:blipFill>
                <a:blip r:embed="rId2"/>
                <a:stretch>
                  <a:fillRect l="-1185" t="-1032"/>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B957E8EE-15DD-4367-A5DE-EEAB4D0299D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 </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B2FE87D-0999-4A9C-878E-08F3633510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128677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dirty="0"/>
              <a:t> </a:t>
            </a:r>
            <a:endParaRPr lang="en-US" sz="2200" dirty="0"/>
          </a:p>
        </p:txBody>
      </p:sp>
      <p:sp>
        <p:nvSpPr>
          <p:cNvPr id="4" name="Date Placeholder 3"/>
          <p:cNvSpPr>
            <a:spLocks noGrp="1"/>
          </p:cNvSpPr>
          <p:nvPr>
            <p:ph type="dt" sz="half" idx="10"/>
          </p:nvPr>
        </p:nvSpPr>
        <p:spPr/>
        <p:txBody>
          <a:bodyPr/>
          <a:lstStyle/>
          <a:p>
            <a:fld id="{385AC456-2BF7-4F99-93E8-5590B70BE1D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rPr>
              <a:t>Topic objective (CO1)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sp>
        <p:nvSpPr>
          <p:cNvPr id="12" name="Content Placeholder 2">
            <a:extLst>
              <a:ext uri="{FF2B5EF4-FFF2-40B4-BE49-F238E27FC236}">
                <a16:creationId xmlns:a16="http://schemas.microsoft.com/office/drawing/2014/main" id="{21F18679-DE46-48B1-B719-28A7186173F1}"/>
              </a:ext>
            </a:extLst>
          </p:cNvPr>
          <p:cNvSpPr txBox="1">
            <a:spLocks/>
          </p:cNvSpPr>
          <p:nvPr/>
        </p:nvSpPr>
        <p:spPr>
          <a:xfrm>
            <a:off x="538480" y="1178560"/>
            <a:ext cx="8224520" cy="44904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en-US" sz="2000" dirty="0">
              <a:solidFill>
                <a:prstClr val="black"/>
              </a:solidFill>
              <a:latin typeface="Times New Roman" panose="02020603050405020304" pitchFamily="18" charset="0"/>
              <a:cs typeface="Times New Roman" panose="02020603050405020304" pitchFamily="18" charset="0"/>
            </a:endParaRPr>
          </a:p>
          <a:p>
            <a:pPr>
              <a:defRPr/>
            </a:pPr>
            <a:r>
              <a:rPr lang="en-US" sz="2400" dirty="0">
                <a:solidFill>
                  <a:prstClr val="black"/>
                </a:solidFill>
                <a:latin typeface="Times New Roman" panose="02020603050405020304" pitchFamily="18" charset="0"/>
                <a:cs typeface="Times New Roman" panose="02020603050405020304" pitchFamily="18" charset="0"/>
              </a:rPr>
              <a:t>We enable to find analytic function in terms of z if we have real or imaginary part of an analytic function.</a:t>
            </a:r>
            <a:endParaRPr lang="en-US" sz="2400" dirty="0">
              <a:latin typeface="Times New Roman" panose="02020603050405020304" pitchFamily="18" charset="0"/>
            </a:endParaRPr>
          </a:p>
        </p:txBody>
      </p:sp>
      <p:pic>
        <p:nvPicPr>
          <p:cNvPr id="10" name="Content Placeholder 3">
            <a:extLst>
              <a:ext uri="{FF2B5EF4-FFF2-40B4-BE49-F238E27FC236}">
                <a16:creationId xmlns:a16="http://schemas.microsoft.com/office/drawing/2014/main" id="{2AC8F175-6655-47C4-92DC-2D86CF2AA8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92969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a:bodyPr>
              <a:lstStyle/>
              <a:p>
                <a:pPr marL="0" indent="0">
                  <a:buNone/>
                </a:pPr>
                <a:r>
                  <a:rPr lang="en-US" sz="2800" b="1" u="sng" dirty="0"/>
                  <a:t>Laplace’s equation: </a:t>
                </a:r>
              </a:p>
              <a:p>
                <a:pPr marL="0" indent="0">
                  <a:buNone/>
                </a:pPr>
                <a:r>
                  <a:rPr lang="en-US" dirty="0"/>
                  <a:t>An equation in two variables </a:t>
                </a:r>
                <a14:m>
                  <m:oMath xmlns:m="http://schemas.openxmlformats.org/officeDocument/2006/math">
                    <m:r>
                      <a:rPr lang="en-US" i="1" dirty="0">
                        <a:latin typeface="Cambria Math" panose="02040503050406030204" pitchFamily="18" charset="0"/>
                      </a:rPr>
                      <m:t>𝑥</m:t>
                    </m:r>
                  </m:oMath>
                </a14:m>
                <a:r>
                  <a:rPr lang="en-US" dirty="0"/>
                  <a:t> and </a:t>
                </a:r>
                <a14:m>
                  <m:oMath xmlns:m="http://schemas.openxmlformats.org/officeDocument/2006/math">
                    <m:r>
                      <a:rPr lang="en-US" i="1" dirty="0">
                        <a:latin typeface="Cambria Math" panose="02040503050406030204" pitchFamily="18" charset="0"/>
                      </a:rPr>
                      <m:t>𝑦</m:t>
                    </m:r>
                  </m:oMath>
                </a14:m>
                <a:r>
                  <a:rPr lang="en-US" dirty="0"/>
                  <a:t> given by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 </m:t>
                    </m:r>
                  </m:oMath>
                </a14:m>
                <a:r>
                  <a:rPr lang="en-US" dirty="0"/>
                  <a:t>is called as Laplace’s equation in two variables.</a:t>
                </a:r>
              </a:p>
              <a:p>
                <a:pPr marL="0" indent="0">
                  <a:buNone/>
                </a:pPr>
                <a:endParaRPr lang="en-US" b="1" dirty="0"/>
              </a:p>
              <a:p>
                <a:pPr marL="0" indent="0">
                  <a:buNone/>
                </a:pPr>
                <a:endParaRPr lang="en-US" sz="3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556" t="-1212" r="-125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7B4BE18-56DF-46A7-A028-D76496159190}"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349E7BC9-AA01-4717-90F5-37FA923E61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80340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a:bodyPr>
              <a:lstStyle/>
              <a:p>
                <a:pPr marL="0" indent="0">
                  <a:buNone/>
                </a:pPr>
                <a:r>
                  <a:rPr lang="en-US" b="1" u="sng" dirty="0"/>
                  <a:t>Harmonic functions:</a:t>
                </a:r>
                <a:r>
                  <a:rPr lang="en-US" b="1" dirty="0"/>
                  <a:t> </a:t>
                </a:r>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𝑖𝑣</m:t>
                    </m:r>
                  </m:oMath>
                </a14:m>
                <a:r>
                  <a:rPr lang="en-US" dirty="0"/>
                  <a:t>  be an analytic function in some region R, then  Cauchy-Riemann equations are satisfied. That implies</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𝑢</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den>
                      </m:f>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den>
                      </m:f>
                      <m:r>
                        <a:rPr lang="en-US" b="0" i="1">
                          <a:latin typeface="Cambria Math" panose="02040503050406030204" pitchFamily="18" charset="0"/>
                          <a:ea typeface="Cambria Math" panose="02040503050406030204" pitchFamily="18" charset="0"/>
                        </a:rPr>
                        <m:t>      ……………..</m:t>
                      </m:r>
                      <m:d>
                        <m:dPr>
                          <m:ctrlPr>
                            <a:rPr lang="en-US"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ea typeface="Cambria Math" panose="02040503050406030204" pitchFamily="18" charset="0"/>
                            </a:rPr>
                            <m:t>1</m:t>
                          </m:r>
                        </m:e>
                      </m:d>
                    </m:oMath>
                  </m:oMathPara>
                </a14:m>
                <a:endParaRPr lang="en-US" i="1" dirty="0">
                  <a:ea typeface="Cambria Math" panose="02040503050406030204" pitchFamily="18" charset="0"/>
                </a:endParaRPr>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𝑢</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den>
                    </m:f>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den>
                    </m:f>
                  </m:oMath>
                </a14:m>
                <a:r>
                  <a:rPr lang="en-US" dirty="0"/>
                  <a:t>  ……………..(2)</a:t>
                </a:r>
              </a:p>
              <a:p>
                <a:pPr marL="0" indent="0">
                  <a:buNone/>
                </a:pPr>
                <a:r>
                  <a:rPr lang="en-US" dirty="0"/>
                  <a:t>Now, on differentiating (1) with respect to </a:t>
                </a:r>
                <a14:m>
                  <m:oMath xmlns:m="http://schemas.openxmlformats.org/officeDocument/2006/math">
                    <m:r>
                      <a:rPr lang="en-US" i="1" dirty="0">
                        <a:latin typeface="Cambria Math" panose="02040503050406030204" pitchFamily="18" charset="0"/>
                      </a:rPr>
                      <m:t>𝑥</m:t>
                    </m:r>
                  </m:oMath>
                </a14:m>
                <a:r>
                  <a:rPr lang="en-US" dirty="0"/>
                  <a:t> and (2) with respect to </a:t>
                </a:r>
                <a14:m>
                  <m:oMath xmlns:m="http://schemas.openxmlformats.org/officeDocument/2006/math">
                    <m:r>
                      <a:rPr lang="en-US" i="1" dirty="0">
                        <a:latin typeface="Cambria Math" panose="02040503050406030204" pitchFamily="18" charset="0"/>
                      </a:rPr>
                      <m:t>𝑦</m:t>
                    </m:r>
                  </m:oMath>
                </a14:m>
                <a:r>
                  <a:rPr lang="en-US" dirty="0"/>
                  <a:t>,</a:t>
                </a:r>
              </a:p>
              <a:p>
                <a:pPr marL="0" indent="0">
                  <a:buNone/>
                </a:pPr>
                <a:r>
                  <a:rPr lang="en-US" dirty="0"/>
                  <a:t>we get   </a:t>
                </a:r>
                <a14:m>
                  <m:oMath xmlns:m="http://schemas.openxmlformats.org/officeDocument/2006/math">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a:latin typeface="Cambria Math" panose="02040503050406030204" pitchFamily="18" charset="0"/>
                                <a:ea typeface="Cambria Math" panose="02040503050406030204" pitchFamily="18" charset="0"/>
                              </a:rPr>
                              <m:t>𝜕</m:t>
                            </m:r>
                          </m:e>
                          <m:sup>
                            <m:r>
                              <a:rPr lang="en-US" b="0" i="1">
                                <a:latin typeface="Cambria Math" panose="02040503050406030204" pitchFamily="18" charset="0"/>
                              </a:rPr>
                              <m:t>2</m:t>
                            </m:r>
                          </m:sup>
                        </m:sSup>
                        <m:r>
                          <a:rPr lang="en-US" b="0" i="1">
                            <a:latin typeface="Cambria Math" panose="02040503050406030204" pitchFamily="18" charset="0"/>
                          </a:rPr>
                          <m:t>𝑢</m:t>
                        </m:r>
                      </m:num>
                      <m:den>
                        <m:r>
                          <a:rPr lang="en-US" b="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𝑥</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den>
                    </m:f>
                    <m:r>
                      <a:rPr lang="en-US" b="0" i="1">
                        <a:latin typeface="Cambria Math" panose="02040503050406030204" pitchFamily="18" charset="0"/>
                        <a:ea typeface="Cambria Math" panose="02040503050406030204" pitchFamily="18" charset="0"/>
                      </a:rPr>
                      <m:t>    ……………(3)   </m:t>
                    </m:r>
                  </m:oMath>
                </a14:m>
                <a:endParaRPr lang="en-US" dirty="0">
                  <a:ea typeface="Cambria Math" panose="02040503050406030204" pitchFamily="18" charset="0"/>
                </a:endParaRPr>
              </a:p>
              <a:p>
                <a:pPr marL="0" indent="0">
                  <a:buNone/>
                </a:pPr>
                <a14:m>
                  <m:oMath xmlns:m="http://schemas.openxmlformats.org/officeDocument/2006/math">
                    <m:r>
                      <a:rPr lang="en-IN" b="0" i="1" smtClean="0">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b="0" i="1">
                                <a:latin typeface="Cambria Math" panose="02040503050406030204" pitchFamily="18" charset="0"/>
                                <a:ea typeface="Cambria Math" panose="02040503050406030204" pitchFamily="18" charset="0"/>
                              </a:rPr>
                              <m:t>𝜕</m:t>
                            </m:r>
                          </m:e>
                          <m:sup>
                            <m:r>
                              <a:rPr lang="en-US" b="0" i="1">
                                <a:latin typeface="Cambria Math" panose="02040503050406030204" pitchFamily="18" charset="0"/>
                              </a:rPr>
                              <m:t>2</m:t>
                            </m:r>
                          </m:sup>
                        </m:sSup>
                        <m:r>
                          <a:rPr lang="en-US" b="0" i="1">
                            <a:latin typeface="Cambria Math" panose="02040503050406030204" pitchFamily="18" charset="0"/>
                          </a:rPr>
                          <m:t>𝑢</m:t>
                        </m:r>
                      </m:num>
                      <m:den>
                        <m:r>
                          <a:rPr lang="en-US" b="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𝑦</m:t>
                            </m:r>
                          </m:e>
                          <m:sup>
                            <m:r>
                              <a:rPr lang="en-US" b="0" i="1">
                                <a:latin typeface="Cambria Math" panose="02040503050406030204" pitchFamily="18" charset="0"/>
                                <a:ea typeface="Cambria Math" panose="02040503050406030204" pitchFamily="18" charset="0"/>
                              </a:rPr>
                              <m:t>2</m:t>
                            </m:r>
                          </m:sup>
                        </m:sSup>
                      </m:den>
                    </m:f>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den>
                    </m:f>
                  </m:oMath>
                </a14:m>
                <a:r>
                  <a:rPr lang="en-US" dirty="0"/>
                  <a:t>  …………(4)</a:t>
                </a:r>
              </a:p>
              <a:p>
                <a:pPr marL="0" indent="0">
                  <a:buNone/>
                </a:pPr>
                <a:endParaRPr lang="en-US" sz="3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185" t="-970" r="-66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7B4BE18-56DF-46A7-A028-D76496159190}"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349E7BC9-AA01-4717-90F5-37FA923E61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56469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dirty="0"/>
                  <a:t>Assuming that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den>
                    </m:f>
                    <m:r>
                      <a:rPr lang="en-US" b="0"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𝑣</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𝑥</m:t>
                        </m:r>
                      </m:den>
                    </m:f>
                  </m:oMath>
                </a14:m>
                <a:r>
                  <a:rPr lang="en-US" dirty="0"/>
                  <a:t> , adding equations (3) and (4) we get</a:t>
                </a:r>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=0</m:t>
                      </m:r>
                    </m:oMath>
                  </m:oMathPara>
                </a14:m>
                <a:endParaRPr lang="en-US" dirty="0">
                  <a:ea typeface="Cambria Math" panose="02040503050406030204" pitchFamily="18" charset="0"/>
                </a:endParaRPr>
              </a:p>
              <a:p>
                <a:pPr marL="0" indent="0">
                  <a:buNone/>
                </a:pPr>
                <a:r>
                  <a:rPr lang="en-US" dirty="0"/>
                  <a:t>Similarly, on differentiating (1) with respect to </a:t>
                </a:r>
                <a14:m>
                  <m:oMath xmlns:m="http://schemas.openxmlformats.org/officeDocument/2006/math">
                    <m:r>
                      <a:rPr lang="en-US" i="1" dirty="0">
                        <a:latin typeface="Cambria Math" panose="02040503050406030204" pitchFamily="18" charset="0"/>
                      </a:rPr>
                      <m:t>𝑦</m:t>
                    </m:r>
                  </m:oMath>
                </a14:m>
                <a:r>
                  <a:rPr lang="en-US" dirty="0"/>
                  <a:t> and (2) with respect to </a:t>
                </a:r>
                <a14:m>
                  <m:oMath xmlns:m="http://schemas.openxmlformats.org/officeDocument/2006/math">
                    <m:r>
                      <a:rPr lang="en-US" i="1" dirty="0">
                        <a:latin typeface="Cambria Math" panose="02040503050406030204" pitchFamily="18" charset="0"/>
                      </a:rPr>
                      <m:t>𝑥</m:t>
                    </m:r>
                  </m:oMath>
                </a14:m>
                <a:r>
                  <a:rPr lang="en-US" dirty="0"/>
                  <a:t> and subtracting them we get </a:t>
                </a:r>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r>
                            <a:rPr lang="en-US" i="1">
                              <a:latin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=0</m:t>
                      </m:r>
                    </m:oMath>
                  </m:oMathPara>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1CB09CB2-E785-49CD-9586-67105874D7D7}"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3C0F1525-FDA9-40C5-84DF-280058A60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2529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dirty="0"/>
                  <a:t>both </a:t>
                </a:r>
                <a14:m>
                  <m:oMath xmlns:m="http://schemas.openxmlformats.org/officeDocument/2006/math">
                    <m:r>
                      <a:rPr lang="en-US" i="1">
                        <a:latin typeface="Cambria Math" panose="02040503050406030204" pitchFamily="18" charset="0"/>
                      </a:rPr>
                      <m:t>𝑢</m:t>
                    </m:r>
                  </m:oMath>
                </a14:m>
                <a:r>
                  <a:rPr lang="en-US" dirty="0"/>
                  <a:t> and </a:t>
                </a:r>
                <a14:m>
                  <m:oMath xmlns:m="http://schemas.openxmlformats.org/officeDocument/2006/math">
                    <m:r>
                      <a:rPr lang="en-US" i="1">
                        <a:latin typeface="Cambria Math" panose="02040503050406030204" pitchFamily="18" charset="0"/>
                      </a:rPr>
                      <m:t>𝑣</m:t>
                    </m:r>
                  </m:oMath>
                </a14:m>
                <a:r>
                  <a:rPr lang="en-US" dirty="0"/>
                  <a:t> satisfy the Laplace’s equation in two variables, therefore</a:t>
                </a:r>
              </a:p>
              <a:p>
                <a:pPr marL="0" indent="0">
                  <a:buNone/>
                </a:pP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𝑖𝑣</m:t>
                    </m:r>
                  </m:oMath>
                </a14:m>
                <a:r>
                  <a:rPr lang="en-US" dirty="0"/>
                  <a:t> is called as Harmonic function. This theory is known as Potential theory.</a:t>
                </a:r>
              </a:p>
              <a:p>
                <a:r>
                  <a:rPr lang="en-US" dirty="0"/>
                  <a:t>If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𝑖𝑣</m:t>
                    </m:r>
                  </m:oMath>
                </a14:m>
                <a:r>
                  <a:rPr lang="en-US" dirty="0"/>
                  <a:t>  be an analytic function in which </a:t>
                </a:r>
                <a14:m>
                  <m:oMath xmlns:m="http://schemas.openxmlformats.org/officeDocument/2006/math">
                    <m:r>
                      <a:rPr lang="en-US" i="1" dirty="0">
                        <a:latin typeface="Cambria Math" panose="02040503050406030204" pitchFamily="18" charset="0"/>
                      </a:rPr>
                      <m:t> </m:t>
                    </m:r>
                    <m:r>
                      <a:rPr lang="en-US" i="1" dirty="0">
                        <a:latin typeface="Cambria Math" panose="02040503050406030204" pitchFamily="18" charset="0"/>
                      </a:rPr>
                      <m:t>𝑢</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 is harmonic,  then </a:t>
                </a:r>
                <a14:m>
                  <m:oMath xmlns:m="http://schemas.openxmlformats.org/officeDocument/2006/math">
                    <m:r>
                      <a:rPr lang="en-US" i="1" dirty="0">
                        <a:latin typeface="Cambria Math" panose="02040503050406030204" pitchFamily="18" charset="0"/>
                      </a:rPr>
                      <m:t>𝑣</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 is called as  Harmonic conjugate of </a:t>
                </a:r>
                <a14:m>
                  <m:oMath xmlns:m="http://schemas.openxmlformats.org/officeDocument/2006/math">
                    <m:r>
                      <a:rPr lang="en-US" i="1" dirty="0">
                        <a:latin typeface="Cambria Math" panose="02040503050406030204" pitchFamily="18" charset="0"/>
                      </a:rPr>
                      <m:t>𝑢</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t="-1078" r="-88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1CB09CB2-E785-49CD-9586-67105874D7D7}"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3C0F1525-FDA9-40C5-84DF-280058A60F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92356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sz="2800" b="1" u="sng" dirty="0">
                <a:latin typeface="Times New Roman" panose="02020603050405020304" pitchFamily="18" charset="0"/>
                <a:cs typeface="Times New Roman" panose="02020603050405020304" pitchFamily="18" charset="0"/>
              </a:rPr>
              <a:t>Determination of Analytic function whose real or imaginary part is Known:</a:t>
            </a:r>
          </a:p>
          <a:p>
            <a:pPr marL="0" indent="0">
              <a:buNone/>
            </a:pPr>
            <a:r>
              <a:rPr lang="en-US" dirty="0">
                <a:latin typeface="Times New Roman" panose="02020603050405020304" pitchFamily="18" charset="0"/>
                <a:cs typeface="Times New Roman" panose="02020603050405020304" pitchFamily="18" charset="0"/>
              </a:rPr>
              <a:t>If the real or the imaginary part of any analytic function is given, other part can be determined by using the following methods :</a:t>
            </a:r>
          </a:p>
          <a:p>
            <a:pPr marL="457200" indent="-457200">
              <a:buAutoNum type="alphaLcParenBoth"/>
            </a:pPr>
            <a:r>
              <a:rPr lang="en-US" dirty="0">
                <a:latin typeface="Times New Roman" panose="02020603050405020304" pitchFamily="18" charset="0"/>
                <a:cs typeface="Times New Roman" panose="02020603050405020304" pitchFamily="18" charset="0"/>
              </a:rPr>
              <a:t>Direct Method</a:t>
            </a:r>
          </a:p>
          <a:p>
            <a:pPr marL="457200" indent="-457200">
              <a:buAutoNum type="alphaLcParenBoth"/>
            </a:pPr>
            <a:r>
              <a:rPr lang="en-US" dirty="0">
                <a:latin typeface="Times New Roman" panose="02020603050405020304" pitchFamily="18" charset="0"/>
                <a:cs typeface="Times New Roman" panose="02020603050405020304" pitchFamily="18" charset="0"/>
              </a:rPr>
              <a:t>Milne-Thomson’s Method</a:t>
            </a:r>
          </a:p>
          <a:p>
            <a:pPr marL="457200" indent="-457200">
              <a:buAutoNum type="alphaLcParenBoth"/>
            </a:pPr>
            <a:r>
              <a:rPr lang="en-US" dirty="0">
                <a:latin typeface="Times New Roman" panose="02020603050405020304" pitchFamily="18" charset="0"/>
                <a:cs typeface="Times New Roman" panose="02020603050405020304" pitchFamily="18" charset="0"/>
              </a:rPr>
              <a:t>Exact Differential equation method</a:t>
            </a:r>
          </a:p>
          <a:p>
            <a:pPr marL="457200" indent="-457200">
              <a:buAutoNum type="alphaLcParenBoth"/>
            </a:pPr>
            <a:r>
              <a:rPr lang="en-US" dirty="0">
                <a:latin typeface="Times New Roman" panose="02020603050405020304" pitchFamily="18" charset="0"/>
                <a:cs typeface="Times New Roman" panose="02020603050405020304" pitchFamily="18" charset="0"/>
              </a:rPr>
              <a:t>Shortcut Method</a:t>
            </a:r>
          </a:p>
          <a:p>
            <a:pPr marL="0" indent="0">
              <a:buNone/>
            </a:pPr>
            <a:endParaRPr lang="en-US" sz="2200" dirty="0"/>
          </a:p>
        </p:txBody>
      </p:sp>
      <p:sp>
        <p:nvSpPr>
          <p:cNvPr id="4" name="Date Placeholder 3"/>
          <p:cNvSpPr>
            <a:spLocks noGrp="1"/>
          </p:cNvSpPr>
          <p:nvPr>
            <p:ph type="dt" sz="half" idx="10"/>
          </p:nvPr>
        </p:nvSpPr>
        <p:spPr/>
        <p:txBody>
          <a:bodyPr/>
          <a:lstStyle/>
          <a:p>
            <a:fld id="{81F6B17F-F5AF-4C5B-A636-EEC99FB950A5}"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DE1BE6F2-DA04-4869-B464-9A344805A1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46547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a:bodyPr>
              <a:lstStyle/>
              <a:p>
                <a:pPr marL="457200" indent="-457200">
                  <a:buAutoNum type="alphaLcParenBoth"/>
                </a:pPr>
                <a:r>
                  <a:rPr lang="en-US" b="1" u="sng" dirty="0"/>
                  <a:t>Direct Method: </a:t>
                </a:r>
                <a:r>
                  <a:rPr lang="en-US" dirty="0"/>
                  <a:t>Let </a:t>
                </a:r>
                <a14:m>
                  <m:oMath xmlns:m="http://schemas.openxmlformats.org/officeDocument/2006/math">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𝑧</m:t>
                        </m:r>
                      </m:e>
                    </m:d>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𝑢</m:t>
                    </m:r>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𝑖𝑣</m:t>
                    </m:r>
                  </m:oMath>
                </a14:m>
                <a:r>
                  <a:rPr lang="en-US" dirty="0"/>
                  <a:t> is an analytic function. If </a:t>
                </a:r>
                <a14:m>
                  <m:oMath xmlns:m="http://schemas.openxmlformats.org/officeDocument/2006/math">
                    <m:r>
                      <a:rPr lang="en-US" i="1" dirty="0">
                        <a:latin typeface="Cambria Math" panose="02040503050406030204" pitchFamily="18" charset="0"/>
                        <a:ea typeface="Cambria Math" panose="02040503050406030204" pitchFamily="18" charset="0"/>
                      </a:rPr>
                      <m:t>𝑣</m:t>
                    </m:r>
                  </m:oMath>
                </a14:m>
                <a:r>
                  <a:rPr lang="en-US" dirty="0"/>
                  <a:t> is given, then we can find </a:t>
                </a:r>
                <a14:m>
                  <m:oMath xmlns:m="http://schemas.openxmlformats.org/officeDocument/2006/math">
                    <m:r>
                      <m:rPr>
                        <m:sty m:val="p"/>
                      </m:rPr>
                      <a:rPr lang="en-US" dirty="0">
                        <a:latin typeface="Cambria Math" panose="02040503050406030204" pitchFamily="18" charset="0"/>
                        <a:ea typeface="Cambria Math" panose="02040503050406030204" pitchFamily="18" charset="0"/>
                      </a:rPr>
                      <m:t>u</m:t>
                    </m:r>
                  </m:oMath>
                </a14:m>
                <a:r>
                  <a:rPr lang="en-US" dirty="0"/>
                  <a:t> in following steps</a:t>
                </a:r>
              </a:p>
              <a:p>
                <a:pPr marL="0" indent="0">
                  <a:buNone/>
                </a:pPr>
                <a:r>
                  <a:rPr lang="en-US" b="1" dirty="0"/>
                  <a:t>Step-I</a:t>
                </a:r>
                <a:r>
                  <a:rPr lang="en-US" dirty="0"/>
                  <a:t>  Find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𝑥</m:t>
                        </m:r>
                      </m:den>
                    </m:f>
                  </m:oMath>
                </a14:m>
                <a:r>
                  <a:rPr lang="en-US" dirty="0"/>
                  <a:t> by using C-R equation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𝑦</m:t>
                        </m:r>
                      </m:den>
                    </m:f>
                  </m:oMath>
                </a14:m>
                <a:endParaRPr lang="en-US" dirty="0"/>
              </a:p>
              <a:p>
                <a:pPr marL="0" indent="0">
                  <a:buNone/>
                </a:pPr>
                <a:r>
                  <a:rPr lang="en-US" b="1" dirty="0"/>
                  <a:t>Step-II </a:t>
                </a:r>
                <a:r>
                  <a:rPr lang="en-US" dirty="0"/>
                  <a:t>Integrating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𝑥</m:t>
                        </m:r>
                      </m:den>
                    </m:f>
                  </m:oMath>
                </a14:m>
                <a:r>
                  <a:rPr lang="en-US" dirty="0"/>
                  <a:t>  with respect to </a:t>
                </a:r>
                <a14:m>
                  <m:oMath xmlns:m="http://schemas.openxmlformats.org/officeDocument/2006/math">
                    <m:r>
                      <a:rPr lang="en-US" i="1">
                        <a:latin typeface="Cambria Math" panose="02040503050406030204" pitchFamily="18" charset="0"/>
                      </a:rPr>
                      <m:t>𝑥</m:t>
                    </m:r>
                  </m:oMath>
                </a14:m>
                <a:r>
                  <a:rPr lang="en-US" dirty="0"/>
                  <a:t> to find </a:t>
                </a:r>
                <a14:m>
                  <m:oMath xmlns:m="http://schemas.openxmlformats.org/officeDocument/2006/math">
                    <m:r>
                      <a:rPr lang="en-US" i="1">
                        <a:latin typeface="Cambria Math" panose="02040503050406030204" pitchFamily="18" charset="0"/>
                      </a:rPr>
                      <m:t>𝑢</m:t>
                    </m:r>
                  </m:oMath>
                </a14:m>
                <a:r>
                  <a:rPr lang="en-US" dirty="0"/>
                  <a:t> with taking integrating constant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e>
                    </m:d>
                  </m:oMath>
                </a14:m>
                <a:endParaRPr lang="en-US" dirty="0"/>
              </a:p>
              <a:p>
                <a:pPr marL="0" indent="0">
                  <a:buNone/>
                </a:pPr>
                <a:r>
                  <a:rPr lang="en-US" b="1" dirty="0"/>
                  <a:t>Step-III </a:t>
                </a:r>
                <a:r>
                  <a:rPr lang="en-US" dirty="0"/>
                  <a:t>Differentiate </a:t>
                </a:r>
                <a14:m>
                  <m:oMath xmlns:m="http://schemas.openxmlformats.org/officeDocument/2006/math">
                    <m:r>
                      <a:rPr lang="en-US" i="1">
                        <a:latin typeface="Cambria Math" panose="02040503050406030204" pitchFamily="18" charset="0"/>
                      </a:rPr>
                      <m:t>𝑢</m:t>
                    </m:r>
                  </m:oMath>
                </a14:m>
                <a:r>
                  <a:rPr lang="en-US" dirty="0"/>
                  <a:t> (from step-II) with respect to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oMath>
                </a14:m>
                <a:r>
                  <a:rPr lang="en-US" dirty="0"/>
                  <a:t> Evaluate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𝑦</m:t>
                        </m:r>
                      </m:den>
                    </m:f>
                  </m:oMath>
                </a14:m>
                <a:r>
                  <a:rPr lang="en-US" dirty="0"/>
                  <a:t> containing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𝑦</m:t>
                        </m:r>
                      </m:e>
                    </m:d>
                  </m:oMath>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185" t="-970" r="-125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A98D1F4-4D78-4279-B9F3-8EA01095927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 </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E9A56A8A-A7FC-455B-86A3-6AAB67BF41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412803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a:bodyPr>
              <a:lstStyle/>
              <a:p>
                <a:pPr marL="0" indent="0">
                  <a:buNone/>
                </a:pPr>
                <a:r>
                  <a:rPr lang="en-US" b="1" dirty="0"/>
                  <a:t>Step-IV </a:t>
                </a:r>
                <a:r>
                  <a:rPr lang="en-US" dirty="0"/>
                  <a:t>Find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𝑦</m:t>
                        </m:r>
                      </m:den>
                    </m:f>
                    <m:r>
                      <a:rPr lang="en-US" i="1">
                        <a:latin typeface="Cambria Math" panose="02040503050406030204" pitchFamily="18" charset="0"/>
                      </a:rPr>
                      <m:t>   </m:t>
                    </m:r>
                  </m:oMath>
                </a14:m>
                <a:r>
                  <a:rPr lang="en-US" dirty="0"/>
                  <a:t>by using C-R equation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𝑣</m:t>
                        </m:r>
                      </m:num>
                      <m:den>
                        <m:r>
                          <a:rPr lang="en-US" i="1">
                            <a:latin typeface="Cambria Math" panose="02040503050406030204" pitchFamily="18" charset="0"/>
                          </a:rPr>
                          <m:t>𝜕</m:t>
                        </m:r>
                        <m:r>
                          <a:rPr lang="en-US" i="1">
                            <a:latin typeface="Cambria Math" panose="02040503050406030204" pitchFamily="18" charset="0"/>
                          </a:rPr>
                          <m:t>𝑥</m:t>
                        </m:r>
                      </m:den>
                    </m:f>
                  </m:oMath>
                </a14:m>
                <a:endParaRPr lang="en-US" dirty="0"/>
              </a:p>
              <a:p>
                <a:pPr marL="0" indent="0">
                  <a:buNone/>
                </a:pPr>
                <a:r>
                  <a:rPr lang="en-US" b="1" dirty="0"/>
                  <a:t>Step-V   </a:t>
                </a:r>
                <a:r>
                  <a:rPr lang="en-US" dirty="0"/>
                  <a:t>by comparing the result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𝑢</m:t>
                        </m:r>
                      </m:num>
                      <m:den>
                        <m:r>
                          <a:rPr lang="en-US" i="1">
                            <a:latin typeface="Cambria Math" panose="02040503050406030204" pitchFamily="18" charset="0"/>
                          </a:rPr>
                          <m:t>𝜕</m:t>
                        </m:r>
                        <m:r>
                          <a:rPr lang="en-US" i="1">
                            <a:latin typeface="Cambria Math" panose="02040503050406030204" pitchFamily="18" charset="0"/>
                          </a:rPr>
                          <m:t>𝑦</m:t>
                        </m:r>
                      </m:den>
                    </m:f>
                  </m:oMath>
                </a14:m>
                <a:r>
                  <a:rPr lang="en-US" dirty="0"/>
                  <a:t> from step-III and step-IV,  evaluate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𝑦</m:t>
                        </m:r>
                      </m:e>
                    </m:d>
                  </m:oMath>
                </a14:m>
                <a:endParaRPr lang="en-US" dirty="0"/>
              </a:p>
              <a:p>
                <a:pPr marL="0" indent="0">
                  <a:buNone/>
                </a:pPr>
                <a:r>
                  <a:rPr lang="en-US" b="1" dirty="0"/>
                  <a:t>Step-VI </a:t>
                </a:r>
                <a:r>
                  <a:rPr lang="en-US" dirty="0"/>
                  <a:t>Integrate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 and evaluate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e>
                    </m:d>
                  </m:oMath>
                </a14:m>
                <a:endParaRPr lang="en-US" dirty="0"/>
              </a:p>
              <a:p>
                <a:pPr marL="0" indent="0">
                  <a:buNone/>
                </a:pPr>
                <a:r>
                  <a:rPr lang="en-US" b="1" dirty="0"/>
                  <a:t>Step-VII </a:t>
                </a:r>
                <a:r>
                  <a:rPr lang="en-US" dirty="0"/>
                  <a:t>Substitute the value of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𝑦</m:t>
                        </m:r>
                      </m:e>
                    </m:d>
                  </m:oMath>
                </a14:m>
                <a:r>
                  <a:rPr lang="en-US" dirty="0"/>
                  <a:t> in step-II and evaluate </a:t>
                </a:r>
                <a14:m>
                  <m:oMath xmlns:m="http://schemas.openxmlformats.org/officeDocument/2006/math">
                    <m:r>
                      <a:rPr lang="en-US" i="1">
                        <a:latin typeface="Cambria Math" panose="02040503050406030204" pitchFamily="18" charset="0"/>
                      </a:rPr>
                      <m:t>𝑢</m:t>
                    </m:r>
                  </m:oMath>
                </a14:m>
                <a:r>
                  <a:rPr lang="en-US" dirty="0"/>
                  <a:t>.</a:t>
                </a:r>
                <a:endParaRPr lang="en-US" b="1"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185" r="-103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A98D1F4-4D78-4279-B9F3-8EA01095927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 </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E9A56A8A-A7FC-455B-86A3-6AAB67BF41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83281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724400"/>
              </a:xfrm>
            </p:spPr>
            <p:txBody>
              <a:bodyPr>
                <a:normAutofit fontScale="85000" lnSpcReduction="20000"/>
              </a:bodyPr>
              <a:lstStyle/>
              <a:p>
                <a:pPr marL="0" indent="0">
                  <a:buNone/>
                </a:pPr>
                <a:r>
                  <a:rPr lang="en-US" sz="2800" b="1" dirty="0"/>
                  <a:t>Example: </a:t>
                </a:r>
                <a:r>
                  <a:rPr lang="en-US" sz="2800" dirty="0"/>
                  <a:t>If  </a:t>
                </a:r>
                <a14:m>
                  <m:oMath xmlns:m="http://schemas.openxmlformats.org/officeDocument/2006/math">
                    <m:r>
                      <a:rPr lang="en-US" sz="2800" b="0" i="1" dirty="0">
                        <a:latin typeface="Cambria Math" panose="02040503050406030204" pitchFamily="18" charset="0"/>
                      </a:rPr>
                      <m:t>𝑓</m:t>
                    </m:r>
                    <m:d>
                      <m:dPr>
                        <m:ctrlPr>
                          <a:rPr lang="en-US" sz="2800" i="1" dirty="0">
                            <a:latin typeface="Cambria Math" panose="02040503050406030204" pitchFamily="18" charset="0"/>
                          </a:rPr>
                        </m:ctrlPr>
                      </m:dPr>
                      <m:e>
                        <m:r>
                          <a:rPr lang="en-US" sz="2800" b="0" i="1" dirty="0">
                            <a:latin typeface="Cambria Math" panose="02040503050406030204" pitchFamily="18" charset="0"/>
                          </a:rPr>
                          <m:t>𝑧</m:t>
                        </m:r>
                      </m:e>
                    </m:d>
                    <m:r>
                      <a:rPr lang="en-US" sz="2800" b="0" i="1" dirty="0">
                        <a:latin typeface="Cambria Math" panose="02040503050406030204" pitchFamily="18" charset="0"/>
                        <a:ea typeface="Cambria Math" panose="02040503050406030204" pitchFamily="18" charset="0"/>
                      </a:rPr>
                      <m:t>=</m:t>
                    </m:r>
                    <m:r>
                      <a:rPr lang="en-US" sz="2800" b="0" i="1" dirty="0">
                        <a:latin typeface="Cambria Math" panose="02040503050406030204" pitchFamily="18" charset="0"/>
                        <a:ea typeface="Cambria Math" panose="02040503050406030204" pitchFamily="18" charset="0"/>
                      </a:rPr>
                      <m:t>𝑢</m:t>
                    </m:r>
                    <m:r>
                      <a:rPr lang="en-US" sz="2800" b="0" i="1" dirty="0">
                        <a:latin typeface="Cambria Math" panose="02040503050406030204" pitchFamily="18" charset="0"/>
                        <a:ea typeface="Cambria Math" panose="02040503050406030204" pitchFamily="18" charset="0"/>
                      </a:rPr>
                      <m:t>+</m:t>
                    </m:r>
                    <m:r>
                      <a:rPr lang="en-US" sz="2800" b="0" i="1" dirty="0">
                        <a:latin typeface="Cambria Math" panose="02040503050406030204" pitchFamily="18" charset="0"/>
                        <a:ea typeface="Cambria Math" panose="02040503050406030204" pitchFamily="18" charset="0"/>
                      </a:rPr>
                      <m:t>𝑖𝑣</m:t>
                    </m:r>
                  </m:oMath>
                </a14:m>
                <a:r>
                  <a:rPr lang="en-US" sz="2800" dirty="0"/>
                  <a:t> represents the analytic complex potential for an electric field and </a:t>
                </a:r>
                <a14:m>
                  <m:oMath xmlns:m="http://schemas.openxmlformats.org/officeDocument/2006/math">
                    <m:r>
                      <a:rPr lang="en-US" sz="2800" b="0" i="1">
                        <a:latin typeface="Cambria Math" panose="02040503050406030204" pitchFamily="18" charset="0"/>
                      </a:rPr>
                      <m:t>𝑣</m:t>
                    </m:r>
                    <m:r>
                      <a:rPr lang="en-US" sz="2800" b="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𝑥</m:t>
                        </m:r>
                      </m:e>
                      <m:sup>
                        <m:r>
                          <a:rPr lang="en-US" sz="2800" b="0" i="1">
                            <a:latin typeface="Cambria Math" panose="02040503050406030204" pitchFamily="18" charset="0"/>
                            <a:ea typeface="Cambria Math" panose="02040503050406030204" pitchFamily="18" charset="0"/>
                          </a:rPr>
                          <m:t>2</m:t>
                        </m:r>
                      </m:sup>
                    </m:sSup>
                    <m:r>
                      <a:rPr lang="en-US" sz="2800" b="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𝑦</m:t>
                        </m:r>
                      </m:e>
                      <m:sup>
                        <m:r>
                          <a:rPr lang="en-US" sz="2800" b="0" i="1">
                            <a:latin typeface="Cambria Math" panose="02040503050406030204" pitchFamily="18" charset="0"/>
                            <a:ea typeface="Cambria Math" panose="02040503050406030204" pitchFamily="18" charset="0"/>
                          </a:rPr>
                          <m:t>2</m:t>
                        </m:r>
                      </m:sup>
                    </m:sSup>
                    <m:r>
                      <a:rPr lang="en-US" sz="2800" b="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a:latin typeface="Cambria Math" panose="02040503050406030204" pitchFamily="18" charset="0"/>
                            <a:ea typeface="Cambria Math" panose="02040503050406030204" pitchFamily="18" charset="0"/>
                          </a:rPr>
                          <m:t>𝑥</m:t>
                        </m:r>
                      </m:num>
                      <m:den>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𝑥</m:t>
                            </m:r>
                          </m:e>
                          <m:sup>
                            <m:r>
                              <a:rPr lang="en-US" sz="2800" b="0" i="1">
                                <a:latin typeface="Cambria Math" panose="02040503050406030204" pitchFamily="18" charset="0"/>
                                <a:ea typeface="Cambria Math" panose="02040503050406030204" pitchFamily="18" charset="0"/>
                              </a:rPr>
                              <m:t>2</m:t>
                            </m:r>
                          </m:sup>
                        </m:sSup>
                        <m:r>
                          <a:rPr lang="en-US" sz="2800" b="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𝑦</m:t>
                            </m:r>
                          </m:e>
                          <m:sup>
                            <m:r>
                              <a:rPr lang="en-US" sz="2800" b="0" i="1">
                                <a:latin typeface="Cambria Math" panose="02040503050406030204" pitchFamily="18" charset="0"/>
                                <a:ea typeface="Cambria Math" panose="02040503050406030204" pitchFamily="18" charset="0"/>
                              </a:rPr>
                              <m:t>2</m:t>
                            </m:r>
                          </m:sup>
                        </m:sSup>
                      </m:den>
                    </m:f>
                  </m:oMath>
                </a14:m>
                <a:r>
                  <a:rPr lang="en-US" sz="2800" dirty="0"/>
                  <a:t> , determine the function </a:t>
                </a:r>
                <a14:m>
                  <m:oMath xmlns:m="http://schemas.openxmlformats.org/officeDocument/2006/math">
                    <m:r>
                      <a:rPr lang="en-US" sz="2800" b="0" i="1" dirty="0">
                        <a:latin typeface="Cambria Math" panose="02040503050406030204" pitchFamily="18" charset="0"/>
                        <a:ea typeface="Cambria Math" panose="02040503050406030204" pitchFamily="18" charset="0"/>
                      </a:rPr>
                      <m:t>𝑢</m:t>
                    </m:r>
                  </m:oMath>
                </a14:m>
                <a:r>
                  <a:rPr lang="en-US" sz="2800" dirty="0"/>
                  <a:t>.</a:t>
                </a:r>
              </a:p>
              <a:p>
                <a:pPr marL="0" indent="0">
                  <a:buNone/>
                </a:pPr>
                <a:r>
                  <a:rPr lang="en-US" sz="2800" dirty="0"/>
                  <a:t>Solution: Given that</a:t>
                </a:r>
                <a14:m>
                  <m:oMath xmlns:m="http://schemas.openxmlformats.org/officeDocument/2006/math">
                    <m:r>
                      <a:rPr lang="en-US" sz="2800" b="0" i="0" smtClean="0">
                        <a:latin typeface="Cambria Math" panose="02040503050406030204" pitchFamily="18" charset="0"/>
                      </a:rPr>
                      <m:t> </m:t>
                    </m:r>
                    <m:r>
                      <a:rPr lang="en-US" sz="2800" i="1">
                        <a:latin typeface="Cambria Math" panose="02040503050406030204" pitchFamily="18" charset="0"/>
                      </a:rPr>
                      <m:t>𝑣</m:t>
                    </m:r>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𝑥</m:t>
                        </m:r>
                      </m:num>
                      <m:den>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den>
                    </m:f>
                  </m:oMath>
                </a14:m>
                <a:endParaRPr lang="en-US" sz="2800" dirty="0">
                  <a:ea typeface="Cambria Math" panose="02040503050406030204" pitchFamily="18" charset="0"/>
                </a:endParaRPr>
              </a:p>
              <a:p>
                <a:pPr marL="0" indent="0">
                  <a:buNone/>
                </a:pPr>
                <a:r>
                  <a:rPr lang="en-US" sz="2800" dirty="0"/>
                  <a:t>Hence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𝑣</m:t>
                        </m:r>
                      </m:num>
                      <m:den>
                        <m:r>
                          <a:rPr lang="en-US" sz="2800" i="1">
                            <a:latin typeface="Cambria Math" panose="02040503050406030204" pitchFamily="18" charset="0"/>
                          </a:rPr>
                          <m:t>𝜕</m:t>
                        </m:r>
                        <m:r>
                          <a:rPr lang="en-US" sz="2800" i="1">
                            <a:latin typeface="Cambria Math" panose="02040503050406030204" pitchFamily="18" charset="0"/>
                          </a:rPr>
                          <m:t>𝑥</m:t>
                        </m:r>
                      </m:den>
                    </m:f>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e>
                        </m:d>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1</m:t>
                            </m:r>
                          </m:e>
                        </m:d>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𝑥</m:t>
                            </m:r>
                          </m:e>
                        </m:d>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𝑥</m:t>
                            </m:r>
                          </m:e>
                        </m:d>
                      </m:num>
                      <m:den>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e>
                            </m:d>
                          </m:e>
                          <m:sup>
                            <m:r>
                              <a:rPr lang="en-US" sz="2800" i="1">
                                <a:latin typeface="Cambria Math" panose="02040503050406030204" pitchFamily="18" charset="0"/>
                                <a:ea typeface="Cambria Math" panose="02040503050406030204" pitchFamily="18" charset="0"/>
                              </a:rPr>
                              <m:t>2</m:t>
                            </m:r>
                          </m:sup>
                        </m:sSup>
                      </m:den>
                    </m:f>
                  </m:oMath>
                </a14:m>
                <a:endParaRPr lang="en-US" sz="280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rPr>
                      <m:t> =2</m:t>
                    </m:r>
                    <m:r>
                      <a:rPr lang="en-US" sz="2800" i="1">
                        <a:latin typeface="Cambria Math" panose="02040503050406030204" pitchFamily="18" charset="0"/>
                        <a:ea typeface="Cambria Math" panose="02040503050406030204" pitchFamily="18" charset="0"/>
                      </a:rPr>
                      <m:t>𝑥</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num>
                      <m:den>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e>
                            </m:d>
                          </m:e>
                          <m:sup>
                            <m:r>
                              <a:rPr lang="en-US" sz="2800" i="1">
                                <a:latin typeface="Cambria Math" panose="02040503050406030204" pitchFamily="18" charset="0"/>
                                <a:ea typeface="Cambria Math" panose="02040503050406030204" pitchFamily="18" charset="0"/>
                              </a:rPr>
                              <m:t>2</m:t>
                            </m:r>
                          </m:sup>
                        </m:sSup>
                      </m:den>
                    </m:f>
                  </m:oMath>
                </a14:m>
                <a:r>
                  <a:rPr lang="en-US" sz="2800" dirty="0"/>
                  <a:t>      …………(1)</a:t>
                </a:r>
              </a:p>
              <a:p>
                <a:pPr marL="0" indent="0">
                  <a:buNone/>
                </a:pPr>
                <a:r>
                  <a:rPr lang="en-US" sz="2800" dirty="0"/>
                  <a:t>Again,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𝑣</m:t>
                        </m:r>
                      </m:num>
                      <m:den>
                        <m:r>
                          <a:rPr lang="en-US" sz="2800" i="1">
                            <a:latin typeface="Cambria Math" panose="02040503050406030204" pitchFamily="18" charset="0"/>
                          </a:rPr>
                          <m:t>𝜕</m:t>
                        </m:r>
                        <m:r>
                          <a:rPr lang="en-US" sz="2800" i="1">
                            <a:latin typeface="Cambria Math" panose="02040503050406030204" pitchFamily="18" charset="0"/>
                          </a:rPr>
                          <m:t>𝑦</m:t>
                        </m:r>
                      </m:den>
                    </m:f>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𝑦</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2</m:t>
                        </m:r>
                        <m:r>
                          <a:rPr lang="en-US" sz="2800" i="1">
                            <a:latin typeface="Cambria Math" panose="02040503050406030204" pitchFamily="18" charset="0"/>
                            <a:ea typeface="Cambria Math" panose="02040503050406030204" pitchFamily="18" charset="0"/>
                          </a:rPr>
                          <m:t>𝑥𝑦</m:t>
                        </m:r>
                      </m:num>
                      <m:den>
                        <m:sSup>
                          <m:sSupPr>
                            <m:ctrlPr>
                              <a:rPr lang="en-US" sz="2800" i="1">
                                <a:latin typeface="Cambria Math" panose="02040503050406030204" pitchFamily="18" charset="0"/>
                                <a:ea typeface="Cambria Math" panose="02040503050406030204" pitchFamily="18" charset="0"/>
                              </a:rPr>
                            </m:ctrlPr>
                          </m:sSupPr>
                          <m:e>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e>
                            </m:d>
                          </m:e>
                          <m:sup>
                            <m:r>
                              <a:rPr lang="en-US" sz="2800" i="1">
                                <a:latin typeface="Cambria Math" panose="02040503050406030204" pitchFamily="18" charset="0"/>
                                <a:ea typeface="Cambria Math" panose="02040503050406030204" pitchFamily="18" charset="0"/>
                              </a:rPr>
                              <m:t>2</m:t>
                            </m:r>
                          </m:sup>
                        </m:sSup>
                      </m:den>
                    </m:f>
                  </m:oMath>
                </a14:m>
                <a:r>
                  <a:rPr lang="en-US" sz="2800" dirty="0"/>
                  <a:t>      …………(2)</a:t>
                </a:r>
              </a:p>
              <a:p>
                <a:pPr marL="0" indent="0">
                  <a:buNone/>
                </a:pPr>
                <a:r>
                  <a:rPr lang="en-US" sz="2800" dirty="0"/>
                  <a:t>So, </a:t>
                </a:r>
                <a14:m>
                  <m:oMath xmlns:m="http://schemas.openxmlformats.org/officeDocument/2006/math">
                    <m:r>
                      <a:rPr lang="en-US" sz="2800" i="1">
                        <a:latin typeface="Cambria Math" panose="02040503050406030204" pitchFamily="18" charset="0"/>
                      </a:rPr>
                      <m:t>𝑢</m:t>
                    </m:r>
                  </m:oMath>
                </a14:m>
                <a:r>
                  <a:rPr lang="en-US" sz="2800" dirty="0"/>
                  <a:t> and </a:t>
                </a:r>
                <a14:m>
                  <m:oMath xmlns:m="http://schemas.openxmlformats.org/officeDocument/2006/math">
                    <m:r>
                      <a:rPr lang="en-US" sz="2800" i="1">
                        <a:latin typeface="Cambria Math" panose="02040503050406030204" pitchFamily="18" charset="0"/>
                      </a:rPr>
                      <m:t>𝑣</m:t>
                    </m:r>
                  </m:oMath>
                </a14:m>
                <a:r>
                  <a:rPr lang="en-US" sz="2800" dirty="0"/>
                  <a:t> must satisfy the Cauchy’s-Riemann equations:</a:t>
                </a:r>
              </a:p>
              <a:p>
                <a:pPr marL="0" indent="0">
                  <a:buNone/>
                </a:pPr>
                <a14:m>
                  <m:oMath xmlns:m="http://schemas.openxmlformats.org/officeDocument/2006/math">
                    <m:f>
                      <m:fPr>
                        <m:ctrlPr>
                          <a:rPr lang="en-US" sz="2800" i="1">
                            <a:latin typeface="Cambria Math" panose="02040503050406030204" pitchFamily="18" charset="0"/>
                            <a:ea typeface="Cambria Math" panose="02040503050406030204" pitchFamily="18" charset="0"/>
                          </a:rPr>
                        </m:ctrlPr>
                      </m:fPr>
                      <m:num>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𝑢</m:t>
                        </m:r>
                      </m:num>
                      <m:den>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den>
                    </m:f>
                    <m:r>
                      <a:rPr lang="en-US" sz="2800" b="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𝑣</m:t>
                        </m:r>
                      </m:num>
                      <m:den>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𝑦</m:t>
                        </m:r>
                      </m:den>
                    </m:f>
                    <m:r>
                      <a:rPr lang="en-US" sz="2800" b="0" i="1">
                        <a:latin typeface="Cambria Math" panose="02040503050406030204" pitchFamily="18" charset="0"/>
                        <a:ea typeface="Cambria Math" panose="02040503050406030204" pitchFamily="18" charset="0"/>
                      </a:rPr>
                      <m:t>   …………….</m:t>
                    </m:r>
                    <m:d>
                      <m:dPr>
                        <m:ctrlPr>
                          <a:rPr lang="en-US" sz="2800" i="1">
                            <a:latin typeface="Cambria Math" panose="02040503050406030204" pitchFamily="18" charset="0"/>
                            <a:ea typeface="Cambria Math" panose="02040503050406030204" pitchFamily="18" charset="0"/>
                          </a:rPr>
                        </m:ctrlPr>
                      </m:dPr>
                      <m:e>
                        <m:r>
                          <a:rPr lang="en-US" sz="2800" b="0" i="1">
                            <a:latin typeface="Cambria Math" panose="02040503050406030204" pitchFamily="18" charset="0"/>
                            <a:ea typeface="Cambria Math" panose="02040503050406030204" pitchFamily="18" charset="0"/>
                          </a:rPr>
                          <m:t>3</m:t>
                        </m:r>
                      </m:e>
                    </m:d>
                    <m:r>
                      <a:rPr lang="en-US" sz="2800" b="0" i="1">
                        <a:latin typeface="Cambria Math" panose="02040503050406030204" pitchFamily="18" charset="0"/>
                        <a:ea typeface="Cambria Math" panose="02040503050406030204" pitchFamily="18" charset="0"/>
                      </a:rPr>
                      <m:t>  </m:t>
                    </m:r>
                    <m:r>
                      <a:rPr lang="en-US" sz="2800" b="0" i="1">
                        <a:latin typeface="Cambria Math" panose="02040503050406030204" pitchFamily="18" charset="0"/>
                        <a:ea typeface="Cambria Math" panose="02040503050406030204" pitchFamily="18" charset="0"/>
                      </a:rPr>
                      <m:t>𝑎𝑛𝑑</m:t>
                    </m:r>
                    <m:r>
                      <a:rPr lang="en-US" sz="2800" b="0" i="1">
                        <a:latin typeface="Cambria Math" panose="02040503050406030204" pitchFamily="18" charset="0"/>
                        <a:ea typeface="Cambria Math" panose="02040503050406030204" pitchFamily="18" charset="0"/>
                      </a:rPr>
                      <m:t>   </m:t>
                    </m:r>
                    <m:f>
                      <m:fPr>
                        <m:ctrlPr>
                          <a:rPr lang="en-US" sz="2800" i="1">
                            <a:latin typeface="Cambria Math" panose="02040503050406030204" pitchFamily="18" charset="0"/>
                            <a:ea typeface="Cambria Math" panose="02040503050406030204" pitchFamily="18" charset="0"/>
                          </a:rPr>
                        </m:ctrlPr>
                      </m:fPr>
                      <m:num>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𝑢</m:t>
                        </m:r>
                      </m:num>
                      <m:den>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𝑦</m:t>
                        </m:r>
                      </m:den>
                    </m:f>
                    <m:r>
                      <a:rPr lang="en-US" sz="2800" b="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𝑣</m:t>
                        </m:r>
                      </m:num>
                      <m:den>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den>
                    </m:f>
                  </m:oMath>
                </a14:m>
                <a:r>
                  <a:rPr lang="en-US" sz="2800" dirty="0"/>
                  <a:t>    ….…(4)</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724400"/>
              </a:xfrm>
              <a:blipFill>
                <a:blip r:embed="rId2"/>
                <a:stretch>
                  <a:fillRect l="-1185" t="-2581"/>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41F35D4-B027-4F65-9997-8D62F836715D}"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C624EE65-4E13-4369-A762-E6B7175747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287473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5C5437-A9CF-4041-BF41-6F0E939A75B8}"/>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76199"/>
            <a:ext cx="1420544" cy="662624"/>
          </a:xfrm>
        </p:spPr>
      </p:pic>
      <p:sp>
        <p:nvSpPr>
          <p:cNvPr id="6" name="Date Placeholder 5"/>
          <p:cNvSpPr>
            <a:spLocks noGrp="1"/>
          </p:cNvSpPr>
          <p:nvPr>
            <p:ph type="dt" sz="half" idx="10"/>
          </p:nvPr>
        </p:nvSpPr>
        <p:spPr/>
        <p:txBody>
          <a:bodyPr/>
          <a:lstStyle/>
          <a:p>
            <a:fld id="{77259B9C-29E2-43C2-B191-94581B3FDC30}" type="datetime1">
              <a:rPr lang="en-US" smtClean="0"/>
              <a:t>9/22/2022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420544" y="-26034"/>
            <a:ext cx="772345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Evaluation Scheme</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11" name="Content Placeholder 2">
            <a:extLst>
              <a:ext uri="{FF2B5EF4-FFF2-40B4-BE49-F238E27FC236}">
                <a16:creationId xmlns:a16="http://schemas.microsoft.com/office/drawing/2014/main" id="{B8D66295-A34F-4917-B92C-8CC78B18EE3B}"/>
              </a:ext>
            </a:extLst>
          </p:cNvPr>
          <p:cNvSpPr txBox="1">
            <a:spLocks/>
          </p:cNvSpPr>
          <p:nvPr/>
        </p:nvSpPr>
        <p:spPr>
          <a:xfrm>
            <a:off x="381000" y="1143000"/>
            <a:ext cx="8305800" cy="5029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2400" dirty="0">
              <a:latin typeface="Times New Roman" panose="02020603050405020304" pitchFamily="18" charset="0"/>
            </a:endParaRPr>
          </a:p>
        </p:txBody>
      </p:sp>
      <p:pic>
        <p:nvPicPr>
          <p:cNvPr id="12" name="Content Placeholder 3">
            <a:extLst>
              <a:ext uri="{FF2B5EF4-FFF2-40B4-BE49-F238E27FC236}">
                <a16:creationId xmlns:a16="http://schemas.microsoft.com/office/drawing/2014/main" id="{3EDBD8F2-12AB-CA72-0779-74DCA49719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3394" y="922973"/>
            <a:ext cx="7086600" cy="5238749"/>
          </a:xfrm>
          <a:prstGeom prst="rect">
            <a:avLst/>
          </a:prstGeom>
        </p:spPr>
      </p:pic>
      <p:sp>
        <p:nvSpPr>
          <p:cNvPr id="13" name="Rectangle 12">
            <a:extLst>
              <a:ext uri="{FF2B5EF4-FFF2-40B4-BE49-F238E27FC236}">
                <a16:creationId xmlns:a16="http://schemas.microsoft.com/office/drawing/2014/main" id="{B7474287-5F0F-94AD-6797-4E3886FD2F85}"/>
              </a:ext>
            </a:extLst>
          </p:cNvPr>
          <p:cNvSpPr/>
          <p:nvPr/>
        </p:nvSpPr>
        <p:spPr>
          <a:xfrm>
            <a:off x="914400" y="3048000"/>
            <a:ext cx="8001000" cy="152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hi-IN" dirty="0">
              <a:solidFill>
                <a:srgbClr val="FFFF00"/>
              </a:solidFill>
              <a:highlight>
                <a:srgbClr val="FFFF00"/>
              </a:highlight>
            </a:endParaRPr>
          </a:p>
        </p:txBody>
      </p:sp>
    </p:spTree>
    <p:extLst>
      <p:ext uri="{BB962C8B-B14F-4D97-AF65-F5344CB8AC3E}">
        <p14:creationId xmlns:p14="http://schemas.microsoft.com/office/powerpoint/2010/main" val="29792320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876800"/>
              </a:xfrm>
            </p:spPr>
            <p:txBody>
              <a:bodyPr>
                <a:normAutofit/>
              </a:bodyPr>
              <a:lstStyle/>
              <a:p>
                <a:pPr marL="0" indent="0">
                  <a:buNone/>
                </a:pPr>
                <a:r>
                  <a:rPr lang="en-US" dirty="0">
                    <a:cs typeface="Times New Roman" panose="02020603050405020304" pitchFamily="18" charset="0"/>
                  </a:rPr>
                  <a:t>Now, from equations (2) and (3)</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b="0" i="1">
                              <a:latin typeface="Cambria Math" panose="02040503050406030204" pitchFamily="18" charset="0"/>
                              <a:ea typeface="Cambria Math" panose="02040503050406030204" pitchFamily="18" charset="0"/>
                              <a:cs typeface="Times New Roman" panose="02020603050405020304" pitchFamily="18" charset="0"/>
                            </a:rPr>
                            <m:t>𝜕</m:t>
                          </m:r>
                          <m:r>
                            <a:rPr lang="en-US" b="0" i="1">
                              <a:latin typeface="Cambria Math" panose="02040503050406030204" pitchFamily="18" charset="0"/>
                              <a:ea typeface="Cambria Math" panose="02040503050406030204" pitchFamily="18" charset="0"/>
                              <a:cs typeface="Times New Roman" panose="02020603050405020304" pitchFamily="18" charset="0"/>
                            </a:rPr>
                            <m:t>𝑢</m:t>
                          </m:r>
                        </m:num>
                        <m:den>
                          <m:r>
                            <a:rPr lang="en-US" b="0" i="1">
                              <a:latin typeface="Cambria Math" panose="02040503050406030204" pitchFamily="18" charset="0"/>
                              <a:ea typeface="Cambria Math" panose="02040503050406030204" pitchFamily="18" charset="0"/>
                              <a:cs typeface="Times New Roman" panose="02020603050405020304" pitchFamily="18" charset="0"/>
                            </a:rPr>
                            <m:t>𝜕</m:t>
                          </m:r>
                          <m:r>
                            <a:rPr lang="en-US" b="0" i="1">
                              <a:latin typeface="Cambria Math" panose="02040503050406030204" pitchFamily="18" charset="0"/>
                              <a:ea typeface="Cambria Math" panose="02040503050406030204" pitchFamily="18" charset="0"/>
                              <a:cs typeface="Times New Roman" panose="02020603050405020304" pitchFamily="18" charset="0"/>
                            </a:rPr>
                            <m:t>𝑥</m:t>
                          </m:r>
                        </m:den>
                      </m:f>
                      <m:r>
                        <a:rPr lang="en-US" b="0"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𝑦</m:t>
                      </m:r>
                      <m:r>
                        <a:rPr lang="en-US" i="1">
                          <a:latin typeface="Cambria Math" panose="02040503050406030204" pitchFamily="18" charset="0"/>
                          <a:ea typeface="Cambria Math" panose="02040503050406030204" pitchFamily="18" charset="0"/>
                          <a:cs typeface="Times New Roman" panose="02020603050405020304" pitchFamily="18" charset="0"/>
                        </a:rPr>
                        <m: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𝑥𝑦</m:t>
                          </m:r>
                        </m:num>
                        <m:den>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e>
                              </m:d>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den>
                      </m:f>
                    </m:oMath>
                  </m:oMathPara>
                </a14:m>
                <a:endParaRPr lang="en-US" dirty="0">
                  <a:ea typeface="Cambria Math" panose="02040503050406030204" pitchFamily="18" charset="0"/>
                  <a:cs typeface="Times New Roman" panose="02020603050405020304" pitchFamily="18" charset="0"/>
                </a:endParaRPr>
              </a:p>
              <a:p>
                <a:pPr marL="0" indent="0">
                  <a:buNone/>
                </a:pPr>
                <a:r>
                  <a:rPr lang="en-US" dirty="0">
                    <a:cs typeface="Times New Roman" panose="02020603050405020304" pitchFamily="18" charset="0"/>
                  </a:rPr>
                  <a:t>On integrating with respect to </a:t>
                </a:r>
                <a14:m>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𝑥</m:t>
                    </m:r>
                  </m:oMath>
                </a14:m>
                <a:endParaRPr lang="en-US" dirty="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𝑢</m:t>
                      </m:r>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𝑦</m:t>
                      </m:r>
                      <m:nary>
                        <m:naryPr>
                          <m:limLoc m:val="undOvr"/>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r>
                            <a:rPr lang="en-US" i="1">
                              <a:latin typeface="Cambria Math" panose="02040503050406030204" pitchFamily="18" charset="0"/>
                              <a:ea typeface="Cambria Math" panose="02040503050406030204" pitchFamily="18" charset="0"/>
                              <a:cs typeface="Times New Roman" panose="02020603050405020304" pitchFamily="18" charset="0"/>
                            </a:rPr>
                            <m:t>𝑑𝑥</m:t>
                          </m:r>
                        </m:e>
                      </m:nary>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𝑦</m:t>
                      </m:r>
                      <m:nary>
                        <m:naryPr>
                          <m:limLoc m:val="undOvr"/>
                          <m:subHide m:val="on"/>
                          <m:supHide m:val="on"/>
                          <m:ctrlPr>
                            <a:rPr lang="en-US" i="1">
                              <a:latin typeface="Cambria Math" panose="02040503050406030204" pitchFamily="18" charset="0"/>
                              <a:ea typeface="Cambria Math" panose="02040503050406030204" pitchFamily="18" charset="0"/>
                              <a:cs typeface="Times New Roman" panose="02020603050405020304" pitchFamily="18" charset="0"/>
                            </a:rPr>
                          </m:ctrlPr>
                        </m:naryPr>
                        <m:sub/>
                        <m:sup/>
                        <m:e>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𝑥</m:t>
                              </m:r>
                            </m:num>
                            <m:den>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e>
                                  </m:d>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ea typeface="Cambria Math" panose="02040503050406030204" pitchFamily="18" charset="0"/>
                              <a:cs typeface="Times New Roman" panose="02020603050405020304" pitchFamily="18" charset="0"/>
                            </a:rPr>
                            <m:t>𝑑𝑥</m:t>
                          </m:r>
                        </m:e>
                      </m:nary>
                    </m:oMath>
                  </m:oMathPara>
                </a14:m>
                <a:endParaRPr lang="en-US" dirty="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Times New Roman" panose="02020603050405020304" pitchFamily="18" charset="0"/>
                        </a:rPr>
                        <m:t>𝑢</m:t>
                      </m:r>
                      <m:r>
                        <a:rPr lang="en-US" i="1">
                          <a:latin typeface="Cambria Math" panose="02040503050406030204" pitchFamily="18" charset="0"/>
                          <a:ea typeface="Cambria Math" panose="02040503050406030204" pitchFamily="18" charset="0"/>
                          <a:cs typeface="Times New Roman" panose="02020603050405020304" pitchFamily="18" charset="0"/>
                        </a:rPr>
                        <m:t>=−2</m:t>
                      </m:r>
                      <m:r>
                        <a:rPr lang="en-US" i="1">
                          <a:latin typeface="Cambria Math" panose="02040503050406030204" pitchFamily="18" charset="0"/>
                          <a:ea typeface="Cambria Math" panose="02040503050406030204" pitchFamily="18" charset="0"/>
                          <a:cs typeface="Times New Roman" panose="02020603050405020304" pitchFamily="18" charset="0"/>
                        </a:rPr>
                        <m:t>𝑥𝑦</m:t>
                      </m:r>
                      <m:r>
                        <a:rPr lang="en-US" i="1">
                          <a:latin typeface="Cambria Math" panose="02040503050406030204" pitchFamily="18" charset="0"/>
                          <a:ea typeface="Cambria Math" panose="02040503050406030204" pitchFamily="18" charset="0"/>
                          <a:cs typeface="Times New Roman" panose="02020603050405020304" pitchFamily="18" charset="0"/>
                        </a:rPr>
                        <m:t>+</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i="1">
                              <a:latin typeface="Cambria Math" panose="02040503050406030204" pitchFamily="18" charset="0"/>
                              <a:ea typeface="Cambria Math" panose="02040503050406030204" pitchFamily="18" charset="0"/>
                              <a:cs typeface="Times New Roman" panose="02020603050405020304" pitchFamily="18" charset="0"/>
                            </a:rPr>
                            <m:t>𝑦</m:t>
                          </m:r>
                        </m:num>
                        <m:den>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den>
                      </m:f>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𝑓</m:t>
                      </m:r>
                      <m:d>
                        <m:dPr>
                          <m:ctrlPr>
                            <a:rPr lang="en-US" i="1">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𝑦</m:t>
                          </m:r>
                        </m:e>
                      </m:d>
                    </m:oMath>
                  </m:oMathPara>
                </a14:m>
                <a:endParaRPr lang="en-US" dirty="0">
                  <a:ea typeface="Cambria Math" panose="02040503050406030204" pitchFamily="18" charset="0"/>
                  <a:cs typeface="Times New Roman" panose="02020603050405020304" pitchFamily="18" charset="0"/>
                </a:endParaRPr>
              </a:p>
              <a:p>
                <a:pPr marL="0" indent="0">
                  <a:buNone/>
                </a:pPr>
                <a:r>
                  <a:rPr lang="en-US" dirty="0"/>
                  <a:t>Differentiating with respect to </a:t>
                </a:r>
                <a14:m>
                  <m:oMath xmlns:m="http://schemas.openxmlformats.org/officeDocument/2006/math">
                    <m:r>
                      <a:rPr lang="en-US" i="1">
                        <a:latin typeface="Cambria Math" panose="02040503050406030204" pitchFamily="18" charset="0"/>
                        <a:ea typeface="Cambria Math" panose="02040503050406030204" pitchFamily="18" charset="0"/>
                      </a:rPr>
                      <m:t>𝑦</m:t>
                    </m:r>
                  </m:oMath>
                </a14:m>
                <a:endParaRPr lang="en-US" dirty="0"/>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e>
                            </m:d>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e>
                    </m:d>
                  </m:oMath>
                </a14:m>
                <a:r>
                  <a:rPr lang="en-US" dirty="0"/>
                  <a:t>    …………(5)</a:t>
                </a:r>
              </a:p>
              <a:p>
                <a:pPr marL="0" indent="0">
                  <a:buNone/>
                </a:pPr>
                <a:endParaRPr lang="en-US" dirty="0">
                  <a:ea typeface="Cambria Math" panose="020405030504060302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876800"/>
              </a:xfrm>
              <a:blipFill>
                <a:blip r:embed="rId2"/>
                <a:stretch>
                  <a:fillRect l="-1185" t="-100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54E26A6-53A8-484D-A357-1E7120F90EB3}"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7E8FCAE4-6975-4A70-94A4-EBF5E4421F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45189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876800"/>
              </a:xfrm>
            </p:spPr>
            <p:txBody>
              <a:bodyPr>
                <a:normAutofit/>
              </a:bodyPr>
              <a:lstStyle/>
              <a:p>
                <a:pPr marL="0" indent="0">
                  <a:buNone/>
                </a:pPr>
                <a:r>
                  <a:rPr lang="en-US" dirty="0"/>
                  <a:t>Again, from equations (1) and (4)</a:t>
                </a:r>
              </a:p>
              <a:p>
                <a:pPr marL="0" indent="0">
                  <a:buNone/>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𝑢</m:t>
                        </m:r>
                      </m:num>
                      <m:den>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num>
                      <m:den>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e>
                            </m:d>
                          </m:e>
                          <m:sup>
                            <m:r>
                              <a:rPr lang="en-US" i="1">
                                <a:latin typeface="Cambria Math" panose="02040503050406030204" pitchFamily="18" charset="0"/>
                                <a:ea typeface="Cambria Math" panose="02040503050406030204" pitchFamily="18" charset="0"/>
                              </a:rPr>
                              <m:t>2</m:t>
                            </m:r>
                          </m:sup>
                        </m:sSup>
                      </m:den>
                    </m:f>
                  </m:oMath>
                </a14:m>
                <a:r>
                  <a:rPr lang="en-US" dirty="0"/>
                  <a:t>                ………….(6)</a:t>
                </a:r>
              </a:p>
              <a:p>
                <a:pPr marL="0" indent="0">
                  <a:buNone/>
                </a:pPr>
                <a:r>
                  <a:rPr lang="en-US" dirty="0"/>
                  <a:t>On comparing (5) and (6)</a:t>
                </a:r>
              </a:p>
              <a:p>
                <a:pPr marL="0" indent="0">
                  <a:buNone/>
                </a:pP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=0</m:t>
                    </m:r>
                  </m:oMath>
                </a14:m>
                <a:r>
                  <a:rPr lang="en-US" dirty="0"/>
                  <a:t> , So  </a:t>
                </a:r>
                <a14:m>
                  <m:oMath xmlns:m="http://schemas.openxmlformats.org/officeDocument/2006/math">
                    <m:r>
                      <a:rPr lang="en-US" i="1">
                        <a:latin typeface="Cambria Math" panose="02040503050406030204" pitchFamily="18" charset="0"/>
                        <a:ea typeface="Cambria Math" panose="02040503050406030204" pitchFamily="18" charset="0"/>
                      </a:rPr>
                      <m:t>𝑓</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𝑦</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ea typeface="Cambria Math" panose="02040503050406030204" pitchFamily="18" charset="0"/>
                </a:endParaRPr>
              </a:p>
              <a:p>
                <a:pPr marL="0" indent="0">
                  <a:buNone/>
                </a:pPr>
                <a:r>
                  <a:rPr lang="en-US" dirty="0"/>
                  <a:t>Hence,   </a:t>
                </a: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𝑦</m:t>
                        </m:r>
                      </m:num>
                      <m:den>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b="1" dirty="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876800"/>
              </a:xfrm>
              <a:blipFill>
                <a:blip r:embed="rId2"/>
                <a:stretch>
                  <a:fillRect l="-1185" t="-100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54E26A6-53A8-484D-A357-1E7120F90EB3}"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7E8FCAE4-6975-4A70-94A4-EBF5E4421F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023231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3900" y="1166018"/>
                <a:ext cx="8229600" cy="4525963"/>
              </a:xfrm>
            </p:spPr>
            <p:txBody>
              <a:bodyPr>
                <a:normAutofit/>
              </a:bodyPr>
              <a:lstStyle/>
              <a:p>
                <a:pPr marL="0" indent="0">
                  <a:buNone/>
                </a:pPr>
                <a:r>
                  <a:rPr lang="en-US" sz="2800" b="1" u="sng" dirty="0"/>
                  <a:t>Milne-Thomson’s Method:  </a:t>
                </a:r>
              </a:p>
              <a:p>
                <a:pPr marL="0" indent="0">
                  <a:buNone/>
                </a:pPr>
                <a:r>
                  <a:rPr lang="en-US" dirty="0"/>
                  <a:t>Let a complex variable function is given by</a:t>
                </a:r>
              </a:p>
              <a:p>
                <a:pPr marL="0" indent="0">
                  <a:buNone/>
                </a:pP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r>
                      <a:rPr lang="en-US" b="0" i="1" dirty="0">
                        <a:latin typeface="Cambria Math" panose="02040503050406030204" pitchFamily="18" charset="0"/>
                      </a:rPr>
                      <m:t>𝑢</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r>
                      <a:rPr lang="en-US" b="0" i="1" dirty="0">
                        <a:latin typeface="Cambria Math" panose="02040503050406030204" pitchFamily="18" charset="0"/>
                      </a:rPr>
                      <m:t>𝑖𝑣</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   …………….(1)</a:t>
                </a:r>
              </a:p>
              <a:p>
                <a:pPr marL="0" indent="0">
                  <a:buNone/>
                </a:pPr>
                <a:r>
                  <a:rPr lang="en-US" dirty="0"/>
                  <a:t>Where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𝑖𝑦</m:t>
                    </m:r>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num>
                      <m:den>
                        <m:r>
                          <a:rPr lang="en-US" i="1">
                            <a:latin typeface="Cambria Math" panose="02040503050406030204" pitchFamily="18" charset="0"/>
                            <a:ea typeface="Cambria Math" panose="02040503050406030204" pitchFamily="18" charset="0"/>
                          </a:rPr>
                          <m:t>2</m:t>
                        </m:r>
                      </m:den>
                    </m:f>
                  </m:oMath>
                </a14:m>
                <a:r>
                  <a:rPr lang="en-US" dirty="0"/>
                  <a:t> , </a:t>
                </a:r>
                <a14:m>
                  <m:oMath xmlns:m="http://schemas.openxmlformats.org/officeDocument/2006/math">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den>
                    </m:f>
                  </m:oMath>
                </a14:m>
                <a:endParaRPr lang="en-US" dirty="0">
                  <a:ea typeface="Cambria Math" panose="02040503050406030204" pitchFamily="18" charset="0"/>
                </a:endParaRPr>
              </a:p>
              <a:p>
                <a:pPr marL="0" indent="0">
                  <a:buNone/>
                </a:pPr>
                <a:r>
                  <a:rPr lang="en-US" dirty="0"/>
                  <a:t>Now , on writing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r>
                      <a:rPr lang="en-US" i="1" dirty="0">
                        <a:latin typeface="Cambria Math" panose="02040503050406030204" pitchFamily="18" charset="0"/>
                      </a:rPr>
                      <m:t>𝑢</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𝑖𝑣</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 in terms of </a:t>
                </a:r>
                <a14:m>
                  <m:oMath xmlns:m="http://schemas.openxmlformats.org/officeDocument/2006/math">
                    <m:r>
                      <a:rPr lang="en-US" i="1">
                        <a:latin typeface="Cambria Math" panose="02040503050406030204" pitchFamily="18" charset="0"/>
                        <a:ea typeface="Cambria Math" panose="02040503050406030204" pitchFamily="18" charset="0"/>
                      </a:rPr>
                      <m:t>𝑧</m:t>
                    </m:r>
                  </m:oMath>
                </a14:m>
                <a:r>
                  <a:rPr lang="en-US" dirty="0"/>
                  <a:t>  and</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r>
                      <a:rPr lang="en-US" i="1">
                        <a:latin typeface="Cambria Math" panose="02040503050406030204" pitchFamily="18" charset="0"/>
                        <a:ea typeface="Cambria Math" panose="02040503050406030204" pitchFamily="18" charset="0"/>
                      </a:rPr>
                      <m:t> </m:t>
                    </m:r>
                  </m:oMath>
                </a14:m>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rPr>
                        <m:t>𝑓</m:t>
                      </m:r>
                      <m:d>
                        <m:dPr>
                          <m:ctrlPr>
                            <a:rPr lang="en-US" i="1" dirty="0">
                              <a:latin typeface="Cambria Math" panose="02040503050406030204" pitchFamily="18" charset="0"/>
                            </a:rPr>
                          </m:ctrlPr>
                        </m:dPr>
                        <m:e>
                          <m:r>
                            <a:rPr lang="en-US" i="1" dirty="0">
                              <a:latin typeface="Cambria Math" panose="02040503050406030204" pitchFamily="18" charset="0"/>
                            </a:rPr>
                            <m:t>𝑧</m:t>
                          </m:r>
                        </m:e>
                      </m:d>
                      <m:r>
                        <a:rPr lang="en-US" i="1" dirty="0">
                          <a:latin typeface="Cambria Math" panose="02040503050406030204" pitchFamily="18" charset="0"/>
                        </a:rPr>
                        <m:t>=</m:t>
                      </m:r>
                      <m:r>
                        <a:rPr lang="en-US" i="1" dirty="0">
                          <a:latin typeface="Cambria Math" panose="02040503050406030204" pitchFamily="18" charset="0"/>
                        </a:rPr>
                        <m:t>𝑢</m:t>
                      </m:r>
                      <m:d>
                        <m:dPr>
                          <m:ctrlPr>
                            <a:rPr lang="en-US" i="1" dirty="0">
                              <a:latin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num>
                            <m:den>
                              <m:r>
                                <a:rPr lang="en-US" i="1">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den>
                          </m:f>
                        </m:e>
                      </m:d>
                      <m:r>
                        <a:rPr lang="en-US" i="1" dirty="0">
                          <a:latin typeface="Cambria Math" panose="02040503050406030204" pitchFamily="18" charset="0"/>
                        </a:rPr>
                        <m:t>+</m:t>
                      </m:r>
                      <m:r>
                        <a:rPr lang="en-US" i="1" dirty="0">
                          <a:latin typeface="Cambria Math" panose="02040503050406030204" pitchFamily="18" charset="0"/>
                        </a:rPr>
                        <m:t>𝑖𝑣</m:t>
                      </m:r>
                      <m:d>
                        <m:dPr>
                          <m:ctrlPr>
                            <a:rPr lang="en-US" i="1" dirty="0">
                              <a:latin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num>
                            <m:den>
                              <m:r>
                                <a:rPr lang="en-US" i="1">
                                  <a:latin typeface="Cambria Math" panose="02040503050406030204" pitchFamily="18" charset="0"/>
                                  <a:ea typeface="Cambria Math" panose="02040503050406030204" pitchFamily="18" charset="0"/>
                                </a:rPr>
                                <m:t>2</m:t>
                              </m:r>
                            </m:den>
                          </m:f>
                          <m:r>
                            <a:rPr lang="en-US" i="1" dirty="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num>
                            <m:den>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𝑖</m:t>
                              </m:r>
                            </m:den>
                          </m:f>
                        </m:e>
                      </m:d>
                    </m:oMath>
                  </m:oMathPara>
                </a14:m>
                <a:endParaRPr lang="en-US" dirty="0"/>
              </a:p>
              <a:p>
                <a:pPr marL="0" indent="0">
                  <a:buNone/>
                </a:pPr>
                <a:r>
                  <a:rPr lang="en-US" dirty="0"/>
                  <a:t>Considering this as a formal identity in the two variables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𝑧</m:t>
                    </m:r>
                  </m:oMath>
                </a14:m>
                <a:r>
                  <a:rPr lang="en-US" dirty="0"/>
                  <a:t>  and</a:t>
                </a:r>
                <a14:m>
                  <m:oMath xmlns:m="http://schemas.openxmlformats.org/officeDocument/2006/math">
                    <m:acc>
                      <m:accPr>
                        <m:chr m:val="̅"/>
                        <m:ctrlPr>
                          <a:rPr lang="en-US" i="1">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𝑧</m:t>
                        </m:r>
                      </m:e>
                    </m:acc>
                  </m:oMath>
                </a14:m>
                <a:r>
                  <a:rPr lang="en-US" dirty="0"/>
                  <a:t> , and substituting  </a:t>
                </a:r>
                <a14:m>
                  <m:oMath xmlns:m="http://schemas.openxmlformats.org/officeDocument/2006/math">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𝑧</m:t>
                        </m:r>
                      </m:e>
                    </m:acc>
                  </m:oMath>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3900" y="1166018"/>
                <a:ext cx="8229600" cy="4525963"/>
              </a:xfrm>
              <a:blipFill>
                <a:blip r:embed="rId2"/>
                <a:stretch>
                  <a:fillRect l="-1556" t="-1346" r="-103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FD06A519-3841-441E-955F-7C58A3C92B41}"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C9F7A407-06C1-45C1-8D90-9D4648A089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20784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r>
                      <a:rPr lang="en-US" i="1" dirty="0">
                        <a:latin typeface="Cambria Math" panose="02040503050406030204" pitchFamily="18" charset="0"/>
                      </a:rPr>
                      <m:t>𝑢</m:t>
                    </m:r>
                    <m:r>
                      <a:rPr lang="en-US" i="1" dirty="0">
                        <a:latin typeface="Cambria Math" panose="02040503050406030204" pitchFamily="18" charset="0"/>
                      </a:rPr>
                      <m:t>(</m:t>
                    </m:r>
                    <m:r>
                      <a:rPr lang="en-US" b="0" i="1" dirty="0" smtClean="0">
                        <a:latin typeface="Cambria Math" panose="02040503050406030204" pitchFamily="18" charset="0"/>
                      </a:rPr>
                      <m:t>𝑧</m:t>
                    </m:r>
                    <m:r>
                      <a:rPr lang="en-US" i="1" dirty="0">
                        <a:latin typeface="Cambria Math" panose="02040503050406030204" pitchFamily="18" charset="0"/>
                      </a:rPr>
                      <m:t>, 0)+</m:t>
                    </m:r>
                    <m:r>
                      <a:rPr lang="en-US" i="1" dirty="0">
                        <a:latin typeface="Cambria Math" panose="02040503050406030204" pitchFamily="18" charset="0"/>
                      </a:rPr>
                      <m:t>𝑖𝑣</m:t>
                    </m:r>
                    <m:r>
                      <a:rPr lang="en-US" i="1" dirty="0">
                        <a:latin typeface="Cambria Math" panose="02040503050406030204" pitchFamily="18" charset="0"/>
                      </a:rPr>
                      <m:t>(</m:t>
                    </m:r>
                    <m:r>
                      <a:rPr lang="en-US" b="0" i="1" dirty="0" smtClean="0">
                        <a:latin typeface="Cambria Math" panose="02040503050406030204" pitchFamily="18" charset="0"/>
                      </a:rPr>
                      <m:t>𝑧</m:t>
                    </m:r>
                    <m:r>
                      <a:rPr lang="en-US" i="1" dirty="0">
                        <a:latin typeface="Cambria Math" panose="02040503050406030204" pitchFamily="18" charset="0"/>
                      </a:rPr>
                      <m:t>, 0)</m:t>
                    </m:r>
                  </m:oMath>
                </a14:m>
                <a:r>
                  <a:rPr lang="en-US" dirty="0"/>
                  <a:t> …………..(2)</a:t>
                </a:r>
              </a:p>
              <a:p>
                <a:pPr marL="0" indent="0">
                  <a:buNone/>
                </a:pPr>
                <a:r>
                  <a:rPr lang="en-US" dirty="0"/>
                  <a:t>Equation (2) is same as the equation (1), if we replace </a:t>
                </a:r>
                <a14:m>
                  <m:oMath xmlns:m="http://schemas.openxmlformats.org/officeDocument/2006/math">
                    <m:r>
                      <a:rPr lang="en-US" i="1">
                        <a:latin typeface="Cambria Math" panose="02040503050406030204" pitchFamily="18" charset="0"/>
                      </a:rPr>
                      <m:t>𝑥</m:t>
                    </m:r>
                  </m:oMath>
                </a14:m>
                <a:r>
                  <a:rPr lang="en-US" dirty="0"/>
                  <a:t> by </a:t>
                </a:r>
                <a14:m>
                  <m:oMath xmlns:m="http://schemas.openxmlformats.org/officeDocument/2006/math">
                    <m:r>
                      <a:rPr lang="en-US" i="1">
                        <a:latin typeface="Cambria Math" panose="02040503050406030204" pitchFamily="18" charset="0"/>
                      </a:rPr>
                      <m:t>𝑧</m:t>
                    </m:r>
                  </m:oMath>
                </a14:m>
                <a:r>
                  <a:rPr lang="en-US" dirty="0"/>
                  <a:t> and </a:t>
                </a:r>
                <a14:m>
                  <m:oMath xmlns:m="http://schemas.openxmlformats.org/officeDocument/2006/math">
                    <m:r>
                      <a:rPr lang="en-US" i="1">
                        <a:latin typeface="Cambria Math" panose="02040503050406030204" pitchFamily="18" charset="0"/>
                      </a:rPr>
                      <m:t>𝑦</m:t>
                    </m:r>
                  </m:oMath>
                </a14:m>
                <a:r>
                  <a:rPr lang="en-US" dirty="0"/>
                  <a:t> by 0.</a:t>
                </a:r>
              </a:p>
              <a:p>
                <a:pPr marL="0" indent="0">
                  <a:buNone/>
                </a:pPr>
                <a:r>
                  <a:rPr lang="en-US" dirty="0"/>
                  <a:t>Therefore, to express any function in terms of </a:t>
                </a:r>
                <a14:m>
                  <m:oMath xmlns:m="http://schemas.openxmlformats.org/officeDocument/2006/math">
                    <m:r>
                      <a:rPr lang="en-US" i="1">
                        <a:latin typeface="Cambria Math" panose="02040503050406030204" pitchFamily="18" charset="0"/>
                      </a:rPr>
                      <m:t>𝑧</m:t>
                    </m:r>
                  </m:oMath>
                </a14:m>
                <a:r>
                  <a:rPr lang="en-US" dirty="0"/>
                  <a:t> , replace </a:t>
                </a:r>
                <a14:m>
                  <m:oMath xmlns:m="http://schemas.openxmlformats.org/officeDocument/2006/math">
                    <m:r>
                      <a:rPr lang="en-US" i="1">
                        <a:latin typeface="Cambria Math" panose="02040503050406030204" pitchFamily="18" charset="0"/>
                      </a:rPr>
                      <m:t>𝑥</m:t>
                    </m:r>
                  </m:oMath>
                </a14:m>
                <a:r>
                  <a:rPr lang="en-US" dirty="0"/>
                  <a:t> by </a:t>
                </a:r>
                <a14:m>
                  <m:oMath xmlns:m="http://schemas.openxmlformats.org/officeDocument/2006/math">
                    <m:r>
                      <a:rPr lang="en-US" i="1">
                        <a:latin typeface="Cambria Math" panose="02040503050406030204" pitchFamily="18" charset="0"/>
                      </a:rPr>
                      <m:t>𝑧</m:t>
                    </m:r>
                  </m:oMath>
                </a14:m>
                <a:r>
                  <a:rPr lang="en-US" dirty="0"/>
                  <a:t> and </a:t>
                </a:r>
                <a14:m>
                  <m:oMath xmlns:m="http://schemas.openxmlformats.org/officeDocument/2006/math">
                    <m:r>
                      <a:rPr lang="en-US" i="1">
                        <a:latin typeface="Cambria Math" panose="02040503050406030204" pitchFamily="18" charset="0"/>
                      </a:rPr>
                      <m:t>𝑦</m:t>
                    </m:r>
                  </m:oMath>
                </a14:m>
                <a:r>
                  <a:rPr lang="en-US" dirty="0"/>
                  <a:t> by 0.</a:t>
                </a:r>
              </a:p>
              <a:p>
                <a:pPr marL="0" indent="0">
                  <a:buNone/>
                </a:pPr>
                <a:r>
                  <a:rPr lang="en-US" dirty="0"/>
                  <a:t>This is an elegant method of finding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oMath>
                </a14:m>
                <a:r>
                  <a:rPr lang="en-US" dirty="0"/>
                  <a:t> , ‘when its real part or imaginary</a:t>
                </a:r>
              </a:p>
              <a:p>
                <a:pPr marL="0" indent="0">
                  <a:buNone/>
                </a:pPr>
                <a:r>
                  <a:rPr lang="en-US" dirty="0"/>
                  <a:t>part is given’ and this method is known as Milne-Thomson’s Method.</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t="-1078" r="-741"/>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A43E9A4-732E-46FE-95D5-86224D46F29B}"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297260B9-C00C-4DD0-A82D-1DFB7FB231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86115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953000"/>
              </a:xfrm>
            </p:spPr>
            <p:txBody>
              <a:bodyPr>
                <a:normAutofit/>
              </a:bodyPr>
              <a:lstStyle/>
              <a:p>
                <a:pPr marL="0" indent="0">
                  <a:buNone/>
                </a:pPr>
                <a:r>
                  <a:rPr lang="en-US" b="1" dirty="0"/>
                  <a:t>Example-1: </a:t>
                </a:r>
                <a:r>
                  <a:rPr lang="en-US" dirty="0"/>
                  <a:t>Find the analytic function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r>
                      <a:rPr lang="en-US" b="0" i="1" dirty="0">
                        <a:latin typeface="Cambria Math" panose="02040503050406030204" pitchFamily="18" charset="0"/>
                      </a:rPr>
                      <m:t>𝑢</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r>
                      <a:rPr lang="en-US" b="0" i="1" dirty="0">
                        <a:latin typeface="Cambria Math" panose="02040503050406030204" pitchFamily="18" charset="0"/>
                      </a:rPr>
                      <m:t>𝑖𝑣</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 whose real part is . </a:t>
                </a:r>
                <a14:m>
                  <m:oMath xmlns:m="http://schemas.openxmlformats.org/officeDocument/2006/math">
                    <m:sSup>
                      <m:sSupPr>
                        <m:ctrlPr>
                          <a:rPr lang="en-US" i="1">
                            <a:latin typeface="Cambria Math" panose="02040503050406030204" pitchFamily="18" charset="0"/>
                          </a:rPr>
                        </m:ctrlPr>
                      </m:sSupPr>
                      <m:e>
                        <m:r>
                          <a:rPr lang="en-US" b="0" i="1">
                            <a:latin typeface="Cambria Math" panose="02040503050406030204" pitchFamily="18" charset="0"/>
                          </a:rPr>
                          <m:t>𝑥</m:t>
                        </m:r>
                      </m:e>
                      <m:sup>
                        <m:r>
                          <a:rPr lang="en-US" b="0" i="1">
                            <a:latin typeface="Cambria Math" panose="02040503050406030204" pitchFamily="18" charset="0"/>
                          </a:rPr>
                          <m:t>3</m:t>
                        </m:r>
                      </m:sup>
                    </m:sSup>
                    <m:r>
                      <a:rPr lang="en-US" b="0" i="1">
                        <a:latin typeface="Cambria Math" panose="02040503050406030204" pitchFamily="18" charset="0"/>
                        <a:ea typeface="Cambria Math" panose="02040503050406030204" pitchFamily="18" charset="0"/>
                      </a:rPr>
                      <m:t>−3</m:t>
                    </m:r>
                    <m:r>
                      <a:rPr lang="en-US" b="0"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𝑦</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𝑥</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𝑦</m:t>
                        </m:r>
                      </m:e>
                      <m:sup>
                        <m:r>
                          <a:rPr lang="en-US" b="0" i="1">
                            <a:latin typeface="Cambria Math" panose="02040503050406030204" pitchFamily="18" charset="0"/>
                            <a:ea typeface="Cambria Math" panose="02040503050406030204" pitchFamily="18" charset="0"/>
                          </a:rPr>
                          <m:t>2</m:t>
                        </m:r>
                      </m:sup>
                    </m:sSup>
                  </m:oMath>
                </a14:m>
                <a:r>
                  <a:rPr lang="en-US" dirty="0"/>
                  <a:t>.</a:t>
                </a:r>
              </a:p>
              <a:p>
                <a:pPr marL="0" indent="0">
                  <a:buNone/>
                </a:pPr>
                <a:r>
                  <a:rPr lang="en-US" dirty="0"/>
                  <a:t>Solution:  Let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r>
                      <a:rPr lang="en-US" i="1" dirty="0">
                        <a:latin typeface="Cambria Math" panose="02040503050406030204" pitchFamily="18" charset="0"/>
                      </a:rPr>
                      <m:t>𝑢</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𝑖𝑣</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 is an analytic function.     Hence, from the question</a:t>
                </a:r>
              </a:p>
              <a:p>
                <a:pPr marL="0" indent="0">
                  <a:buNone/>
                </a:pPr>
                <a14:m>
                  <m:oMathPara xmlns:m="http://schemas.openxmlformats.org/officeDocument/2006/math">
                    <m:oMathParaPr>
                      <m:jc m:val="left"/>
                    </m:oMathParaPr>
                    <m:oMath xmlns:m="http://schemas.openxmlformats.org/officeDocument/2006/math">
                      <m:sSup>
                        <m:sSupPr>
                          <m:ctrlPr>
                            <a:rPr lang="en-US" i="1">
                              <a:latin typeface="Cambria Math" panose="02040503050406030204" pitchFamily="18" charset="0"/>
                            </a:rPr>
                          </m:ctrlPr>
                        </m:sSupPr>
                        <m:e>
                          <m:r>
                            <a:rPr lang="en-US" i="1" dirty="0">
                              <a:latin typeface="Cambria Math" panose="02040503050406030204" pitchFamily="18" charset="0"/>
                            </a:rPr>
                            <m:t>𝑢</m:t>
                          </m:r>
                          <m:r>
                            <a:rPr lang="en-US" i="1" dirty="0">
                              <a:latin typeface="Cambria Math" panose="02040503050406030204" pitchFamily="18" charset="0"/>
                            </a:rPr>
                            <m:t>=</m:t>
                          </m:r>
                          <m:r>
                            <a:rPr lang="en-US" i="1">
                              <a:latin typeface="Cambria Math" panose="02040503050406030204" pitchFamily="18" charset="0"/>
                            </a:rPr>
                            <m:t>𝑥</m:t>
                          </m:r>
                        </m:e>
                        <m:sup>
                          <m:r>
                            <a:rPr lang="en-US" i="1">
                              <a:latin typeface="Cambria Math" panose="02040503050406030204" pitchFamily="18" charset="0"/>
                            </a:rPr>
                            <m:t>3</m:t>
                          </m:r>
                        </m:sup>
                      </m:sSup>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oMath>
                  </m:oMathPara>
                </a14:m>
                <a:endParaRPr lang="en-US" dirty="0">
                  <a:ea typeface="Cambria Math" panose="02040503050406030204" pitchFamily="18" charset="0"/>
                </a:endParaRPr>
              </a:p>
              <a:p>
                <a:pPr marL="0" indent="0">
                  <a:buNone/>
                </a:pPr>
                <a:r>
                  <a:rPr lang="en-US" dirty="0"/>
                  <a:t>Now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i</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a14:m>
                <a:r>
                  <a:rPr lang="en-US" dirty="0"/>
                  <a:t>    [by using C.R. equation]</a:t>
                </a:r>
              </a:p>
              <a:p>
                <a:pPr marL="0" indent="0">
                  <a:buNone/>
                </a:pPr>
                <a:r>
                  <a:rPr lang="en-US" dirty="0"/>
                  <a:t>Hence , </a:t>
                </a:r>
                <a14:m>
                  <m:oMath xmlns:m="http://schemas.openxmlformats.org/officeDocument/2006/math">
                    <m:r>
                      <a:rPr lang="en-US" i="1" dirty="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i</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𝑥</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𝑦</m:t>
                        </m:r>
                      </m:e>
                    </m:d>
                  </m:oMath>
                </a14:m>
                <a:endParaRPr lang="en-US" dirty="0"/>
              </a:p>
              <a:p>
                <a:pPr marL="0" indent="0">
                  <a:buNone/>
                </a:pPr>
                <a:r>
                  <a:rPr lang="en-US" dirty="0"/>
                  <a:t>by using Milne-Thomson’s method (replacing </a:t>
                </a:r>
                <a14:m>
                  <m:oMath xmlns:m="http://schemas.openxmlformats.org/officeDocument/2006/math">
                    <m:r>
                      <a:rPr lang="en-US" i="1">
                        <a:latin typeface="Cambria Math" panose="02040503050406030204" pitchFamily="18" charset="0"/>
                        <a:ea typeface="Cambria Math" panose="02040503050406030204" pitchFamily="18" charset="0"/>
                      </a:rPr>
                      <m:t>𝑥</m:t>
                    </m:r>
                  </m:oMath>
                </a14:m>
                <a:r>
                  <a:rPr lang="en-US" dirty="0"/>
                  <a:t> by z and </a:t>
                </a:r>
                <a14:m>
                  <m:oMath xmlns:m="http://schemas.openxmlformats.org/officeDocument/2006/math">
                    <m:r>
                      <a:rPr lang="en-US" i="1">
                        <a:latin typeface="Cambria Math" panose="02040503050406030204" pitchFamily="18" charset="0"/>
                        <a:ea typeface="Cambria Math" panose="02040503050406030204" pitchFamily="18" charset="0"/>
                      </a:rPr>
                      <m:t>𝑦</m:t>
                    </m:r>
                  </m:oMath>
                </a14:m>
                <a:r>
                  <a:rPr lang="en-US" dirty="0"/>
                  <a:t> by 0)</a:t>
                </a: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e>
                      </m:d>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oMath>
                  </m:oMathPara>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953000"/>
              </a:xfrm>
              <a:blipFill>
                <a:blip r:embed="rId2"/>
                <a:stretch>
                  <a:fillRect l="-1185" t="-984" r="-3037" b="-369"/>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EC21267-B2D8-45C1-A0A6-919F355BC2B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23F21E44-BA0E-49D0-80AC-6101CF64EA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8763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a:bodyPr>
              <a:lstStyle/>
              <a:p>
                <a:pPr marL="0" indent="0">
                  <a:buNone/>
                </a:pPr>
                <a:r>
                  <a:rPr lang="en-US" dirty="0">
                    <a:cs typeface="Times New Roman" panose="02020603050405020304" pitchFamily="18" charset="0"/>
                  </a:rPr>
                  <a:t>Hence , </a:t>
                </a:r>
                <a14:m>
                  <m:oMath xmlns:m="http://schemas.openxmlformats.org/officeDocument/2006/math">
                    <m:r>
                      <a:rPr lang="en-US" i="1">
                        <a:latin typeface="Cambria Math" panose="02040503050406030204" pitchFamily="18" charset="0"/>
                        <a:cs typeface="Times New Roman" panose="02020603050405020304" pitchFamily="18" charset="0"/>
                      </a:rPr>
                      <m:t>𝑣</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𝐼𝑚</m:t>
                    </m:r>
                    <m:d>
                      <m:dPr>
                        <m:begChr m:val="["/>
                        <m:endChr m:val="]"/>
                        <m:ctrlPr>
                          <a:rPr lang="en-US"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𝑧</m:t>
                            </m:r>
                          </m:e>
                          <m:sup>
                            <m:r>
                              <a:rPr lang="en-US" i="1">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𝑧</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𝑖𝑐</m:t>
                        </m:r>
                      </m:e>
                    </m:d>
                  </m:oMath>
                </a14:m>
                <a:endParaRPr lang="en-US" dirty="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𝐼𝑚</m:t>
                      </m:r>
                      <m:d>
                        <m:dPr>
                          <m:begChr m:val="["/>
                          <m:endChr m:val="]"/>
                          <m:ctrlPr>
                            <a:rPr lang="en-US" i="1">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𝑖</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𝑖</m:t>
                          </m:r>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𝑦</m:t>
                          </m:r>
                          <m:r>
                            <a:rPr lang="en-US" i="1">
                              <a:latin typeface="Cambria Math" panose="02040503050406030204" pitchFamily="18" charset="0"/>
                              <a:ea typeface="Cambria Math" panose="02040503050406030204" pitchFamily="18" charset="0"/>
                              <a:cs typeface="Times New Roman" panose="02020603050405020304" pitchFamily="18" charset="0"/>
                            </a:rPr>
                            <m:t>−3</m:t>
                          </m:r>
                          <m:r>
                            <a:rPr lang="en-US" i="1">
                              <a:latin typeface="Cambria Math" panose="02040503050406030204" pitchFamily="18" charset="0"/>
                              <a:ea typeface="Cambria Math" panose="02040503050406030204" pitchFamily="18" charset="0"/>
                              <a:cs typeface="Times New Roman" panose="02020603050405020304" pitchFamily="18" charset="0"/>
                            </a:rPr>
                            <m:t>𝑥</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𝑖</m:t>
                          </m:r>
                          <m:r>
                            <a:rPr lang="en-US" i="1">
                              <a:latin typeface="Cambria Math" panose="02040503050406030204" pitchFamily="18" charset="0"/>
                              <a:ea typeface="Cambria Math" panose="02040503050406030204" pitchFamily="18" charset="0"/>
                              <a:cs typeface="Times New Roman" panose="02020603050405020304" pitchFamily="18" charset="0"/>
                            </a:rPr>
                            <m:t>6</m:t>
                          </m:r>
                          <m:r>
                            <a:rPr lang="en-US" i="1">
                              <a:latin typeface="Cambria Math" panose="02040503050406030204" pitchFamily="18" charset="0"/>
                              <a:ea typeface="Cambria Math" panose="02040503050406030204" pitchFamily="18" charset="0"/>
                              <a:cs typeface="Times New Roman" panose="02020603050405020304" pitchFamily="18" charset="0"/>
                            </a:rPr>
                            <m:t>𝑥𝑦</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𝑖𝑐</m:t>
                          </m:r>
                        </m:e>
                      </m:d>
                    </m:oMath>
                  </m:oMathPara>
                </a14:m>
                <a:endParaRPr lang="en-US" dirty="0">
                  <a:cs typeface="Times New Roman" panose="020206030504050203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𝑣</m:t>
                      </m:r>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𝑦</m:t>
                      </m:r>
                      <m:r>
                        <a:rPr lang="en-US"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ea typeface="Cambria Math" panose="02040503050406030204" pitchFamily="18" charset="0"/>
                          <a:cs typeface="Times New Roman" panose="02020603050405020304" pitchFamily="18" charset="0"/>
                        </a:rPr>
                        <m:t>+6</m:t>
                      </m:r>
                      <m:r>
                        <a:rPr lang="en-US" i="1">
                          <a:latin typeface="Cambria Math" panose="02040503050406030204" pitchFamily="18" charset="0"/>
                          <a:ea typeface="Cambria Math" panose="02040503050406030204" pitchFamily="18" charset="0"/>
                          <a:cs typeface="Times New Roman" panose="02020603050405020304" pitchFamily="18" charset="0"/>
                        </a:rPr>
                        <m:t>𝑥𝑦</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𝑐</m:t>
                      </m:r>
                    </m:oMath>
                  </m:oMathPara>
                </a14:m>
                <a:endParaRPr lang="en-US" dirty="0">
                  <a:ea typeface="Cambria Math" panose="02040503050406030204" pitchFamily="18" charset="0"/>
                  <a:cs typeface="Times New Roman" panose="02020603050405020304" pitchFamily="18" charset="0"/>
                </a:endParaRPr>
              </a:p>
              <a:p>
                <a:pPr marL="0" indent="0">
                  <a:buNone/>
                </a:pPr>
                <a:r>
                  <a:rPr lang="en-US" dirty="0">
                    <a:cs typeface="Times New Roman" panose="02020603050405020304" pitchFamily="18" charset="0"/>
                  </a:rPr>
                  <a:t>Therefore,</a:t>
                </a:r>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cs typeface="Times New Roman" panose="02020603050405020304" pitchFamily="18" charset="0"/>
                        </a:rPr>
                        <m:t>𝑓</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𝑧</m:t>
                      </m:r>
                      <m:r>
                        <a:rPr lang="en-US" i="1" dirty="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ea typeface="Cambria Math" panose="02040503050406030204" pitchFamily="18" charset="0"/>
                              <a:cs typeface="Times New Roman" panose="02020603050405020304" pitchFamily="18" charset="0"/>
                            </a:rPr>
                            <m:t>−3</m:t>
                          </m:r>
                          <m:r>
                            <a:rPr lang="en-US" i="1">
                              <a:latin typeface="Cambria Math" panose="02040503050406030204" pitchFamily="18" charset="0"/>
                              <a:ea typeface="Cambria Math" panose="02040503050406030204" pitchFamily="18" charset="0"/>
                              <a:cs typeface="Times New Roman" panose="02020603050405020304" pitchFamily="18" charset="0"/>
                            </a:rPr>
                            <m:t>𝑥</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e>
                      </m:d>
                      <m:r>
                        <a:rPr lang="en-US" i="1" dirty="0">
                          <a:latin typeface="Cambria Math" panose="02040503050406030204" pitchFamily="18" charset="0"/>
                          <a:ea typeface="Cambria Math" panose="02040503050406030204" pitchFamily="18" charset="0"/>
                          <a:cs typeface="Times New Roman" panose="02020603050405020304" pitchFamily="18" charset="0"/>
                        </a:rPr>
                        <m:t>+</m:t>
                      </m:r>
                      <m:r>
                        <a:rPr lang="en-US" i="1" dirty="0">
                          <a:latin typeface="Cambria Math" panose="02040503050406030204" pitchFamily="18" charset="0"/>
                          <a:ea typeface="Cambria Math" panose="02040503050406030204" pitchFamily="18" charset="0"/>
                          <a:cs typeface="Times New Roman" panose="02020603050405020304" pitchFamily="18" charset="0"/>
                        </a:rPr>
                        <m:t>𝑖</m:t>
                      </m:r>
                      <m:d>
                        <m:dPr>
                          <m:ctrlPr>
                            <a:rPr lang="en-US" i="1" dirty="0">
                              <a:latin typeface="Cambria Math" panose="02040503050406030204" pitchFamily="18" charset="0"/>
                              <a:ea typeface="Cambria Math" panose="02040503050406030204" pitchFamily="18" charset="0"/>
                              <a:cs typeface="Times New Roman" panose="02020603050405020304" pitchFamily="18" charset="0"/>
                            </a:rPr>
                          </m:ctrlPr>
                        </m:dPr>
                        <m:e>
                          <m:r>
                            <a:rPr lang="en-US" i="1">
                              <a:latin typeface="Cambria Math" panose="02040503050406030204" pitchFamily="18" charset="0"/>
                              <a:ea typeface="Cambria Math" panose="02040503050406030204" pitchFamily="18" charset="0"/>
                              <a:cs typeface="Times New Roman" panose="02020603050405020304" pitchFamily="18" charset="0"/>
                            </a:rPr>
                            <m:t>3</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𝑥</m:t>
                              </m:r>
                            </m:e>
                            <m:sup>
                              <m:r>
                                <a:rPr lang="en-US" i="1">
                                  <a:latin typeface="Cambria Math" panose="02040503050406030204" pitchFamily="18" charset="0"/>
                                  <a:ea typeface="Cambria Math" panose="02040503050406030204" pitchFamily="18" charset="0"/>
                                  <a:cs typeface="Times New Roman" panose="02020603050405020304" pitchFamily="18" charset="0"/>
                                </a:rPr>
                                <m:t>2</m:t>
                              </m:r>
                            </m:sup>
                          </m:sSup>
                          <m:r>
                            <a:rPr lang="en-US" i="1">
                              <a:latin typeface="Cambria Math" panose="02040503050406030204" pitchFamily="18" charset="0"/>
                              <a:ea typeface="Cambria Math" panose="02040503050406030204" pitchFamily="18" charset="0"/>
                              <a:cs typeface="Times New Roman" panose="02020603050405020304" pitchFamily="18" charset="0"/>
                            </a:rPr>
                            <m:t>𝑦</m:t>
                          </m:r>
                          <m:r>
                            <a:rPr lang="en-US" i="1">
                              <a:latin typeface="Cambria Math" panose="02040503050406030204" pitchFamily="18" charset="0"/>
                              <a:ea typeface="Cambria Math" panose="02040503050406030204" pitchFamily="18" charset="0"/>
                              <a:cs typeface="Times New Roman" panose="02020603050405020304" pitchFamily="18" charset="0"/>
                            </a:rPr>
                            <m:t>−</m:t>
                          </m:r>
                          <m:r>
                            <m:rPr>
                              <m:nor/>
                            </m:rPr>
                            <a:rPr lang="en-US" dirty="0">
                              <a:ea typeface="Cambria Math" panose="02040503050406030204" pitchFamily="18" charset="0"/>
                              <a:cs typeface="Times New Roman" panose="02020603050405020304" pitchFamily="18" charset="0"/>
                            </a:rPr>
                            <m:t> </m:t>
                          </m:r>
                          <m:sSup>
                            <m:sSupPr>
                              <m:ctrlPr>
                                <a:rPr lang="en-US" i="1">
                                  <a:latin typeface="Cambria Math" panose="02040503050406030204" pitchFamily="18" charset="0"/>
                                  <a:ea typeface="Cambria Math" panose="02040503050406030204" pitchFamily="18" charset="0"/>
                                  <a:cs typeface="Times New Roman" panose="02020603050405020304" pitchFamily="18" charset="0"/>
                                </a:rPr>
                              </m:ctrlPr>
                            </m:sSupPr>
                            <m:e>
                              <m:r>
                                <a:rPr lang="en-US" i="1">
                                  <a:latin typeface="Cambria Math" panose="02040503050406030204" pitchFamily="18" charset="0"/>
                                  <a:ea typeface="Cambria Math" panose="02040503050406030204" pitchFamily="18" charset="0"/>
                                  <a:cs typeface="Times New Roman" panose="02020603050405020304" pitchFamily="18" charset="0"/>
                                </a:rPr>
                                <m:t>𝑦</m:t>
                              </m:r>
                            </m:e>
                            <m:sup>
                              <m:r>
                                <a:rPr lang="en-US" i="1">
                                  <a:latin typeface="Cambria Math" panose="02040503050406030204" pitchFamily="18" charset="0"/>
                                  <a:ea typeface="Cambria Math" panose="02040503050406030204" pitchFamily="18" charset="0"/>
                                  <a:cs typeface="Times New Roman" panose="02020603050405020304" pitchFamily="18" charset="0"/>
                                </a:rPr>
                                <m:t>3</m:t>
                              </m:r>
                            </m:sup>
                          </m:sSup>
                          <m:r>
                            <a:rPr lang="en-US" i="1">
                              <a:latin typeface="Cambria Math" panose="02040503050406030204" pitchFamily="18" charset="0"/>
                              <a:ea typeface="Cambria Math" panose="02040503050406030204" pitchFamily="18" charset="0"/>
                              <a:cs typeface="Times New Roman" panose="02020603050405020304" pitchFamily="18" charset="0"/>
                            </a:rPr>
                            <m:t>+6</m:t>
                          </m:r>
                          <m:r>
                            <a:rPr lang="en-US" i="1">
                              <a:latin typeface="Cambria Math" panose="02040503050406030204" pitchFamily="18" charset="0"/>
                              <a:ea typeface="Cambria Math" panose="02040503050406030204" pitchFamily="18" charset="0"/>
                              <a:cs typeface="Times New Roman" panose="02020603050405020304" pitchFamily="18" charset="0"/>
                            </a:rPr>
                            <m:t>𝑥𝑦</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𝑐</m:t>
                          </m:r>
                        </m:e>
                      </m:d>
                    </m:oMath>
                  </m:oMathPara>
                </a14:m>
                <a:endParaRPr lang="en-US" dirty="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185" t="-97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28BD209-1B7B-49CF-B804-663562E73FB5}"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677717B0-B70F-4056-B8B7-18DAC875B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006299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fontScale="92500" lnSpcReduction="20000"/>
              </a:bodyPr>
              <a:lstStyle/>
              <a:p>
                <a:pPr marL="0" indent="0">
                  <a:buNone/>
                </a:pPr>
                <a:r>
                  <a:rPr lang="en-US" sz="2800" b="1" dirty="0"/>
                  <a:t>Example-2:  </a:t>
                </a:r>
                <a:r>
                  <a:rPr lang="en-US" sz="2800" dirty="0"/>
                  <a:t>Find the analytic function </a:t>
                </a:r>
                <a14:m>
                  <m:oMath xmlns:m="http://schemas.openxmlformats.org/officeDocument/2006/math">
                    <m:r>
                      <a:rPr lang="en-US" sz="2800" b="0" i="1" dirty="0">
                        <a:latin typeface="Cambria Math" panose="02040503050406030204" pitchFamily="18" charset="0"/>
                      </a:rPr>
                      <m:t>𝑓</m:t>
                    </m:r>
                    <m:r>
                      <a:rPr lang="en-US" sz="2800" b="0" i="1" dirty="0">
                        <a:latin typeface="Cambria Math" panose="02040503050406030204" pitchFamily="18" charset="0"/>
                      </a:rPr>
                      <m:t>(</m:t>
                    </m:r>
                    <m:r>
                      <a:rPr lang="en-US" sz="2800" b="0" i="1" dirty="0">
                        <a:latin typeface="Cambria Math" panose="02040503050406030204" pitchFamily="18" charset="0"/>
                      </a:rPr>
                      <m:t>𝑧</m:t>
                    </m:r>
                    <m:r>
                      <a:rPr lang="en-US" sz="2800" b="0" i="1" dirty="0">
                        <a:latin typeface="Cambria Math" panose="02040503050406030204" pitchFamily="18" charset="0"/>
                      </a:rPr>
                      <m:t>)=</m:t>
                    </m:r>
                    <m:r>
                      <a:rPr lang="en-US" sz="2800" b="0" i="1" dirty="0">
                        <a:latin typeface="Cambria Math" panose="02040503050406030204" pitchFamily="18" charset="0"/>
                      </a:rPr>
                      <m:t>𝑢</m:t>
                    </m:r>
                    <m:r>
                      <a:rPr lang="en-US" sz="2800" b="0" i="1" dirty="0">
                        <a:latin typeface="Cambria Math" panose="02040503050406030204" pitchFamily="18" charset="0"/>
                      </a:rPr>
                      <m:t>(</m:t>
                    </m:r>
                    <m:r>
                      <a:rPr lang="en-US" sz="2800" b="0" i="1" dirty="0">
                        <a:latin typeface="Cambria Math" panose="02040503050406030204" pitchFamily="18" charset="0"/>
                      </a:rPr>
                      <m:t>𝑥</m:t>
                    </m:r>
                    <m:r>
                      <a:rPr lang="en-US" sz="2800" b="0" i="1" dirty="0">
                        <a:latin typeface="Cambria Math" panose="02040503050406030204" pitchFamily="18" charset="0"/>
                      </a:rPr>
                      <m:t>, </m:t>
                    </m:r>
                    <m:r>
                      <a:rPr lang="en-US" sz="2800" b="0" i="1" dirty="0">
                        <a:latin typeface="Cambria Math" panose="02040503050406030204" pitchFamily="18" charset="0"/>
                      </a:rPr>
                      <m:t>𝑦</m:t>
                    </m:r>
                    <m:r>
                      <a:rPr lang="en-US" sz="2800" b="0" i="1" dirty="0">
                        <a:latin typeface="Cambria Math" panose="02040503050406030204" pitchFamily="18" charset="0"/>
                      </a:rPr>
                      <m:t>)+</m:t>
                    </m:r>
                    <m:r>
                      <a:rPr lang="en-US" sz="2800" b="0" i="1" dirty="0">
                        <a:latin typeface="Cambria Math" panose="02040503050406030204" pitchFamily="18" charset="0"/>
                      </a:rPr>
                      <m:t>𝑖𝑣</m:t>
                    </m:r>
                    <m:r>
                      <a:rPr lang="en-US" sz="2800" b="0" i="1" dirty="0">
                        <a:latin typeface="Cambria Math" panose="02040503050406030204" pitchFamily="18" charset="0"/>
                      </a:rPr>
                      <m:t>(</m:t>
                    </m:r>
                    <m:r>
                      <a:rPr lang="en-US" sz="2800" b="0" i="1" dirty="0">
                        <a:latin typeface="Cambria Math" panose="02040503050406030204" pitchFamily="18" charset="0"/>
                      </a:rPr>
                      <m:t>𝑥</m:t>
                    </m:r>
                    <m:r>
                      <a:rPr lang="en-US" sz="2800" b="0" i="1" dirty="0">
                        <a:latin typeface="Cambria Math" panose="02040503050406030204" pitchFamily="18" charset="0"/>
                      </a:rPr>
                      <m:t>, </m:t>
                    </m:r>
                    <m:r>
                      <a:rPr lang="en-US" sz="2800" b="0" i="1" dirty="0">
                        <a:latin typeface="Cambria Math" panose="02040503050406030204" pitchFamily="18" charset="0"/>
                      </a:rPr>
                      <m:t>𝑦</m:t>
                    </m:r>
                    <m:r>
                      <a:rPr lang="en-US" sz="2800" b="0" i="1" dirty="0">
                        <a:latin typeface="Cambria Math" panose="02040503050406030204" pitchFamily="18" charset="0"/>
                      </a:rPr>
                      <m:t>)</m:t>
                    </m:r>
                  </m:oMath>
                </a14:m>
                <a:r>
                  <a:rPr lang="en-US" sz="2800" dirty="0"/>
                  <a:t>,</a:t>
                </a:r>
              </a:p>
              <a:p>
                <a:pPr marL="0" indent="0">
                  <a:buNone/>
                </a:pPr>
                <a:r>
                  <a:rPr lang="en-US" sz="2800" dirty="0"/>
                  <a:t>If  </a:t>
                </a:r>
                <a14:m>
                  <m:oMath xmlns:m="http://schemas.openxmlformats.org/officeDocument/2006/math">
                    <m:r>
                      <a:rPr lang="en-US" sz="2800" b="0" i="1">
                        <a:latin typeface="Cambria Math" panose="02040503050406030204" pitchFamily="18" charset="0"/>
                      </a:rPr>
                      <m:t>𝑢</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𝑣</m:t>
                    </m:r>
                    <m:r>
                      <a:rPr lang="en-US" sz="2800" b="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𝑦</m:t>
                        </m:r>
                      </m:e>
                    </m:d>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𝑥</m:t>
                            </m:r>
                          </m:e>
                          <m:sup>
                            <m:r>
                              <a:rPr lang="en-US" sz="2800" b="0" i="1">
                                <a:latin typeface="Cambria Math" panose="02040503050406030204" pitchFamily="18" charset="0"/>
                                <a:ea typeface="Cambria Math" panose="02040503050406030204" pitchFamily="18" charset="0"/>
                              </a:rPr>
                              <m:t>2</m:t>
                            </m:r>
                          </m:sup>
                        </m:sSup>
                        <m:r>
                          <a:rPr lang="en-US" sz="2800" b="0" i="1">
                            <a:latin typeface="Cambria Math" panose="02040503050406030204" pitchFamily="18" charset="0"/>
                            <a:ea typeface="Cambria Math" panose="02040503050406030204" pitchFamily="18" charset="0"/>
                          </a:rPr>
                          <m:t>+4</m:t>
                        </m:r>
                        <m:r>
                          <a:rPr lang="en-US" sz="2800" b="0" i="1">
                            <a:latin typeface="Cambria Math" panose="02040503050406030204" pitchFamily="18" charset="0"/>
                            <a:ea typeface="Cambria Math" panose="02040503050406030204" pitchFamily="18" charset="0"/>
                          </a:rPr>
                          <m:t>𝑥𝑦</m:t>
                        </m:r>
                        <m:r>
                          <a:rPr lang="en-US" sz="2800" b="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𝑦</m:t>
                            </m:r>
                          </m:e>
                          <m:sup>
                            <m:r>
                              <a:rPr lang="en-US" sz="2800" b="0" i="1">
                                <a:latin typeface="Cambria Math" panose="02040503050406030204" pitchFamily="18" charset="0"/>
                                <a:ea typeface="Cambria Math" panose="02040503050406030204" pitchFamily="18" charset="0"/>
                              </a:rPr>
                              <m:t>2</m:t>
                            </m:r>
                          </m:sup>
                        </m:sSup>
                      </m:e>
                    </m:d>
                  </m:oMath>
                </a14:m>
                <a:r>
                  <a:rPr lang="en-US" sz="2800" dirty="0"/>
                  <a:t>.</a:t>
                </a:r>
              </a:p>
              <a:p>
                <a:pPr marL="0" indent="0">
                  <a:buNone/>
                </a:pPr>
                <a:r>
                  <a:rPr lang="en-US" sz="2800" dirty="0"/>
                  <a:t>Solution:  Given that    </a:t>
                </a:r>
                <a14:m>
                  <m:oMath xmlns:m="http://schemas.openxmlformats.org/officeDocument/2006/math">
                    <m:r>
                      <a:rPr lang="en-US" sz="2800" b="0" i="1">
                        <a:latin typeface="Cambria Math" panose="02040503050406030204" pitchFamily="18" charset="0"/>
                      </a:rPr>
                      <m:t>𝑢</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𝑣</m:t>
                    </m:r>
                    <m:r>
                      <a:rPr lang="en-US" sz="2800" b="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b="0" i="1">
                            <a:latin typeface="Cambria Math" panose="02040503050406030204" pitchFamily="18" charset="0"/>
                            <a:ea typeface="Cambria Math" panose="02040503050406030204" pitchFamily="18" charset="0"/>
                          </a:rPr>
                          <m:t>𝑥</m:t>
                        </m:r>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𝑦</m:t>
                        </m:r>
                      </m:e>
                    </m:d>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𝑥</m:t>
                            </m:r>
                          </m:e>
                          <m:sup>
                            <m:r>
                              <a:rPr lang="en-US" sz="2800" b="0" i="1">
                                <a:latin typeface="Cambria Math" panose="02040503050406030204" pitchFamily="18" charset="0"/>
                                <a:ea typeface="Cambria Math" panose="02040503050406030204" pitchFamily="18" charset="0"/>
                              </a:rPr>
                              <m:t>2</m:t>
                            </m:r>
                          </m:sup>
                        </m:sSup>
                        <m:r>
                          <a:rPr lang="en-US" sz="2800" b="0" i="1">
                            <a:latin typeface="Cambria Math" panose="02040503050406030204" pitchFamily="18" charset="0"/>
                            <a:ea typeface="Cambria Math" panose="02040503050406030204" pitchFamily="18" charset="0"/>
                          </a:rPr>
                          <m:t>+4</m:t>
                        </m:r>
                        <m:r>
                          <a:rPr lang="en-US" sz="2800" b="0" i="1">
                            <a:latin typeface="Cambria Math" panose="02040503050406030204" pitchFamily="18" charset="0"/>
                            <a:ea typeface="Cambria Math" panose="02040503050406030204" pitchFamily="18" charset="0"/>
                          </a:rPr>
                          <m:t>𝑥𝑦</m:t>
                        </m:r>
                        <m:r>
                          <a:rPr lang="en-US" sz="2800" b="0" i="1">
                            <a:latin typeface="Cambria Math" panose="02040503050406030204" pitchFamily="18" charset="0"/>
                            <a:ea typeface="Cambria Math" panose="02040503050406030204" pitchFamily="18" charset="0"/>
                          </a:rPr>
                          <m:t>+</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𝑦</m:t>
                            </m:r>
                          </m:e>
                          <m:sup>
                            <m:r>
                              <a:rPr lang="en-US" sz="2800" b="0" i="1">
                                <a:latin typeface="Cambria Math" panose="02040503050406030204" pitchFamily="18" charset="0"/>
                                <a:ea typeface="Cambria Math" panose="02040503050406030204" pitchFamily="18" charset="0"/>
                              </a:rPr>
                              <m:t>2</m:t>
                            </m:r>
                          </m:sup>
                        </m:sSup>
                      </m:e>
                    </m:d>
                  </m:oMath>
                </a14:m>
                <a:endParaRPr lang="en-US" sz="2800" b="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f>
                      <m:fPr>
                        <m:ctrlPr>
                          <a:rPr lang="en-US" sz="2800" i="1">
                            <a:latin typeface="Cambria Math" panose="02040503050406030204" pitchFamily="18" charset="0"/>
                          </a:rPr>
                        </m:ctrlPr>
                      </m:fPr>
                      <m:num>
                        <m:r>
                          <a:rPr lang="en-US" sz="2800" b="0" i="1">
                            <a:latin typeface="Cambria Math" panose="02040503050406030204" pitchFamily="18" charset="0"/>
                          </a:rPr>
                          <m:t>𝜕</m:t>
                        </m:r>
                        <m:r>
                          <a:rPr lang="en-US" sz="2800" b="0" i="1">
                            <a:latin typeface="Cambria Math" panose="02040503050406030204" pitchFamily="18" charset="0"/>
                          </a:rPr>
                          <m:t>𝑢</m:t>
                        </m:r>
                      </m:num>
                      <m:den>
                        <m:r>
                          <a:rPr lang="en-US" sz="2800" b="0" i="1">
                            <a:latin typeface="Cambria Math" panose="02040503050406030204" pitchFamily="18" charset="0"/>
                          </a:rPr>
                          <m:t>𝜕</m:t>
                        </m:r>
                        <m:r>
                          <a:rPr lang="en-US" sz="2800" b="0" i="1">
                            <a:latin typeface="Cambria Math" panose="02040503050406030204" pitchFamily="18" charset="0"/>
                          </a:rPr>
                          <m:t>𝑥</m:t>
                        </m:r>
                      </m:den>
                    </m:f>
                    <m:r>
                      <a:rPr lang="en-US" sz="2800" b="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𝑣</m:t>
                        </m:r>
                      </m:num>
                      <m:den>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𝑥</m:t>
                        </m:r>
                      </m:den>
                    </m:f>
                    <m:r>
                      <a:rPr lang="en-US" sz="2800" b="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b="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𝑥</m:t>
                            </m:r>
                          </m:e>
                          <m:sup>
                            <m:r>
                              <a:rPr lang="en-US" sz="2800" b="0" i="1">
                                <a:latin typeface="Cambria Math" panose="02040503050406030204" pitchFamily="18" charset="0"/>
                                <a:ea typeface="Cambria Math" panose="02040503050406030204" pitchFamily="18" charset="0"/>
                              </a:rPr>
                              <m:t>2</m:t>
                            </m:r>
                          </m:sup>
                        </m:sSup>
                        <m:r>
                          <a:rPr lang="en-US" sz="2800" b="0" i="1">
                            <a:latin typeface="Cambria Math" panose="02040503050406030204" pitchFamily="18" charset="0"/>
                            <a:ea typeface="Cambria Math" panose="02040503050406030204" pitchFamily="18" charset="0"/>
                          </a:rPr>
                          <m:t>+6</m:t>
                        </m:r>
                        <m:r>
                          <a:rPr lang="en-US" sz="2800" b="0" i="1">
                            <a:latin typeface="Cambria Math" panose="02040503050406030204" pitchFamily="18" charset="0"/>
                            <a:ea typeface="Cambria Math" panose="02040503050406030204" pitchFamily="18" charset="0"/>
                          </a:rPr>
                          <m:t>𝑥𝑦</m:t>
                        </m:r>
                        <m:r>
                          <a:rPr lang="en-US" sz="2800" b="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𝑦</m:t>
                            </m:r>
                          </m:e>
                          <m:sup>
                            <m:r>
                              <a:rPr lang="en-US" sz="2800" b="0" i="1">
                                <a:latin typeface="Cambria Math" panose="02040503050406030204" pitchFamily="18" charset="0"/>
                                <a:ea typeface="Cambria Math" panose="02040503050406030204" pitchFamily="18" charset="0"/>
                              </a:rPr>
                              <m:t>2</m:t>
                            </m:r>
                          </m:sup>
                        </m:sSup>
                      </m:e>
                    </m:d>
                  </m:oMath>
                </a14:m>
                <a:r>
                  <a:rPr lang="en-US" sz="2800" dirty="0"/>
                  <a:t>       ………(1)</a:t>
                </a:r>
              </a:p>
              <a:p>
                <a:pPr marL="0" indent="0">
                  <a:buNone/>
                </a:pPr>
                <a14:m>
                  <m:oMath xmlns:m="http://schemas.openxmlformats.org/officeDocument/2006/math">
                    <m:f>
                      <m:fPr>
                        <m:ctrlPr>
                          <a:rPr lang="en-US" sz="2800" i="1">
                            <a:latin typeface="Cambria Math" panose="02040503050406030204" pitchFamily="18" charset="0"/>
                          </a:rPr>
                        </m:ctrlPr>
                      </m:fPr>
                      <m:num>
                        <m:r>
                          <a:rPr lang="en-US" sz="2800" b="0" i="1">
                            <a:latin typeface="Cambria Math" panose="02040503050406030204" pitchFamily="18" charset="0"/>
                          </a:rPr>
                          <m:t>𝜕</m:t>
                        </m:r>
                        <m:r>
                          <a:rPr lang="en-US" sz="2800" b="0" i="1">
                            <a:latin typeface="Cambria Math" panose="02040503050406030204" pitchFamily="18" charset="0"/>
                          </a:rPr>
                          <m:t>𝑢</m:t>
                        </m:r>
                      </m:num>
                      <m:den>
                        <m:r>
                          <a:rPr lang="en-US" sz="2800" b="0" i="1">
                            <a:latin typeface="Cambria Math" panose="02040503050406030204" pitchFamily="18" charset="0"/>
                          </a:rPr>
                          <m:t>𝜕</m:t>
                        </m:r>
                        <m:r>
                          <a:rPr lang="en-US" sz="2800" b="0" i="1">
                            <a:latin typeface="Cambria Math" panose="02040503050406030204" pitchFamily="18" charset="0"/>
                          </a:rPr>
                          <m:t>𝑦</m:t>
                        </m:r>
                      </m:den>
                    </m:f>
                    <m:r>
                      <a:rPr lang="en-US" sz="2800" b="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𝑣</m:t>
                        </m:r>
                      </m:num>
                      <m:den>
                        <m:r>
                          <a:rPr lang="en-US" sz="2800" b="0" i="1">
                            <a:latin typeface="Cambria Math" panose="02040503050406030204" pitchFamily="18" charset="0"/>
                            <a:ea typeface="Cambria Math" panose="02040503050406030204" pitchFamily="18" charset="0"/>
                          </a:rPr>
                          <m:t>𝜕</m:t>
                        </m:r>
                        <m:r>
                          <a:rPr lang="en-US" sz="2800" b="0" i="1">
                            <a:latin typeface="Cambria Math" panose="02040503050406030204" pitchFamily="18" charset="0"/>
                            <a:ea typeface="Cambria Math" panose="02040503050406030204" pitchFamily="18" charset="0"/>
                          </a:rPr>
                          <m:t>𝑦</m:t>
                        </m:r>
                      </m:den>
                    </m:f>
                    <m:r>
                      <a:rPr lang="en-US" sz="2800" b="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b="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𝑥</m:t>
                            </m:r>
                          </m:e>
                          <m:sup>
                            <m:r>
                              <a:rPr lang="en-US" sz="2800" b="0" i="1">
                                <a:latin typeface="Cambria Math" panose="02040503050406030204" pitchFamily="18" charset="0"/>
                                <a:ea typeface="Cambria Math" panose="02040503050406030204" pitchFamily="18" charset="0"/>
                              </a:rPr>
                              <m:t>2</m:t>
                            </m:r>
                          </m:sup>
                        </m:sSup>
                        <m:r>
                          <a:rPr lang="en-US" sz="2800" b="0" i="1">
                            <a:latin typeface="Cambria Math" panose="02040503050406030204" pitchFamily="18" charset="0"/>
                            <a:ea typeface="Cambria Math" panose="02040503050406030204" pitchFamily="18" charset="0"/>
                          </a:rPr>
                          <m:t>−6</m:t>
                        </m:r>
                        <m:r>
                          <a:rPr lang="en-US" sz="2800" b="0" i="1">
                            <a:latin typeface="Cambria Math" panose="02040503050406030204" pitchFamily="18" charset="0"/>
                            <a:ea typeface="Cambria Math" panose="02040503050406030204" pitchFamily="18" charset="0"/>
                          </a:rPr>
                          <m:t>𝑥𝑦</m:t>
                        </m:r>
                        <m:r>
                          <a:rPr lang="en-US" sz="2800" b="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b="0" i="1">
                                <a:latin typeface="Cambria Math" panose="02040503050406030204" pitchFamily="18" charset="0"/>
                                <a:ea typeface="Cambria Math" panose="02040503050406030204" pitchFamily="18" charset="0"/>
                              </a:rPr>
                              <m:t>𝑦</m:t>
                            </m:r>
                          </m:e>
                          <m:sup>
                            <m:r>
                              <a:rPr lang="en-US" sz="2800" b="0" i="1">
                                <a:latin typeface="Cambria Math" panose="02040503050406030204" pitchFamily="18" charset="0"/>
                                <a:ea typeface="Cambria Math" panose="02040503050406030204" pitchFamily="18" charset="0"/>
                              </a:rPr>
                              <m:t>2</m:t>
                            </m:r>
                          </m:sup>
                        </m:sSup>
                      </m:e>
                    </m:d>
                  </m:oMath>
                </a14:m>
                <a:r>
                  <a:rPr lang="en-US" sz="2800" dirty="0"/>
                  <a:t>       ……….(2)</a:t>
                </a:r>
              </a:p>
              <a:p>
                <a:pPr marL="0" indent="0">
                  <a:buNone/>
                </a:pPr>
                <a:r>
                  <a:rPr lang="en-US" sz="2800" dirty="0"/>
                  <a:t>On applying Cauchy-Riemann’s theorem in equation (2)</a:t>
                </a:r>
              </a:p>
              <a:p>
                <a:pPr marL="0" indent="0">
                  <a:buNone/>
                </a:pPr>
                <a14:m>
                  <m:oMath xmlns:m="http://schemas.openxmlformats.org/officeDocument/2006/math">
                    <m:r>
                      <a:rPr lang="en-US" sz="280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𝑣</m:t>
                        </m:r>
                      </m:num>
                      <m:den>
                        <m:r>
                          <a:rPr lang="en-US" sz="2800" i="1">
                            <a:latin typeface="Cambria Math" panose="02040503050406030204" pitchFamily="18" charset="0"/>
                          </a:rPr>
                          <m:t>𝜕</m:t>
                        </m:r>
                        <m:r>
                          <a:rPr lang="en-US" sz="2800" i="1">
                            <a:latin typeface="Cambria Math" panose="02040503050406030204" pitchFamily="18" charset="0"/>
                          </a:rPr>
                          <m:t>𝑥</m:t>
                        </m:r>
                      </m:den>
                    </m:f>
                    <m:r>
                      <a:rPr lang="en-US" sz="2800" i="1">
                        <a:latin typeface="Cambria Math" panose="02040503050406030204" pitchFamily="18" charset="0"/>
                        <a:ea typeface="Cambria Math" panose="02040503050406030204" pitchFamily="18" charset="0"/>
                      </a:rPr>
                      <m:t>−</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𝑢</m:t>
                        </m:r>
                      </m:num>
                      <m:den>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𝑥</m:t>
                        </m:r>
                      </m:den>
                    </m:f>
                    <m:r>
                      <a:rPr lang="en-US" sz="2800" i="1">
                        <a:latin typeface="Cambria Math" panose="02040503050406030204" pitchFamily="18" charset="0"/>
                        <a:ea typeface="Cambria Math" panose="02040503050406030204" pitchFamily="18" charset="0"/>
                      </a:rPr>
                      <m:t>=</m:t>
                    </m:r>
                    <m:d>
                      <m:dPr>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−6</m:t>
                        </m:r>
                        <m:r>
                          <a:rPr lang="en-US" sz="2800" i="1">
                            <a:latin typeface="Cambria Math" panose="02040503050406030204" pitchFamily="18" charset="0"/>
                            <a:ea typeface="Cambria Math" panose="02040503050406030204" pitchFamily="18" charset="0"/>
                          </a:rPr>
                          <m:t>𝑥𝑦</m:t>
                        </m:r>
                        <m:r>
                          <a:rPr lang="en-US" sz="280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e>
                    </m:d>
                  </m:oMath>
                </a14:m>
                <a:r>
                  <a:rPr lang="en-US" sz="2800" dirty="0"/>
                  <a:t>       ……(3)</a:t>
                </a:r>
              </a:p>
              <a:p>
                <a:pPr marL="0" indent="0">
                  <a:buNone/>
                </a:pPr>
                <a:r>
                  <a:rPr lang="en-US" sz="2800" dirty="0"/>
                  <a:t>Now, from equations (1) and (3)</a:t>
                </a:r>
              </a:p>
              <a:p>
                <a:pPr marL="0" indent="0">
                  <a:buNone/>
                </a:pP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𝑢</m:t>
                        </m:r>
                      </m:num>
                      <m:den>
                        <m:r>
                          <a:rPr lang="en-US" sz="2800" i="1">
                            <a:latin typeface="Cambria Math" panose="02040503050406030204" pitchFamily="18" charset="0"/>
                          </a:rPr>
                          <m:t>𝜕</m:t>
                        </m:r>
                        <m:r>
                          <a:rPr lang="en-US" sz="2800" i="1">
                            <a:latin typeface="Cambria Math" panose="02040503050406030204" pitchFamily="18" charset="0"/>
                          </a:rPr>
                          <m:t>𝑥</m:t>
                        </m:r>
                      </m:den>
                    </m:f>
                    <m:r>
                      <a:rPr lang="en-US" sz="2800" i="1">
                        <a:latin typeface="Cambria Math" panose="02040503050406030204" pitchFamily="18" charset="0"/>
                        <a:ea typeface="Cambria Math" panose="02040503050406030204" pitchFamily="18" charset="0"/>
                      </a:rPr>
                      <m:t>=6</m:t>
                    </m:r>
                    <m:r>
                      <a:rPr lang="en-US" sz="2800" i="1">
                        <a:latin typeface="Cambria Math" panose="02040503050406030204" pitchFamily="18" charset="0"/>
                        <a:ea typeface="Cambria Math" panose="02040503050406030204" pitchFamily="18" charset="0"/>
                      </a:rPr>
                      <m:t>𝑥𝑦</m:t>
                    </m:r>
                    <m:r>
                      <a:rPr lang="en-US" sz="2800" i="1">
                        <a:latin typeface="Cambria Math" panose="02040503050406030204" pitchFamily="18" charset="0"/>
                        <a:ea typeface="Cambria Math" panose="02040503050406030204" pitchFamily="18" charset="0"/>
                      </a:rPr>
                      <m:t> </m:t>
                    </m:r>
                  </m:oMath>
                </a14:m>
                <a:r>
                  <a:rPr lang="en-US" sz="2800" dirty="0"/>
                  <a:t>  and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m:t>
                        </m:r>
                        <m:r>
                          <a:rPr lang="en-US" sz="2800" i="1">
                            <a:latin typeface="Cambria Math" panose="02040503050406030204" pitchFamily="18" charset="0"/>
                          </a:rPr>
                          <m:t>𝑣</m:t>
                        </m:r>
                      </m:num>
                      <m:den>
                        <m:r>
                          <a:rPr lang="en-US" sz="2800" i="1">
                            <a:latin typeface="Cambria Math" panose="02040503050406030204" pitchFamily="18" charset="0"/>
                          </a:rPr>
                          <m:t>𝜕</m:t>
                        </m:r>
                        <m:r>
                          <a:rPr lang="en-US" sz="2800" i="1">
                            <a:latin typeface="Cambria Math" panose="02040503050406030204" pitchFamily="18" charset="0"/>
                          </a:rPr>
                          <m:t>𝑥</m:t>
                        </m:r>
                      </m:den>
                    </m:f>
                    <m:r>
                      <a:rPr lang="en-US" sz="2800" b="1"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𝑦</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−3</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𝑥</m:t>
                        </m:r>
                      </m:e>
                      <m:sup>
                        <m:r>
                          <a:rPr lang="en-US" sz="2800" i="1">
                            <a:latin typeface="Cambria Math" panose="02040503050406030204" pitchFamily="18" charset="0"/>
                            <a:ea typeface="Cambria Math" panose="02040503050406030204" pitchFamily="18" charset="0"/>
                          </a:rPr>
                          <m:t>2</m:t>
                        </m:r>
                      </m:sup>
                    </m:sSup>
                  </m:oMath>
                </a14:m>
                <a:endParaRPr lang="en-US" sz="2800" dirty="0"/>
              </a:p>
              <a:p>
                <a:pPr marL="0" indent="0">
                  <a:buNone/>
                </a:pPr>
                <a:endParaRPr lang="en-US" sz="2000" dirty="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333" t="-266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28BD209-1B7B-49CF-B804-663562E73FB5}"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677717B0-B70F-4056-B8B7-18DAC875B5D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12453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dirty="0"/>
                  <a:t>Again ,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=6</m:t>
                    </m:r>
                    <m:r>
                      <a:rPr lang="en-US" i="1">
                        <a:latin typeface="Cambria Math" panose="02040503050406030204" pitchFamily="18" charset="0"/>
                        <a:ea typeface="Cambria Math" panose="02040503050406030204" pitchFamily="18" charset="0"/>
                      </a:rPr>
                      <m:t>𝑥𝑦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m:t>
                        </m:r>
                        <m:r>
                          <m:rPr>
                            <m:nor/>
                          </m:rPr>
                          <a:rPr lang="en-US" dirty="0">
                            <a:ea typeface="Cambria Math" panose="02040503050406030204" pitchFamily="18" charset="0"/>
                          </a:rPr>
                          <m:t> </m:t>
                        </m:r>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e>
                    </m:d>
                  </m:oMath>
                </a14:m>
                <a:endParaRPr lang="en-US" dirty="0">
                  <a:ea typeface="Cambria Math" panose="02040503050406030204" pitchFamily="18" charset="0"/>
                </a:endParaRPr>
              </a:p>
              <a:p>
                <a:pPr marL="0" indent="0">
                  <a:buNone/>
                </a:pPr>
                <a:r>
                  <a:rPr lang="en-US" dirty="0"/>
                  <a:t>By using Milne-Thomson’s method </a:t>
                </a:r>
              </a:p>
              <a:p>
                <a:pPr marL="0" indent="0">
                  <a:buNone/>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𝑓</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𝑧</m:t>
                          </m:r>
                        </m:den>
                      </m:f>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2</m:t>
                              </m:r>
                            </m:sup>
                          </m:sSup>
                        </m:e>
                      </m:d>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r>
                        <a:rPr lang="en-US" i="1" dirty="0">
                          <a:latin typeface="Cambria Math" panose="02040503050406030204" pitchFamily="18" charset="0"/>
                        </a:rPr>
                        <m:t>𝑖</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3</m:t>
                              </m:r>
                            </m:sup>
                          </m:sSup>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r>
                        <a:rPr lang="en-US" i="1" dirty="0">
                          <a:latin typeface="Cambria Math" panose="02040503050406030204" pitchFamily="18" charset="0"/>
                        </a:rPr>
                        <m:t>𝑖</m:t>
                      </m:r>
                      <m:d>
                        <m:dPr>
                          <m:ctrlPr>
                            <a:rPr lang="en-US" i="1" dirty="0">
                              <a:latin typeface="Cambria Math" panose="02040503050406030204" pitchFamily="18" charset="0"/>
                            </a:rPr>
                          </m:ctrlPr>
                        </m:dPr>
                        <m:e>
                          <m:r>
                            <a:rPr lang="en-US"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e>
                      </m:d>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𝑐</m:t>
                      </m:r>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d>
                        <m:dPr>
                          <m:ctrlPr>
                            <a:rPr lang="en-US" i="1" dirty="0">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𝑦</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3</m:t>
                              </m:r>
                            </m:sup>
                          </m:sSup>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𝑐</m:t>
                          </m:r>
                        </m:e>
                      </m:d>
                      <m:r>
                        <a:rPr lang="en-US" i="1" dirty="0">
                          <a:latin typeface="Cambria Math" panose="02040503050406030204" pitchFamily="18" charset="0"/>
                          <a:ea typeface="Cambria Math" panose="02040503050406030204" pitchFamily="18" charset="0"/>
                        </a:rPr>
                        <m:t>+</m:t>
                      </m:r>
                      <m:r>
                        <a:rPr lang="en-US" i="1" dirty="0">
                          <a:latin typeface="Cambria Math" panose="02040503050406030204" pitchFamily="18" charset="0"/>
                          <a:ea typeface="Cambria Math" panose="02040503050406030204" pitchFamily="18" charset="0"/>
                        </a:rPr>
                        <m:t>𝑖</m:t>
                      </m:r>
                      <m:d>
                        <m:dPr>
                          <m:ctrlPr>
                            <a:rPr lang="en-US" i="1" dirty="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3</m:t>
                              </m:r>
                            </m:sup>
                          </m:sSup>
                        </m:e>
                      </m:d>
                    </m:oMath>
                  </m:oMathPara>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DA357EB-6247-4234-9688-35FC593B839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5B1775DF-A324-4A37-B8FB-5C62160BA30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30" y="29366"/>
            <a:ext cx="1420544" cy="697231"/>
          </a:xfrm>
          <a:prstGeom prst="rect">
            <a:avLst/>
          </a:prstGeom>
        </p:spPr>
      </p:pic>
    </p:spTree>
    <p:extLst>
      <p:ext uri="{BB962C8B-B14F-4D97-AF65-F5344CB8AC3E}">
        <p14:creationId xmlns:p14="http://schemas.microsoft.com/office/powerpoint/2010/main" val="269063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838200"/>
                <a:ext cx="8229600" cy="5410200"/>
              </a:xfrm>
            </p:spPr>
            <p:txBody>
              <a:bodyPr>
                <a:normAutofit/>
              </a:bodyPr>
              <a:lstStyle/>
              <a:p>
                <a:pPr marL="0" indent="0">
                  <a:buNone/>
                </a:pPr>
                <a:r>
                  <a:rPr lang="en-US" sz="3000" b="1" u="sng" dirty="0"/>
                  <a:t>Exact Differential equation Method:</a:t>
                </a:r>
              </a:p>
              <a:p>
                <a:pPr marL="0" indent="0">
                  <a:buNone/>
                </a:pPr>
                <a:r>
                  <a:rPr lang="en-US" dirty="0"/>
                  <a:t>Let  </a:t>
                </a:r>
                <a14:m>
                  <m:oMath xmlns:m="http://schemas.openxmlformats.org/officeDocument/2006/math">
                    <m:r>
                      <a:rPr lang="en-US" i="1" dirty="0">
                        <a:latin typeface="Cambria Math" panose="02040503050406030204" pitchFamily="18" charset="0"/>
                      </a:rPr>
                      <m:t>𝑓</m:t>
                    </m:r>
                    <m:r>
                      <a:rPr lang="en-US" i="1" dirty="0">
                        <a:latin typeface="Cambria Math" panose="02040503050406030204" pitchFamily="18" charset="0"/>
                      </a:rPr>
                      <m:t>(</m:t>
                    </m:r>
                    <m:r>
                      <a:rPr lang="en-US" i="1" dirty="0">
                        <a:latin typeface="Cambria Math" panose="02040503050406030204" pitchFamily="18" charset="0"/>
                      </a:rPr>
                      <m:t>𝑧</m:t>
                    </m:r>
                    <m:r>
                      <a:rPr lang="en-US" i="1" dirty="0">
                        <a:latin typeface="Cambria Math" panose="02040503050406030204" pitchFamily="18" charset="0"/>
                      </a:rPr>
                      <m:t>)=</m:t>
                    </m:r>
                    <m:r>
                      <a:rPr lang="en-US" i="1" dirty="0">
                        <a:latin typeface="Cambria Math" panose="02040503050406030204" pitchFamily="18" charset="0"/>
                      </a:rPr>
                      <m:t>𝑢</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r>
                      <a:rPr lang="en-US" i="1" dirty="0">
                        <a:latin typeface="Cambria Math" panose="02040503050406030204" pitchFamily="18" charset="0"/>
                      </a:rPr>
                      <m:t>𝑖𝑣</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m:t>
                    </m:r>
                  </m:oMath>
                </a14:m>
                <a:r>
                  <a:rPr lang="en-US" dirty="0"/>
                  <a:t>  be an analytic function .</a:t>
                </a:r>
              </a:p>
              <a:p>
                <a:pPr marL="0" indent="0">
                  <a:buNone/>
                </a:pPr>
                <a:r>
                  <a:rPr lang="en-US" b="1" dirty="0"/>
                  <a:t>Case-I    If </a:t>
                </a:r>
                <a14:m>
                  <m:oMath xmlns:m="http://schemas.openxmlformats.org/officeDocument/2006/math">
                    <m:r>
                      <a:rPr lang="en-US" b="1" dirty="0">
                        <a:latin typeface="Cambria Math" panose="02040503050406030204" pitchFamily="18" charset="0"/>
                      </a:rPr>
                      <m:t> </m:t>
                    </m:r>
                    <m:r>
                      <a:rPr lang="en-US" b="1" i="1" dirty="0">
                        <a:latin typeface="Cambria Math" panose="02040503050406030204" pitchFamily="18" charset="0"/>
                      </a:rPr>
                      <m:t>𝒖</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r>
                      <a:rPr lang="en-US" b="1" i="1" dirty="0">
                        <a:latin typeface="Cambria Math" panose="02040503050406030204" pitchFamily="18" charset="0"/>
                      </a:rPr>
                      <m:t>𝒚</m:t>
                    </m:r>
                    <m:r>
                      <a:rPr lang="en-US" b="1" i="1" dirty="0">
                        <a:latin typeface="Cambria Math" panose="02040503050406030204" pitchFamily="18" charset="0"/>
                      </a:rPr>
                      <m:t>)</m:t>
                    </m:r>
                  </m:oMath>
                </a14:m>
                <a:r>
                  <a:rPr lang="en-US" b="1" dirty="0"/>
                  <a:t> is given</a:t>
                </a:r>
              </a:p>
              <a:p>
                <a:pPr marL="0" indent="0">
                  <a:buNone/>
                </a:pPr>
                <a:r>
                  <a:rPr lang="en-US" dirty="0"/>
                  <a:t>We know that  </a:t>
                </a:r>
                <a14:m>
                  <m:oMath xmlns:m="http://schemas.openxmlformats.org/officeDocument/2006/math">
                    <m:r>
                      <a:rPr lang="en-US" i="1">
                        <a:latin typeface="Cambria Math" panose="02040503050406030204" pitchFamily="18" charset="0"/>
                      </a:rPr>
                      <m:t>𝑑𝑣</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𝑑𝑦</m:t>
                    </m:r>
                  </m:oMath>
                </a14:m>
                <a:endParaRPr lang="en-US"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𝑑𝑦</m:t>
                    </m:r>
                  </m:oMath>
                </a14:m>
                <a:r>
                  <a:rPr lang="en-US" dirty="0"/>
                  <a:t>     [By C-R equations] </a:t>
                </a:r>
              </a:p>
              <a:p>
                <a:pPr marL="0" indent="0">
                  <a:buNone/>
                </a:pPr>
                <a:r>
                  <a:rPr lang="en-US" dirty="0"/>
                  <a:t>Let </a:t>
                </a:r>
                <a14:m>
                  <m:oMath xmlns:m="http://schemas.openxmlformats.org/officeDocument/2006/math">
                    <m:r>
                      <a:rPr lang="en-US" i="1">
                        <a:latin typeface="Cambria Math" panose="02040503050406030204" pitchFamily="18" charset="0"/>
                      </a:rPr>
                      <m:t>𝑑𝑣</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𝑀𝑑𝑥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𝑁𝑑𝑦</m:t>
                    </m:r>
                  </m:oMath>
                </a14:m>
                <a:r>
                  <a:rPr lang="en-US" dirty="0"/>
                  <a:t> , therefore </a:t>
                </a:r>
                <a14:m>
                  <m:oMath xmlns:m="http://schemas.openxmlformats.org/officeDocument/2006/math">
                    <m:r>
                      <a:rPr lang="en-US" i="1">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oMath>
                </a14:m>
                <a:endParaRPr lang="en-US" dirty="0">
                  <a:ea typeface="Cambria Math" panose="02040503050406030204" pitchFamily="18" charset="0"/>
                </a:endParaRPr>
              </a:p>
              <a:p>
                <a:pPr marL="0" indent="0">
                  <a:buNone/>
                </a:pPr>
                <a:r>
                  <a:rPr lang="en-US" dirty="0"/>
                  <a:t>Again ,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oMath>
                </a14:m>
                <a:r>
                  <a:rPr lang="en-US" dirty="0"/>
                  <a:t>   and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oMath>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410200"/>
              </a:xfrm>
              <a:blipFill>
                <a:blip r:embed="rId2"/>
                <a:stretch>
                  <a:fillRect l="-1778" t="-1466"/>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114EC5F-75CB-4E06-8E4F-4B8DCEEC9F5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CCB455A8-52F3-4B61-B71F-9A5166C722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931942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838200"/>
                <a:ext cx="8229600" cy="5410200"/>
              </a:xfrm>
            </p:spPr>
            <p:txBody>
              <a:bodyPr>
                <a:normAutofit/>
              </a:bodyPr>
              <a:lstStyle/>
              <a:p>
                <a:pPr marL="0" indent="0">
                  <a:buNone/>
                </a:pPr>
                <a:r>
                  <a:rPr lang="en-US" dirty="0"/>
                  <a:t>Therefore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e>
                    </m:d>
                    <m:r>
                      <a:rPr lang="en-US" i="1">
                        <a:latin typeface="Cambria Math" panose="02040503050406030204" pitchFamily="18" charset="0"/>
                        <a:ea typeface="Cambria Math" panose="02040503050406030204" pitchFamily="18" charset="0"/>
                      </a:rPr>
                      <m:t>=0</m:t>
                    </m:r>
                  </m:oMath>
                </a14:m>
                <a:r>
                  <a:rPr lang="en-US" dirty="0"/>
                  <a:t>  [∵ </a:t>
                </a:r>
                <a14:m>
                  <m:oMath xmlns:m="http://schemas.openxmlformats.org/officeDocument/2006/math">
                    <m:r>
                      <a:rPr lang="en-US" i="1">
                        <a:latin typeface="Cambria Math" panose="02040503050406030204" pitchFamily="18" charset="0"/>
                      </a:rPr>
                      <m:t>𝑢</m:t>
                    </m:r>
                    <m:r>
                      <a:rPr lang="en-IN" b="0" i="1" smtClean="0">
                        <a:latin typeface="Cambria Math" panose="02040503050406030204" pitchFamily="18" charset="0"/>
                      </a:rPr>
                      <m:t> </m:t>
                    </m:r>
                  </m:oMath>
                </a14:m>
                <a:r>
                  <a:rPr lang="en-US" dirty="0"/>
                  <a:t>is a harmonic function]</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oMath>
                </a14:m>
                <a:r>
                  <a:rPr lang="en-US" dirty="0"/>
                  <a:t>   [Satisfies the condition for exact differential equation]</a:t>
                </a:r>
              </a:p>
              <a:p>
                <a:pPr marL="0" indent="0">
                  <a:buNone/>
                </a:pPr>
                <a:r>
                  <a:rPr lang="en-US" dirty="0"/>
                  <a:t>Hence ,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ea typeface="Cambria Math" panose="02040503050406030204" pitchFamily="18" charset="0"/>
                          </a:rPr>
                        </m:ctrlPr>
                      </m:naryPr>
                      <m:sub/>
                      <m:sup/>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e>
                        </m:d>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ea typeface="Cambria Math" panose="02040503050406030204" pitchFamily="18" charset="0"/>
                              </a:rPr>
                            </m:ctrlPr>
                          </m:naryPr>
                          <m:sub/>
                          <m:sup/>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e>
                            </m:d>
                          </m:e>
                        </m:nary>
                        <m:r>
                          <a:rPr lang="en-US" i="1">
                            <a:latin typeface="Cambria Math" panose="02040503050406030204" pitchFamily="18" charset="0"/>
                            <a:ea typeface="Cambria Math" panose="02040503050406030204" pitchFamily="18" charset="0"/>
                          </a:rPr>
                          <m:t>𝑑𝑦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nary>
                  </m:oMath>
                </a14:m>
                <a:endParaRPr lang="en-US" dirty="0">
                  <a:ea typeface="Cambria Math" panose="02040503050406030204" pitchFamily="18" charset="0"/>
                </a:endParaRPr>
              </a:p>
              <a:p>
                <a:pPr marL="0" indent="0">
                  <a:buNone/>
                </a:pPr>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410200"/>
              </a:xfrm>
              <a:blipFill>
                <a:blip r:embed="rId2"/>
                <a:stretch>
                  <a:fillRect l="-118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5114EC5F-75CB-4E06-8E4F-4B8DCEEC9F5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CCB455A8-52F3-4B61-B71F-9A5166C722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768786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2900" y="952500"/>
                <a:ext cx="8458200" cy="5403850"/>
              </a:xfrm>
            </p:spPr>
            <p:txBody>
              <a:bodyPr>
                <a:noAutofit/>
              </a:bodyPr>
              <a:lstStyle/>
              <a:p>
                <a:pPr marL="0" indent="0">
                  <a:buNone/>
                </a:pPr>
                <a:r>
                  <a:rPr lang="en-US" sz="2400" b="1" dirty="0">
                    <a:effectLst/>
                    <a:ea typeface="Times New Roman" panose="02020603050405020304" pitchFamily="18" charset="0"/>
                  </a:rPr>
                  <a:t>Unit-1 (Complex</a:t>
                </a:r>
                <a:r>
                  <a:rPr lang="en-US" sz="2400" b="1" spc="-15" dirty="0">
                    <a:effectLst/>
                    <a:ea typeface="Times New Roman" panose="02020603050405020304" pitchFamily="18" charset="0"/>
                  </a:rPr>
                  <a:t> </a:t>
                </a:r>
                <a:r>
                  <a:rPr lang="en-US" sz="2400" b="1" dirty="0">
                    <a:effectLst/>
                    <a:ea typeface="Times New Roman" panose="02020603050405020304" pitchFamily="18" charset="0"/>
                  </a:rPr>
                  <a:t>Variable: Differentiation)</a:t>
                </a:r>
              </a:p>
              <a:p>
                <a:pPr marL="0" indent="0">
                  <a:buNone/>
                </a:pPr>
                <a:r>
                  <a:rPr lang="en-US" sz="2400" dirty="0">
                    <a:effectLst/>
                    <a:ea typeface="Times New Roman" panose="02020603050405020304" pitchFamily="18" charset="0"/>
                  </a:rPr>
                  <a:t>Limit, Continuity and differentiability, Functions of complex variable, Analytic functions, Cauchy- Riemann</a:t>
                </a:r>
                <a:r>
                  <a:rPr lang="en-US" sz="2400" spc="-285" dirty="0">
                    <a:effectLst/>
                    <a:ea typeface="Times New Roman" panose="02020603050405020304" pitchFamily="18" charset="0"/>
                  </a:rPr>
                  <a:t> </a:t>
                </a:r>
                <a:r>
                  <a:rPr lang="en-US" sz="2400" dirty="0">
                    <a:effectLst/>
                    <a:ea typeface="Times New Roman" panose="02020603050405020304" pitchFamily="18" charset="0"/>
                  </a:rPr>
                  <a:t>equations (Cartesian and Polar form), Harmonic function, Method to find Analytic functions, Conformal</a:t>
                </a:r>
                <a:r>
                  <a:rPr lang="en-US" sz="2400" spc="5" dirty="0">
                    <a:effectLst/>
                    <a:ea typeface="Times New Roman" panose="02020603050405020304" pitchFamily="18" charset="0"/>
                  </a:rPr>
                  <a:t> </a:t>
                </a:r>
                <a:r>
                  <a:rPr lang="en-US" sz="2400" dirty="0">
                    <a:effectLst/>
                    <a:ea typeface="Times New Roman" panose="02020603050405020304" pitchFamily="18" charset="0"/>
                  </a:rPr>
                  <a:t>mapping,</a:t>
                </a:r>
                <a:r>
                  <a:rPr lang="en-US" sz="2400" spc="-5" dirty="0">
                    <a:effectLst/>
                    <a:ea typeface="Times New Roman" panose="02020603050405020304" pitchFamily="18" charset="0"/>
                  </a:rPr>
                  <a:t> </a:t>
                </a:r>
                <a:r>
                  <a:rPr lang="en-US" sz="2400" dirty="0">
                    <a:effectLst/>
                    <a:ea typeface="Times New Roman" panose="02020603050405020304" pitchFamily="18" charset="0"/>
                  </a:rPr>
                  <a:t>Mobius transformation and their</a:t>
                </a:r>
                <a:r>
                  <a:rPr lang="en-US" sz="2400" spc="-5" dirty="0">
                    <a:effectLst/>
                    <a:ea typeface="Times New Roman" panose="02020603050405020304" pitchFamily="18" charset="0"/>
                  </a:rPr>
                  <a:t> </a:t>
                </a:r>
                <a:r>
                  <a:rPr lang="en-US" sz="2400" dirty="0">
                    <a:effectLst/>
                    <a:ea typeface="Times New Roman" panose="02020603050405020304" pitchFamily="18" charset="0"/>
                  </a:rPr>
                  <a:t>properties.</a:t>
                </a:r>
              </a:p>
              <a:p>
                <a:pPr marL="0" indent="0">
                  <a:buNone/>
                </a:pPr>
                <a:r>
                  <a:rPr lang="en-US" sz="2400" b="1" dirty="0">
                    <a:effectLst/>
                    <a:ea typeface="Times New Roman" panose="02020603050405020304" pitchFamily="18" charset="0"/>
                  </a:rPr>
                  <a:t>Unit-2 (Complex</a:t>
                </a:r>
                <a:r>
                  <a:rPr lang="en-US" sz="2400" b="1" spc="-15" dirty="0">
                    <a:effectLst/>
                    <a:ea typeface="Times New Roman" panose="02020603050405020304" pitchFamily="18" charset="0"/>
                  </a:rPr>
                  <a:t> </a:t>
                </a:r>
                <a:r>
                  <a:rPr lang="en-US" sz="2400" b="1" dirty="0">
                    <a:effectLst/>
                    <a:ea typeface="Times New Roman" panose="02020603050405020304" pitchFamily="18" charset="0"/>
                  </a:rPr>
                  <a:t>Variable</a:t>
                </a:r>
                <a:r>
                  <a:rPr lang="en-US" sz="2400" b="1" spc="280" dirty="0">
                    <a:ea typeface="Times New Roman" panose="02020603050405020304" pitchFamily="18" charset="0"/>
                  </a:rPr>
                  <a:t>: </a:t>
                </a:r>
                <a:r>
                  <a:rPr lang="en-US" sz="2400" b="1" dirty="0">
                    <a:effectLst/>
                    <a:ea typeface="Times New Roman" panose="02020603050405020304" pitchFamily="18" charset="0"/>
                  </a:rPr>
                  <a:t>Integration)</a:t>
                </a:r>
              </a:p>
              <a:p>
                <a:pPr marL="0" indent="0">
                  <a:buNone/>
                </a:pPr>
                <a:r>
                  <a:rPr lang="en-US" sz="2400" dirty="0">
                    <a:effectLst/>
                    <a:ea typeface="Times New Roman" panose="02020603050405020304" pitchFamily="18" charset="0"/>
                  </a:rPr>
                  <a:t>Complex</a:t>
                </a:r>
                <a:r>
                  <a:rPr lang="en-US" sz="2400" spc="110" dirty="0">
                    <a:effectLst/>
                    <a:ea typeface="Times New Roman" panose="02020603050405020304" pitchFamily="18" charset="0"/>
                  </a:rPr>
                  <a:t> </a:t>
                </a:r>
                <a:r>
                  <a:rPr lang="en-US" sz="2400" dirty="0">
                    <a:effectLst/>
                    <a:ea typeface="Times New Roman" panose="02020603050405020304" pitchFamily="18" charset="0"/>
                  </a:rPr>
                  <a:t>integrals,</a:t>
                </a:r>
                <a:r>
                  <a:rPr lang="en-US" sz="2400" spc="95" dirty="0">
                    <a:effectLst/>
                    <a:ea typeface="Times New Roman" panose="02020603050405020304" pitchFamily="18" charset="0"/>
                  </a:rPr>
                  <a:t> </a:t>
                </a:r>
                <a:r>
                  <a:rPr lang="en-US" sz="2400" dirty="0">
                    <a:effectLst/>
                    <a:ea typeface="Times New Roman" panose="02020603050405020304" pitchFamily="18" charset="0"/>
                  </a:rPr>
                  <a:t>Contour</a:t>
                </a:r>
                <a:r>
                  <a:rPr lang="en-US" sz="2400" spc="90" dirty="0">
                    <a:effectLst/>
                    <a:ea typeface="Times New Roman" panose="02020603050405020304" pitchFamily="18" charset="0"/>
                  </a:rPr>
                  <a:t> </a:t>
                </a:r>
                <a:r>
                  <a:rPr lang="en-US" sz="2400" dirty="0">
                    <a:effectLst/>
                    <a:ea typeface="Times New Roman" panose="02020603050405020304" pitchFamily="18" charset="0"/>
                  </a:rPr>
                  <a:t>integrals,</a:t>
                </a:r>
                <a:r>
                  <a:rPr lang="en-US" sz="2400" spc="95" dirty="0">
                    <a:effectLst/>
                    <a:ea typeface="Times New Roman" panose="02020603050405020304" pitchFamily="18" charset="0"/>
                  </a:rPr>
                  <a:t> </a:t>
                </a:r>
                <a:r>
                  <a:rPr lang="en-US" sz="2400" dirty="0">
                    <a:effectLst/>
                    <a:ea typeface="Times New Roman" panose="02020603050405020304" pitchFamily="18" charset="0"/>
                  </a:rPr>
                  <a:t>Cauchy-</a:t>
                </a:r>
                <a:r>
                  <a:rPr lang="en-US" sz="2400" spc="90" dirty="0">
                    <a:effectLst/>
                    <a:ea typeface="Times New Roman" panose="02020603050405020304" pitchFamily="18" charset="0"/>
                  </a:rPr>
                  <a:t> </a:t>
                </a:r>
                <a:r>
                  <a:rPr lang="en-US" sz="2400" dirty="0" err="1">
                    <a:effectLst/>
                    <a:ea typeface="Times New Roman" panose="02020603050405020304" pitchFamily="18" charset="0"/>
                  </a:rPr>
                  <a:t>Goursat</a:t>
                </a:r>
                <a:r>
                  <a:rPr lang="en-US" sz="2400" spc="100" dirty="0">
                    <a:effectLst/>
                    <a:ea typeface="Times New Roman" panose="02020603050405020304" pitchFamily="18" charset="0"/>
                  </a:rPr>
                  <a:t> </a:t>
                </a:r>
                <a:r>
                  <a:rPr lang="en-US" sz="2400" dirty="0">
                    <a:effectLst/>
                    <a:ea typeface="Times New Roman" panose="02020603050405020304" pitchFamily="18" charset="0"/>
                  </a:rPr>
                  <a:t>theorem,</a:t>
                </a:r>
                <a:r>
                  <a:rPr lang="en-US" sz="2400" spc="95" dirty="0">
                    <a:effectLst/>
                    <a:ea typeface="Times New Roman" panose="02020603050405020304" pitchFamily="18" charset="0"/>
                  </a:rPr>
                  <a:t> </a:t>
                </a:r>
                <a:r>
                  <a:rPr lang="en-US" sz="2400" dirty="0">
                    <a:effectLst/>
                    <a:ea typeface="Times New Roman" panose="02020603050405020304" pitchFamily="18" charset="0"/>
                  </a:rPr>
                  <a:t>Cauchy</a:t>
                </a:r>
                <a:r>
                  <a:rPr lang="en-US" sz="2400" spc="85" dirty="0">
                    <a:effectLst/>
                    <a:ea typeface="Times New Roman" panose="02020603050405020304" pitchFamily="18" charset="0"/>
                  </a:rPr>
                  <a:t> </a:t>
                </a:r>
                <a:r>
                  <a:rPr lang="en-US" sz="2400" dirty="0">
                    <a:effectLst/>
                    <a:ea typeface="Times New Roman" panose="02020603050405020304" pitchFamily="18" charset="0"/>
                  </a:rPr>
                  <a:t>integral</a:t>
                </a:r>
                <a:r>
                  <a:rPr lang="en-US" sz="2400" spc="105" dirty="0">
                    <a:effectLst/>
                    <a:ea typeface="Times New Roman" panose="02020603050405020304" pitchFamily="18" charset="0"/>
                  </a:rPr>
                  <a:t> </a:t>
                </a:r>
                <a:r>
                  <a:rPr lang="en-US" sz="2400" dirty="0">
                    <a:effectLst/>
                    <a:ea typeface="Times New Roman" panose="02020603050405020304" pitchFamily="18" charset="0"/>
                  </a:rPr>
                  <a:t>formula, Taylor’s Series, Laurent series, Liouville’s Theorem, Singularities, zero of analytic function, Residues, Method of finding residues, Cauchy Residue’s theorem, Evaluation of real integral of the type </a:t>
                </a:r>
                <a14:m>
                  <m:oMath xmlns:m="http://schemas.openxmlformats.org/officeDocument/2006/math">
                    <m:nary>
                      <m:naryPr>
                        <m:ctrlPr>
                          <a:rPr lang="en-US" sz="2400" i="1" smtClean="0">
                            <a:effectLst/>
                            <a:latin typeface="Cambria Math" panose="02040503050406030204" pitchFamily="18" charset="0"/>
                          </a:rPr>
                        </m:ctrlPr>
                      </m:naryPr>
                      <m:sub>
                        <m:r>
                          <m:rPr>
                            <m:brk m:alnAt="23"/>
                          </m:rPr>
                          <a:rPr lang="en-US" sz="2400" b="0" i="1" smtClean="0">
                            <a:effectLst/>
                            <a:latin typeface="Cambria Math" panose="02040503050406030204" pitchFamily="18" charset="0"/>
                          </a:rPr>
                          <m:t>0</m:t>
                        </m:r>
                      </m:sub>
                      <m:sup>
                        <m:r>
                          <a:rPr lang="en-US" sz="2400" b="0" i="1" smtClean="0">
                            <a:effectLst/>
                            <a:latin typeface="Cambria Math" panose="02040503050406030204" pitchFamily="18" charset="0"/>
                          </a:rPr>
                          <m:t>2</m:t>
                        </m:r>
                        <m:r>
                          <a:rPr lang="en-US" sz="2400" b="0" i="1" smtClean="0">
                            <a:effectLst/>
                            <a:latin typeface="Cambria Math" panose="02040503050406030204" pitchFamily="18" charset="0"/>
                            <a:ea typeface="Cambria Math" panose="02040503050406030204" pitchFamily="18" charset="0"/>
                          </a:rPr>
                          <m:t>𝜋</m:t>
                        </m:r>
                      </m:sup>
                      <m:e>
                        <m:r>
                          <a:rPr lang="en-US" sz="2400" b="0" i="1" smtClean="0">
                            <a:effectLst/>
                            <a:latin typeface="Cambria Math" panose="02040503050406030204" pitchFamily="18" charset="0"/>
                          </a:rPr>
                          <m:t>𝑓</m:t>
                        </m:r>
                        <m:r>
                          <a:rPr lang="en-US" sz="2400" b="0" i="1" smtClean="0">
                            <a:effectLst/>
                            <a:latin typeface="Cambria Math" panose="02040503050406030204" pitchFamily="18" charset="0"/>
                          </a:rPr>
                          <m:t>(</m:t>
                        </m:r>
                        <m:func>
                          <m:funcPr>
                            <m:ctrlPr>
                              <a:rPr lang="en-US" sz="2400" b="0" i="1" smtClean="0">
                                <a:effectLst/>
                                <a:latin typeface="Cambria Math" panose="02040503050406030204" pitchFamily="18" charset="0"/>
                              </a:rPr>
                            </m:ctrlPr>
                          </m:funcPr>
                          <m:fName>
                            <m:r>
                              <m:rPr>
                                <m:sty m:val="p"/>
                              </m:rPr>
                              <a:rPr lang="en-US" sz="2400" b="0" i="0" smtClean="0">
                                <a:effectLst/>
                                <a:latin typeface="Cambria Math" panose="02040503050406030204" pitchFamily="18" charset="0"/>
                              </a:rPr>
                              <m:t>sin</m:t>
                            </m:r>
                          </m:fName>
                          <m:e>
                            <m:r>
                              <a:rPr lang="en-US" sz="2400" b="0" i="1" smtClean="0">
                                <a:effectLst/>
                                <a:latin typeface="Cambria Math" panose="02040503050406030204" pitchFamily="18" charset="0"/>
                                <a:ea typeface="Cambria Math" panose="02040503050406030204" pitchFamily="18" charset="0"/>
                              </a:rPr>
                              <m:t>𝜃</m:t>
                            </m:r>
                            <m:r>
                              <a:rPr lang="en-US" sz="2400" b="0" i="1" smtClean="0">
                                <a:effectLst/>
                                <a:latin typeface="Cambria Math" panose="02040503050406030204" pitchFamily="18" charset="0"/>
                                <a:ea typeface="Cambria Math" panose="02040503050406030204" pitchFamily="18" charset="0"/>
                              </a:rPr>
                              <m:t>,</m:t>
                            </m:r>
                            <m:func>
                              <m:funcPr>
                                <m:ctrlPr>
                                  <a:rPr lang="en-US" sz="2400" b="0" i="1" smtClean="0">
                                    <a:effectLst/>
                                    <a:latin typeface="Cambria Math" panose="02040503050406030204" pitchFamily="18" charset="0"/>
                                    <a:ea typeface="Cambria Math" panose="02040503050406030204" pitchFamily="18" charset="0"/>
                                  </a:rPr>
                                </m:ctrlPr>
                              </m:funcPr>
                              <m:fName>
                                <m:r>
                                  <m:rPr>
                                    <m:sty m:val="p"/>
                                  </m:rPr>
                                  <a:rPr lang="en-US" sz="2400" b="0" i="0" smtClean="0">
                                    <a:effectLst/>
                                    <a:latin typeface="Cambria Math" panose="02040503050406030204" pitchFamily="18" charset="0"/>
                                    <a:ea typeface="Cambria Math" panose="02040503050406030204" pitchFamily="18" charset="0"/>
                                  </a:rPr>
                                  <m:t>cos</m:t>
                                </m:r>
                              </m:fName>
                              <m:e>
                                <m:r>
                                  <a:rPr lang="en-US" sz="2400" b="0" i="1" smtClean="0">
                                    <a:effectLst/>
                                    <a:latin typeface="Cambria Math" panose="02040503050406030204" pitchFamily="18" charset="0"/>
                                    <a:ea typeface="Cambria Math" panose="02040503050406030204" pitchFamily="18" charset="0"/>
                                  </a:rPr>
                                  <m:t>𝜃</m:t>
                                </m:r>
                                <m:r>
                                  <a:rPr lang="en-US" sz="2400" b="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𝑑</m:t>
                                </m:r>
                                <m:r>
                                  <a:rPr lang="en-US" sz="2400" b="0" i="1" smtClean="0">
                                    <a:effectLst/>
                                    <a:latin typeface="Cambria Math" panose="02040503050406030204" pitchFamily="18" charset="0"/>
                                    <a:ea typeface="Cambria Math" panose="02040503050406030204" pitchFamily="18" charset="0"/>
                                  </a:rPr>
                                  <m:t>𝜃</m:t>
                                </m:r>
                              </m:e>
                            </m:func>
                          </m:e>
                        </m:func>
                      </m:e>
                    </m:nary>
                  </m:oMath>
                </a14:m>
                <a:r>
                  <a:rPr lang="en-US" sz="2400" dirty="0">
                    <a:effectLst/>
                    <a:ea typeface="Times New Roman" panose="02020603050405020304" pitchFamily="18" charset="0"/>
                  </a:rPr>
                  <a:t> and </a:t>
                </a:r>
                <a14:m>
                  <m:oMath xmlns:m="http://schemas.openxmlformats.org/officeDocument/2006/math">
                    <m:nary>
                      <m:naryPr>
                        <m:limLoc m:val="undOvr"/>
                        <m:ctrlPr>
                          <a:rPr lang="en-US" sz="2400" i="1" smtClean="0">
                            <a:effectLst/>
                            <a:latin typeface="Cambria Math" panose="02040503050406030204" pitchFamily="18" charset="0"/>
                          </a:rPr>
                        </m:ctrlPr>
                      </m:naryPr>
                      <m:sub>
                        <m:r>
                          <m:rPr>
                            <m:brk m:alnAt="24"/>
                          </m:rPr>
                          <a:rPr lang="en-US" sz="2400" b="0" i="1" smtClean="0">
                            <a:effectLst/>
                            <a:latin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m:t>
                        </m:r>
                      </m:sub>
                      <m:sup>
                        <m:r>
                          <a:rPr lang="en-US" sz="2400" i="1" smtClean="0">
                            <a:effectLst/>
                            <a:latin typeface="Cambria Math" panose="02040503050406030204" pitchFamily="18" charset="0"/>
                            <a:ea typeface="Cambria Math" panose="02040503050406030204" pitchFamily="18" charset="0"/>
                          </a:rPr>
                          <m:t>∞</m:t>
                        </m:r>
                      </m:sup>
                      <m:e>
                        <m:r>
                          <a:rPr lang="en-US" sz="2400" b="0" i="1" smtClean="0">
                            <a:effectLst/>
                            <a:latin typeface="Cambria Math" panose="02040503050406030204" pitchFamily="18" charset="0"/>
                          </a:rPr>
                          <m:t>𝑓</m:t>
                        </m:r>
                        <m:d>
                          <m:dPr>
                            <m:ctrlPr>
                              <a:rPr lang="en-US" sz="2400" b="0" i="1" smtClean="0">
                                <a:effectLst/>
                                <a:latin typeface="Cambria Math" panose="02040503050406030204" pitchFamily="18" charset="0"/>
                              </a:rPr>
                            </m:ctrlPr>
                          </m:dPr>
                          <m:e>
                            <m:r>
                              <a:rPr lang="en-US" sz="2400" b="0" i="1" smtClean="0">
                                <a:effectLst/>
                                <a:latin typeface="Cambria Math" panose="02040503050406030204" pitchFamily="18" charset="0"/>
                              </a:rPr>
                              <m:t>𝑥</m:t>
                            </m:r>
                          </m:e>
                        </m:d>
                        <m:r>
                          <a:rPr lang="en-US" sz="2400" b="0" i="1" smtClean="0">
                            <a:effectLst/>
                            <a:latin typeface="Cambria Math" panose="02040503050406030204" pitchFamily="18" charset="0"/>
                          </a:rPr>
                          <m:t> </m:t>
                        </m:r>
                        <m:r>
                          <a:rPr lang="en-US" sz="2400" b="0" i="1" smtClean="0">
                            <a:effectLst/>
                            <a:latin typeface="Cambria Math" panose="02040503050406030204" pitchFamily="18" charset="0"/>
                          </a:rPr>
                          <m:t>𝑑𝑥</m:t>
                        </m:r>
                      </m:e>
                    </m:nary>
                  </m:oMath>
                </a14:m>
                <a:endParaRPr lang="en-US" sz="2400" dirty="0">
                  <a:effectLst/>
                  <a:ea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2900" y="952500"/>
                <a:ext cx="8458200" cy="5403850"/>
              </a:xfrm>
              <a:blipFill>
                <a:blip r:embed="rId3"/>
                <a:stretch>
                  <a:fillRect l="-1081" t="-902" r="-1873"/>
                </a:stretch>
              </a:blipFill>
            </p:spPr>
            <p:txBody>
              <a:bodyPr/>
              <a:lstStyle/>
              <a:p>
                <a:r>
                  <a:rPr lang="hi-IN">
                    <a:noFill/>
                  </a:rPr>
                  <a:t> </a:t>
                </a:r>
              </a:p>
            </p:txBody>
          </p:sp>
        </mc:Fallback>
      </mc:AlternateContent>
      <p:sp>
        <p:nvSpPr>
          <p:cNvPr id="6" name="Date Placeholder 5"/>
          <p:cNvSpPr>
            <a:spLocks noGrp="1"/>
          </p:cNvSpPr>
          <p:nvPr>
            <p:ph type="dt" sz="half" idx="10"/>
          </p:nvPr>
        </p:nvSpPr>
        <p:spPr/>
        <p:txBody>
          <a:bodyPr/>
          <a:lstStyle/>
          <a:p>
            <a:fld id="{D5A036F3-1AB1-4EE7-B06A-267F1354A505}" type="datetime1">
              <a:rPr lang="en-US" smtClean="0"/>
              <a:t>9/22/2022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Syllabus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88581"/>
            <a:ext cx="1295400" cy="549276"/>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838200"/>
                <a:ext cx="8229600" cy="5257800"/>
              </a:xfrm>
            </p:spPr>
            <p:txBody>
              <a:bodyPr>
                <a:normAutofit/>
              </a:bodyPr>
              <a:lstStyle/>
              <a:p>
                <a:pPr marL="0" indent="0">
                  <a:buNone/>
                </a:pPr>
                <a:r>
                  <a:rPr lang="en-US" b="1" dirty="0"/>
                  <a:t>Case-II :      If </a:t>
                </a:r>
                <a14:m>
                  <m:oMath xmlns:m="http://schemas.openxmlformats.org/officeDocument/2006/math">
                    <m:r>
                      <a:rPr lang="en-US" b="1" i="1" dirty="0">
                        <a:latin typeface="Cambria Math" panose="02040503050406030204" pitchFamily="18" charset="0"/>
                      </a:rPr>
                      <m:t>𝒗</m:t>
                    </m:r>
                    <m:r>
                      <a:rPr lang="en-US" b="1" i="1" dirty="0">
                        <a:latin typeface="Cambria Math" panose="02040503050406030204" pitchFamily="18" charset="0"/>
                      </a:rPr>
                      <m:t>(</m:t>
                    </m:r>
                    <m:r>
                      <a:rPr lang="en-US" b="1" i="1" dirty="0">
                        <a:latin typeface="Cambria Math" panose="02040503050406030204" pitchFamily="18" charset="0"/>
                      </a:rPr>
                      <m:t>𝒙</m:t>
                    </m:r>
                    <m:r>
                      <a:rPr lang="en-US" b="1" i="1" dirty="0">
                        <a:latin typeface="Cambria Math" panose="02040503050406030204" pitchFamily="18" charset="0"/>
                      </a:rPr>
                      <m:t>, </m:t>
                    </m:r>
                    <m:r>
                      <a:rPr lang="en-US" b="1" i="1" dirty="0">
                        <a:latin typeface="Cambria Math" panose="02040503050406030204" pitchFamily="18" charset="0"/>
                      </a:rPr>
                      <m:t>𝒚</m:t>
                    </m:r>
                    <m:r>
                      <a:rPr lang="en-US" b="1" i="1" dirty="0">
                        <a:latin typeface="Cambria Math" panose="02040503050406030204" pitchFamily="18" charset="0"/>
                      </a:rPr>
                      <m:t>)</m:t>
                    </m:r>
                  </m:oMath>
                </a14:m>
                <a:r>
                  <a:rPr lang="en-US" b="1" dirty="0"/>
                  <a:t>is given</a:t>
                </a:r>
              </a:p>
              <a:p>
                <a:pPr marL="0" indent="0">
                  <a:buNone/>
                </a:pPr>
                <a:r>
                  <a:rPr lang="en-US" dirty="0"/>
                  <a:t>We know that  </a:t>
                </a:r>
                <a14:m>
                  <m:oMath xmlns:m="http://schemas.openxmlformats.org/officeDocument/2006/math">
                    <m:r>
                      <a:rPr lang="en-US" i="1">
                        <a:latin typeface="Cambria Math" panose="02040503050406030204" pitchFamily="18" charset="0"/>
                      </a:rPr>
                      <m:t>𝑑𝑢</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𝑑𝑦</m:t>
                    </m:r>
                  </m:oMath>
                </a14:m>
                <a:endParaRPr lang="en-US" i="1" dirty="0">
                  <a:ea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𝑑𝑦</m:t>
                    </m:r>
                  </m:oMath>
                </a14:m>
                <a:r>
                  <a:rPr lang="en-US" dirty="0"/>
                  <a:t>[By C-R equations] </a:t>
                </a:r>
              </a:p>
              <a:p>
                <a:pPr marL="0" indent="0">
                  <a:buNone/>
                </a:pPr>
                <a:r>
                  <a:rPr lang="en-US" dirty="0"/>
                  <a:t>Let </a:t>
                </a:r>
                <a14:m>
                  <m:oMath xmlns:m="http://schemas.openxmlformats.org/officeDocument/2006/math">
                    <m:r>
                      <a:rPr lang="en-US" i="1">
                        <a:latin typeface="Cambria Math" panose="02040503050406030204" pitchFamily="18" charset="0"/>
                      </a:rPr>
                      <m:t>𝑑𝑢</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𝑀𝑑𝑥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𝑁𝑑𝑦</m:t>
                    </m:r>
                  </m:oMath>
                </a14:m>
                <a:r>
                  <a:rPr lang="en-US" dirty="0"/>
                  <a:t> , therefore </a:t>
                </a:r>
                <a14:m>
                  <m:oMath xmlns:m="http://schemas.openxmlformats.org/officeDocument/2006/math">
                    <m:r>
                      <a:rPr lang="en-US" i="1">
                        <a:latin typeface="Cambria Math" panose="02040503050406030204" pitchFamily="18" charset="0"/>
                        <a:ea typeface="Cambria Math" panose="02040503050406030204" pitchFamily="18" charset="0"/>
                      </a:rPr>
                      <m:t>𝑀</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oMath>
                </a14:m>
                <a:r>
                  <a:rPr lang="en-US" dirty="0"/>
                  <a:t>  and </a:t>
                </a:r>
                <a14:m>
                  <m:oMath xmlns:m="http://schemas.openxmlformats.org/officeDocument/2006/math">
                    <m:r>
                      <a:rPr lang="en-US" i="1">
                        <a:latin typeface="Cambria Math" panose="02040503050406030204" pitchFamily="18" charset="0"/>
                        <a:ea typeface="Cambria Math" panose="02040503050406030204" pitchFamily="18" charset="0"/>
                      </a:rPr>
                      <m:t>𝑁</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oMath>
                </a14:m>
                <a:endParaRPr lang="en-US" dirty="0"/>
              </a:p>
              <a:p>
                <a:pPr marL="0" indent="0">
                  <a:buNone/>
                </a:pPr>
                <a:r>
                  <a:rPr lang="en-US" dirty="0"/>
                  <a:t>Again ,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oMath>
                </a14:m>
                <a:r>
                  <a:rPr lang="en-US" dirty="0"/>
                  <a:t>   and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oMath>
                </a14:m>
                <a:endParaRPr lang="en-US" dirty="0"/>
              </a:p>
              <a:p>
                <a:pPr marL="0" indent="0">
                  <a:buNone/>
                </a:pPr>
                <a:r>
                  <a:rPr lang="en-US" dirty="0"/>
                  <a:t>  Therefore   </a:t>
                </a: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r>
                      <a:rPr lang="en-US" i="1">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𝑣</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den>
                        </m:f>
                      </m:e>
                    </m:d>
                    <m:r>
                      <a:rPr lang="en-US" i="1">
                        <a:latin typeface="Cambria Math" panose="02040503050406030204" pitchFamily="18" charset="0"/>
                        <a:ea typeface="Cambria Math" panose="02040503050406030204" pitchFamily="18" charset="0"/>
                      </a:rPr>
                      <m:t>=0</m:t>
                    </m:r>
                  </m:oMath>
                </a14:m>
                <a:r>
                  <a:rPr lang="en-US" dirty="0"/>
                  <a:t>  [∵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 </m:t>
                    </m:r>
                  </m:oMath>
                </a14:m>
                <a:r>
                  <a:rPr lang="en-US" dirty="0"/>
                  <a:t>is a harmonic function]</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𝑀</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𝑁</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oMath>
                </a14:m>
                <a:r>
                  <a:rPr lang="en-US" dirty="0"/>
                  <a:t>[Satisfies the condition for exact differential equation]</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257800"/>
              </a:xfrm>
              <a:blipFill>
                <a:blip r:embed="rId2"/>
                <a:stretch>
                  <a:fillRect l="-1185" t="-928" r="-1037"/>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B4FBEB2F-477B-4326-A106-44C2CD4D80A9}"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 </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C2533462-D9B3-4678-8411-698FFDDDBE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57989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838200"/>
                <a:ext cx="8229600" cy="5257800"/>
              </a:xfrm>
            </p:spPr>
            <p:txBody>
              <a:bodyPr>
                <a:normAutofit fontScale="77500" lnSpcReduction="20000"/>
              </a:bodyPr>
              <a:lstStyle/>
              <a:p>
                <a:pPr marL="0" indent="0">
                  <a:buNone/>
                </a:pPr>
                <a:r>
                  <a:rPr lang="en-US" sz="3100" dirty="0"/>
                  <a:t>Hence , </a:t>
                </a:r>
                <a14:m>
                  <m:oMath xmlns:m="http://schemas.openxmlformats.org/officeDocument/2006/math">
                    <m:r>
                      <a:rPr lang="en-US" sz="3100">
                        <a:latin typeface="Cambria Math" panose="02040503050406030204" pitchFamily="18" charset="0"/>
                      </a:rPr>
                      <m:t>    </m:t>
                    </m:r>
                    <m:r>
                      <a:rPr lang="en-US" sz="3100" i="1">
                        <a:latin typeface="Cambria Math" panose="02040503050406030204" pitchFamily="18" charset="0"/>
                      </a:rPr>
                      <m:t>𝑢</m:t>
                    </m:r>
                    <m:r>
                      <a:rPr lang="en-US" sz="3100" i="1">
                        <a:latin typeface="Cambria Math" panose="02040503050406030204" pitchFamily="18" charset="0"/>
                        <a:ea typeface="Cambria Math" panose="02040503050406030204" pitchFamily="18" charset="0"/>
                      </a:rPr>
                      <m:t>=</m:t>
                    </m:r>
                    <m:nary>
                      <m:naryPr>
                        <m:limLoc m:val="undOvr"/>
                        <m:subHide m:val="on"/>
                        <m:supHide m:val="on"/>
                        <m:ctrlPr>
                          <a:rPr lang="en-US" sz="3100" i="1">
                            <a:latin typeface="Cambria Math" panose="02040503050406030204" pitchFamily="18" charset="0"/>
                            <a:ea typeface="Cambria Math" panose="02040503050406030204" pitchFamily="18" charset="0"/>
                          </a:rPr>
                        </m:ctrlPr>
                      </m:naryPr>
                      <m:sub/>
                      <m:sup/>
                      <m:e>
                        <m:d>
                          <m:dPr>
                            <m:ctrlPr>
                              <a:rPr lang="en-US" sz="3100" i="1">
                                <a:latin typeface="Cambria Math" panose="02040503050406030204" pitchFamily="18" charset="0"/>
                                <a:ea typeface="Cambria Math" panose="02040503050406030204" pitchFamily="18" charset="0"/>
                              </a:rPr>
                            </m:ctrlPr>
                          </m:dPr>
                          <m:e>
                            <m:f>
                              <m:fPr>
                                <m:ctrlPr>
                                  <a:rPr lang="en-US" sz="3100" i="1">
                                    <a:latin typeface="Cambria Math" panose="02040503050406030204" pitchFamily="18" charset="0"/>
                                    <a:ea typeface="Cambria Math" panose="02040503050406030204" pitchFamily="18" charset="0"/>
                                  </a:rPr>
                                </m:ctrlPr>
                              </m:fPr>
                              <m:num>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𝑣</m:t>
                                </m:r>
                              </m:num>
                              <m:den>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𝑦</m:t>
                                </m:r>
                              </m:den>
                            </m:f>
                          </m:e>
                        </m:d>
                        <m:r>
                          <a:rPr lang="en-US" sz="3100" i="1">
                            <a:latin typeface="Cambria Math" panose="02040503050406030204" pitchFamily="18" charset="0"/>
                            <a:ea typeface="Cambria Math" panose="02040503050406030204" pitchFamily="18" charset="0"/>
                          </a:rPr>
                          <m:t>𝑑𝑥</m:t>
                        </m:r>
                        <m:r>
                          <a:rPr lang="en-US" sz="3100" i="1">
                            <a:latin typeface="Cambria Math" panose="02040503050406030204" pitchFamily="18" charset="0"/>
                            <a:ea typeface="Cambria Math" panose="02040503050406030204" pitchFamily="18" charset="0"/>
                          </a:rPr>
                          <m:t>+</m:t>
                        </m:r>
                        <m:nary>
                          <m:naryPr>
                            <m:limLoc m:val="undOvr"/>
                            <m:subHide m:val="on"/>
                            <m:supHide m:val="on"/>
                            <m:ctrlPr>
                              <a:rPr lang="en-US" sz="3100" i="1">
                                <a:latin typeface="Cambria Math" panose="02040503050406030204" pitchFamily="18" charset="0"/>
                                <a:ea typeface="Cambria Math" panose="02040503050406030204" pitchFamily="18" charset="0"/>
                              </a:rPr>
                            </m:ctrlPr>
                          </m:naryPr>
                          <m:sub/>
                          <m:sup/>
                          <m:e>
                            <m:d>
                              <m:dPr>
                                <m:ctrlPr>
                                  <a:rPr lang="en-US" sz="3100" i="1">
                                    <a:latin typeface="Cambria Math" panose="02040503050406030204" pitchFamily="18" charset="0"/>
                                    <a:ea typeface="Cambria Math" panose="02040503050406030204" pitchFamily="18" charset="0"/>
                                  </a:rPr>
                                </m:ctrlPr>
                              </m:dPr>
                              <m:e>
                                <m:r>
                                  <a:rPr lang="en-US" sz="3100" i="1">
                                    <a:latin typeface="Cambria Math" panose="02040503050406030204" pitchFamily="18" charset="0"/>
                                    <a:ea typeface="Cambria Math" panose="02040503050406030204" pitchFamily="18" charset="0"/>
                                  </a:rPr>
                                  <m:t>−</m:t>
                                </m:r>
                                <m:f>
                                  <m:fPr>
                                    <m:ctrlPr>
                                      <a:rPr lang="en-US" sz="3100" i="1">
                                        <a:latin typeface="Cambria Math" panose="02040503050406030204" pitchFamily="18" charset="0"/>
                                        <a:ea typeface="Cambria Math" panose="02040503050406030204" pitchFamily="18" charset="0"/>
                                      </a:rPr>
                                    </m:ctrlPr>
                                  </m:fPr>
                                  <m:num>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𝑣</m:t>
                                    </m:r>
                                  </m:num>
                                  <m:den>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𝑥</m:t>
                                    </m:r>
                                  </m:den>
                                </m:f>
                              </m:e>
                            </m:d>
                          </m:e>
                        </m:nary>
                        <m:r>
                          <a:rPr lang="en-US" sz="3100" i="1">
                            <a:latin typeface="Cambria Math" panose="02040503050406030204" pitchFamily="18" charset="0"/>
                            <a:ea typeface="Cambria Math" panose="02040503050406030204" pitchFamily="18" charset="0"/>
                          </a:rPr>
                          <m:t>𝑑𝑦</m:t>
                        </m:r>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𝑐</m:t>
                        </m:r>
                      </m:e>
                    </m:nary>
                  </m:oMath>
                </a14:m>
                <a:endParaRPr lang="en-US" sz="3100" dirty="0">
                  <a:ea typeface="Cambria Math" panose="02040503050406030204" pitchFamily="18" charset="0"/>
                </a:endParaRPr>
              </a:p>
              <a:p>
                <a:pPr marL="0" indent="0">
                  <a:buNone/>
                </a:pPr>
                <a:endParaRPr lang="en-US" sz="3100" dirty="0">
                  <a:ea typeface="Cambria Math" panose="02040503050406030204" pitchFamily="18" charset="0"/>
                </a:endParaRPr>
              </a:p>
              <a:p>
                <a:pPr marL="0" indent="0">
                  <a:buNone/>
                </a:pPr>
                <a:r>
                  <a:rPr lang="en-US" sz="3100" b="1" dirty="0"/>
                  <a:t>Example-1:  </a:t>
                </a:r>
                <a:r>
                  <a:rPr lang="en-US" sz="3100" dirty="0"/>
                  <a:t>If  </a:t>
                </a:r>
                <a14:m>
                  <m:oMath xmlns:m="http://schemas.openxmlformats.org/officeDocument/2006/math">
                    <m:r>
                      <a:rPr lang="en-US" sz="3100" b="0" i="1">
                        <a:latin typeface="Cambria Math" panose="02040503050406030204" pitchFamily="18" charset="0"/>
                      </a:rPr>
                      <m:t>𝑢</m:t>
                    </m:r>
                    <m:r>
                      <a:rPr lang="en-US" sz="3100" b="0" i="1">
                        <a:latin typeface="Cambria Math" panose="02040503050406030204" pitchFamily="18" charset="0"/>
                        <a:ea typeface="Cambria Math" panose="02040503050406030204" pitchFamily="18" charset="0"/>
                      </a:rPr>
                      <m:t>=</m:t>
                    </m:r>
                    <m:sSup>
                      <m:sSupPr>
                        <m:ctrlPr>
                          <a:rPr lang="en-US" sz="3100" i="1">
                            <a:latin typeface="Cambria Math" panose="02040503050406030204" pitchFamily="18" charset="0"/>
                            <a:ea typeface="Cambria Math" panose="02040503050406030204" pitchFamily="18" charset="0"/>
                          </a:rPr>
                        </m:ctrlPr>
                      </m:sSupPr>
                      <m:e>
                        <m:r>
                          <a:rPr lang="en-US" sz="3100" b="0" i="1">
                            <a:latin typeface="Cambria Math" panose="02040503050406030204" pitchFamily="18" charset="0"/>
                            <a:ea typeface="Cambria Math" panose="02040503050406030204" pitchFamily="18" charset="0"/>
                          </a:rPr>
                          <m:t>𝑥</m:t>
                        </m:r>
                      </m:e>
                      <m:sup>
                        <m:r>
                          <a:rPr lang="en-US" sz="3100" b="0" i="1">
                            <a:latin typeface="Cambria Math" panose="02040503050406030204" pitchFamily="18" charset="0"/>
                            <a:ea typeface="Cambria Math" panose="02040503050406030204" pitchFamily="18" charset="0"/>
                          </a:rPr>
                          <m:t>3</m:t>
                        </m:r>
                      </m:sup>
                    </m:sSup>
                    <m:r>
                      <a:rPr lang="en-US" sz="3100" b="0" i="1">
                        <a:latin typeface="Cambria Math" panose="02040503050406030204" pitchFamily="18" charset="0"/>
                        <a:ea typeface="Cambria Math" panose="02040503050406030204" pitchFamily="18" charset="0"/>
                      </a:rPr>
                      <m:t>−3</m:t>
                    </m:r>
                    <m:r>
                      <a:rPr lang="en-US" sz="3100" b="0" i="1">
                        <a:latin typeface="Cambria Math" panose="02040503050406030204" pitchFamily="18" charset="0"/>
                        <a:ea typeface="Cambria Math" panose="02040503050406030204" pitchFamily="18" charset="0"/>
                      </a:rPr>
                      <m:t>𝑥</m:t>
                    </m:r>
                    <m:sSup>
                      <m:sSupPr>
                        <m:ctrlPr>
                          <a:rPr lang="en-US" sz="3100" i="1">
                            <a:latin typeface="Cambria Math" panose="02040503050406030204" pitchFamily="18" charset="0"/>
                            <a:ea typeface="Cambria Math" panose="02040503050406030204" pitchFamily="18" charset="0"/>
                          </a:rPr>
                        </m:ctrlPr>
                      </m:sSupPr>
                      <m:e>
                        <m:r>
                          <a:rPr lang="en-US" sz="3100" b="0" i="1">
                            <a:latin typeface="Cambria Math" panose="02040503050406030204" pitchFamily="18" charset="0"/>
                            <a:ea typeface="Cambria Math" panose="02040503050406030204" pitchFamily="18" charset="0"/>
                          </a:rPr>
                          <m:t>𝑦</m:t>
                        </m:r>
                      </m:e>
                      <m:sup>
                        <m:r>
                          <a:rPr lang="en-US" sz="3100" b="0" i="1">
                            <a:latin typeface="Cambria Math" panose="02040503050406030204" pitchFamily="18" charset="0"/>
                            <a:ea typeface="Cambria Math" panose="02040503050406030204" pitchFamily="18" charset="0"/>
                          </a:rPr>
                          <m:t>2</m:t>
                        </m:r>
                      </m:sup>
                    </m:sSup>
                    <m:r>
                      <a:rPr lang="en-US" sz="3100" b="0" i="1">
                        <a:latin typeface="Cambria Math" panose="02040503050406030204" pitchFamily="18" charset="0"/>
                        <a:ea typeface="Cambria Math" panose="02040503050406030204" pitchFamily="18" charset="0"/>
                      </a:rPr>
                      <m:t>+3</m:t>
                    </m:r>
                    <m:r>
                      <a:rPr lang="en-US" sz="3100" b="0" i="1">
                        <a:latin typeface="Cambria Math" panose="02040503050406030204" pitchFamily="18" charset="0"/>
                        <a:ea typeface="Cambria Math" panose="02040503050406030204" pitchFamily="18" charset="0"/>
                      </a:rPr>
                      <m:t>𝑥</m:t>
                    </m:r>
                    <m:r>
                      <a:rPr lang="en-US" sz="3100" b="0" i="1">
                        <a:latin typeface="Cambria Math" panose="02040503050406030204" pitchFamily="18" charset="0"/>
                        <a:ea typeface="Cambria Math" panose="02040503050406030204" pitchFamily="18" charset="0"/>
                      </a:rPr>
                      <m:t>+1</m:t>
                    </m:r>
                  </m:oMath>
                </a14:m>
                <a:r>
                  <a:rPr lang="en-US" sz="3100" dirty="0"/>
                  <a:t> , determine </a:t>
                </a:r>
                <a14:m>
                  <m:oMath xmlns:m="http://schemas.openxmlformats.org/officeDocument/2006/math">
                    <m:r>
                      <a:rPr lang="en-US" sz="3100" b="0" i="1">
                        <a:latin typeface="Cambria Math" panose="02040503050406030204" pitchFamily="18" charset="0"/>
                      </a:rPr>
                      <m:t>𝑣</m:t>
                    </m:r>
                  </m:oMath>
                </a14:m>
                <a:r>
                  <a:rPr lang="en-US" sz="3100" dirty="0"/>
                  <a:t> for which </a:t>
                </a:r>
                <a14:m>
                  <m:oMath xmlns:m="http://schemas.openxmlformats.org/officeDocument/2006/math">
                    <m:r>
                      <a:rPr lang="en-US" sz="3100" b="0" i="1" dirty="0">
                        <a:latin typeface="Cambria Math" panose="02040503050406030204" pitchFamily="18" charset="0"/>
                      </a:rPr>
                      <m:t>𝑓</m:t>
                    </m:r>
                    <m:r>
                      <a:rPr lang="en-US" sz="3100" b="0" i="1" dirty="0">
                        <a:latin typeface="Cambria Math" panose="02040503050406030204" pitchFamily="18" charset="0"/>
                      </a:rPr>
                      <m:t>(</m:t>
                    </m:r>
                    <m:r>
                      <a:rPr lang="en-US" sz="3100" b="0" i="1" dirty="0">
                        <a:latin typeface="Cambria Math" panose="02040503050406030204" pitchFamily="18" charset="0"/>
                      </a:rPr>
                      <m:t>𝑧</m:t>
                    </m:r>
                    <m:r>
                      <a:rPr lang="en-US" sz="3100" b="0" i="1" dirty="0">
                        <a:latin typeface="Cambria Math" panose="02040503050406030204" pitchFamily="18" charset="0"/>
                      </a:rPr>
                      <m:t>)</m:t>
                    </m:r>
                  </m:oMath>
                </a14:m>
                <a:r>
                  <a:rPr lang="en-US" sz="3100" dirty="0"/>
                  <a:t> is an analytic function .</a:t>
                </a:r>
              </a:p>
              <a:p>
                <a:pPr marL="0" indent="0">
                  <a:buNone/>
                </a:pPr>
                <a:r>
                  <a:rPr lang="en-US" sz="3100" b="1" dirty="0"/>
                  <a:t>Solution:</a:t>
                </a:r>
                <a:r>
                  <a:rPr lang="en-US" sz="3100" dirty="0"/>
                  <a:t>  Given that  </a:t>
                </a:r>
                <a14:m>
                  <m:oMath xmlns:m="http://schemas.openxmlformats.org/officeDocument/2006/math">
                    <m:r>
                      <a:rPr lang="en-US" sz="3100" b="0" i="1">
                        <a:latin typeface="Cambria Math" panose="02040503050406030204" pitchFamily="18" charset="0"/>
                      </a:rPr>
                      <m:t>𝑢</m:t>
                    </m:r>
                    <m:r>
                      <a:rPr lang="en-US" sz="3100" b="0" i="1">
                        <a:latin typeface="Cambria Math" panose="02040503050406030204" pitchFamily="18" charset="0"/>
                        <a:ea typeface="Cambria Math" panose="02040503050406030204" pitchFamily="18" charset="0"/>
                      </a:rPr>
                      <m:t>=</m:t>
                    </m:r>
                    <m:sSup>
                      <m:sSupPr>
                        <m:ctrlPr>
                          <a:rPr lang="en-US" sz="3100" i="1">
                            <a:latin typeface="Cambria Math" panose="02040503050406030204" pitchFamily="18" charset="0"/>
                            <a:ea typeface="Cambria Math" panose="02040503050406030204" pitchFamily="18" charset="0"/>
                          </a:rPr>
                        </m:ctrlPr>
                      </m:sSupPr>
                      <m:e>
                        <m:r>
                          <a:rPr lang="en-US" sz="3100" b="0" i="1">
                            <a:latin typeface="Cambria Math" panose="02040503050406030204" pitchFamily="18" charset="0"/>
                            <a:ea typeface="Cambria Math" panose="02040503050406030204" pitchFamily="18" charset="0"/>
                          </a:rPr>
                          <m:t>𝑥</m:t>
                        </m:r>
                      </m:e>
                      <m:sup>
                        <m:r>
                          <a:rPr lang="en-US" sz="3100" b="0" i="1">
                            <a:latin typeface="Cambria Math" panose="02040503050406030204" pitchFamily="18" charset="0"/>
                            <a:ea typeface="Cambria Math" panose="02040503050406030204" pitchFamily="18" charset="0"/>
                          </a:rPr>
                          <m:t>3</m:t>
                        </m:r>
                      </m:sup>
                    </m:sSup>
                    <m:r>
                      <a:rPr lang="en-US" sz="3100" b="0" i="1">
                        <a:latin typeface="Cambria Math" panose="02040503050406030204" pitchFamily="18" charset="0"/>
                        <a:ea typeface="Cambria Math" panose="02040503050406030204" pitchFamily="18" charset="0"/>
                      </a:rPr>
                      <m:t>−3</m:t>
                    </m:r>
                    <m:r>
                      <a:rPr lang="en-US" sz="3100" b="0" i="1">
                        <a:latin typeface="Cambria Math" panose="02040503050406030204" pitchFamily="18" charset="0"/>
                        <a:ea typeface="Cambria Math" panose="02040503050406030204" pitchFamily="18" charset="0"/>
                      </a:rPr>
                      <m:t>𝑥</m:t>
                    </m:r>
                    <m:sSup>
                      <m:sSupPr>
                        <m:ctrlPr>
                          <a:rPr lang="en-US" sz="3100" i="1">
                            <a:latin typeface="Cambria Math" panose="02040503050406030204" pitchFamily="18" charset="0"/>
                            <a:ea typeface="Cambria Math" panose="02040503050406030204" pitchFamily="18" charset="0"/>
                          </a:rPr>
                        </m:ctrlPr>
                      </m:sSupPr>
                      <m:e>
                        <m:r>
                          <a:rPr lang="en-US" sz="3100" b="0" i="1">
                            <a:latin typeface="Cambria Math" panose="02040503050406030204" pitchFamily="18" charset="0"/>
                            <a:ea typeface="Cambria Math" panose="02040503050406030204" pitchFamily="18" charset="0"/>
                          </a:rPr>
                          <m:t>𝑦</m:t>
                        </m:r>
                      </m:e>
                      <m:sup>
                        <m:r>
                          <a:rPr lang="en-US" sz="3100" b="0" i="1">
                            <a:latin typeface="Cambria Math" panose="02040503050406030204" pitchFamily="18" charset="0"/>
                            <a:ea typeface="Cambria Math" panose="02040503050406030204" pitchFamily="18" charset="0"/>
                          </a:rPr>
                          <m:t>2</m:t>
                        </m:r>
                      </m:sup>
                    </m:sSup>
                    <m:r>
                      <a:rPr lang="en-US" sz="3100" b="0" i="1">
                        <a:latin typeface="Cambria Math" panose="02040503050406030204" pitchFamily="18" charset="0"/>
                        <a:ea typeface="Cambria Math" panose="02040503050406030204" pitchFamily="18" charset="0"/>
                      </a:rPr>
                      <m:t>+3</m:t>
                    </m:r>
                    <m:r>
                      <a:rPr lang="en-US" sz="3100" b="0" i="1">
                        <a:latin typeface="Cambria Math" panose="02040503050406030204" pitchFamily="18" charset="0"/>
                        <a:ea typeface="Cambria Math" panose="02040503050406030204" pitchFamily="18" charset="0"/>
                      </a:rPr>
                      <m:t>𝑥</m:t>
                    </m:r>
                    <m:r>
                      <a:rPr lang="en-US" sz="3100" b="0" i="1">
                        <a:latin typeface="Cambria Math" panose="02040503050406030204" pitchFamily="18" charset="0"/>
                        <a:ea typeface="Cambria Math" panose="02040503050406030204" pitchFamily="18" charset="0"/>
                      </a:rPr>
                      <m:t>+1</m:t>
                    </m:r>
                  </m:oMath>
                </a14:m>
                <a:endParaRPr lang="en-US" sz="3100" dirty="0"/>
              </a:p>
              <a:p>
                <a:pPr marL="0" indent="0">
                  <a:buNone/>
                </a:pPr>
                <a:r>
                  <a:rPr lang="en-US" sz="3100" dirty="0"/>
                  <a:t>By using exact differential equation method, </a:t>
                </a:r>
                <a14:m>
                  <m:oMath xmlns:m="http://schemas.openxmlformats.org/officeDocument/2006/math">
                    <m:r>
                      <a:rPr lang="en-US" sz="3100" i="1">
                        <a:latin typeface="Cambria Math" panose="02040503050406030204" pitchFamily="18" charset="0"/>
                      </a:rPr>
                      <m:t>𝑣</m:t>
                    </m:r>
                    <m:r>
                      <a:rPr lang="en-US" sz="3100" i="1">
                        <a:latin typeface="Cambria Math" panose="02040503050406030204" pitchFamily="18" charset="0"/>
                      </a:rPr>
                      <m:t> </m:t>
                    </m:r>
                  </m:oMath>
                </a14:m>
                <a:r>
                  <a:rPr lang="en-US" sz="3100" dirty="0"/>
                  <a:t>can be written as</a:t>
                </a:r>
              </a:p>
              <a:p>
                <a:pPr marL="0" indent="0">
                  <a:buNone/>
                </a:pPr>
                <a14:m>
                  <m:oMathPara xmlns:m="http://schemas.openxmlformats.org/officeDocument/2006/math">
                    <m:oMathParaPr>
                      <m:jc m:val="left"/>
                    </m:oMathParaPr>
                    <m:oMath xmlns:m="http://schemas.openxmlformats.org/officeDocument/2006/math">
                      <m:r>
                        <a:rPr lang="en-US" sz="3100">
                          <a:latin typeface="Cambria Math" panose="02040503050406030204" pitchFamily="18" charset="0"/>
                        </a:rPr>
                        <m:t> </m:t>
                      </m:r>
                      <m:r>
                        <a:rPr lang="en-US" sz="3100" i="1">
                          <a:latin typeface="Cambria Math" panose="02040503050406030204" pitchFamily="18" charset="0"/>
                        </a:rPr>
                        <m:t>𝑣</m:t>
                      </m:r>
                      <m:r>
                        <a:rPr lang="en-US" sz="3100" i="1">
                          <a:latin typeface="Cambria Math" panose="02040503050406030204" pitchFamily="18" charset="0"/>
                          <a:ea typeface="Cambria Math" panose="02040503050406030204" pitchFamily="18" charset="0"/>
                        </a:rPr>
                        <m:t>=</m:t>
                      </m:r>
                      <m:nary>
                        <m:naryPr>
                          <m:limLoc m:val="undOvr"/>
                          <m:subHide m:val="on"/>
                          <m:supHide m:val="on"/>
                          <m:ctrlPr>
                            <a:rPr lang="en-US" sz="3100" i="1">
                              <a:latin typeface="Cambria Math" panose="02040503050406030204" pitchFamily="18" charset="0"/>
                              <a:ea typeface="Cambria Math" panose="02040503050406030204" pitchFamily="18" charset="0"/>
                            </a:rPr>
                          </m:ctrlPr>
                        </m:naryPr>
                        <m:sub/>
                        <m:sup/>
                        <m:e>
                          <m:d>
                            <m:dPr>
                              <m:ctrlPr>
                                <a:rPr lang="en-US" sz="3100" i="1">
                                  <a:latin typeface="Cambria Math" panose="02040503050406030204" pitchFamily="18" charset="0"/>
                                  <a:ea typeface="Cambria Math" panose="02040503050406030204" pitchFamily="18" charset="0"/>
                                </a:rPr>
                              </m:ctrlPr>
                            </m:dPr>
                            <m:e>
                              <m:r>
                                <a:rPr lang="en-US" sz="3100" i="1">
                                  <a:latin typeface="Cambria Math" panose="02040503050406030204" pitchFamily="18" charset="0"/>
                                  <a:ea typeface="Cambria Math" panose="02040503050406030204" pitchFamily="18" charset="0"/>
                                </a:rPr>
                                <m:t>−</m:t>
                              </m:r>
                              <m:f>
                                <m:fPr>
                                  <m:ctrlPr>
                                    <a:rPr lang="en-US" sz="3100" i="1">
                                      <a:latin typeface="Cambria Math" panose="02040503050406030204" pitchFamily="18" charset="0"/>
                                      <a:ea typeface="Cambria Math" panose="02040503050406030204" pitchFamily="18" charset="0"/>
                                    </a:rPr>
                                  </m:ctrlPr>
                                </m:fPr>
                                <m:num>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𝑢</m:t>
                                  </m:r>
                                </m:num>
                                <m:den>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𝑦</m:t>
                                  </m:r>
                                </m:den>
                              </m:f>
                            </m:e>
                          </m:d>
                          <m:r>
                            <a:rPr lang="en-US" sz="3100" i="1">
                              <a:latin typeface="Cambria Math" panose="02040503050406030204" pitchFamily="18" charset="0"/>
                              <a:ea typeface="Cambria Math" panose="02040503050406030204" pitchFamily="18" charset="0"/>
                            </a:rPr>
                            <m:t>𝑑𝑥</m:t>
                          </m:r>
                          <m:r>
                            <a:rPr lang="en-US" sz="3100" i="1">
                              <a:latin typeface="Cambria Math" panose="02040503050406030204" pitchFamily="18" charset="0"/>
                              <a:ea typeface="Cambria Math" panose="02040503050406030204" pitchFamily="18" charset="0"/>
                            </a:rPr>
                            <m:t>+</m:t>
                          </m:r>
                          <m:nary>
                            <m:naryPr>
                              <m:limLoc m:val="undOvr"/>
                              <m:subHide m:val="on"/>
                              <m:supHide m:val="on"/>
                              <m:ctrlPr>
                                <a:rPr lang="en-US" sz="3100" i="1">
                                  <a:latin typeface="Cambria Math" panose="02040503050406030204" pitchFamily="18" charset="0"/>
                                  <a:ea typeface="Cambria Math" panose="02040503050406030204" pitchFamily="18" charset="0"/>
                                </a:rPr>
                              </m:ctrlPr>
                            </m:naryPr>
                            <m:sub/>
                            <m:sup/>
                            <m:e>
                              <m:d>
                                <m:dPr>
                                  <m:ctrlPr>
                                    <a:rPr lang="en-US" sz="3100" i="1">
                                      <a:latin typeface="Cambria Math" panose="02040503050406030204" pitchFamily="18" charset="0"/>
                                      <a:ea typeface="Cambria Math" panose="02040503050406030204" pitchFamily="18" charset="0"/>
                                    </a:rPr>
                                  </m:ctrlPr>
                                </m:dPr>
                                <m:e>
                                  <m:f>
                                    <m:fPr>
                                      <m:ctrlPr>
                                        <a:rPr lang="en-US" sz="3100" i="1">
                                          <a:latin typeface="Cambria Math" panose="02040503050406030204" pitchFamily="18" charset="0"/>
                                          <a:ea typeface="Cambria Math" panose="02040503050406030204" pitchFamily="18" charset="0"/>
                                        </a:rPr>
                                      </m:ctrlPr>
                                    </m:fPr>
                                    <m:num>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𝑢</m:t>
                                      </m:r>
                                    </m:num>
                                    <m:den>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𝑥</m:t>
                                      </m:r>
                                    </m:den>
                                  </m:f>
                                </m:e>
                              </m:d>
                            </m:e>
                          </m:nary>
                          <m:r>
                            <a:rPr lang="en-US" sz="3100" i="1">
                              <a:latin typeface="Cambria Math" panose="02040503050406030204" pitchFamily="18" charset="0"/>
                              <a:ea typeface="Cambria Math" panose="02040503050406030204" pitchFamily="18" charset="0"/>
                            </a:rPr>
                            <m:t>𝑑𝑦</m:t>
                          </m:r>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𝑐</m:t>
                          </m:r>
                        </m:e>
                      </m:nary>
                    </m:oMath>
                  </m:oMathPara>
                </a14:m>
                <a:endParaRPr lang="en-US" sz="3100" dirty="0"/>
              </a:p>
              <a:p>
                <a:pPr marL="0" indent="0">
                  <a:buNone/>
                </a:pPr>
                <a14:m>
                  <m:oMathPara xmlns:m="http://schemas.openxmlformats.org/officeDocument/2006/math">
                    <m:oMathParaPr>
                      <m:jc m:val="left"/>
                    </m:oMathParaPr>
                    <m:oMath xmlns:m="http://schemas.openxmlformats.org/officeDocument/2006/math">
                      <m:r>
                        <a:rPr lang="en-US" sz="3100" b="0" i="1" smtClean="0">
                          <a:latin typeface="Cambria Math" panose="02040503050406030204" pitchFamily="18" charset="0"/>
                          <a:ea typeface="Cambria Math" panose="02040503050406030204" pitchFamily="18" charset="0"/>
                        </a:rPr>
                        <m:t>⇒</m:t>
                      </m:r>
                      <m:r>
                        <a:rPr lang="en-US" sz="3100" b="0" i="1" smtClean="0">
                          <a:latin typeface="Cambria Math" panose="02040503050406030204" pitchFamily="18" charset="0"/>
                          <a:ea typeface="Cambria Math" panose="02040503050406030204" pitchFamily="18" charset="0"/>
                        </a:rPr>
                        <m:t>𝑣</m:t>
                      </m:r>
                      <m:r>
                        <a:rPr lang="en-US" sz="3100" i="1">
                          <a:latin typeface="Cambria Math" panose="02040503050406030204" pitchFamily="18" charset="0"/>
                          <a:ea typeface="Cambria Math" panose="02040503050406030204" pitchFamily="18" charset="0"/>
                        </a:rPr>
                        <m:t>=</m:t>
                      </m:r>
                      <m:nary>
                        <m:naryPr>
                          <m:limLoc m:val="undOvr"/>
                          <m:subHide m:val="on"/>
                          <m:supHide m:val="on"/>
                          <m:ctrlPr>
                            <a:rPr lang="en-US" sz="3100" i="1">
                              <a:latin typeface="Cambria Math" panose="02040503050406030204" pitchFamily="18" charset="0"/>
                              <a:ea typeface="Cambria Math" panose="02040503050406030204" pitchFamily="18" charset="0"/>
                            </a:rPr>
                          </m:ctrlPr>
                        </m:naryPr>
                        <m:sub/>
                        <m:sup/>
                        <m:e>
                          <m:d>
                            <m:dPr>
                              <m:ctrlPr>
                                <a:rPr lang="en-US" sz="3100" i="1">
                                  <a:latin typeface="Cambria Math" panose="02040503050406030204" pitchFamily="18" charset="0"/>
                                  <a:ea typeface="Cambria Math" panose="02040503050406030204" pitchFamily="18" charset="0"/>
                                </a:rPr>
                              </m:ctrlPr>
                            </m:dPr>
                            <m:e>
                              <m:r>
                                <a:rPr lang="en-US" sz="3100" i="1">
                                  <a:latin typeface="Cambria Math" panose="02040503050406030204" pitchFamily="18" charset="0"/>
                                  <a:ea typeface="Cambria Math" panose="02040503050406030204" pitchFamily="18" charset="0"/>
                                </a:rPr>
                                <m:t>6</m:t>
                              </m:r>
                              <m:r>
                                <a:rPr lang="en-US" sz="3100" i="1">
                                  <a:latin typeface="Cambria Math" panose="02040503050406030204" pitchFamily="18" charset="0"/>
                                  <a:ea typeface="Cambria Math" panose="02040503050406030204" pitchFamily="18" charset="0"/>
                                </a:rPr>
                                <m:t>𝑥𝑦</m:t>
                              </m:r>
                            </m:e>
                          </m:d>
                          <m:r>
                            <a:rPr lang="en-US" sz="3100" i="1">
                              <a:latin typeface="Cambria Math" panose="02040503050406030204" pitchFamily="18" charset="0"/>
                              <a:ea typeface="Cambria Math" panose="02040503050406030204" pitchFamily="18" charset="0"/>
                            </a:rPr>
                            <m:t>𝑑𝑥</m:t>
                          </m:r>
                          <m:r>
                            <a:rPr lang="en-US" sz="3100" i="1">
                              <a:latin typeface="Cambria Math" panose="02040503050406030204" pitchFamily="18" charset="0"/>
                              <a:ea typeface="Cambria Math" panose="02040503050406030204" pitchFamily="18" charset="0"/>
                            </a:rPr>
                            <m:t>+</m:t>
                          </m:r>
                          <m:nary>
                            <m:naryPr>
                              <m:limLoc m:val="undOvr"/>
                              <m:subHide m:val="on"/>
                              <m:supHide m:val="on"/>
                              <m:ctrlPr>
                                <a:rPr lang="en-US" sz="3100" i="1">
                                  <a:latin typeface="Cambria Math" panose="02040503050406030204" pitchFamily="18" charset="0"/>
                                  <a:ea typeface="Cambria Math" panose="02040503050406030204" pitchFamily="18" charset="0"/>
                                </a:rPr>
                              </m:ctrlPr>
                            </m:naryPr>
                            <m:sub/>
                            <m:sup/>
                            <m:e>
                              <m:d>
                                <m:dPr>
                                  <m:ctrlPr>
                                    <a:rPr lang="en-US" sz="3100" i="1">
                                      <a:latin typeface="Cambria Math" panose="02040503050406030204" pitchFamily="18" charset="0"/>
                                      <a:ea typeface="Cambria Math" panose="02040503050406030204" pitchFamily="18" charset="0"/>
                                    </a:rPr>
                                  </m:ctrlPr>
                                </m:dPr>
                                <m:e>
                                  <m:r>
                                    <a:rPr lang="en-US" sz="3100" i="1">
                                      <a:latin typeface="Cambria Math" panose="02040503050406030204" pitchFamily="18" charset="0"/>
                                      <a:ea typeface="Cambria Math" panose="02040503050406030204" pitchFamily="18" charset="0"/>
                                    </a:rPr>
                                    <m:t>−3</m:t>
                                  </m:r>
                                  <m:sSup>
                                    <m:sSupPr>
                                      <m:ctrlPr>
                                        <a:rPr lang="en-US" sz="3100" i="1">
                                          <a:latin typeface="Cambria Math" panose="02040503050406030204" pitchFamily="18" charset="0"/>
                                          <a:ea typeface="Cambria Math" panose="02040503050406030204" pitchFamily="18" charset="0"/>
                                        </a:rPr>
                                      </m:ctrlPr>
                                    </m:sSupPr>
                                    <m:e>
                                      <m:r>
                                        <a:rPr lang="en-US" sz="3100" i="1">
                                          <a:latin typeface="Cambria Math" panose="02040503050406030204" pitchFamily="18" charset="0"/>
                                          <a:ea typeface="Cambria Math" panose="02040503050406030204" pitchFamily="18" charset="0"/>
                                        </a:rPr>
                                        <m:t>𝑦</m:t>
                                      </m:r>
                                    </m:e>
                                    <m:sup>
                                      <m:r>
                                        <a:rPr lang="en-US" sz="3100" i="1">
                                          <a:latin typeface="Cambria Math" panose="02040503050406030204" pitchFamily="18" charset="0"/>
                                          <a:ea typeface="Cambria Math" panose="02040503050406030204" pitchFamily="18" charset="0"/>
                                        </a:rPr>
                                        <m:t>2</m:t>
                                      </m:r>
                                    </m:sup>
                                  </m:sSup>
                                  <m:r>
                                    <a:rPr lang="en-US" sz="3100" i="1">
                                      <a:latin typeface="Cambria Math" panose="02040503050406030204" pitchFamily="18" charset="0"/>
                                      <a:ea typeface="Cambria Math" panose="02040503050406030204" pitchFamily="18" charset="0"/>
                                    </a:rPr>
                                    <m:t>+3</m:t>
                                  </m:r>
                                </m:e>
                              </m:d>
                            </m:e>
                          </m:nary>
                          <m:r>
                            <a:rPr lang="en-US" sz="3100" i="1">
                              <a:latin typeface="Cambria Math" panose="02040503050406030204" pitchFamily="18" charset="0"/>
                              <a:ea typeface="Cambria Math" panose="02040503050406030204" pitchFamily="18" charset="0"/>
                            </a:rPr>
                            <m:t>𝑑𝑦</m:t>
                          </m:r>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𝑐</m:t>
                          </m:r>
                        </m:e>
                      </m:nary>
                      <m:r>
                        <a:rPr lang="en-US" sz="3100" i="1">
                          <a:latin typeface="Cambria Math" panose="02040503050406030204" pitchFamily="18" charset="0"/>
                          <a:ea typeface="Cambria Math" panose="02040503050406030204" pitchFamily="18" charset="0"/>
                        </a:rPr>
                        <m:t> </m:t>
                      </m:r>
                    </m:oMath>
                  </m:oMathPara>
                </a14:m>
                <a:endParaRPr lang="en-US" sz="3100" dirty="0"/>
              </a:p>
              <a:p>
                <a:pPr marL="0" indent="0">
                  <a:buNone/>
                </a:pPr>
                <a14:m>
                  <m:oMathPara xmlns:m="http://schemas.openxmlformats.org/officeDocument/2006/math">
                    <m:oMathParaPr>
                      <m:jc m:val="left"/>
                    </m:oMathParaPr>
                    <m:oMath xmlns:m="http://schemas.openxmlformats.org/officeDocument/2006/math">
                      <m:r>
                        <a:rPr lang="en-US" sz="3100" b="0" i="1" smtClean="0">
                          <a:latin typeface="Cambria Math" panose="02040503050406030204" pitchFamily="18" charset="0"/>
                          <a:ea typeface="Cambria Math" panose="02040503050406030204" pitchFamily="18" charset="0"/>
                        </a:rPr>
                        <m:t>⇒</m:t>
                      </m:r>
                      <m:r>
                        <a:rPr lang="en-US" sz="3100" b="0" i="1" smtClean="0">
                          <a:latin typeface="Cambria Math" panose="02040503050406030204" pitchFamily="18" charset="0"/>
                          <a:ea typeface="Cambria Math" panose="02040503050406030204" pitchFamily="18" charset="0"/>
                        </a:rPr>
                        <m:t>𝑣</m:t>
                      </m:r>
                      <m:r>
                        <a:rPr lang="en-US" sz="3100" i="1">
                          <a:latin typeface="Cambria Math" panose="02040503050406030204" pitchFamily="18" charset="0"/>
                          <a:ea typeface="Cambria Math" panose="02040503050406030204" pitchFamily="18" charset="0"/>
                        </a:rPr>
                        <m:t>=3</m:t>
                      </m:r>
                      <m:sSup>
                        <m:sSupPr>
                          <m:ctrlPr>
                            <a:rPr lang="en-US" sz="3100" i="1">
                              <a:latin typeface="Cambria Math" panose="02040503050406030204" pitchFamily="18" charset="0"/>
                              <a:ea typeface="Cambria Math" panose="02040503050406030204" pitchFamily="18" charset="0"/>
                            </a:rPr>
                          </m:ctrlPr>
                        </m:sSupPr>
                        <m:e>
                          <m:r>
                            <a:rPr lang="en-US" sz="3100" i="1">
                              <a:latin typeface="Cambria Math" panose="02040503050406030204" pitchFamily="18" charset="0"/>
                              <a:ea typeface="Cambria Math" panose="02040503050406030204" pitchFamily="18" charset="0"/>
                            </a:rPr>
                            <m:t>𝑥</m:t>
                          </m:r>
                        </m:e>
                        <m:sup>
                          <m:r>
                            <a:rPr lang="en-US" sz="3100" i="1">
                              <a:latin typeface="Cambria Math" panose="02040503050406030204" pitchFamily="18" charset="0"/>
                              <a:ea typeface="Cambria Math" panose="02040503050406030204" pitchFamily="18" charset="0"/>
                            </a:rPr>
                            <m:t>2</m:t>
                          </m:r>
                        </m:sup>
                      </m:sSup>
                      <m:r>
                        <a:rPr lang="en-US" sz="3100" i="1">
                          <a:latin typeface="Cambria Math" panose="02040503050406030204" pitchFamily="18" charset="0"/>
                          <a:ea typeface="Cambria Math" panose="02040503050406030204" pitchFamily="18" charset="0"/>
                        </a:rPr>
                        <m:t>𝑦</m:t>
                      </m:r>
                      <m:r>
                        <a:rPr lang="en-US" sz="3100" i="1">
                          <a:latin typeface="Cambria Math" panose="02040503050406030204" pitchFamily="18" charset="0"/>
                          <a:ea typeface="Cambria Math" panose="02040503050406030204" pitchFamily="18" charset="0"/>
                        </a:rPr>
                        <m:t>−</m:t>
                      </m:r>
                      <m:sSup>
                        <m:sSupPr>
                          <m:ctrlPr>
                            <a:rPr lang="en-US" sz="3100" i="1">
                              <a:latin typeface="Cambria Math" panose="02040503050406030204" pitchFamily="18" charset="0"/>
                              <a:ea typeface="Cambria Math" panose="02040503050406030204" pitchFamily="18" charset="0"/>
                            </a:rPr>
                          </m:ctrlPr>
                        </m:sSupPr>
                        <m:e>
                          <m:r>
                            <a:rPr lang="en-US" sz="3100" i="1">
                              <a:latin typeface="Cambria Math" panose="02040503050406030204" pitchFamily="18" charset="0"/>
                              <a:ea typeface="Cambria Math" panose="02040503050406030204" pitchFamily="18" charset="0"/>
                            </a:rPr>
                            <m:t>𝑦</m:t>
                          </m:r>
                        </m:e>
                        <m:sup>
                          <m:r>
                            <a:rPr lang="en-US" sz="3100" i="1">
                              <a:latin typeface="Cambria Math" panose="02040503050406030204" pitchFamily="18" charset="0"/>
                              <a:ea typeface="Cambria Math" panose="02040503050406030204" pitchFamily="18" charset="0"/>
                            </a:rPr>
                            <m:t>3</m:t>
                          </m:r>
                        </m:sup>
                      </m:sSup>
                      <m:r>
                        <a:rPr lang="en-US" sz="3100" i="1">
                          <a:latin typeface="Cambria Math" panose="02040503050406030204" pitchFamily="18" charset="0"/>
                          <a:ea typeface="Cambria Math" panose="02040503050406030204" pitchFamily="18" charset="0"/>
                        </a:rPr>
                        <m:t>+3</m:t>
                      </m:r>
                      <m:r>
                        <a:rPr lang="en-US" sz="3100" i="1">
                          <a:latin typeface="Cambria Math" panose="02040503050406030204" pitchFamily="18" charset="0"/>
                          <a:ea typeface="Cambria Math" panose="02040503050406030204" pitchFamily="18" charset="0"/>
                        </a:rPr>
                        <m:t>𝑦</m:t>
                      </m:r>
                      <m:r>
                        <a:rPr lang="en-US" sz="3100" i="1">
                          <a:latin typeface="Cambria Math" panose="02040503050406030204" pitchFamily="18" charset="0"/>
                          <a:ea typeface="Cambria Math" panose="02040503050406030204" pitchFamily="18" charset="0"/>
                        </a:rPr>
                        <m:t>+</m:t>
                      </m:r>
                      <m:r>
                        <a:rPr lang="en-US" sz="3100" i="1">
                          <a:latin typeface="Cambria Math" panose="02040503050406030204" pitchFamily="18" charset="0"/>
                          <a:ea typeface="Cambria Math" panose="02040503050406030204" pitchFamily="18" charset="0"/>
                        </a:rPr>
                        <m:t>𝑐</m:t>
                      </m:r>
                    </m:oMath>
                  </m:oMathPara>
                </a14:m>
                <a:endParaRPr lang="en-US" sz="31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257800"/>
              </a:xfrm>
              <a:blipFill>
                <a:blip r:embed="rId2"/>
                <a:stretch>
                  <a:fillRect l="-1185" t="-812"/>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67463693-A80B-45D1-92C0-DC262244970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0D584572-DA0C-4D4C-A727-73A51D2EAD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54767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b="1" dirty="0"/>
                  <a:t>Example-2 : </a:t>
                </a:r>
                <a:r>
                  <a:rPr lang="en-US" dirty="0"/>
                  <a:t>If  </a:t>
                </a:r>
                <a14:m>
                  <m:oMath xmlns:m="http://schemas.openxmlformats.org/officeDocument/2006/math">
                    <m:r>
                      <a:rPr lang="en-US" b="0" i="1">
                        <a:latin typeface="Cambria Math" panose="02040503050406030204" pitchFamily="18" charset="0"/>
                      </a:rPr>
                      <m:t>𝑢</m:t>
                    </m:r>
                    <m:r>
                      <a:rPr lang="en-US" b="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𝑦</m:t>
                        </m:r>
                      </m:e>
                      <m:sup>
                        <m:r>
                          <a:rPr lang="en-US" b="0" i="1">
                            <a:latin typeface="Cambria Math" panose="02040503050406030204" pitchFamily="18" charset="0"/>
                            <a:ea typeface="Cambria Math" panose="02040503050406030204" pitchFamily="18" charset="0"/>
                          </a:rPr>
                          <m:t>3</m:t>
                        </m:r>
                      </m:sup>
                    </m:sSup>
                    <m:r>
                      <a:rPr lang="en-US" b="0"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𝑥</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𝑦</m:t>
                    </m:r>
                  </m:oMath>
                </a14:m>
                <a:r>
                  <a:rPr lang="en-US" dirty="0"/>
                  <a:t> , determine </a:t>
                </a:r>
                <a14:m>
                  <m:oMath xmlns:m="http://schemas.openxmlformats.org/officeDocument/2006/math">
                    <m:r>
                      <a:rPr lang="en-US" b="0" i="1">
                        <a:latin typeface="Cambria Math" panose="02040503050406030204" pitchFamily="18" charset="0"/>
                      </a:rPr>
                      <m:t>𝑣</m:t>
                    </m:r>
                  </m:oMath>
                </a14:m>
                <a:r>
                  <a:rPr lang="en-US" dirty="0"/>
                  <a:t> for which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is an analytic function.</a:t>
                </a:r>
              </a:p>
              <a:p>
                <a:pPr marL="0" indent="0">
                  <a:buNone/>
                </a:pPr>
                <a:r>
                  <a:rPr lang="en-US" b="1" dirty="0"/>
                  <a:t>Solution :</a:t>
                </a:r>
                <a:r>
                  <a:rPr lang="en-US" dirty="0"/>
                  <a:t>  Given that  </a:t>
                </a:r>
                <a14:m>
                  <m:oMath xmlns:m="http://schemas.openxmlformats.org/officeDocument/2006/math">
                    <m:r>
                      <a:rPr lang="en-US" b="0" i="1">
                        <a:latin typeface="Cambria Math" panose="02040503050406030204" pitchFamily="18" charset="0"/>
                      </a:rPr>
                      <m:t>𝑢</m:t>
                    </m:r>
                    <m:r>
                      <a:rPr lang="en-US" b="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𝑦</m:t>
                        </m:r>
                      </m:e>
                      <m:sup>
                        <m:r>
                          <a:rPr lang="en-US" b="0" i="1">
                            <a:latin typeface="Cambria Math" panose="02040503050406030204" pitchFamily="18" charset="0"/>
                            <a:ea typeface="Cambria Math" panose="02040503050406030204" pitchFamily="18" charset="0"/>
                          </a:rPr>
                          <m:t>3</m:t>
                        </m:r>
                      </m:sup>
                    </m:sSup>
                    <m:r>
                      <a:rPr lang="en-US" b="0"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b="0" i="1">
                            <a:latin typeface="Cambria Math" panose="02040503050406030204" pitchFamily="18" charset="0"/>
                            <a:ea typeface="Cambria Math" panose="02040503050406030204" pitchFamily="18" charset="0"/>
                          </a:rPr>
                          <m:t>𝑥</m:t>
                        </m:r>
                      </m:e>
                      <m:sup>
                        <m:r>
                          <a:rPr lang="en-US" b="0" i="1">
                            <a:latin typeface="Cambria Math" panose="02040503050406030204" pitchFamily="18" charset="0"/>
                            <a:ea typeface="Cambria Math" panose="02040503050406030204" pitchFamily="18" charset="0"/>
                          </a:rPr>
                          <m:t>2</m:t>
                        </m:r>
                      </m:sup>
                    </m:sSup>
                    <m:r>
                      <a:rPr lang="en-US" b="0" i="1">
                        <a:latin typeface="Cambria Math" panose="02040503050406030204" pitchFamily="18" charset="0"/>
                        <a:ea typeface="Cambria Math" panose="02040503050406030204" pitchFamily="18" charset="0"/>
                      </a:rPr>
                      <m:t>𝑦</m:t>
                    </m:r>
                  </m:oMath>
                </a14:m>
                <a:endParaRPr lang="en-US" b="0" dirty="0">
                  <a:ea typeface="Cambria Math" panose="02040503050406030204" pitchFamily="18" charset="0"/>
                </a:endParaRPr>
              </a:p>
              <a:p>
                <a:pPr marL="0" indent="0">
                  <a:buNone/>
                </a:pPr>
                <a:r>
                  <a:rPr lang="en-US" dirty="0"/>
                  <a:t>By using exact differential equation method, </a:t>
                </a:r>
                <a14:m>
                  <m:oMath xmlns:m="http://schemas.openxmlformats.org/officeDocument/2006/math">
                    <m:r>
                      <a:rPr lang="en-US" i="1">
                        <a:latin typeface="Cambria Math" panose="02040503050406030204" pitchFamily="18" charset="0"/>
                      </a:rPr>
                      <m:t>𝑣</m:t>
                    </m:r>
                    <m:r>
                      <a:rPr lang="en-US" i="1">
                        <a:latin typeface="Cambria Math" panose="02040503050406030204" pitchFamily="18" charset="0"/>
                      </a:rPr>
                      <m:t> </m:t>
                    </m:r>
                  </m:oMath>
                </a14:m>
                <a:r>
                  <a:rPr lang="en-US" dirty="0"/>
                  <a:t>can be written as</a:t>
                </a:r>
              </a:p>
              <a:p>
                <a:pPr marL="0" indent="0">
                  <a:buNone/>
                </a:pPr>
                <a14:m>
                  <m:oMathPara xmlns:m="http://schemas.openxmlformats.org/officeDocument/2006/math">
                    <m:oMathParaPr>
                      <m:jc m:val="left"/>
                    </m:oMathParaPr>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ea typeface="Cambria Math" panose="02040503050406030204" pitchFamily="18" charset="0"/>
                            </a:rPr>
                          </m:ctrlPr>
                        </m:naryPr>
                        <m:sub/>
                        <m:sup/>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𝑦</m:t>
                                  </m:r>
                                </m:den>
                              </m:f>
                            </m:e>
                          </m:d>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ea typeface="Cambria Math" panose="02040503050406030204" pitchFamily="18" charset="0"/>
                                </a:rPr>
                              </m:ctrlPr>
                            </m:naryPr>
                            <m:sub/>
                            <m:sup/>
                            <m:e>
                              <m:d>
                                <m:dPr>
                                  <m:ctrlPr>
                                    <a:rPr lang="en-US" i="1">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den>
                                  </m:f>
                                </m:e>
                              </m:d>
                            </m:e>
                          </m:nary>
                          <m:r>
                            <a:rPr lang="en-US" i="1">
                              <a:latin typeface="Cambria Math" panose="02040503050406030204" pitchFamily="18" charset="0"/>
                              <a:ea typeface="Cambria Math" panose="02040503050406030204" pitchFamily="18" charset="0"/>
                            </a:rPr>
                            <m:t>𝑑𝑦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nary>
                    </m:oMath>
                  </m:oMathPara>
                </a14:m>
                <a:endParaRPr lang="en-US" dirty="0"/>
              </a:p>
              <a:p>
                <a:pPr marL="0" indent="0">
                  <a:buNone/>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ea typeface="Cambria Math" panose="02040503050406030204" pitchFamily="18" charset="0"/>
                            </a:rPr>
                          </m:ctrlPr>
                        </m:naryPr>
                        <m:sub/>
                        <m:sup/>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−3</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2</m:t>
                                  </m:r>
                                </m:sup>
                              </m:sSup>
                            </m:e>
                          </m:d>
                          <m:r>
                            <a:rPr lang="en-US" i="1">
                              <a:latin typeface="Cambria Math" panose="02040503050406030204" pitchFamily="18" charset="0"/>
                              <a:ea typeface="Cambria Math" panose="02040503050406030204" pitchFamily="18" charset="0"/>
                            </a:rPr>
                            <m:t>𝑑𝑥</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a:latin typeface="Cambria Math" panose="02040503050406030204" pitchFamily="18" charset="0"/>
                                  <a:ea typeface="Cambria Math" panose="02040503050406030204" pitchFamily="18" charset="0"/>
                                </a:rPr>
                              </m:ctrlPr>
                            </m:naryPr>
                            <m:sub/>
                            <m:sup/>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e>
                              </m:d>
                            </m:e>
                          </m:nary>
                          <m:r>
                            <a:rPr lang="en-US" i="1">
                              <a:latin typeface="Cambria Math" panose="02040503050406030204" pitchFamily="18" charset="0"/>
                              <a:ea typeface="Cambria Math" panose="02040503050406030204" pitchFamily="18" charset="0"/>
                            </a:rPr>
                            <m:t>𝑑𝑦</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e>
                      </m:nary>
                      <m:r>
                        <a:rPr lang="en-US" i="1">
                          <a:latin typeface="Cambria Math" panose="02040503050406030204" pitchFamily="18" charset="0"/>
                          <a:ea typeface="Cambria Math" panose="02040503050406030204" pitchFamily="18" charset="0"/>
                        </a:rPr>
                        <m:t> </m:t>
                      </m:r>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=−3</m:t>
                      </m:r>
                      <m:r>
                        <a:rPr lang="en-US" i="1">
                          <a:latin typeface="Cambria Math" panose="02040503050406030204" pitchFamily="18" charset="0"/>
                          <a:ea typeface="Cambria Math" panose="02040503050406030204" pitchFamily="18" charset="0"/>
                        </a:rPr>
                        <m:t>𝑥</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𝑦</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𝑥</m:t>
                          </m:r>
                        </m:e>
                        <m:sup>
                          <m:r>
                            <a:rPr lang="en-US" i="1">
                              <a:latin typeface="Cambria Math" panose="02040503050406030204" pitchFamily="18" charset="0"/>
                              <a:ea typeface="Cambria Math" panose="02040503050406030204" pitchFamily="18" charset="0"/>
                            </a:rPr>
                            <m:t>3</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ea typeface="Cambria Math" panose="02040503050406030204" pitchFamily="18" charset="0"/>
                        </a:rPr>
                        <m:t>    </m:t>
                      </m:r>
                    </m:oMath>
                  </m:oMathPara>
                </a14:m>
                <a:endParaRPr lang="en-US" i="1" dirty="0">
                  <a:latin typeface="Cambria Math" panose="02040503050406030204" pitchFamily="18" charset="0"/>
                  <a:ea typeface="Cambria Math" panose="020405030504060302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t="-10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3B47995-9686-432B-86E6-8B0E09C0E61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 of complex variable </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76DCC059-7559-45C0-AE56-DA9289629B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190426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953000"/>
              </a:xfrm>
            </p:spPr>
            <p:txBody>
              <a:bodyPr>
                <a:normAutofit/>
              </a:bodyPr>
              <a:lstStyle/>
              <a:p>
                <a:pPr marL="0" indent="0">
                  <a:buNone/>
                </a:pPr>
                <a:r>
                  <a:rPr lang="en-US" dirty="0"/>
                  <a:t>Q.1. Show that the following functions are harmonic and find their harmonic conjugate functions. Also find the analytic function </a:t>
                </a:r>
                <a14:m>
                  <m:oMath xmlns:m="http://schemas.openxmlformats.org/officeDocument/2006/math">
                    <m:r>
                      <a:rPr lang="en-US" b="0" i="1" dirty="0">
                        <a:latin typeface="Cambria Math" panose="02040503050406030204" pitchFamily="18" charset="0"/>
                      </a:rPr>
                      <m:t>𝑓</m:t>
                    </m:r>
                    <m:d>
                      <m:dPr>
                        <m:ctrlPr>
                          <a:rPr lang="en-US" b="0" i="1" dirty="0">
                            <a:latin typeface="Cambria Math" panose="02040503050406030204" pitchFamily="18" charset="0"/>
                          </a:rPr>
                        </m:ctrlPr>
                      </m:dPr>
                      <m:e>
                        <m:r>
                          <a:rPr lang="en-US" b="0" i="1" dirty="0">
                            <a:latin typeface="Cambria Math" panose="02040503050406030204" pitchFamily="18" charset="0"/>
                          </a:rPr>
                          <m:t>𝑧</m:t>
                        </m:r>
                      </m:e>
                    </m:d>
                  </m:oMath>
                </a14:m>
                <a:endParaRPr lang="en-US" b="0" i="1" dirty="0">
                  <a:latin typeface="Cambria Math" panose="02040503050406030204" pitchFamily="18" charset="0"/>
                </a:endParaRPr>
              </a:p>
              <a:p>
                <a:pPr marL="0" indent="0">
                  <a:buNone/>
                </a:pPr>
                <a:r>
                  <a:rPr lang="en-US" b="0" dirty="0"/>
                  <a:t>(i) </a:t>
                </a:r>
                <a14:m>
                  <m:oMath xmlns:m="http://schemas.openxmlformats.org/officeDocument/2006/math">
                    <m:r>
                      <a:rPr lang="en-US" b="0" i="1" dirty="0">
                        <a:latin typeface="Cambria Math" panose="02040503050406030204" pitchFamily="18" charset="0"/>
                      </a:rPr>
                      <m:t>𝑢</m:t>
                    </m:r>
                    <m:r>
                      <a:rPr lang="en-US" b="0" i="1" dirty="0">
                        <a:latin typeface="Cambria Math" panose="02040503050406030204" pitchFamily="18" charset="0"/>
                        <a:ea typeface="Cambria Math" panose="02040503050406030204" pitchFamily="18" charset="0"/>
                      </a:rPr>
                      <m:t>=</m:t>
                    </m:r>
                    <m:f>
                      <m:fPr>
                        <m:ctrlPr>
                          <a:rPr lang="en-US" i="1" dirty="0">
                            <a:latin typeface="Cambria Math" panose="02040503050406030204" pitchFamily="18" charset="0"/>
                            <a:ea typeface="Cambria Math" panose="02040503050406030204" pitchFamily="18" charset="0"/>
                          </a:rPr>
                        </m:ctrlPr>
                      </m:fPr>
                      <m:num>
                        <m:r>
                          <a:rPr lang="en-US" b="0" i="1" dirty="0">
                            <a:latin typeface="Cambria Math" panose="02040503050406030204" pitchFamily="18" charset="0"/>
                            <a:ea typeface="Cambria Math" panose="02040503050406030204" pitchFamily="18" charset="0"/>
                          </a:rPr>
                          <m:t>1</m:t>
                        </m:r>
                      </m:num>
                      <m:den>
                        <m:r>
                          <a:rPr lang="en-US" b="0" i="1" dirty="0">
                            <a:latin typeface="Cambria Math" panose="02040503050406030204" pitchFamily="18" charset="0"/>
                            <a:ea typeface="Cambria Math" panose="02040503050406030204" pitchFamily="18" charset="0"/>
                          </a:rPr>
                          <m:t>2</m:t>
                        </m:r>
                      </m:den>
                    </m:f>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𝑙𝑜𝑔</m:t>
                        </m:r>
                      </m:fName>
                      <m:e>
                        <m:d>
                          <m:dPr>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2</m:t>
                                </m:r>
                              </m:sup>
                            </m:sSup>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2</m:t>
                                </m:r>
                              </m:sup>
                            </m:sSup>
                          </m:e>
                        </m:d>
                      </m:e>
                    </m:func>
                  </m:oMath>
                </a14:m>
                <a:r>
                  <a:rPr lang="en-US" dirty="0"/>
                  <a:t>    (ii) </a:t>
                </a:r>
                <a14:m>
                  <m:oMath xmlns:m="http://schemas.openxmlformats.org/officeDocument/2006/math">
                    <m:r>
                      <a:rPr lang="en-US" b="0" i="1" dirty="0">
                        <a:latin typeface="Cambria Math" panose="02040503050406030204" pitchFamily="18" charset="0"/>
                      </a:rPr>
                      <m:t>𝑣</m:t>
                    </m:r>
                    <m:r>
                      <a:rPr lang="en-US" b="0" i="1" dirty="0">
                        <a:latin typeface="Cambria Math" panose="02040503050406030204" pitchFamily="18" charset="0"/>
                        <a:ea typeface="Cambria Math" panose="02040503050406030204" pitchFamily="18" charset="0"/>
                      </a:rPr>
                      <m:t>=</m:t>
                    </m:r>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𝑠𝑖𝑛h</m:t>
                        </m:r>
                      </m:fName>
                      <m:e>
                        <m:r>
                          <a:rPr lang="en-US" b="0" i="1" dirty="0">
                            <a:latin typeface="Cambria Math" panose="02040503050406030204" pitchFamily="18" charset="0"/>
                            <a:ea typeface="Cambria Math" panose="02040503050406030204" pitchFamily="18" charset="0"/>
                          </a:rPr>
                          <m:t>𝑥</m:t>
                        </m:r>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𝑐𝑜𝑠</m:t>
                            </m:r>
                          </m:fName>
                          <m:e>
                            <m:r>
                              <a:rPr lang="en-US" b="0" i="1" dirty="0">
                                <a:latin typeface="Cambria Math" panose="02040503050406030204" pitchFamily="18" charset="0"/>
                                <a:ea typeface="Cambria Math" panose="02040503050406030204" pitchFamily="18" charset="0"/>
                              </a:rPr>
                              <m:t>𝑦</m:t>
                            </m:r>
                          </m:e>
                        </m:func>
                      </m:e>
                    </m:func>
                  </m:oMath>
                </a14:m>
                <a:endParaRPr lang="en-US" b="0" dirty="0">
                  <a:ea typeface="Cambria Math" panose="02040503050406030204" pitchFamily="18" charset="0"/>
                </a:endParaRPr>
              </a:p>
              <a:p>
                <a:pPr marL="0" indent="0">
                  <a:buNone/>
                </a:pPr>
                <a:r>
                  <a:rPr lang="en-US" dirty="0"/>
                  <a:t>Q.2. Show that the following functions are harmonic , and also find the analytic function </a:t>
                </a:r>
                <a14:m>
                  <m:oMath xmlns:m="http://schemas.openxmlformats.org/officeDocument/2006/math">
                    <m:r>
                      <a:rPr lang="en-US" b="0" i="1" dirty="0">
                        <a:latin typeface="Cambria Math" panose="02040503050406030204" pitchFamily="18" charset="0"/>
                      </a:rPr>
                      <m:t>𝑓</m:t>
                    </m:r>
                    <m:d>
                      <m:dPr>
                        <m:ctrlPr>
                          <a:rPr lang="en-US" b="0" i="1" dirty="0">
                            <a:latin typeface="Cambria Math" panose="02040503050406030204" pitchFamily="18" charset="0"/>
                          </a:rPr>
                        </m:ctrlPr>
                      </m:dPr>
                      <m:e>
                        <m:r>
                          <a:rPr lang="en-US" b="0" i="1" dirty="0">
                            <a:latin typeface="Cambria Math" panose="02040503050406030204" pitchFamily="18" charset="0"/>
                          </a:rPr>
                          <m:t>𝑧</m:t>
                        </m:r>
                      </m:e>
                    </m:d>
                  </m:oMath>
                </a14:m>
                <a:endParaRPr lang="en-US" b="0" i="1" dirty="0">
                  <a:latin typeface="Cambria Math" panose="02040503050406030204" pitchFamily="18" charset="0"/>
                </a:endParaRPr>
              </a:p>
              <a:p>
                <a:pPr marL="0" indent="0">
                  <a:buNone/>
                </a:pPr>
                <a:r>
                  <a:rPr lang="en-US" b="0" dirty="0"/>
                  <a:t>(i) </a:t>
                </a:r>
                <a14:m>
                  <m:oMath xmlns:m="http://schemas.openxmlformats.org/officeDocument/2006/math">
                    <m:r>
                      <a:rPr lang="en-US" b="0" i="1" dirty="0">
                        <a:latin typeface="Cambria Math" panose="02040503050406030204" pitchFamily="18" charset="0"/>
                      </a:rPr>
                      <m:t>𝑢</m:t>
                    </m:r>
                    <m:d>
                      <m:dPr>
                        <m:ctrlPr>
                          <a:rPr lang="en-US" i="1" dirty="0">
                            <a:latin typeface="Cambria Math" panose="02040503050406030204" pitchFamily="18" charset="0"/>
                          </a:rPr>
                        </m:ctrlPr>
                      </m:dPr>
                      <m:e>
                        <m:r>
                          <a:rPr lang="en-US" b="0" i="1" dirty="0">
                            <a:latin typeface="Cambria Math" panose="02040503050406030204" pitchFamily="18" charset="0"/>
                          </a:rPr>
                          <m:t>𝑥</m:t>
                        </m:r>
                        <m:r>
                          <a:rPr lang="en-US" b="0" i="1" dirty="0">
                            <a:latin typeface="Cambria Math" panose="02040503050406030204" pitchFamily="18" charset="0"/>
                          </a:rPr>
                          <m:t>,</m:t>
                        </m:r>
                        <m:r>
                          <a:rPr lang="en-US" b="0" i="1" dirty="0">
                            <a:latin typeface="Cambria Math" panose="02040503050406030204" pitchFamily="18" charset="0"/>
                          </a:rPr>
                          <m:t>𝑦</m:t>
                        </m:r>
                      </m:e>
                    </m:d>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4</m:t>
                        </m:r>
                      </m:sup>
                    </m:sSup>
                    <m:r>
                      <a:rPr lang="en-US" b="0" i="1" dirty="0">
                        <a:latin typeface="Cambria Math" panose="02040503050406030204" pitchFamily="18" charset="0"/>
                        <a:ea typeface="Cambria Math" panose="02040503050406030204" pitchFamily="18" charset="0"/>
                      </a:rPr>
                      <m:t>−6</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2</m:t>
                        </m:r>
                      </m:sup>
                    </m:sSup>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2</m:t>
                        </m:r>
                      </m:sup>
                    </m:sSup>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4</m:t>
                        </m:r>
                      </m:sup>
                    </m:sSup>
                  </m:oMath>
                </a14:m>
                <a:r>
                  <a:rPr lang="en-US" dirty="0"/>
                  <a:t>    (ii) </a:t>
                </a:r>
                <a14:m>
                  <m:oMath xmlns:m="http://schemas.openxmlformats.org/officeDocument/2006/math">
                    <m:r>
                      <a:rPr lang="en-US" b="0" i="1" dirty="0">
                        <a:latin typeface="Cambria Math" panose="02040503050406030204" pitchFamily="18" charset="0"/>
                      </a:rPr>
                      <m:t>𝑢</m:t>
                    </m:r>
                    <m:d>
                      <m:dPr>
                        <m:ctrlPr>
                          <a:rPr lang="en-US" i="1" dirty="0">
                            <a:latin typeface="Cambria Math" panose="02040503050406030204" pitchFamily="18" charset="0"/>
                          </a:rPr>
                        </m:ctrlPr>
                      </m:dPr>
                      <m:e>
                        <m:r>
                          <a:rPr lang="en-US" b="0" i="1" dirty="0">
                            <a:latin typeface="Cambria Math" panose="02040503050406030204" pitchFamily="18" charset="0"/>
                          </a:rPr>
                          <m:t>𝑥</m:t>
                        </m:r>
                        <m:r>
                          <a:rPr lang="en-US" b="0" i="1" dirty="0">
                            <a:latin typeface="Cambria Math" panose="02040503050406030204" pitchFamily="18" charset="0"/>
                          </a:rPr>
                          <m:t>,</m:t>
                        </m:r>
                        <m:r>
                          <a:rPr lang="en-US" b="0" i="1" dirty="0">
                            <a:latin typeface="Cambria Math" panose="02040503050406030204" pitchFamily="18" charset="0"/>
                          </a:rPr>
                          <m:t>𝑦</m:t>
                        </m:r>
                      </m:e>
                    </m:d>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3</m:t>
                        </m:r>
                      </m:sup>
                    </m:sSup>
                    <m:r>
                      <a:rPr lang="en-US" b="0" i="1" dirty="0">
                        <a:latin typeface="Cambria Math" panose="02040503050406030204" pitchFamily="18" charset="0"/>
                        <a:ea typeface="Cambria Math" panose="02040503050406030204" pitchFamily="18" charset="0"/>
                      </a:rPr>
                      <m:t>−3</m:t>
                    </m:r>
                    <m:r>
                      <a:rPr lang="en-US" b="0" i="1" dirty="0">
                        <a:latin typeface="Cambria Math" panose="02040503050406030204" pitchFamily="18" charset="0"/>
                        <a:ea typeface="Cambria Math" panose="02040503050406030204" pitchFamily="18" charset="0"/>
                      </a:rPr>
                      <m:t>𝑥</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2</m:t>
                        </m:r>
                      </m:sup>
                    </m:sSup>
                  </m:oMath>
                </a14:m>
                <a:r>
                  <a:rPr lang="en-US" dirty="0"/>
                  <a:t> </a:t>
                </a:r>
              </a:p>
              <a:p>
                <a:pPr marL="0" indent="0">
                  <a:buNone/>
                </a:pPr>
                <a:r>
                  <a:rPr lang="en-US" dirty="0"/>
                  <a:t>(iii) </a:t>
                </a:r>
                <a14:m>
                  <m:oMath xmlns:m="http://schemas.openxmlformats.org/officeDocument/2006/math">
                    <m:r>
                      <a:rPr lang="en-US" b="0" i="1" dirty="0">
                        <a:latin typeface="Cambria Math" panose="02040503050406030204" pitchFamily="18" charset="0"/>
                      </a:rPr>
                      <m:t>𝑢</m:t>
                    </m:r>
                    <m:d>
                      <m:dPr>
                        <m:ctrlPr>
                          <a:rPr lang="en-US" i="1" dirty="0">
                            <a:latin typeface="Cambria Math" panose="02040503050406030204" pitchFamily="18" charset="0"/>
                          </a:rPr>
                        </m:ctrlPr>
                      </m:dPr>
                      <m:e>
                        <m:r>
                          <a:rPr lang="en-US" b="0" i="1" dirty="0">
                            <a:latin typeface="Cambria Math" panose="02040503050406030204" pitchFamily="18" charset="0"/>
                          </a:rPr>
                          <m:t>𝑥</m:t>
                        </m:r>
                        <m:r>
                          <a:rPr lang="en-US" b="0" i="1" dirty="0">
                            <a:latin typeface="Cambria Math" panose="02040503050406030204" pitchFamily="18" charset="0"/>
                          </a:rPr>
                          <m:t>,</m:t>
                        </m:r>
                        <m:r>
                          <a:rPr lang="en-US" b="0" i="1" dirty="0">
                            <a:latin typeface="Cambria Math" panose="02040503050406030204" pitchFamily="18" charset="0"/>
                          </a:rPr>
                          <m:t>𝑦</m:t>
                        </m:r>
                      </m:e>
                    </m:d>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𝑒</m:t>
                        </m:r>
                      </m:e>
                      <m:sup>
                        <m:r>
                          <a:rPr lang="en-US" b="0" i="1" dirty="0">
                            <a:latin typeface="Cambria Math" panose="02040503050406030204" pitchFamily="18" charset="0"/>
                            <a:ea typeface="Cambria Math" panose="02040503050406030204" pitchFamily="18" charset="0"/>
                          </a:rPr>
                          <m:t>𝑥</m:t>
                        </m:r>
                      </m:sup>
                    </m:sSup>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𝑐𝑜𝑠</m:t>
                        </m:r>
                      </m:fName>
                      <m:e>
                        <m:r>
                          <a:rPr lang="en-US" b="0" i="1" dirty="0">
                            <a:latin typeface="Cambria Math" panose="02040503050406030204" pitchFamily="18" charset="0"/>
                            <a:ea typeface="Cambria Math" panose="02040503050406030204" pitchFamily="18" charset="0"/>
                          </a:rPr>
                          <m:t>𝑦</m:t>
                        </m:r>
                      </m:e>
                    </m:func>
                  </m:oMath>
                </a14:m>
                <a:endParaRPr lang="en-US"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953000"/>
              </a:xfrm>
              <a:blipFill>
                <a:blip r:embed="rId2"/>
                <a:stretch>
                  <a:fillRect l="-1185" t="-984"/>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98BDFE7-A522-4484-916A-3E998AE5C41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Daily Quiz(CO1)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5FFFBB47-3145-450A-9779-66404B275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301491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953000"/>
              </a:xfrm>
            </p:spPr>
            <p:txBody>
              <a:bodyPr>
                <a:normAutofit/>
              </a:bodyPr>
              <a:lstStyle/>
              <a:p>
                <a:pPr marL="0" indent="0">
                  <a:buNone/>
                </a:pPr>
                <a:r>
                  <a:rPr lang="en-US" dirty="0"/>
                  <a:t>Q.3. If</a:t>
                </a:r>
                <a14:m>
                  <m:oMath xmlns:m="http://schemas.openxmlformats.org/officeDocument/2006/math">
                    <m:r>
                      <a:rPr lang="en-US" b="0" i="0" dirty="0" smtClean="0">
                        <a:latin typeface="Cambria Math" panose="02040503050406030204" pitchFamily="18" charset="0"/>
                      </a:rPr>
                      <m:t> </m:t>
                    </m:r>
                    <m:r>
                      <a:rPr lang="en-US" b="0" i="1" dirty="0">
                        <a:latin typeface="Cambria Math" panose="02040503050406030204" pitchFamily="18" charset="0"/>
                      </a:rPr>
                      <m:t>𝑢</m:t>
                    </m:r>
                    <m:d>
                      <m:dPr>
                        <m:ctrlPr>
                          <a:rPr lang="en-US" i="1" dirty="0">
                            <a:latin typeface="Cambria Math" panose="02040503050406030204" pitchFamily="18" charset="0"/>
                          </a:rPr>
                        </m:ctrlPr>
                      </m:dPr>
                      <m:e>
                        <m:r>
                          <a:rPr lang="en-US" b="0" i="1" dirty="0">
                            <a:latin typeface="Cambria Math" panose="02040503050406030204" pitchFamily="18" charset="0"/>
                          </a:rPr>
                          <m:t>𝑥</m:t>
                        </m:r>
                        <m:r>
                          <a:rPr lang="en-US" b="0" i="1" dirty="0">
                            <a:latin typeface="Cambria Math" panose="02040503050406030204" pitchFamily="18" charset="0"/>
                          </a:rPr>
                          <m:t>,</m:t>
                        </m:r>
                        <m:r>
                          <a:rPr lang="en-US" b="0" i="1" dirty="0">
                            <a:latin typeface="Cambria Math" panose="02040503050406030204" pitchFamily="18" charset="0"/>
                          </a:rPr>
                          <m:t>𝑦</m:t>
                        </m:r>
                      </m:e>
                    </m:d>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𝑒</m:t>
                        </m:r>
                      </m:e>
                      <m:sup>
                        <m:r>
                          <a:rPr lang="en-US" b="0" i="1" dirty="0">
                            <a:latin typeface="Cambria Math" panose="02040503050406030204" pitchFamily="18" charset="0"/>
                            <a:ea typeface="Cambria Math" panose="02040503050406030204" pitchFamily="18" charset="0"/>
                          </a:rPr>
                          <m:t>𝑥</m:t>
                        </m:r>
                      </m:sup>
                    </m:sSup>
                    <m:d>
                      <m:dPr>
                        <m:ctrlPr>
                          <a:rPr lang="en-US" i="1" dirty="0">
                            <a:latin typeface="Cambria Math" panose="02040503050406030204" pitchFamily="18" charset="0"/>
                            <a:ea typeface="Cambria Math" panose="02040503050406030204" pitchFamily="18" charset="0"/>
                          </a:rPr>
                        </m:ctrlPr>
                      </m:dPr>
                      <m:e>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𝑥𝑐𝑜𝑠</m:t>
                            </m:r>
                          </m:fName>
                          <m:e>
                            <m:r>
                              <a:rPr lang="en-US" b="0" i="1" dirty="0">
                                <a:latin typeface="Cambria Math" panose="02040503050406030204" pitchFamily="18" charset="0"/>
                                <a:ea typeface="Cambria Math" panose="02040503050406030204" pitchFamily="18" charset="0"/>
                              </a:rPr>
                              <m:t>𝑦</m:t>
                            </m:r>
                          </m:e>
                        </m:func>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𝑦</m:t>
                        </m:r>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𝑠𝑖𝑛</m:t>
                            </m:r>
                          </m:fName>
                          <m:e>
                            <m:r>
                              <a:rPr lang="en-US" b="0" i="1" dirty="0">
                                <a:latin typeface="Cambria Math" panose="02040503050406030204" pitchFamily="18" charset="0"/>
                                <a:ea typeface="Cambria Math" panose="02040503050406030204" pitchFamily="18" charset="0"/>
                              </a:rPr>
                              <m:t>𝑦</m:t>
                            </m:r>
                          </m:e>
                        </m:func>
                      </m:e>
                    </m:d>
                  </m:oMath>
                </a14:m>
                <a:r>
                  <a:rPr lang="en-US" dirty="0"/>
                  <a:t> is harmonic function, find an analytic function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r>
                      <a:rPr lang="en-US" b="0" i="1" dirty="0">
                        <a:latin typeface="Cambria Math" panose="02040503050406030204" pitchFamily="18" charset="0"/>
                      </a:rPr>
                      <m:t>𝑢</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r>
                      <a:rPr lang="en-US" b="0" i="1" dirty="0">
                        <a:latin typeface="Cambria Math" panose="02040503050406030204" pitchFamily="18" charset="0"/>
                      </a:rPr>
                      <m:t>𝑖𝑣</m:t>
                    </m:r>
                    <m:r>
                      <a:rPr lang="en-US" b="0" i="1" dirty="0">
                        <a:latin typeface="Cambria Math" panose="02040503050406030204" pitchFamily="18" charset="0"/>
                      </a:rPr>
                      <m:t>(</m:t>
                    </m:r>
                    <m:r>
                      <a:rPr lang="en-US" b="0" i="1" dirty="0">
                        <a:latin typeface="Cambria Math" panose="02040503050406030204" pitchFamily="18" charset="0"/>
                      </a:rPr>
                      <m:t>𝑥</m:t>
                    </m:r>
                    <m:r>
                      <a:rPr lang="en-US" b="0" i="1" dirty="0">
                        <a:latin typeface="Cambria Math" panose="02040503050406030204" pitchFamily="18" charset="0"/>
                      </a:rPr>
                      <m:t>, </m:t>
                    </m:r>
                    <m:r>
                      <a:rPr lang="en-US" b="0" i="1" dirty="0">
                        <a:latin typeface="Cambria Math" panose="02040503050406030204" pitchFamily="18" charset="0"/>
                      </a:rPr>
                      <m:t>𝑦</m:t>
                    </m:r>
                    <m:r>
                      <a:rPr lang="en-US" b="0" i="1" dirty="0">
                        <a:latin typeface="Cambria Math" panose="02040503050406030204" pitchFamily="18" charset="0"/>
                      </a:rPr>
                      <m:t>)</m:t>
                    </m:r>
                  </m:oMath>
                </a14:m>
                <a:r>
                  <a:rPr lang="en-US" dirty="0"/>
                  <a:t> such that</a:t>
                </a:r>
              </a:p>
              <a:p>
                <a:pPr marL="0" indent="0">
                  <a:buNone/>
                </a:pPr>
                <a14:m>
                  <m:oMathPara xmlns:m="http://schemas.openxmlformats.org/officeDocument/2006/math">
                    <m:oMathParaPr>
                      <m:jc m:val="left"/>
                    </m:oMathParaPr>
                    <m:oMath xmlns:m="http://schemas.openxmlformats.org/officeDocument/2006/math">
                      <m:r>
                        <a:rPr lang="en-US" b="0" i="1" dirty="0">
                          <a:latin typeface="Cambria Math" panose="02040503050406030204" pitchFamily="18" charset="0"/>
                        </a:rPr>
                        <m:t>𝑓</m:t>
                      </m:r>
                      <m:d>
                        <m:dPr>
                          <m:ctrlPr>
                            <a:rPr lang="en-US" b="0" i="1" dirty="0">
                              <a:latin typeface="Cambria Math" panose="02040503050406030204" pitchFamily="18" charset="0"/>
                            </a:rPr>
                          </m:ctrlPr>
                        </m:dPr>
                        <m:e>
                          <m:r>
                            <a:rPr lang="en-US" b="0" i="1" dirty="0">
                              <a:latin typeface="Cambria Math" panose="02040503050406030204" pitchFamily="18" charset="0"/>
                            </a:rPr>
                            <m:t>1</m:t>
                          </m:r>
                        </m:e>
                      </m:d>
                      <m:r>
                        <a:rPr lang="en-US" b="0" i="1" dirty="0">
                          <a:latin typeface="Cambria Math" panose="02040503050406030204" pitchFamily="18" charset="0"/>
                        </a:rPr>
                        <m:t>=</m:t>
                      </m:r>
                      <m:r>
                        <a:rPr lang="en-US" b="0" i="1" dirty="0">
                          <a:latin typeface="Cambria Math" panose="02040503050406030204" pitchFamily="18" charset="0"/>
                          <a:ea typeface="Cambria Math" panose="02040503050406030204" pitchFamily="18" charset="0"/>
                        </a:rPr>
                        <m:t>𝑒</m:t>
                      </m:r>
                      <m:r>
                        <a:rPr lang="en-US" b="0" i="0" dirty="0"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Q.4. Find an analytic function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whose imaginary part is  </a:t>
                </a:r>
                <a14:m>
                  <m:oMath xmlns:m="http://schemas.openxmlformats.org/officeDocument/2006/math">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𝑒</m:t>
                        </m:r>
                      </m:e>
                      <m:sup>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𝑥</m:t>
                        </m:r>
                      </m:sup>
                    </m:sSup>
                    <m:d>
                      <m:dPr>
                        <m:ctrlPr>
                          <a:rPr lang="en-US" i="1" dirty="0">
                            <a:latin typeface="Cambria Math" panose="02040503050406030204" pitchFamily="18" charset="0"/>
                            <a:ea typeface="Cambria Math" panose="02040503050406030204" pitchFamily="18" charset="0"/>
                          </a:rPr>
                        </m:ctrlPr>
                      </m:dPr>
                      <m:e>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𝑥𝑐𝑜𝑠</m:t>
                            </m:r>
                          </m:fName>
                          <m:e>
                            <m:r>
                              <a:rPr lang="en-US" b="0" i="1" dirty="0">
                                <a:latin typeface="Cambria Math" panose="02040503050406030204" pitchFamily="18" charset="0"/>
                                <a:ea typeface="Cambria Math" panose="02040503050406030204" pitchFamily="18" charset="0"/>
                              </a:rPr>
                              <m:t>𝑦</m:t>
                            </m:r>
                          </m:e>
                        </m:func>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𝑦</m:t>
                        </m:r>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𝑠𝑖𝑛</m:t>
                            </m:r>
                          </m:fName>
                          <m:e>
                            <m:r>
                              <a:rPr lang="en-US" b="0" i="1" dirty="0">
                                <a:latin typeface="Cambria Math" panose="02040503050406030204" pitchFamily="18" charset="0"/>
                                <a:ea typeface="Cambria Math" panose="02040503050406030204" pitchFamily="18" charset="0"/>
                              </a:rPr>
                              <m:t>𝑦</m:t>
                            </m:r>
                          </m:e>
                        </m:func>
                      </m:e>
                    </m:d>
                  </m:oMath>
                </a14:m>
                <a:r>
                  <a:rPr lang="en-US" dirty="0"/>
                  <a:t>.</a:t>
                </a:r>
              </a:p>
              <a:p>
                <a:pPr marL="0" indent="0">
                  <a:buNone/>
                </a:pPr>
                <a:r>
                  <a:rPr lang="en-US" dirty="0"/>
                  <a:t>Q.5. If </a:t>
                </a:r>
                <a14:m>
                  <m:oMath xmlns:m="http://schemas.openxmlformats.org/officeDocument/2006/math">
                    <m:r>
                      <a:rPr lang="en-US" b="0" i="1" dirty="0">
                        <a:latin typeface="Cambria Math" panose="02040503050406030204" pitchFamily="18" charset="0"/>
                      </a:rPr>
                      <m:t>𝑢</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𝑣</m:t>
                    </m:r>
                    <m:r>
                      <a:rPr lang="en-US" b="0"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b="0" i="1" dirty="0">
                            <a:latin typeface="Cambria Math" panose="02040503050406030204" pitchFamily="18" charset="0"/>
                            <a:ea typeface="Cambria Math" panose="02040503050406030204" pitchFamily="18" charset="0"/>
                          </a:rPr>
                          <m:t>𝑥</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𝑦</m:t>
                        </m:r>
                      </m:e>
                    </m:d>
                    <m:d>
                      <m:dPr>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2</m:t>
                            </m:r>
                          </m:sup>
                        </m:sSup>
                        <m:r>
                          <a:rPr lang="en-US" b="0" i="1" dirty="0">
                            <a:latin typeface="Cambria Math" panose="02040503050406030204" pitchFamily="18" charset="0"/>
                            <a:ea typeface="Cambria Math" panose="02040503050406030204" pitchFamily="18" charset="0"/>
                          </a:rPr>
                          <m:t>+4</m:t>
                        </m:r>
                        <m:r>
                          <a:rPr lang="en-US" b="0" i="1" dirty="0">
                            <a:latin typeface="Cambria Math" panose="02040503050406030204" pitchFamily="18" charset="0"/>
                            <a:ea typeface="Cambria Math" panose="02040503050406030204" pitchFamily="18" charset="0"/>
                          </a:rPr>
                          <m:t>𝑥𝑦</m:t>
                        </m:r>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2</m:t>
                            </m:r>
                          </m:sup>
                        </m:sSup>
                      </m:e>
                    </m:d>
                  </m:oMath>
                </a14:m>
                <a:r>
                  <a:rPr lang="en-US" dirty="0"/>
                  <a:t> and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is an analytic function . Find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in terms of  </a:t>
                </a:r>
                <a14:m>
                  <m:oMath xmlns:m="http://schemas.openxmlformats.org/officeDocument/2006/math">
                    <m:r>
                      <a:rPr lang="en-US" b="0" i="1" dirty="0">
                        <a:latin typeface="Cambria Math" panose="02040503050406030204" pitchFamily="18" charset="0"/>
                      </a:rPr>
                      <m:t>𝑧</m:t>
                    </m:r>
                  </m:oMath>
                </a14:m>
                <a:r>
                  <a:rPr lang="en-US" dirty="0"/>
                  <a:t>.</a:t>
                </a: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953000"/>
              </a:xfrm>
              <a:blipFill>
                <a:blip r:embed="rId2"/>
                <a:stretch>
                  <a:fillRect l="-1185" t="-984" r="-81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98BDFE7-A522-4484-916A-3E998AE5C41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Daily Quiz(CO1)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5FFFBB47-3145-450A-9779-66404B275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53419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Complex variables.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Curves and region in complex plane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Limit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Continuity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Differentiability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Analyticity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Harmonic function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Milne’s Thomson Method</a:t>
            </a:r>
          </a:p>
          <a:p>
            <a:pPr marL="0" indent="0">
              <a:buNone/>
            </a:pPr>
            <a:endParaRPr lang="en-US" sz="2200" dirty="0"/>
          </a:p>
        </p:txBody>
      </p:sp>
      <p:sp>
        <p:nvSpPr>
          <p:cNvPr id="4" name="Date Placeholder 3"/>
          <p:cNvSpPr>
            <a:spLocks noGrp="1"/>
          </p:cNvSpPr>
          <p:nvPr>
            <p:ph type="dt" sz="half" idx="10"/>
          </p:nvPr>
        </p:nvSpPr>
        <p:spPr/>
        <p:txBody>
          <a:bodyPr/>
          <a:lstStyle/>
          <a:p>
            <a:fld id="{B4EA6A44-7D36-4A28-B3A9-ED8B8FE8B238}"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rPr>
              <a:t>Recap(CO1)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9" name="Content Placeholder 3">
            <a:extLst>
              <a:ext uri="{FF2B5EF4-FFF2-40B4-BE49-F238E27FC236}">
                <a16:creationId xmlns:a16="http://schemas.microsoft.com/office/drawing/2014/main" id="{40E97D65-5F2B-4AA0-B7B9-80F6375CB4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54957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dirty="0"/>
              <a:t> </a:t>
            </a:r>
            <a:endParaRPr lang="en-US" sz="2200" dirty="0"/>
          </a:p>
        </p:txBody>
      </p:sp>
      <p:sp>
        <p:nvSpPr>
          <p:cNvPr id="4" name="Date Placeholder 3"/>
          <p:cNvSpPr>
            <a:spLocks noGrp="1"/>
          </p:cNvSpPr>
          <p:nvPr>
            <p:ph type="dt" sz="half" idx="10"/>
          </p:nvPr>
        </p:nvSpPr>
        <p:spPr/>
        <p:txBody>
          <a:bodyPr/>
          <a:lstStyle/>
          <a:p>
            <a:fld id="{041BD0F1-F088-46DF-B452-895904A1C0AC}"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rPr>
              <a:t>Topic objective (CO1)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sp>
        <p:nvSpPr>
          <p:cNvPr id="12" name="Content Placeholder 2">
            <a:extLst>
              <a:ext uri="{FF2B5EF4-FFF2-40B4-BE49-F238E27FC236}">
                <a16:creationId xmlns:a16="http://schemas.microsoft.com/office/drawing/2014/main" id="{21F18679-DE46-48B1-B719-28A7186173F1}"/>
              </a:ext>
            </a:extLst>
          </p:cNvPr>
          <p:cNvSpPr txBox="1">
            <a:spLocks/>
          </p:cNvSpPr>
          <p:nvPr/>
        </p:nvSpPr>
        <p:spPr>
          <a:xfrm>
            <a:off x="538480" y="1178560"/>
            <a:ext cx="8224520" cy="44904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i="0" dirty="0">
                <a:solidFill>
                  <a:srgbClr val="202124"/>
                </a:solidFill>
                <a:effectLst/>
                <a:latin typeface="Times New Roman" panose="02020603050405020304" pitchFamily="18" charset="0"/>
                <a:cs typeface="Times New Roman" panose="02020603050405020304" pitchFamily="18" charset="0"/>
              </a:rPr>
              <a:t>Conformal mapping can be used in scattering and diffraction problems. For scattering and diffraction problem of plane electromagnetic waves, the mathematical problem involves finding a solution to scaler wave function which satisfies both boundary condition and radiation condition at infinity.</a:t>
            </a:r>
            <a:endParaRPr lang="en-US" sz="2400" dirty="0">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CCE5E0D5-2E54-44B0-A4CA-53A9D91F91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53081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79913E-6AC2-4E0E-801F-1D85246B69E9}"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zh-TW" sz="3200" b="1" dirty="0">
                <a:latin typeface="Times New Roman" panose="02020603050405020304" pitchFamily="18" charset="0"/>
                <a:cs typeface="Times New Roman" panose="02020603050405020304" pitchFamily="18" charset="0"/>
              </a:rPr>
              <a:t>Conformal Mapping </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DF9996E6-9EAC-4D99-9627-3710C638E7A6}"/>
                  </a:ext>
                </a:extLst>
              </p:cNvPr>
              <p:cNvSpPr>
                <a:spLocks noGrp="1"/>
              </p:cNvSpPr>
              <p:nvPr>
                <p:ph idx="1"/>
              </p:nvPr>
            </p:nvSpPr>
            <p:spPr>
              <a:xfrm>
                <a:off x="457200" y="817163"/>
                <a:ext cx="8229600" cy="5539187"/>
              </a:xfrm>
            </p:spPr>
            <p:txBody>
              <a:bodyPr>
                <a:normAutofit/>
              </a:bodyPr>
              <a:lstStyle/>
              <a:p>
                <a:pPr marL="0" indent="0">
                  <a:buNone/>
                </a:pPr>
                <a:r>
                  <a:rPr lang="en-US" b="1" dirty="0"/>
                  <a:t>Conformal Mapping: </a:t>
                </a:r>
                <a:r>
                  <a:rPr lang="en-US" dirty="0"/>
                  <a:t>Mapping is a mathematical technique  used to convert one mathematical problem and its solution into another. It involves the study of complex variables.</a:t>
                </a:r>
              </a:p>
              <a:p>
                <a:pPr marL="0" indent="0">
                  <a:buNone/>
                </a:pPr>
                <a:r>
                  <a:rPr lang="en-US" dirty="0"/>
                  <a:t>Let a complex variable function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𝑖𝑦</m:t>
                    </m:r>
                  </m:oMath>
                </a14:m>
                <a:r>
                  <a:rPr lang="en-IN" dirty="0"/>
                  <a:t> define in </a:t>
                </a:r>
                <a14:m>
                  <m:oMath xmlns:m="http://schemas.openxmlformats.org/officeDocument/2006/math">
                    <m:r>
                      <a:rPr lang="en-US" b="0" i="1" smtClean="0">
                        <a:latin typeface="Cambria Math" panose="02040503050406030204" pitchFamily="18" charset="0"/>
                      </a:rPr>
                      <m:t>𝑧</m:t>
                    </m:r>
                  </m:oMath>
                </a14:m>
                <a:r>
                  <a:rPr lang="en-IN" dirty="0"/>
                  <a:t>-plane have to convert  in another complex variable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𝑖𝑣</m:t>
                    </m:r>
                  </m:oMath>
                </a14:m>
                <a:r>
                  <a:rPr lang="en-IN" dirty="0"/>
                  <a:t> define in </a:t>
                </a:r>
                <a14:m>
                  <m:oMath xmlns:m="http://schemas.openxmlformats.org/officeDocument/2006/math">
                    <m:r>
                      <a:rPr lang="en-US" i="1">
                        <a:latin typeface="Cambria Math" panose="02040503050406030204" pitchFamily="18" charset="0"/>
                      </a:rPr>
                      <m:t>𝑤</m:t>
                    </m:r>
                    <m:r>
                      <a:rPr lang="en-US" b="0" i="0" smtClean="0">
                        <a:latin typeface="Cambria Math" panose="02040503050406030204" pitchFamily="18" charset="0"/>
                      </a:rPr>
                      <m:t>−</m:t>
                    </m:r>
                  </m:oMath>
                </a14:m>
                <a:r>
                  <a:rPr lang="en-IN" dirty="0"/>
                  <a:t>plane. This process is called conformal mapping.</a:t>
                </a:r>
              </a:p>
            </p:txBody>
          </p:sp>
        </mc:Choice>
        <mc:Fallback xmlns="">
          <p:sp>
            <p:nvSpPr>
              <p:cNvPr id="11" name="Content Placeholder 10">
                <a:extLst>
                  <a:ext uri="{FF2B5EF4-FFF2-40B4-BE49-F238E27FC236}">
                    <a16:creationId xmlns:a16="http://schemas.microsoft.com/office/drawing/2014/main" id="{DF9996E6-9EAC-4D99-9627-3710C638E7A6}"/>
                  </a:ext>
                </a:extLst>
              </p:cNvPr>
              <p:cNvSpPr>
                <a:spLocks noGrp="1" noRot="1" noChangeAspect="1" noMove="1" noResize="1" noEditPoints="1" noAdjustHandles="1" noChangeArrowheads="1" noChangeShapeType="1" noTextEdit="1"/>
              </p:cNvSpPr>
              <p:nvPr>
                <p:ph idx="1"/>
              </p:nvPr>
            </p:nvSpPr>
            <p:spPr>
              <a:xfrm>
                <a:off x="457200" y="817163"/>
                <a:ext cx="8229600" cy="5539187"/>
              </a:xfrm>
              <a:blipFill>
                <a:blip r:embed="rId2"/>
                <a:stretch>
                  <a:fillRect l="-1111" t="-880" r="-815"/>
                </a:stretch>
              </a:blipFill>
            </p:spPr>
            <p:txBody>
              <a:bodyPr/>
              <a:lstStyle/>
              <a:p>
                <a:r>
                  <a:rPr lang="hi-IN">
                    <a:noFill/>
                  </a:rPr>
                  <a:t> </a:t>
                </a:r>
              </a:p>
            </p:txBody>
          </p:sp>
        </mc:Fallback>
      </mc:AlternateContent>
      <p:pic>
        <p:nvPicPr>
          <p:cNvPr id="15" name="Picture 14">
            <a:extLst>
              <a:ext uri="{FF2B5EF4-FFF2-40B4-BE49-F238E27FC236}">
                <a16:creationId xmlns:a16="http://schemas.microsoft.com/office/drawing/2014/main" id="{7BCFD292-30FD-4887-ACDA-E3E21142E1AF}"/>
              </a:ext>
            </a:extLst>
          </p:cNvPr>
          <p:cNvPicPr>
            <a:picLocks noChangeAspect="1"/>
          </p:cNvPicPr>
          <p:nvPr/>
        </p:nvPicPr>
        <p:blipFill>
          <a:blip r:embed="rId3"/>
          <a:stretch>
            <a:fillRect/>
          </a:stretch>
        </p:blipFill>
        <p:spPr>
          <a:xfrm>
            <a:off x="1752601" y="3429000"/>
            <a:ext cx="5775960" cy="2590800"/>
          </a:xfrm>
          <a:prstGeom prst="rect">
            <a:avLst/>
          </a:prstGeom>
        </p:spPr>
      </p:pic>
      <p:pic>
        <p:nvPicPr>
          <p:cNvPr id="10" name="Content Placeholder 3">
            <a:extLst>
              <a:ext uri="{FF2B5EF4-FFF2-40B4-BE49-F238E27FC236}">
                <a16:creationId xmlns:a16="http://schemas.microsoft.com/office/drawing/2014/main" id="{A6F69391-568B-49E8-90C5-7F8B3DF6C1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17613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1000"/>
                                        <p:tgtEl>
                                          <p:spTgt spid="11">
                                            <p:txEl>
                                              <p:pRg st="0" end="0"/>
                                            </p:txEl>
                                          </p:spTgt>
                                        </p:tgtEl>
                                      </p:cBhvr>
                                    </p:animEffect>
                                    <p:anim calcmode="lin" valueType="num">
                                      <p:cBhvr>
                                        <p:cTn id="8"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1" end="1"/>
                                            </p:txEl>
                                          </p:spTgt>
                                        </p:tgtEl>
                                        <p:attrNameLst>
                                          <p:attrName>style.visibility</p:attrName>
                                        </p:attrNameLst>
                                      </p:cBhvr>
                                      <p:to>
                                        <p:strVal val="visible"/>
                                      </p:to>
                                    </p:set>
                                    <p:animEffect transition="in" filter="fade">
                                      <p:cBhvr>
                                        <p:cTn id="14" dur="1000"/>
                                        <p:tgtEl>
                                          <p:spTgt spid="11">
                                            <p:txEl>
                                              <p:pRg st="1" end="1"/>
                                            </p:txEl>
                                          </p:spTgt>
                                        </p:tgtEl>
                                      </p:cBhvr>
                                    </p:animEffect>
                                    <p:anim calcmode="lin" valueType="num">
                                      <p:cBhvr>
                                        <p:cTn id="15"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158186"/>
              </a:xfrm>
            </p:spPr>
            <p:txBody>
              <a:bodyPr>
                <a:normAutofit/>
              </a:bodyPr>
              <a:lstStyle/>
              <a:p>
                <a:r>
                  <a:rPr lang="en-IN" dirty="0"/>
                  <a:t>Conformal mapping </a:t>
                </a:r>
                <a:r>
                  <a:rPr lang="en-US" dirty="0"/>
                  <a:t>is a mathematical technique  used to convert one mathematical problem and its solution into another preserving both angles and shape of infinites small figures but not necessarily their size.</a:t>
                </a:r>
              </a:p>
              <a:p>
                <a:pPr marL="0" indent="0">
                  <a:buNone/>
                </a:pPr>
                <a:endParaRPr lang="en-US" b="1" dirty="0"/>
              </a:p>
              <a:p>
                <a:pPr marL="0" indent="0">
                  <a:buNone/>
                </a:pPr>
                <a:r>
                  <a:rPr lang="en-US" sz="2800" b="1" u="sng" dirty="0"/>
                  <a:t>The necessary Condition for </a:t>
                </a:r>
                <a:r>
                  <a:rPr lang="en-IN" sz="2800" b="1" u="sng" dirty="0"/>
                  <a:t>Conformal mapping:</a:t>
                </a:r>
              </a:p>
              <a:p>
                <a:pPr marL="0" indent="0">
                  <a:buNone/>
                </a:pPr>
                <a:endParaRPr lang="en-IN" b="1" dirty="0"/>
              </a:p>
              <a:p>
                <a:r>
                  <a:rPr lang="en-IN" dirty="0"/>
                  <a:t>If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US" dirty="0"/>
                  <a:t> represents a </a:t>
                </a:r>
                <a:r>
                  <a:rPr lang="en-IN" dirty="0"/>
                  <a:t>Conformal mapping of the domain D in the </a:t>
                </a:r>
                <a14:m>
                  <m:oMath xmlns:m="http://schemas.openxmlformats.org/officeDocument/2006/math">
                    <m:r>
                      <a:rPr lang="en-US" b="0" i="1" smtClean="0">
                        <a:latin typeface="Cambria Math" panose="02040503050406030204" pitchFamily="18" charset="0"/>
                      </a:rPr>
                      <m:t>𝑧</m:t>
                    </m:r>
                  </m:oMath>
                </a14:m>
                <a:r>
                  <a:rPr lang="en-IN" dirty="0"/>
                  <a:t>-plane into a domain D of the </a:t>
                </a:r>
                <a14:m>
                  <m:oMath xmlns:m="http://schemas.openxmlformats.org/officeDocument/2006/math">
                    <m:r>
                      <a:rPr lang="en-US" i="1">
                        <a:latin typeface="Cambria Math" panose="02040503050406030204" pitchFamily="18" charset="0"/>
                      </a:rPr>
                      <m:t>𝑤</m:t>
                    </m:r>
                    <m:r>
                      <a:rPr lang="en-US">
                        <a:latin typeface="Cambria Math" panose="02040503050406030204" pitchFamily="18" charset="0"/>
                      </a:rPr>
                      <m:t>−</m:t>
                    </m:r>
                  </m:oMath>
                </a14:m>
                <a:r>
                  <a:rPr lang="en-IN" dirty="0"/>
                  <a:t>plane. Then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oMath>
                </a14:m>
                <a:r>
                  <a:rPr lang="en-US" dirty="0"/>
                  <a:t> is an analytic function in the </a:t>
                </a:r>
                <a:r>
                  <a:rPr lang="en-IN" dirty="0"/>
                  <a:t>domain D.</a:t>
                </a:r>
                <a:endParaRPr lang="en-US" dirty="0"/>
              </a:p>
              <a:p>
                <a:pPr marL="0" indent="0">
                  <a:buNone/>
                </a:pPr>
                <a:r>
                  <a:rPr lang="en-US" sz="2400" dirty="0"/>
                  <a:t> </a:t>
                </a:r>
                <a:r>
                  <a:rPr lang="en-IN" sz="2400" dirty="0"/>
                  <a:t> </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158186"/>
              </a:xfrm>
              <a:blipFill>
                <a:blip r:embed="rId2"/>
                <a:stretch>
                  <a:fillRect l="-1556" t="-946" r="-96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6223CA7-2823-4238-98BF-53D301C3C965}"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zh-TW" sz="3200" b="1" dirty="0">
                <a:latin typeface="Times New Roman" panose="02020603050405020304" pitchFamily="18" charset="0"/>
                <a:cs typeface="Times New Roman" panose="02020603050405020304" pitchFamily="18" charset="0"/>
              </a:rPr>
              <a:t>Conformal Mapping </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01F09968-F522-4044-9F88-B3A83C974C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227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b="1" dirty="0"/>
                  <a:t>Example:</a:t>
                </a:r>
                <a:r>
                  <a:rPr lang="en-US" dirty="0"/>
                  <a:t> Determine and sketch the image of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m:t>
                    </m:r>
                  </m:oMath>
                </a14:m>
                <a:r>
                  <a:rPr lang="en-US" dirty="0"/>
                  <a:t> under the transformation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𝑖</m:t>
                    </m:r>
                  </m:oMath>
                </a14:m>
                <a:r>
                  <a:rPr lang="en-US" dirty="0"/>
                  <a:t>.</a:t>
                </a:r>
              </a:p>
              <a:p>
                <a:pPr marL="0" indent="0">
                  <a:buNone/>
                </a:pPr>
                <a:r>
                  <a:rPr lang="en-US" b="1" dirty="0"/>
                  <a:t>Solution:</a:t>
                </a:r>
                <a:r>
                  <a:rPr lang="en-US" dirty="0"/>
                  <a:t> let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𝑖𝑣</m:t>
                    </m:r>
                  </m:oMath>
                </a14:m>
                <a:r>
                  <a:rPr lang="en-IN" dirty="0"/>
                  <a:t> </a:t>
                </a:r>
              </a:p>
              <a:p>
                <a:pPr marL="0" indent="0">
                  <a:buNone/>
                </a:pPr>
                <a14:m>
                  <m:oMath xmlns:m="http://schemas.openxmlformats.org/officeDocument/2006/math">
                    <m:r>
                      <a:rPr lang="en-US" i="1">
                        <a:latin typeface="Cambria Math" panose="02040503050406030204" pitchFamily="18" charset="0"/>
                      </a:rPr>
                      <m:t>𝑢</m:t>
                    </m:r>
                    <m:r>
                      <a:rPr lang="en-US" i="1">
                        <a:latin typeface="Cambria Math" panose="02040503050406030204" pitchFamily="18" charset="0"/>
                      </a:rPr>
                      <m:t>+</m:t>
                    </m:r>
                    <m:r>
                      <a:rPr lang="en-US" i="1">
                        <a:latin typeface="Cambria Math" panose="02040503050406030204" pitchFamily="18" charset="0"/>
                      </a:rPr>
                      <m:t>𝑖𝑣</m:t>
                    </m:r>
                    <m:r>
                      <a:rPr lang="en-US" b="0" i="0"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𝑖𝑦</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+1)</m:t>
                    </m:r>
                  </m:oMath>
                </a14:m>
                <a:r>
                  <a:rPr lang="en-US" dirty="0"/>
                  <a:t> </a:t>
                </a:r>
              </a:p>
              <a:p>
                <a:pPr marL="0" indent="0">
                  <a:buNone/>
                </a:pPr>
                <a:r>
                  <a:rPr lang="en-US" dirty="0"/>
                  <a:t>Hence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&amp; </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−1</m:t>
                    </m:r>
                  </m:oMath>
                </a14:m>
                <a:endParaRPr lang="en-US" b="0" dirty="0"/>
              </a:p>
              <a:p>
                <a:pPr marL="0" indent="0">
                  <a:buNone/>
                </a:pPr>
                <a:r>
                  <a:rPr lang="en-US" dirty="0"/>
                  <a:t>Again from the question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=1</m:t>
                    </m:r>
                  </m:oMath>
                </a14:m>
                <a:endParaRPr lang="en-US" dirty="0"/>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US" dirty="0"/>
                  <a:t> </a:t>
                </a:r>
              </a:p>
              <a:p>
                <a:pPr marL="0" indent="0">
                  <a:buNone/>
                </a:pP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𝑣</m:t>
                            </m:r>
                            <m:r>
                              <a:rPr lang="en-US" b="0" i="1" smtClean="0">
                                <a:latin typeface="Cambria Math" panose="02040503050406030204" pitchFamily="18" charset="0"/>
                              </a:rPr>
                              <m:t>−1</m:t>
                            </m:r>
                          </m:e>
                        </m:d>
                      </m:e>
                      <m:sup>
                        <m:r>
                          <a:rPr lang="en-US" b="0" i="1" smtClean="0">
                            <a:latin typeface="Cambria Math" panose="02040503050406030204" pitchFamily="18" charset="0"/>
                          </a:rPr>
                          <m:t>2</m:t>
                        </m:r>
                      </m:sup>
                    </m:sSup>
                    <m:r>
                      <a:rPr lang="en-US" b="0" i="1" smtClean="0">
                        <a:latin typeface="Cambria Math" panose="02040503050406030204" pitchFamily="18" charset="0"/>
                      </a:rPr>
                      <m:t>=1</m:t>
                    </m:r>
                  </m:oMath>
                </a14:m>
                <a:r>
                  <a:rPr lang="en-US" dirty="0"/>
                  <a:t>, which represent a circle in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m:t>
                    </m:r>
                  </m:oMath>
                </a14:m>
                <a:r>
                  <a:rPr lang="en-US" dirty="0"/>
                  <a:t> plane.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t="-10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B2E18FA0-D604-4219-A103-662DAD63A294}"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zh-TW" sz="3200" b="1" dirty="0">
                <a:latin typeface="Times New Roman" panose="02020603050405020304" pitchFamily="18" charset="0"/>
                <a:cs typeface="Times New Roman" panose="02020603050405020304" pitchFamily="18" charset="0"/>
              </a:rPr>
              <a:t>Conformal Mapping(</a:t>
            </a:r>
            <a:r>
              <a:rPr lang="en-US" sz="3200" b="1" dirty="0">
                <a:latin typeface="Times New Roman" panose="02020603050405020304" pitchFamily="18" charset="0"/>
                <a:cs typeface="Times New Roman" panose="02020603050405020304" pitchFamily="18" charset="0"/>
              </a:rPr>
              <a:t>CO1</a:t>
            </a:r>
            <a:r>
              <a:rPr lang="en-US" sz="2400" b="1" dirty="0">
                <a:latin typeface="Times New Roman" panose="02020603050405020304" pitchFamily="18" charset="0"/>
                <a:cs typeface="Times New Roman" panose="02020603050405020304" pitchFamily="18" charset="0"/>
              </a:rPr>
              <a:t>)</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1A9D8A02-C38F-4C8F-89B2-AEA0DC5625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79673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14400"/>
            <a:ext cx="8458200" cy="5213349"/>
          </a:xfrm>
        </p:spPr>
        <p:txBody>
          <a:bodyPr>
            <a:noAutofit/>
          </a:bodyPr>
          <a:lstStyle/>
          <a:p>
            <a:pPr marL="0" indent="0">
              <a:buNone/>
            </a:pPr>
            <a:r>
              <a:rPr lang="en-US" sz="2400" b="1" dirty="0">
                <a:effectLst/>
                <a:ea typeface="Times New Roman" panose="02020603050405020304" pitchFamily="18" charset="0"/>
              </a:rPr>
              <a:t>Unit-3 (Partial</a:t>
            </a:r>
            <a:r>
              <a:rPr lang="en-US" sz="2400" b="1" spc="-15" dirty="0">
                <a:effectLst/>
                <a:ea typeface="Times New Roman" panose="02020603050405020304" pitchFamily="18" charset="0"/>
              </a:rPr>
              <a:t> </a:t>
            </a:r>
            <a:r>
              <a:rPr lang="en-US" sz="2400" b="1" dirty="0">
                <a:effectLst/>
                <a:ea typeface="Times New Roman" panose="02020603050405020304" pitchFamily="18" charset="0"/>
              </a:rPr>
              <a:t>Differential</a:t>
            </a:r>
            <a:r>
              <a:rPr lang="en-US" sz="2400" b="1" spc="-25" dirty="0">
                <a:effectLst/>
                <a:ea typeface="Times New Roman" panose="02020603050405020304" pitchFamily="18" charset="0"/>
              </a:rPr>
              <a:t> </a:t>
            </a:r>
            <a:r>
              <a:rPr lang="en-US" sz="2400" b="1" dirty="0">
                <a:effectLst/>
                <a:ea typeface="Times New Roman" panose="02020603050405020304" pitchFamily="18" charset="0"/>
              </a:rPr>
              <a:t>Equation</a:t>
            </a:r>
            <a:r>
              <a:rPr lang="en-US" sz="2400" b="1" spc="-15" dirty="0">
                <a:effectLst/>
                <a:ea typeface="Times New Roman" panose="02020603050405020304" pitchFamily="18" charset="0"/>
              </a:rPr>
              <a:t> </a:t>
            </a:r>
            <a:r>
              <a:rPr lang="en-US" sz="2400" b="1" dirty="0">
                <a:effectLst/>
                <a:ea typeface="Times New Roman" panose="02020603050405020304" pitchFamily="18" charset="0"/>
              </a:rPr>
              <a:t>and</a:t>
            </a:r>
            <a:r>
              <a:rPr lang="en-US" sz="2400" b="1" spc="-15" dirty="0">
                <a:effectLst/>
                <a:ea typeface="Times New Roman" panose="02020603050405020304" pitchFamily="18" charset="0"/>
              </a:rPr>
              <a:t> </a:t>
            </a:r>
            <a:r>
              <a:rPr lang="en-US" sz="2400" b="1" dirty="0">
                <a:effectLst/>
                <a:ea typeface="Times New Roman" panose="02020603050405020304" pitchFamily="18" charset="0"/>
              </a:rPr>
              <a:t>its</a:t>
            </a:r>
            <a:r>
              <a:rPr lang="en-US" sz="2400" b="1" spc="-15" dirty="0">
                <a:effectLst/>
                <a:ea typeface="Times New Roman" panose="02020603050405020304" pitchFamily="18" charset="0"/>
              </a:rPr>
              <a:t> </a:t>
            </a:r>
            <a:r>
              <a:rPr lang="en-US" sz="2400" b="1" dirty="0">
                <a:effectLst/>
                <a:ea typeface="Times New Roman" panose="02020603050405020304" pitchFamily="18" charset="0"/>
              </a:rPr>
              <a:t>Applications)</a:t>
            </a:r>
          </a:p>
          <a:p>
            <a:pPr marL="0" indent="0">
              <a:buNone/>
            </a:pPr>
            <a:r>
              <a:rPr lang="en-US" sz="2400" dirty="0">
                <a:effectLst/>
                <a:ea typeface="Times New Roman" panose="02020603050405020304" pitchFamily="18" charset="0"/>
              </a:rPr>
              <a:t>Introduction of partial differential equations, Second order linear partial differential equations with constant</a:t>
            </a:r>
            <a:r>
              <a:rPr lang="en-US" sz="2400" spc="5" dirty="0">
                <a:effectLst/>
                <a:ea typeface="Times New Roman" panose="02020603050405020304" pitchFamily="18" charset="0"/>
              </a:rPr>
              <a:t> </a:t>
            </a:r>
            <a:r>
              <a:rPr lang="en-US" sz="2400" dirty="0">
                <a:effectLst/>
                <a:ea typeface="Times New Roman" panose="02020603050405020304" pitchFamily="18" charset="0"/>
              </a:rPr>
              <a:t>coefficients. Classification of second order partial differential equations, Method of separation of variables</a:t>
            </a:r>
            <a:r>
              <a:rPr lang="en-US" sz="2400" spc="5" dirty="0">
                <a:effectLst/>
                <a:ea typeface="Times New Roman" panose="02020603050405020304" pitchFamily="18" charset="0"/>
              </a:rPr>
              <a:t> </a:t>
            </a:r>
            <a:r>
              <a:rPr lang="en-US" sz="2400" dirty="0">
                <a:effectLst/>
                <a:ea typeface="Times New Roman" panose="02020603050405020304" pitchFamily="18" charset="0"/>
              </a:rPr>
              <a:t>for solving partial differential equations, Solution of one and two dimensional wave and heat conduction</a:t>
            </a:r>
            <a:r>
              <a:rPr lang="en-US" sz="2400" spc="5" dirty="0">
                <a:effectLst/>
                <a:ea typeface="Times New Roman" panose="02020603050405020304" pitchFamily="18" charset="0"/>
              </a:rPr>
              <a:t> </a:t>
            </a:r>
            <a:r>
              <a:rPr lang="en-US" sz="2400" dirty="0">
                <a:effectLst/>
                <a:ea typeface="Times New Roman" panose="02020603050405020304" pitchFamily="18" charset="0"/>
              </a:rPr>
              <a:t>equations.</a:t>
            </a:r>
            <a:endParaRPr lang="en-US" sz="2400" dirty="0"/>
          </a:p>
          <a:p>
            <a:pPr marL="0" indent="0">
              <a:lnSpc>
                <a:spcPts val="1070"/>
              </a:lnSpc>
              <a:buNone/>
            </a:pPr>
            <a:r>
              <a:rPr lang="en-US" sz="2200" dirty="0">
                <a:effectLst/>
                <a:ea typeface="Times New Roman" panose="02020603050405020304" pitchFamily="18" charset="0"/>
              </a:rPr>
              <a:t> </a:t>
            </a:r>
          </a:p>
        </p:txBody>
      </p:sp>
      <p:sp>
        <p:nvSpPr>
          <p:cNvPr id="6" name="Date Placeholder 5"/>
          <p:cNvSpPr>
            <a:spLocks noGrp="1"/>
          </p:cNvSpPr>
          <p:nvPr>
            <p:ph type="dt" sz="half" idx="10"/>
          </p:nvPr>
        </p:nvSpPr>
        <p:spPr/>
        <p:txBody>
          <a:bodyPr/>
          <a:lstStyle/>
          <a:p>
            <a:fld id="{D332B580-D31C-491D-AD64-79EFD9F04374}" type="datetime1">
              <a:rPr lang="en-US" smtClean="0"/>
              <a:t>9/22/2022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Syllabus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41903365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F9C80DE-8B4F-472A-80C3-7264B7D68F74}"/>
              </a:ext>
            </a:extLst>
          </p:cNvPr>
          <p:cNvPicPr>
            <a:picLocks noGrp="1" noChangeAspect="1"/>
          </p:cNvPicPr>
          <p:nvPr>
            <p:ph idx="1"/>
          </p:nvPr>
        </p:nvPicPr>
        <p:blipFill>
          <a:blip r:embed="rId2"/>
          <a:stretch>
            <a:fillRect/>
          </a:stretch>
        </p:blipFill>
        <p:spPr>
          <a:xfrm>
            <a:off x="1905000" y="1600200"/>
            <a:ext cx="4648200" cy="3352800"/>
          </a:xfrm>
        </p:spPr>
      </p:pic>
      <p:sp>
        <p:nvSpPr>
          <p:cNvPr id="4" name="Date Placeholder 3"/>
          <p:cNvSpPr>
            <a:spLocks noGrp="1"/>
          </p:cNvSpPr>
          <p:nvPr>
            <p:ph type="dt" sz="half" idx="10"/>
          </p:nvPr>
        </p:nvSpPr>
        <p:spPr/>
        <p:txBody>
          <a:bodyPr/>
          <a:lstStyle/>
          <a:p>
            <a:fld id="{BBC892F7-03A9-44FC-A920-7FFB3EC8B553}"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zh-TW" sz="3200" b="1" dirty="0">
                <a:latin typeface="Times New Roman" panose="02020603050405020304" pitchFamily="18" charset="0"/>
                <a:cs typeface="Times New Roman" panose="02020603050405020304" pitchFamily="18" charset="0"/>
              </a:rPr>
              <a:t>Conformal Mapping</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22FD3097-CEFC-4431-9434-1CE1070DB2E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48600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457200" lvl="0" indent="-457200">
                  <a:buAutoNum type="arabicPeriod"/>
                </a:pPr>
                <a:r>
                  <a:rPr lang="en-US" dirty="0"/>
                  <a:t>Find the image of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=2</m:t>
                    </m:r>
                  </m:oMath>
                </a14:m>
                <a:r>
                  <a:rPr lang="en-US" dirty="0"/>
                  <a:t> under the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𝑧</m:t>
                        </m:r>
                      </m:den>
                    </m:f>
                  </m:oMath>
                </a14:m>
                <a:r>
                  <a:rPr lang="en-US" dirty="0"/>
                  <a:t>.</a:t>
                </a:r>
                <a:endParaRPr lang="en-IN" dirty="0"/>
              </a:p>
              <a:p>
                <a:pPr marL="457200" lvl="0" indent="-457200">
                  <a:buAutoNum type="arabicPeriod"/>
                </a:pPr>
                <a:r>
                  <a:rPr lang="en-US" dirty="0"/>
                  <a:t>Find the image of the circle  </a:t>
                </a:r>
                <a14:m>
                  <m:oMath xmlns:m="http://schemas.openxmlformats.org/officeDocument/2006/math">
                    <m:d>
                      <m:dPr>
                        <m:begChr m:val="|"/>
                        <m:endChr m:val="|"/>
                        <m:ctrlPr>
                          <a:rPr lang="en-IN"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=2</m:t>
                    </m:r>
                  </m:oMath>
                </a14:m>
                <a:r>
                  <a:rPr lang="en-US" dirty="0"/>
                  <a:t> under the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=3</m:t>
                    </m:r>
                    <m:r>
                      <a:rPr lang="en-US" i="1">
                        <a:latin typeface="Cambria Math" panose="02040503050406030204" pitchFamily="18" charset="0"/>
                      </a:rPr>
                      <m:t>𝑧</m:t>
                    </m:r>
                  </m:oMath>
                </a14:m>
                <a:r>
                  <a:rPr lang="en-US" dirty="0"/>
                  <a:t>.</a:t>
                </a:r>
              </a:p>
              <a:p>
                <a:pPr marL="457200" lvl="0" indent="-457200">
                  <a:buAutoNum type="arabicPeriod"/>
                </a:pPr>
                <a:r>
                  <a:rPr lang="en-US" dirty="0"/>
                  <a:t>For the conformal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p>
                      <m:sSupPr>
                        <m:ctrlPr>
                          <a:rPr lang="en-IN"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2</m:t>
                        </m:r>
                      </m:sup>
                    </m:sSup>
                  </m:oMath>
                </a14:m>
                <a:r>
                  <a:rPr lang="en-US" dirty="0"/>
                  <a:t>, show that the coefficient of magnification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=2+</m:t>
                    </m:r>
                    <m:r>
                      <a:rPr lang="en-US" i="1">
                        <a:latin typeface="Cambria Math" panose="02040503050406030204" pitchFamily="18" charset="0"/>
                      </a:rPr>
                      <m:t>𝑖</m:t>
                    </m:r>
                  </m:oMath>
                </a14:m>
                <a:r>
                  <a:rPr lang="en-US" dirty="0"/>
                  <a:t> is </a:t>
                </a:r>
                <a14:m>
                  <m:oMath xmlns:m="http://schemas.openxmlformats.org/officeDocument/2006/math">
                    <m:r>
                      <a:rPr lang="en-US" i="1">
                        <a:latin typeface="Cambria Math" panose="02040503050406030204" pitchFamily="18" charset="0"/>
                      </a:rPr>
                      <m:t>2</m:t>
                    </m:r>
                    <m:rad>
                      <m:radPr>
                        <m:degHide m:val="on"/>
                        <m:ctrlPr>
                          <a:rPr lang="en-IN" i="1">
                            <a:latin typeface="Cambria Math" panose="02040503050406030204" pitchFamily="18" charset="0"/>
                          </a:rPr>
                        </m:ctrlPr>
                      </m:radPr>
                      <m:deg/>
                      <m:e>
                        <m:r>
                          <a:rPr lang="en-US" i="1">
                            <a:latin typeface="Cambria Math" panose="02040503050406030204" pitchFamily="18" charset="0"/>
                          </a:rPr>
                          <m:t>5</m:t>
                        </m:r>
                      </m:e>
                    </m:rad>
                  </m:oMath>
                </a14:m>
                <a:r>
                  <a:rPr lang="en-US" dirty="0"/>
                  <a:t>.</a:t>
                </a:r>
                <a:endParaRPr lang="en-IN" dirty="0"/>
              </a:p>
              <a:p>
                <a:pPr marL="457200" lvl="0" indent="-457200">
                  <a:buAutoNum type="arabicPeriod"/>
                </a:pPr>
                <a:r>
                  <a:rPr lang="en-US" dirty="0"/>
                  <a:t>For the conformal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p>
                      <m:sSupPr>
                        <m:ctrlPr>
                          <a:rPr lang="en-IN"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2</m:t>
                        </m:r>
                      </m:sup>
                    </m:sSup>
                  </m:oMath>
                </a14:m>
                <a:r>
                  <a:rPr lang="en-US" dirty="0"/>
                  <a:t>, show that the angle of rotation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=2+</m:t>
                    </m:r>
                    <m:r>
                      <a:rPr lang="en-US" i="1">
                        <a:latin typeface="Cambria Math" panose="02040503050406030204" pitchFamily="18" charset="0"/>
                      </a:rPr>
                      <m:t>𝑖</m:t>
                    </m:r>
                  </m:oMath>
                </a14:m>
                <a:r>
                  <a:rPr lang="en-US" dirty="0"/>
                  <a:t> is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𝑡𝑎𝑛</m:t>
                        </m:r>
                      </m:e>
                      <m:sup>
                        <m:r>
                          <a:rPr lang="en-US" i="1">
                            <a:latin typeface="Cambria Math" panose="02040503050406030204" pitchFamily="18" charset="0"/>
                          </a:rPr>
                          <m:t>−1</m:t>
                        </m:r>
                      </m:sup>
                    </m:sSup>
                    <m:r>
                      <a:rPr lang="en-US" i="1">
                        <a:latin typeface="Cambria Math" panose="02040503050406030204" pitchFamily="18" charset="0"/>
                      </a:rPr>
                      <m:t>(0.5)</m:t>
                    </m:r>
                  </m:oMath>
                </a14:m>
                <a:r>
                  <a:rPr lang="en-US" dirty="0"/>
                  <a:t>.</a:t>
                </a:r>
                <a:endParaRPr lang="en-IN"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037" r="-96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5834005-22F3-485A-9799-C688C93E5C86}"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Daily Quiz(CO1)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66A03F3A-8366-4052-8E88-0CB6FA7518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75360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Complex variables.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Curves and region in complex plane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Limit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Continuity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Differentiability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Analyticity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Harmonic function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Milne’s Thomson Method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Conformal Map</a:t>
            </a:r>
          </a:p>
          <a:p>
            <a:pPr marL="0" indent="0">
              <a:buNone/>
            </a:pPr>
            <a:endParaRPr lang="en-US" sz="2200" dirty="0"/>
          </a:p>
        </p:txBody>
      </p:sp>
      <p:sp>
        <p:nvSpPr>
          <p:cNvPr id="4" name="Date Placeholder 3"/>
          <p:cNvSpPr>
            <a:spLocks noGrp="1"/>
          </p:cNvSpPr>
          <p:nvPr>
            <p:ph type="dt" sz="half" idx="10"/>
          </p:nvPr>
        </p:nvSpPr>
        <p:spPr/>
        <p:txBody>
          <a:bodyPr/>
          <a:lstStyle/>
          <a:p>
            <a:fld id="{29C44149-D252-4E08-80AB-1427F6A86768}"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rPr>
              <a:t>Recap(CO1)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9" name="Content Placeholder 3">
            <a:extLst>
              <a:ext uri="{FF2B5EF4-FFF2-40B4-BE49-F238E27FC236}">
                <a16:creationId xmlns:a16="http://schemas.microsoft.com/office/drawing/2014/main" id="{D572FB81-6A61-4CCB-9176-8986D6CED6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045603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400" dirty="0"/>
              <a:t> </a:t>
            </a:r>
            <a:endParaRPr lang="en-US" sz="2200" dirty="0"/>
          </a:p>
        </p:txBody>
      </p:sp>
      <p:sp>
        <p:nvSpPr>
          <p:cNvPr id="4" name="Date Placeholder 3"/>
          <p:cNvSpPr>
            <a:spLocks noGrp="1"/>
          </p:cNvSpPr>
          <p:nvPr>
            <p:ph type="dt" sz="half" idx="10"/>
          </p:nvPr>
        </p:nvSpPr>
        <p:spPr/>
        <p:txBody>
          <a:bodyPr/>
          <a:lstStyle/>
          <a:p>
            <a:fld id="{296A4AC7-FAB6-4493-9BF0-8E045F840685}"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anose="02020603050405020304" pitchFamily="18" charset="0"/>
              </a:rPr>
              <a:t>Topic objective(CO1)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sp>
        <p:nvSpPr>
          <p:cNvPr id="12" name="Content Placeholder 2">
            <a:extLst>
              <a:ext uri="{FF2B5EF4-FFF2-40B4-BE49-F238E27FC236}">
                <a16:creationId xmlns:a16="http://schemas.microsoft.com/office/drawing/2014/main" id="{21F18679-DE46-48B1-B719-28A7186173F1}"/>
              </a:ext>
            </a:extLst>
          </p:cNvPr>
          <p:cNvSpPr txBox="1">
            <a:spLocks/>
          </p:cNvSpPr>
          <p:nvPr/>
        </p:nvSpPr>
        <p:spPr>
          <a:xfrm>
            <a:off x="538480" y="1178560"/>
            <a:ext cx="8224520" cy="449040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2400" i="0" dirty="0">
                <a:solidFill>
                  <a:srgbClr val="202124"/>
                </a:solidFill>
                <a:effectLst/>
                <a:latin typeface="Times New Roman" panose="02020603050405020304" pitchFamily="18" charset="0"/>
                <a:cs typeface="Times New Roman" panose="02020603050405020304" pitchFamily="18" charset="0"/>
              </a:rPr>
              <a:t>Bilinear Transformation is used for transforming an </a:t>
            </a:r>
            <a:r>
              <a:rPr lang="en-IN" sz="2400" i="0" dirty="0" err="1">
                <a:solidFill>
                  <a:srgbClr val="202124"/>
                </a:solidFill>
                <a:effectLst/>
                <a:latin typeface="Times New Roman" panose="02020603050405020304" pitchFamily="18" charset="0"/>
                <a:cs typeface="Times New Roman" panose="02020603050405020304" pitchFamily="18" charset="0"/>
              </a:rPr>
              <a:t>analog</a:t>
            </a:r>
            <a:r>
              <a:rPr lang="en-IN" sz="2400" i="0" dirty="0">
                <a:solidFill>
                  <a:srgbClr val="202124"/>
                </a:solidFill>
                <a:effectLst/>
                <a:latin typeface="Times New Roman" panose="02020603050405020304" pitchFamily="18" charset="0"/>
                <a:cs typeface="Times New Roman" panose="02020603050405020304" pitchFamily="18" charset="0"/>
              </a:rPr>
              <a:t> filter to a digital filter.</a:t>
            </a:r>
            <a:endParaRPr lang="en-US" sz="2400" dirty="0">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08316857-0F04-4CF9-9E3F-9BC949A22E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656815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indent="0">
                  <a:buNone/>
                </a:pPr>
                <a:r>
                  <a:rPr lang="en-US" b="1" u="sng" dirty="0"/>
                  <a:t>Bilinear Transformation:</a:t>
                </a:r>
                <a:r>
                  <a:rPr lang="en-US" u="sng" dirty="0"/>
                  <a:t> </a:t>
                </a:r>
                <a:r>
                  <a:rPr lang="en-US" dirty="0"/>
                  <a:t>A transformation of the form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𝑎𝑧</m:t>
                        </m:r>
                        <m:r>
                          <a:rPr lang="en-US" b="0" i="1" smtClean="0">
                            <a:latin typeface="Cambria Math" panose="02040503050406030204" pitchFamily="18" charset="0"/>
                          </a:rPr>
                          <m:t>+</m:t>
                        </m:r>
                        <m:r>
                          <a:rPr lang="en-US" b="0" i="1" smtClean="0">
                            <a:latin typeface="Cambria Math" panose="02040503050406030204" pitchFamily="18" charset="0"/>
                          </a:rPr>
                          <m:t>𝑏</m:t>
                        </m:r>
                      </m:num>
                      <m:den>
                        <m:r>
                          <a:rPr lang="en-US" b="0" i="1" smtClean="0">
                            <a:latin typeface="Cambria Math" panose="02040503050406030204" pitchFamily="18" charset="0"/>
                          </a:rPr>
                          <m:t>𝑐𝑧</m:t>
                        </m:r>
                        <m:r>
                          <a:rPr lang="en-US" b="0" i="1" smtClean="0">
                            <a:latin typeface="Cambria Math" panose="02040503050406030204" pitchFamily="18" charset="0"/>
                          </a:rPr>
                          <m:t>+</m:t>
                        </m:r>
                        <m:r>
                          <a:rPr lang="en-US" b="0" i="1" smtClean="0">
                            <a:latin typeface="Cambria Math" panose="02040503050406030204" pitchFamily="18" charset="0"/>
                          </a:rPr>
                          <m:t>𝑑</m:t>
                        </m:r>
                      </m:den>
                    </m:f>
                  </m:oMath>
                </a14:m>
                <a:r>
                  <a:rPr lang="en-US" dirty="0"/>
                  <a:t>, where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are complex constants and </a:t>
                </a:r>
                <a14:m>
                  <m:oMath xmlns:m="http://schemas.openxmlformats.org/officeDocument/2006/math">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𝑏𝑐</m:t>
                    </m:r>
                    <m:r>
                      <a:rPr lang="en-US" b="0" i="1" smtClean="0">
                        <a:latin typeface="Cambria Math" panose="02040503050406030204" pitchFamily="18" charset="0"/>
                        <a:ea typeface="Cambria Math" panose="02040503050406030204" pitchFamily="18" charset="0"/>
                      </a:rPr>
                      <m:t>≠0</m:t>
                    </m:r>
                  </m:oMath>
                </a14:m>
                <a:r>
                  <a:rPr lang="en-US" dirty="0"/>
                  <a:t> is called a bilinear transformation.</a:t>
                </a:r>
              </a:p>
              <a:p>
                <a:pPr marL="0" indent="0">
                  <a:buNone/>
                </a:pPr>
                <a:r>
                  <a:rPr lang="en-US" dirty="0"/>
                  <a:t>Every bilinear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𝑎𝑧</m:t>
                        </m:r>
                        <m:r>
                          <a:rPr lang="en-US" i="1">
                            <a:latin typeface="Cambria Math" panose="02040503050406030204" pitchFamily="18" charset="0"/>
                          </a:rPr>
                          <m:t>+</m:t>
                        </m:r>
                        <m:r>
                          <a:rPr lang="en-US" i="1">
                            <a:latin typeface="Cambria Math" panose="02040503050406030204" pitchFamily="18" charset="0"/>
                          </a:rPr>
                          <m:t>𝑏</m:t>
                        </m:r>
                      </m:num>
                      <m:den>
                        <m:r>
                          <a:rPr lang="en-US" i="1">
                            <a:latin typeface="Cambria Math" panose="02040503050406030204" pitchFamily="18" charset="0"/>
                          </a:rPr>
                          <m:t>𝑐𝑧</m:t>
                        </m:r>
                        <m:r>
                          <a:rPr lang="en-US" i="1">
                            <a:latin typeface="Cambria Math" panose="02040503050406030204" pitchFamily="18" charset="0"/>
                          </a:rPr>
                          <m:t>+</m:t>
                        </m:r>
                        <m:r>
                          <a:rPr lang="en-US" i="1">
                            <a:latin typeface="Cambria Math" panose="02040503050406030204" pitchFamily="18" charset="0"/>
                          </a:rPr>
                          <m:t>𝑑</m:t>
                        </m:r>
                      </m:den>
                    </m:f>
                  </m:oMath>
                </a14:m>
                <a:r>
                  <a:rPr lang="en-US" dirty="0"/>
                  <a:t>, </a:t>
                </a:r>
                <a14:m>
                  <m:oMath xmlns:m="http://schemas.openxmlformats.org/officeDocument/2006/math">
                    <m:r>
                      <a:rPr lang="en-US" i="1">
                        <a:latin typeface="Cambria Math" panose="02040503050406030204" pitchFamily="18" charset="0"/>
                      </a:rPr>
                      <m:t>𝑎𝑑</m:t>
                    </m:r>
                    <m:r>
                      <a:rPr lang="en-US" i="1">
                        <a:latin typeface="Cambria Math" panose="02040503050406030204" pitchFamily="18" charset="0"/>
                      </a:rPr>
                      <m:t>−</m:t>
                    </m:r>
                    <m:r>
                      <a:rPr lang="en-US" i="1">
                        <a:latin typeface="Cambria Math" panose="02040503050406030204" pitchFamily="18" charset="0"/>
                      </a:rPr>
                      <m:t>𝑏𝑐</m:t>
                    </m:r>
                    <m:r>
                      <a:rPr lang="en-US" i="1">
                        <a:latin typeface="Cambria Math" panose="02040503050406030204" pitchFamily="18" charset="0"/>
                        <a:ea typeface="Cambria Math" panose="02040503050406030204" pitchFamily="18" charset="0"/>
                      </a:rPr>
                      <m:t>≠0</m:t>
                    </m:r>
                  </m:oMath>
                </a14:m>
                <a:r>
                  <a:rPr lang="en-US" dirty="0"/>
                  <a:t> is the combination of the basic transformations</a:t>
                </a:r>
              </a:p>
              <a:p>
                <a:pPr marL="514350" indent="-514350">
                  <a:buFont typeface="+mj-lt"/>
                  <a:buAutoNum type="romanUcPeriod"/>
                </a:pPr>
                <a:r>
                  <a:rPr lang="en-US" dirty="0"/>
                  <a:t>Translation: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b="0" dirty="0"/>
              </a:p>
              <a:p>
                <a:pPr marL="514350" indent="-514350">
                  <a:buFont typeface="+mj-lt"/>
                  <a:buAutoNum type="romanUcPeriod"/>
                </a:pPr>
                <a:r>
                  <a:rPr lang="en-US" dirty="0"/>
                  <a:t>Rotation: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𝛼</m:t>
                        </m:r>
                      </m:sup>
                    </m:sSup>
                    <m:r>
                      <a:rPr lang="en-US" b="0" i="1" smtClean="0">
                        <a:latin typeface="Cambria Math" panose="02040503050406030204" pitchFamily="18" charset="0"/>
                      </a:rPr>
                      <m:t>𝑧</m:t>
                    </m:r>
                  </m:oMath>
                </a14:m>
                <a:endParaRPr lang="en-US" b="0" dirty="0"/>
              </a:p>
              <a:p>
                <a:pPr marL="514350" indent="-514350">
                  <a:buFont typeface="+mj-lt"/>
                  <a:buAutoNum type="romanUcPeriod"/>
                </a:pPr>
                <a:r>
                  <a:rPr lang="en-US" dirty="0"/>
                  <a:t>Magnification: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𝑐𝑧</m:t>
                    </m:r>
                  </m:oMath>
                </a14:m>
                <a:endParaRPr lang="en-US" b="0" dirty="0"/>
              </a:p>
              <a:p>
                <a:pPr marL="514350" indent="-514350">
                  <a:buFont typeface="+mj-lt"/>
                  <a:buAutoNum type="romanUcPeriod"/>
                </a:pPr>
                <a:r>
                  <a:rPr lang="en-US" dirty="0"/>
                  <a:t>Inversion: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𝑧</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t="-10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E0C47FD8-784D-45E8-A084-8DE2A9FBD2EA}"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prstClr val="black"/>
                </a:solidFill>
                <a:latin typeface="Times New Roman" panose="02020603050405020304" pitchFamily="18" charset="0"/>
                <a:ea typeface="+mj-ea"/>
                <a:cs typeface="Times New Roman" panose="02020603050405020304" pitchFamily="18" charset="0"/>
              </a:rPr>
              <a:t>Bilinear/Mobius Transformation</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E7A7E47-0B19-4A19-9712-1E841737C1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42844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181600"/>
              </a:xfrm>
            </p:spPr>
            <p:txBody>
              <a:bodyPr>
                <a:normAutofit/>
              </a:bodyPr>
              <a:lstStyle/>
              <a:p>
                <a:pPr marL="0" indent="0">
                  <a:buNone/>
                </a:pPr>
                <a:r>
                  <a:rPr lang="en-US" sz="2800" b="1" u="sng" dirty="0" err="1"/>
                  <a:t>Cross-ratio:</a:t>
                </a:r>
                <a:r>
                  <a:rPr lang="en-US" dirty="0" err="1"/>
                  <a:t>let</a:t>
                </a:r>
                <a:r>
                  <a:rPr lang="en-US" dirty="0"/>
                  <a:t> a set of point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e>
                    </m:d>
                  </m:oMath>
                </a14:m>
                <a:r>
                  <a:rPr lang="en-US" b="1" dirty="0"/>
                  <a:t> </a:t>
                </a:r>
                <a:r>
                  <a:rPr lang="en-US" dirty="0"/>
                  <a:t>and its mappings are </a:t>
                </a:r>
                <a14:m>
                  <m:oMath xmlns:m="http://schemas.openxmlformats.org/officeDocument/2006/math">
                    <m:r>
                      <m:rPr>
                        <m:sty m:val="p"/>
                      </m:rPr>
                      <a:rPr lang="en-US" b="0" i="0" smtClean="0">
                        <a:latin typeface="Cambria Math" panose="02040503050406030204" pitchFamily="18" charset="0"/>
                      </a:rPr>
                      <m:t>w</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3</m:t>
                            </m:r>
                          </m:sub>
                        </m:sSub>
                      </m:e>
                    </m:d>
                    <m:r>
                      <a:rPr lang="en-US" b="0" i="0" smtClean="0">
                        <a:latin typeface="Cambria Math" panose="02040503050406030204" pitchFamily="18" charset="0"/>
                      </a:rPr>
                      <m:t>, </m:t>
                    </m:r>
                    <m:r>
                      <m:rPr>
                        <m:sty m:val="p"/>
                      </m:rPr>
                      <a:rPr lang="en-US" b="0" i="0" smtClean="0">
                        <a:latin typeface="Cambria Math" panose="02040503050406030204" pitchFamily="18" charset="0"/>
                      </a:rPr>
                      <m:t>then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ratio</m:t>
                    </m:r>
                    <m:r>
                      <a:rPr lang="en-US" b="0" i="0" smtClean="0">
                        <a:latin typeface="Cambria Math" panose="02040503050406030204" pitchFamily="18" charset="0"/>
                      </a:rPr>
                      <m:t> </m:t>
                    </m:r>
                  </m:oMath>
                </a14:m>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3</m:t>
                              </m:r>
                            </m:sub>
                          </m:sSub>
                          <m:r>
                            <a:rPr lang="en-US" b="0" i="1" smtClean="0">
                              <a:latin typeface="Cambria Math" panose="02040503050406030204" pitchFamily="18" charset="0"/>
                            </a:rPr>
                            <m:t>)</m:t>
                          </m:r>
                        </m:num>
                        <m:den>
                          <m:d>
                            <m:dPr>
                              <m:ctrlPr>
                                <a:rPr lang="en-US" i="1">
                                  <a:latin typeface="Cambria Math" panose="02040503050406030204" pitchFamily="18" charset="0"/>
                                </a:rPr>
                              </m:ctrlPr>
                            </m:dPr>
                            <m:e>
                              <m:r>
                                <a:rPr lang="en-US" b="0" i="1">
                                  <a:latin typeface="Cambria Math" panose="02040503050406030204" pitchFamily="18" charset="0"/>
                                </a:rPr>
                                <m:t>𝑤</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𝑤</m:t>
                                  </m:r>
                                </m:e>
                                <m:sub>
                                  <m:r>
                                    <a:rPr lang="en-US" b="0" i="1" smtClean="0">
                                      <a:latin typeface="Cambria Math" panose="02040503050406030204" pitchFamily="18" charset="0"/>
                                    </a:rPr>
                                    <m:t>3</m:t>
                                  </m:r>
                                </m:sub>
                              </m:sSub>
                            </m:e>
                          </m:d>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𝑤</m:t>
                              </m:r>
                            </m:e>
                            <m:sub>
                              <m:r>
                                <a:rPr lang="en-US" b="0" i="1">
                                  <a:latin typeface="Cambria Math" panose="02040503050406030204" pitchFamily="18" charset="0"/>
                                </a:rPr>
                                <m:t>2</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𝑤</m:t>
                              </m:r>
                            </m:e>
                            <m:sub>
                              <m:r>
                                <a:rPr lang="en-US" b="0" i="1" smtClean="0">
                                  <a:latin typeface="Cambria Math" panose="02040503050406030204" pitchFamily="18" charset="0"/>
                                </a:rPr>
                                <m:t>1</m:t>
                              </m:r>
                            </m:sub>
                          </m:sSub>
                          <m:r>
                            <a:rPr lang="en-US" b="0" i="1">
                              <a:latin typeface="Cambria Math" panose="02040503050406030204" pitchFamily="18" charset="0"/>
                            </a:rPr>
                            <m:t>)</m:t>
                          </m:r>
                        </m:den>
                      </m:f>
                      <m:r>
                        <a:rPr lang="en-US" b="0" i="1" smtClean="0">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b="0" i="1" smtClean="0">
                                  <a:latin typeface="Cambria Math" panose="02040503050406030204" pitchFamily="18" charset="0"/>
                                </a:rPr>
                                <m:t>𝑧</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a:latin typeface="Cambria Math" panose="02040503050406030204" pitchFamily="18" charset="0"/>
                                    </a:rPr>
                                    <m:t>1</m:t>
                                  </m:r>
                                </m:sub>
                              </m:sSub>
                            </m:e>
                          </m:d>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a:latin typeface="Cambria Math" panose="02040503050406030204" pitchFamily="18" charset="0"/>
                                </a:rPr>
                                <m:t>2</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a:latin typeface="Cambria Math" panose="02040503050406030204" pitchFamily="18" charset="0"/>
                                </a:rPr>
                                <m:t>3</m:t>
                              </m:r>
                            </m:sub>
                          </m:sSub>
                          <m:r>
                            <a:rPr lang="en-US" b="0" i="1">
                              <a:latin typeface="Cambria Math" panose="02040503050406030204" pitchFamily="18" charset="0"/>
                            </a:rPr>
                            <m:t>)</m:t>
                          </m:r>
                        </m:num>
                        <m:den>
                          <m:d>
                            <m:dPr>
                              <m:ctrlPr>
                                <a:rPr lang="en-US" i="1">
                                  <a:latin typeface="Cambria Math" panose="02040503050406030204" pitchFamily="18" charset="0"/>
                                </a:rPr>
                              </m:ctrlPr>
                            </m:dPr>
                            <m:e>
                              <m:r>
                                <a:rPr lang="en-US" b="0" i="1" smtClean="0">
                                  <a:latin typeface="Cambria Math" panose="02040503050406030204" pitchFamily="18" charset="0"/>
                                </a:rPr>
                                <m:t>𝑧</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a:latin typeface="Cambria Math" panose="02040503050406030204" pitchFamily="18" charset="0"/>
                                    </a:rPr>
                                    <m:t>3</m:t>
                                  </m:r>
                                </m:sub>
                              </m:sSub>
                            </m:e>
                          </m:d>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a:latin typeface="Cambria Math" panose="02040503050406030204" pitchFamily="18" charset="0"/>
                                </a:rPr>
                                <m:t>2</m:t>
                              </m:r>
                            </m:sub>
                          </m:sSub>
                          <m:r>
                            <a:rPr lang="en-US" b="0"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a:latin typeface="Cambria Math" panose="02040503050406030204" pitchFamily="18" charset="0"/>
                                </a:rPr>
                                <m:t>1</m:t>
                              </m:r>
                            </m:sub>
                          </m:sSub>
                          <m:r>
                            <a:rPr lang="en-US" b="0" i="1">
                              <a:latin typeface="Cambria Math" panose="02040503050406030204" pitchFamily="18" charset="0"/>
                            </a:rPr>
                            <m:t>)</m:t>
                          </m:r>
                        </m:den>
                      </m:f>
                    </m:oMath>
                  </m:oMathPara>
                </a14:m>
                <a:endParaRPr lang="en-US" dirty="0"/>
              </a:p>
              <a:p>
                <a:pPr marL="0" indent="0">
                  <a:buNone/>
                </a:pPr>
                <a:r>
                  <a:rPr lang="en-US" dirty="0"/>
                  <a:t>Is called cross- ratio.</a:t>
                </a:r>
              </a:p>
              <a:p>
                <a:pPr marL="0" indent="0">
                  <a:buNone/>
                </a:pPr>
                <a:r>
                  <a:rPr lang="en-US" b="1" dirty="0"/>
                  <a:t>Example.</a:t>
                </a:r>
                <a:r>
                  <a:rPr lang="en-US" dirty="0"/>
                  <a:t> Determine the bilinear transformation which maps the points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=0,−1,</m:t>
                    </m:r>
                    <m:r>
                      <a:rPr lang="en-US" b="0" i="1" smtClean="0">
                        <a:latin typeface="Cambria Math" panose="02040503050406030204" pitchFamily="18" charset="0"/>
                      </a:rPr>
                      <m:t>𝑖</m:t>
                    </m:r>
                  </m:oMath>
                </a14:m>
                <a:r>
                  <a:rPr lang="en-US" dirty="0"/>
                  <a:t> onto </a:t>
                </a:r>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0, ∞.</m:t>
                    </m:r>
                  </m:oMath>
                </a14:m>
                <a:r>
                  <a:rPr lang="en-US" dirty="0"/>
                  <a:t> Also, find the image of the unit circle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m:t>
                    </m:r>
                  </m:oMath>
                </a14:m>
                <a:endParaRPr lang="en-US" dirty="0"/>
              </a:p>
              <a:p>
                <a:pPr marL="0" indent="0">
                  <a:buNone/>
                </a:pPr>
                <a:r>
                  <a:rPr lang="en-US" b="1" dirty="0"/>
                  <a:t>Solution: </a:t>
                </a:r>
                <a:r>
                  <a:rPr lang="en-US" dirty="0"/>
                  <a:t>The bilinear transformation mapping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=0,−1,</m:t>
                    </m:r>
                    <m:r>
                      <a:rPr lang="en-US" i="1">
                        <a:latin typeface="Cambria Math" panose="02040503050406030204" pitchFamily="18" charset="0"/>
                      </a:rPr>
                      <m:t>𝑖</m:t>
                    </m:r>
                  </m:oMath>
                </a14:m>
                <a:r>
                  <a:rPr lang="en-US" dirty="0"/>
                  <a:t> onto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 0, ∞</m:t>
                    </m:r>
                  </m:oMath>
                </a14:m>
                <a:r>
                  <a:rPr lang="en-US" b="1" dirty="0"/>
                  <a:t> </a:t>
                </a:r>
                <a:r>
                  <a:rPr lang="en-US" dirty="0"/>
                  <a:t>respectively given by</a:t>
                </a:r>
              </a:p>
              <a:p>
                <a:pPr marL="0" indent="0">
                  <a:buNone/>
                </a:pPr>
                <a14:m>
                  <m:oMathPara xmlns:m="http://schemas.openxmlformats.org/officeDocument/2006/math">
                    <m:oMathParaPr>
                      <m:jc m:val="left"/>
                    </m:oMathParaPr>
                    <m:oMath xmlns:m="http://schemas.openxmlformats.org/officeDocument/2006/math">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r>
                            <a:rPr lang="en-US" i="1">
                              <a:latin typeface="Cambria Math" panose="02040503050406030204" pitchFamily="18" charset="0"/>
                            </a:rPr>
                            <m:t>)</m:t>
                          </m:r>
                        </m:num>
                        <m:den>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r>
                            <a:rPr lang="en-US" i="1">
                              <a:latin typeface="Cambria Math" panose="02040503050406030204" pitchFamily="18" charset="0"/>
                            </a:rPr>
                            <m:t>)</m:t>
                          </m:r>
                        </m:num>
                        <m:den>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181600"/>
              </a:xfrm>
              <a:blipFill>
                <a:blip r:embed="rId2"/>
                <a:stretch>
                  <a:fillRect l="-1556" t="-1176" r="-222"/>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902FE3B-5084-42ED-9853-0001D7DB4CAD}"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prstClr val="black"/>
                </a:solidFill>
                <a:latin typeface="Times New Roman" panose="02020603050405020304" pitchFamily="18" charset="0"/>
                <a:ea typeface="+mj-ea"/>
                <a:cs typeface="Times New Roman" panose="02020603050405020304" pitchFamily="18" charset="0"/>
              </a:rPr>
              <a:t>Mobius Transformation</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CD2BF876-4AFE-4044-B365-67C261E817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71046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158186"/>
              </a:xfrm>
            </p:spPr>
            <p:txBody>
              <a:bodyPr>
                <a:normAutofit/>
              </a:bodyPr>
              <a:lstStyle/>
              <a:p>
                <a:pPr marL="0" indent="0">
                  <a:buNone/>
                </a:pPr>
                <a14:m>
                  <m:oMath xmlns:m="http://schemas.openxmlformats.org/officeDocument/2006/math">
                    <m:f>
                      <m:fPr>
                        <m:ctrlPr>
                          <a:rPr lang="en-US" i="1" smtClean="0">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e>
                        </m:d>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num>
                              <m:den>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den>
                            </m:f>
                            <m:r>
                              <a:rPr lang="en-US" i="1">
                                <a:latin typeface="Cambria Math" panose="02040503050406030204" pitchFamily="18" charset="0"/>
                              </a:rPr>
                              <m:t>−1</m:t>
                            </m:r>
                          </m:e>
                        </m:d>
                      </m:num>
                      <m:den>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𝑤</m:t>
                                </m:r>
                              </m:num>
                              <m:den>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3</m:t>
                                    </m:r>
                                  </m:sub>
                                </m:sSub>
                              </m:den>
                            </m:f>
                            <m:r>
                              <a:rPr lang="en-US" i="1">
                                <a:latin typeface="Cambria Math" panose="02040503050406030204" pitchFamily="18" charset="0"/>
                              </a:rPr>
                              <m:t>−</m:t>
                            </m:r>
                            <m:r>
                              <a:rPr lang="en-US" b="0" i="1" smtClean="0">
                                <a:latin typeface="Cambria Math" panose="02040503050406030204" pitchFamily="18" charset="0"/>
                              </a:rPr>
                              <m:t>1</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m:t>
                        </m:r>
                      </m:den>
                    </m:f>
                    <m:r>
                      <a:rPr lang="en-US" i="1">
                        <a:latin typeface="Cambria Math" panose="02040503050406030204" pitchFamily="18" charset="0"/>
                      </a:rPr>
                      <m:t>=</m:t>
                    </m:r>
                    <m:f>
                      <m:fPr>
                        <m:ctrlPr>
                          <a:rPr lang="en-US" i="1">
                            <a:latin typeface="Cambria Math" panose="02040503050406030204" pitchFamily="18" charset="0"/>
                          </a:rPr>
                        </m:ctrlPr>
                      </m:fPr>
                      <m:num>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r>
                          <a:rPr lang="en-US" i="1">
                            <a:latin typeface="Cambria Math" panose="02040503050406030204" pitchFamily="18" charset="0"/>
                          </a:rPr>
                          <m:t>)</m:t>
                        </m:r>
                      </m:num>
                      <m:den>
                        <m:d>
                          <m:dPr>
                            <m:ctrlPr>
                              <a:rPr lang="en-US" i="1">
                                <a:latin typeface="Cambria Math" panose="02040503050406030204" pitchFamily="18" charset="0"/>
                              </a:rPr>
                            </m:ctrlPr>
                          </m:dPr>
                          <m:e>
                            <m:r>
                              <a:rPr lang="en-US" i="1">
                                <a:latin typeface="Cambria Math" panose="02040503050406030204" pitchFamily="18" charset="0"/>
                              </a:rPr>
                              <m:t>𝑧</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3</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r>
                          <a:rPr lang="en-US" i="1">
                            <a:latin typeface="Cambria Math" panose="02040503050406030204" pitchFamily="18" charset="0"/>
                          </a:rPr>
                          <m:t>)</m:t>
                        </m:r>
                      </m:den>
                    </m:f>
                  </m:oMath>
                </a14:m>
                <a:r>
                  <a:rPr lang="en-US" dirty="0"/>
                  <a:t> </a:t>
                </a:r>
              </a:p>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(−1)(0−</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−0)(−1−</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)(−1−0)</m:t>
                        </m:r>
                      </m:den>
                    </m:f>
                  </m:oMath>
                </a14:m>
                <a:r>
                  <a:rPr lang="en-US" b="0" dirty="0">
                    <a:ea typeface="Cambria Math" panose="02040503050406030204" pitchFamily="18" charset="0"/>
                  </a:rPr>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den>
                    </m:f>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den>
                    </m:f>
                  </m:oMath>
                </a14:m>
                <a:r>
                  <a:rPr lang="en-US" b="0" dirty="0">
                    <a:ea typeface="Cambria Math" panose="02040503050406030204" pitchFamily="18" charset="0"/>
                  </a:rPr>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en>
                    </m:f>
                  </m:oMath>
                </a14:m>
                <a:r>
                  <a:rPr lang="en-US" dirty="0">
                    <a:ea typeface="Cambria Math" panose="02040503050406030204" pitchFamily="18" charset="0"/>
                  </a:rPr>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oMath>
                </a14:m>
                <a:r>
                  <a:rPr lang="en-US" dirty="0">
                    <a:ea typeface="Cambria Math" panose="02040503050406030204" pitchFamily="18" charset="0"/>
                  </a:rPr>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𝑧</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m:t>
                        </m:r>
                      </m:den>
                    </m:f>
                  </m:oMath>
                </a14:m>
                <a:r>
                  <a:rPr lang="en-US" dirty="0">
                    <a:ea typeface="Cambria Math" panose="02040503050406030204" pitchFamily="18" charset="0"/>
                  </a:rPr>
                  <a:t> 				-(1)</a:t>
                </a:r>
              </a:p>
              <a:p>
                <a:pPr marL="0" indent="0">
                  <a:buNone/>
                </a:pPr>
                <a:r>
                  <a:rPr lang="en-US" dirty="0">
                    <a:ea typeface="Cambria Math" panose="02040503050406030204" pitchFamily="18" charset="0"/>
                  </a:rPr>
                  <a:t>Which is the required bilinear transformation.</a:t>
                </a:r>
              </a:p>
              <a:p>
                <a:pPr marL="0" indent="0">
                  <a:buNone/>
                </a:pPr>
                <a:endParaRPr lang="en-US" sz="2200" b="0" dirty="0">
                  <a:ea typeface="Cambria Math" panose="02040503050406030204" pitchFamily="18" charset="0"/>
                </a:endParaRPr>
              </a:p>
              <a:p>
                <a:pPr marL="0" indent="0">
                  <a:buNone/>
                </a:pPr>
                <a:endParaRPr lang="en-US" sz="2200" b="0" dirty="0">
                  <a:ea typeface="Cambria Math" panose="02040503050406030204" pitchFamily="18" charset="0"/>
                </a:endParaRPr>
              </a:p>
              <a:p>
                <a:pPr marL="0" indent="0">
                  <a:buNone/>
                </a:pPr>
                <a:endParaRPr lang="en-US" sz="2200" b="0" dirty="0">
                  <a:ea typeface="Cambria Math" panose="020405030504060302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158186"/>
              </a:xfrm>
              <a:blipFill>
                <a:blip r:embed="rId2"/>
                <a:stretch>
                  <a:fillRect l="-118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DEE63FB-3C38-45A1-B06E-590D38F0D78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prstClr val="black"/>
                </a:solidFill>
                <a:latin typeface="Times New Roman" panose="02020603050405020304" pitchFamily="18" charset="0"/>
                <a:ea typeface="+mj-ea"/>
                <a:cs typeface="Times New Roman" panose="02020603050405020304" pitchFamily="18" charset="0"/>
              </a:rPr>
              <a:t>Mobius Transformation</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B41E0AE-7CD7-4FC7-9916-F5DDC091EE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61243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838200"/>
                <a:ext cx="8229600" cy="5181600"/>
              </a:xfrm>
            </p:spPr>
            <p:txBody>
              <a:bodyPr>
                <a:normAutofit lnSpcReduction="10000"/>
              </a:bodyPr>
              <a:lstStyle/>
              <a:p>
                <a:pPr marL="0" indent="0">
                  <a:buNone/>
                </a:pPr>
                <a:r>
                  <a:rPr lang="en-US" dirty="0"/>
                  <a:t>Eqn.(1), can be written as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𝑖𝑤</m:t>
                        </m:r>
                        <m:r>
                          <a:rPr lang="en-US" b="0" i="1" smtClean="0">
                            <a:latin typeface="Cambria Math" panose="02040503050406030204" pitchFamily="18" charset="0"/>
                          </a:rPr>
                          <m:t>+1</m:t>
                        </m:r>
                      </m:num>
                      <m:den>
                        <m:r>
                          <a:rPr lang="en-US" b="0" i="1" smtClean="0">
                            <a:latin typeface="Cambria Math" panose="02040503050406030204" pitchFamily="18" charset="0"/>
                          </a:rPr>
                          <m:t>𝑤</m:t>
                        </m:r>
                        <m:r>
                          <a:rPr lang="en-US" b="0" i="1" smtClean="0">
                            <a:latin typeface="Cambria Math" panose="02040503050406030204" pitchFamily="18" charset="0"/>
                          </a:rPr>
                          <m:t>−1</m:t>
                        </m:r>
                      </m:den>
                    </m:f>
                  </m:oMath>
                </a14:m>
                <a:r>
                  <a:rPr lang="en-US" dirty="0"/>
                  <a:t>.</a:t>
                </a:r>
              </a:p>
              <a:p>
                <a:pPr marL="0" indent="0">
                  <a:buNone/>
                </a:pPr>
                <a:r>
                  <a:rPr lang="en-US" dirty="0"/>
                  <a:t>Now,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=1</m:t>
                    </m:r>
                  </m:oMath>
                </a14:m>
                <a:endParaRPr lang="en-US" b="0" i="1" dirty="0">
                  <a:latin typeface="Cambria Math" panose="02040503050406030204" pitchFamily="18" charset="0"/>
                </a:endParaRP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𝑖𝑤</m:t>
                            </m:r>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−1</m:t>
                            </m:r>
                          </m:den>
                        </m:f>
                      </m:e>
                    </m:d>
                    <m:r>
                      <a:rPr lang="en-US" b="0" i="1" smtClean="0">
                        <a:latin typeface="Cambria Math" panose="02040503050406030204" pitchFamily="18" charset="0"/>
                        <a:ea typeface="Cambria Math" panose="02040503050406030204" pitchFamily="18" charset="0"/>
                      </a:rPr>
                      <m:t>=1</m:t>
                    </m:r>
                  </m:oMath>
                </a14:m>
                <a:r>
                  <a:rPr lang="en-US" b="0" dirty="0">
                    <a:ea typeface="Cambria Math" panose="02040503050406030204" pitchFamily="18" charset="0"/>
                  </a:rPr>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𝑖𝑤</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−1</m:t>
                        </m:r>
                      </m:e>
                    </m:d>
                  </m:oMath>
                </a14:m>
                <a:r>
                  <a:rPr lang="en-US" dirty="0"/>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𝑖𝑣</m:t>
                        </m:r>
                        <m:r>
                          <a:rPr lang="en-US" b="0" i="1" smtClean="0">
                            <a:latin typeface="Cambria Math" panose="02040503050406030204" pitchFamily="18" charset="0"/>
                            <a:ea typeface="Cambria Math" panose="02040503050406030204" pitchFamily="18" charset="0"/>
                          </a:rPr>
                          <m:t>)+1</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𝑖𝑣</m:t>
                        </m:r>
                        <m:r>
                          <a:rPr lang="en-US" i="1">
                            <a:latin typeface="Cambria Math" panose="02040503050406030204" pitchFamily="18" charset="0"/>
                            <a:ea typeface="Cambria Math" panose="02040503050406030204" pitchFamily="18" charset="0"/>
                          </a:rPr>
                          <m:t>−1</m:t>
                        </m:r>
                      </m:e>
                    </m:d>
                  </m:oMath>
                </a14:m>
                <a:r>
                  <a:rPr lang="en-US" dirty="0"/>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𝑣</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𝑖𝑢</m:t>
                        </m:r>
                      </m:e>
                    </m:d>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𝑖𝑣</m:t>
                        </m:r>
                      </m:e>
                    </m:d>
                  </m:oMath>
                </a14:m>
                <a:r>
                  <a:rPr lang="en-US" dirty="0"/>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𝑣</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𝑢</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−1</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2</m:t>
                        </m:r>
                      </m:sup>
                    </m:sSup>
                  </m:oMath>
                </a14:m>
                <a:r>
                  <a:rPr lang="en-US" dirty="0"/>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𝑣</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𝑣</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𝑢</m:t>
                        </m:r>
                      </m:e>
                      <m:sup>
                        <m:r>
                          <a:rPr lang="en-US" i="1">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𝑢</m:t>
                        </m:r>
                      </m:e>
                      <m:sup>
                        <m:r>
                          <a:rPr lang="en-US" i="1">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+1−2</m:t>
                    </m:r>
                    <m:r>
                      <a:rPr lang="en-US" b="0" i="1" smtClean="0">
                        <a:latin typeface="Cambria Math" panose="02040503050406030204" pitchFamily="18" charset="0"/>
                        <a:ea typeface="Cambria Math" panose="02040503050406030204" pitchFamily="18" charset="0"/>
                      </a:rPr>
                      <m:t>𝑢</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𝑣</m:t>
                        </m:r>
                      </m:e>
                      <m:sup>
                        <m:r>
                          <a:rPr lang="en-US" i="1">
                            <a:latin typeface="Cambria Math" panose="02040503050406030204" pitchFamily="18" charset="0"/>
                            <a:ea typeface="Cambria Math" panose="02040503050406030204" pitchFamily="18" charset="0"/>
                          </a:rPr>
                          <m:t>2</m:t>
                        </m:r>
                      </m:sup>
                    </m:sSup>
                  </m:oMath>
                </a14:m>
                <a:r>
                  <a:rPr lang="en-US" dirty="0"/>
                  <a:t> </a:t>
                </a:r>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𝑢</m:t>
                    </m:r>
                  </m:oMath>
                </a14:m>
                <a:r>
                  <a:rPr lang="en-US" dirty="0"/>
                  <a:t>.</a:t>
                </a:r>
              </a:p>
              <a:p>
                <a:pPr marL="0" indent="0">
                  <a:buNone/>
                </a:pPr>
                <a:r>
                  <a:rPr lang="en-US" dirty="0"/>
                  <a:t>Hence the image of unit circle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=1</m:t>
                    </m:r>
                  </m:oMath>
                </a14:m>
                <a:r>
                  <a:rPr lang="en-US" dirty="0"/>
                  <a:t> in z-plane is a straight line making an angle </a:t>
                </a:r>
                <a14:m>
                  <m:oMath xmlns:m="http://schemas.openxmlformats.org/officeDocument/2006/math">
                    <m:f>
                      <m:fPr>
                        <m:type m:val="skw"/>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4</m:t>
                        </m:r>
                      </m:den>
                    </m:f>
                  </m:oMath>
                </a14:m>
                <a:r>
                  <a:rPr lang="en-US" dirty="0"/>
                  <a:t> to u-axis and passing through origin in w-plane.</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838200"/>
                <a:ext cx="8229600" cy="5181600"/>
              </a:xfrm>
              <a:blipFill>
                <a:blip r:embed="rId2"/>
                <a:stretch>
                  <a:fillRect l="-1185" t="-118" r="-889" b="-858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98E07FD-F0F8-447F-A814-D95673729597}"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prstClr val="black"/>
                </a:solidFill>
                <a:latin typeface="Times New Roman" panose="02020603050405020304" pitchFamily="18" charset="0"/>
                <a:ea typeface="+mj-ea"/>
                <a:cs typeface="Times New Roman" panose="02020603050405020304" pitchFamily="18" charset="0"/>
              </a:rPr>
              <a:t>Mobius Transformation</a:t>
            </a:r>
            <a:r>
              <a:rPr lang="en-US" sz="3200" b="1" dirty="0">
                <a:latin typeface="Times New Roman" panose="02020603050405020304" pitchFamily="18" charset="0"/>
                <a:cs typeface="Times New Roman" panose="02020603050405020304" pitchFamily="18" charset="0"/>
              </a:rPr>
              <a: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B3B2C22-29D2-4452-85B3-D187D187F2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50510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3">
                                            <p:txEl>
                                              <p:pRg st="9" end="9"/>
                                            </p:txEl>
                                          </p:spTgt>
                                        </p:tgtEl>
                                        <p:attrNameLst>
                                          <p:attrName>style.visibility</p:attrName>
                                        </p:attrNameLst>
                                      </p:cBhvr>
                                      <p:to>
                                        <p:strVal val="visible"/>
                                      </p:to>
                                    </p:set>
                                    <p:animEffect transition="in" filter="fade">
                                      <p:cBhvr>
                                        <p:cTn id="70" dur="1000"/>
                                        <p:tgtEl>
                                          <p:spTgt spid="3">
                                            <p:txEl>
                                              <p:pRg st="9" end="9"/>
                                            </p:txEl>
                                          </p:spTgt>
                                        </p:tgtEl>
                                      </p:cBhvr>
                                    </p:animEffect>
                                    <p:anim calcmode="lin" valueType="num">
                                      <p:cBhvr>
                                        <p:cTn id="7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4525963"/>
              </a:xfrm>
            </p:spPr>
            <p:txBody>
              <a:bodyPr>
                <a:normAutofit/>
              </a:bodyPr>
              <a:lstStyle/>
              <a:p>
                <a:pPr marL="0" lvl="0" indent="0">
                  <a:buNone/>
                </a:pPr>
                <a:r>
                  <a:rPr lang="en-US" dirty="0"/>
                  <a:t>Q1. Find the points of invariant of the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rPr>
                          <m:t>+3</m:t>
                        </m:r>
                      </m:num>
                      <m:den>
                        <m:r>
                          <a:rPr lang="en-US" i="1">
                            <a:latin typeface="Cambria Math" panose="02040503050406030204" pitchFamily="18" charset="0"/>
                          </a:rPr>
                          <m:t>𝑧</m:t>
                        </m:r>
                        <m:r>
                          <a:rPr lang="en-US" i="1">
                            <a:latin typeface="Cambria Math" panose="02040503050406030204" pitchFamily="18" charset="0"/>
                          </a:rPr>
                          <m:t>+2</m:t>
                        </m:r>
                      </m:den>
                    </m:f>
                  </m:oMath>
                </a14:m>
                <a:r>
                  <a:rPr lang="en-US" dirty="0"/>
                  <a:t>.</a:t>
                </a:r>
                <a:endParaRPr lang="en-IN" dirty="0"/>
              </a:p>
              <a:p>
                <a:pPr marL="0" lvl="0" indent="0">
                  <a:buNone/>
                </a:pPr>
                <a:r>
                  <a:rPr lang="en-US" dirty="0"/>
                  <a:t>Q2. Find the fixed points under the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rPr>
                          <m:t>−5</m:t>
                        </m:r>
                      </m:num>
                      <m:den>
                        <m:r>
                          <a:rPr lang="en-US" i="1">
                            <a:latin typeface="Cambria Math" panose="02040503050406030204" pitchFamily="18" charset="0"/>
                          </a:rPr>
                          <m:t>𝑧</m:t>
                        </m:r>
                        <m:r>
                          <a:rPr lang="en-US" i="1">
                            <a:latin typeface="Cambria Math" panose="02040503050406030204" pitchFamily="18" charset="0"/>
                          </a:rPr>
                          <m:t>+4</m:t>
                        </m:r>
                      </m:den>
                    </m:f>
                  </m:oMath>
                </a14:m>
                <a:r>
                  <a:rPr lang="en-US" dirty="0"/>
                  <a:t>.</a:t>
                </a:r>
                <a:endParaRPr lang="en-IN" dirty="0"/>
              </a:p>
              <a:p>
                <a:pPr marL="0" lvl="0" indent="0">
                  <a:buNone/>
                </a:pPr>
                <a:r>
                  <a:rPr lang="en-US" dirty="0"/>
                  <a:t>Q3. Find the bilinear transformations whose fixed points are 1 and 2</a:t>
                </a:r>
                <a:r>
                  <a:rPr lang="en-US" sz="2000" dirty="0"/>
                  <a:t>.</a:t>
                </a:r>
                <a:endParaRPr lang="en-IN" sz="2000"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4525963"/>
              </a:xfrm>
              <a:blipFill>
                <a:blip r:embed="rId2"/>
                <a:stretch>
                  <a:fillRect l="-1185"/>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6F6369C9-5F03-414C-9054-B7FF4B8FAC0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b="1" dirty="0">
              <a:latin typeface="Times New Roman" panose="02020603050405020304" pitchFamily="18" charset="0"/>
            </a:endParaRPr>
          </a:p>
          <a:p>
            <a:pPr algn="ctr">
              <a:spcBef>
                <a:spcPct val="0"/>
              </a:spcBef>
              <a:defRPr/>
            </a:pPr>
            <a:r>
              <a:rPr lang="en-US" sz="3200" b="1" dirty="0">
                <a:latin typeface="Times New Roman" panose="02020603050405020304" pitchFamily="18" charset="0"/>
              </a:rPr>
              <a:t>Daily Quiz(CO1)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233735FB-CC68-4E92-87DB-120E7D0736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10534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a:bodyPr>
              <a:lstStyle/>
              <a:p>
                <a:pPr marL="0" indent="0">
                  <a:buNone/>
                </a:pPr>
                <a:r>
                  <a:rPr lang="en-US" dirty="0"/>
                  <a:t>Q1. Determine whether  </a:t>
                </a:r>
                <a14:m>
                  <m:oMath xmlns:m="http://schemas.openxmlformats.org/officeDocument/2006/math">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𝑧</m:t>
                        </m:r>
                      </m:den>
                    </m:f>
                  </m:oMath>
                </a14:m>
                <a:r>
                  <a:rPr lang="en-US" dirty="0"/>
                  <a:t>  is analytic or not .</a:t>
                </a:r>
              </a:p>
              <a:p>
                <a:pPr marL="0" indent="0">
                  <a:buNone/>
                </a:pPr>
                <a:r>
                  <a:rPr lang="en-US" dirty="0"/>
                  <a:t>Q2. Show that the function </a:t>
                </a:r>
                <a14:m>
                  <m:oMath xmlns:m="http://schemas.openxmlformats.org/officeDocument/2006/math">
                    <m:r>
                      <a:rPr lang="en-US" b="0" i="1" dirty="0">
                        <a:latin typeface="Cambria Math" panose="02040503050406030204" pitchFamily="18" charset="0"/>
                      </a:rPr>
                      <m:t> </m:t>
                    </m:r>
                    <m:sSup>
                      <m:sSupPr>
                        <m:ctrlPr>
                          <a:rPr lang="en-US" i="1">
                            <a:latin typeface="Cambria Math" panose="02040503050406030204" pitchFamily="18" charset="0"/>
                          </a:rPr>
                        </m:ctrlPr>
                      </m:sSupPr>
                      <m:e>
                        <m:r>
                          <a:rPr lang="en-US" b="0" i="1">
                            <a:latin typeface="Cambria Math" panose="02040503050406030204" pitchFamily="18" charset="0"/>
                          </a:rPr>
                          <m:t>𝑒</m:t>
                        </m:r>
                      </m:e>
                      <m:sup>
                        <m:r>
                          <a:rPr lang="en-US" b="0" i="1">
                            <a:latin typeface="Cambria Math" panose="02040503050406030204" pitchFamily="18" charset="0"/>
                          </a:rPr>
                          <m:t>𝑥</m:t>
                        </m:r>
                      </m:sup>
                    </m:sSup>
                    <m:d>
                      <m:dPr>
                        <m:ctrlPr>
                          <a:rPr lang="en-US" i="1">
                            <a:latin typeface="Cambria Math" panose="02040503050406030204" pitchFamily="18" charset="0"/>
                          </a:rPr>
                        </m:ctrlPr>
                      </m:dPr>
                      <m:e>
                        <m:func>
                          <m:funcPr>
                            <m:ctrlPr>
                              <a:rPr lang="en-US" i="1">
                                <a:latin typeface="Cambria Math" panose="02040503050406030204" pitchFamily="18" charset="0"/>
                              </a:rPr>
                            </m:ctrlPr>
                          </m:funcPr>
                          <m:fName>
                            <m:r>
                              <a:rPr lang="en-US" b="0" i="1">
                                <a:latin typeface="Cambria Math" panose="02040503050406030204" pitchFamily="18" charset="0"/>
                              </a:rPr>
                              <m:t>𝑐𝑜𝑠</m:t>
                            </m:r>
                          </m:fName>
                          <m:e>
                            <m:r>
                              <a:rPr lang="en-US" b="0" i="1">
                                <a:latin typeface="Cambria Math" panose="02040503050406030204" pitchFamily="18" charset="0"/>
                              </a:rPr>
                              <m:t>𝑦</m:t>
                            </m:r>
                          </m:e>
                        </m:func>
                        <m:r>
                          <a:rPr lang="en-US" b="0" i="1">
                            <a:latin typeface="Cambria Math" panose="02040503050406030204" pitchFamily="18" charset="0"/>
                            <a:ea typeface="Cambria Math" panose="02040503050406030204" pitchFamily="18" charset="0"/>
                          </a:rPr>
                          <m:t>+</m:t>
                        </m:r>
                        <m:r>
                          <a:rPr lang="en-US" b="0" i="1">
                            <a:latin typeface="Cambria Math" panose="02040503050406030204" pitchFamily="18" charset="0"/>
                            <a:ea typeface="Cambria Math" panose="02040503050406030204" pitchFamily="18" charset="0"/>
                          </a:rPr>
                          <m:t>𝑖</m:t>
                        </m:r>
                        <m:func>
                          <m:funcPr>
                            <m:ctrlPr>
                              <a:rPr lang="en-US" i="1">
                                <a:latin typeface="Cambria Math" panose="02040503050406030204" pitchFamily="18" charset="0"/>
                                <a:ea typeface="Cambria Math" panose="02040503050406030204" pitchFamily="18" charset="0"/>
                              </a:rPr>
                            </m:ctrlPr>
                          </m:funcPr>
                          <m:fName>
                            <m:r>
                              <a:rPr lang="en-US" b="0" i="1">
                                <a:latin typeface="Cambria Math" panose="02040503050406030204" pitchFamily="18" charset="0"/>
                                <a:ea typeface="Cambria Math" panose="02040503050406030204" pitchFamily="18" charset="0"/>
                              </a:rPr>
                              <m:t>𝑠𝑖𝑛</m:t>
                            </m:r>
                          </m:fName>
                          <m:e>
                            <m:r>
                              <a:rPr lang="en-US" b="0" i="1">
                                <a:latin typeface="Cambria Math" panose="02040503050406030204" pitchFamily="18" charset="0"/>
                                <a:ea typeface="Cambria Math" panose="02040503050406030204" pitchFamily="18" charset="0"/>
                              </a:rPr>
                              <m:t>𝑦</m:t>
                            </m:r>
                          </m:e>
                        </m:func>
                      </m:e>
                    </m:d>
                  </m:oMath>
                </a14:m>
                <a:r>
                  <a:rPr lang="en-US" dirty="0"/>
                  <a:t> is an analytic     function , find its derivative.</a:t>
                </a:r>
              </a:p>
              <a:p>
                <a:pPr marL="0" indent="0">
                  <a:buNone/>
                </a:pPr>
                <a:r>
                  <a:rPr lang="en-US" dirty="0"/>
                  <a:t>Q3. Show that  </a:t>
                </a:r>
                <a14:m>
                  <m:oMath xmlns:m="http://schemas.openxmlformats.org/officeDocument/2006/math">
                    <m:r>
                      <a:rPr lang="en-US" b="0" i="1">
                        <a:latin typeface="Cambria Math" panose="02040503050406030204" pitchFamily="18" charset="0"/>
                      </a:rPr>
                      <m:t>𝑓</m:t>
                    </m:r>
                    <m:d>
                      <m:dPr>
                        <m:ctrlPr>
                          <a:rPr lang="en-US" i="1">
                            <a:latin typeface="Cambria Math" panose="02040503050406030204" pitchFamily="18" charset="0"/>
                          </a:rPr>
                        </m:ctrlPr>
                      </m:dPr>
                      <m:e>
                        <m:r>
                          <a:rPr lang="en-US" b="0" i="1">
                            <a:latin typeface="Cambria Math" panose="02040503050406030204" pitchFamily="18" charset="0"/>
                          </a:rPr>
                          <m:t>𝑧</m:t>
                        </m:r>
                      </m:e>
                    </m:d>
                    <m:r>
                      <a:rPr lang="en-US" b="0"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a:rPr lang="en-US" b="0" i="1">
                            <a:latin typeface="Cambria Math" panose="02040503050406030204" pitchFamily="18" charset="0"/>
                            <a:ea typeface="Cambria Math" panose="02040503050406030204" pitchFamily="18" charset="0"/>
                          </a:rPr>
                          <m:t>𝑙𝑜𝑔</m:t>
                        </m:r>
                      </m:fName>
                      <m:e>
                        <m:r>
                          <a:rPr lang="en-US" b="0" i="1">
                            <a:latin typeface="Cambria Math" panose="02040503050406030204" pitchFamily="18" charset="0"/>
                            <a:ea typeface="Cambria Math" panose="02040503050406030204" pitchFamily="18" charset="0"/>
                          </a:rPr>
                          <m:t>𝑧</m:t>
                        </m:r>
                      </m:e>
                    </m:func>
                  </m:oMath>
                </a14:m>
                <a:r>
                  <a:rPr lang="en-US" dirty="0"/>
                  <a:t> is analytic everywhere in the complex plane except at the origin and that its derivative is  </a:t>
                </a:r>
                <a14:m>
                  <m:oMath xmlns:m="http://schemas.openxmlformats.org/officeDocument/2006/math">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𝑧</m:t>
                        </m:r>
                      </m:den>
                    </m:f>
                    <m:r>
                      <a:rPr lang="en-US" b="0">
                        <a:latin typeface="Cambria Math" panose="02040503050406030204" pitchFamily="18" charset="0"/>
                      </a:rPr>
                      <m:t> .</m:t>
                    </m:r>
                  </m:oMath>
                </a14:m>
                <a:endParaRPr lang="en-US" b="0" dirty="0"/>
              </a:p>
              <a:p>
                <a:pPr marL="0" indent="0">
                  <a:buNone/>
                </a:pPr>
                <a:r>
                  <a:rPr lang="en-US" dirty="0"/>
                  <a:t>Q4. Show that the function  </a:t>
                </a:r>
                <a14:m>
                  <m:oMath xmlns:m="http://schemas.openxmlformats.org/officeDocument/2006/math">
                    <m:r>
                      <a:rPr lang="en-US" b="0" i="1">
                        <a:latin typeface="Cambria Math" panose="02040503050406030204" pitchFamily="18" charset="0"/>
                      </a:rPr>
                      <m:t>𝑓</m:t>
                    </m:r>
                    <m:d>
                      <m:dPr>
                        <m:ctrlPr>
                          <a:rPr lang="en-US" i="1">
                            <a:latin typeface="Cambria Math" panose="02040503050406030204" pitchFamily="18" charset="0"/>
                          </a:rPr>
                        </m:ctrlPr>
                      </m:dPr>
                      <m:e>
                        <m:r>
                          <a:rPr lang="en-US" b="0" i="1">
                            <a:latin typeface="Cambria Math" panose="02040503050406030204" pitchFamily="18" charset="0"/>
                          </a:rPr>
                          <m:t>𝑧</m:t>
                        </m:r>
                      </m:e>
                    </m:d>
                    <m:r>
                      <a:rPr lang="en-US" b="0"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a:rPr lang="en-US" b="0" i="1">
                                <a:latin typeface="Cambria Math" panose="02040503050406030204" pitchFamily="18" charset="0"/>
                                <a:ea typeface="Cambria Math" panose="02040503050406030204" pitchFamily="18" charset="0"/>
                              </a:rPr>
                              <m:t>𝑧</m:t>
                            </m:r>
                          </m:e>
                        </m:d>
                      </m:e>
                      <m:sup>
                        <m:r>
                          <a:rPr lang="en-US" b="0" i="1">
                            <a:latin typeface="Cambria Math" panose="02040503050406030204" pitchFamily="18" charset="0"/>
                            <a:ea typeface="Cambria Math" panose="02040503050406030204" pitchFamily="18" charset="0"/>
                          </a:rPr>
                          <m:t>2</m:t>
                        </m:r>
                      </m:sup>
                    </m:sSup>
                  </m:oMath>
                </a14:m>
                <a:r>
                  <a:rPr lang="en-US" dirty="0"/>
                  <a:t> is continuous everywhere but no where differentiable except at the origin .</a:t>
                </a:r>
              </a:p>
              <a:p>
                <a:pPr marL="0" indent="0">
                  <a:buNone/>
                </a:pPr>
                <a:r>
                  <a:rPr lang="en-US" dirty="0"/>
                  <a:t>Q5. Show that the function defined by </a:t>
                </a:r>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rad>
                      <m:radPr>
                        <m:degHide m:val="on"/>
                        <m:ctrlPr>
                          <a:rPr lang="en-US" i="1">
                            <a:latin typeface="Cambria Math" panose="02040503050406030204" pitchFamily="18" charset="0"/>
                            <a:ea typeface="Cambria Math" panose="02040503050406030204" pitchFamily="18" charset="0"/>
                          </a:rPr>
                        </m:ctrlPr>
                      </m:radPr>
                      <m:deg/>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𝑥𝑦</m:t>
                            </m:r>
                          </m:e>
                        </m:d>
                      </m:e>
                    </m:rad>
                  </m:oMath>
                </a14:m>
                <a:r>
                  <a:rPr lang="en-US" dirty="0"/>
                  <a:t> satisfy C-R equations at the origin but is not analytic at that point.</a:t>
                </a:r>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185" r="-593"/>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512F92A-D41B-4DD7-81C7-0E761B1ECB93}"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Weekly</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 Assignment(CO1)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1984C0A-AEBF-49A3-9DBD-B2F7A16F7A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272036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458200" cy="5181600"/>
          </a:xfrm>
        </p:spPr>
        <p:txBody>
          <a:bodyPr>
            <a:noAutofit/>
          </a:bodyPr>
          <a:lstStyle/>
          <a:p>
            <a:pPr marL="0" indent="0">
              <a:buNone/>
            </a:pPr>
            <a:r>
              <a:rPr lang="en-US" sz="2400" b="1" dirty="0">
                <a:effectLst/>
                <a:ea typeface="Times New Roman" panose="02020603050405020304" pitchFamily="18" charset="0"/>
              </a:rPr>
              <a:t>Unit-4 (Numerical Techniques)</a:t>
            </a:r>
          </a:p>
          <a:p>
            <a:pPr marL="0" indent="0" algn="just">
              <a:buNone/>
            </a:pPr>
            <a:r>
              <a:rPr lang="en-US" sz="2400" dirty="0">
                <a:effectLst/>
                <a:ea typeface="Times New Roman" panose="02020603050405020304" pitchFamily="18" charset="0"/>
              </a:rPr>
              <a:t>Error</a:t>
            </a:r>
            <a:r>
              <a:rPr lang="en-US" sz="2400" spc="205" dirty="0">
                <a:effectLst/>
                <a:ea typeface="Times New Roman" panose="02020603050405020304" pitchFamily="18" charset="0"/>
              </a:rPr>
              <a:t> </a:t>
            </a:r>
            <a:r>
              <a:rPr lang="en-US" sz="2400" dirty="0">
                <a:effectLst/>
                <a:ea typeface="Times New Roman" panose="02020603050405020304" pitchFamily="18" charset="0"/>
              </a:rPr>
              <a:t>analysis, Zeroes of transcendental and polynomial equations using Bisection method, Regula-</a:t>
            </a:r>
            <a:r>
              <a:rPr lang="en-US" sz="2400" dirty="0" err="1">
                <a:effectLst/>
                <a:ea typeface="Times New Roman" panose="02020603050405020304" pitchFamily="18" charset="0"/>
              </a:rPr>
              <a:t>falsi</a:t>
            </a:r>
            <a:r>
              <a:rPr lang="en-US" sz="2400" dirty="0">
                <a:effectLst/>
                <a:ea typeface="Times New Roman" panose="02020603050405020304" pitchFamily="18" charset="0"/>
              </a:rPr>
              <a:t> method and Newton-Raphson method, Interpolation: Finite differences, Newton’s forward and backward interpolation, Lagrange’s and Newton’s divided difference formula for unequal intervals. Solution of system of linear equations, </a:t>
            </a:r>
            <a:r>
              <a:rPr lang="en-US" sz="2400" dirty="0" err="1">
                <a:effectLst/>
                <a:ea typeface="Times New Roman" panose="02020603050405020304" pitchFamily="18" charset="0"/>
              </a:rPr>
              <a:t>Crout’s</a:t>
            </a:r>
            <a:r>
              <a:rPr lang="en-US" sz="2400" dirty="0">
                <a:effectLst/>
                <a:ea typeface="Times New Roman" panose="02020603050405020304" pitchFamily="18" charset="0"/>
              </a:rPr>
              <a:t> method, Gauss- Seidel method. Numerical integration: Trapezoidal rule, Simpson’s one third and three-eight rules, Solution of 1</a:t>
            </a:r>
            <a:r>
              <a:rPr lang="en-US" sz="2400" baseline="30000" dirty="0">
                <a:effectLst/>
                <a:ea typeface="Times New Roman" panose="02020603050405020304" pitchFamily="18" charset="0"/>
              </a:rPr>
              <a:t>st</a:t>
            </a:r>
            <a:r>
              <a:rPr lang="en-US" sz="2400" dirty="0">
                <a:effectLst/>
                <a:ea typeface="Times New Roman" panose="02020603050405020304" pitchFamily="18" charset="0"/>
              </a:rPr>
              <a:t> order ordinary differential equations by fourth-order Runge- </a:t>
            </a:r>
            <a:r>
              <a:rPr lang="en-US" sz="2400" dirty="0" err="1">
                <a:effectLst/>
                <a:ea typeface="Times New Roman" panose="02020603050405020304" pitchFamily="18" charset="0"/>
              </a:rPr>
              <a:t>Kutta</a:t>
            </a:r>
            <a:r>
              <a:rPr lang="en-US" sz="2400" dirty="0">
                <a:effectLst/>
                <a:ea typeface="Times New Roman" panose="02020603050405020304" pitchFamily="18" charset="0"/>
              </a:rPr>
              <a:t> methods.</a:t>
            </a:r>
          </a:p>
          <a:p>
            <a:pPr marL="0" indent="0">
              <a:buNone/>
            </a:pPr>
            <a:r>
              <a:rPr lang="en-US" sz="2400" b="1" dirty="0">
                <a:effectLst/>
                <a:ea typeface="Times New Roman" panose="02020603050405020304" pitchFamily="18" charset="0"/>
              </a:rPr>
              <a:t>Unit-5 (Aptitude-III)</a:t>
            </a:r>
          </a:p>
          <a:p>
            <a:pPr marL="0" indent="0">
              <a:buNone/>
            </a:pPr>
            <a:r>
              <a:rPr lang="en-US" sz="2400" dirty="0">
                <a:effectLst/>
                <a:ea typeface="Times New Roman" panose="02020603050405020304" pitchFamily="18" charset="0"/>
              </a:rPr>
              <a:t>Time</a:t>
            </a:r>
            <a:r>
              <a:rPr lang="en-US" sz="2400" spc="140" dirty="0">
                <a:effectLst/>
                <a:ea typeface="Times New Roman" panose="02020603050405020304" pitchFamily="18" charset="0"/>
              </a:rPr>
              <a:t> </a:t>
            </a:r>
            <a:r>
              <a:rPr lang="en-US" sz="2400" dirty="0">
                <a:effectLst/>
                <a:ea typeface="Times New Roman" panose="02020603050405020304" pitchFamily="18" charset="0"/>
              </a:rPr>
              <a:t>&amp;</a:t>
            </a:r>
            <a:r>
              <a:rPr lang="en-US" sz="2400" spc="140" dirty="0">
                <a:effectLst/>
                <a:ea typeface="Times New Roman" panose="02020603050405020304" pitchFamily="18" charset="0"/>
              </a:rPr>
              <a:t> </a:t>
            </a:r>
            <a:r>
              <a:rPr lang="en-US" sz="2400" dirty="0">
                <a:effectLst/>
                <a:ea typeface="Times New Roman" panose="02020603050405020304" pitchFamily="18" charset="0"/>
              </a:rPr>
              <a:t>Work,</a:t>
            </a:r>
            <a:r>
              <a:rPr lang="en-US" sz="2400" spc="150" dirty="0">
                <a:effectLst/>
                <a:ea typeface="Times New Roman" panose="02020603050405020304" pitchFamily="18" charset="0"/>
              </a:rPr>
              <a:t> </a:t>
            </a:r>
            <a:r>
              <a:rPr lang="en-US" sz="2400" dirty="0">
                <a:effectLst/>
                <a:ea typeface="Times New Roman" panose="02020603050405020304" pitchFamily="18" charset="0"/>
              </a:rPr>
              <a:t>Pipe</a:t>
            </a:r>
            <a:r>
              <a:rPr lang="en-US" sz="2400" spc="145" dirty="0">
                <a:effectLst/>
                <a:ea typeface="Times New Roman" panose="02020603050405020304" pitchFamily="18" charset="0"/>
              </a:rPr>
              <a:t> </a:t>
            </a:r>
            <a:r>
              <a:rPr lang="en-US" sz="2400" dirty="0">
                <a:effectLst/>
                <a:ea typeface="Times New Roman" panose="02020603050405020304" pitchFamily="18" charset="0"/>
              </a:rPr>
              <a:t>&amp;</a:t>
            </a:r>
            <a:r>
              <a:rPr lang="en-US" sz="2400" spc="150" dirty="0">
                <a:effectLst/>
                <a:ea typeface="Times New Roman" panose="02020603050405020304" pitchFamily="18" charset="0"/>
              </a:rPr>
              <a:t> </a:t>
            </a:r>
            <a:r>
              <a:rPr lang="en-US" sz="2400" dirty="0">
                <a:effectLst/>
                <a:ea typeface="Times New Roman" panose="02020603050405020304" pitchFamily="18" charset="0"/>
              </a:rPr>
              <a:t>Cistern,</a:t>
            </a:r>
            <a:r>
              <a:rPr lang="en-US" sz="2400" spc="150" dirty="0">
                <a:effectLst/>
                <a:ea typeface="Times New Roman" panose="02020603050405020304" pitchFamily="18" charset="0"/>
              </a:rPr>
              <a:t> </a:t>
            </a:r>
            <a:r>
              <a:rPr lang="en-US" sz="2400" dirty="0">
                <a:effectLst/>
                <a:ea typeface="Times New Roman" panose="02020603050405020304" pitchFamily="18" charset="0"/>
              </a:rPr>
              <a:t>Time,</a:t>
            </a:r>
            <a:r>
              <a:rPr lang="en-US" sz="2400" spc="145" dirty="0">
                <a:effectLst/>
                <a:ea typeface="Times New Roman" panose="02020603050405020304" pitchFamily="18" charset="0"/>
              </a:rPr>
              <a:t> </a:t>
            </a:r>
            <a:r>
              <a:rPr lang="en-US" sz="2400" dirty="0">
                <a:effectLst/>
                <a:ea typeface="Times New Roman" panose="02020603050405020304" pitchFamily="18" charset="0"/>
              </a:rPr>
              <a:t>Speed</a:t>
            </a:r>
            <a:r>
              <a:rPr lang="en-US" sz="2400" spc="150" dirty="0">
                <a:effectLst/>
                <a:ea typeface="Times New Roman" panose="02020603050405020304" pitchFamily="18" charset="0"/>
              </a:rPr>
              <a:t> </a:t>
            </a:r>
            <a:r>
              <a:rPr lang="en-US" sz="2400" dirty="0">
                <a:effectLst/>
                <a:ea typeface="Times New Roman" panose="02020603050405020304" pitchFamily="18" charset="0"/>
              </a:rPr>
              <a:t>&amp;</a:t>
            </a:r>
            <a:r>
              <a:rPr lang="en-US" sz="2400" spc="150" dirty="0">
                <a:effectLst/>
                <a:ea typeface="Times New Roman" panose="02020603050405020304" pitchFamily="18" charset="0"/>
              </a:rPr>
              <a:t> </a:t>
            </a:r>
            <a:r>
              <a:rPr lang="en-US" sz="2400" dirty="0">
                <a:effectLst/>
                <a:ea typeface="Times New Roman" panose="02020603050405020304" pitchFamily="18" charset="0"/>
              </a:rPr>
              <a:t>Distance,</a:t>
            </a:r>
            <a:r>
              <a:rPr lang="en-US" sz="2400" spc="150" dirty="0">
                <a:effectLst/>
                <a:ea typeface="Times New Roman" panose="02020603050405020304" pitchFamily="18" charset="0"/>
              </a:rPr>
              <a:t> </a:t>
            </a:r>
            <a:r>
              <a:rPr lang="en-US" sz="2400" dirty="0">
                <a:effectLst/>
                <a:ea typeface="Times New Roman" panose="02020603050405020304" pitchFamily="18" charset="0"/>
              </a:rPr>
              <a:t>Boat</a:t>
            </a:r>
            <a:r>
              <a:rPr lang="en-US" sz="2400" spc="140" dirty="0">
                <a:effectLst/>
                <a:ea typeface="Times New Roman" panose="02020603050405020304" pitchFamily="18" charset="0"/>
              </a:rPr>
              <a:t> </a:t>
            </a:r>
            <a:r>
              <a:rPr lang="en-US" sz="2400" dirty="0">
                <a:effectLst/>
                <a:ea typeface="Times New Roman" panose="02020603050405020304" pitchFamily="18" charset="0"/>
              </a:rPr>
              <a:t>&amp;</a:t>
            </a:r>
            <a:r>
              <a:rPr lang="en-US" sz="2400" spc="140" dirty="0">
                <a:effectLst/>
                <a:ea typeface="Times New Roman" panose="02020603050405020304" pitchFamily="18" charset="0"/>
              </a:rPr>
              <a:t> </a:t>
            </a:r>
            <a:r>
              <a:rPr lang="en-US" sz="2400" dirty="0">
                <a:effectLst/>
                <a:ea typeface="Times New Roman" panose="02020603050405020304" pitchFamily="18" charset="0"/>
              </a:rPr>
              <a:t>Stream,</a:t>
            </a:r>
            <a:r>
              <a:rPr lang="en-US" sz="2400" spc="170" dirty="0">
                <a:effectLst/>
                <a:ea typeface="Times New Roman" panose="02020603050405020304" pitchFamily="18" charset="0"/>
              </a:rPr>
              <a:t> </a:t>
            </a:r>
            <a:r>
              <a:rPr lang="en-US" sz="2400" dirty="0">
                <a:effectLst/>
                <a:ea typeface="Times New Roman" panose="02020603050405020304" pitchFamily="18" charset="0"/>
              </a:rPr>
              <a:t>Sitting</a:t>
            </a:r>
            <a:r>
              <a:rPr lang="en-US" sz="2400" spc="135" dirty="0">
                <a:effectLst/>
                <a:ea typeface="Times New Roman" panose="02020603050405020304" pitchFamily="18" charset="0"/>
              </a:rPr>
              <a:t> </a:t>
            </a:r>
            <a:r>
              <a:rPr lang="en-US" sz="2400" dirty="0">
                <a:effectLst/>
                <a:ea typeface="Times New Roman" panose="02020603050405020304" pitchFamily="18" charset="0"/>
              </a:rPr>
              <a:t>Arrangement,</a:t>
            </a:r>
            <a:r>
              <a:rPr lang="en-US" sz="2400" spc="160" dirty="0">
                <a:effectLst/>
                <a:ea typeface="Times New Roman" panose="02020603050405020304" pitchFamily="18" charset="0"/>
              </a:rPr>
              <a:t> </a:t>
            </a:r>
            <a:r>
              <a:rPr lang="en-US" sz="2400" dirty="0">
                <a:effectLst/>
                <a:ea typeface="Times New Roman" panose="02020603050405020304" pitchFamily="18" charset="0"/>
              </a:rPr>
              <a:t>Clock</a:t>
            </a:r>
            <a:r>
              <a:rPr lang="en-US" sz="2400" spc="150" dirty="0">
                <a:effectLst/>
                <a:ea typeface="Times New Roman" panose="02020603050405020304" pitchFamily="18" charset="0"/>
              </a:rPr>
              <a:t> </a:t>
            </a:r>
            <a:r>
              <a:rPr lang="en-US" sz="2400" dirty="0">
                <a:effectLst/>
                <a:ea typeface="Times New Roman" panose="02020603050405020304" pitchFamily="18" charset="0"/>
              </a:rPr>
              <a:t>&amp;</a:t>
            </a:r>
            <a:r>
              <a:rPr lang="en-US" sz="2400" spc="-285" dirty="0">
                <a:effectLst/>
                <a:ea typeface="Times New Roman" panose="02020603050405020304" pitchFamily="18" charset="0"/>
              </a:rPr>
              <a:t> </a:t>
            </a:r>
            <a:r>
              <a:rPr lang="en-US" sz="2400" dirty="0">
                <a:effectLst/>
                <a:ea typeface="Times New Roman" panose="02020603050405020304" pitchFamily="18" charset="0"/>
              </a:rPr>
              <a:t>Calendar.</a:t>
            </a:r>
            <a:endParaRPr lang="en-US" sz="2400" dirty="0"/>
          </a:p>
          <a:p>
            <a:pPr marL="0" indent="0">
              <a:buNone/>
            </a:pPr>
            <a:endParaRPr lang="en-US" sz="2200" dirty="0">
              <a:effectLst/>
              <a:ea typeface="Times New Roman" panose="02020603050405020304" pitchFamily="18" charset="0"/>
            </a:endParaRPr>
          </a:p>
        </p:txBody>
      </p:sp>
      <p:sp>
        <p:nvSpPr>
          <p:cNvPr id="6" name="Date Placeholder 5"/>
          <p:cNvSpPr>
            <a:spLocks noGrp="1"/>
          </p:cNvSpPr>
          <p:nvPr>
            <p:ph type="dt" sz="half" idx="10"/>
          </p:nvPr>
        </p:nvSpPr>
        <p:spPr/>
        <p:txBody>
          <a:bodyPr/>
          <a:lstStyle/>
          <a:p>
            <a:fld id="{3B865269-6050-46E1-864B-FE654163830E}" type="datetime1">
              <a:rPr lang="en-US" smtClean="0"/>
              <a:t>9/22/2022</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anose="02020603050405020304" pitchFamily="18" charset="0"/>
                <a:cs typeface="Times New Roman" panose="02020603050405020304" pitchFamily="18" charset="0"/>
              </a:rPr>
              <a:t>Syllabus</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pic>
        <p:nvPicPr>
          <p:cNvPr id="13" name="Picture 12">
            <a:extLst>
              <a:ext uri="{FF2B5EF4-FFF2-40B4-BE49-F238E27FC236}">
                <a16:creationId xmlns:a16="http://schemas.microsoft.com/office/drawing/2014/main" id="{67B7BB02-406A-4D53-904F-785909EE8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250043513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0"/>
                <a:ext cx="8229600" cy="5029200"/>
              </a:xfrm>
            </p:spPr>
            <p:txBody>
              <a:bodyPr>
                <a:normAutofit/>
              </a:bodyPr>
              <a:lstStyle/>
              <a:p>
                <a:pPr marL="0" indent="0">
                  <a:buNone/>
                </a:pPr>
                <a:r>
                  <a:rPr lang="en-US" dirty="0"/>
                  <a:t>Q6. Find an analytic function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whose imaginary part is  </a:t>
                </a:r>
                <a14:m>
                  <m:oMath xmlns:m="http://schemas.openxmlformats.org/officeDocument/2006/math">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𝑒</m:t>
                        </m:r>
                      </m:e>
                      <m:sup>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𝑥</m:t>
                        </m:r>
                      </m:sup>
                    </m:sSup>
                    <m:d>
                      <m:dPr>
                        <m:ctrlPr>
                          <a:rPr lang="en-US" i="1" dirty="0">
                            <a:latin typeface="Cambria Math" panose="02040503050406030204" pitchFamily="18" charset="0"/>
                            <a:ea typeface="Cambria Math" panose="02040503050406030204" pitchFamily="18" charset="0"/>
                          </a:rPr>
                        </m:ctrlPr>
                      </m:dPr>
                      <m:e>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𝑥𝑐𝑜𝑠</m:t>
                            </m:r>
                          </m:fName>
                          <m:e>
                            <m:r>
                              <a:rPr lang="en-US" b="0" i="1" dirty="0">
                                <a:latin typeface="Cambria Math" panose="02040503050406030204" pitchFamily="18" charset="0"/>
                                <a:ea typeface="Cambria Math" panose="02040503050406030204" pitchFamily="18" charset="0"/>
                              </a:rPr>
                              <m:t>𝑦</m:t>
                            </m:r>
                          </m:e>
                        </m:func>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𝑦</m:t>
                        </m:r>
                        <m:func>
                          <m:funcPr>
                            <m:ctrlPr>
                              <a:rPr lang="en-US" i="1" dirty="0">
                                <a:latin typeface="Cambria Math" panose="02040503050406030204" pitchFamily="18" charset="0"/>
                                <a:ea typeface="Cambria Math" panose="02040503050406030204" pitchFamily="18" charset="0"/>
                              </a:rPr>
                            </m:ctrlPr>
                          </m:funcPr>
                          <m:fName>
                            <m:r>
                              <a:rPr lang="en-US" b="0" i="1" dirty="0">
                                <a:latin typeface="Cambria Math" panose="02040503050406030204" pitchFamily="18" charset="0"/>
                                <a:ea typeface="Cambria Math" panose="02040503050406030204" pitchFamily="18" charset="0"/>
                              </a:rPr>
                              <m:t>𝑠𝑖𝑛</m:t>
                            </m:r>
                          </m:fName>
                          <m:e>
                            <m:r>
                              <a:rPr lang="en-US" b="0" i="1" dirty="0">
                                <a:latin typeface="Cambria Math" panose="02040503050406030204" pitchFamily="18" charset="0"/>
                                <a:ea typeface="Cambria Math" panose="02040503050406030204" pitchFamily="18" charset="0"/>
                              </a:rPr>
                              <m:t>𝑦</m:t>
                            </m:r>
                          </m:e>
                        </m:func>
                      </m:e>
                    </m:d>
                  </m:oMath>
                </a14:m>
                <a:endParaRPr lang="en-US" dirty="0">
                  <a:ea typeface="Cambria Math" panose="02040503050406030204" pitchFamily="18" charset="0"/>
                </a:endParaRPr>
              </a:p>
              <a:p>
                <a:pPr marL="0" indent="0">
                  <a:buNone/>
                </a:pPr>
                <a:r>
                  <a:rPr lang="en-US" dirty="0"/>
                  <a:t>Q7. If </a:t>
                </a:r>
                <a14:m>
                  <m:oMath xmlns:m="http://schemas.openxmlformats.org/officeDocument/2006/math">
                    <m:r>
                      <a:rPr lang="en-US" b="0" i="1" dirty="0">
                        <a:latin typeface="Cambria Math" panose="02040503050406030204" pitchFamily="18" charset="0"/>
                      </a:rPr>
                      <m:t>𝑢</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𝑣</m:t>
                    </m:r>
                    <m:r>
                      <a:rPr lang="en-US" b="0" i="1" dirty="0">
                        <a:latin typeface="Cambria Math" panose="02040503050406030204" pitchFamily="18" charset="0"/>
                        <a:ea typeface="Cambria Math" panose="02040503050406030204" pitchFamily="18" charset="0"/>
                      </a:rPr>
                      <m:t>=</m:t>
                    </m:r>
                    <m:d>
                      <m:dPr>
                        <m:ctrlPr>
                          <a:rPr lang="en-US" i="1" dirty="0">
                            <a:latin typeface="Cambria Math" panose="02040503050406030204" pitchFamily="18" charset="0"/>
                            <a:ea typeface="Cambria Math" panose="02040503050406030204" pitchFamily="18" charset="0"/>
                          </a:rPr>
                        </m:ctrlPr>
                      </m:dPr>
                      <m:e>
                        <m:r>
                          <a:rPr lang="en-US" b="0" i="1" dirty="0">
                            <a:latin typeface="Cambria Math" panose="02040503050406030204" pitchFamily="18" charset="0"/>
                            <a:ea typeface="Cambria Math" panose="02040503050406030204" pitchFamily="18" charset="0"/>
                          </a:rPr>
                          <m:t>𝑥</m:t>
                        </m:r>
                        <m:r>
                          <a:rPr lang="en-US" b="0"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𝑦</m:t>
                        </m:r>
                      </m:e>
                    </m:d>
                    <m:d>
                      <m:dPr>
                        <m:ctrlPr>
                          <a:rPr lang="en-US" i="1" dirty="0">
                            <a:latin typeface="Cambria Math" panose="02040503050406030204" pitchFamily="18" charset="0"/>
                            <a:ea typeface="Cambria Math" panose="02040503050406030204" pitchFamily="18" charset="0"/>
                          </a:rPr>
                        </m:ctrlPr>
                      </m:dPr>
                      <m:e>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𝑥</m:t>
                            </m:r>
                          </m:e>
                          <m:sup>
                            <m:r>
                              <a:rPr lang="en-US" b="0" i="1" dirty="0">
                                <a:latin typeface="Cambria Math" panose="02040503050406030204" pitchFamily="18" charset="0"/>
                                <a:ea typeface="Cambria Math" panose="02040503050406030204" pitchFamily="18" charset="0"/>
                              </a:rPr>
                              <m:t>2</m:t>
                            </m:r>
                          </m:sup>
                        </m:sSup>
                        <m:r>
                          <a:rPr lang="en-US" b="0" i="1" dirty="0">
                            <a:latin typeface="Cambria Math" panose="02040503050406030204" pitchFamily="18" charset="0"/>
                            <a:ea typeface="Cambria Math" panose="02040503050406030204" pitchFamily="18" charset="0"/>
                          </a:rPr>
                          <m:t>+4</m:t>
                        </m:r>
                        <m:r>
                          <a:rPr lang="en-US" b="0" i="1" dirty="0">
                            <a:latin typeface="Cambria Math" panose="02040503050406030204" pitchFamily="18" charset="0"/>
                            <a:ea typeface="Cambria Math" panose="02040503050406030204" pitchFamily="18" charset="0"/>
                          </a:rPr>
                          <m:t>𝑥𝑦</m:t>
                        </m:r>
                        <m:r>
                          <a:rPr lang="en-US" b="0" i="1" dirty="0">
                            <a:latin typeface="Cambria Math" panose="02040503050406030204" pitchFamily="18" charset="0"/>
                            <a:ea typeface="Cambria Math" panose="02040503050406030204" pitchFamily="18" charset="0"/>
                          </a:rPr>
                          <m:t>+</m:t>
                        </m:r>
                        <m:sSup>
                          <m:sSupPr>
                            <m:ctrlPr>
                              <a:rPr lang="en-US" i="1" dirty="0">
                                <a:latin typeface="Cambria Math" panose="02040503050406030204" pitchFamily="18" charset="0"/>
                                <a:ea typeface="Cambria Math" panose="02040503050406030204" pitchFamily="18" charset="0"/>
                              </a:rPr>
                            </m:ctrlPr>
                          </m:sSupPr>
                          <m:e>
                            <m:r>
                              <a:rPr lang="en-US" b="0" i="1" dirty="0">
                                <a:latin typeface="Cambria Math" panose="02040503050406030204" pitchFamily="18" charset="0"/>
                                <a:ea typeface="Cambria Math" panose="02040503050406030204" pitchFamily="18" charset="0"/>
                              </a:rPr>
                              <m:t>𝑦</m:t>
                            </m:r>
                          </m:e>
                          <m:sup>
                            <m:r>
                              <a:rPr lang="en-US" b="0" i="1" dirty="0">
                                <a:latin typeface="Cambria Math" panose="02040503050406030204" pitchFamily="18" charset="0"/>
                                <a:ea typeface="Cambria Math" panose="02040503050406030204" pitchFamily="18" charset="0"/>
                              </a:rPr>
                              <m:t>2</m:t>
                            </m:r>
                          </m:sup>
                        </m:sSup>
                      </m:e>
                    </m:d>
                  </m:oMath>
                </a14:m>
                <a:r>
                  <a:rPr lang="en-US" dirty="0"/>
                  <a:t> and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is an analytic function . Find </a:t>
                </a:r>
                <a14:m>
                  <m:oMath xmlns:m="http://schemas.openxmlformats.org/officeDocument/2006/math">
                    <m:r>
                      <a:rPr lang="en-US" b="0" i="1" dirty="0">
                        <a:latin typeface="Cambria Math" panose="02040503050406030204" pitchFamily="18" charset="0"/>
                      </a:rPr>
                      <m:t>𝑓</m:t>
                    </m:r>
                    <m:r>
                      <a:rPr lang="en-US" b="0" i="1" dirty="0">
                        <a:latin typeface="Cambria Math" panose="02040503050406030204" pitchFamily="18" charset="0"/>
                      </a:rPr>
                      <m:t>(</m:t>
                    </m:r>
                    <m:r>
                      <a:rPr lang="en-US" b="0" i="1" dirty="0">
                        <a:latin typeface="Cambria Math" panose="02040503050406030204" pitchFamily="18" charset="0"/>
                      </a:rPr>
                      <m:t>𝑧</m:t>
                    </m:r>
                    <m:r>
                      <a:rPr lang="en-US" b="0" i="1" dirty="0">
                        <a:latin typeface="Cambria Math" panose="02040503050406030204" pitchFamily="18" charset="0"/>
                      </a:rPr>
                      <m:t>)</m:t>
                    </m:r>
                  </m:oMath>
                </a14:m>
                <a:r>
                  <a:rPr lang="en-US" dirty="0"/>
                  <a:t> in terms of  </a:t>
                </a:r>
                <a14:m>
                  <m:oMath xmlns:m="http://schemas.openxmlformats.org/officeDocument/2006/math">
                    <m:r>
                      <a:rPr lang="en-US" b="0" i="1" dirty="0">
                        <a:latin typeface="Cambria Math" panose="02040503050406030204" pitchFamily="18" charset="0"/>
                      </a:rPr>
                      <m:t>𝑧</m:t>
                    </m:r>
                  </m:oMath>
                </a14:m>
                <a:endParaRPr lang="en-US" dirty="0"/>
              </a:p>
              <a:p>
                <a:pPr marL="457200" indent="-457200">
                  <a:buAutoNum type="arabicPeriod"/>
                </a:pPr>
                <a:endParaRPr lang="en-US" sz="2000" dirty="0">
                  <a:latin typeface="Times New Roman" panose="02020603050405020304" pitchFamily="18"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0"/>
                <a:ext cx="8229600" cy="5029200"/>
              </a:xfrm>
              <a:blipFill>
                <a:blip r:embed="rId2"/>
                <a:stretch>
                  <a:fillRect l="-1185" t="-970"/>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8512F92A-D41B-4DD7-81C7-0E761B1ECB93}"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Weekly</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 Assignment(CO1)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0" name="Content Placeholder 3">
            <a:extLst>
              <a:ext uri="{FF2B5EF4-FFF2-40B4-BE49-F238E27FC236}">
                <a16:creationId xmlns:a16="http://schemas.microsoft.com/office/drawing/2014/main" id="{B1984C0A-AEBF-49A3-9DBD-B2F7A16F7A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67884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90600"/>
                <a:ext cx="8229600" cy="5029200"/>
              </a:xfrm>
            </p:spPr>
            <p:txBody>
              <a:bodyPr>
                <a:normAutofit lnSpcReduction="10000"/>
              </a:bodyPr>
              <a:lstStyle/>
              <a:p>
                <a:pPr marL="0" lvl="0" indent="0">
                  <a:buNone/>
                </a:pPr>
                <a:r>
                  <a:rPr lang="en-US" dirty="0"/>
                  <a:t>Q8. Find the image of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=2</m:t>
                    </m:r>
                  </m:oMath>
                </a14:m>
                <a:r>
                  <a:rPr lang="en-US" dirty="0"/>
                  <a:t> under the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𝑧</m:t>
                        </m:r>
                      </m:den>
                    </m:f>
                  </m:oMath>
                </a14:m>
                <a:r>
                  <a:rPr lang="en-US" dirty="0"/>
                  <a:t>.</a:t>
                </a:r>
                <a:endParaRPr lang="en-IN" dirty="0"/>
              </a:p>
              <a:p>
                <a:pPr marL="0" lvl="0" indent="0">
                  <a:buNone/>
                </a:pPr>
                <a:r>
                  <a:rPr lang="en-IN" dirty="0"/>
                  <a:t>Q9. </a:t>
                </a:r>
                <a:r>
                  <a:rPr lang="en-US" dirty="0"/>
                  <a:t>Find the image of the circle  </a:t>
                </a:r>
                <a14:m>
                  <m:oMath xmlns:m="http://schemas.openxmlformats.org/officeDocument/2006/math">
                    <m:d>
                      <m:dPr>
                        <m:begChr m:val="|"/>
                        <m:endChr m:val="|"/>
                        <m:ctrlPr>
                          <a:rPr lang="en-IN" i="1">
                            <a:latin typeface="Cambria Math" panose="02040503050406030204" pitchFamily="18" charset="0"/>
                          </a:rPr>
                        </m:ctrlPr>
                      </m:dPr>
                      <m:e>
                        <m:r>
                          <a:rPr lang="en-US" i="1">
                            <a:latin typeface="Cambria Math" panose="02040503050406030204" pitchFamily="18" charset="0"/>
                          </a:rPr>
                          <m:t>𝑧</m:t>
                        </m:r>
                      </m:e>
                    </m:d>
                    <m:r>
                      <a:rPr lang="en-US" i="1">
                        <a:latin typeface="Cambria Math" panose="02040503050406030204" pitchFamily="18" charset="0"/>
                      </a:rPr>
                      <m:t>=2</m:t>
                    </m:r>
                  </m:oMath>
                </a14:m>
                <a:r>
                  <a:rPr lang="en-US" dirty="0"/>
                  <a:t> under the transformation </a:t>
                </a:r>
              </a:p>
              <a:p>
                <a:pPr marL="0" lvl="0" indent="0">
                  <a:buNone/>
                </a:pP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=3</m:t>
                    </m:r>
                    <m:r>
                      <a:rPr lang="en-US" i="1">
                        <a:latin typeface="Cambria Math" panose="02040503050406030204" pitchFamily="18" charset="0"/>
                      </a:rPr>
                      <m:t>𝑧</m:t>
                    </m:r>
                  </m:oMath>
                </a14:m>
                <a:r>
                  <a:rPr lang="en-US" dirty="0"/>
                  <a:t>.</a:t>
                </a:r>
              </a:p>
              <a:p>
                <a:pPr marL="0" lvl="0" indent="0">
                  <a:buNone/>
                </a:pPr>
                <a:r>
                  <a:rPr lang="en-US" dirty="0"/>
                  <a:t>Q10. For the conformal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p>
                      <m:sSupPr>
                        <m:ctrlPr>
                          <a:rPr lang="en-IN"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2</m:t>
                        </m:r>
                      </m:sup>
                    </m:sSup>
                  </m:oMath>
                </a14:m>
                <a:r>
                  <a:rPr lang="en-US" dirty="0"/>
                  <a:t>, show that the coefficient of magnification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=2+</m:t>
                    </m:r>
                    <m:r>
                      <a:rPr lang="en-US" i="1">
                        <a:latin typeface="Cambria Math" panose="02040503050406030204" pitchFamily="18" charset="0"/>
                      </a:rPr>
                      <m:t>𝑖</m:t>
                    </m:r>
                  </m:oMath>
                </a14:m>
                <a:r>
                  <a:rPr lang="en-US" dirty="0"/>
                  <a:t> is </a:t>
                </a:r>
                <a14:m>
                  <m:oMath xmlns:m="http://schemas.openxmlformats.org/officeDocument/2006/math">
                    <m:r>
                      <a:rPr lang="en-US" i="1">
                        <a:latin typeface="Cambria Math" panose="02040503050406030204" pitchFamily="18" charset="0"/>
                      </a:rPr>
                      <m:t>2</m:t>
                    </m:r>
                    <m:rad>
                      <m:radPr>
                        <m:degHide m:val="on"/>
                        <m:ctrlPr>
                          <a:rPr lang="en-IN" i="1">
                            <a:latin typeface="Cambria Math" panose="02040503050406030204" pitchFamily="18" charset="0"/>
                          </a:rPr>
                        </m:ctrlPr>
                      </m:radPr>
                      <m:deg/>
                      <m:e>
                        <m:r>
                          <a:rPr lang="en-US" i="1">
                            <a:latin typeface="Cambria Math" panose="02040503050406030204" pitchFamily="18" charset="0"/>
                          </a:rPr>
                          <m:t>5</m:t>
                        </m:r>
                      </m:e>
                    </m:rad>
                  </m:oMath>
                </a14:m>
                <a:r>
                  <a:rPr lang="en-US" dirty="0"/>
                  <a:t>.</a:t>
                </a:r>
                <a:endParaRPr lang="en-IN" dirty="0"/>
              </a:p>
              <a:p>
                <a:pPr marL="0" lvl="0" indent="0">
                  <a:buNone/>
                </a:pPr>
                <a:r>
                  <a:rPr lang="en-US" dirty="0"/>
                  <a:t>Q11. For the conformal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sSup>
                      <m:sSupPr>
                        <m:ctrlPr>
                          <a:rPr lang="en-IN"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2</m:t>
                        </m:r>
                      </m:sup>
                    </m:sSup>
                  </m:oMath>
                </a14:m>
                <a:r>
                  <a:rPr lang="en-US" dirty="0"/>
                  <a:t>, show that the angle of rotation at </a:t>
                </a:r>
                <a14:m>
                  <m:oMath xmlns:m="http://schemas.openxmlformats.org/officeDocument/2006/math">
                    <m:r>
                      <a:rPr lang="en-US" i="1">
                        <a:latin typeface="Cambria Math" panose="02040503050406030204" pitchFamily="18" charset="0"/>
                      </a:rPr>
                      <m:t>𝑧</m:t>
                    </m:r>
                    <m:r>
                      <a:rPr lang="en-US" i="1">
                        <a:latin typeface="Cambria Math" panose="02040503050406030204" pitchFamily="18" charset="0"/>
                      </a:rPr>
                      <m:t>=2+</m:t>
                    </m:r>
                    <m:r>
                      <a:rPr lang="en-US" i="1">
                        <a:latin typeface="Cambria Math" panose="02040503050406030204" pitchFamily="18" charset="0"/>
                      </a:rPr>
                      <m:t>𝑖</m:t>
                    </m:r>
                  </m:oMath>
                </a14:m>
                <a:r>
                  <a:rPr lang="en-US" dirty="0"/>
                  <a:t> is </a:t>
                </a:r>
                <a14:m>
                  <m:oMath xmlns:m="http://schemas.openxmlformats.org/officeDocument/2006/math">
                    <m:sSup>
                      <m:sSupPr>
                        <m:ctrlPr>
                          <a:rPr lang="en-IN" i="1">
                            <a:latin typeface="Cambria Math" panose="02040503050406030204" pitchFamily="18" charset="0"/>
                          </a:rPr>
                        </m:ctrlPr>
                      </m:sSupPr>
                      <m:e>
                        <m:r>
                          <a:rPr lang="en-US" i="1">
                            <a:latin typeface="Cambria Math" panose="02040503050406030204" pitchFamily="18" charset="0"/>
                          </a:rPr>
                          <m:t>𝑡𝑎𝑛</m:t>
                        </m:r>
                      </m:e>
                      <m:sup>
                        <m:r>
                          <a:rPr lang="en-US" i="1">
                            <a:latin typeface="Cambria Math" panose="02040503050406030204" pitchFamily="18" charset="0"/>
                          </a:rPr>
                          <m:t>−1</m:t>
                        </m:r>
                      </m:sup>
                    </m:sSup>
                    <m:r>
                      <a:rPr lang="en-US" i="1">
                        <a:latin typeface="Cambria Math" panose="02040503050406030204" pitchFamily="18" charset="0"/>
                      </a:rPr>
                      <m:t>(0.5)</m:t>
                    </m:r>
                  </m:oMath>
                </a14:m>
                <a:r>
                  <a:rPr lang="en-US" dirty="0"/>
                  <a:t>.</a:t>
                </a:r>
                <a:endParaRPr lang="en-IN" dirty="0"/>
              </a:p>
              <a:p>
                <a:pPr marL="0" lvl="0" indent="0">
                  <a:buNone/>
                </a:pPr>
                <a:r>
                  <a:rPr lang="en-US" dirty="0"/>
                  <a:t>Q12. Find the points of invariant of the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rPr>
                          <m:t>+3</m:t>
                        </m:r>
                      </m:num>
                      <m:den>
                        <m:r>
                          <a:rPr lang="en-US" i="1">
                            <a:latin typeface="Cambria Math" panose="02040503050406030204" pitchFamily="18" charset="0"/>
                          </a:rPr>
                          <m:t>𝑧</m:t>
                        </m:r>
                        <m:r>
                          <a:rPr lang="en-US" i="1">
                            <a:latin typeface="Cambria Math" panose="02040503050406030204" pitchFamily="18" charset="0"/>
                          </a:rPr>
                          <m:t>+2</m:t>
                        </m:r>
                      </m:den>
                    </m:f>
                  </m:oMath>
                </a14:m>
                <a:r>
                  <a:rPr lang="en-US" dirty="0"/>
                  <a:t>.</a:t>
                </a:r>
                <a:endParaRPr lang="en-IN" dirty="0"/>
              </a:p>
              <a:p>
                <a:pPr marL="0" lvl="0" indent="0">
                  <a:buNone/>
                </a:pPr>
                <a:r>
                  <a:rPr lang="en-IN" dirty="0"/>
                  <a:t>Q13. </a:t>
                </a:r>
                <a:r>
                  <a:rPr lang="en-US" dirty="0"/>
                  <a:t>Find the fixed points under the transformation </a:t>
                </a:r>
                <a14:m>
                  <m:oMath xmlns:m="http://schemas.openxmlformats.org/officeDocument/2006/math">
                    <m:r>
                      <a:rPr lang="en-US" i="1">
                        <a:latin typeface="Cambria Math" panose="02040503050406030204" pitchFamily="18" charset="0"/>
                      </a:rPr>
                      <m:t>𝑤</m:t>
                    </m:r>
                    <m:r>
                      <a:rPr lang="en-US" i="1">
                        <a:latin typeface="Cambria Math" panose="02040503050406030204" pitchFamily="18" charset="0"/>
                      </a:rPr>
                      <m:t>=</m:t>
                    </m:r>
                    <m:f>
                      <m:fPr>
                        <m:ctrlPr>
                          <a:rPr lang="en-IN"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𝑧</m:t>
                        </m:r>
                        <m:r>
                          <a:rPr lang="en-US" i="1">
                            <a:latin typeface="Cambria Math" panose="02040503050406030204" pitchFamily="18" charset="0"/>
                          </a:rPr>
                          <m:t>−5</m:t>
                        </m:r>
                      </m:num>
                      <m:den>
                        <m:r>
                          <a:rPr lang="en-US" i="1">
                            <a:latin typeface="Cambria Math" panose="02040503050406030204" pitchFamily="18" charset="0"/>
                          </a:rPr>
                          <m:t>𝑧</m:t>
                        </m:r>
                        <m:r>
                          <a:rPr lang="en-US" i="1">
                            <a:latin typeface="Cambria Math" panose="02040503050406030204" pitchFamily="18" charset="0"/>
                          </a:rPr>
                          <m:t>+4</m:t>
                        </m:r>
                      </m:den>
                    </m:f>
                  </m:oMath>
                </a14:m>
                <a:r>
                  <a:rPr lang="en-US" dirty="0"/>
                  <a:t>.</a:t>
                </a:r>
                <a:endParaRPr lang="en-IN" dirty="0"/>
              </a:p>
              <a:p>
                <a:pPr marL="0" lvl="0" indent="0">
                  <a:buNone/>
                </a:pPr>
                <a:r>
                  <a:rPr lang="en-US" dirty="0"/>
                  <a:t>Q14. Find the bilinear transformations whose fixed points are 1 and 2.</a:t>
                </a:r>
                <a:endParaRPr lang="en-IN" dirty="0"/>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90600"/>
                <a:ext cx="8229600" cy="5029200"/>
              </a:xfrm>
              <a:blipFill>
                <a:blip r:embed="rId2"/>
                <a:stretch>
                  <a:fillRect l="-1185" t="-364" r="-17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3F947EF2-7679-44D9-9942-57402BBDCFA9}"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9"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b="1" dirty="0">
              <a:latin typeface="Times New Roman" panose="02020603050405020304" pitchFamily="18"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Weekly</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 Assignment(CO1)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a:p>
            <a:pPr algn="ctr">
              <a:spcBef>
                <a:spcPct val="0"/>
              </a:spcBef>
              <a:defRPr/>
            </a:pP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11" name="Content Placeholder 3">
            <a:extLst>
              <a:ext uri="{FF2B5EF4-FFF2-40B4-BE49-F238E27FC236}">
                <a16:creationId xmlns:a16="http://schemas.microsoft.com/office/drawing/2014/main" id="{D6B6F862-9B39-4526-AD06-251B64CF16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308040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86800" cy="4832350"/>
          </a:xfrm>
        </p:spPr>
        <p:txBody>
          <a:bodyPr>
            <a:noAutofit/>
          </a:bodyPr>
          <a:lstStyle/>
          <a:p>
            <a:pPr marL="0" indent="0">
              <a:buNone/>
            </a:pPr>
            <a:r>
              <a:rPr lang="en-US" b="1" dirty="0"/>
              <a:t>Video Links:</a:t>
            </a:r>
          </a:p>
          <a:p>
            <a:pPr marR="681990"/>
            <a:r>
              <a:rPr lang="en-US" u="sng" dirty="0">
                <a:solidFill>
                  <a:srgbClr val="0000FF"/>
                </a:solidFill>
                <a:effectLst/>
                <a:ea typeface="Times New Roman" panose="02020603050405020304" pitchFamily="18" charset="0"/>
                <a:hlinkClick r:id="rId2"/>
              </a:rPr>
              <a:t>https://www.youtube.com/playlist?list=PLzJaFd3A7DZuyLLbmVpb9e9V3Q9cYBL</a:t>
            </a:r>
            <a:endParaRPr lang="en-US" u="sng" spc="5" dirty="0">
              <a:solidFill>
                <a:srgbClr val="0000FF"/>
              </a:solidFill>
              <a:ea typeface="Times New Roman" panose="02020603050405020304" pitchFamily="18" charset="0"/>
            </a:endParaRPr>
          </a:p>
          <a:p>
            <a:pPr marR="681990"/>
            <a:r>
              <a:rPr lang="en-US" u="sng" spc="-5" dirty="0">
                <a:solidFill>
                  <a:srgbClr val="0000FF"/>
                </a:solidFill>
                <a:effectLst/>
                <a:ea typeface="Times New Roman" panose="02020603050405020304" pitchFamily="18" charset="0"/>
                <a:hlinkClick r:id="rId3"/>
              </a:rPr>
              <a:t>https://www.youtube.com/playlist?list=PLbMVogVj5nJS_i8vfVWJG16mPcoEKMuWT</a:t>
            </a:r>
            <a:r>
              <a:rPr lang="en-US" dirty="0">
                <a:solidFill>
                  <a:srgbClr val="0000FF"/>
                </a:solidFill>
                <a:effectLst/>
                <a:ea typeface="Times New Roman" panose="02020603050405020304" pitchFamily="18" charset="0"/>
              </a:rPr>
              <a:t> </a:t>
            </a:r>
          </a:p>
          <a:p>
            <a:pPr marR="681990"/>
            <a:r>
              <a:rPr lang="en-US" u="sng" dirty="0">
                <a:solidFill>
                  <a:srgbClr val="0000FF"/>
                </a:solidFill>
                <a:effectLst/>
                <a:ea typeface="Times New Roman" panose="02020603050405020304" pitchFamily="18" charset="0"/>
                <a:hlinkClick r:id="rId4"/>
              </a:rPr>
              <a:t>https://youtu.be/b5VUnapu-qs</a:t>
            </a:r>
            <a:endParaRPr lang="en-IN" dirty="0">
              <a:ea typeface="Times New Roman" panose="02020603050405020304" pitchFamily="18" charset="0"/>
              <a:hlinkClick r:id="rId4"/>
            </a:endParaRPr>
          </a:p>
          <a:p>
            <a:pPr marR="681990"/>
            <a:r>
              <a:rPr lang="en-US" u="sng" dirty="0">
                <a:solidFill>
                  <a:srgbClr val="0000FF"/>
                </a:solidFill>
                <a:effectLst/>
                <a:ea typeface="Times New Roman" panose="02020603050405020304" pitchFamily="18" charset="0"/>
                <a:hlinkClick r:id="rId4"/>
              </a:rPr>
              <a:t>https://youtu.be/b5VUnapu-qs</a:t>
            </a:r>
            <a:endParaRPr lang="en-IN" dirty="0">
              <a:ea typeface="Times New Roman" panose="02020603050405020304" pitchFamily="18" charset="0"/>
            </a:endParaRPr>
          </a:p>
          <a:p>
            <a:pPr marR="681990"/>
            <a:r>
              <a:rPr lang="en-US" u="sng" spc="-5" dirty="0">
                <a:solidFill>
                  <a:srgbClr val="0000FF"/>
                </a:solidFill>
                <a:effectLst/>
                <a:ea typeface="Times New Roman" panose="02020603050405020304" pitchFamily="18" charset="0"/>
                <a:hlinkClick r:id="rId5"/>
              </a:rPr>
              <a:t>https://youtu.be/yV_v6zxADgY</a:t>
            </a:r>
            <a:r>
              <a:rPr lang="en-US" spc="-285" dirty="0">
                <a:solidFill>
                  <a:srgbClr val="0000FF"/>
                </a:solidFill>
                <a:effectLst/>
                <a:ea typeface="Times New Roman" panose="02020603050405020304" pitchFamily="18" charset="0"/>
              </a:rPr>
              <a:t> </a:t>
            </a:r>
          </a:p>
          <a:p>
            <a:pPr marR="681990"/>
            <a:r>
              <a:rPr lang="en-US" u="sng" dirty="0">
                <a:solidFill>
                  <a:srgbClr val="0000FF"/>
                </a:solidFill>
                <a:effectLst/>
                <a:ea typeface="Times New Roman" panose="02020603050405020304" pitchFamily="18" charset="0"/>
                <a:hlinkClick r:id="rId6"/>
              </a:rPr>
              <a:t>https://youtu.be/2ZBcbFhrfOg</a:t>
            </a:r>
            <a:r>
              <a:rPr lang="en-US" spc="5" dirty="0">
                <a:solidFill>
                  <a:srgbClr val="0000FF"/>
                </a:solidFill>
                <a:effectLst/>
                <a:ea typeface="Times New Roman" panose="02020603050405020304" pitchFamily="18" charset="0"/>
              </a:rPr>
              <a:t> </a:t>
            </a:r>
          </a:p>
          <a:p>
            <a:pPr marR="681990"/>
            <a:r>
              <a:rPr lang="en-US" u="sng" dirty="0">
                <a:solidFill>
                  <a:srgbClr val="0000FF"/>
                </a:solidFill>
                <a:effectLst/>
                <a:ea typeface="Times New Roman" panose="02020603050405020304" pitchFamily="18" charset="0"/>
                <a:hlinkClick r:id="rId7"/>
              </a:rPr>
              <a:t>https://youtu.be/dlK0E0OG39k</a:t>
            </a:r>
            <a:endParaRPr lang="en-US" spc="5" dirty="0">
              <a:solidFill>
                <a:srgbClr val="0000FF"/>
              </a:solidFill>
              <a:ea typeface="Times New Roman" panose="02020603050405020304" pitchFamily="18" charset="0"/>
            </a:endParaRPr>
          </a:p>
          <a:p>
            <a:pPr marR="681990"/>
            <a:r>
              <a:rPr lang="en-US" u="sng" dirty="0">
                <a:solidFill>
                  <a:srgbClr val="0000FF"/>
                </a:solidFill>
                <a:effectLst/>
                <a:ea typeface="Times New Roman" panose="02020603050405020304" pitchFamily="18" charset="0"/>
                <a:hlinkClick r:id="rId8"/>
              </a:rPr>
              <a:t>https://youtu.be/qjpLIlVo_6E</a:t>
            </a:r>
            <a:endParaRPr lang="en-US" dirty="0"/>
          </a:p>
        </p:txBody>
      </p:sp>
      <p:sp>
        <p:nvSpPr>
          <p:cNvPr id="4" name="Date Placeholder 3"/>
          <p:cNvSpPr>
            <a:spLocks noGrp="1"/>
          </p:cNvSpPr>
          <p:nvPr>
            <p:ph type="dt" sz="half" idx="10"/>
          </p:nvPr>
        </p:nvSpPr>
        <p:spPr/>
        <p:txBody>
          <a:bodyPr/>
          <a:lstStyle/>
          <a:p>
            <a:fld id="{0A0FE774-5B63-4458-AD83-D34254E4567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466850" y="0"/>
            <a:ext cx="7829550" cy="1447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Faculty Video</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 Links, </a:t>
            </a:r>
            <a:r>
              <a:rPr kumimoji="0" lang="en-US" sz="3200" b="1" i="0" u="none" strike="noStrike" kern="1200" cap="none" spc="0" normalizeH="0" noProof="0" dirty="0" err="1">
                <a:ln>
                  <a:noFill/>
                </a:ln>
                <a:solidFill>
                  <a:schemeClr val="dk1"/>
                </a:solidFill>
                <a:effectLst/>
                <a:uLnTx/>
                <a:uFillTx/>
                <a:latin typeface="Times New Roman" panose="02020603050405020304" pitchFamily="18" charset="0"/>
                <a:ea typeface="+mn-ea"/>
                <a:cs typeface="+mn-cs"/>
              </a:rPr>
              <a:t>Youtube</a:t>
            </a:r>
            <a:r>
              <a:rPr kumimoji="0" lang="en-US" sz="3200" b="1" i="0" u="none" strike="noStrike" kern="1200" cap="none" spc="0" normalizeH="0" noProof="0" dirty="0">
                <a:ln>
                  <a:noFill/>
                </a:ln>
                <a:solidFill>
                  <a:schemeClr val="dk1"/>
                </a:solidFill>
                <a:effectLst/>
                <a:uLnTx/>
                <a:uFillTx/>
                <a:latin typeface="Times New Roman" panose="02020603050405020304" pitchFamily="18" charset="0"/>
                <a:ea typeface="+mn-ea"/>
                <a:cs typeface="+mn-cs"/>
              </a:rPr>
              <a:t> &amp; NPTEL Video Links and Online Courses Details(CO1)</a:t>
            </a:r>
            <a:endPar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endParaRPr>
          </a:p>
        </p:txBody>
      </p:sp>
      <p:pic>
        <p:nvPicPr>
          <p:cNvPr id="9" name="Content Placeholder 3">
            <a:extLst>
              <a:ext uri="{FF2B5EF4-FFF2-40B4-BE49-F238E27FC236}">
                <a16:creationId xmlns:a16="http://schemas.microsoft.com/office/drawing/2014/main" id="{3294ABC6-F0ED-4F92-9F0E-6E59F4EFDAC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135889"/>
            <a:ext cx="1420544" cy="1083311"/>
          </a:xfrm>
          <a:prstGeom prst="rect">
            <a:avLst/>
          </a:prstGeom>
        </p:spPr>
      </p:pic>
    </p:spTree>
    <p:extLst>
      <p:ext uri="{BB962C8B-B14F-4D97-AF65-F5344CB8AC3E}">
        <p14:creationId xmlns:p14="http://schemas.microsoft.com/office/powerpoint/2010/main" val="124712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14401"/>
                <a:ext cx="8229600" cy="5310586"/>
              </a:xfrm>
            </p:spPr>
            <p:txBody>
              <a:bodyPr>
                <a:noAutofit/>
              </a:bodyPr>
              <a:lstStyle/>
              <a:p>
                <a:pPr marL="0" lvl="0" indent="0">
                  <a:lnSpc>
                    <a:spcPct val="107000"/>
                  </a:lnSpc>
                  <a:buNone/>
                </a:pPr>
                <a:r>
                  <a:rPr lang="en-IN" dirty="0">
                    <a:effectLst/>
                    <a:ea typeface="Calibri" panose="020F0502020204030204" pitchFamily="34" charset="0"/>
                  </a:rPr>
                  <a:t>1. </a:t>
                </a:r>
                <a14:m>
                  <m:oMath xmlns:m="http://schemas.openxmlformats.org/officeDocument/2006/math">
                    <m:func>
                      <m:funcPr>
                        <m:ctrlPr>
                          <a:rPr lang="en-IN" i="1" smtClean="0">
                            <a:effectLst/>
                            <a:latin typeface="Cambria Math" panose="02040503050406030204" pitchFamily="18" charset="0"/>
                            <a:ea typeface="Calibri" panose="020F0502020204030204" pitchFamily="34" charset="0"/>
                          </a:rPr>
                        </m:ctrlPr>
                      </m:funcPr>
                      <m:fName>
                        <m:limLow>
                          <m:limLowPr>
                            <m:ctrlPr>
                              <a:rPr lang="en-IN" i="1">
                                <a:effectLst/>
                                <a:latin typeface="Cambria Math" panose="02040503050406030204" pitchFamily="18" charset="0"/>
                                <a:ea typeface="Calibri" panose="020F0502020204030204" pitchFamily="34" charset="0"/>
                              </a:rPr>
                            </m:ctrlPr>
                          </m:limLowPr>
                          <m:e>
                            <m:r>
                              <m:rPr>
                                <m:sty m:val="p"/>
                              </m:rPr>
                              <a:rPr lang="en-US" i="0">
                                <a:effectLst/>
                                <a:latin typeface="Cambria Math" panose="02040503050406030204" pitchFamily="18" charset="0"/>
                                <a:ea typeface="Calibri" panose="020F0502020204030204" pitchFamily="34" charset="0"/>
                              </a:rPr>
                              <m:t>lim</m:t>
                            </m:r>
                          </m:e>
                          <m:lim>
                            <m:r>
                              <m:rPr>
                                <m:sty m:val="p"/>
                              </m:rPr>
                              <a:rPr lang="en-US" i="0">
                                <a:effectLst/>
                                <a:latin typeface="Cambria Math" panose="02040503050406030204" pitchFamily="18" charset="0"/>
                                <a:ea typeface="Calibri" panose="020F0502020204030204" pitchFamily="34" charset="0"/>
                              </a:rPr>
                              <m:t>z</m:t>
                            </m:r>
                            <m:r>
                              <a:rPr lang="en-US" i="0">
                                <a:effectLst/>
                                <a:latin typeface="Cambria Math" panose="02040503050406030204" pitchFamily="18" charset="0"/>
                                <a:ea typeface="Calibri" panose="020F0502020204030204" pitchFamily="34" charset="0"/>
                              </a:rPr>
                              <m:t>→0</m:t>
                            </m:r>
                          </m:lim>
                        </m:limLow>
                        <m:r>
                          <a:rPr lang="en-US" b="0" i="0" smtClean="0">
                            <a:effectLst/>
                            <a:latin typeface="Cambria Math" panose="02040503050406030204" pitchFamily="18" charset="0"/>
                            <a:ea typeface="Calibri" panose="020F0502020204030204" pitchFamily="34" charset="0"/>
                          </a:rPr>
                          <m:t> </m:t>
                        </m:r>
                      </m:fName>
                      <m:e>
                        <m:f>
                          <m:fPr>
                            <m:ctrlPr>
                              <a:rPr lang="en-IN" i="1">
                                <a:effectLst/>
                                <a:latin typeface="Cambria Math" panose="02040503050406030204" pitchFamily="18" charset="0"/>
                                <a:ea typeface="Calibri" panose="020F0502020204030204" pitchFamily="34" charset="0"/>
                              </a:rPr>
                            </m:ctrlPr>
                          </m:fPr>
                          <m:num>
                            <m:r>
                              <m:rPr>
                                <m:sty m:val="p"/>
                              </m:rPr>
                              <a:rPr lang="en-US" i="0">
                                <a:effectLst/>
                                <a:latin typeface="Cambria Math" panose="02040503050406030204" pitchFamily="18" charset="0"/>
                                <a:ea typeface="Calibri" panose="020F0502020204030204" pitchFamily="34" charset="0"/>
                              </a:rPr>
                              <m:t>z</m:t>
                            </m:r>
                          </m:num>
                          <m:den>
                            <m:acc>
                              <m:accPr>
                                <m:chr m:val="̅"/>
                                <m:ctrlPr>
                                  <a:rPr lang="en-IN" i="1">
                                    <a:effectLst/>
                                    <a:latin typeface="Cambria Math" panose="02040503050406030204" pitchFamily="18" charset="0"/>
                                    <a:ea typeface="Calibri" panose="020F0502020204030204" pitchFamily="34" charset="0"/>
                                  </a:rPr>
                                </m:ctrlPr>
                              </m:accPr>
                              <m:e>
                                <m:r>
                                  <m:rPr>
                                    <m:sty m:val="p"/>
                                  </m:rPr>
                                  <a:rPr lang="en-US" i="0">
                                    <a:effectLst/>
                                    <a:latin typeface="Cambria Math" panose="02040503050406030204" pitchFamily="18" charset="0"/>
                                    <a:ea typeface="Calibri" panose="020F0502020204030204" pitchFamily="34" charset="0"/>
                                  </a:rPr>
                                  <m:t>z</m:t>
                                </m:r>
                              </m:e>
                            </m:acc>
                          </m:den>
                        </m:f>
                      </m:e>
                    </m:func>
                  </m:oMath>
                </a14:m>
                <a:endParaRPr lang="en-IN" dirty="0">
                  <a:effectLst/>
                  <a:ea typeface="Calibri" panose="020F0502020204030204" pitchFamily="34" charset="0"/>
                </a:endParaRPr>
              </a:p>
              <a:p>
                <a:pPr marL="342900" lvl="0" indent="-342900">
                  <a:lnSpc>
                    <a:spcPct val="107000"/>
                  </a:lnSpc>
                  <a:buFont typeface="+mj-lt"/>
                  <a:buAutoNum type="alphaUcPeriod"/>
                </a:pPr>
                <a:r>
                  <a:rPr lang="en-US" dirty="0">
                    <a:effectLst/>
                    <a:ea typeface="Calibri" panose="020F0502020204030204" pitchFamily="34" charset="0"/>
                  </a:rPr>
                  <a:t>Limit exists</a:t>
                </a:r>
                <a:endParaRPr lang="en-IN" dirty="0">
                  <a:effectLst/>
                  <a:ea typeface="Calibri" panose="020F0502020204030204" pitchFamily="34" charset="0"/>
                </a:endParaRPr>
              </a:p>
              <a:p>
                <a:pPr marL="342900" lvl="0" indent="-342900">
                  <a:lnSpc>
                    <a:spcPct val="107000"/>
                  </a:lnSpc>
                  <a:buFont typeface="+mj-lt"/>
                  <a:buAutoNum type="alphaUcPeriod"/>
                </a:pPr>
                <a:r>
                  <a:rPr lang="en-US" b="1" dirty="0">
                    <a:effectLst/>
                    <a:ea typeface="Calibri" panose="020F0502020204030204" pitchFamily="34" charset="0"/>
                  </a:rPr>
                  <a:t>Limit does not exist</a:t>
                </a:r>
                <a:endParaRPr lang="en-IN" dirty="0">
                  <a:effectLst/>
                  <a:ea typeface="Calibri" panose="020F0502020204030204" pitchFamily="34" charset="0"/>
                </a:endParaRPr>
              </a:p>
              <a:p>
                <a:pPr marL="342900" lvl="0" indent="-342900">
                  <a:lnSpc>
                    <a:spcPct val="107000"/>
                  </a:lnSpc>
                  <a:buFont typeface="+mj-lt"/>
                  <a:buAutoNum type="alphaUcPeriod"/>
                </a:pPr>
                <a:r>
                  <a:rPr lang="en-US" dirty="0">
                    <a:effectLst/>
                    <a:ea typeface="Calibri" panose="020F0502020204030204" pitchFamily="34" charset="0"/>
                  </a:rPr>
                  <a:t>Limit exists and equal to 1</a:t>
                </a:r>
                <a:endParaRPr lang="en-IN" dirty="0">
                  <a:effectLst/>
                  <a:ea typeface="Calibri" panose="020F0502020204030204" pitchFamily="34" charset="0"/>
                </a:endParaRPr>
              </a:p>
              <a:p>
                <a:pPr marL="342900" lvl="0" indent="-342900">
                  <a:lnSpc>
                    <a:spcPct val="107000"/>
                  </a:lnSpc>
                  <a:spcAft>
                    <a:spcPts val="800"/>
                  </a:spcAft>
                  <a:buFont typeface="+mj-lt"/>
                  <a:buAutoNum type="alphaUcPeriod"/>
                </a:pPr>
                <a:r>
                  <a:rPr lang="en-US" dirty="0">
                    <a:effectLst/>
                    <a:ea typeface="Calibri" panose="020F0502020204030204" pitchFamily="34" charset="0"/>
                  </a:rPr>
                  <a:t>None of these</a:t>
                </a:r>
                <a:endParaRPr lang="en-IN" dirty="0">
                  <a:ea typeface="Calibri" panose="020F0502020204030204" pitchFamily="34" charset="0"/>
                </a:endParaRPr>
              </a:p>
              <a:p>
                <a:pPr marL="0" lvl="0" indent="0">
                  <a:lnSpc>
                    <a:spcPct val="107000"/>
                  </a:lnSpc>
                  <a:spcAft>
                    <a:spcPts val="800"/>
                  </a:spcAft>
                  <a:buNone/>
                </a:pPr>
                <a:r>
                  <a:rPr lang="en-IN" dirty="0">
                    <a:effectLst/>
                    <a:ea typeface="Times New Roman" panose="02020603050405020304" pitchFamily="18" charset="0"/>
                  </a:rPr>
                  <a:t>2. </a:t>
                </a:r>
                <a:r>
                  <a:rPr lang="en-US" dirty="0">
                    <a:effectLst/>
                    <a:ea typeface="Times New Roman" panose="02020603050405020304" pitchFamily="18" charset="0"/>
                  </a:rPr>
                  <a:t>If </a:t>
                </a:r>
                <a14:m>
                  <m:oMath xmlns:m="http://schemas.openxmlformats.org/officeDocument/2006/math">
                    <m:r>
                      <m:rPr>
                        <m:sty m:val="p"/>
                      </m:rPr>
                      <a:rPr lang="en-US" i="0">
                        <a:effectLst/>
                        <a:latin typeface="Cambria Math" panose="02040503050406030204" pitchFamily="18" charset="0"/>
                        <a:ea typeface="Calibri" panose="020F0502020204030204" pitchFamily="34" charset="0"/>
                      </a:rPr>
                      <m:t>f</m:t>
                    </m:r>
                    <m:d>
                      <m:dPr>
                        <m:ctrlPr>
                          <a:rPr lang="en-IN" i="1">
                            <a:effectLst/>
                            <a:latin typeface="Cambria Math" panose="02040503050406030204" pitchFamily="18" charset="0"/>
                            <a:ea typeface="Calibri" panose="020F0502020204030204" pitchFamily="34" charset="0"/>
                          </a:rPr>
                        </m:ctrlPr>
                      </m:dPr>
                      <m:e>
                        <m:r>
                          <m:rPr>
                            <m:sty m:val="p"/>
                          </m:rPr>
                          <a:rPr lang="en-US" i="0">
                            <a:effectLst/>
                            <a:latin typeface="Cambria Math" panose="02040503050406030204" pitchFamily="18" charset="0"/>
                            <a:ea typeface="Calibri" panose="020F0502020204030204" pitchFamily="34" charset="0"/>
                          </a:rPr>
                          <m:t>z</m:t>
                        </m:r>
                      </m:e>
                    </m:d>
                    <m:r>
                      <a:rPr lang="en-US" i="0">
                        <a:effectLst/>
                        <a:latin typeface="Cambria Math" panose="02040503050406030204" pitchFamily="18" charset="0"/>
                        <a:ea typeface="Calibri" panose="020F0502020204030204" pitchFamily="34" charset="0"/>
                      </a:rPr>
                      <m:t>=</m:t>
                    </m:r>
                    <m:f>
                      <m:fPr>
                        <m:ctrlPr>
                          <a:rPr lang="en-IN" i="1">
                            <a:effectLst/>
                            <a:latin typeface="Cambria Math" panose="02040503050406030204" pitchFamily="18" charset="0"/>
                            <a:ea typeface="Calibri" panose="020F0502020204030204" pitchFamily="34" charset="0"/>
                          </a:rPr>
                        </m:ctrlPr>
                      </m:fPr>
                      <m:num>
                        <m:r>
                          <m:rPr>
                            <m:sty m:val="p"/>
                          </m:rPr>
                          <a:rPr lang="en-US" i="0">
                            <a:effectLst/>
                            <a:latin typeface="Cambria Math" panose="02040503050406030204" pitchFamily="18" charset="0"/>
                            <a:ea typeface="Calibri" panose="020F0502020204030204" pitchFamily="34" charset="0"/>
                          </a:rPr>
                          <m:t>z</m:t>
                        </m:r>
                      </m:num>
                      <m:den>
                        <m:sSup>
                          <m:sSupPr>
                            <m:ctrlPr>
                              <a:rPr lang="en-IN" i="1">
                                <a:effectLst/>
                                <a:latin typeface="Cambria Math" panose="02040503050406030204" pitchFamily="18" charset="0"/>
                                <a:ea typeface="Calibri" panose="020F0502020204030204" pitchFamily="34" charset="0"/>
                              </a:rPr>
                            </m:ctrlPr>
                          </m:sSupPr>
                          <m:e>
                            <m:r>
                              <m:rPr>
                                <m:sty m:val="p"/>
                              </m:rPr>
                              <a:rPr lang="en-US" i="0">
                                <a:effectLst/>
                                <a:latin typeface="Cambria Math" panose="02040503050406030204" pitchFamily="18" charset="0"/>
                                <a:ea typeface="Calibri" panose="020F0502020204030204" pitchFamily="34" charset="0"/>
                              </a:rPr>
                              <m:t>z</m:t>
                            </m:r>
                          </m:e>
                          <m:sup>
                            <m:r>
                              <a:rPr lang="en-US" i="0">
                                <a:effectLst/>
                                <a:latin typeface="Cambria Math" panose="02040503050406030204" pitchFamily="18" charset="0"/>
                                <a:ea typeface="Calibri" panose="020F0502020204030204" pitchFamily="34" charset="0"/>
                              </a:rPr>
                              <m:t>2</m:t>
                            </m:r>
                          </m:sup>
                        </m:sSup>
                        <m:r>
                          <a:rPr lang="en-US" i="0">
                            <a:effectLst/>
                            <a:latin typeface="Cambria Math" panose="02040503050406030204" pitchFamily="18" charset="0"/>
                            <a:ea typeface="Calibri" panose="020F0502020204030204" pitchFamily="34" charset="0"/>
                          </a:rPr>
                          <m:t>+9</m:t>
                        </m:r>
                      </m:den>
                    </m:f>
                  </m:oMath>
                </a14:m>
                <a:r>
                  <a:rPr lang="en-US" dirty="0">
                    <a:effectLst/>
                    <a:ea typeface="Times New Roman" panose="02020603050405020304" pitchFamily="18" charset="0"/>
                  </a:rPr>
                  <a:t>  then</a:t>
                </a:r>
                <a:endParaRPr lang="en-IN" dirty="0">
                  <a:effectLst/>
                  <a:ea typeface="Calibri" panose="020F0502020204030204" pitchFamily="34" charset="0"/>
                </a:endParaRPr>
              </a:p>
              <a:p>
                <a:pPr marL="342900" lvl="0" indent="-342900">
                  <a:lnSpc>
                    <a:spcPct val="107000"/>
                  </a:lnSpc>
                  <a:buFont typeface="+mj-lt"/>
                  <a:buAutoNum type="alphaUcPeriod"/>
                </a:pPr>
                <a14:m>
                  <m:oMath xmlns:m="http://schemas.openxmlformats.org/officeDocument/2006/math">
                    <m:r>
                      <m:rPr>
                        <m:sty m:val="p"/>
                      </m:rPr>
                      <a:rPr lang="en-US" i="0">
                        <a:effectLst/>
                        <a:latin typeface="Cambria Math" panose="02040503050406030204" pitchFamily="18" charset="0"/>
                        <a:ea typeface="Calibri" panose="020F0502020204030204" pitchFamily="34" charset="0"/>
                      </a:rPr>
                      <m:t>f</m:t>
                    </m:r>
                    <m:r>
                      <a:rPr lang="en-US" i="0">
                        <a:effectLst/>
                        <a:latin typeface="Cambria Math" panose="02040503050406030204" pitchFamily="18" charset="0"/>
                        <a:ea typeface="Calibri" panose="020F0502020204030204" pitchFamily="34" charset="0"/>
                      </a:rPr>
                      <m:t>(</m:t>
                    </m:r>
                    <m:r>
                      <m:rPr>
                        <m:sty m:val="p"/>
                      </m:rPr>
                      <a:rPr lang="en-US" i="0">
                        <a:effectLst/>
                        <a:latin typeface="Cambria Math" panose="02040503050406030204" pitchFamily="18" charset="0"/>
                        <a:ea typeface="Calibri" panose="020F0502020204030204" pitchFamily="34" charset="0"/>
                      </a:rPr>
                      <m:t>z</m:t>
                    </m:r>
                    <m:r>
                      <a:rPr lang="en-US" i="0">
                        <a:effectLst/>
                        <a:latin typeface="Cambria Math" panose="02040503050406030204" pitchFamily="18" charset="0"/>
                        <a:ea typeface="Calibri" panose="020F0502020204030204" pitchFamily="34" charset="0"/>
                      </a:rPr>
                      <m:t>)</m:t>
                    </m:r>
                  </m:oMath>
                </a14:m>
                <a:r>
                  <a:rPr lang="en-US" dirty="0">
                    <a:effectLst/>
                    <a:ea typeface="Times New Roman" panose="02020603050405020304" pitchFamily="18" charset="0"/>
                  </a:rPr>
                  <a:t> is continuous</a:t>
                </a:r>
                <a:endParaRPr lang="en-IN" dirty="0">
                  <a:effectLst/>
                  <a:ea typeface="Calibri" panose="020F0502020204030204" pitchFamily="34" charset="0"/>
                </a:endParaRPr>
              </a:p>
              <a:p>
                <a:pPr marL="342900" lvl="0" indent="-342900">
                  <a:lnSpc>
                    <a:spcPct val="107000"/>
                  </a:lnSpc>
                  <a:buFont typeface="+mj-lt"/>
                  <a:buAutoNum type="alphaUcPeriod"/>
                </a:pPr>
                <a14:m>
                  <m:oMath xmlns:m="http://schemas.openxmlformats.org/officeDocument/2006/math">
                    <m:r>
                      <m:rPr>
                        <m:sty m:val="p"/>
                      </m:rPr>
                      <a:rPr lang="en-US" i="0">
                        <a:effectLst/>
                        <a:latin typeface="Cambria Math" panose="02040503050406030204" pitchFamily="18" charset="0"/>
                        <a:ea typeface="Calibri" panose="020F0502020204030204" pitchFamily="34" charset="0"/>
                      </a:rPr>
                      <m:t>f</m:t>
                    </m:r>
                    <m:r>
                      <a:rPr lang="en-US" i="0">
                        <a:effectLst/>
                        <a:latin typeface="Cambria Math" panose="02040503050406030204" pitchFamily="18" charset="0"/>
                        <a:ea typeface="Calibri" panose="020F0502020204030204" pitchFamily="34" charset="0"/>
                      </a:rPr>
                      <m:t>(</m:t>
                    </m:r>
                    <m:r>
                      <m:rPr>
                        <m:sty m:val="p"/>
                      </m:rPr>
                      <a:rPr lang="en-US" i="0">
                        <a:effectLst/>
                        <a:latin typeface="Cambria Math" panose="02040503050406030204" pitchFamily="18" charset="0"/>
                        <a:ea typeface="Calibri" panose="020F0502020204030204" pitchFamily="34" charset="0"/>
                      </a:rPr>
                      <m:t>z</m:t>
                    </m:r>
                    <m:r>
                      <a:rPr lang="en-US" i="0">
                        <a:effectLst/>
                        <a:latin typeface="Cambria Math" panose="02040503050406030204" pitchFamily="18" charset="0"/>
                        <a:ea typeface="Calibri" panose="020F0502020204030204" pitchFamily="34" charset="0"/>
                      </a:rPr>
                      <m:t>)</m:t>
                    </m:r>
                  </m:oMath>
                </a14:m>
                <a:r>
                  <a:rPr lang="en-US" dirty="0">
                    <a:effectLst/>
                    <a:ea typeface="Times New Roman" panose="02020603050405020304" pitchFamily="18" charset="0"/>
                  </a:rPr>
                  <a:t> is discontinuous</a:t>
                </a:r>
                <a:r>
                  <a:rPr lang="en-US" dirty="0">
                    <a:effectLst/>
                    <a:ea typeface="Calibri" panose="020F0502020204030204" pitchFamily="34" charset="0"/>
                  </a:rPr>
                  <a:t> at </a:t>
                </a:r>
                <a14:m>
                  <m:oMath xmlns:m="http://schemas.openxmlformats.org/officeDocument/2006/math">
                    <m:r>
                      <m:rPr>
                        <m:sty m:val="p"/>
                      </m:rPr>
                      <a:rPr lang="en-US" i="0">
                        <a:effectLst/>
                        <a:latin typeface="Cambria Math" panose="02040503050406030204" pitchFamily="18" charset="0"/>
                        <a:ea typeface="Calibri" panose="020F0502020204030204" pitchFamily="34" charset="0"/>
                      </a:rPr>
                      <m:t>z</m:t>
                    </m:r>
                    <m:r>
                      <a:rPr lang="en-US" i="0">
                        <a:effectLst/>
                        <a:latin typeface="Cambria Math" panose="02040503050406030204" pitchFamily="18" charset="0"/>
                        <a:ea typeface="Calibri" panose="020F0502020204030204" pitchFamily="34" charset="0"/>
                      </a:rPr>
                      <m:t>=±3</m:t>
                    </m:r>
                    <m:r>
                      <m:rPr>
                        <m:sty m:val="p"/>
                      </m:rPr>
                      <a:rPr lang="en-US" i="0">
                        <a:effectLst/>
                        <a:latin typeface="Cambria Math" panose="02040503050406030204" pitchFamily="18" charset="0"/>
                        <a:ea typeface="Calibri" panose="020F0502020204030204" pitchFamily="34" charset="0"/>
                      </a:rPr>
                      <m:t>i</m:t>
                    </m:r>
                  </m:oMath>
                </a14:m>
                <a:endParaRPr lang="en-IN" dirty="0">
                  <a:effectLst/>
                  <a:ea typeface="Calibri" panose="020F0502020204030204" pitchFamily="34" charset="0"/>
                </a:endParaRPr>
              </a:p>
              <a:p>
                <a:pPr marL="342900" lvl="0" indent="-342900">
                  <a:lnSpc>
                    <a:spcPct val="107000"/>
                  </a:lnSpc>
                  <a:buFont typeface="+mj-lt"/>
                  <a:buAutoNum type="alphaUcPeriod"/>
                </a:pPr>
                <a14:m>
                  <m:oMath xmlns:m="http://schemas.openxmlformats.org/officeDocument/2006/math">
                    <m:func>
                      <m:funcPr>
                        <m:ctrlPr>
                          <a:rPr lang="en-IN" i="1">
                            <a:effectLst/>
                            <a:latin typeface="Cambria Math" panose="02040503050406030204" pitchFamily="18" charset="0"/>
                            <a:ea typeface="Calibri" panose="020F0502020204030204" pitchFamily="34" charset="0"/>
                          </a:rPr>
                        </m:ctrlPr>
                      </m:funcPr>
                      <m:fName>
                        <m:limLow>
                          <m:limLowPr>
                            <m:ctrlPr>
                              <a:rPr lang="en-IN" i="1">
                                <a:effectLst/>
                                <a:latin typeface="Cambria Math" panose="02040503050406030204" pitchFamily="18" charset="0"/>
                                <a:ea typeface="Calibri" panose="020F0502020204030204" pitchFamily="34" charset="0"/>
                              </a:rPr>
                            </m:ctrlPr>
                          </m:limLowPr>
                          <m:e>
                            <m:r>
                              <m:rPr>
                                <m:sty m:val="p"/>
                              </m:rPr>
                              <a:rPr lang="en-US" i="0">
                                <a:effectLst/>
                                <a:latin typeface="Cambria Math" panose="02040503050406030204" pitchFamily="18" charset="0"/>
                                <a:ea typeface="Calibri" panose="020F0502020204030204" pitchFamily="34" charset="0"/>
                              </a:rPr>
                              <m:t>lim</m:t>
                            </m:r>
                          </m:e>
                          <m:lim>
                            <m:r>
                              <m:rPr>
                                <m:sty m:val="p"/>
                              </m:rPr>
                              <a:rPr lang="en-US" i="0">
                                <a:effectLst/>
                                <a:latin typeface="Cambria Math" panose="02040503050406030204" pitchFamily="18" charset="0"/>
                                <a:ea typeface="Calibri" panose="020F0502020204030204" pitchFamily="34" charset="0"/>
                              </a:rPr>
                              <m:t>z</m:t>
                            </m:r>
                            <m:r>
                              <a:rPr lang="en-US" i="0">
                                <a:effectLst/>
                                <a:latin typeface="Cambria Math" panose="02040503050406030204" pitchFamily="18" charset="0"/>
                                <a:ea typeface="Calibri" panose="020F0502020204030204" pitchFamily="34" charset="0"/>
                              </a:rPr>
                              <m:t>→</m:t>
                            </m:r>
                            <m:r>
                              <m:rPr>
                                <m:sty m:val="p"/>
                              </m:rPr>
                              <a:rPr lang="en-US" i="0">
                                <a:effectLst/>
                                <a:latin typeface="Cambria Math" panose="02040503050406030204" pitchFamily="18" charset="0"/>
                                <a:ea typeface="Calibri" panose="020F0502020204030204" pitchFamily="34" charset="0"/>
                              </a:rPr>
                              <m:t>i</m:t>
                            </m:r>
                          </m:lim>
                        </m:limLow>
                      </m:fName>
                      <m:e>
                        <m:f>
                          <m:fPr>
                            <m:ctrlPr>
                              <a:rPr lang="en-IN" i="1">
                                <a:effectLst/>
                                <a:latin typeface="Cambria Math" panose="02040503050406030204" pitchFamily="18" charset="0"/>
                                <a:ea typeface="Calibri" panose="020F0502020204030204" pitchFamily="34" charset="0"/>
                              </a:rPr>
                            </m:ctrlPr>
                          </m:fPr>
                          <m:num>
                            <m:r>
                              <m:rPr>
                                <m:sty m:val="p"/>
                              </m:rPr>
                              <a:rPr lang="en-US" i="0">
                                <a:effectLst/>
                                <a:latin typeface="Cambria Math" panose="02040503050406030204" pitchFamily="18" charset="0"/>
                                <a:ea typeface="Calibri" panose="020F0502020204030204" pitchFamily="34" charset="0"/>
                              </a:rPr>
                              <m:t>z</m:t>
                            </m:r>
                          </m:num>
                          <m:den>
                            <m:sSup>
                              <m:sSupPr>
                                <m:ctrlPr>
                                  <a:rPr lang="en-IN" i="1">
                                    <a:effectLst/>
                                    <a:latin typeface="Cambria Math" panose="02040503050406030204" pitchFamily="18" charset="0"/>
                                    <a:ea typeface="Calibri" panose="020F0502020204030204" pitchFamily="34" charset="0"/>
                                  </a:rPr>
                                </m:ctrlPr>
                              </m:sSupPr>
                              <m:e>
                                <m:r>
                                  <m:rPr>
                                    <m:sty m:val="p"/>
                                  </m:rPr>
                                  <a:rPr lang="en-US" i="0">
                                    <a:effectLst/>
                                    <a:latin typeface="Cambria Math" panose="02040503050406030204" pitchFamily="18" charset="0"/>
                                    <a:ea typeface="Calibri" panose="020F0502020204030204" pitchFamily="34" charset="0"/>
                                  </a:rPr>
                                  <m:t>z</m:t>
                                </m:r>
                              </m:e>
                              <m:sup>
                                <m:r>
                                  <a:rPr lang="en-US" i="0">
                                    <a:effectLst/>
                                    <a:latin typeface="Cambria Math" panose="02040503050406030204" pitchFamily="18" charset="0"/>
                                    <a:ea typeface="Calibri" panose="020F0502020204030204" pitchFamily="34" charset="0"/>
                                  </a:rPr>
                                  <m:t>2</m:t>
                                </m:r>
                              </m:sup>
                            </m:sSup>
                            <m:r>
                              <a:rPr lang="en-US" i="0">
                                <a:effectLst/>
                                <a:latin typeface="Cambria Math" panose="02040503050406030204" pitchFamily="18" charset="0"/>
                                <a:ea typeface="Calibri" panose="020F0502020204030204" pitchFamily="34" charset="0"/>
                              </a:rPr>
                              <m:t>+9</m:t>
                            </m:r>
                          </m:den>
                        </m:f>
                        <m:r>
                          <a:rPr lang="en-US" i="0">
                            <a:effectLst/>
                            <a:latin typeface="Cambria Math" panose="02040503050406030204" pitchFamily="18" charset="0"/>
                            <a:ea typeface="Calibri" panose="020F0502020204030204" pitchFamily="34" charset="0"/>
                          </a:rPr>
                          <m:t>=−</m:t>
                        </m:r>
                        <m:f>
                          <m:fPr>
                            <m:ctrlPr>
                              <a:rPr lang="en-IN" i="1">
                                <a:effectLst/>
                                <a:latin typeface="Cambria Math" panose="02040503050406030204" pitchFamily="18" charset="0"/>
                                <a:ea typeface="Calibri" panose="020F0502020204030204" pitchFamily="34" charset="0"/>
                              </a:rPr>
                            </m:ctrlPr>
                          </m:fPr>
                          <m:num>
                            <m:r>
                              <m:rPr>
                                <m:sty m:val="p"/>
                              </m:rPr>
                              <a:rPr lang="en-US" i="0">
                                <a:effectLst/>
                                <a:latin typeface="Cambria Math" panose="02040503050406030204" pitchFamily="18" charset="0"/>
                                <a:ea typeface="Calibri" panose="020F0502020204030204" pitchFamily="34" charset="0"/>
                              </a:rPr>
                              <m:t>i</m:t>
                            </m:r>
                          </m:num>
                          <m:den>
                            <m:r>
                              <a:rPr lang="en-US" i="0">
                                <a:effectLst/>
                                <a:latin typeface="Cambria Math" panose="02040503050406030204" pitchFamily="18" charset="0"/>
                                <a:ea typeface="Calibri" panose="020F0502020204030204" pitchFamily="34" charset="0"/>
                              </a:rPr>
                              <m:t>8</m:t>
                            </m:r>
                          </m:den>
                        </m:f>
                      </m:e>
                    </m:func>
                  </m:oMath>
                </a14:m>
                <a:endParaRPr lang="en-IN" dirty="0">
                  <a:effectLst/>
                  <a:ea typeface="Calibri" panose="020F0502020204030204" pitchFamily="34" charset="0"/>
                </a:endParaRPr>
              </a:p>
              <a:p>
                <a:pPr marL="342900" lvl="0" indent="-342900">
                  <a:lnSpc>
                    <a:spcPct val="107000"/>
                  </a:lnSpc>
                  <a:spcAft>
                    <a:spcPts val="800"/>
                  </a:spcAft>
                  <a:buFont typeface="+mj-lt"/>
                  <a:buAutoNum type="alphaUcPeriod"/>
                </a:pPr>
                <a:r>
                  <a:rPr lang="en-US" b="1" dirty="0">
                    <a:effectLst/>
                    <a:ea typeface="Calibri" panose="020F0502020204030204" pitchFamily="34" charset="0"/>
                  </a:rPr>
                  <a:t>Both B &amp; C</a:t>
                </a:r>
                <a:endParaRPr lang="en-IN" dirty="0">
                  <a:effectLst/>
                  <a:ea typeface="Calibri" panose="020F0502020204030204" pitchFamily="34"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14401"/>
                <a:ext cx="8229600" cy="5310586"/>
              </a:xfrm>
              <a:blipFill>
                <a:blip r:embed="rId2"/>
                <a:stretch>
                  <a:fillRect l="-1185" b="-4478"/>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11D5BFCE-A01C-4F8D-A485-1BABA8EF7416}" type="datetime1">
              <a:rPr lang="en-US" smtClean="0"/>
              <a:t>9/22/2022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5240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rPr>
              <a:t>MCQ’</a:t>
            </a:r>
            <a:r>
              <a:rPr lang="en-US" sz="3200" b="1" dirty="0">
                <a:latin typeface="Times New Roman" panose="02020603050405020304" pitchFamily="18" charset="0"/>
              </a:rPr>
              <a:t>s(CO1)</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9" name="Content Placeholder 3">
            <a:extLst>
              <a:ext uri="{FF2B5EF4-FFF2-40B4-BE49-F238E27FC236}">
                <a16:creationId xmlns:a16="http://schemas.microsoft.com/office/drawing/2014/main" id="{3AEC1A9F-C8AC-4231-87EC-E93120250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14400"/>
                <a:ext cx="8229600" cy="5334000"/>
              </a:xfrm>
            </p:spPr>
            <p:txBody>
              <a:bodyPr>
                <a:noAutofit/>
              </a:bodyPr>
              <a:lstStyle/>
              <a:p>
                <a:pPr marL="0" lvl="0" indent="0">
                  <a:lnSpc>
                    <a:spcPct val="107000"/>
                  </a:lnSpc>
                  <a:buNone/>
                </a:pPr>
                <a:r>
                  <a:rPr lang="en-US" dirty="0">
                    <a:effectLst/>
                    <a:ea typeface="Calibri" panose="020F0502020204030204" pitchFamily="34" charset="0"/>
                    <a:cs typeface="Mangal" panose="02040503050203030202" pitchFamily="18" charset="0"/>
                  </a:rPr>
                  <a:t>3. </a:t>
                </a:r>
                <a:r>
                  <a:rPr lang="en-US" dirty="0">
                    <a:effectLst/>
                    <a:ea typeface="Calibri" panose="020F0502020204030204" pitchFamily="34" charset="0"/>
                  </a:rPr>
                  <a:t>Analytic function is also known as </a:t>
                </a:r>
                <a:endParaRPr lang="en-IN" dirty="0">
                  <a:effectLst/>
                  <a:ea typeface="Calibri" panose="020F0502020204030204" pitchFamily="34" charset="0"/>
                </a:endParaRPr>
              </a:p>
              <a:p>
                <a:pPr marL="342900" lvl="0" indent="-342900">
                  <a:lnSpc>
                    <a:spcPct val="107000"/>
                  </a:lnSpc>
                  <a:buFont typeface="+mj-lt"/>
                  <a:buAutoNum type="alphaUcPeriod"/>
                </a:pPr>
                <a:r>
                  <a:rPr lang="en-US" dirty="0">
                    <a:effectLst/>
                    <a:ea typeface="Calibri" panose="020F0502020204030204" pitchFamily="34" charset="0"/>
                  </a:rPr>
                  <a:t>Regular function</a:t>
                </a:r>
                <a:endParaRPr lang="en-IN" dirty="0">
                  <a:effectLst/>
                  <a:ea typeface="Calibri" panose="020F0502020204030204" pitchFamily="34" charset="0"/>
                </a:endParaRPr>
              </a:p>
              <a:p>
                <a:pPr marL="342900" lvl="0" indent="-342900">
                  <a:lnSpc>
                    <a:spcPct val="107000"/>
                  </a:lnSpc>
                  <a:buFont typeface="+mj-lt"/>
                  <a:buAutoNum type="alphaUcPeriod"/>
                </a:pPr>
                <a:r>
                  <a:rPr lang="en-US" dirty="0">
                    <a:effectLst/>
                    <a:ea typeface="Calibri" panose="020F0502020204030204" pitchFamily="34" charset="0"/>
                  </a:rPr>
                  <a:t>Holomorphic function </a:t>
                </a:r>
                <a:endParaRPr lang="en-IN" dirty="0">
                  <a:effectLst/>
                  <a:ea typeface="Calibri" panose="020F0502020204030204" pitchFamily="34" charset="0"/>
                </a:endParaRPr>
              </a:p>
              <a:p>
                <a:pPr marL="342900" lvl="0" indent="-342900">
                  <a:lnSpc>
                    <a:spcPct val="107000"/>
                  </a:lnSpc>
                  <a:buFont typeface="+mj-lt"/>
                  <a:buAutoNum type="alphaUcPeriod"/>
                </a:pPr>
                <a:r>
                  <a:rPr lang="en-US" b="1" dirty="0">
                    <a:effectLst/>
                    <a:ea typeface="Calibri" panose="020F0502020204030204" pitchFamily="34" charset="0"/>
                  </a:rPr>
                  <a:t>Both A &amp; B</a:t>
                </a:r>
                <a:endParaRPr lang="en-IN" dirty="0">
                  <a:effectLst/>
                  <a:ea typeface="Calibri" panose="020F0502020204030204" pitchFamily="34" charset="0"/>
                </a:endParaRPr>
              </a:p>
              <a:p>
                <a:pPr marL="342900" lvl="0" indent="-342900">
                  <a:lnSpc>
                    <a:spcPct val="107000"/>
                  </a:lnSpc>
                  <a:buFont typeface="+mj-lt"/>
                  <a:buAutoNum type="alphaUcPeriod"/>
                </a:pPr>
                <a:r>
                  <a:rPr lang="en-US" dirty="0">
                    <a:effectLst/>
                    <a:ea typeface="Calibri" panose="020F0502020204030204" pitchFamily="34" charset="0"/>
                  </a:rPr>
                  <a:t>None of these</a:t>
                </a:r>
                <a:endParaRPr lang="en-IN" dirty="0">
                  <a:ea typeface="Calibri" panose="020F0502020204030204" pitchFamily="34" charset="0"/>
                </a:endParaRPr>
              </a:p>
              <a:p>
                <a:pPr marL="0" lvl="0" indent="0">
                  <a:lnSpc>
                    <a:spcPct val="115000"/>
                  </a:lnSpc>
                  <a:spcAft>
                    <a:spcPts val="1000"/>
                  </a:spcAft>
                  <a:buNone/>
                </a:pPr>
                <a:r>
                  <a:rPr lang="en-IN" dirty="0">
                    <a:effectLst/>
                    <a:ea typeface="Calibri" panose="020F0502020204030204" pitchFamily="34" charset="0"/>
                  </a:rPr>
                  <a:t>4. </a:t>
                </a:r>
                <a:r>
                  <a:rPr lang="en-US" dirty="0">
                    <a:effectLst/>
                    <a:ea typeface="Calibri" panose="020F0502020204030204" pitchFamily="34" charset="0"/>
                  </a:rPr>
                  <a:t> </a:t>
                </a:r>
                <a:r>
                  <a:rPr lang="en-US" dirty="0">
                    <a:effectLst/>
                    <a:ea typeface="Times New Roman" panose="02020603050405020304" pitchFamily="18" charset="0"/>
                  </a:rPr>
                  <a:t>The harmonic conjugate of the function </a:t>
                </a: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rPr>
                      <m:t>u</m:t>
                    </m:r>
                    <m:r>
                      <a:rPr lang="en-US" i="0" smtClean="0">
                        <a:effectLst/>
                        <a:latin typeface="Cambria Math" panose="02040503050406030204" pitchFamily="18" charset="0"/>
                        <a:ea typeface="Times New Roman" panose="02020603050405020304" pitchFamily="18" charset="0"/>
                      </a:rPr>
                      <m:t>=</m:t>
                    </m:r>
                    <m:sSup>
                      <m:sSupPr>
                        <m:ctrlPr>
                          <a:rPr lang="en-IN" i="1">
                            <a:effectLst/>
                            <a:latin typeface="Cambria Math" panose="02040503050406030204" pitchFamily="18" charset="0"/>
                            <a:ea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rPr>
                          <m:t>x</m:t>
                        </m:r>
                      </m:e>
                      <m:sup>
                        <m:r>
                          <a:rPr lang="en-US" i="0" smtClean="0">
                            <a:effectLst/>
                            <a:latin typeface="Cambria Math" panose="02040503050406030204" pitchFamily="18" charset="0"/>
                            <a:ea typeface="Times New Roman" panose="02020603050405020304" pitchFamily="18" charset="0"/>
                          </a:rPr>
                          <m:t>2</m:t>
                        </m:r>
                      </m:sup>
                    </m:sSup>
                    <m:r>
                      <a:rPr lang="en-US" i="0" smtClean="0">
                        <a:effectLst/>
                        <a:latin typeface="Cambria Math" panose="02040503050406030204" pitchFamily="18" charset="0"/>
                        <a:ea typeface="Times New Roman" panose="02020603050405020304" pitchFamily="18" charset="0"/>
                      </a:rPr>
                      <m:t>−</m:t>
                    </m:r>
                    <m:sSup>
                      <m:sSupPr>
                        <m:ctrlPr>
                          <a:rPr lang="en-IN" i="1">
                            <a:effectLst/>
                            <a:latin typeface="Cambria Math" panose="02040503050406030204" pitchFamily="18" charset="0"/>
                            <a:ea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rPr>
                          <m:t>y</m:t>
                        </m:r>
                      </m:e>
                      <m:sup>
                        <m:r>
                          <a:rPr lang="en-US" i="0" smtClean="0">
                            <a:effectLst/>
                            <a:latin typeface="Cambria Math" panose="02040503050406030204" pitchFamily="18" charset="0"/>
                            <a:ea typeface="Times New Roman" panose="02020603050405020304" pitchFamily="18" charset="0"/>
                          </a:rPr>
                          <m:t>2</m:t>
                        </m:r>
                      </m:sup>
                    </m:sSup>
                    <m:r>
                      <a:rPr lang="en-US" i="0" smtClean="0">
                        <a:effectLst/>
                        <a:latin typeface="Cambria Math" panose="02040503050406030204" pitchFamily="18" charset="0"/>
                        <a:ea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rPr>
                      <m:t>y</m:t>
                    </m:r>
                  </m:oMath>
                </a14:m>
                <a:r>
                  <a:rPr lang="en-US" dirty="0">
                    <a:effectLst/>
                    <a:ea typeface="Times New Roman" panose="02020603050405020304" pitchFamily="18" charset="0"/>
                  </a:rPr>
                  <a:t> is</a:t>
                </a:r>
                <a:endParaRPr lang="en-IN" dirty="0">
                  <a:effectLst/>
                  <a:ea typeface="Calibri" panose="020F0502020204030204" pitchFamily="34" charset="0"/>
                </a:endParaRPr>
              </a:p>
              <a:p>
                <a:pPr marL="342900" lvl="0" indent="-342900">
                  <a:lnSpc>
                    <a:spcPct val="115000"/>
                  </a:lnSpc>
                  <a:spcAft>
                    <a:spcPts val="1000"/>
                  </a:spcAft>
                  <a:buFont typeface="+mj-lt"/>
                  <a:buAutoNum type="alphaUcPeriod"/>
                </a:pPr>
                <a14:m>
                  <m:oMath xmlns:m="http://schemas.openxmlformats.org/officeDocument/2006/math">
                    <m:r>
                      <a:rPr lang="en-US" i="0" smtClean="0">
                        <a:effectLst/>
                        <a:latin typeface="Cambria Math" panose="02040503050406030204" pitchFamily="18" charset="0"/>
                        <a:ea typeface="Times New Roman" panose="02020603050405020304" pitchFamily="18" charset="0"/>
                      </a:rPr>
                      <m:t>−4</m:t>
                    </m:r>
                    <m:r>
                      <m:rPr>
                        <m:sty m:val="p"/>
                      </m:rPr>
                      <a:rPr lang="en-US" i="0" smtClean="0">
                        <a:effectLst/>
                        <a:latin typeface="Cambria Math" panose="02040503050406030204" pitchFamily="18" charset="0"/>
                        <a:ea typeface="Times New Roman" panose="02020603050405020304" pitchFamily="18" charset="0"/>
                      </a:rPr>
                      <m:t>xy</m:t>
                    </m:r>
                    <m:r>
                      <a:rPr lang="en-US" i="0" smtClean="0">
                        <a:effectLst/>
                        <a:latin typeface="Cambria Math" panose="02040503050406030204" pitchFamily="18" charset="0"/>
                        <a:ea typeface="Times New Roman" panose="02020603050405020304" pitchFamily="18" charset="0"/>
                      </a:rPr>
                      <m:t> + </m:t>
                    </m:r>
                    <m:r>
                      <m:rPr>
                        <m:sty m:val="p"/>
                      </m:rPr>
                      <a:rPr lang="en-US" i="0" smtClean="0">
                        <a:effectLst/>
                        <a:latin typeface="Cambria Math" panose="02040503050406030204" pitchFamily="18" charset="0"/>
                        <a:ea typeface="Times New Roman" panose="02020603050405020304" pitchFamily="18" charset="0"/>
                      </a:rPr>
                      <m:t>y</m:t>
                    </m:r>
                  </m:oMath>
                </a14:m>
                <a:endParaRPr lang="en-US" dirty="0">
                  <a:ea typeface="Times New Roman" panose="02020603050405020304" pitchFamily="18" charset="0"/>
                </a:endParaRPr>
              </a:p>
              <a:p>
                <a:pPr>
                  <a:lnSpc>
                    <a:spcPct val="115000"/>
                  </a:lnSpc>
                  <a:spcAft>
                    <a:spcPts val="1000"/>
                  </a:spcAft>
                  <a:buFont typeface="+mj-lt"/>
                  <a:buAutoNum type="alphaUcPeriod"/>
                </a:pPr>
                <a14:m>
                  <m:oMath xmlns:m="http://schemas.openxmlformats.org/officeDocument/2006/math">
                    <m:r>
                      <a:rPr lang="en-US" i="0" smtClean="0">
                        <a:latin typeface="Cambria Math" panose="02040503050406030204" pitchFamily="18" charset="0"/>
                        <a:ea typeface="Times New Roman" panose="02020603050405020304" pitchFamily="18" charset="0"/>
                      </a:rPr>
                      <m:t>2</m:t>
                    </m:r>
                    <m:r>
                      <m:rPr>
                        <m:sty m:val="p"/>
                      </m:rPr>
                      <a:rPr lang="en-US" i="0" smtClean="0">
                        <a:effectLst/>
                        <a:latin typeface="Cambria Math" panose="02040503050406030204" pitchFamily="18" charset="0"/>
                        <a:ea typeface="Times New Roman" panose="02020603050405020304" pitchFamily="18" charset="0"/>
                      </a:rPr>
                      <m:t>xy</m:t>
                    </m:r>
                    <m:r>
                      <a:rPr lang="en-US" i="0" smtClean="0">
                        <a:effectLst/>
                        <a:latin typeface="Cambria Math" panose="02040503050406030204" pitchFamily="18" charset="0"/>
                        <a:ea typeface="Times New Roman" panose="02020603050405020304" pitchFamily="18" charset="0"/>
                      </a:rPr>
                      <m:t> + </m:t>
                    </m:r>
                    <m:r>
                      <m:rPr>
                        <m:sty m:val="p"/>
                      </m:rPr>
                      <a:rPr lang="en-US" i="0" smtClean="0">
                        <a:effectLst/>
                        <a:latin typeface="Cambria Math" panose="02040503050406030204" pitchFamily="18" charset="0"/>
                        <a:ea typeface="Times New Roman" panose="02020603050405020304" pitchFamily="18" charset="0"/>
                      </a:rPr>
                      <m:t>y</m:t>
                    </m:r>
                  </m:oMath>
                </a14:m>
                <a:endParaRPr lang="en-US" dirty="0">
                  <a:ea typeface="Times New Roman" panose="02020603050405020304" pitchFamily="18" charset="0"/>
                </a:endParaRPr>
              </a:p>
              <a:p>
                <a:pPr>
                  <a:lnSpc>
                    <a:spcPct val="115000"/>
                  </a:lnSpc>
                  <a:spcAft>
                    <a:spcPts val="1000"/>
                  </a:spcAft>
                  <a:buFont typeface="+mj-lt"/>
                  <a:buAutoNum type="alphaUcPeriod"/>
                </a:pPr>
                <a14:m>
                  <m:oMath xmlns:m="http://schemas.openxmlformats.org/officeDocument/2006/math">
                    <m:r>
                      <a:rPr lang="en-US" b="1" i="0" smtClean="0">
                        <a:latin typeface="Cambria Math" panose="02040503050406030204" pitchFamily="18" charset="0"/>
                        <a:ea typeface="Times New Roman" panose="02020603050405020304" pitchFamily="18" charset="0"/>
                      </a:rPr>
                      <m:t>𝟐</m:t>
                    </m:r>
                    <m:r>
                      <a:rPr lang="en-US" b="1" i="0" smtClean="0">
                        <a:effectLst/>
                        <a:latin typeface="Cambria Math" panose="02040503050406030204" pitchFamily="18" charset="0"/>
                        <a:ea typeface="Times New Roman" panose="02020603050405020304" pitchFamily="18" charset="0"/>
                      </a:rPr>
                      <m:t>𝐱𝐲</m:t>
                    </m:r>
                    <m:r>
                      <a:rPr lang="en-US" b="1" i="0" smtClean="0">
                        <a:effectLst/>
                        <a:latin typeface="Cambria Math" panose="02040503050406030204" pitchFamily="18" charset="0"/>
                        <a:ea typeface="Times New Roman" panose="02020603050405020304" pitchFamily="18" charset="0"/>
                      </a:rPr>
                      <m:t> +</m:t>
                    </m:r>
                    <m:r>
                      <a:rPr lang="en-US" b="1" i="0" smtClean="0">
                        <a:effectLst/>
                        <a:latin typeface="Cambria Math" panose="02040503050406030204" pitchFamily="18" charset="0"/>
                        <a:ea typeface="Times New Roman" panose="02020603050405020304" pitchFamily="18" charset="0"/>
                      </a:rPr>
                      <m:t>𝐱</m:t>
                    </m:r>
                  </m:oMath>
                </a14:m>
                <a:endParaRPr lang="en-IN" b="1" dirty="0">
                  <a:ea typeface="Times New Roman" panose="02020603050405020304" pitchFamily="18" charset="0"/>
                </a:endParaRPr>
              </a:p>
              <a:p>
                <a:pPr>
                  <a:lnSpc>
                    <a:spcPct val="115000"/>
                  </a:lnSpc>
                  <a:spcAft>
                    <a:spcPts val="1000"/>
                  </a:spcAft>
                  <a:buFont typeface="+mj-lt"/>
                  <a:buAutoNum type="alphaUcPeriod"/>
                </a:pPr>
                <a:r>
                  <a:rPr lang="en-US" dirty="0">
                    <a:effectLst/>
                    <a:ea typeface="Times New Roman" panose="02020603050405020304" pitchFamily="18" charset="0"/>
                  </a:rPr>
                  <a:t>None of these</a:t>
                </a:r>
                <a:endParaRPr lang="en-IN" dirty="0">
                  <a:effectLst/>
                  <a:ea typeface="Times New Roman" panose="02020603050405020304" pitchFamily="18" charset="0"/>
                </a:endParaRPr>
              </a:p>
              <a:p>
                <a:pPr marL="0" lvl="0" indent="0">
                  <a:lnSpc>
                    <a:spcPct val="107000"/>
                  </a:lnSpc>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334000"/>
              </a:xfrm>
              <a:blipFill>
                <a:blip r:embed="rId2"/>
                <a:stretch>
                  <a:fillRect l="-1185" t="-914" b="-1714"/>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A128DE95-1B98-48AC-BBBE-F810A64985E9}" type="datetime1">
              <a:rPr lang="en-US" smtClean="0"/>
              <a:t>9/22/2022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9"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rPr>
              <a:t>MCQ’</a:t>
            </a:r>
            <a:r>
              <a:rPr lang="en-US" sz="3200" b="1" dirty="0">
                <a:latin typeface="Times New Roman" panose="02020603050405020304" pitchFamily="18" charset="0"/>
              </a:rPr>
              <a:t>s(CO1)</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FA8A1FF3-BF68-402F-8C76-4C378AA739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29998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14400"/>
                <a:ext cx="8229600" cy="5334000"/>
              </a:xfrm>
            </p:spPr>
            <p:txBody>
              <a:bodyPr>
                <a:noAutofit/>
              </a:bodyPr>
              <a:lstStyle/>
              <a:p>
                <a:pPr marL="342900" lvl="0" indent="-342900">
                  <a:lnSpc>
                    <a:spcPct val="107000"/>
                  </a:lnSpc>
                  <a:buFont typeface="+mj-lt"/>
                  <a:buAutoNum type="arabicPeriod"/>
                </a:pPr>
                <a:r>
                  <a:rPr lang="en-US" dirty="0">
                    <a:effectLst/>
                    <a:ea typeface="Times New Roman" panose="02020603050405020304" pitchFamily="18" charset="0"/>
                    <a:cs typeface="Times New Roman" panose="02020603050405020304" pitchFamily="18" charset="0"/>
                  </a:rPr>
                  <a:t>Pick the correct option from glossary:</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romanLcParenBoth"/>
                </a:pP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f</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e>
                    </m:d>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den>
                    </m:f>
                  </m:oMath>
                </a14:m>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romanLcParenBoth"/>
                </a:pPr>
                <a14:m>
                  <m:oMath xmlns:m="http://schemas.openxmlformats.org/officeDocument/2006/math">
                    <m:r>
                      <a:rPr lang="en-US" b="0" i="0" smtClean="0">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f</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e>
                    </m:d>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cos</m:t>
                        </m:r>
                      </m:fName>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e>
                    </m:func>
                  </m:oMath>
                </a14:m>
                <a:r>
                  <a:rPr lang="en-US" dirty="0">
                    <a:effectLst/>
                    <a:ea typeface="Times New Roman" panose="02020603050405020304" pitchFamily="18"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romanLcParenBoth"/>
                </a:pPr>
                <a:r>
                  <a:rPr lang="en-US"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f</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e>
                    </m:d>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logz</m:t>
                    </m:r>
                  </m:oMath>
                </a14:m>
                <a:r>
                  <a:rPr lang="en-US" dirty="0">
                    <a:effectLst/>
                    <a:ea typeface="Times New Roman" panose="02020603050405020304" pitchFamily="18"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romanLcParenBoth"/>
                </a:pPr>
                <a:r>
                  <a:rPr lang="en-US" dirty="0">
                    <a:effectLst/>
                    <a:ea typeface="Times New Roman" panose="02020603050405020304" pitchFamily="18" charset="0"/>
                    <a:cs typeface="Times New Roman" panose="02020603050405020304" pitchFamily="18" charset="0"/>
                  </a:rPr>
                  <a:t> </a:t>
                </a: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f</m:t>
                    </m:r>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e>
                    </m:d>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e</m:t>
                        </m:r>
                      </m:e>
                      <m:sup>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iz</m:t>
                        </m:r>
                      </m:sup>
                    </m:sSup>
                  </m:oMath>
                </a14:m>
                <a:r>
                  <a:rPr lang="en-US" dirty="0">
                    <a:effectLst/>
                    <a:ea typeface="Times New Roman" panose="02020603050405020304" pitchFamily="18" charset="0"/>
                    <a:cs typeface="Times New Roman" panose="02020603050405020304" pitchFamily="18" charset="0"/>
                  </a:rPr>
                  <a:t> </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US" dirty="0">
                    <a:effectLst/>
                    <a:ea typeface="Times New Roman" panose="02020603050405020304" pitchFamily="18" charset="0"/>
                    <a:cs typeface="Times New Roman" panose="02020603050405020304" pitchFamily="18" charset="0"/>
                  </a:rPr>
                  <a:t>Is analytic in entire complex plane except origin</a:t>
                </a:r>
                <a:endParaRPr lang="en-IN" dirty="0">
                  <a:effectLst/>
                  <a:ea typeface="Calibri" panose="020F0502020204030204" pitchFamily="34" charset="0"/>
                  <a:cs typeface="Times New Roman" panose="02020603050405020304" pitchFamily="18" charset="0"/>
                </a:endParaRPr>
              </a:p>
              <a:p>
                <a:pPr marL="342900" lvl="0" indent="-342900">
                  <a:lnSpc>
                    <a:spcPct val="107000"/>
                  </a:lnSpc>
                  <a:buFont typeface="+mj-lt"/>
                  <a:buAutoNum type="alphaUcPeriod"/>
                </a:pPr>
                <a:r>
                  <a:rPr lang="en-US" dirty="0">
                    <a:effectLst/>
                    <a:ea typeface="Times New Roman" panose="02020603050405020304" pitchFamily="18" charset="0"/>
                    <a:cs typeface="Times New Roman" panose="02020603050405020304" pitchFamily="18" charset="0"/>
                  </a:rPr>
                  <a:t> Is analytic in entire complex plane</a:t>
                </a:r>
                <a:endParaRPr lang="en-IN" dirty="0">
                  <a:ea typeface="Times New Roman" panose="02020603050405020304" pitchFamily="18" charset="0"/>
                </a:endParaRPr>
              </a:p>
              <a:p>
                <a:pPr marL="342900" lvl="0" indent="-342900">
                  <a:lnSpc>
                    <a:spcPct val="107000"/>
                  </a:lnSpc>
                  <a:buFont typeface="+mj-lt"/>
                  <a:buAutoNum type="alphaUcPeriod"/>
                </a:pPr>
                <a14:m>
                  <m:oMath xmlns:m="http://schemas.openxmlformats.org/officeDocument/2006/math">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f</m:t>
                        </m:r>
                      </m:e>
                      <m:sup>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d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e>
                    </m:d>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1</m:t>
                        </m:r>
                      </m:num>
                      <m:den>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z</m:t>
                        </m:r>
                      </m:den>
                    </m:f>
                  </m:oMath>
                </a14:m>
                <a:endParaRPr lang="en-IN"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lphaUcPeriod"/>
                </a:pPr>
                <a:r>
                  <a:rPr lang="en-US" dirty="0">
                    <a:effectLst/>
                    <a:ea typeface="Times New Roman" panose="02020603050405020304" pitchFamily="18" charset="0"/>
                    <a:cs typeface="Times New Roman" panose="02020603050405020304" pitchFamily="18" charset="0"/>
                  </a:rPr>
                  <a:t>Has imaginary part </a:t>
                </a:r>
                <a14:m>
                  <m:oMath xmlns:m="http://schemas.openxmlformats.org/officeDocument/2006/math">
                    <m:sSup>
                      <m:sSup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e</m:t>
                        </m:r>
                      </m:e>
                      <m:sup>
                        <m: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y</m:t>
                        </m:r>
                      </m:sup>
                    </m:sSup>
                    <m:func>
                      <m:funcPr>
                        <m:ctrlPr>
                          <a:rPr lang="en-IN" i="1">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sin</m:t>
                        </m:r>
                      </m:fName>
                      <m:e>
                        <m:r>
                          <m:rPr>
                            <m:sty m:val="p"/>
                          </m:rPr>
                          <a:rPr lang="en-US" i="0" smtClean="0">
                            <a:effectLst/>
                            <a:latin typeface="Cambria Math" panose="02040503050406030204" pitchFamily="18" charset="0"/>
                            <a:ea typeface="Times New Roman" panose="02020603050405020304" pitchFamily="18" charset="0"/>
                            <a:cs typeface="Times New Roman" panose="02020603050405020304" pitchFamily="18" charset="0"/>
                          </a:rPr>
                          <m:t>x</m:t>
                        </m:r>
                      </m:e>
                    </m:func>
                  </m:oMath>
                </a14:m>
                <a:endParaRPr lang="en-IN" dirty="0">
                  <a:effectLst/>
                  <a:ea typeface="Calibri" panose="020F0502020204030204" pitchFamily="34" charset="0"/>
                  <a:cs typeface="Times New Roman" panose="02020603050405020304" pitchFamily="18" charset="0"/>
                </a:endParaRPr>
              </a:p>
              <a:p>
                <a:pPr marL="0" lvl="0" indent="0">
                  <a:lnSpc>
                    <a:spcPct val="107000"/>
                  </a:lnSpc>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334000"/>
              </a:xfrm>
              <a:blipFill>
                <a:blip r:embed="rId2"/>
                <a:stretch>
                  <a:fillRect l="-1111" t="-914"/>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17A91FC8-705D-4C37-8CC7-96EE94F253E4}" type="datetime1">
              <a:rPr lang="en-US" smtClean="0"/>
              <a:t>9/22/2022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9"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r>
              <a:rPr lang="en-US" sz="3200" b="1" dirty="0">
                <a:latin typeface="Times New Roman" panose="02020603050405020304" pitchFamily="18" charset="0"/>
              </a:rPr>
              <a:t>Glossary Questions(CO1)</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FA8A1FF3-BF68-402F-8C76-4C378AA739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406177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1000"/>
                                        <p:tgtEl>
                                          <p:spTgt spid="3">
                                            <p:txEl>
                                              <p:pRg st="8" end="8"/>
                                            </p:txEl>
                                          </p:spTgt>
                                        </p:tgtEl>
                                      </p:cBhvr>
                                    </p:animEffect>
                                    <p:anim calcmode="lin" valueType="num">
                                      <p:cBhvr>
                                        <p:cTn id="4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914400"/>
                <a:ext cx="8229600" cy="5334000"/>
              </a:xfrm>
            </p:spPr>
            <p:txBody>
              <a:bodyPr>
                <a:noAutofit/>
              </a:bodyPr>
              <a:lstStyle/>
              <a:p>
                <a:pPr marL="0" lvl="0" indent="0">
                  <a:lnSpc>
                    <a:spcPct val="107000"/>
                  </a:lnSpc>
                  <a:buNone/>
                </a:pPr>
                <a:r>
                  <a:rPr lang="en-IN" dirty="0">
                    <a:effectLst/>
                    <a:ea typeface="Calibri" panose="020F0502020204030204" pitchFamily="34" charset="0"/>
                  </a:rPr>
                  <a:t>2. </a:t>
                </a:r>
                <a:r>
                  <a:rPr lang="en-US" dirty="0">
                    <a:effectLst/>
                    <a:ea typeface="Times New Roman" panose="02020603050405020304" pitchFamily="18" charset="0"/>
                    <a:cs typeface="Mangal" panose="02040503050203030202" pitchFamily="18" charset="0"/>
                  </a:rPr>
                  <a:t>Pick the correct option from glossary:</a:t>
                </a:r>
                <a:endParaRPr lang="en-IN" dirty="0">
                  <a:effectLst/>
                  <a:ea typeface="Calibri" panose="020F0502020204030204" pitchFamily="34" charset="0"/>
                  <a:cs typeface="Mangal" panose="02040503050203030202" pitchFamily="18" charset="0"/>
                </a:endParaRPr>
              </a:p>
              <a:p>
                <a:pPr marL="342900" lvl="0" indent="-342900">
                  <a:lnSpc>
                    <a:spcPct val="107000"/>
                  </a:lnSpc>
                  <a:buFont typeface="+mj-lt"/>
                  <a:buAutoNum type="romanLcParenBoth"/>
                </a:pPr>
                <a:r>
                  <a:rPr lang="en-US" dirty="0">
                    <a:effectLst/>
                    <a:ea typeface="Times New Roman" panose="02020603050405020304" pitchFamily="18" charset="0"/>
                  </a:rPr>
                  <a:t> </a:t>
                </a: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rPr>
                      <m:t>u</m:t>
                    </m:r>
                    <m:d>
                      <m:dPr>
                        <m:ctrlPr>
                          <a:rPr lang="en-IN" i="1">
                            <a:effectLst/>
                            <a:latin typeface="Cambria Math" panose="02040503050406030204" pitchFamily="18" charset="0"/>
                            <a:ea typeface="Times New Roman" panose="02020603050405020304" pitchFamily="18" charset="0"/>
                          </a:rPr>
                        </m:ctrlPr>
                      </m:dPr>
                      <m:e>
                        <m:r>
                          <m:rPr>
                            <m:sty m:val="p"/>
                          </m:rPr>
                          <a:rPr lang="en-US" i="0" smtClean="0">
                            <a:effectLst/>
                            <a:latin typeface="Cambria Math" panose="02040503050406030204" pitchFamily="18" charset="0"/>
                            <a:ea typeface="Times New Roman" panose="02020603050405020304" pitchFamily="18" charset="0"/>
                          </a:rPr>
                          <m:t>x</m:t>
                        </m:r>
                        <m:r>
                          <a:rPr lang="en-US" i="0" smtClean="0">
                            <a:effectLst/>
                            <a:latin typeface="Cambria Math" panose="02040503050406030204" pitchFamily="18" charset="0"/>
                            <a:ea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rPr>
                          <m:t>y</m:t>
                        </m:r>
                      </m:e>
                    </m:d>
                    <m:r>
                      <a:rPr lang="en-US" i="0" smtClean="0">
                        <a:effectLst/>
                        <a:latin typeface="Cambria Math" panose="02040503050406030204" pitchFamily="18" charset="0"/>
                        <a:ea typeface="Times New Roman" panose="02020603050405020304" pitchFamily="18" charset="0"/>
                      </a:rPr>
                      <m:t>=</m:t>
                    </m:r>
                    <m:sSup>
                      <m:sSupPr>
                        <m:ctrlPr>
                          <a:rPr lang="en-IN" i="1">
                            <a:effectLst/>
                            <a:latin typeface="Cambria Math" panose="02040503050406030204" pitchFamily="18" charset="0"/>
                            <a:ea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rPr>
                          <m:t>x</m:t>
                        </m:r>
                      </m:e>
                      <m:sup>
                        <m:r>
                          <a:rPr lang="en-US" i="0" smtClean="0">
                            <a:effectLst/>
                            <a:latin typeface="Cambria Math" panose="02040503050406030204" pitchFamily="18" charset="0"/>
                            <a:ea typeface="Times New Roman" panose="02020603050405020304" pitchFamily="18" charset="0"/>
                          </a:rPr>
                          <m:t>2</m:t>
                        </m:r>
                      </m:sup>
                    </m:sSup>
                    <m:r>
                      <a:rPr lang="en-US" i="0" smtClean="0">
                        <a:effectLst/>
                        <a:latin typeface="Cambria Math" panose="02040503050406030204" pitchFamily="18" charset="0"/>
                        <a:ea typeface="Times New Roman" panose="02020603050405020304" pitchFamily="18" charset="0"/>
                      </a:rPr>
                      <m:t>+</m:t>
                    </m:r>
                    <m:sSup>
                      <m:sSupPr>
                        <m:ctrlPr>
                          <a:rPr lang="en-IN" i="1">
                            <a:effectLst/>
                            <a:latin typeface="Cambria Math" panose="02040503050406030204" pitchFamily="18" charset="0"/>
                            <a:ea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rPr>
                          <m:t>y</m:t>
                        </m:r>
                      </m:e>
                      <m:sup>
                        <m:r>
                          <a:rPr lang="en-US" i="0" smtClean="0">
                            <a:effectLst/>
                            <a:latin typeface="Cambria Math" panose="02040503050406030204" pitchFamily="18" charset="0"/>
                            <a:ea typeface="Times New Roman" panose="02020603050405020304" pitchFamily="18" charset="0"/>
                          </a:rPr>
                          <m:t>2</m:t>
                        </m:r>
                      </m:sup>
                    </m:sSup>
                  </m:oMath>
                </a14:m>
                <a:endParaRPr lang="en-IN" b="0" dirty="0">
                  <a:effectLst/>
                  <a:latin typeface="Cambria Math" panose="02040503050406030204" pitchFamily="18" charset="0"/>
                  <a:ea typeface="Times New Roman" panose="02020603050405020304" pitchFamily="18" charset="0"/>
                </a:endParaRPr>
              </a:p>
              <a:p>
                <a:pPr marL="342900" lvl="0" indent="-342900">
                  <a:lnSpc>
                    <a:spcPct val="107000"/>
                  </a:lnSpc>
                  <a:buFont typeface="+mj-lt"/>
                  <a:buAutoNum type="romanLcParenBoth"/>
                </a:pPr>
                <a:r>
                  <a:rPr lang="en-US" dirty="0">
                    <a:effectLst/>
                    <a:ea typeface="Times New Roman" panose="02020603050405020304" pitchFamily="18" charset="0"/>
                  </a:rPr>
                  <a:t> </a:t>
                </a: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rPr>
                      <m:t>u</m:t>
                    </m:r>
                    <m:r>
                      <a:rPr lang="en-US" i="0" smtClean="0">
                        <a:effectLst/>
                        <a:latin typeface="Cambria Math" panose="02040503050406030204" pitchFamily="18" charset="0"/>
                        <a:ea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rPr>
                      <m:t>x</m:t>
                    </m:r>
                    <m:r>
                      <a:rPr lang="en-US" i="0" smtClean="0">
                        <a:effectLst/>
                        <a:latin typeface="Cambria Math" panose="02040503050406030204" pitchFamily="18" charset="0"/>
                        <a:ea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rPr>
                      <m:t>y</m:t>
                    </m:r>
                    <m:r>
                      <a:rPr lang="en-US" i="0" smtClean="0">
                        <a:effectLst/>
                        <a:latin typeface="Cambria Math" panose="02040503050406030204" pitchFamily="18" charset="0"/>
                        <a:ea typeface="Times New Roman" panose="02020603050405020304" pitchFamily="18" charset="0"/>
                      </a:rPr>
                      <m:t>)=2</m:t>
                    </m:r>
                    <m:r>
                      <m:rPr>
                        <m:sty m:val="p"/>
                      </m:rPr>
                      <a:rPr lang="en-US" i="0" smtClean="0">
                        <a:effectLst/>
                        <a:latin typeface="Cambria Math" panose="02040503050406030204" pitchFamily="18" charset="0"/>
                        <a:ea typeface="Times New Roman" panose="02020603050405020304" pitchFamily="18" charset="0"/>
                      </a:rPr>
                      <m:t>x</m:t>
                    </m:r>
                    <m:r>
                      <a:rPr lang="en-US" i="0" smtClean="0">
                        <a:effectLst/>
                        <a:latin typeface="Cambria Math" panose="02040503050406030204" pitchFamily="18" charset="0"/>
                        <a:ea typeface="Times New Roman" panose="02020603050405020304" pitchFamily="18" charset="0"/>
                      </a:rPr>
                      <m:t>(1−</m:t>
                    </m:r>
                    <m:r>
                      <m:rPr>
                        <m:sty m:val="p"/>
                      </m:rPr>
                      <a:rPr lang="en-US" i="0" smtClean="0">
                        <a:effectLst/>
                        <a:latin typeface="Cambria Math" panose="02040503050406030204" pitchFamily="18" charset="0"/>
                        <a:ea typeface="Times New Roman" panose="02020603050405020304" pitchFamily="18" charset="0"/>
                      </a:rPr>
                      <m:t>y</m:t>
                    </m:r>
                    <m:r>
                      <a:rPr lang="en-US" i="0" smtClean="0">
                        <a:effectLst/>
                        <a:latin typeface="Cambria Math" panose="02040503050406030204" pitchFamily="18" charset="0"/>
                        <a:ea typeface="Times New Roman" panose="02020603050405020304" pitchFamily="18" charset="0"/>
                      </a:rPr>
                      <m:t>)</m:t>
                    </m:r>
                  </m:oMath>
                </a14:m>
                <a:endParaRPr lang="en-US" dirty="0">
                  <a:effectLst/>
                  <a:ea typeface="Times New Roman" panose="02020603050405020304" pitchFamily="18" charset="0"/>
                </a:endParaRPr>
              </a:p>
              <a:p>
                <a:pPr marL="0" lvl="0" indent="0">
                  <a:lnSpc>
                    <a:spcPct val="107000"/>
                  </a:lnSpc>
                  <a:buNone/>
                </a:pPr>
                <a:r>
                  <a:rPr lang="en-US" dirty="0">
                    <a:ea typeface="Times New Roman" panose="02020603050405020304" pitchFamily="18" charset="0"/>
                  </a:rPr>
                  <a:t>(iii)</a:t>
                </a:r>
                <a:r>
                  <a:rPr lang="en-US" dirty="0">
                    <a:effectLst/>
                    <a:ea typeface="Times New Roman" panose="02020603050405020304" pitchFamily="18" charset="0"/>
                  </a:rPr>
                  <a:t> </a:t>
                </a: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rPr>
                      <m:t>v</m:t>
                    </m:r>
                    <m:d>
                      <m:dPr>
                        <m:ctrlPr>
                          <a:rPr lang="en-IN" i="1">
                            <a:effectLst/>
                            <a:latin typeface="Cambria Math" panose="02040503050406030204" pitchFamily="18" charset="0"/>
                            <a:ea typeface="Times New Roman" panose="02020603050405020304" pitchFamily="18" charset="0"/>
                          </a:rPr>
                        </m:ctrlPr>
                      </m:dPr>
                      <m:e>
                        <m:r>
                          <m:rPr>
                            <m:sty m:val="p"/>
                          </m:rPr>
                          <a:rPr lang="en-US" i="0" smtClean="0">
                            <a:effectLst/>
                            <a:latin typeface="Cambria Math" panose="02040503050406030204" pitchFamily="18" charset="0"/>
                            <a:ea typeface="Times New Roman" panose="02020603050405020304" pitchFamily="18" charset="0"/>
                          </a:rPr>
                          <m:t>x</m:t>
                        </m:r>
                        <m:r>
                          <a:rPr lang="en-US" i="0" smtClean="0">
                            <a:effectLst/>
                            <a:latin typeface="Cambria Math" panose="02040503050406030204" pitchFamily="18" charset="0"/>
                            <a:ea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rPr>
                          <m:t>y</m:t>
                        </m:r>
                      </m:e>
                    </m:d>
                    <m:r>
                      <a:rPr lang="en-US" i="0" smtClean="0">
                        <a:effectLst/>
                        <a:latin typeface="Cambria Math" panose="02040503050406030204" pitchFamily="18" charset="0"/>
                        <a:ea typeface="Times New Roman" panose="02020603050405020304" pitchFamily="18" charset="0"/>
                      </a:rPr>
                      <m:t>=</m:t>
                    </m:r>
                    <m:sSup>
                      <m:sSupPr>
                        <m:ctrlPr>
                          <a:rPr lang="en-IN" i="1">
                            <a:effectLst/>
                            <a:latin typeface="Cambria Math" panose="02040503050406030204" pitchFamily="18" charset="0"/>
                            <a:ea typeface="Times New Roman" panose="02020603050405020304" pitchFamily="18" charset="0"/>
                          </a:rPr>
                        </m:ctrlPr>
                      </m:sSupPr>
                      <m:e>
                        <m:r>
                          <m:rPr>
                            <m:sty m:val="p"/>
                          </m:rPr>
                          <a:rPr lang="en-US" i="0" smtClean="0">
                            <a:effectLst/>
                            <a:latin typeface="Cambria Math" panose="02040503050406030204" pitchFamily="18" charset="0"/>
                            <a:ea typeface="Times New Roman" panose="02020603050405020304" pitchFamily="18" charset="0"/>
                          </a:rPr>
                          <m:t>e</m:t>
                        </m:r>
                      </m:e>
                      <m:sup>
                        <m:r>
                          <m:rPr>
                            <m:sty m:val="p"/>
                          </m:rPr>
                          <a:rPr lang="en-US" i="0" smtClean="0">
                            <a:effectLst/>
                            <a:latin typeface="Cambria Math" panose="02040503050406030204" pitchFamily="18" charset="0"/>
                            <a:ea typeface="Times New Roman" panose="02020603050405020304" pitchFamily="18" charset="0"/>
                          </a:rPr>
                          <m:t>x</m:t>
                        </m:r>
                      </m:sup>
                    </m:sSup>
                  </m:oMath>
                </a14:m>
                <a:endParaRPr lang="en-IN" dirty="0">
                  <a:effectLst/>
                  <a:latin typeface="Cambria Math" panose="02040503050406030204" pitchFamily="18" charset="0"/>
                  <a:ea typeface="Times New Roman" panose="02020603050405020304" pitchFamily="18" charset="0"/>
                </a:endParaRPr>
              </a:p>
              <a:p>
                <a:pPr marL="514350" lvl="0" indent="-514350">
                  <a:lnSpc>
                    <a:spcPct val="107000"/>
                  </a:lnSpc>
                  <a:buAutoNum type="romanLcParenBoth" startAt="4"/>
                </a:pPr>
                <a14:m>
                  <m:oMath xmlns:m="http://schemas.openxmlformats.org/officeDocument/2006/math">
                    <m:r>
                      <m:rPr>
                        <m:sty m:val="p"/>
                      </m:rPr>
                      <a:rPr lang="en-US" i="0" smtClean="0">
                        <a:effectLst/>
                        <a:latin typeface="Cambria Math" panose="02040503050406030204" pitchFamily="18" charset="0"/>
                        <a:ea typeface="Times New Roman" panose="02020603050405020304" pitchFamily="18" charset="0"/>
                      </a:rPr>
                      <m:t>v</m:t>
                    </m:r>
                    <m:r>
                      <a:rPr lang="en-US" i="0" smtClean="0">
                        <a:effectLst/>
                        <a:latin typeface="Cambria Math" panose="02040503050406030204" pitchFamily="18" charset="0"/>
                        <a:ea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rPr>
                      <m:t>x</m:t>
                    </m:r>
                    <m:r>
                      <a:rPr lang="en-US" i="0" smtClean="0">
                        <a:effectLst/>
                        <a:latin typeface="Cambria Math" panose="02040503050406030204" pitchFamily="18" charset="0"/>
                        <a:ea typeface="Times New Roman" panose="02020603050405020304" pitchFamily="18" charset="0"/>
                      </a:rPr>
                      <m:t>,</m:t>
                    </m:r>
                    <m:r>
                      <m:rPr>
                        <m:sty m:val="p"/>
                      </m:rPr>
                      <a:rPr lang="en-US" i="0" smtClean="0">
                        <a:effectLst/>
                        <a:latin typeface="Cambria Math" panose="02040503050406030204" pitchFamily="18" charset="0"/>
                        <a:ea typeface="Times New Roman" panose="02020603050405020304" pitchFamily="18" charset="0"/>
                      </a:rPr>
                      <m:t>y</m:t>
                    </m:r>
                    <m:r>
                      <a:rPr lang="en-US" i="0" smtClean="0">
                        <a:effectLst/>
                        <a:latin typeface="Cambria Math" panose="02040503050406030204" pitchFamily="18" charset="0"/>
                        <a:ea typeface="Times New Roman" panose="02020603050405020304" pitchFamily="18" charset="0"/>
                      </a:rPr>
                      <m:t>)=2</m:t>
                    </m:r>
                    <m:r>
                      <m:rPr>
                        <m:sty m:val="p"/>
                      </m:rPr>
                      <a:rPr lang="en-US" i="0" smtClean="0">
                        <a:effectLst/>
                        <a:latin typeface="Cambria Math" panose="02040503050406030204" pitchFamily="18" charset="0"/>
                        <a:ea typeface="Times New Roman" panose="02020603050405020304" pitchFamily="18" charset="0"/>
                      </a:rPr>
                      <m:t>xy</m:t>
                    </m:r>
                  </m:oMath>
                </a14:m>
                <a:r>
                  <a:rPr lang="en-US" dirty="0">
                    <a:effectLst/>
                    <a:ea typeface="Times New Roman" panose="02020603050405020304" pitchFamily="18" charset="0"/>
                    <a:cs typeface="Mangal" panose="02040503050203030202" pitchFamily="18" charset="0"/>
                  </a:rPr>
                  <a:t> </a:t>
                </a:r>
              </a:p>
              <a:p>
                <a:pPr marL="0" lvl="0" indent="0">
                  <a:lnSpc>
                    <a:spcPct val="107000"/>
                  </a:lnSpc>
                  <a:buNone/>
                </a:pPr>
                <a:endParaRPr lang="en-IN" dirty="0">
                  <a:effectLst/>
                  <a:ea typeface="Calibri" panose="020F0502020204030204" pitchFamily="34" charset="0"/>
                  <a:cs typeface="Mangal" panose="02040503050203030202" pitchFamily="18" charset="0"/>
                </a:endParaRPr>
              </a:p>
              <a:p>
                <a:pPr marL="342900" lvl="0" indent="-342900">
                  <a:lnSpc>
                    <a:spcPct val="107000"/>
                  </a:lnSpc>
                  <a:buFont typeface="+mj-lt"/>
                  <a:buAutoNum type="alphaUcPeriod"/>
                </a:pPr>
                <a14:m>
                  <m:oMath xmlns:m="http://schemas.openxmlformats.org/officeDocument/2006/math">
                    <m:r>
                      <m:rPr>
                        <m:sty m:val="p"/>
                      </m:rPr>
                      <a:rPr lang="en-US" i="0" smtClean="0">
                        <a:effectLst/>
                        <a:latin typeface="Cambria Math" panose="02040503050406030204" pitchFamily="18" charset="0"/>
                        <a:ea typeface="Calibri" panose="020F0502020204030204" pitchFamily="34" charset="0"/>
                      </a:rPr>
                      <m:t>u</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x</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y</m:t>
                    </m:r>
                    <m:r>
                      <a:rPr lang="en-US" i="0" smtClean="0">
                        <a:effectLst/>
                        <a:latin typeface="Cambria Math" panose="02040503050406030204" pitchFamily="18" charset="0"/>
                        <a:ea typeface="Calibri" panose="020F0502020204030204" pitchFamily="34" charset="0"/>
                      </a:rPr>
                      <m:t>)</m:t>
                    </m:r>
                  </m:oMath>
                </a14:m>
                <a:r>
                  <a:rPr lang="en-US" dirty="0">
                    <a:effectLst/>
                    <a:ea typeface="Times New Roman" panose="02020603050405020304" pitchFamily="18" charset="0"/>
                    <a:cs typeface="Mangal" panose="02040503050203030202" pitchFamily="18" charset="0"/>
                  </a:rPr>
                  <a:t> is not harmonic function</a:t>
                </a:r>
                <a:endParaRPr lang="en-IN" dirty="0">
                  <a:effectLst/>
                  <a:ea typeface="Calibri" panose="020F0502020204030204" pitchFamily="34" charset="0"/>
                  <a:cs typeface="Mangal" panose="02040503050203030202" pitchFamily="18" charset="0"/>
                </a:endParaRPr>
              </a:p>
              <a:p>
                <a:pPr marL="342900" lvl="0" indent="-342900">
                  <a:lnSpc>
                    <a:spcPct val="107000"/>
                  </a:lnSpc>
                  <a:buFont typeface="+mj-lt"/>
                  <a:buAutoNum type="alphaUcPeriod"/>
                </a:pPr>
                <a14:m>
                  <m:oMath xmlns:m="http://schemas.openxmlformats.org/officeDocument/2006/math">
                    <m:r>
                      <m:rPr>
                        <m:sty m:val="p"/>
                      </m:rPr>
                      <a:rPr lang="en-US" i="0" smtClean="0">
                        <a:effectLst/>
                        <a:latin typeface="Cambria Math" panose="02040503050406030204" pitchFamily="18" charset="0"/>
                        <a:ea typeface="Calibri" panose="020F0502020204030204" pitchFamily="34" charset="0"/>
                      </a:rPr>
                      <m:t>u</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x</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y</m:t>
                    </m:r>
                    <m:r>
                      <a:rPr lang="en-US" i="0" smtClean="0">
                        <a:effectLst/>
                        <a:latin typeface="Cambria Math" panose="02040503050406030204" pitchFamily="18" charset="0"/>
                        <a:ea typeface="Calibri" panose="020F0502020204030204" pitchFamily="34" charset="0"/>
                      </a:rPr>
                      <m:t>)</m:t>
                    </m:r>
                  </m:oMath>
                </a14:m>
                <a:r>
                  <a:rPr lang="en-US" dirty="0">
                    <a:effectLst/>
                    <a:ea typeface="Times New Roman" panose="02020603050405020304" pitchFamily="18" charset="0"/>
                    <a:cs typeface="Mangal" panose="02040503050203030202" pitchFamily="18" charset="0"/>
                  </a:rPr>
                  <a:t> is harmonic function</a:t>
                </a:r>
                <a:endParaRPr lang="en-IN" dirty="0">
                  <a:effectLst/>
                  <a:ea typeface="Calibri" panose="020F0502020204030204" pitchFamily="34" charset="0"/>
                  <a:cs typeface="Mangal" panose="02040503050203030202" pitchFamily="18" charset="0"/>
                </a:endParaRPr>
              </a:p>
              <a:p>
                <a:pPr marL="342900" lvl="0" indent="-342900">
                  <a:lnSpc>
                    <a:spcPct val="107000"/>
                  </a:lnSpc>
                  <a:buFont typeface="+mj-lt"/>
                  <a:buAutoNum type="alphaUcPeriod"/>
                </a:pPr>
                <a14:m>
                  <m:oMath xmlns:m="http://schemas.openxmlformats.org/officeDocument/2006/math">
                    <m:r>
                      <m:rPr>
                        <m:sty m:val="p"/>
                      </m:rPr>
                      <a:rPr lang="en-US" i="0" smtClean="0">
                        <a:effectLst/>
                        <a:latin typeface="Cambria Math" panose="02040503050406030204" pitchFamily="18" charset="0"/>
                        <a:ea typeface="Calibri" panose="020F0502020204030204" pitchFamily="34" charset="0"/>
                      </a:rPr>
                      <m:t>v</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x</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y</m:t>
                    </m:r>
                    <m:r>
                      <a:rPr lang="en-US" i="0" smtClean="0">
                        <a:effectLst/>
                        <a:latin typeface="Cambria Math" panose="02040503050406030204" pitchFamily="18" charset="0"/>
                        <a:ea typeface="Calibri" panose="020F0502020204030204" pitchFamily="34" charset="0"/>
                      </a:rPr>
                      <m:t>)</m:t>
                    </m:r>
                  </m:oMath>
                </a14:m>
                <a:r>
                  <a:rPr lang="en-US" dirty="0">
                    <a:effectLst/>
                    <a:ea typeface="Times New Roman" panose="02020603050405020304" pitchFamily="18" charset="0"/>
                    <a:cs typeface="Mangal" panose="02040503050203030202" pitchFamily="18" charset="0"/>
                  </a:rPr>
                  <a:t> is not harmonic function</a:t>
                </a:r>
                <a:endParaRPr lang="en-IN" dirty="0">
                  <a:effectLst/>
                  <a:ea typeface="Calibri" panose="020F0502020204030204" pitchFamily="34" charset="0"/>
                  <a:cs typeface="Mangal" panose="02040503050203030202" pitchFamily="18" charset="0"/>
                </a:endParaRPr>
              </a:p>
              <a:p>
                <a:pPr marL="342900" lvl="0" indent="-342900">
                  <a:lnSpc>
                    <a:spcPct val="107000"/>
                  </a:lnSpc>
                  <a:spcAft>
                    <a:spcPts val="800"/>
                  </a:spcAft>
                  <a:buFont typeface="+mj-lt"/>
                  <a:buAutoNum type="alphaUcPeriod"/>
                </a:pPr>
                <a14:m>
                  <m:oMath xmlns:m="http://schemas.openxmlformats.org/officeDocument/2006/math">
                    <m:r>
                      <m:rPr>
                        <m:sty m:val="p"/>
                      </m:rPr>
                      <a:rPr lang="en-US" i="0" smtClean="0">
                        <a:effectLst/>
                        <a:latin typeface="Cambria Math" panose="02040503050406030204" pitchFamily="18" charset="0"/>
                        <a:ea typeface="Calibri" panose="020F0502020204030204" pitchFamily="34" charset="0"/>
                      </a:rPr>
                      <m:t>v</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x</m:t>
                    </m:r>
                    <m:r>
                      <a:rPr lang="en-US" i="0" smtClean="0">
                        <a:effectLst/>
                        <a:latin typeface="Cambria Math" panose="02040503050406030204" pitchFamily="18" charset="0"/>
                        <a:ea typeface="Calibri" panose="020F0502020204030204" pitchFamily="34" charset="0"/>
                      </a:rPr>
                      <m:t>,</m:t>
                    </m:r>
                    <m:r>
                      <m:rPr>
                        <m:sty m:val="p"/>
                      </m:rPr>
                      <a:rPr lang="en-US" i="0" smtClean="0">
                        <a:effectLst/>
                        <a:latin typeface="Cambria Math" panose="02040503050406030204" pitchFamily="18" charset="0"/>
                        <a:ea typeface="Calibri" panose="020F0502020204030204" pitchFamily="34" charset="0"/>
                      </a:rPr>
                      <m:t>y</m:t>
                    </m:r>
                    <m:r>
                      <a:rPr lang="en-US" i="0" smtClean="0">
                        <a:effectLst/>
                        <a:latin typeface="Cambria Math" panose="02040503050406030204" pitchFamily="18" charset="0"/>
                        <a:ea typeface="Calibri" panose="020F0502020204030204" pitchFamily="34" charset="0"/>
                      </a:rPr>
                      <m:t>)</m:t>
                    </m:r>
                  </m:oMath>
                </a14:m>
                <a:r>
                  <a:rPr lang="en-US" dirty="0">
                    <a:effectLst/>
                    <a:ea typeface="Times New Roman" panose="02020603050405020304" pitchFamily="18" charset="0"/>
                    <a:cs typeface="Mangal" panose="02040503050203030202" pitchFamily="18" charset="0"/>
                  </a:rPr>
                  <a:t> is harmonic function</a:t>
                </a:r>
                <a:endParaRPr lang="en-IN" dirty="0">
                  <a:effectLst/>
                  <a:ea typeface="Calibri" panose="020F0502020204030204" pitchFamily="34" charset="0"/>
                  <a:cs typeface="Mangal" panose="02040503050203030202" pitchFamily="18" charset="0"/>
                </a:endParaRPr>
              </a:p>
              <a:p>
                <a:pPr marL="0" lvl="0" indent="0">
                  <a:lnSpc>
                    <a:spcPct val="107000"/>
                  </a:lnSpc>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nSpc>
                    <a:spcPct val="107000"/>
                  </a:lnSpc>
                  <a:buNone/>
                </a:pPr>
                <a:endParaRPr lang="en-IN"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914400"/>
                <a:ext cx="8229600" cy="5334000"/>
              </a:xfrm>
              <a:blipFill>
                <a:blip r:embed="rId2"/>
                <a:stretch>
                  <a:fillRect l="-1185" t="-914"/>
                </a:stretch>
              </a:blipFill>
            </p:spPr>
            <p:txBody>
              <a:bodyPr/>
              <a:lstStyle/>
              <a:p>
                <a:r>
                  <a:rPr lang="hi-IN">
                    <a:noFill/>
                  </a:rPr>
                  <a:t> </a:t>
                </a:r>
              </a:p>
            </p:txBody>
          </p:sp>
        </mc:Fallback>
      </mc:AlternateContent>
      <p:sp>
        <p:nvSpPr>
          <p:cNvPr id="4" name="Date Placeholder 3"/>
          <p:cNvSpPr>
            <a:spLocks noGrp="1"/>
          </p:cNvSpPr>
          <p:nvPr>
            <p:ph type="dt" sz="half" idx="10"/>
          </p:nvPr>
        </p:nvSpPr>
        <p:spPr/>
        <p:txBody>
          <a:bodyPr/>
          <a:lstStyle/>
          <a:p>
            <a:fld id="{7DCB1E4C-9FBA-4319-91EA-83EC77E10B9C}" type="datetime1">
              <a:rPr lang="en-US" smtClean="0"/>
              <a:t>9/22/2022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a:t>Dr. Kunti Mishra          Maths III (AAS0301A)                Unit-I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9"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endParaRPr>
          </a:p>
          <a:p>
            <a:pPr algn="ctr">
              <a:spcBef>
                <a:spcPct val="0"/>
              </a:spcBef>
              <a:defRPr/>
            </a:pPr>
            <a:r>
              <a:rPr lang="en-US" sz="3200" b="1" dirty="0">
                <a:latin typeface="Times New Roman" panose="02020603050405020304" pitchFamily="18" charset="0"/>
              </a:rPr>
              <a:t>Glossary Questions(CO1)</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000" b="1" i="0" u="none" strike="noStrike" kern="1200" cap="none" spc="0" normalizeH="0" baseline="0" noProof="0" dirty="0">
              <a:ln>
                <a:noFill/>
              </a:ln>
              <a:solidFill>
                <a:schemeClr val="dk1"/>
              </a:solidFill>
              <a:effectLst/>
              <a:uLnTx/>
              <a:uFillTx/>
              <a:latin typeface="Times New Roman" panose="02020603050405020304" pitchFamily="18" charset="0"/>
            </a:endParaRPr>
          </a:p>
        </p:txBody>
      </p:sp>
      <p:pic>
        <p:nvPicPr>
          <p:cNvPr id="10" name="Content Placeholder 3">
            <a:extLst>
              <a:ext uri="{FF2B5EF4-FFF2-40B4-BE49-F238E27FC236}">
                <a16:creationId xmlns:a16="http://schemas.microsoft.com/office/drawing/2014/main" id="{FA8A1FF3-BF68-402F-8C76-4C378AA739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685"/>
            <a:ext cx="1420544" cy="705486"/>
          </a:xfrm>
          <a:prstGeom prst="rect">
            <a:avLst/>
          </a:prstGeom>
        </p:spPr>
      </p:pic>
    </p:spTree>
    <p:extLst>
      <p:ext uri="{BB962C8B-B14F-4D97-AF65-F5344CB8AC3E}">
        <p14:creationId xmlns:p14="http://schemas.microsoft.com/office/powerpoint/2010/main" val="2234341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1000"/>
                                        <p:tgtEl>
                                          <p:spTgt spid="3">
                                            <p:txEl>
                                              <p:pRg st="7" end="7"/>
                                            </p:txEl>
                                          </p:spTgt>
                                        </p:tgtEl>
                                      </p:cBhvr>
                                    </p:animEffect>
                                    <p:anim calcmode="lin" valueType="num">
                                      <p:cBhvr>
                                        <p:cTn id="38"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1000"/>
                                        <p:tgtEl>
                                          <p:spTgt spid="3">
                                            <p:txEl>
                                              <p:pRg st="9" end="9"/>
                                            </p:txEl>
                                          </p:spTgt>
                                        </p:tgtEl>
                                      </p:cBhvr>
                                    </p:animEffect>
                                    <p:anim calcmode="lin" valueType="num">
                                      <p:cBhvr>
                                        <p:cTn id="4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First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pic>
        <p:nvPicPr>
          <p:cNvPr id="19" name="Picture 18">
            <a:extLst>
              <a:ext uri="{FF2B5EF4-FFF2-40B4-BE49-F238E27FC236}">
                <a16:creationId xmlns:a16="http://schemas.microsoft.com/office/drawing/2014/main" id="{8F8A5629-EEB5-FC4B-054D-EFAD15EB08B2}"/>
              </a:ext>
            </a:extLst>
          </p:cNvPr>
          <p:cNvPicPr>
            <a:picLocks noChangeAspect="1"/>
          </p:cNvPicPr>
          <p:nvPr/>
        </p:nvPicPr>
        <p:blipFill>
          <a:blip r:embed="rId3"/>
          <a:stretch>
            <a:fillRect/>
          </a:stretch>
        </p:blipFill>
        <p:spPr>
          <a:xfrm>
            <a:off x="914400" y="1066800"/>
            <a:ext cx="7560564" cy="4865370"/>
          </a:xfrm>
          <a:prstGeom prst="rect">
            <a:avLst/>
          </a:prstGeom>
        </p:spPr>
      </p:pic>
    </p:spTree>
    <p:extLst>
      <p:ext uri="{BB962C8B-B14F-4D97-AF65-F5344CB8AC3E}">
        <p14:creationId xmlns:p14="http://schemas.microsoft.com/office/powerpoint/2010/main" val="22099973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2DF0976F-0DE9-4B95-AA4B-9EDEFA2FBF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2228" y="914400"/>
            <a:ext cx="8533171" cy="5487190"/>
          </a:xfrm>
        </p:spPr>
      </p:pic>
      <p:sp>
        <p:nvSpPr>
          <p:cNvPr id="4" name="Date Placeholder 3"/>
          <p:cNvSpPr>
            <a:spLocks noGrp="1"/>
          </p:cNvSpPr>
          <p:nvPr>
            <p:ph type="dt" sz="half" idx="10"/>
          </p:nvPr>
        </p:nvSpPr>
        <p:spPr/>
        <p:txBody>
          <a:bodyPr/>
          <a:lstStyle/>
          <a:p>
            <a:fld id="{FAC398F5-6B29-4696-97E1-86941DFB029E}"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First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180166481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DE025A9-B75C-4678-AF72-BDAB4713D6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724" y="990600"/>
            <a:ext cx="8067675" cy="5226140"/>
          </a:xfrm>
        </p:spPr>
      </p:pic>
      <p:sp>
        <p:nvSpPr>
          <p:cNvPr id="4" name="Date Placeholder 3"/>
          <p:cNvSpPr>
            <a:spLocks noGrp="1"/>
          </p:cNvSpPr>
          <p:nvPr>
            <p:ph type="dt" sz="half" idx="10"/>
          </p:nvPr>
        </p:nvSpPr>
        <p:spPr/>
        <p:txBody>
          <a:bodyPr/>
          <a:lstStyle/>
          <a:p>
            <a:fld id="{F28C6FC2-5092-4F6B-A5DA-B20E19F5F685}" type="datetime1">
              <a:rPr lang="en-US" smtClean="0"/>
              <a:t>9/22/2022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Dr. Kunti Mishra           Maths III                Unit III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000" b="1" dirty="0"/>
          </a:p>
          <a:p>
            <a:pPr algn="ctr"/>
            <a:r>
              <a:rPr lang="en-US" sz="3200" b="1" dirty="0">
                <a:latin typeface="Times New Roman" panose="02020603050405020304" pitchFamily="18" charset="0"/>
                <a:cs typeface="Times New Roman" panose="02020603050405020304" pitchFamily="18" charset="0"/>
              </a:rPr>
              <a:t>First Sessional Paper </a:t>
            </a:r>
          </a:p>
          <a:p>
            <a:pPr algn="ctr"/>
            <a:endParaRPr lang="en-US" sz="3000" dirty="0"/>
          </a:p>
        </p:txBody>
      </p:sp>
      <p:pic>
        <p:nvPicPr>
          <p:cNvPr id="9" name="Picture 8">
            <a:extLst>
              <a:ext uri="{FF2B5EF4-FFF2-40B4-BE49-F238E27FC236}">
                <a16:creationId xmlns:a16="http://schemas.microsoft.com/office/drawing/2014/main" id="{EF1990F2-A54F-42CC-83DF-DFC87EFCD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6525"/>
            <a:ext cx="1295400" cy="549276"/>
          </a:xfrm>
          <a:prstGeom prst="rect">
            <a:avLst/>
          </a:prstGeom>
        </p:spPr>
      </p:pic>
    </p:spTree>
    <p:extLst>
      <p:ext uri="{BB962C8B-B14F-4D97-AF65-F5344CB8AC3E}">
        <p14:creationId xmlns:p14="http://schemas.microsoft.com/office/powerpoint/2010/main" val="20977773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4070</TotalTime>
  <Words>8686</Words>
  <Application>Microsoft Office PowerPoint</Application>
  <PresentationFormat>On-screen Show (4:3)</PresentationFormat>
  <Paragraphs>1214</Paragraphs>
  <Slides>113</Slides>
  <Notes>14</Notes>
  <HiddenSlides>0</HiddenSlides>
  <MMClips>0</MMClips>
  <ScaleCrop>false</ScaleCrop>
  <HeadingPairs>
    <vt:vector size="4" baseType="variant">
      <vt:variant>
        <vt:lpstr>Theme</vt:lpstr>
      </vt:variant>
      <vt:variant>
        <vt:i4>2</vt:i4>
      </vt:variant>
      <vt:variant>
        <vt:lpstr>Slide Titles</vt:lpstr>
      </vt:variant>
      <vt:variant>
        <vt:i4>113</vt:i4>
      </vt:variant>
    </vt:vector>
  </HeadingPairs>
  <TitlesOfParts>
    <vt:vector size="115" baseType="lpstr">
      <vt:lpstr>Office Theme</vt:lpstr>
      <vt:lpstr>Custom Design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Dr. Kunti Mishra</cp:lastModifiedBy>
  <cp:revision>362</cp:revision>
  <dcterms:created xsi:type="dcterms:W3CDTF">2006-08-16T00:00:00Z</dcterms:created>
  <dcterms:modified xsi:type="dcterms:W3CDTF">2022-09-22T05:02:03Z</dcterms:modified>
</cp:coreProperties>
</file>