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407" r:id="rId2"/>
    <p:sldId id="400" r:id="rId3"/>
    <p:sldId id="401" r:id="rId4"/>
    <p:sldId id="402" r:id="rId5"/>
    <p:sldId id="272" r:id="rId6"/>
    <p:sldId id="293" r:id="rId7"/>
    <p:sldId id="288" r:id="rId8"/>
    <p:sldId id="289" r:id="rId9"/>
    <p:sldId id="290" r:id="rId10"/>
    <p:sldId id="291" r:id="rId11"/>
    <p:sldId id="271" r:id="rId12"/>
    <p:sldId id="294" r:id="rId13"/>
    <p:sldId id="296" r:id="rId14"/>
    <p:sldId id="295" r:id="rId15"/>
    <p:sldId id="297" r:id="rId16"/>
    <p:sldId id="298" r:id="rId17"/>
    <p:sldId id="281" r:id="rId18"/>
    <p:sldId id="299" r:id="rId19"/>
    <p:sldId id="280" r:id="rId20"/>
    <p:sldId id="276" r:id="rId21"/>
    <p:sldId id="270" r:id="rId22"/>
    <p:sldId id="343" r:id="rId23"/>
    <p:sldId id="348" r:id="rId24"/>
    <p:sldId id="349" r:id="rId25"/>
    <p:sldId id="350" r:id="rId26"/>
    <p:sldId id="351" r:id="rId27"/>
    <p:sldId id="352" r:id="rId28"/>
    <p:sldId id="383" r:id="rId29"/>
    <p:sldId id="384" r:id="rId30"/>
    <p:sldId id="300" r:id="rId31"/>
    <p:sldId id="301" r:id="rId32"/>
    <p:sldId id="303" r:id="rId33"/>
    <p:sldId id="302"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7" r:id="rId47"/>
    <p:sldId id="318" r:id="rId48"/>
    <p:sldId id="319" r:id="rId49"/>
    <p:sldId id="320" r:id="rId50"/>
    <p:sldId id="321" r:id="rId51"/>
    <p:sldId id="322" r:id="rId52"/>
    <p:sldId id="323" r:id="rId53"/>
    <p:sldId id="324" r:id="rId54"/>
    <p:sldId id="385" r:id="rId55"/>
    <p:sldId id="386" r:id="rId56"/>
    <p:sldId id="325" r:id="rId57"/>
    <p:sldId id="326" r:id="rId58"/>
    <p:sldId id="327" r:id="rId59"/>
    <p:sldId id="328" r:id="rId60"/>
    <p:sldId id="329" r:id="rId61"/>
    <p:sldId id="330" r:id="rId62"/>
    <p:sldId id="331" r:id="rId63"/>
    <p:sldId id="339" r:id="rId64"/>
    <p:sldId id="332" r:id="rId65"/>
    <p:sldId id="333" r:id="rId66"/>
    <p:sldId id="334" r:id="rId67"/>
    <p:sldId id="335" r:id="rId68"/>
    <p:sldId id="336" r:id="rId69"/>
    <p:sldId id="337" r:id="rId70"/>
    <p:sldId id="338" r:id="rId71"/>
    <p:sldId id="340" r:id="rId72"/>
    <p:sldId id="341" r:id="rId73"/>
    <p:sldId id="342" r:id="rId74"/>
    <p:sldId id="275" r:id="rId75"/>
    <p:sldId id="357" r:id="rId76"/>
    <p:sldId id="360" r:id="rId77"/>
    <p:sldId id="367" r:id="rId78"/>
    <p:sldId id="368" r:id="rId79"/>
    <p:sldId id="273" r:id="rId80"/>
    <p:sldId id="354" r:id="rId81"/>
    <p:sldId id="353" r:id="rId82"/>
    <p:sldId id="355" r:id="rId83"/>
    <p:sldId id="356" r:id="rId84"/>
    <p:sldId id="403" r:id="rId85"/>
    <p:sldId id="404" r:id="rId86"/>
    <p:sldId id="405" r:id="rId87"/>
    <p:sldId id="274" r:id="rId88"/>
    <p:sldId id="369" r:id="rId89"/>
    <p:sldId id="370" r:id="rId90"/>
    <p:sldId id="371" r:id="rId91"/>
    <p:sldId id="373" r:id="rId92"/>
    <p:sldId id="374" r:id="rId93"/>
    <p:sldId id="375" r:id="rId94"/>
    <p:sldId id="376" r:id="rId95"/>
    <p:sldId id="377" r:id="rId96"/>
    <p:sldId id="378" r:id="rId97"/>
    <p:sldId id="372" r:id="rId98"/>
    <p:sldId id="267" r:id="rId99"/>
    <p:sldId id="265" r:id="rId100"/>
    <p:sldId id="283" r:id="rId101"/>
    <p:sldId id="363" r:id="rId102"/>
    <p:sldId id="364" r:id="rId103"/>
    <p:sldId id="379" r:id="rId104"/>
    <p:sldId id="365" r:id="rId105"/>
    <p:sldId id="380" r:id="rId106"/>
    <p:sldId id="361"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91" autoAdjust="0"/>
    <p:restoredTop sz="94660"/>
  </p:normalViewPr>
  <p:slideViewPr>
    <p:cSldViewPr>
      <p:cViewPr varScale="1">
        <p:scale>
          <a:sx n="68" d="100"/>
          <a:sy n="68" d="100"/>
        </p:scale>
        <p:origin x="-1500"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2725198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7958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xmlns="" val="114289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634B32-CA32-477D-88F3-1EADF134033D}" type="datetime1">
              <a:rPr lang="en-US" smtClean="0"/>
              <a:t>11/14/2022</a:t>
            </a:fld>
            <a:endParaRPr lang="en-US"/>
          </a:p>
        </p:txBody>
      </p:sp>
      <p:sp>
        <p:nvSpPr>
          <p:cNvPr id="5" name="Footer Placeholder 4"/>
          <p:cNvSpPr>
            <a:spLocks noGrp="1"/>
          </p:cNvSpPr>
          <p:nvPr>
            <p:ph type="ftr" sz="quarter" idx="11"/>
          </p:nvPr>
        </p:nvSpPr>
        <p:spPr/>
        <p:txBody>
          <a:bodyPr/>
          <a:lstStyle/>
          <a:p>
            <a:r>
              <a:rPr lang="en-US" smtClean="0"/>
              <a:t>Surya Prakash Sharma             RCS502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F10A26-74C9-49E3-AA25-BDC5D1C6E765}" type="datetime1">
              <a:rPr lang="en-US" smtClean="0"/>
              <a:t>11/14/2022</a:t>
            </a:fld>
            <a:endParaRPr lang="en-US"/>
          </a:p>
        </p:txBody>
      </p:sp>
      <p:sp>
        <p:nvSpPr>
          <p:cNvPr id="5" name="Footer Placeholder 4"/>
          <p:cNvSpPr>
            <a:spLocks noGrp="1"/>
          </p:cNvSpPr>
          <p:nvPr>
            <p:ph type="ftr" sz="quarter" idx="11"/>
          </p:nvPr>
        </p:nvSpPr>
        <p:spPr/>
        <p:txBody>
          <a:bodyPr/>
          <a:lstStyle/>
          <a:p>
            <a:r>
              <a:rPr lang="en-US" smtClean="0"/>
              <a:t>Surya Prakash Sharma             RCS502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8E077-D804-4C0F-97DE-089725052FFD}" type="datetime1">
              <a:rPr lang="en-US" smtClean="0"/>
              <a:t>11/14/2022</a:t>
            </a:fld>
            <a:endParaRPr lang="en-US"/>
          </a:p>
        </p:txBody>
      </p:sp>
      <p:sp>
        <p:nvSpPr>
          <p:cNvPr id="5" name="Footer Placeholder 4"/>
          <p:cNvSpPr>
            <a:spLocks noGrp="1"/>
          </p:cNvSpPr>
          <p:nvPr>
            <p:ph type="ftr" sz="quarter" idx="11"/>
          </p:nvPr>
        </p:nvSpPr>
        <p:spPr/>
        <p:txBody>
          <a:bodyPr/>
          <a:lstStyle/>
          <a:p>
            <a:r>
              <a:rPr lang="en-US" smtClean="0"/>
              <a:t>Surya Prakash Sharma             RCS502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4018F-EEF2-45DA-BE6E-90B6DA083CC2}" type="datetime1">
              <a:rPr lang="en-US" smtClean="0"/>
              <a:t>11/14/2022</a:t>
            </a:fld>
            <a:endParaRPr lang="en-US"/>
          </a:p>
        </p:txBody>
      </p:sp>
      <p:sp>
        <p:nvSpPr>
          <p:cNvPr id="5" name="Footer Placeholder 4"/>
          <p:cNvSpPr>
            <a:spLocks noGrp="1"/>
          </p:cNvSpPr>
          <p:nvPr>
            <p:ph type="ftr" sz="quarter" idx="11"/>
          </p:nvPr>
        </p:nvSpPr>
        <p:spPr/>
        <p:txBody>
          <a:bodyPr/>
          <a:lstStyle/>
          <a:p>
            <a:r>
              <a:rPr lang="en-US" smtClean="0"/>
              <a:t>Surya Prakash Sharma             RCS502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872D2-32D9-41CD-92DD-7FD88B133495}" type="datetime1">
              <a:rPr lang="en-US" smtClean="0"/>
              <a:t>11/14/2022</a:t>
            </a:fld>
            <a:endParaRPr lang="en-US"/>
          </a:p>
        </p:txBody>
      </p:sp>
      <p:sp>
        <p:nvSpPr>
          <p:cNvPr id="5" name="Footer Placeholder 4"/>
          <p:cNvSpPr>
            <a:spLocks noGrp="1"/>
          </p:cNvSpPr>
          <p:nvPr>
            <p:ph type="ftr" sz="quarter" idx="11"/>
          </p:nvPr>
        </p:nvSpPr>
        <p:spPr/>
        <p:txBody>
          <a:bodyPr/>
          <a:lstStyle/>
          <a:p>
            <a:r>
              <a:rPr lang="en-US" smtClean="0"/>
              <a:t>Surya Prakash Sharma             RCS502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1EAF23-073D-4D56-AEBE-1596B8748449}" type="datetime1">
              <a:rPr lang="en-US" smtClean="0"/>
              <a:t>11/14/2022</a:t>
            </a:fld>
            <a:endParaRPr lang="en-US"/>
          </a:p>
        </p:txBody>
      </p:sp>
      <p:sp>
        <p:nvSpPr>
          <p:cNvPr id="6" name="Footer Placeholder 5"/>
          <p:cNvSpPr>
            <a:spLocks noGrp="1"/>
          </p:cNvSpPr>
          <p:nvPr>
            <p:ph type="ftr" sz="quarter" idx="11"/>
          </p:nvPr>
        </p:nvSpPr>
        <p:spPr/>
        <p:txBody>
          <a:bodyPr/>
          <a:lstStyle/>
          <a:p>
            <a:r>
              <a:rPr lang="en-US" smtClean="0"/>
              <a:t>Surya Prakash Sharma             RCS502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A4DAA0-3CBD-4898-8A91-4B84D0A6C670}" type="datetime1">
              <a:rPr lang="en-US" smtClean="0"/>
              <a:t>11/14/2022</a:t>
            </a:fld>
            <a:endParaRPr lang="en-US"/>
          </a:p>
        </p:txBody>
      </p:sp>
      <p:sp>
        <p:nvSpPr>
          <p:cNvPr id="8" name="Footer Placeholder 7"/>
          <p:cNvSpPr>
            <a:spLocks noGrp="1"/>
          </p:cNvSpPr>
          <p:nvPr>
            <p:ph type="ftr" sz="quarter" idx="11"/>
          </p:nvPr>
        </p:nvSpPr>
        <p:spPr/>
        <p:txBody>
          <a:bodyPr/>
          <a:lstStyle/>
          <a:p>
            <a:r>
              <a:rPr lang="en-US" smtClean="0"/>
              <a:t>Surya Prakash Sharma             RCS502   DAA                Unit IV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CB7136-4AB9-4666-9C5F-0910D6C16688}" type="datetime1">
              <a:rPr lang="en-US" smtClean="0"/>
              <a:t>11/14/2022</a:t>
            </a:fld>
            <a:endParaRPr lang="en-US"/>
          </a:p>
        </p:txBody>
      </p:sp>
      <p:sp>
        <p:nvSpPr>
          <p:cNvPr id="4" name="Footer Placeholder 3"/>
          <p:cNvSpPr>
            <a:spLocks noGrp="1"/>
          </p:cNvSpPr>
          <p:nvPr>
            <p:ph type="ftr" sz="quarter" idx="11"/>
          </p:nvPr>
        </p:nvSpPr>
        <p:spPr/>
        <p:txBody>
          <a:bodyPr/>
          <a:lstStyle/>
          <a:p>
            <a:r>
              <a:rPr lang="en-US" smtClean="0"/>
              <a:t>Surya Prakash Sharma             RCS502   DAA                Unit IV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5141C-ACD6-47BF-AEFE-C4AF1AFC5A87}" type="datetime1">
              <a:rPr lang="en-US" smtClean="0"/>
              <a:t>11/14/2022</a:t>
            </a:fld>
            <a:endParaRPr lang="en-US"/>
          </a:p>
        </p:txBody>
      </p:sp>
      <p:sp>
        <p:nvSpPr>
          <p:cNvPr id="3" name="Footer Placeholder 2"/>
          <p:cNvSpPr>
            <a:spLocks noGrp="1"/>
          </p:cNvSpPr>
          <p:nvPr>
            <p:ph type="ftr" sz="quarter" idx="11"/>
          </p:nvPr>
        </p:nvSpPr>
        <p:spPr/>
        <p:txBody>
          <a:bodyPr/>
          <a:lstStyle/>
          <a:p>
            <a:r>
              <a:rPr lang="en-US" smtClean="0"/>
              <a:t>Surya Prakash Sharma             RCS502   DAA                Unit IV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4F3B8-52F9-4985-8590-D8474E48772B}" type="datetime1">
              <a:rPr lang="en-US" smtClean="0"/>
              <a:t>11/14/2022</a:t>
            </a:fld>
            <a:endParaRPr lang="en-US"/>
          </a:p>
        </p:txBody>
      </p:sp>
      <p:sp>
        <p:nvSpPr>
          <p:cNvPr id="6" name="Footer Placeholder 5"/>
          <p:cNvSpPr>
            <a:spLocks noGrp="1"/>
          </p:cNvSpPr>
          <p:nvPr>
            <p:ph type="ftr" sz="quarter" idx="11"/>
          </p:nvPr>
        </p:nvSpPr>
        <p:spPr/>
        <p:txBody>
          <a:bodyPr/>
          <a:lstStyle/>
          <a:p>
            <a:r>
              <a:rPr lang="en-US" smtClean="0"/>
              <a:t>Surya Prakash Sharma             RCS502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29836-FF3F-49A5-B2EC-D9D9C29C4AE0}" type="datetime1">
              <a:rPr lang="en-US" smtClean="0"/>
              <a:t>11/14/2022</a:t>
            </a:fld>
            <a:endParaRPr lang="en-US"/>
          </a:p>
        </p:txBody>
      </p:sp>
      <p:sp>
        <p:nvSpPr>
          <p:cNvPr id="6" name="Footer Placeholder 5"/>
          <p:cNvSpPr>
            <a:spLocks noGrp="1"/>
          </p:cNvSpPr>
          <p:nvPr>
            <p:ph type="ftr" sz="quarter" idx="11"/>
          </p:nvPr>
        </p:nvSpPr>
        <p:spPr/>
        <p:txBody>
          <a:bodyPr/>
          <a:lstStyle/>
          <a:p>
            <a:r>
              <a:rPr lang="en-US" smtClean="0"/>
              <a:t>Surya Prakash Sharma             RCS502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225FE-43A2-4579-8294-E4122C7B8361}" type="datetime1">
              <a:rPr lang="en-US" smtClean="0"/>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Surya Prakash Sharma             RCS502   DAA                Unit IV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TTzNMHM05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oNI0rf2P9g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design_and_analysis_of_algorithms/design_and_analysis_of_algorithms_multistage_graph.ht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wikipedia.org/wiki/Hamiltonian_path"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uru99.com/images/1/043019_0611_KnapsackPro1.p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www.techiedelight.com/travelling-salesman-problem-using-branch-and-bound/"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watch?v=kyLxTdsT8ws" TargetMode="External"/><Relationship Id="rId2" Type="http://schemas.openxmlformats.org/officeDocument/2006/relationships/hyperlink" Target="https://www.youtube.com/watch?v=oNI0rf2P9gE" TargetMode="External"/><Relationship Id="rId1" Type="http://schemas.openxmlformats.org/officeDocument/2006/relationships/slideLayout" Target="../slideLayouts/slideLayout2.xml"/><Relationship Id="rId4" Type="http://schemas.openxmlformats.org/officeDocument/2006/relationships/hyperlink" Target="https://nptel.ac.in/courses/10610613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smtClean="0">
                <a:solidFill>
                  <a:schemeClr val="tx1"/>
                </a:solidFill>
              </a:rPr>
              <a:t>Dynamic Programming, Backtracking and Branch and Bound</a:t>
            </a:r>
            <a:endParaRPr lang="en-US" sz="28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Ms. </a:t>
            </a:r>
            <a:r>
              <a:rPr kumimoji="0" lang="en-US" sz="2400" b="0" i="0" u="none" strike="noStrike" kern="1200" cap="none" spc="0" normalizeH="0" noProof="0" dirty="0" err="1" smtClean="0">
                <a:ln>
                  <a:noFill/>
                </a:ln>
                <a:solidFill>
                  <a:schemeClr val="tx1"/>
                </a:solidFill>
                <a:effectLst/>
                <a:uLnTx/>
                <a:uFillTx/>
                <a:latin typeface="+mn-lt"/>
                <a:ea typeface="+mn-ea"/>
                <a:cs typeface="+mn-cs"/>
              </a:rPr>
              <a:t>Apoorva</a:t>
            </a:r>
            <a:r>
              <a:rPr kumimoji="0" lang="en-US" sz="2400" b="0" i="0" u="none" strike="noStrike" kern="1200" cap="none" spc="0" normalizeH="0" noProof="0" dirty="0" smtClean="0">
                <a:ln>
                  <a:noFill/>
                </a:ln>
                <a:solidFill>
                  <a:schemeClr val="tx1"/>
                </a:solidFill>
                <a:effectLst/>
                <a:uLnTx/>
                <a:uFillTx/>
                <a:latin typeface="+mn-lt"/>
                <a:ea typeface="+mn-ea"/>
                <a:cs typeface="+mn-cs"/>
              </a:rPr>
              <a:t> Jain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a:t>
            </a:r>
            <a:r>
              <a:rPr kumimoji="0" lang="en-US" sz="2400" b="0" i="0" u="none" strike="noStrike" kern="1200" cap="none" spc="0" normalizeH="0" noProof="0" dirty="0" smtClean="0">
                <a:ln>
                  <a:noFill/>
                </a:ln>
                <a:solidFill>
                  <a:schemeClr val="tx1"/>
                </a:solidFill>
                <a:effectLst/>
                <a:uLnTx/>
                <a:uFillTx/>
                <a:latin typeface="+mn-lt"/>
                <a:ea typeface="+mn-ea"/>
                <a:cs typeface="+mn-cs"/>
              </a:rPr>
              <a:t>Professor   CSE </a:t>
            </a:r>
            <a:r>
              <a:rPr lang="en-US" sz="2400" baseline="0" dirty="0" smtClean="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581CCE3-3EA2-4266-90D7-E03AD3B04989}" type="datetime1">
              <a:rPr lang="en-US" smtClean="0"/>
              <a:t>11/14/2022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4</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rPr>
              <a:t>KCS503</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Title 15"/>
          <p:cNvSpPr>
            <a:spLocks noGrp="1"/>
          </p:cNvSpPr>
          <p:nvPr>
            <p:ph type="ctrTitle"/>
          </p:nvPr>
        </p:nvSpPr>
        <p:spPr/>
        <p:txBody>
          <a:bodyPr/>
          <a:lstStyle/>
          <a:p>
            <a:endParaRPr lang="en-US"/>
          </a:p>
        </p:txBody>
      </p:sp>
    </p:spTree>
    <p:extLst>
      <p:ext uri="{BB962C8B-B14F-4D97-AF65-F5344CB8AC3E}">
        <p14:creationId xmlns:p14="http://schemas.microsoft.com/office/powerpoint/2010/main" xmlns="" val="213916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C7E400-4319-4363-9548-6EE7EAD5153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51671" y="-1680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
        <p:nvSpPr>
          <p:cNvPr id="3" name="Content Placeholder 2">
            <a:extLst>
              <a:ext uri="{FF2B5EF4-FFF2-40B4-BE49-F238E27FC236}">
                <a16:creationId xmlns:a16="http://schemas.microsoft.com/office/drawing/2014/main" xmlns="" id="{858540BA-BA5F-44BA-893F-E68D7032E9CE}"/>
              </a:ext>
            </a:extLst>
          </p:cNvPr>
          <p:cNvSpPr>
            <a:spLocks noGrp="1"/>
          </p:cNvSpPr>
          <p:nvPr>
            <p:ph idx="1"/>
          </p:nvPr>
        </p:nvSpPr>
        <p:spPr>
          <a:xfrm>
            <a:off x="426720" y="975518"/>
            <a:ext cx="8229600" cy="4906963"/>
          </a:xfrm>
        </p:spPr>
        <p:txBody>
          <a:bodyPr>
            <a:normAutofit lnSpcReduction="10000"/>
          </a:bodyPr>
          <a:lstStyle/>
          <a:p>
            <a:pPr algn="just"/>
            <a:r>
              <a:rPr lang="en-IN" sz="2800" b="1" dirty="0"/>
              <a:t>Knapsack problem(0/1)</a:t>
            </a:r>
          </a:p>
          <a:p>
            <a:pPr algn="just"/>
            <a:endParaRPr lang="en-IN" sz="2200" dirty="0"/>
          </a:p>
          <a:p>
            <a:pPr algn="just"/>
            <a:r>
              <a:rPr lang="en-IN" sz="2200" dirty="0"/>
              <a:t>The set of items to take can be deduced from the table, starting at </a:t>
            </a:r>
            <a:r>
              <a:rPr lang="en-IN" sz="2200" b="1" dirty="0"/>
              <a:t>c[n, w]</a:t>
            </a:r>
            <a:r>
              <a:rPr lang="en-IN" sz="2200" dirty="0"/>
              <a:t> and tracing backwards where the optimal values came from.</a:t>
            </a:r>
          </a:p>
          <a:p>
            <a:pPr algn="just"/>
            <a:r>
              <a:rPr lang="en-IN" sz="2200" dirty="0"/>
              <a:t>If </a:t>
            </a:r>
            <a:r>
              <a:rPr lang="en-IN" sz="2200" i="1" dirty="0"/>
              <a:t>c[</a:t>
            </a:r>
            <a:r>
              <a:rPr lang="en-IN" sz="2200" i="1" dirty="0" err="1"/>
              <a:t>i</a:t>
            </a:r>
            <a:r>
              <a:rPr lang="en-IN" sz="2200" i="1" dirty="0"/>
              <a:t>, w] = c[i-1, w]</a:t>
            </a:r>
            <a:r>
              <a:rPr lang="en-IN" sz="2200" dirty="0"/>
              <a:t>, then item </a:t>
            </a:r>
            <a:r>
              <a:rPr lang="en-IN" sz="2200" b="1" i="1" dirty="0" err="1"/>
              <a:t>i</a:t>
            </a:r>
            <a:r>
              <a:rPr lang="en-IN" sz="2200" dirty="0"/>
              <a:t> is not part of the solution, and we continue tracing with </a:t>
            </a:r>
            <a:r>
              <a:rPr lang="en-IN" sz="2200" b="1" dirty="0"/>
              <a:t>c[i-1, w]</a:t>
            </a:r>
            <a:r>
              <a:rPr lang="en-IN" sz="2200" dirty="0"/>
              <a:t>. Otherwise, item </a:t>
            </a:r>
            <a:r>
              <a:rPr lang="en-IN" sz="2200" b="1" i="1" dirty="0" err="1"/>
              <a:t>i</a:t>
            </a:r>
            <a:r>
              <a:rPr lang="en-IN" sz="2200" dirty="0"/>
              <a:t> is part of the solution, and we continue tracing with </a:t>
            </a:r>
            <a:r>
              <a:rPr lang="en-IN" sz="2200" b="1" dirty="0"/>
              <a:t>c[i-1, w-W]</a:t>
            </a:r>
            <a:r>
              <a:rPr lang="en-IN" sz="2200" dirty="0"/>
              <a:t>.</a:t>
            </a:r>
          </a:p>
          <a:p>
            <a:pPr marL="0" indent="0">
              <a:buNone/>
            </a:pPr>
            <a:endParaRPr lang="en-IN" sz="2400" dirty="0"/>
          </a:p>
          <a:p>
            <a:pPr marL="0" indent="0">
              <a:buNone/>
            </a:pPr>
            <a:r>
              <a:rPr lang="en-IN" sz="2400" b="1" dirty="0"/>
              <a:t>Analysis</a:t>
            </a:r>
          </a:p>
          <a:p>
            <a:pPr marL="0" indent="0">
              <a:buNone/>
            </a:pPr>
            <a:endParaRPr lang="en-IN" sz="2400" dirty="0"/>
          </a:p>
          <a:p>
            <a:r>
              <a:rPr lang="en-IN" sz="2200" dirty="0"/>
              <a:t>This algorithm takes θ(</a:t>
            </a:r>
            <a:r>
              <a:rPr lang="en-IN" sz="2200" i="1" dirty="0"/>
              <a:t>n</a:t>
            </a:r>
            <a:r>
              <a:rPr lang="en-IN" sz="2200" dirty="0"/>
              <a:t>, </a:t>
            </a:r>
            <a:r>
              <a:rPr lang="en-IN" sz="2200" i="1" dirty="0"/>
              <a:t>w</a:t>
            </a:r>
            <a:r>
              <a:rPr lang="en-IN" sz="2200" dirty="0"/>
              <a:t>) times as table </a:t>
            </a:r>
            <a:r>
              <a:rPr lang="en-IN" sz="2200" i="1" dirty="0"/>
              <a:t>c</a:t>
            </a:r>
            <a:r>
              <a:rPr lang="en-IN" sz="2200" dirty="0"/>
              <a:t> has (</a:t>
            </a:r>
            <a:r>
              <a:rPr lang="en-IN" sz="2200" i="1" dirty="0"/>
              <a:t>n</a:t>
            </a:r>
            <a:r>
              <a:rPr lang="en-IN" sz="2200" dirty="0"/>
              <a:t> + 1).(</a:t>
            </a:r>
            <a:r>
              <a:rPr lang="en-IN" sz="2200" i="1" dirty="0"/>
              <a:t>w</a:t>
            </a:r>
            <a:r>
              <a:rPr lang="en-IN" sz="2200" dirty="0"/>
              <a:t> + 1) entries, where each entry requires θ(1) time to compute.</a:t>
            </a:r>
          </a:p>
          <a:p>
            <a:pPr marL="0" indent="0">
              <a:buNone/>
            </a:pPr>
            <a:endParaRPr lang="en-IN" dirty="0"/>
          </a:p>
        </p:txBody>
      </p:sp>
    </p:spTree>
    <p:extLst>
      <p:ext uri="{BB962C8B-B14F-4D97-AF65-F5344CB8AC3E}">
        <p14:creationId xmlns:p14="http://schemas.microsoft.com/office/powerpoint/2010/main" xmlns="" val="10198561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C1A9BF-10AC-432A-9FAB-C9EE8D19BD2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xmlns=""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xmlns="" val="2555220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6E9D01-B1BC-47C2-9F30-F1CF36BA00E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xmlns="" id="{7A7AF4D6-AD8B-4C0C-BCAD-A645EF105D82}"/>
              </a:ext>
            </a:extLst>
          </p:cNvPr>
          <p:cNvPicPr>
            <a:picLocks noChangeAspect="1"/>
          </p:cNvPicPr>
          <p:nvPr/>
        </p:nvPicPr>
        <p:blipFill>
          <a:blip r:embed="rId3"/>
          <a:stretch>
            <a:fillRect/>
          </a:stretch>
        </p:blipFill>
        <p:spPr>
          <a:xfrm>
            <a:off x="450166" y="1447800"/>
            <a:ext cx="8229600" cy="3962400"/>
          </a:xfrm>
          <a:prstGeom prst="rect">
            <a:avLst/>
          </a:prstGeom>
        </p:spPr>
      </p:pic>
    </p:spTree>
    <p:extLst>
      <p:ext uri="{BB962C8B-B14F-4D97-AF65-F5344CB8AC3E}">
        <p14:creationId xmlns:p14="http://schemas.microsoft.com/office/powerpoint/2010/main" xmlns="" val="31702996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24DF53-C14A-47BE-B2FF-CE2DC39001C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A2AB4D9D-E61D-44B2-917F-090E8398034C}"/>
              </a:ext>
            </a:extLst>
          </p:cNvPr>
          <p:cNvSpPr/>
          <p:nvPr/>
        </p:nvSpPr>
        <p:spPr>
          <a:xfrm>
            <a:off x="876300" y="1140329"/>
            <a:ext cx="7391400" cy="1384995"/>
          </a:xfrm>
          <a:prstGeom prst="rect">
            <a:avLst/>
          </a:prstGeom>
        </p:spPr>
        <p:txBody>
          <a:bodyPr wrap="square">
            <a:spAutoFit/>
          </a:bodyPr>
          <a:lstStyle/>
          <a:p>
            <a:pPr marL="342900" indent="-342900">
              <a:buAutoNum type="arabicPeriod"/>
            </a:pPr>
            <a:r>
              <a:rPr lang="en-US" sz="2200" dirty="0">
                <a:latin typeface="+mj-lt"/>
                <a:ea typeface="Times New Roman" panose="02020603050405020304" pitchFamily="18" charset="0"/>
              </a:rPr>
              <a:t>Solve the problem of travelling salesman problem on following graph and perform operation for each vertex.  							[CO4]</a:t>
            </a:r>
          </a:p>
          <a:p>
            <a:pPr marL="342900" indent="-342900">
              <a:buAutoNum type="arabicPeriod"/>
            </a:pPr>
            <a:endParaRPr lang="en-IN" dirty="0"/>
          </a:p>
        </p:txBody>
      </p:sp>
      <p:pic>
        <p:nvPicPr>
          <p:cNvPr id="11" name="Picture 10">
            <a:extLst>
              <a:ext uri="{FF2B5EF4-FFF2-40B4-BE49-F238E27FC236}">
                <a16:creationId xmlns:a16="http://schemas.microsoft.com/office/drawing/2014/main" xmlns="" id="{1DA627AA-C01C-49D7-BCFB-E5D3CBF88314}"/>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209800" y="1908129"/>
            <a:ext cx="4390390" cy="2301875"/>
          </a:xfrm>
          <a:prstGeom prst="rect">
            <a:avLst/>
          </a:prstGeom>
          <a:noFill/>
          <a:ln>
            <a:noFill/>
          </a:ln>
        </p:spPr>
      </p:pic>
      <p:sp>
        <p:nvSpPr>
          <p:cNvPr id="10" name="Rectangle 9">
            <a:extLst>
              <a:ext uri="{FF2B5EF4-FFF2-40B4-BE49-F238E27FC236}">
                <a16:creationId xmlns:a16="http://schemas.microsoft.com/office/drawing/2014/main" xmlns="" id="{D6B289B9-FBA8-4117-A18D-B51942BBF275}"/>
              </a:ext>
            </a:extLst>
          </p:cNvPr>
          <p:cNvSpPr/>
          <p:nvPr/>
        </p:nvSpPr>
        <p:spPr>
          <a:xfrm>
            <a:off x="1143000" y="4277414"/>
            <a:ext cx="6934200" cy="1626856"/>
          </a:xfrm>
          <a:prstGeom prst="rect">
            <a:avLst/>
          </a:prstGeom>
        </p:spPr>
        <p:txBody>
          <a:bodyPr wrap="square">
            <a:spAutoFit/>
          </a:bodyPr>
          <a:lstStyle/>
          <a:p>
            <a:pPr>
              <a:lnSpc>
                <a:spcPct val="115000"/>
              </a:lnSpc>
              <a:spcAft>
                <a:spcPts val="0"/>
              </a:spcAft>
              <a:tabLst>
                <a:tab pos="171450" algn="l"/>
                <a:tab pos="285750" algn="l"/>
              </a:tabLs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2200" dirty="0">
                <a:latin typeface="+mj-lt"/>
                <a:ea typeface="Times New Roman" panose="02020603050405020304" pitchFamily="18" charset="0"/>
                <a:cs typeface="Times New Roman" panose="02020603050405020304" pitchFamily="18" charset="0"/>
              </a:rPr>
              <a:t>Write Short notes on the following.		       [CO4]	</a:t>
            </a:r>
            <a:r>
              <a:rPr lang="en-US" sz="2200" dirty="0" err="1">
                <a:latin typeface="+mj-lt"/>
                <a:ea typeface="Times New Roman" panose="02020603050405020304" pitchFamily="18" charset="0"/>
                <a:cs typeface="Times New Roman" panose="02020603050405020304" pitchFamily="18" charset="0"/>
              </a:rPr>
              <a:t>i</a:t>
            </a:r>
            <a:r>
              <a:rPr lang="en-US" sz="2200" dirty="0">
                <a:latin typeface="+mj-lt"/>
                <a:ea typeface="Times New Roman" panose="02020603050405020304" pitchFamily="18" charset="0"/>
                <a:cs typeface="Times New Roman" panose="02020603050405020304" pitchFamily="18" charset="0"/>
              </a:rPr>
              <a:t>) Graph Coloring</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ii)Sub Set Sum Problem</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iii)Hamiltonian Cycle</a:t>
            </a:r>
            <a:endParaRPr lang="en-IN" sz="22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9043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437243-6746-4E48-A56F-889380598C8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A2AB4D9D-E61D-44B2-917F-090E8398034C}"/>
              </a:ext>
            </a:extLst>
          </p:cNvPr>
          <p:cNvSpPr/>
          <p:nvPr/>
        </p:nvSpPr>
        <p:spPr>
          <a:xfrm>
            <a:off x="876300" y="1140329"/>
            <a:ext cx="7391400" cy="4708981"/>
          </a:xfrm>
          <a:prstGeom prst="rect">
            <a:avLst/>
          </a:prstGeom>
        </p:spPr>
        <p:txBody>
          <a:bodyPr wrap="square">
            <a:spAutoFit/>
          </a:bodyPr>
          <a:lstStyle/>
          <a:p>
            <a:r>
              <a:rPr lang="en-US" sz="2200" dirty="0"/>
              <a:t>3. Find out one optimal solution for following using back tracking</a:t>
            </a:r>
            <a:r>
              <a:rPr lang="en-US" sz="2200" b="1" dirty="0"/>
              <a:t>.</a:t>
            </a:r>
            <a:endParaRPr lang="en-IN" sz="2200" dirty="0"/>
          </a:p>
          <a:p>
            <a:pPr lvl="0"/>
            <a:r>
              <a:rPr lang="en-US" sz="2200" dirty="0"/>
              <a:t>     4*4 chessboard,4 Queen Problem</a:t>
            </a:r>
            <a:endParaRPr lang="en-IN" sz="2200" dirty="0"/>
          </a:p>
          <a:p>
            <a:pPr lvl="0"/>
            <a:r>
              <a:rPr lang="en-US" sz="2200" dirty="0"/>
              <a:t>     8*8 chessboard,8 Queen Problem                                   [CO4]</a:t>
            </a:r>
          </a:p>
          <a:p>
            <a:pPr lvl="0"/>
            <a:endParaRPr lang="en-US" sz="2200" dirty="0"/>
          </a:p>
          <a:p>
            <a:r>
              <a:rPr lang="en-US" sz="2200" dirty="0"/>
              <a:t>4. Write the difference between the Greedy method and Dynamic programming.                                                            [CO4]</a:t>
            </a:r>
          </a:p>
          <a:p>
            <a:endParaRPr lang="en-US" sz="2200" dirty="0"/>
          </a:p>
          <a:p>
            <a:pPr marL="342900" indent="-342900">
              <a:buAutoNum type="arabicPeriod" startAt="5"/>
            </a:pPr>
            <a:r>
              <a:rPr lang="en-US" sz="2200" dirty="0"/>
              <a:t>Explain the term state space search tree with suitable example.                                                                                [CO4]</a:t>
            </a:r>
          </a:p>
          <a:p>
            <a:endParaRPr lang="en-US" sz="2200" dirty="0"/>
          </a:p>
          <a:p>
            <a:r>
              <a:rPr lang="en-IN" sz="2200" dirty="0"/>
              <a:t>6. Explain Floyd algorithm and also </a:t>
            </a:r>
            <a:r>
              <a:rPr lang="en-IN" sz="2200" dirty="0" err="1"/>
              <a:t>analyze</a:t>
            </a:r>
            <a:r>
              <a:rPr lang="en-IN" sz="2200" dirty="0"/>
              <a:t> its complexity [CO4]</a:t>
            </a:r>
          </a:p>
          <a:p>
            <a:pPr lvl="0"/>
            <a:endParaRPr lang="en-IN" dirty="0"/>
          </a:p>
          <a:p>
            <a:pPr marL="342900" indent="-342900">
              <a:buAutoNum type="arabicPeriod"/>
            </a:pPr>
            <a:endParaRPr lang="en-IN" dirty="0"/>
          </a:p>
        </p:txBody>
      </p:sp>
    </p:spTree>
    <p:extLst>
      <p:ext uri="{BB962C8B-B14F-4D97-AF65-F5344CB8AC3E}">
        <p14:creationId xmlns:p14="http://schemas.microsoft.com/office/powerpoint/2010/main" xmlns="" val="39894499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23B009-E20C-46C5-B4A2-7D3617B48FF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latin typeface="+mn-lt"/>
                <a:ea typeface="+mn-ea"/>
                <a:cs typeface="+mn-cs"/>
              </a:rPr>
              <a:t>Recap of</a:t>
            </a:r>
            <a:r>
              <a:rPr kumimoji="0" lang="en-US" sz="3000" b="0" i="0" u="none" strike="noStrike" kern="1200" cap="none" spc="0" normalizeH="0" noProof="0" dirty="0" smtClean="0">
                <a:ln>
                  <a:noFill/>
                </a:ln>
                <a:solidFill>
                  <a:schemeClr val="dk1"/>
                </a:solidFill>
                <a:effectLst/>
                <a:uLnTx/>
                <a:uFillTx/>
                <a:latin typeface="+mn-lt"/>
                <a:ea typeface="+mn-ea"/>
                <a:cs typeface="+mn-cs"/>
              </a:rPr>
              <a:t>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62000" y="1371600"/>
            <a:ext cx="7315200" cy="263597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unit gives the insights of different techniques like Dynamic Programming, Back tracking and Branch and Bound . Different real world problem have been solved with these approaches.</a:t>
            </a:r>
          </a:p>
          <a:p>
            <a:pPr algn="just"/>
            <a:r>
              <a:rPr lang="en-IN" sz="2200" dirty="0">
                <a:latin typeface="Calibri" panose="020F0502020204030204" pitchFamily="34" charset="0"/>
                <a:ea typeface="Calibri" panose="020F0502020204030204" pitchFamily="34" charset="0"/>
                <a:cs typeface="Times New Roman" panose="02020603050405020304" pitchFamily="18" charset="0"/>
              </a:rPr>
              <a:t>The problems discussed here are Travelling salesman Problem, n Queens problem , Sum of subsets problem, Floyd </a:t>
            </a:r>
            <a:r>
              <a:rPr lang="en-IN" sz="2200" dirty="0" err="1">
                <a:latin typeface="Calibri" panose="020F0502020204030204" pitchFamily="34" charset="0"/>
                <a:ea typeface="Calibri" panose="020F0502020204030204" pitchFamily="34" charset="0"/>
                <a:cs typeface="Times New Roman" panose="02020603050405020304" pitchFamily="18" charset="0"/>
              </a:rPr>
              <a:t>Warshall</a:t>
            </a:r>
            <a:r>
              <a:rPr lang="en-IN" sz="2200" dirty="0">
                <a:latin typeface="Calibri" panose="020F0502020204030204" pitchFamily="34" charset="0"/>
                <a:ea typeface="Calibri" panose="020F0502020204030204" pitchFamily="34" charset="0"/>
                <a:cs typeface="Times New Roman" panose="02020603050405020304" pitchFamily="18" charset="0"/>
              </a:rPr>
              <a:t> algorithm, Knapsack Problem, Graph Colouring and </a:t>
            </a:r>
            <a:r>
              <a:rPr lang="en-IN" sz="2200" dirty="0" err="1">
                <a:latin typeface="Calibri" panose="020F0502020204030204" pitchFamily="34" charset="0"/>
                <a:ea typeface="Calibri" panose="020F0502020204030204" pitchFamily="34" charset="0"/>
                <a:cs typeface="Times New Roman" panose="02020603050405020304" pitchFamily="18" charset="0"/>
              </a:rPr>
              <a:t>Hamiltonion</a:t>
            </a:r>
            <a:r>
              <a:rPr lang="en-IN" sz="2200" dirty="0">
                <a:latin typeface="Calibri" panose="020F0502020204030204" pitchFamily="34" charset="0"/>
                <a:ea typeface="Calibri" panose="020F0502020204030204" pitchFamily="34" charset="0"/>
                <a:cs typeface="Times New Roman" panose="02020603050405020304" pitchFamily="18" charset="0"/>
              </a:rPr>
              <a:t> Cycle.</a:t>
            </a:r>
            <a:endParaRPr lang="en-IN" sz="2200" dirty="0"/>
          </a:p>
        </p:txBody>
      </p:sp>
    </p:spTree>
    <p:extLst>
      <p:ext uri="{BB962C8B-B14F-4D97-AF65-F5344CB8AC3E}">
        <p14:creationId xmlns:p14="http://schemas.microsoft.com/office/powerpoint/2010/main" xmlns="" val="28886479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4683FD-6AF2-4AD2-A728-6616757E9F7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xmlns="" val="19092708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B3216-71C1-4BA8-BB02-D69F23D6313A}"/>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xmlns="" id="{92D32C35-4BC9-42CA-B794-97E676BBFC47}"/>
              </a:ext>
            </a:extLst>
          </p:cNvPr>
          <p:cNvSpPr>
            <a:spLocks noGrp="1"/>
          </p:cNvSpPr>
          <p:nvPr>
            <p:ph type="dt" sz="half" idx="10"/>
          </p:nvPr>
        </p:nvSpPr>
        <p:spPr/>
        <p:txBody>
          <a:bodyPr/>
          <a:lstStyle/>
          <a:p>
            <a:fld id="{08743B8D-8D7A-4952-8419-64DFEFBCC5BC}" type="datetime1">
              <a:rPr lang="en-US" smtClean="0"/>
              <a:t>11/14/2022</a:t>
            </a:fld>
            <a:endParaRPr lang="en-US"/>
          </a:p>
        </p:txBody>
      </p:sp>
      <p:sp>
        <p:nvSpPr>
          <p:cNvPr id="6" name="Slide Number Placeholder 5">
            <a:extLst>
              <a:ext uri="{FF2B5EF4-FFF2-40B4-BE49-F238E27FC236}">
                <a16:creationId xmlns:a16="http://schemas.microsoft.com/office/drawing/2014/main" xmlns="" id="{8915CD50-85C5-457E-8F05-61A1E09D12E5}"/>
              </a:ext>
            </a:extLst>
          </p:cNvPr>
          <p:cNvSpPr>
            <a:spLocks noGrp="1"/>
          </p:cNvSpPr>
          <p:nvPr>
            <p:ph type="sldNum" sz="quarter" idx="12"/>
          </p:nvPr>
        </p:nvSpPr>
        <p:spPr/>
        <p:txBody>
          <a:bodyPr/>
          <a:lstStyle/>
          <a:p>
            <a:fld id="{B6F15528-21DE-4FAA-801E-634DDDAF4B2B}" type="slidenum">
              <a:rPr lang="en-US" smtClean="0"/>
              <a:pPr/>
              <a:t>106</a:t>
            </a:fld>
            <a:endParaRPr lang="en-US"/>
          </a:p>
        </p:txBody>
      </p:sp>
      <p:sp>
        <p:nvSpPr>
          <p:cNvPr id="9" name="Content Placeholder 8">
            <a:extLst>
              <a:ext uri="{FF2B5EF4-FFF2-40B4-BE49-F238E27FC236}">
                <a16:creationId xmlns:a16="http://schemas.microsoft.com/office/drawing/2014/main" xmlns="" id="{189C5831-1F6B-41E4-9E11-A76D1C4FAC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xmlns="" val="309574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4748"/>
            <a:ext cx="8229600" cy="5108852"/>
          </a:xfrm>
        </p:spPr>
        <p:txBody>
          <a:bodyPr>
            <a:normAutofit lnSpcReduction="10000"/>
          </a:bodyPr>
          <a:lstStyle/>
          <a:p>
            <a:pPr marL="0" indent="0" algn="just">
              <a:buNone/>
            </a:pPr>
            <a:r>
              <a:rPr lang="en-IN" sz="3000" b="1" dirty="0"/>
              <a:t>Knapsack problem(0/1)</a:t>
            </a:r>
          </a:p>
          <a:p>
            <a:pPr marL="0" indent="0" algn="just">
              <a:buNone/>
            </a:pPr>
            <a:r>
              <a:rPr lang="en-IN" sz="2200" dirty="0"/>
              <a:t>     </a:t>
            </a:r>
          </a:p>
          <a:p>
            <a:pPr marL="0" indent="0" algn="just">
              <a:buNone/>
            </a:pPr>
            <a:r>
              <a:rPr lang="en-IN" sz="2600" b="1" dirty="0"/>
              <a:t>Steps</a:t>
            </a:r>
          </a:p>
          <a:p>
            <a:pPr algn="just"/>
            <a:r>
              <a:rPr lang="en-IN" sz="2200" dirty="0"/>
              <a:t>To calculate the maximum value that we can obtain </a:t>
            </a:r>
            <a:r>
              <a:rPr lang="en-IN" sz="2200" i="1" dirty="0"/>
              <a:t>with </a:t>
            </a:r>
            <a:r>
              <a:rPr lang="en-IN" sz="2200" dirty="0"/>
              <a:t>item </a:t>
            </a:r>
            <a:r>
              <a:rPr lang="en-IN" sz="2200" i="1" dirty="0" err="1"/>
              <a:t>i</a:t>
            </a:r>
            <a:r>
              <a:rPr lang="en-IN" sz="2200" dirty="0"/>
              <a:t>, we first need to compare the weight of item </a:t>
            </a:r>
            <a:r>
              <a:rPr lang="en-IN" sz="2200" i="1" dirty="0" err="1"/>
              <a:t>i</a:t>
            </a:r>
            <a:r>
              <a:rPr lang="en-IN" sz="2200" dirty="0"/>
              <a:t> with the knapsack’s weight capacity. </a:t>
            </a:r>
          </a:p>
          <a:p>
            <a:pPr algn="just"/>
            <a:endParaRPr lang="en-IN" sz="2200" dirty="0"/>
          </a:p>
          <a:p>
            <a:pPr algn="just"/>
            <a:r>
              <a:rPr lang="en-IN" sz="2200" dirty="0"/>
              <a:t>Obviously, if item </a:t>
            </a:r>
            <a:r>
              <a:rPr lang="en-IN" sz="2200" i="1" dirty="0" err="1"/>
              <a:t>i</a:t>
            </a:r>
            <a:r>
              <a:rPr lang="en-IN" sz="2200" dirty="0"/>
              <a:t> weighs more than what the knapsack can hold, we can’t include it, so it does not make sense to perform the calculation. </a:t>
            </a:r>
          </a:p>
          <a:p>
            <a:pPr marL="0" indent="0" algn="just">
              <a:buNone/>
            </a:pPr>
            <a:endParaRPr lang="en-IN" sz="2200" dirty="0"/>
          </a:p>
          <a:p>
            <a:pPr algn="just"/>
            <a:r>
              <a:rPr lang="en-IN" sz="2200" dirty="0"/>
              <a:t>In that case, the solution to this problem is simply the maximum value that we can obtain without item </a:t>
            </a:r>
            <a:r>
              <a:rPr lang="en-IN" sz="2200" i="1" dirty="0" err="1"/>
              <a:t>i</a:t>
            </a:r>
            <a:r>
              <a:rPr lang="en-IN" sz="2200" dirty="0"/>
              <a:t> (i.e. the value in the row above, at the same column).</a:t>
            </a:r>
            <a:endParaRPr lang="en-US" sz="2200" dirty="0"/>
          </a:p>
        </p:txBody>
      </p:sp>
      <p:sp>
        <p:nvSpPr>
          <p:cNvPr id="4" name="Date Placeholder 3"/>
          <p:cNvSpPr>
            <a:spLocks noGrp="1"/>
          </p:cNvSpPr>
          <p:nvPr>
            <p:ph type="dt" sz="half" idx="10"/>
          </p:nvPr>
        </p:nvSpPr>
        <p:spPr/>
        <p:txBody>
          <a:bodyPr/>
          <a:lstStyle/>
          <a:p>
            <a:fld id="{53AB6AB5-B918-4982-A5A6-1C6DF478536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Autofit/>
          </a:bodyPr>
          <a:lstStyle/>
          <a:p>
            <a:pPr marL="0" indent="0" algn="just">
              <a:buNone/>
            </a:pPr>
            <a:r>
              <a:rPr lang="en-IN" sz="2400" b="1" dirty="0"/>
              <a:t>     </a:t>
            </a:r>
            <a:r>
              <a:rPr lang="en-IN" sz="2800" b="1" dirty="0"/>
              <a:t>Knapsack problem(0/1)</a:t>
            </a:r>
          </a:p>
          <a:p>
            <a:pPr algn="just"/>
            <a:r>
              <a:rPr lang="en-IN" sz="2200" dirty="0"/>
              <a:t>However, suppose that item </a:t>
            </a:r>
            <a:r>
              <a:rPr lang="en-IN" sz="2200" i="1" dirty="0" err="1"/>
              <a:t>i</a:t>
            </a:r>
            <a:r>
              <a:rPr lang="en-IN" sz="2200" dirty="0"/>
              <a:t> weighs less than the knapsack’s capacity. </a:t>
            </a:r>
          </a:p>
          <a:p>
            <a:pPr algn="just"/>
            <a:r>
              <a:rPr lang="en-IN" sz="2200" dirty="0"/>
              <a:t>We thus have the option to include it, if it potentially increases the maximum obtainable value. </a:t>
            </a:r>
          </a:p>
          <a:p>
            <a:pPr algn="just"/>
            <a:r>
              <a:rPr lang="en-IN" sz="2200" dirty="0"/>
              <a:t>The maximum obtainable value by including item </a:t>
            </a:r>
            <a:r>
              <a:rPr lang="en-IN" sz="2200" i="1" dirty="0" err="1"/>
              <a:t>i</a:t>
            </a:r>
            <a:r>
              <a:rPr lang="en-IN" sz="2200" dirty="0"/>
              <a:t> is thus = the value of item </a:t>
            </a:r>
            <a:r>
              <a:rPr lang="en-IN" sz="2200" i="1" dirty="0" err="1"/>
              <a:t>i</a:t>
            </a:r>
            <a:r>
              <a:rPr lang="en-IN" sz="2200" i="1" dirty="0"/>
              <a:t> </a:t>
            </a:r>
            <a:r>
              <a:rPr lang="en-IN" sz="2200" dirty="0"/>
              <a:t>itself + the maximum value that can be obtained with the remaining capacity of the knapsack. </a:t>
            </a:r>
          </a:p>
          <a:p>
            <a:pPr algn="just"/>
            <a:r>
              <a:rPr lang="en-IN" sz="2200" dirty="0"/>
              <a:t>We obviously want to make full use of the capacity of our knapsack, and not let any remaining capacity go to waste.</a:t>
            </a:r>
          </a:p>
          <a:p>
            <a:pPr algn="just"/>
            <a:r>
              <a:rPr lang="en-IN" sz="2200" dirty="0"/>
              <a:t>Therefore, at row </a:t>
            </a:r>
            <a:r>
              <a:rPr lang="en-IN" sz="2200" i="1" dirty="0" err="1"/>
              <a:t>i</a:t>
            </a:r>
            <a:r>
              <a:rPr lang="en-IN" sz="2200" i="1" dirty="0"/>
              <a:t> </a:t>
            </a:r>
            <a:r>
              <a:rPr lang="en-IN" sz="2200" dirty="0"/>
              <a:t>and column </a:t>
            </a:r>
            <a:r>
              <a:rPr lang="en-IN" sz="2200" i="1" dirty="0"/>
              <a:t>j </a:t>
            </a:r>
            <a:r>
              <a:rPr lang="en-IN" sz="2200" dirty="0"/>
              <a:t>(which represents the maximum value we can obtain there), we would pick either the maximum value that we can obtain </a:t>
            </a:r>
            <a:r>
              <a:rPr lang="en-IN" sz="2200" i="1" dirty="0"/>
              <a:t>without</a:t>
            </a:r>
            <a:r>
              <a:rPr lang="en-IN" sz="2200" dirty="0"/>
              <a:t> item </a:t>
            </a:r>
            <a:r>
              <a:rPr lang="en-IN" sz="2200" i="1" dirty="0" err="1"/>
              <a:t>i</a:t>
            </a:r>
            <a:r>
              <a:rPr lang="en-IN" sz="2200" dirty="0"/>
              <a:t>, or the maximum value that we can obtain </a:t>
            </a:r>
            <a:r>
              <a:rPr lang="en-IN" sz="2200" i="1" dirty="0"/>
              <a:t>with </a:t>
            </a:r>
            <a:r>
              <a:rPr lang="en-IN" sz="2200" dirty="0"/>
              <a:t>item </a:t>
            </a:r>
            <a:r>
              <a:rPr lang="en-IN" sz="2200" i="1" dirty="0" err="1"/>
              <a:t>i</a:t>
            </a:r>
            <a:r>
              <a:rPr lang="en-IN" sz="2200" dirty="0"/>
              <a:t>, </a:t>
            </a:r>
            <a:r>
              <a:rPr lang="en-IN" sz="2200" i="1" dirty="0"/>
              <a:t>whichever is larger</a:t>
            </a:r>
            <a:r>
              <a:rPr lang="en-IN" sz="2200" dirty="0"/>
              <a:t>.</a:t>
            </a:r>
            <a:endParaRPr lang="en-US" sz="2200" dirty="0"/>
          </a:p>
        </p:txBody>
      </p:sp>
      <p:sp>
        <p:nvSpPr>
          <p:cNvPr id="4" name="Date Placeholder 3"/>
          <p:cNvSpPr>
            <a:spLocks noGrp="1"/>
          </p:cNvSpPr>
          <p:nvPr>
            <p:ph type="dt" sz="half" idx="10"/>
          </p:nvPr>
        </p:nvSpPr>
        <p:spPr/>
        <p:txBody>
          <a:bodyPr/>
          <a:lstStyle/>
          <a:p>
            <a:fld id="{5F5D1595-2627-4722-9D58-A36E084F936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361574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4748"/>
            <a:ext cx="8229600" cy="4800600"/>
          </a:xfrm>
        </p:spPr>
        <p:txBody>
          <a:bodyPr>
            <a:no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r>
              <a:rPr lang="en-IN" sz="2200" dirty="0"/>
              <a:t>At row 3 (item 2), and column 5 (knapsack capacity of 4), we can choose to either include item 2 (which weighs 4 units) or not.</a:t>
            </a:r>
          </a:p>
          <a:p>
            <a:pPr algn="just"/>
            <a:endParaRPr lang="en-IN" sz="2200" dirty="0"/>
          </a:p>
          <a:p>
            <a:pPr algn="just"/>
            <a:r>
              <a:rPr lang="en-IN" sz="2200" dirty="0"/>
              <a:t> If we choose not to include it, the maximum value we can obtain is the same as if we only have item 1 to choose from (which is found in the row above, i.e. 0).</a:t>
            </a:r>
          </a:p>
          <a:p>
            <a:pPr algn="just"/>
            <a:endParaRPr lang="en-US" sz="2200" dirty="0"/>
          </a:p>
        </p:txBody>
      </p:sp>
      <p:sp>
        <p:nvSpPr>
          <p:cNvPr id="4" name="Date Placeholder 3"/>
          <p:cNvSpPr>
            <a:spLocks noGrp="1"/>
          </p:cNvSpPr>
          <p:nvPr>
            <p:ph type="dt" sz="half" idx="10"/>
          </p:nvPr>
        </p:nvSpPr>
        <p:spPr/>
        <p:txBody>
          <a:bodyPr/>
          <a:lstStyle/>
          <a:p>
            <a:fld id="{769FD975-9E2A-4904-A2CF-45A44337E5D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194" name="Picture 2">
            <a:extLst>
              <a:ext uri="{FF2B5EF4-FFF2-40B4-BE49-F238E27FC236}">
                <a16:creationId xmlns:a16="http://schemas.microsoft.com/office/drawing/2014/main" xmlns="" id="{13C20732-8A41-4F1B-9E5F-659C2AB164A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0100" y="1524000"/>
            <a:ext cx="7696200" cy="1162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556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Autofit/>
          </a:bodyPr>
          <a:lstStyle/>
          <a:p>
            <a:pPr marL="0" indent="0" algn="just">
              <a:buNone/>
            </a:pPr>
            <a:r>
              <a:rPr lang="en-IN" sz="2800" b="1" dirty="0"/>
              <a:t>   Knapsack problem(0/1)</a:t>
            </a:r>
          </a:p>
          <a:p>
            <a:pPr marL="0" indent="0" algn="just">
              <a:buNone/>
            </a:pPr>
            <a:endParaRPr lang="en-IN" sz="2200" dirty="0"/>
          </a:p>
          <a:p>
            <a:pPr algn="just"/>
            <a:r>
              <a:rPr lang="en-IN" sz="2200" dirty="0"/>
              <a:t>If we want to include item 2, the maximum value we can obtain with item 2 is the value of item 2 (40) + the maximum value we can obtain with the remaining capacity (which is 0, because the knapsack is completely full already).</a:t>
            </a:r>
            <a:endParaRPr lang="en-US" sz="2200" dirty="0"/>
          </a:p>
          <a:p>
            <a:pPr algn="just"/>
            <a:endParaRPr lang="en-IN" sz="2200" dirty="0"/>
          </a:p>
          <a:p>
            <a:pPr algn="just"/>
            <a:r>
              <a:rPr lang="en-IN" sz="2200" dirty="0"/>
              <a:t>At row 3 (item 2), and column 10 (knapsack capacity of 9), again, we can choose to either include item 2 or not.</a:t>
            </a:r>
          </a:p>
          <a:p>
            <a:pPr algn="just"/>
            <a:endParaRPr lang="en-IN" sz="2200" dirty="0"/>
          </a:p>
          <a:p>
            <a:pPr algn="just"/>
            <a:r>
              <a:rPr lang="en-IN" sz="2200" dirty="0"/>
              <a:t> If we choose not to, the maximum value we can obtain is the same as that in the row above at the same column, i.e. 10 (by including only item 1, which has a value of 10). </a:t>
            </a:r>
          </a:p>
          <a:p>
            <a:pPr algn="just"/>
            <a:endParaRPr lang="en-IN" sz="2200" dirty="0"/>
          </a:p>
        </p:txBody>
      </p:sp>
      <p:sp>
        <p:nvSpPr>
          <p:cNvPr id="4" name="Date Placeholder 3"/>
          <p:cNvSpPr>
            <a:spLocks noGrp="1"/>
          </p:cNvSpPr>
          <p:nvPr>
            <p:ph type="dt" sz="half" idx="10"/>
          </p:nvPr>
        </p:nvSpPr>
        <p:spPr/>
        <p:txBody>
          <a:bodyPr/>
          <a:lstStyle/>
          <a:p>
            <a:fld id="{68DB7DA5-45DF-4002-ABDC-9E1410C9510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193718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gn="just"/>
            <a:r>
              <a:rPr lang="en-IN" sz="2800" b="1" dirty="0"/>
              <a:t>Knapsack problem(0/1)</a:t>
            </a:r>
          </a:p>
          <a:p>
            <a:pPr algn="just"/>
            <a:endParaRPr lang="en-IN" sz="2200" dirty="0"/>
          </a:p>
          <a:p>
            <a:pPr algn="just"/>
            <a:r>
              <a:rPr lang="en-IN" sz="2200" dirty="0"/>
              <a:t>If we include item 2, we have a remaining knapsack capacity of 9 - 4 = 5. </a:t>
            </a:r>
          </a:p>
          <a:p>
            <a:pPr marL="0" indent="0" algn="just">
              <a:buNone/>
            </a:pPr>
            <a:endParaRPr lang="en-IN" sz="2200" dirty="0"/>
          </a:p>
          <a:p>
            <a:pPr algn="just"/>
            <a:r>
              <a:rPr lang="en-IN" sz="2200" dirty="0"/>
              <a:t>We can find out the maximum value that can be obtained with a capacity of 5 by looking at the row above, at column 5. </a:t>
            </a:r>
          </a:p>
          <a:p>
            <a:pPr algn="just"/>
            <a:endParaRPr lang="en-IN" sz="2200" dirty="0"/>
          </a:p>
          <a:p>
            <a:pPr algn="just"/>
            <a:r>
              <a:rPr lang="en-IN" sz="2200" dirty="0"/>
              <a:t>Thus, the maximum value we can obtain by including item 2 is 40 (the value of item 2) + 10 = 50.</a:t>
            </a:r>
          </a:p>
        </p:txBody>
      </p:sp>
      <p:sp>
        <p:nvSpPr>
          <p:cNvPr id="4" name="Date Placeholder 3"/>
          <p:cNvSpPr>
            <a:spLocks noGrp="1"/>
          </p:cNvSpPr>
          <p:nvPr>
            <p:ph type="dt" sz="half" idx="10"/>
          </p:nvPr>
        </p:nvSpPr>
        <p:spPr/>
        <p:txBody>
          <a:bodyPr/>
          <a:lstStyle/>
          <a:p>
            <a:fld id="{B51FFDD2-4CAF-451E-97CF-84B2120655B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154734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lgn="just">
              <a:buNone/>
            </a:pPr>
            <a:r>
              <a:rPr lang="en-IN" sz="2800" b="1" dirty="0"/>
              <a:t>    Knapsack problem(0/1)</a:t>
            </a:r>
          </a:p>
          <a:p>
            <a:pPr algn="just"/>
            <a:endParaRPr lang="en-IN" sz="2200" dirty="0"/>
          </a:p>
          <a:p>
            <a:pPr algn="just"/>
            <a:r>
              <a:rPr lang="en-IN" sz="2200" dirty="0"/>
              <a:t>We pick the larger of 50 vs 10, and so the maximum value we can obtain with items 1 and 2, with a knapsack capacity of 9, is 50.</a:t>
            </a:r>
          </a:p>
          <a:p>
            <a:pPr marL="0" indent="0" algn="just">
              <a:buNone/>
            </a:pPr>
            <a:endParaRPr lang="en-US" sz="2200" dirty="0"/>
          </a:p>
          <a:p>
            <a:pPr algn="just"/>
            <a:r>
              <a:rPr lang="en-IN" sz="2200" dirty="0"/>
              <a:t>Once the table has been populated, the final solution can be found at the last row in the last column, which represents the maximum value obtainable with </a:t>
            </a:r>
            <a:r>
              <a:rPr lang="en-IN" sz="2200" i="1" dirty="0"/>
              <a:t>all the items</a:t>
            </a:r>
            <a:r>
              <a:rPr lang="en-IN" sz="2200" dirty="0"/>
              <a:t> and the </a:t>
            </a:r>
            <a:r>
              <a:rPr lang="en-IN" sz="2200" i="1" dirty="0"/>
              <a:t>full capacity </a:t>
            </a:r>
            <a:r>
              <a:rPr lang="en-IN" sz="2200" dirty="0"/>
              <a:t>of the knapsack.</a:t>
            </a:r>
          </a:p>
          <a:p>
            <a:pPr algn="just"/>
            <a:endParaRPr lang="en-IN" sz="2200" dirty="0"/>
          </a:p>
          <a:p>
            <a:pPr algn="just"/>
            <a:r>
              <a:rPr lang="en-IN" sz="2200" dirty="0"/>
              <a:t>For more examples watch the following </a:t>
            </a:r>
            <a:r>
              <a:rPr lang="en-IN" sz="2200" dirty="0" err="1"/>
              <a:t>youtube</a:t>
            </a:r>
            <a:r>
              <a:rPr lang="en-IN" sz="2200" dirty="0"/>
              <a:t> link</a:t>
            </a:r>
          </a:p>
          <a:p>
            <a:pPr algn="just"/>
            <a:r>
              <a:rPr lang="en-IN" sz="2400" dirty="0">
                <a:hlinkClick r:id="rId2"/>
              </a:rPr>
              <a:t>https://www.youtube.com/watch?v=oTTzNMHM05I</a:t>
            </a:r>
            <a:endParaRPr lang="en-US" sz="2200" dirty="0"/>
          </a:p>
        </p:txBody>
      </p:sp>
      <p:sp>
        <p:nvSpPr>
          <p:cNvPr id="4" name="Date Placeholder 3"/>
          <p:cNvSpPr>
            <a:spLocks noGrp="1"/>
          </p:cNvSpPr>
          <p:nvPr>
            <p:ph type="dt" sz="half" idx="10"/>
          </p:nvPr>
        </p:nvSpPr>
        <p:spPr/>
        <p:txBody>
          <a:bodyPr/>
          <a:lstStyle/>
          <a:p>
            <a:fld id="{01913710-EB2A-4473-94A9-77863EF6B55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33311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10586"/>
          </a:xfrm>
        </p:spPr>
        <p:txBody>
          <a:bodyPr>
            <a:normAutofit fontScale="92500" lnSpcReduction="20000"/>
          </a:bodyPr>
          <a:lstStyle/>
          <a:p>
            <a:pPr marL="0" indent="0" algn="just">
              <a:buNone/>
            </a:pPr>
            <a:r>
              <a:rPr lang="en-IN" sz="3300" b="1" dirty="0"/>
              <a:t>      All Pair Shortest Path</a:t>
            </a:r>
          </a:p>
          <a:p>
            <a:pPr marL="0" indent="0" algn="just">
              <a:buNone/>
            </a:pPr>
            <a:endParaRPr lang="en-IN" sz="3300" b="1" dirty="0"/>
          </a:p>
          <a:p>
            <a:pPr algn="just"/>
            <a:r>
              <a:rPr lang="en-IN" sz="2400" dirty="0"/>
              <a:t>The all pair shortest path algorithm is also known as Floyd-</a:t>
            </a:r>
            <a:r>
              <a:rPr lang="en-IN" sz="2400" dirty="0" err="1"/>
              <a:t>Warshall</a:t>
            </a:r>
            <a:r>
              <a:rPr lang="en-IN" sz="2400" dirty="0"/>
              <a:t> algorithm is used to find all pair shortest path problem from a given weighted graph. </a:t>
            </a:r>
          </a:p>
          <a:p>
            <a:pPr algn="just"/>
            <a:endParaRPr lang="en-IN" sz="2400" dirty="0"/>
          </a:p>
          <a:p>
            <a:pPr algn="just"/>
            <a:r>
              <a:rPr lang="en-IN" sz="2400" dirty="0"/>
              <a:t>As a result of this algorithm, it will generate a matrix, which will represent the minimum distance from any node to all other nodes in the graph.</a:t>
            </a:r>
          </a:p>
          <a:p>
            <a:pPr algn="just"/>
            <a:endParaRPr lang="en-IN" sz="2400" dirty="0"/>
          </a:p>
          <a:p>
            <a:r>
              <a:rPr lang="en-IN" sz="2400" dirty="0"/>
              <a:t>At first the output matrix is same as given cost matrix of the graph. After that the output matrix will be updated with all vertices k as the intermediate vertex.</a:t>
            </a:r>
          </a:p>
          <a:p>
            <a:endParaRPr lang="en-IN" sz="2400" dirty="0"/>
          </a:p>
          <a:p>
            <a:r>
              <a:rPr lang="en-IN" sz="2400" dirty="0"/>
              <a:t>The time complexity of this algorithm is O(V</a:t>
            </a:r>
            <a:r>
              <a:rPr lang="en-IN" sz="2400" baseline="30000" dirty="0"/>
              <a:t>3</a:t>
            </a:r>
            <a:r>
              <a:rPr lang="en-IN" sz="2400" dirty="0"/>
              <a:t>), here V is the number of vertices in the graph.</a:t>
            </a:r>
          </a:p>
          <a:p>
            <a:pPr algn="just"/>
            <a:endParaRPr lang="en-IN" sz="2200" dirty="0"/>
          </a:p>
          <a:p>
            <a:pPr algn="just"/>
            <a:endParaRPr lang="en-US" sz="2200" dirty="0"/>
          </a:p>
        </p:txBody>
      </p:sp>
      <p:sp>
        <p:nvSpPr>
          <p:cNvPr id="4" name="Date Placeholder 3"/>
          <p:cNvSpPr>
            <a:spLocks noGrp="1"/>
          </p:cNvSpPr>
          <p:nvPr>
            <p:ph type="dt" sz="half" idx="10"/>
          </p:nvPr>
        </p:nvSpPr>
        <p:spPr/>
        <p:txBody>
          <a:bodyPr/>
          <a:lstStyle/>
          <a:p>
            <a:fld id="{FD3133B8-C6B4-4CE7-A590-DF23FDF2A2E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endParaRPr lang="en-US" sz="2200" dirty="0"/>
          </a:p>
          <a:p>
            <a:pPr algn="just"/>
            <a:r>
              <a:rPr lang="en-US" sz="2200" dirty="0"/>
              <a:t>Representation</a:t>
            </a:r>
          </a:p>
        </p:txBody>
      </p:sp>
      <p:sp>
        <p:nvSpPr>
          <p:cNvPr id="4" name="Date Placeholder 3"/>
          <p:cNvSpPr>
            <a:spLocks noGrp="1"/>
          </p:cNvSpPr>
          <p:nvPr>
            <p:ph type="dt" sz="half" idx="10"/>
          </p:nvPr>
        </p:nvSpPr>
        <p:spPr/>
        <p:txBody>
          <a:bodyPr/>
          <a:lstStyle/>
          <a:p>
            <a:fld id="{BD127FEC-C042-404A-B78B-F367CE9AA55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9" name="Picture 8">
            <a:extLst>
              <a:ext uri="{FF2B5EF4-FFF2-40B4-BE49-F238E27FC236}">
                <a16:creationId xmlns:a16="http://schemas.microsoft.com/office/drawing/2014/main" xmlns="" id="{50B66C2E-8AD4-47C4-8ECF-15229A49A4B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2286000"/>
            <a:ext cx="6096000" cy="2239962"/>
          </a:xfrm>
          <a:prstGeom prst="rect">
            <a:avLst/>
          </a:prstGeom>
          <a:noFill/>
          <a:ln>
            <a:noFill/>
          </a:ln>
        </p:spPr>
      </p:pic>
      <p:sp>
        <p:nvSpPr>
          <p:cNvPr id="2" name="Rectangle 1">
            <a:extLst>
              <a:ext uri="{FF2B5EF4-FFF2-40B4-BE49-F238E27FC236}">
                <a16:creationId xmlns:a16="http://schemas.microsoft.com/office/drawing/2014/main" xmlns="" id="{32DC8D38-42AA-4D65-BA6F-618D9A497F55}"/>
              </a:ext>
            </a:extLst>
          </p:cNvPr>
          <p:cNvSpPr/>
          <p:nvPr/>
        </p:nvSpPr>
        <p:spPr>
          <a:xfrm>
            <a:off x="838200" y="826970"/>
            <a:ext cx="3326488" cy="523220"/>
          </a:xfrm>
          <a:prstGeom prst="rect">
            <a:avLst/>
          </a:prstGeom>
        </p:spPr>
        <p:txBody>
          <a:bodyPr wrap="none">
            <a:spAutoFit/>
          </a:bodyPr>
          <a:lstStyle/>
          <a:p>
            <a:r>
              <a:rPr lang="en-IN" sz="2800" b="1" dirty="0"/>
              <a:t>All Pair Shortest Path</a:t>
            </a:r>
            <a:endParaRPr lang="en-IN" sz="2800" dirty="0"/>
          </a:p>
        </p:txBody>
      </p:sp>
    </p:spTree>
    <p:extLst>
      <p:ext uri="{BB962C8B-B14F-4D97-AF65-F5344CB8AC3E}">
        <p14:creationId xmlns:p14="http://schemas.microsoft.com/office/powerpoint/2010/main" xmlns="" val="35305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B58E2B-1693-4965-9EF3-78447B137E6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12" name="Content Placeholder 11">
            <a:extLst>
              <a:ext uri="{FF2B5EF4-FFF2-40B4-BE49-F238E27FC236}">
                <a16:creationId xmlns:a16="http://schemas.microsoft.com/office/drawing/2014/main" xmlns="" id="{DD1A5C50-4A28-4354-AB79-552B1700BC5C}"/>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181100"/>
            <a:ext cx="7239000" cy="4495800"/>
          </a:xfrm>
          <a:prstGeom prst="rect">
            <a:avLst/>
          </a:prstGeom>
          <a:noFill/>
          <a:ln>
            <a:noFill/>
          </a:ln>
        </p:spPr>
      </p:pic>
      <p:sp>
        <p:nvSpPr>
          <p:cNvPr id="2" name="Rectangle 1">
            <a:extLst>
              <a:ext uri="{FF2B5EF4-FFF2-40B4-BE49-F238E27FC236}">
                <a16:creationId xmlns:a16="http://schemas.microsoft.com/office/drawing/2014/main" xmlns="" id="{8A3D167B-FD26-415C-AC66-B1861A9414BA}"/>
              </a:ext>
            </a:extLst>
          </p:cNvPr>
          <p:cNvSpPr/>
          <p:nvPr/>
        </p:nvSpPr>
        <p:spPr>
          <a:xfrm>
            <a:off x="1042182" y="937053"/>
            <a:ext cx="3326488" cy="523220"/>
          </a:xfrm>
          <a:prstGeom prst="rect">
            <a:avLst/>
          </a:prstGeom>
        </p:spPr>
        <p:txBody>
          <a:bodyPr wrap="none">
            <a:spAutoFit/>
          </a:bodyPr>
          <a:lstStyle/>
          <a:p>
            <a:r>
              <a:rPr lang="en-IN" sz="2800" b="1" dirty="0"/>
              <a:t>All Pair Shortest Path</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a:t>Dynamic programming </a:t>
            </a:r>
          </a:p>
          <a:p>
            <a:r>
              <a:rPr lang="en-US" sz="2000" dirty="0"/>
              <a:t>Knapsack</a:t>
            </a:r>
          </a:p>
          <a:p>
            <a:r>
              <a:rPr lang="en-US" sz="2000" dirty="0"/>
              <a:t>All pair shortest paths – </a:t>
            </a:r>
            <a:r>
              <a:rPr lang="en-US" sz="2000" dirty="0" err="1"/>
              <a:t>Warshal’s</a:t>
            </a:r>
            <a:r>
              <a:rPr lang="en-US" sz="2000" dirty="0"/>
              <a:t> and Floyd’s algorithms, </a:t>
            </a:r>
          </a:p>
          <a:p>
            <a:r>
              <a:rPr lang="en-US" sz="2000" dirty="0"/>
              <a:t>Resource allocation problem</a:t>
            </a:r>
          </a:p>
          <a:p>
            <a:r>
              <a:rPr lang="en-US" sz="2000" dirty="0"/>
              <a:t>Backtracking</a:t>
            </a:r>
          </a:p>
          <a:p>
            <a:r>
              <a:rPr lang="en-US" sz="2000" dirty="0"/>
              <a:t>Graph Coloring</a:t>
            </a:r>
          </a:p>
          <a:p>
            <a:r>
              <a:rPr lang="en-US" sz="2000" dirty="0"/>
              <a:t>n-Queen Problem</a:t>
            </a:r>
          </a:p>
          <a:p>
            <a:r>
              <a:rPr lang="en-US" sz="2000" dirty="0"/>
              <a:t>Hamiltonian Cycles</a:t>
            </a:r>
          </a:p>
          <a:p>
            <a:r>
              <a:rPr lang="en-US" sz="2000" dirty="0"/>
              <a:t>Sum of subsets</a:t>
            </a:r>
            <a:endParaRPr lang="en-IN" sz="2000" dirty="0"/>
          </a:p>
          <a:p>
            <a:r>
              <a:rPr lang="en-US" sz="2000" dirty="0"/>
              <a:t>Branch and Bound with examples such as Travelling Salesman Problem</a:t>
            </a:r>
          </a:p>
          <a:p>
            <a:pPr marL="514350" indent="-514350"/>
            <a:endParaRPr lang="en-US" sz="2200" dirty="0"/>
          </a:p>
        </p:txBody>
      </p:sp>
      <p:sp>
        <p:nvSpPr>
          <p:cNvPr id="4" name="Date Placeholder 3"/>
          <p:cNvSpPr>
            <a:spLocks noGrp="1"/>
          </p:cNvSpPr>
          <p:nvPr>
            <p:ph type="dt" sz="half" idx="10"/>
          </p:nvPr>
        </p:nvSpPr>
        <p:spPr/>
        <p:txBody>
          <a:bodyPr/>
          <a:lstStyle/>
          <a:p>
            <a:fld id="{B28461D9-16C5-4700-8233-7C58CDF4031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xmlns="" val="3162644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0821"/>
            <a:ext cx="8305800" cy="5158625"/>
          </a:xfrm>
        </p:spPr>
        <p:txBody>
          <a:bodyPr>
            <a:normAutofit/>
          </a:bodyPr>
          <a:lstStyle/>
          <a:p>
            <a:pPr marL="0" indent="0">
              <a:buNone/>
            </a:pPr>
            <a:r>
              <a:rPr lang="en-IN" sz="2800" b="1" dirty="0"/>
              <a:t>All Pair Shortest Path</a:t>
            </a:r>
            <a:r>
              <a:rPr lang="en-IN" sz="2800" dirty="0"/>
              <a:t> </a:t>
            </a:r>
          </a:p>
          <a:p>
            <a:pPr marL="0" indent="0">
              <a:buNone/>
            </a:pPr>
            <a:r>
              <a:rPr lang="en-IN" sz="2200" dirty="0"/>
              <a:t>Example: Input-The cost matrix of the graph.     </a:t>
            </a:r>
          </a:p>
          <a:p>
            <a:endParaRPr lang="en-US" dirty="0"/>
          </a:p>
        </p:txBody>
      </p:sp>
      <p:sp>
        <p:nvSpPr>
          <p:cNvPr id="4" name="Date Placeholder 3"/>
          <p:cNvSpPr>
            <a:spLocks noGrp="1"/>
          </p:cNvSpPr>
          <p:nvPr>
            <p:ph type="dt" sz="half" idx="10"/>
          </p:nvPr>
        </p:nvSpPr>
        <p:spPr/>
        <p:txBody>
          <a:bodyPr/>
          <a:lstStyle/>
          <a:p>
            <a:fld id="{92753B52-34A4-4EC6-8BD6-9AD0257464A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mc:AlternateContent xmlns:mc="http://schemas.openxmlformats.org/markup-compatibility/2006">
        <mc:Choice xmlns:a14="http://schemas.microsoft.com/office/drawing/2010/main" xmlns="" Requires="a14">
          <p:graphicFrame>
            <p:nvGraphicFramePr>
              <p:cNvPr id="12" name="Table 12">
                <a:extLst>
                  <a:ext uri="{FF2B5EF4-FFF2-40B4-BE49-F238E27FC236}">
                    <a16:creationId xmlns="" xmlns:a16="http://schemas.microsoft.com/office/drawing/2014/main" id="{3D355F32-4B62-404D-A613-D727CCDEB315}"/>
                  </a:ext>
                </a:extLst>
              </p:cNvPr>
              <p:cNvGraphicFramePr>
                <a:graphicFrameLocks noGrp="1"/>
              </p:cNvGraphicFramePr>
              <p:nvPr>
                <p:extLst>
                  <p:ext uri="{D42A27DB-BD31-4B8C-83A1-F6EECF244321}">
                    <p14:modId xmlns:p14="http://schemas.microsoft.com/office/powerpoint/2010/main" val="3631570651"/>
                  </p:ext>
                </p:extLst>
              </p:nvPr>
            </p:nvGraphicFramePr>
            <p:xfrm>
              <a:off x="2095500" y="1752600"/>
              <a:ext cx="4952999" cy="4480560"/>
            </p:xfrm>
            <a:graphic>
              <a:graphicData uri="http://schemas.openxmlformats.org/drawingml/2006/table">
                <a:tbl>
                  <a:tblPr firstRow="1" bandRow="1">
                    <a:tableStyleId>{5C22544A-7EE6-4342-B048-85BDC9FD1C3A}</a:tableStyleId>
                  </a:tblPr>
                  <a:tblGrid>
                    <a:gridCol w="720437">
                      <a:extLst>
                        <a:ext uri="{9D8B030D-6E8A-4147-A177-3AD203B41FA5}">
                          <a16:colId xmlns="" xmlns:a16="http://schemas.microsoft.com/office/drawing/2014/main" val="3056029390"/>
                        </a:ext>
                      </a:extLst>
                    </a:gridCol>
                    <a:gridCol w="720437">
                      <a:extLst>
                        <a:ext uri="{9D8B030D-6E8A-4147-A177-3AD203B41FA5}">
                          <a16:colId xmlns="" xmlns:a16="http://schemas.microsoft.com/office/drawing/2014/main" val="255344962"/>
                        </a:ext>
                      </a:extLst>
                    </a:gridCol>
                    <a:gridCol w="720437">
                      <a:extLst>
                        <a:ext uri="{9D8B030D-6E8A-4147-A177-3AD203B41FA5}">
                          <a16:colId xmlns="" xmlns:a16="http://schemas.microsoft.com/office/drawing/2014/main" val="1413294973"/>
                        </a:ext>
                      </a:extLst>
                    </a:gridCol>
                    <a:gridCol w="720437">
                      <a:extLst>
                        <a:ext uri="{9D8B030D-6E8A-4147-A177-3AD203B41FA5}">
                          <a16:colId xmlns="" xmlns:a16="http://schemas.microsoft.com/office/drawing/2014/main" val="417619183"/>
                        </a:ext>
                      </a:extLst>
                    </a:gridCol>
                    <a:gridCol w="630380">
                      <a:extLst>
                        <a:ext uri="{9D8B030D-6E8A-4147-A177-3AD203B41FA5}">
                          <a16:colId xmlns="" xmlns:a16="http://schemas.microsoft.com/office/drawing/2014/main" val="4082610915"/>
                        </a:ext>
                      </a:extLst>
                    </a:gridCol>
                    <a:gridCol w="810491">
                      <a:extLst>
                        <a:ext uri="{9D8B030D-6E8A-4147-A177-3AD203B41FA5}">
                          <a16:colId xmlns="" xmlns:a16="http://schemas.microsoft.com/office/drawing/2014/main" val="2649635583"/>
                        </a:ext>
                      </a:extLst>
                    </a:gridCol>
                    <a:gridCol w="630380">
                      <a:extLst>
                        <a:ext uri="{9D8B030D-6E8A-4147-A177-3AD203B41FA5}">
                          <a16:colId xmlns="" xmlns:a16="http://schemas.microsoft.com/office/drawing/2014/main" val="4179375379"/>
                        </a:ext>
                      </a:extLst>
                    </a:gridCol>
                  </a:tblGrid>
                  <a:tr h="598714">
                    <a:tc>
                      <a:txBody>
                        <a:bodyPr/>
                        <a:lstStyle/>
                        <a:p>
                          <a:pPr algn="ctr"/>
                          <a:r>
                            <a:rPr lang="en-IN" dirty="0"/>
                            <a:t>0</a:t>
                          </a:r>
                        </a:p>
                      </a:txBody>
                      <a:tcPr/>
                    </a:tc>
                    <a:tc>
                      <a:txBody>
                        <a:bodyPr/>
                        <a:lstStyle/>
                        <a:p>
                          <a:pPr algn="ctr"/>
                          <a:r>
                            <a:rPr lang="en-IN" dirty="0"/>
                            <a:t>3</a:t>
                          </a:r>
                        </a:p>
                      </a:txBody>
                      <a:tcPr/>
                    </a:tc>
                    <a:tc>
                      <a:txBody>
                        <a:bodyPr/>
                        <a:lstStyle/>
                        <a:p>
                          <a:pPr algn="ctr"/>
                          <a:r>
                            <a:rPr lang="en-IN"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801858034"/>
                      </a:ext>
                    </a:extLst>
                  </a:tr>
                  <a:tr h="598714">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832126427"/>
                      </a:ext>
                    </a:extLst>
                  </a:tr>
                  <a:tr h="598714">
                    <a:tc>
                      <a:txBody>
                        <a:bodyPr/>
                        <a:lstStyle/>
                        <a:p>
                          <a:pPr algn="ctr"/>
                          <a:r>
                            <a:rPr lang="en-IN" dirty="0"/>
                            <a:t>6</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17023963"/>
                      </a:ext>
                    </a:extLst>
                  </a:tr>
                  <a:tr h="5987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algn="ctr"/>
                          <a:r>
                            <a:rPr lang="en-IN" dirty="0"/>
                            <a:t>4</a:t>
                          </a:r>
                        </a:p>
                      </a:txBody>
                      <a:tcPr/>
                    </a:tc>
                    <a:extLst>
                      <a:ext uri="{0D108BD9-81ED-4DB2-BD59-A6C34878D82A}">
                        <a16:rowId xmlns="" xmlns:a16="http://schemas.microsoft.com/office/drawing/2014/main" val="2828081362"/>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2</m:t>
                                </m:r>
                              </m:oMath>
                            </m:oMathPara>
                          </a14:m>
                          <a:endParaRPr lang="en-IN" dirty="0"/>
                        </a:p>
                      </a:txBody>
                      <a:tcPr/>
                    </a:tc>
                    <a:tc>
                      <a:txBody>
                        <a:bodyPr/>
                        <a:lstStyle/>
                        <a:p>
                          <a:r>
                            <a:rPr lang="en-IN" dirty="0"/>
                            <a:t>0</a:t>
                          </a:r>
                        </a:p>
                      </a:txBody>
                      <a:tcPr/>
                    </a:tc>
                    <a:tc>
                      <a:txBody>
                        <a:bodyPr/>
                        <a:lstStyle/>
                        <a:p>
                          <a:r>
                            <a:rPr lang="en-IN" dirty="0"/>
                            <a:t>2</a:t>
                          </a:r>
                        </a:p>
                      </a:txBody>
                      <a:tcPr/>
                    </a:tc>
                    <a:tc>
                      <a:txBody>
                        <a:bodyPr/>
                        <a:lstStyle/>
                        <a:p>
                          <a:r>
                            <a:rPr lang="en-IN" dirty="0"/>
                            <a:t>1</a:t>
                          </a:r>
                        </a:p>
                      </a:txBody>
                      <a:tcPr/>
                    </a:tc>
                    <a:extLst>
                      <a:ext uri="{0D108BD9-81ED-4DB2-BD59-A6C34878D82A}">
                        <a16:rowId xmlns="" xmlns:a16="http://schemas.microsoft.com/office/drawing/2014/main" val="3631035732"/>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2</a:t>
                          </a:r>
                        </a:p>
                      </a:txBody>
                      <a:tcPr/>
                    </a:tc>
                    <a:tc>
                      <a:txBody>
                        <a:bodyPr/>
                        <a:lstStyle/>
                        <a:p>
                          <a:r>
                            <a:rPr lang="en-IN" dirty="0"/>
                            <a:t>0</a:t>
                          </a:r>
                        </a:p>
                      </a:txBody>
                      <a:tcPr/>
                    </a:tc>
                    <a:tc>
                      <a:txBody>
                        <a:bodyPr/>
                        <a:lstStyle/>
                        <a:p>
                          <a:r>
                            <a:rPr lang="en-IN" dirty="0"/>
                            <a:t>1</a:t>
                          </a:r>
                        </a:p>
                      </a:txBody>
                      <a:tcPr/>
                    </a:tc>
                    <a:extLst>
                      <a:ext uri="{0D108BD9-81ED-4DB2-BD59-A6C34878D82A}">
                        <a16:rowId xmlns="" xmlns:a16="http://schemas.microsoft.com/office/drawing/2014/main" val="2230233488"/>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4</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 xmlns:a16="http://schemas.microsoft.com/office/drawing/2014/main" val="2524066797"/>
                      </a:ext>
                    </a:extLst>
                  </a:tr>
                </a:tbl>
              </a:graphicData>
            </a:graphic>
          </p:graphicFrame>
        </mc:Choice>
        <mc:Fallback>
          <p:graphicFrame>
            <p:nvGraphicFramePr>
              <p:cNvPr id="12" name="Table 12">
                <a:extLst>
                  <a:ext uri="{FF2B5EF4-FFF2-40B4-BE49-F238E27FC236}">
                    <a16:creationId xmlns:a16="http://schemas.microsoft.com/office/drawing/2014/main" xmlns="" xmlns:a14="http://schemas.microsoft.com/office/drawing/2010/main" id="{3D355F32-4B62-404D-A613-D727CCDEB315}"/>
                  </a:ext>
                </a:extLst>
              </p:cNvPr>
              <p:cNvGraphicFramePr>
                <a:graphicFrameLocks noGrp="1"/>
              </p:cNvGraphicFramePr>
              <p:nvPr>
                <p:extLst>
                  <p:ext uri="{D42A27DB-BD31-4B8C-83A1-F6EECF244321}">
                    <p14:modId xmlns:p14="http://schemas.microsoft.com/office/powerpoint/2010/main" xmlns="" xmlns:a14="http://schemas.microsoft.com/office/drawing/2010/main" val="3631570651"/>
                  </p:ext>
                </p:extLst>
              </p:nvPr>
            </p:nvGraphicFramePr>
            <p:xfrm>
              <a:off x="2095500" y="1752600"/>
              <a:ext cx="4952999" cy="4480560"/>
            </p:xfrm>
            <a:graphic>
              <a:graphicData uri="http://schemas.openxmlformats.org/drawingml/2006/table">
                <a:tbl>
                  <a:tblPr firstRow="1" bandRow="1">
                    <a:tableStyleId>{5C22544A-7EE6-4342-B048-85BDC9FD1C3A}</a:tableStyleId>
                  </a:tblPr>
                  <a:tblGrid>
                    <a:gridCol w="720437">
                      <a:extLst>
                        <a:ext uri="{9D8B030D-6E8A-4147-A177-3AD203B41FA5}">
                          <a16:colId xmlns:a16="http://schemas.microsoft.com/office/drawing/2014/main" xmlns="" xmlns:a14="http://schemas.microsoft.com/office/drawing/2010/main" val="3056029390"/>
                        </a:ext>
                      </a:extLst>
                    </a:gridCol>
                    <a:gridCol w="720437">
                      <a:extLst>
                        <a:ext uri="{9D8B030D-6E8A-4147-A177-3AD203B41FA5}">
                          <a16:colId xmlns:a16="http://schemas.microsoft.com/office/drawing/2014/main" xmlns="" xmlns:a14="http://schemas.microsoft.com/office/drawing/2010/main" val="255344962"/>
                        </a:ext>
                      </a:extLst>
                    </a:gridCol>
                    <a:gridCol w="720437">
                      <a:extLst>
                        <a:ext uri="{9D8B030D-6E8A-4147-A177-3AD203B41FA5}">
                          <a16:colId xmlns:a16="http://schemas.microsoft.com/office/drawing/2014/main" xmlns="" xmlns:a14="http://schemas.microsoft.com/office/drawing/2010/main" val="1413294973"/>
                        </a:ext>
                      </a:extLst>
                    </a:gridCol>
                    <a:gridCol w="720437">
                      <a:extLst>
                        <a:ext uri="{9D8B030D-6E8A-4147-A177-3AD203B41FA5}">
                          <a16:colId xmlns:a16="http://schemas.microsoft.com/office/drawing/2014/main" xmlns="" xmlns:a14="http://schemas.microsoft.com/office/drawing/2010/main" val="417619183"/>
                        </a:ext>
                      </a:extLst>
                    </a:gridCol>
                    <a:gridCol w="630380">
                      <a:extLst>
                        <a:ext uri="{9D8B030D-6E8A-4147-A177-3AD203B41FA5}">
                          <a16:colId xmlns:a16="http://schemas.microsoft.com/office/drawing/2014/main" xmlns="" xmlns:a14="http://schemas.microsoft.com/office/drawing/2010/main" val="4082610915"/>
                        </a:ext>
                      </a:extLst>
                    </a:gridCol>
                    <a:gridCol w="810491">
                      <a:extLst>
                        <a:ext uri="{9D8B030D-6E8A-4147-A177-3AD203B41FA5}">
                          <a16:colId xmlns:a16="http://schemas.microsoft.com/office/drawing/2014/main" xmlns="" xmlns:a14="http://schemas.microsoft.com/office/drawing/2010/main" val="2649635583"/>
                        </a:ext>
                      </a:extLst>
                    </a:gridCol>
                    <a:gridCol w="630380">
                      <a:extLst>
                        <a:ext uri="{9D8B030D-6E8A-4147-A177-3AD203B41FA5}">
                          <a16:colId xmlns:a16="http://schemas.microsoft.com/office/drawing/2014/main" xmlns="" xmlns:a14="http://schemas.microsoft.com/office/drawing/2010/main" val="4179375379"/>
                        </a:ext>
                      </a:extLst>
                    </a:gridCol>
                  </a:tblGrid>
                  <a:tr h="640080">
                    <a:tc>
                      <a:txBody>
                        <a:bodyPr/>
                        <a:lstStyle/>
                        <a:p>
                          <a:pPr algn="ctr"/>
                          <a:r>
                            <a:rPr lang="en-IN" dirty="0"/>
                            <a:t>0</a:t>
                          </a:r>
                        </a:p>
                      </a:txBody>
                      <a:tcPr/>
                    </a:tc>
                    <a:tc>
                      <a:txBody>
                        <a:bodyPr/>
                        <a:lstStyle/>
                        <a:p>
                          <a:pPr algn="ctr"/>
                          <a:r>
                            <a:rPr lang="en-IN" dirty="0"/>
                            <a:t>3</a:t>
                          </a:r>
                        </a:p>
                      </a:txBody>
                      <a:tcPr/>
                    </a:tc>
                    <a:tc>
                      <a:txBody>
                        <a:bodyPr/>
                        <a:lstStyle/>
                        <a:p>
                          <a:pPr algn="ctr"/>
                          <a:r>
                            <a:rPr lang="en-IN" dirty="0"/>
                            <a:t>6</a:t>
                          </a:r>
                        </a:p>
                      </a:txBody>
                      <a:tcPr/>
                    </a:tc>
                    <a:tc>
                      <a:txBody>
                        <a:bodyPr/>
                        <a:lstStyle/>
                        <a:p>
                          <a:endParaRPr lang="en-US"/>
                        </a:p>
                      </a:txBody>
                      <a:tcPr>
                        <a:blipFill>
                          <a:blip r:embed="rId2"/>
                          <a:stretch>
                            <a:fillRect l="-299160" t="-4762" r="-289076" b="-602857"/>
                          </a:stretch>
                        </a:blipFill>
                      </a:tcPr>
                    </a:tc>
                    <a:tc>
                      <a:txBody>
                        <a:bodyPr/>
                        <a:lstStyle/>
                        <a:p>
                          <a:endParaRPr lang="en-US"/>
                        </a:p>
                      </a:txBody>
                      <a:tcPr>
                        <a:blipFill>
                          <a:blip r:embed="rId2"/>
                          <a:stretch>
                            <a:fillRect l="-461165" t="-4762" r="-233981" b="-602857"/>
                          </a:stretch>
                        </a:blipFill>
                      </a:tcPr>
                    </a:tc>
                    <a:tc>
                      <a:txBody>
                        <a:bodyPr/>
                        <a:lstStyle/>
                        <a:p>
                          <a:endParaRPr lang="en-US"/>
                        </a:p>
                      </a:txBody>
                      <a:tcPr>
                        <a:blipFill>
                          <a:blip r:embed="rId2"/>
                          <a:stretch>
                            <a:fillRect l="-434586" t="-4762" r="-81203" b="-602857"/>
                          </a:stretch>
                        </a:blipFill>
                      </a:tcPr>
                    </a:tc>
                    <a:tc>
                      <a:txBody>
                        <a:bodyPr/>
                        <a:lstStyle/>
                        <a:p>
                          <a:endParaRPr lang="en-US"/>
                        </a:p>
                      </a:txBody>
                      <a:tcPr>
                        <a:blipFill>
                          <a:blip r:embed="rId2"/>
                          <a:stretch>
                            <a:fillRect l="-683654" t="-4762" r="-3846" b="-602857"/>
                          </a:stretch>
                        </a:blipFill>
                      </a:tcPr>
                    </a:tc>
                    <a:extLst>
                      <a:ext uri="{0D108BD9-81ED-4DB2-BD59-A6C34878D82A}">
                        <a16:rowId xmlns:a16="http://schemas.microsoft.com/office/drawing/2014/main" xmlns="" xmlns:a14="http://schemas.microsoft.com/office/drawing/2010/main" val="3801858034"/>
                      </a:ext>
                    </a:extLst>
                  </a:tr>
                  <a:tr h="640080">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endParaRPr lang="en-US"/>
                        </a:p>
                      </a:txBody>
                      <a:tcPr>
                        <a:blipFill>
                          <a:blip r:embed="rId2"/>
                          <a:stretch>
                            <a:fillRect l="-461165" t="-104762" r="-233981" b="-502857"/>
                          </a:stretch>
                        </a:blipFill>
                      </a:tcPr>
                    </a:tc>
                    <a:tc>
                      <a:txBody>
                        <a:bodyPr/>
                        <a:lstStyle/>
                        <a:p>
                          <a:endParaRPr lang="en-US"/>
                        </a:p>
                      </a:txBody>
                      <a:tcPr>
                        <a:blipFill>
                          <a:blip r:embed="rId2"/>
                          <a:stretch>
                            <a:fillRect l="-434586" t="-104762" r="-81203" b="-502857"/>
                          </a:stretch>
                        </a:blipFill>
                      </a:tcPr>
                    </a:tc>
                    <a:tc>
                      <a:txBody>
                        <a:bodyPr/>
                        <a:lstStyle/>
                        <a:p>
                          <a:endParaRPr lang="en-US"/>
                        </a:p>
                      </a:txBody>
                      <a:tcPr>
                        <a:blipFill>
                          <a:blip r:embed="rId2"/>
                          <a:stretch>
                            <a:fillRect l="-683654" t="-104762" r="-3846" b="-502857"/>
                          </a:stretch>
                        </a:blipFill>
                      </a:tcPr>
                    </a:tc>
                    <a:extLst>
                      <a:ext uri="{0D108BD9-81ED-4DB2-BD59-A6C34878D82A}">
                        <a16:rowId xmlns:a16="http://schemas.microsoft.com/office/drawing/2014/main" xmlns="" xmlns:a14="http://schemas.microsoft.com/office/drawing/2010/main" val="3832126427"/>
                      </a:ext>
                    </a:extLst>
                  </a:tr>
                  <a:tr h="640080">
                    <a:tc>
                      <a:txBody>
                        <a:bodyPr/>
                        <a:lstStyle/>
                        <a:p>
                          <a:pPr algn="ctr"/>
                          <a:r>
                            <a:rPr lang="en-IN" dirty="0"/>
                            <a:t>6</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2</a:t>
                          </a:r>
                        </a:p>
                      </a:txBody>
                      <a:tcPr/>
                    </a:tc>
                    <a:tc>
                      <a:txBody>
                        <a:bodyPr/>
                        <a:lstStyle/>
                        <a:p>
                          <a:endParaRPr lang="en-US"/>
                        </a:p>
                      </a:txBody>
                      <a:tcPr>
                        <a:blipFill>
                          <a:blip r:embed="rId2"/>
                          <a:stretch>
                            <a:fillRect l="-683654" t="-204762" r="-3846" b="-402857"/>
                          </a:stretch>
                        </a:blipFill>
                      </a:tcPr>
                    </a:tc>
                    <a:extLst>
                      <a:ext uri="{0D108BD9-81ED-4DB2-BD59-A6C34878D82A}">
                        <a16:rowId xmlns:a16="http://schemas.microsoft.com/office/drawing/2014/main" xmlns="" xmlns:a14="http://schemas.microsoft.com/office/drawing/2010/main" val="317023963"/>
                      </a:ext>
                    </a:extLst>
                  </a:tr>
                  <a:tr h="640080">
                    <a:tc>
                      <a:txBody>
                        <a:bodyPr/>
                        <a:lstStyle/>
                        <a:p>
                          <a:endParaRPr lang="en-US"/>
                        </a:p>
                      </a:txBody>
                      <a:tcPr>
                        <a:blipFill>
                          <a:blip r:embed="rId2"/>
                          <a:stretch>
                            <a:fillRect l="-847" t="-301887" r="-593220" b="-299057"/>
                          </a:stretch>
                        </a:blipFill>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endParaRPr lang="en-US"/>
                        </a:p>
                      </a:txBody>
                      <a:tcPr>
                        <a:blipFill>
                          <a:blip r:embed="rId2"/>
                          <a:stretch>
                            <a:fillRect l="-434586" t="-301887" r="-81203" b="-299057"/>
                          </a:stretch>
                        </a:blipFill>
                      </a:tcPr>
                    </a:tc>
                    <a:tc>
                      <a:txBody>
                        <a:bodyPr/>
                        <a:lstStyle/>
                        <a:p>
                          <a:pPr algn="ctr"/>
                          <a:r>
                            <a:rPr lang="en-IN" dirty="0"/>
                            <a:t>4</a:t>
                          </a:r>
                        </a:p>
                      </a:txBody>
                      <a:tcPr/>
                    </a:tc>
                    <a:extLst>
                      <a:ext uri="{0D108BD9-81ED-4DB2-BD59-A6C34878D82A}">
                        <a16:rowId xmlns:a16="http://schemas.microsoft.com/office/drawing/2014/main" xmlns="" xmlns:a14="http://schemas.microsoft.com/office/drawing/2010/main" val="2828081362"/>
                      </a:ext>
                    </a:extLst>
                  </a:tr>
                  <a:tr h="640080">
                    <a:tc>
                      <a:txBody>
                        <a:bodyPr/>
                        <a:lstStyle/>
                        <a:p>
                          <a:endParaRPr lang="en-US"/>
                        </a:p>
                      </a:txBody>
                      <a:tcPr>
                        <a:blipFill>
                          <a:blip r:embed="rId2"/>
                          <a:stretch>
                            <a:fillRect l="-847" t="-405714" r="-593220" b="-201905"/>
                          </a:stretch>
                        </a:blipFill>
                      </a:tcPr>
                    </a:tc>
                    <a:tc>
                      <a:txBody>
                        <a:bodyPr/>
                        <a:lstStyle/>
                        <a:p>
                          <a:endParaRPr lang="en-US"/>
                        </a:p>
                      </a:txBody>
                      <a:tcPr>
                        <a:blipFill>
                          <a:blip r:embed="rId2"/>
                          <a:stretch>
                            <a:fillRect l="-100000" t="-405714" r="-488235" b="-201905"/>
                          </a:stretch>
                        </a:blipFill>
                      </a:tcPr>
                    </a:tc>
                    <a:tc>
                      <a:txBody>
                        <a:bodyPr/>
                        <a:lstStyle/>
                        <a:p>
                          <a:r>
                            <a:rPr lang="en-IN" dirty="0"/>
                            <a:t>4</a:t>
                          </a:r>
                        </a:p>
                      </a:txBody>
                      <a:tcPr/>
                    </a:tc>
                    <a:tc>
                      <a:txBody>
                        <a:bodyPr/>
                        <a:lstStyle/>
                        <a:p>
                          <a:endParaRPr lang="en-US"/>
                        </a:p>
                      </a:txBody>
                      <a:tcPr>
                        <a:blipFill>
                          <a:blip r:embed="rId2"/>
                          <a:stretch>
                            <a:fillRect l="-299160" t="-405714" r="-289076" b="-201905"/>
                          </a:stretch>
                        </a:blipFill>
                      </a:tcPr>
                    </a:tc>
                    <a:tc>
                      <a:txBody>
                        <a:bodyPr/>
                        <a:lstStyle/>
                        <a:p>
                          <a:r>
                            <a:rPr lang="en-IN" dirty="0"/>
                            <a:t>0</a:t>
                          </a:r>
                        </a:p>
                      </a:txBody>
                      <a:tcPr/>
                    </a:tc>
                    <a:tc>
                      <a:txBody>
                        <a:bodyPr/>
                        <a:lstStyle/>
                        <a:p>
                          <a:r>
                            <a:rPr lang="en-IN" dirty="0"/>
                            <a:t>2</a:t>
                          </a:r>
                        </a:p>
                      </a:txBody>
                      <a:tcPr/>
                    </a:tc>
                    <a:tc>
                      <a:txBody>
                        <a:bodyPr/>
                        <a:lstStyle/>
                        <a:p>
                          <a:r>
                            <a:rPr lang="en-IN" dirty="0"/>
                            <a:t>1</a:t>
                          </a:r>
                        </a:p>
                      </a:txBody>
                      <a:tcPr/>
                    </a:tc>
                    <a:extLst>
                      <a:ext uri="{0D108BD9-81ED-4DB2-BD59-A6C34878D82A}">
                        <a16:rowId xmlns:a16="http://schemas.microsoft.com/office/drawing/2014/main" xmlns="" xmlns:a14="http://schemas.microsoft.com/office/drawing/2010/main" val="3631035732"/>
                      </a:ext>
                    </a:extLst>
                  </a:tr>
                  <a:tr h="640080">
                    <a:tc>
                      <a:txBody>
                        <a:bodyPr/>
                        <a:lstStyle/>
                        <a:p>
                          <a:endParaRPr lang="en-US"/>
                        </a:p>
                      </a:txBody>
                      <a:tcPr>
                        <a:blipFill>
                          <a:blip r:embed="rId2"/>
                          <a:stretch>
                            <a:fillRect l="-847" t="-505714" r="-593220" b="-101905"/>
                          </a:stretch>
                        </a:blipFill>
                      </a:tcPr>
                    </a:tc>
                    <a:tc>
                      <a:txBody>
                        <a:bodyPr/>
                        <a:lstStyle/>
                        <a:p>
                          <a:endParaRPr lang="en-US"/>
                        </a:p>
                      </a:txBody>
                      <a:tcPr>
                        <a:blipFill>
                          <a:blip r:embed="rId2"/>
                          <a:stretch>
                            <a:fillRect l="-100000" t="-505714" r="-488235" b="-101905"/>
                          </a:stretch>
                        </a:blipFill>
                      </a:tcPr>
                    </a:tc>
                    <a:tc>
                      <a:txBody>
                        <a:bodyPr/>
                        <a:lstStyle/>
                        <a:p>
                          <a:r>
                            <a:rPr lang="en-IN" dirty="0"/>
                            <a:t>2</a:t>
                          </a:r>
                        </a:p>
                      </a:txBody>
                      <a:tcPr/>
                    </a:tc>
                    <a:tc>
                      <a:txBody>
                        <a:bodyPr/>
                        <a:lstStyle/>
                        <a:p>
                          <a:endParaRPr lang="en-US"/>
                        </a:p>
                      </a:txBody>
                      <a:tcPr>
                        <a:blipFill>
                          <a:blip r:embed="rId2"/>
                          <a:stretch>
                            <a:fillRect l="-299160" t="-505714" r="-289076" b="-101905"/>
                          </a:stretch>
                        </a:blipFill>
                      </a:tcPr>
                    </a:tc>
                    <a:tc>
                      <a:txBody>
                        <a:bodyPr/>
                        <a:lstStyle/>
                        <a:p>
                          <a:r>
                            <a:rPr lang="en-IN" dirty="0"/>
                            <a:t>2</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xmlns="" xmlns:a14="http://schemas.microsoft.com/office/drawing/2010/main" val="2230233488"/>
                      </a:ext>
                    </a:extLst>
                  </a:tr>
                  <a:tr h="640080">
                    <a:tc>
                      <a:txBody>
                        <a:bodyPr/>
                        <a:lstStyle/>
                        <a:p>
                          <a:endParaRPr lang="en-US"/>
                        </a:p>
                      </a:txBody>
                      <a:tcPr>
                        <a:blipFill>
                          <a:blip r:embed="rId2"/>
                          <a:stretch>
                            <a:fillRect l="-847" t="-605714" r="-593220" b="-1905"/>
                          </a:stretch>
                        </a:blipFill>
                      </a:tcPr>
                    </a:tc>
                    <a:tc>
                      <a:txBody>
                        <a:bodyPr/>
                        <a:lstStyle/>
                        <a:p>
                          <a:endParaRPr lang="en-US"/>
                        </a:p>
                      </a:txBody>
                      <a:tcPr>
                        <a:blipFill>
                          <a:blip r:embed="rId2"/>
                          <a:stretch>
                            <a:fillRect l="-100000" t="-605714" r="-488235" b="-1905"/>
                          </a:stretch>
                        </a:blipFill>
                      </a:tcPr>
                    </a:tc>
                    <a:tc>
                      <a:txBody>
                        <a:bodyPr/>
                        <a:lstStyle/>
                        <a:p>
                          <a:endParaRPr lang="en-US"/>
                        </a:p>
                      </a:txBody>
                      <a:tcPr>
                        <a:blipFill>
                          <a:blip r:embed="rId2"/>
                          <a:stretch>
                            <a:fillRect l="-201695" t="-605714" r="-392373" b="-1905"/>
                          </a:stretch>
                        </a:blipFill>
                      </a:tcPr>
                    </a:tc>
                    <a:tc>
                      <a:txBody>
                        <a:bodyPr/>
                        <a:lstStyle/>
                        <a:p>
                          <a:r>
                            <a:rPr lang="en-IN" dirty="0"/>
                            <a:t>4</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xmlns:a14="http://schemas.microsoft.com/office/drawing/2010/main" val="2524066797"/>
                      </a:ext>
                    </a:extLst>
                  </a:tr>
                </a:tbl>
              </a:graphicData>
            </a:graphic>
          </p:graphicFram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400" b="1" dirty="0"/>
              <a:t>All Pair Shortest Path</a:t>
            </a:r>
            <a:endParaRPr lang="en-US" sz="2200" dirty="0"/>
          </a:p>
          <a:p>
            <a:r>
              <a:rPr lang="en-US" sz="2200" dirty="0"/>
              <a:t>Output-Matrix of all pair shortest paths</a:t>
            </a:r>
          </a:p>
          <a:p>
            <a:pPr marL="0" indent="0">
              <a:buNone/>
            </a:pPr>
            <a:r>
              <a:rPr lang="en-US" sz="2200" dirty="0"/>
              <a:t> </a:t>
            </a:r>
          </a:p>
        </p:txBody>
      </p:sp>
      <p:sp>
        <p:nvSpPr>
          <p:cNvPr id="4" name="Date Placeholder 3"/>
          <p:cNvSpPr>
            <a:spLocks noGrp="1"/>
          </p:cNvSpPr>
          <p:nvPr>
            <p:ph type="dt" sz="half" idx="10"/>
          </p:nvPr>
        </p:nvSpPr>
        <p:spPr/>
        <p:txBody>
          <a:bodyPr/>
          <a:lstStyle/>
          <a:p>
            <a:fld id="{183AF37E-E148-43A5-A206-34FD5C99F0D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mc:AlternateContent xmlns:mc="http://schemas.openxmlformats.org/markup-compatibility/2006">
        <mc:Choice xmlns:a14="http://schemas.microsoft.com/office/drawing/2010/main" xmlns="" Requires="a14">
          <p:graphicFrame>
            <p:nvGraphicFramePr>
              <p:cNvPr id="9" name="Table 12">
                <a:extLst>
                  <a:ext uri="{FF2B5EF4-FFF2-40B4-BE49-F238E27FC236}">
                    <a16:creationId xmlns="" xmlns:a16="http://schemas.microsoft.com/office/drawing/2014/main" id="{4646C0F6-E795-49B7-B357-FAB18D7599B1}"/>
                  </a:ext>
                </a:extLst>
              </p:cNvPr>
              <p:cNvGraphicFramePr>
                <a:graphicFrameLocks noGrp="1"/>
              </p:cNvGraphicFramePr>
              <p:nvPr>
                <p:extLst>
                  <p:ext uri="{D42A27DB-BD31-4B8C-83A1-F6EECF244321}">
                    <p14:modId xmlns:p14="http://schemas.microsoft.com/office/powerpoint/2010/main" val="709678322"/>
                  </p:ext>
                </p:extLst>
              </p:nvPr>
            </p:nvGraphicFramePr>
            <p:xfrm>
              <a:off x="2286001" y="1830247"/>
              <a:ext cx="3733799" cy="3383280"/>
            </p:xfrm>
            <a:graphic>
              <a:graphicData uri="http://schemas.openxmlformats.org/drawingml/2006/table">
                <a:tbl>
                  <a:tblPr firstRow="1" bandRow="1">
                    <a:tableStyleId>{5C22544A-7EE6-4342-B048-85BDC9FD1C3A}</a:tableStyleId>
                  </a:tblPr>
                  <a:tblGrid>
                    <a:gridCol w="444494">
                      <a:extLst>
                        <a:ext uri="{9D8B030D-6E8A-4147-A177-3AD203B41FA5}">
                          <a16:colId xmlns="" xmlns:a16="http://schemas.microsoft.com/office/drawing/2014/main" val="3056029390"/>
                        </a:ext>
                      </a:extLst>
                    </a:gridCol>
                    <a:gridCol w="353230">
                      <a:extLst>
                        <a:ext uri="{9D8B030D-6E8A-4147-A177-3AD203B41FA5}">
                          <a16:colId xmlns="" xmlns:a16="http://schemas.microsoft.com/office/drawing/2014/main" val="255344962"/>
                        </a:ext>
                      </a:extLst>
                    </a:gridCol>
                    <a:gridCol w="719370">
                      <a:extLst>
                        <a:ext uri="{9D8B030D-6E8A-4147-A177-3AD203B41FA5}">
                          <a16:colId xmlns="" xmlns:a16="http://schemas.microsoft.com/office/drawing/2014/main" val="1413294973"/>
                        </a:ext>
                      </a:extLst>
                    </a:gridCol>
                    <a:gridCol w="485176">
                      <a:extLst>
                        <a:ext uri="{9D8B030D-6E8A-4147-A177-3AD203B41FA5}">
                          <a16:colId xmlns="" xmlns:a16="http://schemas.microsoft.com/office/drawing/2014/main" val="417619183"/>
                        </a:ext>
                      </a:extLst>
                    </a:gridCol>
                    <a:gridCol w="526987">
                      <a:extLst>
                        <a:ext uri="{9D8B030D-6E8A-4147-A177-3AD203B41FA5}">
                          <a16:colId xmlns="" xmlns:a16="http://schemas.microsoft.com/office/drawing/2014/main" val="4082610915"/>
                        </a:ext>
                      </a:extLst>
                    </a:gridCol>
                    <a:gridCol w="677555">
                      <a:extLst>
                        <a:ext uri="{9D8B030D-6E8A-4147-A177-3AD203B41FA5}">
                          <a16:colId xmlns="" xmlns:a16="http://schemas.microsoft.com/office/drawing/2014/main" val="2649635583"/>
                        </a:ext>
                      </a:extLst>
                    </a:gridCol>
                    <a:gridCol w="526987">
                      <a:extLst>
                        <a:ext uri="{9D8B030D-6E8A-4147-A177-3AD203B41FA5}">
                          <a16:colId xmlns="" xmlns:a16="http://schemas.microsoft.com/office/drawing/2014/main" val="4179375379"/>
                        </a:ext>
                      </a:extLst>
                    </a:gridCol>
                  </a:tblGrid>
                  <a:tr h="338401">
                    <a:tc>
                      <a:txBody>
                        <a:bodyPr/>
                        <a:lstStyle/>
                        <a:p>
                          <a:pPr algn="ctr"/>
                          <a:r>
                            <a:rPr lang="en-IN" dirty="0"/>
                            <a:t>0</a:t>
                          </a:r>
                        </a:p>
                      </a:txBody>
                      <a:tcPr/>
                    </a:tc>
                    <a:tc>
                      <a:txBody>
                        <a:bodyPr/>
                        <a:lstStyle/>
                        <a:p>
                          <a:pPr algn="ctr"/>
                          <a:r>
                            <a:rPr lang="en-IN" dirty="0"/>
                            <a:t>3</a:t>
                          </a:r>
                        </a:p>
                      </a:txBody>
                      <a:tcPr/>
                    </a:tc>
                    <a:tc>
                      <a:txBody>
                        <a:bodyPr/>
                        <a:lstStyle/>
                        <a:p>
                          <a:pPr algn="ctr"/>
                          <a:r>
                            <a:rPr lang="en-I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𝟓</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𝟔</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𝟕</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𝟕</m:t>
                                </m:r>
                              </m:oMath>
                            </m:oMathPara>
                          </a14:m>
                          <a:endParaRPr lang="en-IN" dirty="0"/>
                        </a:p>
                      </a:txBody>
                      <a:tcPr/>
                    </a:tc>
                    <a:extLst>
                      <a:ext uri="{0D108BD9-81ED-4DB2-BD59-A6C34878D82A}">
                        <a16:rowId xmlns="" xmlns:a16="http://schemas.microsoft.com/office/drawing/2014/main" val="3801858034"/>
                      </a:ext>
                    </a:extLst>
                  </a:tr>
                  <a:tr h="345574">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extLst>
                      <a:ext uri="{0D108BD9-81ED-4DB2-BD59-A6C34878D82A}">
                        <a16:rowId xmlns="" xmlns:a16="http://schemas.microsoft.com/office/drawing/2014/main" val="3832126427"/>
                      </a:ext>
                    </a:extLst>
                  </a:tr>
                  <a:tr h="592202">
                    <a:tc>
                      <a:txBody>
                        <a:bodyPr/>
                        <a:lstStyle/>
                        <a:p>
                          <a:pPr algn="ctr"/>
                          <a:r>
                            <a:rPr lang="en-IN" dirty="0"/>
                            <a:t>4</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extLst>
                      <a:ext uri="{0D108BD9-81ED-4DB2-BD59-A6C34878D82A}">
                        <a16:rowId xmlns="" xmlns:a16="http://schemas.microsoft.com/office/drawing/2014/main" val="317023963"/>
                      </a:ext>
                    </a:extLst>
                  </a:tr>
                  <a:tr h="592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5</m:t>
                                </m:r>
                              </m:oMath>
                            </m:oMathPara>
                          </a14:m>
                          <a:endParaRPr lang="en-IN" dirty="0"/>
                        </a:p>
                        <a:p>
                          <a:pPr algn="ctr"/>
                          <a:endParaRPr lang="en-IN" dirty="0"/>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extLst>
                      <a:ext uri="{0D108BD9-81ED-4DB2-BD59-A6C34878D82A}">
                        <a16:rowId xmlns="" xmlns:a16="http://schemas.microsoft.com/office/drawing/2014/main" val="2828081362"/>
                      </a:ext>
                    </a:extLst>
                  </a:tr>
                  <a:tr h="592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6</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2</m:t>
                                </m:r>
                              </m:oMath>
                            </m:oMathPara>
                          </a14:m>
                          <a:endParaRPr lang="en-IN" dirty="0"/>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extLst>
                      <a:ext uri="{0D108BD9-81ED-4DB2-BD59-A6C34878D82A}">
                        <a16:rowId xmlns="" xmlns:a16="http://schemas.microsoft.com/office/drawing/2014/main" val="3631035732"/>
                      </a:ext>
                    </a:extLst>
                  </a:tr>
                  <a:tr h="3384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7</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 xmlns:a16="http://schemas.microsoft.com/office/drawing/2014/main" val="2230233488"/>
                      </a:ext>
                    </a:extLst>
                  </a:tr>
                  <a:tr h="3384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0" dirty="0">
                            <a:ea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 xmlns:a16="http://schemas.microsoft.com/office/drawing/2014/main" val="2524066797"/>
                      </a:ext>
                    </a:extLst>
                  </a:tr>
                </a:tbl>
              </a:graphicData>
            </a:graphic>
          </p:graphicFrame>
        </mc:Choice>
        <mc:Fallback>
          <p:graphicFrame>
            <p:nvGraphicFramePr>
              <p:cNvPr id="9" name="Table 12">
                <a:extLst>
                  <a:ext uri="{FF2B5EF4-FFF2-40B4-BE49-F238E27FC236}">
                    <a16:creationId xmlns:a16="http://schemas.microsoft.com/office/drawing/2014/main" xmlns="" xmlns:a14="http://schemas.microsoft.com/office/drawing/2010/main" id="{4646C0F6-E795-49B7-B357-FAB18D7599B1}"/>
                  </a:ext>
                </a:extLst>
              </p:cNvPr>
              <p:cNvGraphicFramePr>
                <a:graphicFrameLocks noGrp="1"/>
              </p:cNvGraphicFramePr>
              <p:nvPr>
                <p:extLst>
                  <p:ext uri="{D42A27DB-BD31-4B8C-83A1-F6EECF244321}">
                    <p14:modId xmlns:p14="http://schemas.microsoft.com/office/powerpoint/2010/main" xmlns="" xmlns:a14="http://schemas.microsoft.com/office/drawing/2010/main" val="709678322"/>
                  </p:ext>
                </p:extLst>
              </p:nvPr>
            </p:nvGraphicFramePr>
            <p:xfrm>
              <a:off x="2286001" y="1830247"/>
              <a:ext cx="3733799" cy="3383280"/>
            </p:xfrm>
            <a:graphic>
              <a:graphicData uri="http://schemas.openxmlformats.org/drawingml/2006/table">
                <a:tbl>
                  <a:tblPr firstRow="1" bandRow="1">
                    <a:tableStyleId>{5C22544A-7EE6-4342-B048-85BDC9FD1C3A}</a:tableStyleId>
                  </a:tblPr>
                  <a:tblGrid>
                    <a:gridCol w="444494">
                      <a:extLst>
                        <a:ext uri="{9D8B030D-6E8A-4147-A177-3AD203B41FA5}">
                          <a16:colId xmlns:a16="http://schemas.microsoft.com/office/drawing/2014/main" xmlns="" xmlns:a14="http://schemas.microsoft.com/office/drawing/2010/main" val="3056029390"/>
                        </a:ext>
                      </a:extLst>
                    </a:gridCol>
                    <a:gridCol w="353230">
                      <a:extLst>
                        <a:ext uri="{9D8B030D-6E8A-4147-A177-3AD203B41FA5}">
                          <a16:colId xmlns:a16="http://schemas.microsoft.com/office/drawing/2014/main" xmlns="" xmlns:a14="http://schemas.microsoft.com/office/drawing/2010/main" val="255344962"/>
                        </a:ext>
                      </a:extLst>
                    </a:gridCol>
                    <a:gridCol w="719370">
                      <a:extLst>
                        <a:ext uri="{9D8B030D-6E8A-4147-A177-3AD203B41FA5}">
                          <a16:colId xmlns:a16="http://schemas.microsoft.com/office/drawing/2014/main" xmlns="" xmlns:a14="http://schemas.microsoft.com/office/drawing/2010/main" val="1413294973"/>
                        </a:ext>
                      </a:extLst>
                    </a:gridCol>
                    <a:gridCol w="485176">
                      <a:extLst>
                        <a:ext uri="{9D8B030D-6E8A-4147-A177-3AD203B41FA5}">
                          <a16:colId xmlns:a16="http://schemas.microsoft.com/office/drawing/2014/main" xmlns="" xmlns:a14="http://schemas.microsoft.com/office/drawing/2010/main" val="417619183"/>
                        </a:ext>
                      </a:extLst>
                    </a:gridCol>
                    <a:gridCol w="526987">
                      <a:extLst>
                        <a:ext uri="{9D8B030D-6E8A-4147-A177-3AD203B41FA5}">
                          <a16:colId xmlns:a16="http://schemas.microsoft.com/office/drawing/2014/main" xmlns="" xmlns:a14="http://schemas.microsoft.com/office/drawing/2010/main" val="4082610915"/>
                        </a:ext>
                      </a:extLst>
                    </a:gridCol>
                    <a:gridCol w="677555">
                      <a:extLst>
                        <a:ext uri="{9D8B030D-6E8A-4147-A177-3AD203B41FA5}">
                          <a16:colId xmlns:a16="http://schemas.microsoft.com/office/drawing/2014/main" xmlns="" xmlns:a14="http://schemas.microsoft.com/office/drawing/2010/main" val="2649635583"/>
                        </a:ext>
                      </a:extLst>
                    </a:gridCol>
                    <a:gridCol w="526987">
                      <a:extLst>
                        <a:ext uri="{9D8B030D-6E8A-4147-A177-3AD203B41FA5}">
                          <a16:colId xmlns:a16="http://schemas.microsoft.com/office/drawing/2014/main" xmlns="" xmlns:a14="http://schemas.microsoft.com/office/drawing/2010/main" val="4179375379"/>
                        </a:ext>
                      </a:extLst>
                    </a:gridCol>
                  </a:tblGrid>
                  <a:tr h="365760">
                    <a:tc>
                      <a:txBody>
                        <a:bodyPr/>
                        <a:lstStyle/>
                        <a:p>
                          <a:pPr algn="ctr"/>
                          <a:r>
                            <a:rPr lang="en-IN" dirty="0"/>
                            <a:t>0</a:t>
                          </a:r>
                        </a:p>
                      </a:txBody>
                      <a:tcPr/>
                    </a:tc>
                    <a:tc>
                      <a:txBody>
                        <a:bodyPr/>
                        <a:lstStyle/>
                        <a:p>
                          <a:pPr algn="ctr"/>
                          <a:r>
                            <a:rPr lang="en-IN" dirty="0"/>
                            <a:t>3</a:t>
                          </a:r>
                        </a:p>
                      </a:txBody>
                      <a:tcPr/>
                    </a:tc>
                    <a:tc>
                      <a:txBody>
                        <a:bodyPr/>
                        <a:lstStyle/>
                        <a:p>
                          <a:pPr algn="ctr"/>
                          <a:r>
                            <a:rPr lang="en-IN" dirty="0"/>
                            <a:t>4</a:t>
                          </a:r>
                        </a:p>
                      </a:txBody>
                      <a:tcPr/>
                    </a:tc>
                    <a:tc>
                      <a:txBody>
                        <a:bodyPr/>
                        <a:lstStyle/>
                        <a:p>
                          <a:endParaRPr lang="en-US"/>
                        </a:p>
                      </a:txBody>
                      <a:tcPr>
                        <a:blipFill>
                          <a:blip r:embed="rId2"/>
                          <a:stretch>
                            <a:fillRect l="-313750" t="-8333" r="-360000" b="-851667"/>
                          </a:stretch>
                        </a:blipFill>
                      </a:tcPr>
                    </a:tc>
                    <a:tc>
                      <a:txBody>
                        <a:bodyPr/>
                        <a:lstStyle/>
                        <a:p>
                          <a:endParaRPr lang="en-US"/>
                        </a:p>
                      </a:txBody>
                      <a:tcPr>
                        <a:blipFill>
                          <a:blip r:embed="rId2"/>
                          <a:stretch>
                            <a:fillRect l="-384884" t="-8333" r="-234884" b="-851667"/>
                          </a:stretch>
                        </a:blipFill>
                      </a:tcPr>
                    </a:tc>
                    <a:tc>
                      <a:txBody>
                        <a:bodyPr/>
                        <a:lstStyle/>
                        <a:p>
                          <a:endParaRPr lang="en-US"/>
                        </a:p>
                      </a:txBody>
                      <a:tcPr>
                        <a:blipFill>
                          <a:blip r:embed="rId2"/>
                          <a:stretch>
                            <a:fillRect l="-375676" t="-8333" r="-81982" b="-851667"/>
                          </a:stretch>
                        </a:blipFill>
                      </a:tcPr>
                    </a:tc>
                    <a:tc>
                      <a:txBody>
                        <a:bodyPr/>
                        <a:lstStyle/>
                        <a:p>
                          <a:endParaRPr lang="en-US"/>
                        </a:p>
                      </a:txBody>
                      <a:tcPr>
                        <a:blipFill>
                          <a:blip r:embed="rId2"/>
                          <a:stretch>
                            <a:fillRect l="-606897" t="-8333" r="-4598" b="-851667"/>
                          </a:stretch>
                        </a:blipFill>
                      </a:tcPr>
                    </a:tc>
                    <a:extLst>
                      <a:ext uri="{0D108BD9-81ED-4DB2-BD59-A6C34878D82A}">
                        <a16:rowId xmlns:a16="http://schemas.microsoft.com/office/drawing/2014/main" xmlns="" xmlns:a14="http://schemas.microsoft.com/office/drawing/2010/main" val="3801858034"/>
                      </a:ext>
                    </a:extLst>
                  </a:tr>
                  <a:tr h="365760">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algn="ctr"/>
                          <a:endParaRPr lang="en-IN" dirty="0"/>
                        </a:p>
                      </a:txBody>
                      <a:tcPr/>
                    </a:tc>
                    <a:tc>
                      <a:txBody>
                        <a:bodyPr/>
                        <a:lstStyle/>
                        <a:p>
                          <a:endParaRPr lang="en-US"/>
                        </a:p>
                      </a:txBody>
                      <a:tcPr>
                        <a:blipFill>
                          <a:blip r:embed="rId2"/>
                          <a:stretch>
                            <a:fillRect l="-375676" t="-108333" r="-81982" b="-751667"/>
                          </a:stretch>
                        </a:blipFill>
                      </a:tcPr>
                    </a:tc>
                    <a:tc>
                      <a:txBody>
                        <a:bodyPr/>
                        <a:lstStyle/>
                        <a:p>
                          <a:endParaRPr lang="en-US"/>
                        </a:p>
                      </a:txBody>
                      <a:tcPr>
                        <a:blipFill>
                          <a:blip r:embed="rId2"/>
                          <a:stretch>
                            <a:fillRect l="-606897" t="-108333" r="-4598" b="-751667"/>
                          </a:stretch>
                        </a:blipFill>
                      </a:tcPr>
                    </a:tc>
                    <a:extLst>
                      <a:ext uri="{0D108BD9-81ED-4DB2-BD59-A6C34878D82A}">
                        <a16:rowId xmlns:a16="http://schemas.microsoft.com/office/drawing/2014/main" xmlns="" xmlns:a14="http://schemas.microsoft.com/office/drawing/2010/main" val="3832126427"/>
                      </a:ext>
                    </a:extLst>
                  </a:tr>
                  <a:tr h="640080">
                    <a:tc>
                      <a:txBody>
                        <a:bodyPr/>
                        <a:lstStyle/>
                        <a:p>
                          <a:pPr algn="ctr"/>
                          <a:r>
                            <a:rPr lang="en-IN" dirty="0"/>
                            <a:t>4</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p>
                          <a:pPr algn="ctr"/>
                          <a:endParaRPr lang="en-IN" dirty="0"/>
                        </a:p>
                      </a:txBody>
                      <a:tcPr/>
                    </a:tc>
                    <a:tc>
                      <a:txBody>
                        <a:bodyPr/>
                        <a:lstStyle/>
                        <a:p>
                          <a:endParaRPr lang="en-US"/>
                        </a:p>
                      </a:txBody>
                      <a:tcPr>
                        <a:blipFill>
                          <a:blip r:embed="rId2"/>
                          <a:stretch>
                            <a:fillRect l="-606897" t="-119048" r="-4598" b="-329524"/>
                          </a:stretch>
                        </a:blipFill>
                      </a:tcPr>
                    </a:tc>
                    <a:extLst>
                      <a:ext uri="{0D108BD9-81ED-4DB2-BD59-A6C34878D82A}">
                        <a16:rowId xmlns:a16="http://schemas.microsoft.com/office/drawing/2014/main" xmlns="" xmlns:a14="http://schemas.microsoft.com/office/drawing/2010/main" val="317023963"/>
                      </a:ext>
                    </a:extLst>
                  </a:tr>
                  <a:tr h="640080">
                    <a:tc>
                      <a:txBody>
                        <a:bodyPr/>
                        <a:lstStyle/>
                        <a:p>
                          <a:endParaRPr lang="en-US"/>
                        </a:p>
                      </a:txBody>
                      <a:tcPr>
                        <a:blipFill>
                          <a:blip r:embed="rId2"/>
                          <a:stretch>
                            <a:fillRect l="-2740" t="-216981" r="-745205" b="-226415"/>
                          </a:stretch>
                        </a:blipFill>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endParaRPr lang="en-US"/>
                        </a:p>
                      </a:txBody>
                      <a:tcPr>
                        <a:blipFill>
                          <a:blip r:embed="rId2"/>
                          <a:stretch>
                            <a:fillRect l="-375676" t="-216981" r="-81982" b="-226415"/>
                          </a:stretch>
                        </a:blipFill>
                      </a:tcPr>
                    </a:tc>
                    <a:tc>
                      <a:txBody>
                        <a:bodyPr/>
                        <a:lstStyle/>
                        <a:p>
                          <a:pPr algn="ctr"/>
                          <a:r>
                            <a:rPr lang="en-IN" dirty="0"/>
                            <a:t>3</a:t>
                          </a:r>
                        </a:p>
                      </a:txBody>
                      <a:tcPr/>
                    </a:tc>
                    <a:extLst>
                      <a:ext uri="{0D108BD9-81ED-4DB2-BD59-A6C34878D82A}">
                        <a16:rowId xmlns:a16="http://schemas.microsoft.com/office/drawing/2014/main" xmlns="" xmlns:a14="http://schemas.microsoft.com/office/drawing/2010/main" val="2828081362"/>
                      </a:ext>
                    </a:extLst>
                  </a:tr>
                  <a:tr h="640080">
                    <a:tc>
                      <a:txBody>
                        <a:bodyPr/>
                        <a:lstStyle/>
                        <a:p>
                          <a:endParaRPr lang="en-US"/>
                        </a:p>
                      </a:txBody>
                      <a:tcPr>
                        <a:blipFill>
                          <a:blip r:embed="rId2"/>
                          <a:stretch>
                            <a:fillRect l="-2740" t="-320000" r="-745205" b="-128571"/>
                          </a:stretch>
                        </a:blipFill>
                      </a:tcPr>
                    </a:tc>
                    <a:tc>
                      <a:txBody>
                        <a:bodyPr/>
                        <a:lstStyle/>
                        <a:p>
                          <a:endParaRPr lang="en-US"/>
                        </a:p>
                      </a:txBody>
                      <a:tcPr>
                        <a:blipFill>
                          <a:blip r:embed="rId2"/>
                          <a:stretch>
                            <a:fillRect l="-129310" t="-320000" r="-837931" b="-128571"/>
                          </a:stretch>
                        </a:blipFill>
                      </a:tcPr>
                    </a:tc>
                    <a:tc>
                      <a:txBody>
                        <a:bodyPr/>
                        <a:lstStyle/>
                        <a:p>
                          <a:pPr algn="ctr"/>
                          <a:r>
                            <a:rPr lang="en-IN" dirty="0"/>
                            <a:t>3</a:t>
                          </a:r>
                        </a:p>
                      </a:txBody>
                      <a:tcPr/>
                    </a:tc>
                    <a:tc>
                      <a:txBody>
                        <a:bodyPr/>
                        <a:lstStyle/>
                        <a:p>
                          <a:endParaRPr lang="en-US"/>
                        </a:p>
                      </a:txBody>
                      <a:tcPr>
                        <a:blipFill>
                          <a:blip r:embed="rId2"/>
                          <a:stretch>
                            <a:fillRect l="-313750" t="-320000" r="-360000" b="-128571"/>
                          </a:stretch>
                        </a:blipFill>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extLst>
                      <a:ext uri="{0D108BD9-81ED-4DB2-BD59-A6C34878D82A}">
                        <a16:rowId xmlns:a16="http://schemas.microsoft.com/office/drawing/2014/main" xmlns="" xmlns:a14="http://schemas.microsoft.com/office/drawing/2010/main" val="3631035732"/>
                      </a:ext>
                    </a:extLst>
                  </a:tr>
                  <a:tr h="365760">
                    <a:tc>
                      <a:txBody>
                        <a:bodyPr/>
                        <a:lstStyle/>
                        <a:p>
                          <a:endParaRPr lang="en-US"/>
                        </a:p>
                      </a:txBody>
                      <a:tcPr>
                        <a:blipFill>
                          <a:blip r:embed="rId2"/>
                          <a:stretch>
                            <a:fillRect l="-2740" t="-735000" r="-745205" b="-125000"/>
                          </a:stretch>
                        </a:blipFill>
                      </a:tcPr>
                    </a:tc>
                    <a:tc>
                      <a:txBody>
                        <a:bodyPr/>
                        <a:lstStyle/>
                        <a:p>
                          <a:endParaRPr lang="en-US"/>
                        </a:p>
                      </a:txBody>
                      <a:tcPr>
                        <a:blipFill>
                          <a:blip r:embed="rId2"/>
                          <a:stretch>
                            <a:fillRect l="-129310" t="-735000" r="-837931" b="-125000"/>
                          </a:stretch>
                        </a:blipFill>
                      </a:tcPr>
                    </a:tc>
                    <a:tc>
                      <a:txBody>
                        <a:bodyPr/>
                        <a:lstStyle/>
                        <a:p>
                          <a:pPr algn="ctr"/>
                          <a:r>
                            <a:rPr lang="en-IN" dirty="0"/>
                            <a:t>2</a:t>
                          </a:r>
                        </a:p>
                      </a:txBody>
                      <a:tcPr/>
                    </a:tc>
                    <a:tc>
                      <a:txBody>
                        <a:bodyPr/>
                        <a:lstStyle/>
                        <a:p>
                          <a:endParaRPr lang="en-US"/>
                        </a:p>
                      </a:txBody>
                      <a:tcPr>
                        <a:blipFill>
                          <a:blip r:embed="rId2"/>
                          <a:stretch>
                            <a:fillRect l="-313750" t="-735000" r="-360000" b="-125000"/>
                          </a:stretch>
                        </a:blipFill>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xmlns="" xmlns:a14="http://schemas.microsoft.com/office/drawing/2010/main" val="223023348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0" dirty="0">
                            <a:ea typeface="Cambria Math" panose="02040503050406030204" pitchFamily="18" charset="0"/>
                          </a:endParaRPr>
                        </a:p>
                      </a:txBody>
                      <a:tcPr/>
                    </a:tc>
                    <a:tc>
                      <a:txBody>
                        <a:bodyPr/>
                        <a:lstStyle/>
                        <a:p>
                          <a:endParaRPr lang="en-US"/>
                        </a:p>
                      </a:txBody>
                      <a:tcPr>
                        <a:blipFill>
                          <a:blip r:embed="rId2"/>
                          <a:stretch>
                            <a:fillRect l="-129310" t="-835000" r="-837931" b="-25000"/>
                          </a:stretch>
                        </a:blipFill>
                      </a:tcPr>
                    </a:tc>
                    <a:tc>
                      <a:txBody>
                        <a:bodyPr/>
                        <a:lstStyle/>
                        <a:p>
                          <a:endParaRPr lang="en-US"/>
                        </a:p>
                      </a:txBody>
                      <a:tcPr>
                        <a:blipFill>
                          <a:blip r:embed="rId2"/>
                          <a:stretch>
                            <a:fillRect l="-112712" t="-835000" r="-311864" b="-25000"/>
                          </a:stretch>
                        </a:blipFill>
                      </a:tcPr>
                    </a:tc>
                    <a:tc>
                      <a:txBody>
                        <a:bodyPr/>
                        <a:lstStyle/>
                        <a:p>
                          <a:pPr algn="ctr"/>
                          <a:r>
                            <a:rPr lang="en-IN" dirty="0"/>
                            <a:t>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xmlns="" xmlns:a14="http://schemas.microsoft.com/office/drawing/2010/main" val="2524066797"/>
                      </a:ext>
                    </a:extLst>
                  </a:tr>
                </a:tbl>
              </a:graphicData>
            </a:graphic>
          </p:graphicFrame>
        </mc:Fallback>
      </mc:AlternateContent>
      <p:sp>
        <p:nvSpPr>
          <p:cNvPr id="2" name="Rectangle 1">
            <a:extLst>
              <a:ext uri="{FF2B5EF4-FFF2-40B4-BE49-F238E27FC236}">
                <a16:creationId xmlns:a16="http://schemas.microsoft.com/office/drawing/2014/main" xmlns="" id="{3E15DCF0-A73A-4FCB-A2A8-C56729BA3758}"/>
              </a:ext>
            </a:extLst>
          </p:cNvPr>
          <p:cNvSpPr/>
          <p:nvPr/>
        </p:nvSpPr>
        <p:spPr>
          <a:xfrm>
            <a:off x="1218064" y="5310531"/>
            <a:ext cx="6400800" cy="646331"/>
          </a:xfrm>
          <a:prstGeom prst="rect">
            <a:avLst/>
          </a:prstGeom>
        </p:spPr>
        <p:txBody>
          <a:bodyPr wrap="square">
            <a:spAutoFit/>
          </a:bodyPr>
          <a:lstStyle/>
          <a:p>
            <a:r>
              <a:rPr lang="en-IN" dirty="0">
                <a:hlinkClick r:id="rId3"/>
              </a:rPr>
              <a:t>For more examples refer this link</a:t>
            </a:r>
          </a:p>
          <a:p>
            <a:r>
              <a:rPr lang="en-IN" dirty="0">
                <a:hlinkClick r:id="rId3"/>
              </a:rPr>
              <a:t>https://www.youtube.com/watch?v=oNI0rf2P9gE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1000"/>
                                        <p:tgtEl>
                                          <p:spTgt spid="2">
                                            <p:txEl>
                                              <p:pRg st="1" end="1"/>
                                            </p:txEl>
                                          </p:spTgt>
                                        </p:tgtEl>
                                      </p:cBhvr>
                                    </p:animEffect>
                                    <p:anim calcmode="lin" valueType="num">
                                      <p:cBhvr>
                                        <p:cTn id="1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028700"/>
                <a:ext cx="8229600" cy="4991100"/>
              </a:xfrm>
            </p:spPr>
            <p:txBody>
              <a:bodyPr>
                <a:normAutofit fontScale="92500" lnSpcReduction="10000"/>
              </a:bodyPr>
              <a:lstStyle/>
              <a:p>
                <a:pPr marL="0" indent="0" algn="just">
                  <a:buNone/>
                </a:pPr>
                <a:r>
                  <a:rPr lang="en-US" sz="2200" dirty="0"/>
                  <a:t/>
                </a:r>
                <a:r>
                  <a:rPr lang="en-US" sz="2800" b="1" dirty="0"/>
                  <a:t>Resource Allocation problem</a:t>
                </a:r>
              </a:p>
              <a:p>
                <a:pPr marL="0" indent="0" algn="just">
                  <a:buNone/>
                </a:pPr>
                <a:endParaRPr lang="en-US" sz="2800" b="1" dirty="0"/>
              </a:p>
              <a:p>
                <a:pPr algn="just"/>
                <a:r>
                  <a:rPr lang="en-US" sz="2400" dirty="0"/>
                  <a:t>A resource allocation problem in which ‘m’ resources are to be allocated to ‘n’ projects. If ‘j’ resources are allocated to project I then profit is P(</a:t>
                </a:r>
                <a:r>
                  <a:rPr lang="en-US" sz="2400" dirty="0" err="1"/>
                  <a:t>i,j</a:t>
                </a:r>
                <a:r>
                  <a:rPr lang="en-US" sz="2400" dirty="0"/>
                  <a:t>).</a:t>
                </a:r>
              </a:p>
              <a:p>
                <a:endParaRPr lang="en-US" sz="2400" dirty="0"/>
              </a:p>
              <a:p>
                <a:r>
                  <a:rPr lang="en-US" sz="2400" dirty="0"/>
                  <a:t>The problem is to allocate the resource to the ‘n’ projects in such a way as to maximize total next profit.</a:t>
                </a:r>
              </a:p>
              <a:p>
                <a:endParaRPr lang="en-US" sz="2400" dirty="0"/>
              </a:p>
              <a:p>
                <a:pPr algn="just"/>
                <a:r>
                  <a:rPr lang="en-US" sz="2400" dirty="0"/>
                  <a:t>This problem can be formulated as an n+1 stage graph problem as follows . Stage </a:t>
                </a:r>
                <a:r>
                  <a:rPr lang="en-US" sz="2400" dirty="0" err="1"/>
                  <a:t>i</a:t>
                </a:r>
                <a:r>
                  <a:rPr lang="en-US" sz="2400" dirty="0"/>
                  <a:t>, 0</a:t>
                </a:r>
                <a14:m>
                  <m:oMath xmlns:m="http://schemas.openxmlformats.org/officeDocument/2006/math">
                    <m:r>
                      <a:rPr lang="en-US" sz="2400" i="1" smtClean="0">
                        <a:latin typeface="Cambria Math" panose="02040503050406030204" pitchFamily="18" charset="0"/>
                      </a:rPr>
                      <m:t>≤</m:t>
                    </m:r>
                  </m:oMath>
                </a14:m>
                <a:r>
                  <a:rPr lang="en-US" sz="2400" dirty="0"/>
                  <a:t/>
                </a:r>
                <a:r>
                  <a:rPr lang="en-US" sz="2400" dirty="0" err="1"/>
                  <a:t>i</a:t>
                </a:r>
                <a:r>
                  <a:rPr lang="en-US" sz="2400" dirty="0"/>
                  <a:t/>
                </a:r>
                <a:r>
                  <a:rPr lang="en-US" sz="2400" dirty="0">
                    <a:latin typeface="Calibri" panose="020F0502020204030204" pitchFamily="34" charset="0"/>
                    <a:cs typeface="Calibri" panose="020F0502020204030204" pitchFamily="34" charset="0"/>
                  </a:rPr>
                  <a:t>≤</a:t>
                </a:r>
                <a:r>
                  <a:rPr lang="en-US" sz="2400" dirty="0"/>
                  <a:t> n-1, represents project I, there are m+1 vertices, associated with stage </a:t>
                </a:r>
                <a:r>
                  <a:rPr lang="en-US" sz="2400" dirty="0" err="1"/>
                  <a:t>i</a:t>
                </a:r>
                <a:r>
                  <a:rPr lang="en-US" sz="2400" dirty="0"/>
                  <a:t>, 1</a:t>
                </a:r>
                <a14:m>
                  <m:oMath xmlns:m="http://schemas.openxmlformats.org/officeDocument/2006/math">
                    <m:r>
                      <a:rPr lang="en-US" sz="2400" i="1">
                        <a:latin typeface="Cambria Math" panose="02040503050406030204" pitchFamily="18" charset="0"/>
                      </a:rPr>
                      <m:t>≤</m:t>
                    </m:r>
                  </m:oMath>
                </a14:m>
                <a:r>
                  <a:rPr lang="en-US" sz="2400" dirty="0"/>
                  <a:t/>
                </a:r>
                <a:r>
                  <a:rPr lang="en-US" sz="2400" dirty="0" err="1"/>
                  <a:t>i</a:t>
                </a:r>
                <a:r>
                  <a:rPr lang="en-US" sz="2400" dirty="0"/>
                  <a:t/>
                </a:r>
                <a:r>
                  <a:rPr lang="en-US" sz="2400" dirty="0">
                    <a:latin typeface="Calibri" panose="020F0502020204030204" pitchFamily="34" charset="0"/>
                    <a:cs typeface="Calibri" panose="020F0502020204030204" pitchFamily="34" charset="0"/>
                  </a:rPr>
                  <a:t>≤</a:t>
                </a:r>
                <a:r>
                  <a:rPr lang="en-US" sz="2400" dirty="0"/>
                  <a:t> n-1, stage 0 and n each one vertex S and T respectively. Vertex (</a:t>
                </a:r>
                <a:r>
                  <a:rPr lang="en-US" sz="2400" dirty="0" err="1"/>
                  <a:t>i,j</a:t>
                </a:r>
                <a:r>
                  <a:rPr lang="en-US" sz="2400" dirty="0"/>
                  <a:t>) represents I, resources allocated to projects 1,2,……..j.</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28700"/>
                <a:ext cx="8229600" cy="4991100"/>
              </a:xfrm>
              <a:blipFill>
                <a:blip r:embed="rId2"/>
                <a:stretch>
                  <a:fillRect l="-815" t="-1832" r="-96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D7B76A2-006A-413F-83CC-9E0405F9B4D2}"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119201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lnSpcReduction="10000"/>
          </a:bodyPr>
          <a:lstStyle/>
          <a:p>
            <a:pPr marL="0" indent="0" algn="just">
              <a:buNone/>
            </a:pPr>
            <a:r>
              <a:rPr lang="en-US" sz="2800" b="1" dirty="0"/>
              <a:t>    Resource Allocation problem</a:t>
            </a:r>
          </a:p>
          <a:p>
            <a:pPr marL="0" indent="0" algn="just">
              <a:buNone/>
            </a:pPr>
            <a:endParaRPr lang="en-US" sz="2800" dirty="0"/>
          </a:p>
          <a:p>
            <a:pPr algn="just"/>
            <a:r>
              <a:rPr lang="en-US" sz="2200" dirty="0"/>
              <a:t>An optimal allocation of resources is defined by a maximum cost of a path from S to T.</a:t>
            </a:r>
          </a:p>
          <a:p>
            <a:pPr algn="just"/>
            <a:endParaRPr lang="en-US" sz="2200" dirty="0"/>
          </a:p>
          <a:p>
            <a:pPr algn="just"/>
            <a:r>
              <a:rPr lang="en-US" sz="2200" dirty="0"/>
              <a:t>A dynamic programming formulation for a k-stage is obtained by first noticing that every S to T path is result of a sequence k-2 decisions.</a:t>
            </a:r>
          </a:p>
          <a:p>
            <a:pPr algn="just"/>
            <a:r>
              <a:rPr lang="en-US" sz="2200" dirty="0"/>
              <a:t>Let c(</a:t>
            </a:r>
            <a:r>
              <a:rPr lang="en-US" sz="2200" dirty="0" err="1"/>
              <a:t>S,k</a:t>
            </a:r>
            <a:r>
              <a:rPr lang="en-US" sz="2200" dirty="0"/>
              <a:t>) be a cost of path from node S to k and d( k, T) be the cost of path from node k to T, via. some intermediate node , which can be calculated recursively.</a:t>
            </a:r>
          </a:p>
          <a:p>
            <a:pPr marL="0" indent="0" algn="just">
              <a:buNone/>
            </a:pPr>
            <a:endParaRPr lang="en-US" sz="2200" dirty="0"/>
          </a:p>
          <a:p>
            <a:pPr marL="0" indent="0">
              <a:buNone/>
            </a:pPr>
            <a:r>
              <a:rPr lang="en-US" sz="2200" dirty="0"/>
              <a:t>	d(S,T)= max{c(</a:t>
            </a:r>
            <a:r>
              <a:rPr lang="en-US" sz="2200" dirty="0" err="1"/>
              <a:t>S,k</a:t>
            </a:r>
            <a:r>
              <a:rPr lang="en-US" sz="2200" dirty="0"/>
              <a:t>) +d(</a:t>
            </a:r>
            <a:r>
              <a:rPr lang="en-US" sz="2200" dirty="0" err="1"/>
              <a:t>k,T</a:t>
            </a:r>
            <a:r>
              <a:rPr lang="en-US" sz="2200" dirty="0"/>
              <a:t>)}</a:t>
            </a:r>
          </a:p>
        </p:txBody>
      </p:sp>
      <p:sp>
        <p:nvSpPr>
          <p:cNvPr id="4" name="Date Placeholder 3"/>
          <p:cNvSpPr>
            <a:spLocks noGrp="1"/>
          </p:cNvSpPr>
          <p:nvPr>
            <p:ph type="dt" sz="half" idx="10"/>
          </p:nvPr>
        </p:nvSpPr>
        <p:spPr/>
        <p:txBody>
          <a:bodyPr/>
          <a:lstStyle/>
          <a:p>
            <a:fld id="{F1C25AC7-CBB7-49CF-BE9F-0A5EA60EEF6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31151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EED220-1D93-47ED-8BD8-ADA0DEDC052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
        <p:nvSpPr>
          <p:cNvPr id="10" name="Content Placeholder 9">
            <a:extLst>
              <a:ext uri="{FF2B5EF4-FFF2-40B4-BE49-F238E27FC236}">
                <a16:creationId xmlns:a16="http://schemas.microsoft.com/office/drawing/2014/main" xmlns="" id="{53F32F00-8C14-4ED0-95CC-C16D77009932}"/>
              </a:ext>
            </a:extLst>
          </p:cNvPr>
          <p:cNvSpPr>
            <a:spLocks noGrp="1"/>
          </p:cNvSpPr>
          <p:nvPr>
            <p:ph idx="1"/>
          </p:nvPr>
        </p:nvSpPr>
        <p:spPr>
          <a:xfrm>
            <a:off x="304800" y="914400"/>
            <a:ext cx="8229600" cy="4525963"/>
          </a:xfrm>
        </p:spPr>
        <p:txBody>
          <a:bodyPr>
            <a:normAutofit/>
          </a:bodyPr>
          <a:lstStyle/>
          <a:p>
            <a:r>
              <a:rPr lang="en-IN" sz="2200" dirty="0"/>
              <a:t>Consider the following example to understand the concept of multistage graph.</a:t>
            </a:r>
          </a:p>
        </p:txBody>
      </p:sp>
      <p:pic>
        <p:nvPicPr>
          <p:cNvPr id="11" name="Picture 10" descr="Multistage Graph">
            <a:extLst>
              <a:ext uri="{FF2B5EF4-FFF2-40B4-BE49-F238E27FC236}">
                <a16:creationId xmlns:a16="http://schemas.microsoft.com/office/drawing/2014/main" xmlns="" id="{7B09F285-D160-462C-9241-E98F4430251F}"/>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1637500"/>
            <a:ext cx="6172200" cy="3600851"/>
          </a:xfrm>
          <a:prstGeom prst="rect">
            <a:avLst/>
          </a:prstGeom>
          <a:noFill/>
          <a:ln>
            <a:noFill/>
          </a:ln>
        </p:spPr>
      </p:pic>
      <p:sp>
        <p:nvSpPr>
          <p:cNvPr id="2" name="Rectangle 1">
            <a:extLst>
              <a:ext uri="{FF2B5EF4-FFF2-40B4-BE49-F238E27FC236}">
                <a16:creationId xmlns:a16="http://schemas.microsoft.com/office/drawing/2014/main" xmlns="" id="{F54CEF27-9E56-4489-B2F0-470F2157CC9E}"/>
              </a:ext>
            </a:extLst>
          </p:cNvPr>
          <p:cNvSpPr/>
          <p:nvPr/>
        </p:nvSpPr>
        <p:spPr>
          <a:xfrm>
            <a:off x="1447800" y="5358619"/>
            <a:ext cx="6629400" cy="646331"/>
          </a:xfrm>
          <a:prstGeom prst="rect">
            <a:avLst/>
          </a:prstGeom>
        </p:spPr>
        <p:txBody>
          <a:bodyPr wrap="square">
            <a:spAutoFit/>
          </a:bodyPr>
          <a:lstStyle/>
          <a:p>
            <a:r>
              <a:rPr lang="en-IN" dirty="0">
                <a:hlinkClick r:id="rId3"/>
              </a:rPr>
              <a:t>https://www.tutorialspoint.com/design_and_analysis_of_algorithms/design_and_analysis_of_algorithms_multistage_graph.htm</a:t>
            </a:r>
            <a:endParaRPr lang="en-IN" dirty="0"/>
          </a:p>
        </p:txBody>
      </p:sp>
    </p:spTree>
    <p:extLst>
      <p:ext uri="{BB962C8B-B14F-4D97-AF65-F5344CB8AC3E}">
        <p14:creationId xmlns:p14="http://schemas.microsoft.com/office/powerpoint/2010/main" xmlns="" val="5415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dirty="0"/>
              <a:t>According to the formula, we have to calculate the cost </a:t>
            </a:r>
            <a:r>
              <a:rPr lang="en-IN" sz="2200" b="1" dirty="0"/>
              <a:t>(</a:t>
            </a:r>
            <a:r>
              <a:rPr lang="en-IN" sz="2200" b="1" dirty="0" err="1"/>
              <a:t>i</a:t>
            </a:r>
            <a:r>
              <a:rPr lang="en-IN" sz="2200" b="1" dirty="0"/>
              <a:t>, j)</a:t>
            </a:r>
            <a:r>
              <a:rPr lang="en-IN" sz="2200" dirty="0"/>
              <a:t> using the following steps</a:t>
            </a:r>
          </a:p>
          <a:p>
            <a:endParaRPr lang="en-IN" sz="2200" dirty="0"/>
          </a:p>
          <a:p>
            <a:r>
              <a:rPr lang="en-IN" sz="2200" b="1" dirty="0"/>
              <a:t>Step-1: Cost (K-2, j)</a:t>
            </a:r>
          </a:p>
          <a:p>
            <a:endParaRPr lang="en-IN" sz="2200" b="1" dirty="0"/>
          </a:p>
          <a:p>
            <a:r>
              <a:rPr lang="en-IN" sz="2200" dirty="0"/>
              <a:t>In this step, three nodes (node 4, 5. 6) are selected as </a:t>
            </a:r>
            <a:r>
              <a:rPr lang="en-IN" sz="2200" b="1" dirty="0"/>
              <a:t>j</a:t>
            </a:r>
            <a:r>
              <a:rPr lang="en-IN" sz="2200" dirty="0"/>
              <a:t>. Hence, we have three options to choose the minimum cost at this step.</a:t>
            </a:r>
          </a:p>
          <a:p>
            <a:pPr marL="0" indent="0">
              <a:buNone/>
            </a:pPr>
            <a:endParaRPr lang="en-IN" sz="2200" dirty="0"/>
          </a:p>
          <a:p>
            <a:pPr marL="0" indent="0">
              <a:buNone/>
            </a:pPr>
            <a:r>
              <a:rPr lang="en-IN" sz="2200" i="1" dirty="0"/>
              <a:t>     Cost(3, 4) = min {c(4, 7) + Cost(7, 9),c(4, 8) + Cost(8, 9)} = 7</a:t>
            </a:r>
            <a:endParaRPr lang="en-IN" sz="2200" dirty="0"/>
          </a:p>
          <a:p>
            <a:pPr marL="0" indent="0">
              <a:buNone/>
            </a:pPr>
            <a:r>
              <a:rPr lang="en-IN" sz="2200" i="1" dirty="0"/>
              <a:t>     Cost(3, 5) = min {c(5, 7) + Cost(7, 9),c(5, 8) + Cost(8, 9)} = 5</a:t>
            </a:r>
            <a:endParaRPr lang="en-IN" sz="2200" dirty="0"/>
          </a:p>
          <a:p>
            <a:pPr marL="0" indent="0">
              <a:buNone/>
            </a:pPr>
            <a:r>
              <a:rPr lang="en-IN" sz="2200" i="1" dirty="0"/>
              <a:t>     Cost(3, 6) = min {c(6, 7) + Cost(7, 9),c(6, 8) + Cost(8, 9)} = 5</a:t>
            </a:r>
          </a:p>
          <a:p>
            <a:endParaRPr lang="en-IN" sz="2200" dirty="0"/>
          </a:p>
          <a:p>
            <a:pPr algn="just"/>
            <a:endParaRPr lang="en-US" sz="2200" dirty="0"/>
          </a:p>
        </p:txBody>
      </p:sp>
      <p:sp>
        <p:nvSpPr>
          <p:cNvPr id="4" name="Date Placeholder 3"/>
          <p:cNvSpPr>
            <a:spLocks noGrp="1"/>
          </p:cNvSpPr>
          <p:nvPr>
            <p:ph type="dt" sz="half" idx="10"/>
          </p:nvPr>
        </p:nvSpPr>
        <p:spPr/>
        <p:txBody>
          <a:bodyPr/>
          <a:lstStyle/>
          <a:p>
            <a:fld id="{35BE3412-CE09-4926-87BB-74972782064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34153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b="1" dirty="0"/>
              <a:t>Step-2: Cost (K-3, j)</a:t>
            </a:r>
          </a:p>
          <a:p>
            <a:r>
              <a:rPr lang="en-IN" sz="2200" dirty="0"/>
              <a:t>Two nodes are selected as j because at stage k - 3 = 2 there are two nodes, 2 and 3. So, the value </a:t>
            </a:r>
            <a:r>
              <a:rPr lang="en-IN" sz="2200" dirty="0" err="1"/>
              <a:t>i</a:t>
            </a:r>
            <a:r>
              <a:rPr lang="en-IN" sz="2200" dirty="0"/>
              <a:t> = 2 and j = 2 and 3.</a:t>
            </a:r>
          </a:p>
          <a:p>
            <a:pPr marL="0" indent="0">
              <a:buNone/>
            </a:pPr>
            <a:endParaRPr lang="en-IN" sz="2200" dirty="0"/>
          </a:p>
          <a:p>
            <a:pPr marL="0" indent="0">
              <a:buNone/>
            </a:pPr>
            <a:r>
              <a:rPr lang="en-IN" sz="2200" i="1" dirty="0"/>
              <a:t>     Cost(2, 2) = min {c(2, 4) + Cost(4, 8) + Cost(8, 9),c(2, 6) +</a:t>
            </a:r>
          </a:p>
          <a:p>
            <a:pPr marL="0" indent="0">
              <a:buNone/>
            </a:pPr>
            <a:r>
              <a:rPr lang="en-IN" sz="2200" i="1" dirty="0"/>
              <a:t>                         Cost(6, 8) + Cost(8, 9)} </a:t>
            </a:r>
          </a:p>
          <a:p>
            <a:pPr marL="0" indent="0">
              <a:buNone/>
            </a:pPr>
            <a:r>
              <a:rPr lang="en-IN" sz="2200" i="1" dirty="0"/>
              <a:t>                        = 8</a:t>
            </a:r>
            <a:endParaRPr lang="en-IN" sz="2200" dirty="0"/>
          </a:p>
          <a:p>
            <a:pPr marL="0" indent="0">
              <a:buNone/>
            </a:pPr>
            <a:r>
              <a:rPr lang="en-IN" sz="2200" i="1" dirty="0"/>
              <a:t>     Cost(2, 3) = {c(3, 4) + Cost(4, 8) + Cost(8, 9), c(3, 5) + Cost(5, 8)+ </a:t>
            </a:r>
          </a:p>
          <a:p>
            <a:pPr marL="0" indent="0">
              <a:buNone/>
            </a:pPr>
            <a:r>
              <a:rPr lang="en-IN" sz="2200" i="1" dirty="0"/>
              <a:t>                          Cost(8, 9), c(3, 6) + Cost(6, 8) + Cost(8, 9)} </a:t>
            </a:r>
          </a:p>
          <a:p>
            <a:pPr marL="0" indent="0">
              <a:buNone/>
            </a:pPr>
            <a:r>
              <a:rPr lang="en-IN" sz="2200" i="1" dirty="0"/>
              <a:t>                          = 10</a:t>
            </a:r>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15832B2D-5BE9-4B27-B038-EB7FF554B968}"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33480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b="1" dirty="0"/>
              <a:t>Step-3: Cost (K-4, j)</a:t>
            </a:r>
          </a:p>
          <a:p>
            <a:pPr marL="0" indent="0">
              <a:buNone/>
            </a:pPr>
            <a:r>
              <a:rPr lang="en-IN" sz="2200" i="1" dirty="0"/>
              <a:t>     Cost (1, 1) = {c(1, 2) + Cost(2, 6) + Cost(6, 8) + Cost(8, 9), c(1, 3) +</a:t>
            </a:r>
          </a:p>
          <a:p>
            <a:pPr marL="0" indent="0">
              <a:buNone/>
            </a:pPr>
            <a:r>
              <a:rPr lang="en-IN" sz="2200" i="1" dirty="0"/>
              <a:t>                           Cost(3, 5) + Cost(5, 8) + Cost(8, 9))} </a:t>
            </a:r>
          </a:p>
          <a:p>
            <a:pPr marL="0" indent="0">
              <a:buNone/>
            </a:pPr>
            <a:r>
              <a:rPr lang="en-IN" sz="2200" i="1" dirty="0"/>
              <a:t>                         = 12</a:t>
            </a:r>
            <a:endParaRPr lang="en-IN" sz="2200" dirty="0"/>
          </a:p>
          <a:p>
            <a:pPr marL="0" indent="0">
              <a:buNone/>
            </a:pPr>
            <a:r>
              <a:rPr lang="en-IN" sz="2200" i="1" dirty="0"/>
              <a:t>      c(1, 3) + Cost(3, 6) + Cost(6, 8 + Cost(8, 9))} = 13</a:t>
            </a:r>
            <a:endParaRPr lang="en-IN" sz="2200" dirty="0"/>
          </a:p>
          <a:p>
            <a:pPr marL="0" indent="0">
              <a:buNone/>
            </a:pPr>
            <a:r>
              <a:rPr lang="en-IN" sz="2200" dirty="0"/>
              <a:t>      Hence, the path having the minimum cost is </a:t>
            </a:r>
            <a:r>
              <a:rPr lang="en-IN" sz="2200" b="1" dirty="0"/>
              <a:t>1→ 3→ 5→ 8→ 9</a:t>
            </a:r>
            <a:r>
              <a:rPr lang="en-IN" sz="2200" dirty="0"/>
              <a:t>.</a:t>
            </a:r>
          </a:p>
          <a:p>
            <a:pPr marL="0" indent="0">
              <a:buNone/>
            </a:pPr>
            <a:endParaRPr lang="en-IN" sz="2200" dirty="0"/>
          </a:p>
          <a:p>
            <a:pPr marL="0" indent="0">
              <a:buNone/>
            </a:pPr>
            <a:endParaRPr lang="en-IN" sz="2200" dirty="0"/>
          </a:p>
          <a:p>
            <a:pPr marL="0" indent="0">
              <a:buNone/>
            </a:pPr>
            <a:r>
              <a:rPr lang="en-IN" sz="2200" dirty="0"/>
              <a:t>For more examples refer the video</a:t>
            </a:r>
          </a:p>
          <a:p>
            <a:pPr marL="0" indent="0">
              <a:buNone/>
            </a:pPr>
            <a:r>
              <a:rPr lang="en-IN" sz="2200" b="1" dirty="0">
                <a:solidFill>
                  <a:srgbClr val="FF0000"/>
                </a:solidFill>
              </a:rPr>
              <a:t>https://www.youtube.com/watch?v=9iE9Mj4m8jk</a:t>
            </a:r>
          </a:p>
          <a:p>
            <a:pPr marL="0" indent="0">
              <a:buNone/>
            </a:pPr>
            <a:endParaRPr lang="en-IN" sz="2200" dirty="0"/>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A2F20A4F-0E66-43CC-8A79-70D40381E9D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Tree>
    <p:extLst>
      <p:ext uri="{BB962C8B-B14F-4D97-AF65-F5344CB8AC3E}">
        <p14:creationId xmlns:p14="http://schemas.microsoft.com/office/powerpoint/2010/main" xmlns="" val="164302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6F52FA-43E7-4C62-94DA-EA7ED9638E9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Backtracking(CO4)- Objective</a:t>
            </a: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62000" y="1371600"/>
            <a:ext cx="7315200" cy="405495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Backtracking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Graph Colouring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N-Queens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Sum of Subsets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Hamiltonian Cycle</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360748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b="1" dirty="0"/>
              <a:t>Prerequisite</a:t>
            </a:r>
          </a:p>
          <a:p>
            <a:r>
              <a:rPr lang="en-US" sz="2400" dirty="0"/>
              <a:t>Algorithms Concepts</a:t>
            </a:r>
          </a:p>
          <a:p>
            <a:r>
              <a:rPr lang="en-US" sz="2400" dirty="0"/>
              <a:t>C programming</a:t>
            </a:r>
          </a:p>
          <a:p>
            <a:r>
              <a:rPr lang="en-US" sz="2400" dirty="0"/>
              <a:t> Graph</a:t>
            </a:r>
          </a:p>
          <a:p>
            <a:endParaRPr lang="en-US" sz="2400" dirty="0"/>
          </a:p>
          <a:p>
            <a:r>
              <a:rPr lang="en-US" sz="2400" b="1" dirty="0"/>
              <a:t>Recap</a:t>
            </a:r>
          </a:p>
          <a:p>
            <a:r>
              <a:rPr lang="en-IN" sz="2400" dirty="0"/>
              <a:t>Dynamic Programming</a:t>
            </a:r>
          </a:p>
          <a:p>
            <a:endParaRPr lang="en-US" dirty="0"/>
          </a:p>
        </p:txBody>
      </p:sp>
      <p:sp>
        <p:nvSpPr>
          <p:cNvPr id="4" name="Date Placeholder 3"/>
          <p:cNvSpPr>
            <a:spLocks noGrp="1"/>
          </p:cNvSpPr>
          <p:nvPr>
            <p:ph type="dt" sz="half" idx="10"/>
          </p:nvPr>
        </p:nvSpPr>
        <p:spPr/>
        <p:txBody>
          <a:bodyPr/>
          <a:lstStyle/>
          <a:p>
            <a:fld id="{B708F9F7-82BE-4A3A-9839-E637399316E0}"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Tree>
    <p:extLst>
      <p:ext uri="{BB962C8B-B14F-4D97-AF65-F5344CB8AC3E}">
        <p14:creationId xmlns:p14="http://schemas.microsoft.com/office/powerpoint/2010/main" xmlns="" val="131472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Dynamic Programming</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Back tracking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Branch and Bound ..</a:t>
            </a:r>
          </a:p>
          <a:p>
            <a:pPr marL="514350" indent="-514350"/>
            <a:endParaRPr lang="en-US" sz="2200" dirty="0"/>
          </a:p>
        </p:txBody>
      </p:sp>
      <p:sp>
        <p:nvSpPr>
          <p:cNvPr id="4" name="Date Placeholder 3"/>
          <p:cNvSpPr>
            <a:spLocks noGrp="1"/>
          </p:cNvSpPr>
          <p:nvPr>
            <p:ph type="dt" sz="half" idx="10"/>
          </p:nvPr>
        </p:nvSpPr>
        <p:spPr/>
        <p:txBody>
          <a:bodyPr/>
          <a:lstStyle/>
          <a:p>
            <a:fld id="{5B7E784A-4D2C-4834-BEC2-8FD38ADBCD6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xmlns="" val="2871891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CD26F6F-FEB2-40D8-BAD5-7064798C4BD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 (CO4)</a:t>
            </a:r>
          </a:p>
        </p:txBody>
      </p:sp>
      <p:sp>
        <p:nvSpPr>
          <p:cNvPr id="2" name="Rectangle 1">
            <a:extLst>
              <a:ext uri="{FF2B5EF4-FFF2-40B4-BE49-F238E27FC236}">
                <a16:creationId xmlns:a16="http://schemas.microsoft.com/office/drawing/2014/main" xmlns="" id="{0FC1394F-9B7F-40C4-88D9-3D8DB605DD80}"/>
              </a:ext>
            </a:extLst>
          </p:cNvPr>
          <p:cNvSpPr/>
          <p:nvPr/>
        </p:nvSpPr>
        <p:spPr>
          <a:xfrm>
            <a:off x="457200" y="1344213"/>
            <a:ext cx="7924800" cy="4493538"/>
          </a:xfrm>
          <a:prstGeom prst="rect">
            <a:avLst/>
          </a:prstGeom>
        </p:spPr>
        <p:txBody>
          <a:bodyPr wrap="square">
            <a:spAutoFit/>
          </a:bodyPr>
          <a:lstStyle/>
          <a:p>
            <a:pPr marL="285750" indent="-285750" algn="just">
              <a:buFont typeface="Arial" panose="020B0604020202020204" pitchFamily="34" charset="0"/>
              <a:buChar char="•"/>
            </a:pPr>
            <a:r>
              <a:rPr lang="en-IN" sz="2200" dirty="0">
                <a:latin typeface="+mj-lt"/>
              </a:rPr>
              <a:t>Backtracking is an algorithmic-technique for solving problems recursively by trying to build a solution incrementally, one piece at a time, removing those solutions that fail to satisfy the constraints of the problem at any point of time.</a:t>
            </a:r>
          </a:p>
          <a:p>
            <a:pPr marL="285750" indent="-285750" algn="just">
              <a:buFont typeface="Arial" panose="020B0604020202020204" pitchFamily="34" charset="0"/>
              <a:buChar char="•"/>
            </a:pPr>
            <a:endParaRPr lang="en-IN" sz="2200" dirty="0">
              <a:latin typeface="+mj-lt"/>
            </a:endParaRPr>
          </a:p>
          <a:p>
            <a:pPr marL="285750" indent="-285750" algn="just">
              <a:buFont typeface="Arial" panose="020B0604020202020204" pitchFamily="34" charset="0"/>
              <a:buChar char="•"/>
            </a:pPr>
            <a:r>
              <a:rPr lang="en-IN" sz="2200" dirty="0"/>
              <a:t>It is a technique based on algorithm to solve problem. It uses recursive calling to find the solution by building a solution step by step increasing values with time.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removes the solutions that doesn't give rise to the solution of the problem based on the constraints given to solve the problem.</a:t>
            </a:r>
          </a:p>
          <a:p>
            <a:pPr marL="285750" indent="-285750" algn="just">
              <a:buFont typeface="Arial" panose="020B0604020202020204" pitchFamily="34" charset="0"/>
              <a:buChar char="•"/>
            </a:pPr>
            <a:endParaRPr lang="en-IN" sz="2200" dirty="0">
              <a:latin typeface="+mj-lt"/>
            </a:endParaRPr>
          </a:p>
          <a:p>
            <a:pPr marL="285750" indent="-285750" algn="just">
              <a:buFont typeface="Arial" panose="020B0604020202020204" pitchFamily="34" charset="0"/>
              <a:buChar char="•"/>
            </a:pPr>
            <a:endParaRPr lang="en-IN" sz="2200" dirty="0">
              <a:latin typeface="+mj-lt"/>
            </a:endParaRPr>
          </a:p>
        </p:txBody>
      </p:sp>
    </p:spTree>
    <p:extLst>
      <p:ext uri="{BB962C8B-B14F-4D97-AF65-F5344CB8AC3E}">
        <p14:creationId xmlns:p14="http://schemas.microsoft.com/office/powerpoint/2010/main" xmlns="" val="25763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3B02E0D-1A31-42F7-8A89-285E404FA67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2" name="Rectangle 1">
            <a:extLst>
              <a:ext uri="{FF2B5EF4-FFF2-40B4-BE49-F238E27FC236}">
                <a16:creationId xmlns:a16="http://schemas.microsoft.com/office/drawing/2014/main" xmlns="" id="{0FC1394F-9B7F-40C4-88D9-3D8DB605DD80}"/>
              </a:ext>
            </a:extLst>
          </p:cNvPr>
          <p:cNvSpPr/>
          <p:nvPr/>
        </p:nvSpPr>
        <p:spPr>
          <a:xfrm>
            <a:off x="609600" y="1160064"/>
            <a:ext cx="7924800" cy="4832092"/>
          </a:xfrm>
          <a:prstGeom prst="rect">
            <a:avLst/>
          </a:prstGeom>
        </p:spPr>
        <p:txBody>
          <a:bodyPr wrap="square">
            <a:spAutoFit/>
          </a:bodyPr>
          <a:lstStyle/>
          <a:p>
            <a:pPr marL="342900" indent="-342900" algn="just">
              <a:buFont typeface="Arial" panose="020B0604020202020204" pitchFamily="34" charset="0"/>
              <a:buChar char="•"/>
            </a:pPr>
            <a:r>
              <a:rPr lang="en-IN" sz="2200" dirty="0"/>
              <a:t>Backtracking algorithm is applied to some specific types of problems.</a:t>
            </a:r>
          </a:p>
          <a:p>
            <a:pPr marL="800100" lvl="1" indent="-342900" algn="just">
              <a:buFont typeface="Arial" panose="020B0604020202020204" pitchFamily="34" charset="0"/>
              <a:buChar char="•"/>
            </a:pPr>
            <a:r>
              <a:rPr lang="en-IN" sz="2200" dirty="0"/>
              <a:t>Decision problem used to find a feasible solution of the problem.</a:t>
            </a:r>
          </a:p>
          <a:p>
            <a:pPr marL="800100" lvl="1" indent="-342900" algn="just">
              <a:buFont typeface="Arial" panose="020B0604020202020204" pitchFamily="34" charset="0"/>
              <a:buChar char="•"/>
            </a:pPr>
            <a:r>
              <a:rPr lang="en-IN" sz="2200" dirty="0"/>
              <a:t>Optimisation problem used to find the best solution that can be applied.</a:t>
            </a:r>
          </a:p>
          <a:p>
            <a:pPr marL="800100" lvl="1" indent="-342900" algn="just">
              <a:buFont typeface="Arial" panose="020B0604020202020204" pitchFamily="34" charset="0"/>
              <a:buChar char="•"/>
            </a:pPr>
            <a:r>
              <a:rPr lang="en-IN" sz="2200" dirty="0"/>
              <a:t>Enumeration problem used to find the set of all feasible solutions of the problem</a:t>
            </a:r>
          </a:p>
          <a:p>
            <a:pPr marL="800100" lvl="1"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In backtracking problem, the algorithm tries to find a sequence path to the solution which has some small checkpoints from where the problem can backtrack if no feasible solution is found for the problem.</a:t>
            </a:r>
          </a:p>
          <a:p>
            <a:pPr algn="just"/>
            <a:endParaRPr lang="en-IN" sz="2200" dirty="0">
              <a:latin typeface="+mj-lt"/>
            </a:endParaRPr>
          </a:p>
        </p:txBody>
      </p:sp>
    </p:spTree>
    <p:extLst>
      <p:ext uri="{BB962C8B-B14F-4D97-AF65-F5344CB8AC3E}">
        <p14:creationId xmlns:p14="http://schemas.microsoft.com/office/powerpoint/2010/main" xmlns="" val="328043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634BBA41-4419-4AB4-B7C2-0A348E393D4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2" name="Rectangle 1">
            <a:extLst>
              <a:ext uri="{FF2B5EF4-FFF2-40B4-BE49-F238E27FC236}">
                <a16:creationId xmlns:a16="http://schemas.microsoft.com/office/drawing/2014/main" xmlns="" id="{0FC1394F-9B7F-40C4-88D9-3D8DB605DD80}"/>
              </a:ext>
            </a:extLst>
          </p:cNvPr>
          <p:cNvSpPr/>
          <p:nvPr/>
        </p:nvSpPr>
        <p:spPr>
          <a:xfrm>
            <a:off x="609600" y="1160065"/>
            <a:ext cx="8229600" cy="6186309"/>
          </a:xfrm>
          <a:prstGeom prst="rect">
            <a:avLst/>
          </a:prstGeom>
        </p:spPr>
        <p:txBody>
          <a:bodyPr wrap="square">
            <a:sp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marL="342900" indent="-342900" algn="just">
              <a:buFont typeface="Arial" panose="020B0604020202020204" pitchFamily="34" charset="0"/>
              <a:buChar char="•"/>
            </a:pPr>
            <a:r>
              <a:rPr lang="en-IN" sz="2200" dirty="0"/>
              <a:t>Here, Green is the start point, blue is the intermediate point, red are points with no feasible solution, dark green is end solution.</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when the algorithm propagates to an end to check if it is a solution or not, if it is then returns the solution otherwise backtracks to the point one step behind it to find track to the next point to find solution.</a:t>
            </a:r>
          </a:p>
          <a:p>
            <a:pPr algn="just"/>
            <a:endParaRPr lang="en-IN" sz="2200" dirty="0"/>
          </a:p>
          <a:p>
            <a:pPr algn="just"/>
            <a:endParaRPr lang="en-IN" sz="2200" dirty="0"/>
          </a:p>
          <a:p>
            <a:pPr algn="just"/>
            <a:endParaRPr lang="en-IN" sz="2200" dirty="0"/>
          </a:p>
          <a:p>
            <a:pPr algn="just"/>
            <a:endParaRPr lang="en-IN" sz="2200" dirty="0">
              <a:latin typeface="+mj-lt"/>
            </a:endParaRPr>
          </a:p>
        </p:txBody>
      </p:sp>
      <p:pic>
        <p:nvPicPr>
          <p:cNvPr id="21506" name="Picture 2">
            <a:extLst>
              <a:ext uri="{FF2B5EF4-FFF2-40B4-BE49-F238E27FC236}">
                <a16:creationId xmlns:a16="http://schemas.microsoft.com/office/drawing/2014/main" xmlns="" id="{B959636F-CCEB-4AE5-8D1B-1B954FF7929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51295" y="1232778"/>
            <a:ext cx="2628900" cy="2028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33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87C3CA6-68BA-4D48-B84F-CD7E5C150E35}"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990600" y="1368831"/>
            <a:ext cx="6781800" cy="3477875"/>
          </a:xfrm>
          <a:prstGeom prst="rect">
            <a:avLst/>
          </a:prstGeom>
        </p:spPr>
        <p:txBody>
          <a:bodyPr wrap="square">
            <a:spAutoFit/>
          </a:bodyPr>
          <a:lstStyle/>
          <a:p>
            <a:r>
              <a:rPr lang="en-IN" sz="2600" b="1" dirty="0"/>
              <a:t>ALGORITHM</a:t>
            </a:r>
          </a:p>
          <a:p>
            <a:endParaRPr lang="en-IN" b="1" dirty="0">
              <a:latin typeface="Arial" panose="020B0604020202020204" pitchFamily="34" charset="0"/>
            </a:endParaRPr>
          </a:p>
          <a:p>
            <a:pPr algn="just"/>
            <a:r>
              <a:rPr lang="en-IN" sz="2200" b="1" dirty="0">
                <a:solidFill>
                  <a:srgbClr val="000000"/>
                </a:solidFill>
                <a:latin typeface="+mj-lt"/>
              </a:rPr>
              <a:t>Step 1</a:t>
            </a:r>
            <a:r>
              <a:rPr lang="en-IN" sz="2200" dirty="0">
                <a:solidFill>
                  <a:srgbClr val="000000"/>
                </a:solidFill>
                <a:latin typeface="+mj-lt"/>
              </a:rPr>
              <a:t> − if </a:t>
            </a:r>
            <a:r>
              <a:rPr lang="en-IN" sz="2200" dirty="0" err="1">
                <a:solidFill>
                  <a:srgbClr val="000000"/>
                </a:solidFill>
                <a:latin typeface="+mj-lt"/>
              </a:rPr>
              <a:t>current_position</a:t>
            </a:r>
            <a:r>
              <a:rPr lang="en-IN" sz="2200" dirty="0">
                <a:solidFill>
                  <a:srgbClr val="000000"/>
                </a:solidFill>
                <a:latin typeface="+mj-lt"/>
              </a:rPr>
              <a:t> is goal, return success</a:t>
            </a:r>
          </a:p>
          <a:p>
            <a:pPr algn="just"/>
            <a:endParaRPr lang="en-IN" sz="2200" dirty="0">
              <a:solidFill>
                <a:srgbClr val="000000"/>
              </a:solidFill>
              <a:latin typeface="+mj-lt"/>
            </a:endParaRPr>
          </a:p>
          <a:p>
            <a:pPr algn="just"/>
            <a:r>
              <a:rPr lang="en-IN" sz="2200" b="1" dirty="0">
                <a:solidFill>
                  <a:srgbClr val="000000"/>
                </a:solidFill>
                <a:latin typeface="+mj-lt"/>
              </a:rPr>
              <a:t>Step 2</a:t>
            </a:r>
            <a:r>
              <a:rPr lang="en-IN" sz="2200" dirty="0">
                <a:solidFill>
                  <a:srgbClr val="000000"/>
                </a:solidFill>
                <a:latin typeface="+mj-lt"/>
              </a:rPr>
              <a:t> − else,</a:t>
            </a:r>
          </a:p>
          <a:p>
            <a:pPr algn="just"/>
            <a:endParaRPr lang="en-IN" sz="2200" dirty="0">
              <a:solidFill>
                <a:srgbClr val="000000"/>
              </a:solidFill>
              <a:latin typeface="+mj-lt"/>
            </a:endParaRPr>
          </a:p>
          <a:p>
            <a:pPr algn="just"/>
            <a:r>
              <a:rPr lang="en-IN" sz="2200" b="1" dirty="0">
                <a:solidFill>
                  <a:srgbClr val="000000"/>
                </a:solidFill>
                <a:latin typeface="+mj-lt"/>
              </a:rPr>
              <a:t>Step 3</a:t>
            </a:r>
            <a:r>
              <a:rPr lang="en-IN" sz="2200" dirty="0">
                <a:solidFill>
                  <a:srgbClr val="000000"/>
                </a:solidFill>
                <a:latin typeface="+mj-lt"/>
              </a:rPr>
              <a:t>− if </a:t>
            </a:r>
            <a:r>
              <a:rPr lang="en-IN" sz="2200" dirty="0" err="1">
                <a:solidFill>
                  <a:srgbClr val="000000"/>
                </a:solidFill>
                <a:latin typeface="+mj-lt"/>
              </a:rPr>
              <a:t>current_position</a:t>
            </a:r>
            <a:r>
              <a:rPr lang="en-IN" sz="2200" dirty="0">
                <a:solidFill>
                  <a:srgbClr val="000000"/>
                </a:solidFill>
                <a:latin typeface="+mj-lt"/>
              </a:rPr>
              <a:t> is an end point, return failed.</a:t>
            </a:r>
          </a:p>
          <a:p>
            <a:pPr algn="just"/>
            <a:endParaRPr lang="en-IN" sz="2200" dirty="0">
              <a:solidFill>
                <a:srgbClr val="000000"/>
              </a:solidFill>
              <a:latin typeface="+mj-lt"/>
            </a:endParaRPr>
          </a:p>
          <a:p>
            <a:pPr algn="just"/>
            <a:r>
              <a:rPr lang="en-IN" sz="2200" b="1" dirty="0">
                <a:solidFill>
                  <a:srgbClr val="000000"/>
                </a:solidFill>
                <a:latin typeface="+mj-lt"/>
              </a:rPr>
              <a:t>Step 4</a:t>
            </a:r>
            <a:r>
              <a:rPr lang="en-IN" sz="2200" dirty="0">
                <a:solidFill>
                  <a:srgbClr val="000000"/>
                </a:solidFill>
                <a:latin typeface="+mj-lt"/>
              </a:rPr>
              <a:t>− else, if </a:t>
            </a:r>
            <a:r>
              <a:rPr lang="en-IN" sz="2200" dirty="0" err="1">
                <a:solidFill>
                  <a:srgbClr val="000000"/>
                </a:solidFill>
                <a:latin typeface="+mj-lt"/>
              </a:rPr>
              <a:t>current_position</a:t>
            </a:r>
            <a:r>
              <a:rPr lang="en-IN" sz="2200" dirty="0">
                <a:solidFill>
                  <a:srgbClr val="000000"/>
                </a:solidFill>
                <a:latin typeface="+mj-lt"/>
              </a:rPr>
              <a:t> is not end point, explore and repeat above steps.</a:t>
            </a:r>
            <a:endParaRPr lang="en-IN" sz="2200" b="0" i="0" dirty="0">
              <a:solidFill>
                <a:srgbClr val="000000"/>
              </a:solidFill>
              <a:effectLst/>
              <a:latin typeface="+mj-lt"/>
            </a:endParaRPr>
          </a:p>
        </p:txBody>
      </p:sp>
    </p:spTree>
    <p:extLst>
      <p:ext uri="{BB962C8B-B14F-4D97-AF65-F5344CB8AC3E}">
        <p14:creationId xmlns:p14="http://schemas.microsoft.com/office/powerpoint/2010/main" xmlns="" val="2056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6D469DE5-DF55-4C3E-9AB8-6A21FA7EF6D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58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647700" y="1028700"/>
            <a:ext cx="7848600" cy="4278094"/>
          </a:xfrm>
          <a:prstGeom prst="rect">
            <a:avLst/>
          </a:prstGeom>
        </p:spPr>
        <p:txBody>
          <a:bodyPr wrap="square">
            <a:spAutoFit/>
          </a:bodyPr>
          <a:lstStyle/>
          <a:p>
            <a:r>
              <a:rPr lang="en-IN" sz="2800" b="1" dirty="0"/>
              <a:t>Graph Colouring Problem</a:t>
            </a:r>
          </a:p>
          <a:p>
            <a:pPr marL="342900" indent="-342900" algn="just">
              <a:buFont typeface="Arial" panose="020B0604020202020204" pitchFamily="34" charset="0"/>
              <a:buChar char="•"/>
            </a:pPr>
            <a:r>
              <a:rPr lang="en-IN" sz="2200" dirty="0"/>
              <a:t>Given an undirected graph and a number m, determine if the graph can be coloured with at most m colours such that no two adjacent vertices of the graph are </a:t>
            </a:r>
            <a:r>
              <a:rPr lang="en-IN" sz="2200" dirty="0" err="1"/>
              <a:t>colored</a:t>
            </a:r>
            <a:r>
              <a:rPr lang="en-IN" sz="2200" dirty="0"/>
              <a:t> with the same </a:t>
            </a:r>
            <a:r>
              <a:rPr lang="en-IN" sz="2200" dirty="0" err="1"/>
              <a:t>color</a:t>
            </a:r>
            <a:r>
              <a:rPr lang="en-IN" sz="2200" dirty="0"/>
              <a:t>.</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 Here </a:t>
            </a:r>
            <a:r>
              <a:rPr lang="en-IN" sz="2200" dirty="0" err="1"/>
              <a:t>coloring</a:t>
            </a:r>
            <a:r>
              <a:rPr lang="en-IN" sz="2200" dirty="0"/>
              <a:t> of a graph means the assignment of </a:t>
            </a:r>
            <a:r>
              <a:rPr lang="en-IN" sz="2200" dirty="0" err="1"/>
              <a:t>colors</a:t>
            </a:r>
            <a:r>
              <a:rPr lang="en-IN" sz="2200" dirty="0"/>
              <a:t> to all vertices</a:t>
            </a:r>
            <a:r>
              <a:rPr lang="en-IN" dirty="0"/>
              <a:t>.</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just"/>
            <a:endParaRPr lang="en-IN" sz="2200" b="0" i="0" dirty="0">
              <a:solidFill>
                <a:srgbClr val="000000"/>
              </a:solidFill>
              <a:effectLst/>
              <a:latin typeface="+mj-lt"/>
            </a:endParaRPr>
          </a:p>
        </p:txBody>
      </p:sp>
      <p:pic>
        <p:nvPicPr>
          <p:cNvPr id="10" name="Picture 9">
            <a:extLst>
              <a:ext uri="{FF2B5EF4-FFF2-40B4-BE49-F238E27FC236}">
                <a16:creationId xmlns:a16="http://schemas.microsoft.com/office/drawing/2014/main" xmlns="" id="{4B2EABAD-2BD5-4B7C-B280-1123A4B4DD33}"/>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009705" y="3572503"/>
            <a:ext cx="2219960" cy="2009775"/>
          </a:xfrm>
          <a:prstGeom prst="rect">
            <a:avLst/>
          </a:prstGeom>
          <a:noFill/>
          <a:ln>
            <a:noFill/>
          </a:ln>
        </p:spPr>
      </p:pic>
    </p:spTree>
    <p:extLst>
      <p:ext uri="{BB962C8B-B14F-4D97-AF65-F5344CB8AC3E}">
        <p14:creationId xmlns:p14="http://schemas.microsoft.com/office/powerpoint/2010/main" xmlns="" val="30011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IN" sz="2400" b="1" dirty="0"/>
              <a:t>     Graph Colouring Problem</a:t>
            </a:r>
          </a:p>
        </p:txBody>
      </p:sp>
      <p:sp>
        <p:nvSpPr>
          <p:cNvPr id="4" name="Date Placeholder 3"/>
          <p:cNvSpPr>
            <a:spLocks noGrp="1"/>
          </p:cNvSpPr>
          <p:nvPr>
            <p:ph type="dt" sz="half" idx="10"/>
          </p:nvPr>
        </p:nvSpPr>
        <p:spPr/>
        <p:txBody>
          <a:bodyPr/>
          <a:lstStyle/>
          <a:p>
            <a:fld id="{45FB61F3-9D41-43CF-B437-7B97A54B1320}"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990600" y="1368831"/>
            <a:ext cx="7162800" cy="4154984"/>
          </a:xfrm>
          <a:prstGeom prst="rect">
            <a:avLst/>
          </a:prstGeom>
        </p:spPr>
        <p:txBody>
          <a:bodyPr wrap="square">
            <a:spAutoFit/>
          </a:bodyPr>
          <a:lstStyle/>
          <a:p>
            <a:pPr fontAlgn="base"/>
            <a:r>
              <a:rPr lang="en-IN" sz="2400" b="1" i="1" dirty="0"/>
              <a:t>Input:</a:t>
            </a:r>
            <a:endParaRPr lang="en-IN" sz="2400" dirty="0"/>
          </a:p>
          <a:p>
            <a:pPr marL="285750" indent="-285750" fontAlgn="base">
              <a:buFont typeface="Arial" panose="020B0604020202020204" pitchFamily="34" charset="0"/>
              <a:buChar char="•"/>
            </a:pPr>
            <a:r>
              <a:rPr lang="en-IN" sz="2200" dirty="0"/>
              <a:t>A 2D array graph[V][V] where V is the number of vertices in graph and graph[V][V] is adjacency matrix representation of the graph. </a:t>
            </a:r>
          </a:p>
          <a:p>
            <a:pPr marL="285750" indent="-285750" fontAlgn="base">
              <a:buFont typeface="Arial" panose="020B0604020202020204" pitchFamily="34" charset="0"/>
              <a:buChar char="•"/>
            </a:pPr>
            <a:r>
              <a:rPr lang="en-IN" sz="2200" dirty="0"/>
              <a:t>A value graph[</a:t>
            </a:r>
            <a:r>
              <a:rPr lang="en-IN" sz="2200" dirty="0" err="1"/>
              <a:t>i</a:t>
            </a:r>
            <a:r>
              <a:rPr lang="en-IN" sz="2200" dirty="0"/>
              <a:t>][j] is 1 if there is a direct edge from </a:t>
            </a:r>
            <a:r>
              <a:rPr lang="en-IN" sz="2200" dirty="0" err="1"/>
              <a:t>i</a:t>
            </a:r>
            <a:r>
              <a:rPr lang="en-IN" sz="2200" dirty="0"/>
              <a:t> to j, otherwise graph[</a:t>
            </a:r>
            <a:r>
              <a:rPr lang="en-IN" sz="2200" dirty="0" err="1"/>
              <a:t>i</a:t>
            </a:r>
            <a:r>
              <a:rPr lang="en-IN" sz="2200" dirty="0"/>
              <a:t>][j] is 0.</a:t>
            </a:r>
          </a:p>
          <a:p>
            <a:pPr marL="285750" indent="-285750" fontAlgn="base">
              <a:buFont typeface="Arial" panose="020B0604020202020204" pitchFamily="34" charset="0"/>
              <a:buChar char="•"/>
            </a:pPr>
            <a:r>
              <a:rPr lang="en-IN" sz="2200" dirty="0"/>
              <a:t>An integer m which is the maximum number of </a:t>
            </a:r>
            <a:r>
              <a:rPr lang="en-IN" sz="2200" dirty="0" err="1"/>
              <a:t>colors</a:t>
            </a:r>
            <a:r>
              <a:rPr lang="en-IN" sz="2200" dirty="0"/>
              <a:t> that can be used</a:t>
            </a:r>
          </a:p>
          <a:p>
            <a:pPr marL="285750" indent="-285750" fontAlgn="base">
              <a:buFont typeface="Arial" panose="020B0604020202020204" pitchFamily="34" charset="0"/>
              <a:buChar char="•"/>
            </a:pPr>
            <a:endParaRPr lang="en-IN" dirty="0"/>
          </a:p>
          <a:p>
            <a:pPr fontAlgn="base"/>
            <a:r>
              <a:rPr lang="en-IN" sz="2400" b="1" i="1" dirty="0"/>
              <a:t>Output:</a:t>
            </a:r>
            <a:r>
              <a:rPr lang="en-IN" dirty="0"/>
              <a:t/>
            </a:r>
            <a:br>
              <a:rPr lang="en-IN" dirty="0"/>
            </a:br>
            <a:r>
              <a:rPr lang="en-IN" sz="2200" dirty="0"/>
              <a:t>An array </a:t>
            </a:r>
            <a:r>
              <a:rPr lang="en-IN" sz="2200" dirty="0" err="1"/>
              <a:t>color</a:t>
            </a:r>
            <a:r>
              <a:rPr lang="en-IN" sz="2200" dirty="0"/>
              <a:t>[V] that should have numbers from 1 to m. </a:t>
            </a:r>
            <a:r>
              <a:rPr lang="en-IN" sz="2200" dirty="0" err="1"/>
              <a:t>color</a:t>
            </a:r>
            <a:r>
              <a:rPr lang="en-IN" sz="2200" dirty="0"/>
              <a:t>[</a:t>
            </a:r>
            <a:r>
              <a:rPr lang="en-IN" sz="2200" dirty="0" err="1"/>
              <a:t>i</a:t>
            </a:r>
            <a:r>
              <a:rPr lang="en-IN" sz="2200" dirty="0"/>
              <a:t>] should represent the </a:t>
            </a:r>
            <a:r>
              <a:rPr lang="en-IN" sz="2200" dirty="0" err="1"/>
              <a:t>color</a:t>
            </a:r>
            <a:r>
              <a:rPr lang="en-IN" sz="2200" dirty="0"/>
              <a:t> assigned to the </a:t>
            </a:r>
            <a:r>
              <a:rPr lang="en-IN" sz="2200" dirty="0" err="1"/>
              <a:t>ith</a:t>
            </a:r>
            <a:r>
              <a:rPr lang="en-IN" sz="2200" dirty="0"/>
              <a:t> vertex. </a:t>
            </a:r>
          </a:p>
        </p:txBody>
      </p:sp>
    </p:spTree>
    <p:extLst>
      <p:ext uri="{BB962C8B-B14F-4D97-AF65-F5344CB8AC3E}">
        <p14:creationId xmlns:p14="http://schemas.microsoft.com/office/powerpoint/2010/main" xmlns="" val="245126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5CF1BE7E-36AF-4E86-9585-E03EDED7AFF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6186309"/>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N - Queens problem is to place n - queens in such a manner on an n x n chessboard that no queens attack each other by being in the same row, column or diagonal.</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It can be seen that for n =1, the problem has a trivial solution, and no solution exists for n =2 and n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So first we will consider the 4 queens problem and then generate it to n - queens problem.</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Given a 4 x 4 chessboard and number the rows and column of the chessboard 1 through 4.</a:t>
            </a:r>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xmlns="" val="1508240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65A05C0-A086-412D-A594-2F6BD7F5A22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2123658"/>
          </a:xfrm>
          <a:prstGeom prst="rect">
            <a:avLst/>
          </a:prstGeom>
        </p:spPr>
        <p:txBody>
          <a:bodyPr wrap="square">
            <a:spAutoFit/>
          </a:bodyPr>
          <a:lstStyle/>
          <a:p>
            <a:pPr fontAlgn="base"/>
            <a:r>
              <a:rPr lang="en-IN" sz="2400" b="1" dirty="0"/>
              <a:t>N- Queens Problem</a:t>
            </a:r>
          </a:p>
          <a:p>
            <a:pPr fontAlgn="base"/>
            <a:endParaRPr lang="en-IN" sz="2400" b="1" dirty="0"/>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xmlns="" id="{E8A0E24B-040D-4242-83EB-441A818EA487}"/>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381250" y="1447800"/>
            <a:ext cx="2647950" cy="2447925"/>
          </a:xfrm>
          <a:prstGeom prst="rect">
            <a:avLst/>
          </a:prstGeom>
          <a:noFill/>
          <a:ln>
            <a:noFill/>
          </a:ln>
        </p:spPr>
      </p:pic>
      <p:sp>
        <p:nvSpPr>
          <p:cNvPr id="2" name="Rectangle 1">
            <a:extLst>
              <a:ext uri="{FF2B5EF4-FFF2-40B4-BE49-F238E27FC236}">
                <a16:creationId xmlns:a16="http://schemas.microsoft.com/office/drawing/2014/main" xmlns="" id="{75046A2F-2107-4B0D-A0E0-54D61B2B2929}"/>
              </a:ext>
            </a:extLst>
          </p:cNvPr>
          <p:cNvSpPr/>
          <p:nvPr/>
        </p:nvSpPr>
        <p:spPr>
          <a:xfrm>
            <a:off x="723900" y="4362821"/>
            <a:ext cx="7505700" cy="1446550"/>
          </a:xfrm>
          <a:prstGeom prst="rect">
            <a:avLst/>
          </a:prstGeom>
        </p:spPr>
        <p:txBody>
          <a:bodyPr wrap="square">
            <a:spAutoFit/>
          </a:bodyPr>
          <a:lstStyle/>
          <a:p>
            <a:pPr algn="just"/>
            <a:r>
              <a:rPr lang="en-IN" sz="2200" dirty="0"/>
              <a:t>Since, we have to place 4 queens such as q</a:t>
            </a:r>
            <a:r>
              <a:rPr lang="en-IN" sz="2200" baseline="-25000" dirty="0"/>
              <a:t>1</a:t>
            </a:r>
            <a:r>
              <a:rPr lang="en-IN" sz="2200" dirty="0"/>
              <a:t> q</a:t>
            </a:r>
            <a:r>
              <a:rPr lang="en-IN" sz="2200" baseline="-25000" dirty="0"/>
              <a:t>2</a:t>
            </a:r>
            <a:r>
              <a:rPr lang="en-IN" sz="2200" dirty="0"/>
              <a:t> q</a:t>
            </a:r>
            <a:r>
              <a:rPr lang="en-IN" sz="2200" baseline="-25000" dirty="0"/>
              <a:t>3</a:t>
            </a:r>
            <a:r>
              <a:rPr lang="en-IN" sz="2200" dirty="0"/>
              <a:t> and q</a:t>
            </a:r>
            <a:r>
              <a:rPr lang="en-IN" sz="2200" baseline="-25000" dirty="0"/>
              <a:t>4</a:t>
            </a:r>
            <a:r>
              <a:rPr lang="en-IN" sz="2200" dirty="0"/>
              <a:t> on the chessboard, such that no two queens attack each other. In such a conditional each queen must be placed on a different row, i.e., we put queen "</a:t>
            </a:r>
            <a:r>
              <a:rPr lang="en-IN" sz="2200" dirty="0" err="1"/>
              <a:t>i</a:t>
            </a:r>
            <a:r>
              <a:rPr lang="en-IN" sz="2200" dirty="0"/>
              <a:t>" on row "</a:t>
            </a:r>
            <a:r>
              <a:rPr lang="en-IN" sz="2200" dirty="0" err="1"/>
              <a:t>i</a:t>
            </a:r>
            <a:r>
              <a:rPr lang="en-IN" sz="2200" dirty="0"/>
              <a:t>."</a:t>
            </a:r>
          </a:p>
        </p:txBody>
      </p:sp>
    </p:spTree>
    <p:extLst>
      <p:ext uri="{BB962C8B-B14F-4D97-AF65-F5344CB8AC3E}">
        <p14:creationId xmlns:p14="http://schemas.microsoft.com/office/powerpoint/2010/main" xmlns="" val="365853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C5D5C9A-9C84-46E4-A1B1-46D99094F91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962900" cy="550920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lgn="just">
              <a:buFont typeface="Arial" panose="020B0604020202020204" pitchFamily="34" charset="0"/>
              <a:buChar char="•"/>
            </a:pPr>
            <a:r>
              <a:rPr lang="en-IN" sz="2200" dirty="0"/>
              <a:t>Now, we place queen q</a:t>
            </a:r>
            <a:r>
              <a:rPr lang="en-IN" sz="2200" baseline="-25000" dirty="0"/>
              <a:t>1</a:t>
            </a:r>
            <a:r>
              <a:rPr lang="en-IN" sz="2200" dirty="0"/>
              <a:t> in the very first acceptable position (1, 1).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Next, we put queen q</a:t>
            </a:r>
            <a:r>
              <a:rPr lang="en-IN" sz="2200" baseline="-25000" dirty="0"/>
              <a:t>2</a:t>
            </a:r>
            <a:r>
              <a:rPr lang="en-IN" sz="2200" dirty="0"/>
              <a:t> so that both these queens do not attack each other.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We find that if we place q</a:t>
            </a:r>
            <a:r>
              <a:rPr lang="en-IN" sz="2200" baseline="-25000" dirty="0"/>
              <a:t>2</a:t>
            </a:r>
            <a:r>
              <a:rPr lang="en-IN" sz="2200" dirty="0"/>
              <a:t> in column 1 and 2, then the dead end is encountered.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Thus the first acceptable position for q</a:t>
            </a:r>
            <a:r>
              <a:rPr lang="en-IN" sz="2200" baseline="-25000" dirty="0"/>
              <a:t>2</a:t>
            </a:r>
            <a:r>
              <a:rPr lang="en-IN" sz="2200" dirty="0"/>
              <a:t> in column 3, i.e. (2, 3) but then no position is left for placing queen 'q</a:t>
            </a:r>
            <a:r>
              <a:rPr lang="en-IN" sz="2200" baseline="-25000" dirty="0"/>
              <a:t>3</a:t>
            </a:r>
            <a:r>
              <a:rPr lang="en-IN" sz="2200" dirty="0"/>
              <a:t>' safely. </a:t>
            </a:r>
          </a:p>
          <a:p>
            <a:pPr marL="285750" indent="-285750" algn="just">
              <a:buFont typeface="Arial" panose="020B0604020202020204" pitchFamily="34" charset="0"/>
              <a:buChar char="•"/>
            </a:pPr>
            <a:endParaRPr lang="en-IN" sz="2200" dirty="0"/>
          </a:p>
          <a:p>
            <a:pPr marL="285750" indent="-285750">
              <a:buFont typeface="Arial" panose="020B0604020202020204" pitchFamily="34" charset="0"/>
              <a:buChar char="•"/>
            </a:pPr>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xmlns="" val="3048887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60661F2-1E4E-4D73-A9D6-0FA0AC114450}"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5170646"/>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So we backtrack one step and place the queen 'q</a:t>
            </a:r>
            <a:r>
              <a:rPr lang="en-IN" sz="2200" baseline="-25000" dirty="0"/>
              <a:t>2</a:t>
            </a:r>
            <a:r>
              <a:rPr lang="en-IN" sz="2200" dirty="0"/>
              <a:t>' in (2, 4), the next best possible solution. Then we obtain the position for placing 'q</a:t>
            </a:r>
            <a:r>
              <a:rPr lang="en-IN" sz="2200" baseline="-25000" dirty="0"/>
              <a:t>3</a:t>
            </a:r>
            <a:r>
              <a:rPr lang="en-IN" sz="2200" dirty="0"/>
              <a:t>' which is (3, 2).</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But later this position also leads to a dead end, and no place is found where 'q</a:t>
            </a:r>
            <a:r>
              <a:rPr lang="en-IN" sz="2200" baseline="-25000" dirty="0"/>
              <a:t>4</a:t>
            </a:r>
            <a:r>
              <a:rPr lang="en-IN" sz="2200" dirty="0"/>
              <a:t>' can be placed safely.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we have to backtrack till 'q</a:t>
            </a:r>
            <a:r>
              <a:rPr lang="en-IN" sz="2200" baseline="-25000" dirty="0"/>
              <a:t>1</a:t>
            </a:r>
            <a:r>
              <a:rPr lang="en-IN" sz="2200" dirty="0"/>
              <a:t>' and place it to (1, 2) and then all other queens are placed safely by moving q</a:t>
            </a:r>
            <a:r>
              <a:rPr lang="en-IN" sz="2200" baseline="-25000" dirty="0"/>
              <a:t>2</a:t>
            </a:r>
            <a:r>
              <a:rPr lang="en-IN" sz="2200" dirty="0"/>
              <a:t> to (2, 4), q</a:t>
            </a:r>
            <a:r>
              <a:rPr lang="en-IN" sz="2200" baseline="-25000" dirty="0"/>
              <a:t>3</a:t>
            </a:r>
            <a:r>
              <a:rPr lang="en-IN" sz="2200" dirty="0"/>
              <a:t> to (3, 1) and q</a:t>
            </a:r>
            <a:r>
              <a:rPr lang="en-IN" sz="2200" baseline="-25000" dirty="0"/>
              <a:t>4</a:t>
            </a:r>
            <a:r>
              <a:rPr lang="en-IN" sz="2200" dirty="0"/>
              <a:t> to (4, 3).</a:t>
            </a:r>
          </a:p>
          <a:p>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xmlns="" val="88792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Concepts of dynamic programming.</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Knapsack Problem(0/1)</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Floyd </a:t>
            </a:r>
            <a:r>
              <a:rPr lang="en-IN" sz="2200" dirty="0" err="1">
                <a:latin typeface="Calibri" panose="020F0502020204030204" pitchFamily="34" charset="0"/>
                <a:ea typeface="Calibri" panose="020F0502020204030204" pitchFamily="34" charset="0"/>
                <a:cs typeface="Times New Roman" panose="02020603050405020304" pitchFamily="18" charset="0"/>
              </a:rPr>
              <a:t>Warshall</a:t>
            </a:r>
            <a:r>
              <a:rPr lang="en-IN" sz="2200" dirty="0">
                <a:latin typeface="Calibri" panose="020F0502020204030204" pitchFamily="34" charset="0"/>
                <a:ea typeface="Calibri" panose="020F0502020204030204" pitchFamily="34" charset="0"/>
                <a:cs typeface="Times New Roman" panose="02020603050405020304" pitchFamily="18" charset="0"/>
              </a:rPr>
              <a:t> Algorithm</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Resource Allocation problem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ED537271-9678-4722-BAA1-1062509FFE9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xmlns="" val="3750530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B864A45F-99B3-47E7-9B44-A26454DD608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4832092"/>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That is, we get the solution (2, 4, 1,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is one possible solution for the 4-queens problem.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For another possible solution, the whole method is repeated for all partial solutions. The other solutions for 4 - queens problems is (3, 1, 4, 2) i.e.</a:t>
            </a:r>
          </a:p>
          <a:p>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xmlns="" id="{D71E5E8F-3ED0-44E2-A232-32FAE104468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324225" y="4125484"/>
            <a:ext cx="1933575" cy="2007870"/>
          </a:xfrm>
          <a:prstGeom prst="rect">
            <a:avLst/>
          </a:prstGeom>
          <a:noFill/>
          <a:ln>
            <a:noFill/>
          </a:ln>
        </p:spPr>
      </p:pic>
    </p:spTree>
    <p:extLst>
      <p:ext uri="{BB962C8B-B14F-4D97-AF65-F5344CB8AC3E}">
        <p14:creationId xmlns:p14="http://schemas.microsoft.com/office/powerpoint/2010/main" xmlns="" val="175689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1021127E-DD2C-4810-A2A7-BA43192A9D8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772400" cy="5509200"/>
          </a:xfrm>
          <a:prstGeom prst="rect">
            <a:avLst/>
          </a:prstGeom>
        </p:spPr>
        <p:txBody>
          <a:bodyPr wrap="square">
            <a:spAutoFit/>
          </a:bodyPr>
          <a:lstStyle/>
          <a:p>
            <a:pPr fontAlgn="base"/>
            <a:r>
              <a:rPr lang="en-IN" sz="2400" b="1" dirty="0"/>
              <a:t>N- Queens Problem</a:t>
            </a:r>
          </a:p>
          <a:p>
            <a:pPr fontAlgn="base"/>
            <a:endParaRPr lang="en-IN" sz="2400" b="1" dirty="0"/>
          </a:p>
          <a:p>
            <a:pPr marL="342900" indent="-342900" algn="just">
              <a:buFont typeface="Arial" panose="020B0604020202020204" pitchFamily="34" charset="0"/>
              <a:buChar char="•"/>
            </a:pPr>
            <a:r>
              <a:rPr lang="en-IN" sz="2200" dirty="0"/>
              <a:t>Fig shows the complete state space for 4 - queens problem. But we can use backtracking method to generate the necessary node and stop if the next node violates the rule, i.e., if two queens are attacking.</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It can be seen that all the solutions to the 4 queens problem can be represented as 4 - tuples (x</a:t>
            </a:r>
            <a:r>
              <a:rPr lang="en-IN" sz="2200" baseline="-25000" dirty="0"/>
              <a:t>1</a:t>
            </a:r>
            <a:r>
              <a:rPr lang="en-IN" sz="2200" dirty="0"/>
              <a:t>, x</a:t>
            </a:r>
            <a:r>
              <a:rPr lang="en-IN" sz="2200" baseline="-25000" dirty="0"/>
              <a:t>2</a:t>
            </a:r>
            <a:r>
              <a:rPr lang="en-IN" sz="2200" dirty="0"/>
              <a:t>, x</a:t>
            </a:r>
            <a:r>
              <a:rPr lang="en-IN" sz="2200" baseline="-25000" dirty="0"/>
              <a:t>3</a:t>
            </a:r>
            <a:r>
              <a:rPr lang="en-IN" sz="2200" dirty="0"/>
              <a:t>, x</a:t>
            </a:r>
            <a:r>
              <a:rPr lang="en-IN" sz="2200" baseline="-25000" dirty="0"/>
              <a:t>4</a:t>
            </a:r>
            <a:r>
              <a:rPr lang="en-IN" sz="2200" dirty="0"/>
              <a:t>) where x</a:t>
            </a:r>
            <a:r>
              <a:rPr lang="en-IN" sz="2200" baseline="-25000" dirty="0"/>
              <a:t>i</a:t>
            </a:r>
            <a:r>
              <a:rPr lang="en-IN" sz="2200" dirty="0"/>
              <a:t> represents the column on which queen "q</a:t>
            </a:r>
            <a:r>
              <a:rPr lang="en-IN" sz="2200" baseline="-25000" dirty="0"/>
              <a:t>i</a:t>
            </a:r>
            <a:r>
              <a:rPr lang="en-IN" sz="2200" dirty="0"/>
              <a:t>" is placed.</a:t>
            </a:r>
          </a:p>
          <a:p>
            <a:pPr algn="just"/>
            <a:endParaRPr lang="en-IN" sz="2200" dirty="0"/>
          </a:p>
          <a:p>
            <a:pPr algn="just"/>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xmlns="" val="2336739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A5392E4B-33FA-47BC-AD07-32695CE753E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4-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1" name="Picture 10" descr="N-Queens Problem">
            <a:extLst>
              <a:ext uri="{FF2B5EF4-FFF2-40B4-BE49-F238E27FC236}">
                <a16:creationId xmlns:a16="http://schemas.microsoft.com/office/drawing/2014/main" xmlns="" id="{3FBA0155-6186-49FC-832E-C9D901ACE2A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723900" y="1523999"/>
            <a:ext cx="7696200" cy="4345745"/>
          </a:xfrm>
          <a:prstGeom prst="rect">
            <a:avLst/>
          </a:prstGeom>
          <a:noFill/>
          <a:ln>
            <a:noFill/>
          </a:ln>
        </p:spPr>
      </p:pic>
    </p:spTree>
    <p:extLst>
      <p:ext uri="{BB962C8B-B14F-4D97-AF65-F5344CB8AC3E}">
        <p14:creationId xmlns:p14="http://schemas.microsoft.com/office/powerpoint/2010/main" xmlns="" val="156572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09D35DED-E6C8-4378-A8E0-9F193B7B19C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772400" cy="6740307"/>
          </a:xfrm>
          <a:prstGeom prst="rect">
            <a:avLst/>
          </a:prstGeom>
        </p:spPr>
        <p:txBody>
          <a:bodyPr wrap="square">
            <a:spAutoFit/>
          </a:bodyPr>
          <a:lstStyle/>
          <a:p>
            <a:pPr fontAlgn="base"/>
            <a:r>
              <a:rPr lang="en-IN" sz="2400" b="1" dirty="0"/>
              <a:t>N- Queens Problem</a:t>
            </a:r>
          </a:p>
          <a:p>
            <a:endParaRPr lang="en-IN" dirty="0"/>
          </a:p>
          <a:p>
            <a:r>
              <a:rPr lang="en-IN" sz="2400" dirty="0"/>
              <a:t>Place (k, </a:t>
            </a:r>
            <a:r>
              <a:rPr lang="en-IN" sz="2400" dirty="0" err="1"/>
              <a:t>i</a:t>
            </a:r>
            <a:r>
              <a:rPr lang="en-IN" sz="2400" dirty="0"/>
              <a:t>)  </a:t>
            </a:r>
          </a:p>
          <a:p>
            <a:r>
              <a:rPr lang="en-IN" sz="2400" dirty="0"/>
              <a:t>   {  </a:t>
            </a:r>
          </a:p>
          <a:p>
            <a:r>
              <a:rPr lang="en-IN" sz="2400" dirty="0"/>
              <a:t>     For j  ←  1 to k - 1  </a:t>
            </a:r>
          </a:p>
          <a:p>
            <a:r>
              <a:rPr lang="en-IN" sz="2400" dirty="0"/>
              <a:t>      </a:t>
            </a:r>
            <a:r>
              <a:rPr lang="en-IN" sz="2400" b="1" dirty="0"/>
              <a:t>do</a:t>
            </a:r>
            <a:r>
              <a:rPr lang="en-IN" sz="2400" dirty="0"/>
              <a:t> </a:t>
            </a:r>
            <a:r>
              <a:rPr lang="en-IN" sz="2400" b="1" dirty="0"/>
              <a:t>if</a:t>
            </a:r>
            <a:r>
              <a:rPr lang="en-IN" sz="2400" dirty="0"/>
              <a:t> (x [j] = </a:t>
            </a:r>
            <a:r>
              <a:rPr lang="en-IN" sz="2400" dirty="0" err="1"/>
              <a:t>i</a:t>
            </a:r>
            <a:r>
              <a:rPr lang="en-IN" sz="2400" dirty="0"/>
              <a:t>)  </a:t>
            </a:r>
          </a:p>
          <a:p>
            <a:r>
              <a:rPr lang="en-IN" sz="2400" dirty="0"/>
              <a:t>       or (Abs x [j]) - </a:t>
            </a:r>
            <a:r>
              <a:rPr lang="en-IN" sz="2400" dirty="0" err="1"/>
              <a:t>i</a:t>
            </a:r>
            <a:r>
              <a:rPr lang="en-IN" sz="2400" dirty="0"/>
              <a:t>) = (Abs (j - k))  </a:t>
            </a:r>
          </a:p>
          <a:p>
            <a:r>
              <a:rPr lang="en-IN" sz="2400" dirty="0"/>
              <a:t>    then </a:t>
            </a:r>
            <a:r>
              <a:rPr lang="en-IN" sz="2400" b="1" dirty="0"/>
              <a:t>return</a:t>
            </a:r>
            <a:r>
              <a:rPr lang="en-IN" sz="2400" dirty="0"/>
              <a:t> </a:t>
            </a:r>
            <a:r>
              <a:rPr lang="en-IN" sz="2400" b="1" dirty="0"/>
              <a:t>false</a:t>
            </a:r>
            <a:r>
              <a:rPr lang="en-IN" sz="2400" dirty="0"/>
              <a:t>;  </a:t>
            </a:r>
          </a:p>
          <a:p>
            <a:r>
              <a:rPr lang="en-IN" sz="2400" dirty="0"/>
              <a:t>     </a:t>
            </a:r>
            <a:r>
              <a:rPr lang="en-IN" sz="2400" b="1" dirty="0"/>
              <a:t>return</a:t>
            </a:r>
            <a:r>
              <a:rPr lang="en-IN" sz="2400" dirty="0"/>
              <a:t> </a:t>
            </a:r>
            <a:r>
              <a:rPr lang="en-IN" sz="2400" b="1" dirty="0"/>
              <a:t>true</a:t>
            </a:r>
            <a:r>
              <a:rPr lang="en-IN" sz="2400" dirty="0"/>
              <a:t>;  </a:t>
            </a:r>
          </a:p>
          <a:p>
            <a:r>
              <a:rPr lang="en-IN" sz="2400" dirty="0"/>
              <a:t>}  </a:t>
            </a:r>
          </a:p>
          <a:p>
            <a:pPr marL="342900" indent="-342900" fontAlgn="base">
              <a:buFont typeface="Arial" panose="020B0604020202020204" pitchFamily="34" charset="0"/>
              <a:buChar char="•"/>
            </a:pPr>
            <a:r>
              <a:rPr lang="en-IN" sz="2200" dirty="0">
                <a:solidFill>
                  <a:srgbClr val="000000"/>
                </a:solidFill>
                <a:latin typeface="+mj-lt"/>
              </a:rPr>
              <a:t>Place (k, </a:t>
            </a:r>
            <a:r>
              <a:rPr lang="en-IN" sz="2200" dirty="0" err="1">
                <a:solidFill>
                  <a:srgbClr val="000000"/>
                </a:solidFill>
                <a:latin typeface="+mj-lt"/>
              </a:rPr>
              <a:t>i</a:t>
            </a:r>
            <a:r>
              <a:rPr lang="en-IN" sz="2200" dirty="0">
                <a:solidFill>
                  <a:srgbClr val="000000"/>
                </a:solidFill>
                <a:latin typeface="+mj-lt"/>
              </a:rPr>
              <a:t>) return true if a queen can be placed in the kth row and </a:t>
            </a:r>
            <a:r>
              <a:rPr lang="en-IN" sz="2200" dirty="0" err="1">
                <a:solidFill>
                  <a:srgbClr val="000000"/>
                </a:solidFill>
                <a:latin typeface="+mj-lt"/>
              </a:rPr>
              <a:t>ith</a:t>
            </a:r>
            <a:r>
              <a:rPr lang="en-IN" sz="2200" dirty="0">
                <a:solidFill>
                  <a:srgbClr val="000000"/>
                </a:solidFill>
                <a:latin typeface="+mj-lt"/>
              </a:rPr>
              <a:t> column otherwise return is false.</a:t>
            </a:r>
          </a:p>
          <a:p>
            <a:pPr marL="342900" indent="-342900" fontAlgn="base">
              <a:buFont typeface="Arial" panose="020B0604020202020204" pitchFamily="34" charset="0"/>
              <a:buChar char="•"/>
            </a:pPr>
            <a:r>
              <a:rPr lang="en-IN" sz="2200" dirty="0">
                <a:solidFill>
                  <a:srgbClr val="000000"/>
                </a:solidFill>
                <a:latin typeface="+mj-lt"/>
              </a:rPr>
              <a:t>x [] is a global array whose final k - 1 values have been set. Abs (r) returns the absolute value of r.</a:t>
            </a:r>
          </a:p>
          <a:p>
            <a:pPr marL="342900" indent="-342900" fontAlgn="base">
              <a:buFont typeface="Arial" panose="020B0604020202020204" pitchFamily="34" charset="0"/>
              <a:buChar char="•"/>
            </a:pPr>
            <a:endParaRPr lang="en-IN" sz="2200" dirty="0">
              <a:solidFill>
                <a:srgbClr val="000000"/>
              </a:solidFill>
              <a:latin typeface="+mj-lt"/>
            </a:endParaRPr>
          </a:p>
          <a:p>
            <a:pPr marL="342900" indent="-342900" fontAlgn="base">
              <a:buFont typeface="Arial" panose="020B0604020202020204" pitchFamily="34" charset="0"/>
              <a:buChar char="•"/>
            </a:pPr>
            <a:endParaRPr lang="en-IN" sz="2400" b="1" dirty="0"/>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xmlns="" val="19472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fade">
                                      <p:cBhvr>
                                        <p:cTn id="10" dur="500"/>
                                        <p:tgtEl>
                                          <p:spTgt spid="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fade">
                                      <p:cBhvr>
                                        <p:cTn id="13" dur="500"/>
                                        <p:tgtEl>
                                          <p:spTgt spid="9">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fade">
                                      <p:cBhvr>
                                        <p:cTn id="16" dur="500"/>
                                        <p:tgtEl>
                                          <p:spTgt spid="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fade">
                                      <p:cBhvr>
                                        <p:cTn id="19" dur="500"/>
                                        <p:tgtEl>
                                          <p:spTgt spid="9">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9" end="9"/>
                                            </p:txEl>
                                          </p:spTgt>
                                        </p:tgtEl>
                                        <p:attrNameLst>
                                          <p:attrName>style.visibility</p:attrName>
                                        </p:attrNameLst>
                                      </p:cBhvr>
                                      <p:to>
                                        <p:strVal val="visible"/>
                                      </p:to>
                                    </p:set>
                                    <p:animEffect transition="in" filter="fade">
                                      <p:cBhvr>
                                        <p:cTn id="28" dur="500"/>
                                        <p:tgtEl>
                                          <p:spTgt spid="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70AFDB48-613F-4F05-A0FE-7C5221CEE41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Rectangle 1">
            <a:extLst>
              <a:ext uri="{FF2B5EF4-FFF2-40B4-BE49-F238E27FC236}">
                <a16:creationId xmlns:a16="http://schemas.microsoft.com/office/drawing/2014/main" xmlns="" id="{F8BD90F5-4B9B-496B-9D3D-B03303D75D31}"/>
              </a:ext>
            </a:extLst>
          </p:cNvPr>
          <p:cNvSpPr/>
          <p:nvPr/>
        </p:nvSpPr>
        <p:spPr>
          <a:xfrm>
            <a:off x="723900" y="1454397"/>
            <a:ext cx="7524457" cy="526297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x [] is a global array whose final k - 1 values have been set. Abs (r) returns the absolute value of r.</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r>
              <a:rPr lang="en-IN" sz="2200" dirty="0"/>
              <a:t>N - Queens (k, n)  </a:t>
            </a:r>
          </a:p>
          <a:p>
            <a:r>
              <a:rPr lang="en-IN" sz="2200" dirty="0"/>
              <a:t>{  </a:t>
            </a:r>
          </a:p>
          <a:p>
            <a:r>
              <a:rPr lang="en-IN" sz="2200" dirty="0"/>
              <a:t>   For </a:t>
            </a:r>
            <a:r>
              <a:rPr lang="en-IN" sz="2200" dirty="0" err="1"/>
              <a:t>i</a:t>
            </a:r>
            <a:r>
              <a:rPr lang="en-IN" sz="2200" dirty="0"/>
              <a:t>  ←  1 to n  </a:t>
            </a:r>
          </a:p>
          <a:p>
            <a:r>
              <a:rPr lang="en-IN" sz="2200" dirty="0"/>
              <a:t>        </a:t>
            </a:r>
            <a:r>
              <a:rPr lang="en-IN" sz="2200" b="1" dirty="0"/>
              <a:t>do</a:t>
            </a:r>
            <a:r>
              <a:rPr lang="en-IN" sz="2200" dirty="0"/>
              <a:t> </a:t>
            </a:r>
            <a:r>
              <a:rPr lang="en-IN" sz="2200" b="1" dirty="0"/>
              <a:t>if</a:t>
            </a:r>
            <a:r>
              <a:rPr lang="en-IN" sz="2200" dirty="0"/>
              <a:t> Place (k, </a:t>
            </a:r>
            <a:r>
              <a:rPr lang="en-IN" sz="2200" dirty="0" err="1"/>
              <a:t>i</a:t>
            </a:r>
            <a:r>
              <a:rPr lang="en-IN" sz="2200" dirty="0"/>
              <a:t>) then  </a:t>
            </a:r>
          </a:p>
          <a:p>
            <a:r>
              <a:rPr lang="en-IN" sz="2200" dirty="0"/>
              <a:t>   {  </a:t>
            </a:r>
          </a:p>
          <a:p>
            <a:r>
              <a:rPr lang="en-IN" sz="2200" dirty="0"/>
              <a:t>      x [k]  ←  </a:t>
            </a:r>
            <a:r>
              <a:rPr lang="en-IN" sz="2200" dirty="0" err="1"/>
              <a:t>i</a:t>
            </a:r>
            <a:r>
              <a:rPr lang="en-IN" sz="2200" dirty="0"/>
              <a:t>;  </a:t>
            </a:r>
          </a:p>
          <a:p>
            <a:r>
              <a:rPr lang="en-IN" sz="2200" dirty="0"/>
              <a:t>      </a:t>
            </a:r>
            <a:r>
              <a:rPr lang="en-IN" sz="2200" b="1" dirty="0"/>
              <a:t>if</a:t>
            </a:r>
            <a:r>
              <a:rPr lang="en-IN" sz="2200" dirty="0"/>
              <a:t> (k ==n) then  </a:t>
            </a:r>
          </a:p>
          <a:p>
            <a:r>
              <a:rPr lang="en-IN" sz="2200" dirty="0"/>
              <a:t>        write (x [1....n));  </a:t>
            </a:r>
          </a:p>
          <a:p>
            <a:r>
              <a:rPr lang="en-IN" sz="2200" dirty="0"/>
              <a:t>      </a:t>
            </a:r>
            <a:r>
              <a:rPr lang="en-IN" sz="2200" b="1" dirty="0"/>
              <a:t>else</a:t>
            </a:r>
            <a:r>
              <a:rPr lang="en-IN" sz="2200" dirty="0"/>
              <a:t>  </a:t>
            </a:r>
          </a:p>
          <a:p>
            <a:r>
              <a:rPr lang="en-IN" sz="2200" dirty="0"/>
              <a:t>      N - Queens (k + 1, n);  </a:t>
            </a:r>
          </a:p>
          <a:p>
            <a:r>
              <a:rPr lang="en-IN" sz="2200" dirty="0"/>
              <a:t>   }  </a:t>
            </a:r>
          </a:p>
          <a:p>
            <a:r>
              <a:rPr lang="en-IN" sz="2200" dirty="0"/>
              <a:t>}  </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232005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 calcmode="lin" valueType="num">
                                      <p:cBhvr additive="base">
                                        <p:cTn id="4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 calcmode="lin" valueType="num">
                                      <p:cBhvr additive="base">
                                        <p:cTn id="51"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EE809746-677A-4F87-98F5-DE0225E4F7A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8-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xmlns="" id="{9197FDA6-AFCB-4B24-AB3C-675B1CB2F95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486150" y="1085806"/>
            <a:ext cx="3429000" cy="2594480"/>
          </a:xfrm>
          <a:prstGeom prst="rect">
            <a:avLst/>
          </a:prstGeom>
          <a:noFill/>
          <a:ln>
            <a:noFill/>
          </a:ln>
        </p:spPr>
      </p:pic>
      <p:sp>
        <p:nvSpPr>
          <p:cNvPr id="11" name="Rectangle 10">
            <a:extLst>
              <a:ext uri="{FF2B5EF4-FFF2-40B4-BE49-F238E27FC236}">
                <a16:creationId xmlns:a16="http://schemas.microsoft.com/office/drawing/2014/main" xmlns="" id="{879B2BC7-9AD4-4917-831A-AB29BF15721B}"/>
              </a:ext>
            </a:extLst>
          </p:cNvPr>
          <p:cNvSpPr/>
          <p:nvPr/>
        </p:nvSpPr>
        <p:spPr>
          <a:xfrm>
            <a:off x="757897" y="3737392"/>
            <a:ext cx="6963508" cy="2585323"/>
          </a:xfrm>
          <a:prstGeom prst="rect">
            <a:avLst/>
          </a:prstGeom>
        </p:spPr>
        <p:txBody>
          <a:bodyPr wrap="square">
            <a:spAutoFit/>
          </a:bodyPr>
          <a:lstStyle/>
          <a:p>
            <a:pPr>
              <a:buFont typeface="+mj-lt"/>
              <a:buAutoNum type="arabicPeriod"/>
            </a:pPr>
            <a:r>
              <a:rPr lang="en-IN" dirty="0">
                <a:solidFill>
                  <a:srgbClr val="000000"/>
                </a:solidFill>
                <a:latin typeface="verdana" panose="020B0604030504040204" pitchFamily="34" charset="0"/>
              </a:rPr>
              <a:t>Thus, the solution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-queen problem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4</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6</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2</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7</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1</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3</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5</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If two queens are placed at position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j) and (k, l).  </a:t>
            </a:r>
          </a:p>
          <a:p>
            <a:pPr>
              <a:buFont typeface="+mj-lt"/>
              <a:buAutoNum type="arabicPeriod"/>
            </a:pPr>
            <a:r>
              <a:rPr lang="en-IN" dirty="0">
                <a:solidFill>
                  <a:srgbClr val="000000"/>
                </a:solidFill>
                <a:latin typeface="verdana" panose="020B0604030504040204" pitchFamily="34" charset="0"/>
              </a:rPr>
              <a:t>Then they are on same diagonal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or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a:t>
            </a:r>
          </a:p>
          <a:p>
            <a:pPr>
              <a:buFont typeface="+mj-lt"/>
              <a:buAutoNum type="arabicPeriod"/>
            </a:pPr>
            <a:r>
              <a:rPr lang="en-IN" dirty="0">
                <a:solidFill>
                  <a:srgbClr val="000000"/>
                </a:solidFill>
                <a:latin typeface="verdana" panose="020B0604030504040204" pitchFamily="34" charset="0"/>
              </a:rPr>
              <a:t>The first equation implies that j - l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k.  </a:t>
            </a:r>
          </a:p>
          <a:p>
            <a:pPr>
              <a:buFont typeface="+mj-lt"/>
              <a:buAutoNum type="arabicPeriod"/>
            </a:pPr>
            <a:r>
              <a:rPr lang="en-IN" dirty="0">
                <a:solidFill>
                  <a:srgbClr val="000000"/>
                </a:solidFill>
                <a:latin typeface="verdana" panose="020B0604030504040204" pitchFamily="34" charset="0"/>
              </a:rPr>
              <a:t>The second equation implies that j - l = k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Therefore, two queens lie on the duplicate diagonal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and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|j-l|=|</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-k|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19665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7F61C7F-C6F8-493E-A915-D4E4E64D1F5B}"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2831544"/>
          </a:xfrm>
          <a:prstGeom prst="rect">
            <a:avLst/>
          </a:prstGeom>
        </p:spPr>
        <p:txBody>
          <a:bodyPr wrap="square">
            <a:spAutoFit/>
          </a:bodyPr>
          <a:lstStyle/>
          <a:p>
            <a:pPr fontAlgn="base"/>
            <a:r>
              <a:rPr lang="en-IN" sz="2400" b="1" dirty="0"/>
              <a:t>Hamiltonian Cycles</a:t>
            </a:r>
          </a:p>
          <a:p>
            <a:pPr marL="342900" indent="-342900" fontAlgn="base">
              <a:buFont typeface="Arial" panose="020B0604020202020204" pitchFamily="34" charset="0"/>
              <a:buChar char="•"/>
            </a:pPr>
            <a:r>
              <a:rPr lang="en-IN" sz="2200" dirty="0">
                <a:hlinkClick r:id="rId2"/>
              </a:rPr>
              <a:t>Hamiltonian Path</a:t>
            </a:r>
            <a:r>
              <a:rPr lang="en-IN" sz="2200" dirty="0"/>
              <a:t> in an undirected graph is a path that visits each vertex exactly once. </a:t>
            </a:r>
          </a:p>
          <a:p>
            <a:pPr marL="342900" indent="-342900" fontAlgn="base">
              <a:buFont typeface="Arial" panose="020B0604020202020204" pitchFamily="34" charset="0"/>
              <a:buChar char="•"/>
            </a:pPr>
            <a:r>
              <a:rPr lang="en-IN" sz="2200" dirty="0"/>
              <a:t>A Hamiltonian cycle (or Hamiltonian circuit) is a Hamiltonian Path such that there is an edge (in the graph) from the last vertex to the first vertex of the Hamiltonian Path. </a:t>
            </a:r>
          </a:p>
          <a:p>
            <a:pPr marL="342900" indent="-342900" fontAlgn="base">
              <a:buFont typeface="Arial" panose="020B0604020202020204" pitchFamily="34" charset="0"/>
              <a:buChar char="•"/>
            </a:pPr>
            <a:endParaRPr lang="en-IN" sz="2200" dirty="0"/>
          </a:p>
          <a:p>
            <a:pPr fontAlgn="base"/>
            <a:r>
              <a:rPr lang="en-IN" sz="2200" dirty="0"/>
              <a:t> </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pic>
        <p:nvPicPr>
          <p:cNvPr id="12" name="Picture 11" descr="Hamiltonian Cycle in D.S.">
            <a:extLst>
              <a:ext uri="{FF2B5EF4-FFF2-40B4-BE49-F238E27FC236}">
                <a16:creationId xmlns:a16="http://schemas.microsoft.com/office/drawing/2014/main" xmlns="" id="{A08D1ECA-8603-424E-AC7B-66C602F3835E}"/>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3276599"/>
            <a:ext cx="5486400" cy="2764238"/>
          </a:xfrm>
          <a:prstGeom prst="rect">
            <a:avLst/>
          </a:prstGeom>
          <a:noFill/>
          <a:ln>
            <a:noFill/>
          </a:ln>
        </p:spPr>
      </p:pic>
    </p:spTree>
    <p:extLst>
      <p:ext uri="{BB962C8B-B14F-4D97-AF65-F5344CB8AC3E}">
        <p14:creationId xmlns:p14="http://schemas.microsoft.com/office/powerpoint/2010/main" xmlns="" val="195130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BC91F450-695A-42B1-8CBC-DD4C994CA81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a16="http://schemas.microsoft.com/office/drawing/2014/main" xmlns=""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mj-lt"/>
              </a:rPr>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We are considering the set contains non-negative values. It is assumed that the input set is unique (no duplicates are presented).</a:t>
            </a:r>
          </a:p>
          <a:p>
            <a:pPr algn="just"/>
            <a:endParaRPr lang="en-IN" sz="2200" dirty="0">
              <a:latin typeface="+mj-lt"/>
            </a:endParaRPr>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endParaRPr lang="en-IN" sz="2200" dirty="0">
              <a:latin typeface="+mj-lt"/>
            </a:endParaRPr>
          </a:p>
        </p:txBody>
      </p:sp>
    </p:spTree>
    <p:extLst>
      <p:ext uri="{BB962C8B-B14F-4D97-AF65-F5344CB8AC3E}">
        <p14:creationId xmlns:p14="http://schemas.microsoft.com/office/powerpoint/2010/main" xmlns="" val="3578857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A34AE7F0-B816-42D6-8F06-0F069EE05815}"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a16="http://schemas.microsoft.com/office/drawing/2014/main" xmlns=""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mj-lt"/>
              </a:rPr>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We are considering the set contains non-negative values. It is assumed that the input set is unique (no duplicates are presented).</a:t>
            </a:r>
          </a:p>
          <a:p>
            <a:pPr algn="just"/>
            <a:endParaRPr lang="en-IN" sz="2200" dirty="0">
              <a:latin typeface="+mj-lt"/>
            </a:endParaRPr>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endParaRPr lang="en-IN" sz="2200" dirty="0">
              <a:latin typeface="+mj-lt"/>
            </a:endParaRPr>
          </a:p>
        </p:txBody>
      </p:sp>
    </p:spTree>
    <p:extLst>
      <p:ext uri="{BB962C8B-B14F-4D97-AF65-F5344CB8AC3E}">
        <p14:creationId xmlns:p14="http://schemas.microsoft.com/office/powerpoint/2010/main" xmlns="" val="4174156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D95D3DD2-1DF3-4123-93A0-CF43DD9670C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514350" y="988255"/>
            <a:ext cx="8058150" cy="523220"/>
          </a:xfrm>
          <a:prstGeom prst="rect">
            <a:avLst/>
          </a:prstGeom>
        </p:spPr>
        <p:txBody>
          <a:bodyPr wrap="square">
            <a:spAutoFit/>
          </a:bodyPr>
          <a:lstStyle/>
          <a:p>
            <a:pPr fontAlgn="base"/>
            <a:r>
              <a:rPr lang="en-IN" sz="2800" b="1" dirty="0"/>
              <a:t>Sum of Subsets Problem</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514350" y="1511475"/>
            <a:ext cx="8115300" cy="4154984"/>
          </a:xfrm>
          <a:prstGeom prst="rect">
            <a:avLst/>
          </a:prstGeom>
        </p:spPr>
        <p:txBody>
          <a:bodyPr wrap="square">
            <a:spAutoFit/>
          </a:bodyPr>
          <a:lstStyle/>
          <a:p>
            <a:pPr algn="just" fontAlgn="base"/>
            <a:r>
              <a:rPr lang="en-IN" sz="2200" b="1" dirty="0"/>
              <a:t>Backtracking Algorithm for Subset Sum</a:t>
            </a:r>
            <a:endParaRPr lang="en-IN" sz="2200" dirty="0"/>
          </a:p>
          <a:p>
            <a:pPr algn="just" fontAlgn="base"/>
            <a:r>
              <a:rPr lang="en-IN" sz="2200" dirty="0"/>
              <a:t>Using exhaustive search we consider all subsets irrespective of whether they satisfy given constraints or not. Backtracking can be used to make a systematic consideration of the elements to be selected.</a:t>
            </a:r>
          </a:p>
          <a:p>
            <a:pPr algn="just" fontAlgn="base"/>
            <a:endParaRPr lang="en-IN" sz="2200" dirty="0"/>
          </a:p>
          <a:p>
            <a:pPr lvl="0" algn="just" eaLnBrk="0" fontAlgn="base" hangingPunct="0">
              <a:spcBef>
                <a:spcPct val="0"/>
              </a:spcBef>
              <a:spcAft>
                <a:spcPct val="0"/>
              </a:spcAft>
            </a:pPr>
            <a:r>
              <a:rPr lang="en-US" altLang="en-US" sz="2200" i="1" dirty="0">
                <a:solidFill>
                  <a:srgbClr val="2F5496"/>
                </a:solidFill>
                <a:latin typeface="Arial" panose="020B0604020202020204" pitchFamily="34" charset="0"/>
                <a:ea typeface="Times New Roman" panose="02020603050405020304" pitchFamily="18" charset="0"/>
                <a:cs typeface="Arial" panose="020B0604020202020204" pitchFamily="34" charset="0"/>
              </a:rPr>
              <a:t>Algorithm</a:t>
            </a:r>
            <a:endParaRPr lang="en-US" altLang="en-US" sz="2200"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200" dirty="0" err="1">
                <a:latin typeface="+mj-lt"/>
                <a:ea typeface="Times New Roman" panose="02020603050405020304" pitchFamily="18" charset="0"/>
                <a:cs typeface="Courier New" panose="02070309020205020404" pitchFamily="49" charset="0"/>
              </a:rPr>
              <a:t>subsetSum</a:t>
            </a:r>
            <a:r>
              <a:rPr lang="en-US" altLang="en-US" sz="2200" dirty="0">
                <a:latin typeface="+mj-lt"/>
                <a:ea typeface="Times New Roman" panose="02020603050405020304" pitchFamily="18" charset="0"/>
                <a:cs typeface="Courier New" panose="02070309020205020404" pitchFamily="49" charset="0"/>
              </a:rPr>
              <a:t>(set, subset, n, </a:t>
            </a:r>
            <a:r>
              <a:rPr lang="en-US" altLang="en-US" sz="2200" dirty="0" err="1">
                <a:latin typeface="+mj-lt"/>
                <a:ea typeface="Times New Roman" panose="02020603050405020304" pitchFamily="18" charset="0"/>
                <a:cs typeface="Courier New" panose="02070309020205020404" pitchFamily="49" charset="0"/>
              </a:rPr>
              <a:t>subSize</a:t>
            </a:r>
            <a:r>
              <a:rPr lang="en-US" altLang="en-US" sz="2200" dirty="0">
                <a:latin typeface="+mj-lt"/>
                <a:ea typeface="Times New Roman" panose="02020603050405020304" pitchFamily="18" charset="0"/>
                <a:cs typeface="Courier New" panose="02070309020205020404" pitchFamily="49" charset="0"/>
              </a:rPr>
              <a:t>, total, node, sum)</a:t>
            </a:r>
            <a:r>
              <a:rPr lang="en-US" altLang="en-US" sz="2200" dirty="0">
                <a:latin typeface="+mj-lt"/>
              </a:rPr>
              <a:t> </a:t>
            </a:r>
            <a:endParaRPr lang="en-US" altLang="en-US" sz="2200" dirty="0">
              <a:latin typeface="+mj-lt"/>
              <a:ea typeface="Times New Roman" panose="02020603050405020304" pitchFamily="18" charset="0"/>
            </a:endParaRPr>
          </a:p>
          <a:p>
            <a:pPr lvl="0" algn="just" eaLnBrk="0" fontAlgn="base" hangingPunct="0">
              <a:spcBef>
                <a:spcPct val="0"/>
              </a:spcBef>
              <a:spcAft>
                <a:spcPct val="0"/>
              </a:spcAft>
            </a:pPr>
            <a:r>
              <a:rPr lang="en-US" altLang="en-US" sz="2200" b="1" dirty="0">
                <a:solidFill>
                  <a:srgbClr val="000000"/>
                </a:solidFill>
                <a:latin typeface="+mj-lt"/>
                <a:ea typeface="Times New Roman" panose="02020603050405020304" pitchFamily="18" charset="0"/>
                <a:cs typeface="Arial" panose="020B0604020202020204" pitchFamily="34" charset="0"/>
              </a:rPr>
              <a:t>Input:</a:t>
            </a:r>
            <a:r>
              <a:rPr lang="en-US" altLang="en-US" sz="2200" dirty="0">
                <a:solidFill>
                  <a:srgbClr val="000000"/>
                </a:solidFill>
                <a:latin typeface="+mj-lt"/>
                <a:ea typeface="Times New Roman" panose="02020603050405020304" pitchFamily="18" charset="0"/>
                <a:cs typeface="Arial" panose="020B0604020202020204" pitchFamily="34" charset="0"/>
              </a:rPr>
              <a:t> The given set and subset, size of set and subset, a total of the subset, number of elements in the subset and the given sum.</a:t>
            </a:r>
            <a:endParaRPr lang="en-US" altLang="en-US" sz="2200" dirty="0">
              <a:latin typeface="+mj-lt"/>
            </a:endParaRPr>
          </a:p>
          <a:p>
            <a:pPr lvl="0" algn="just" eaLnBrk="0" fontAlgn="base" hangingPunct="0">
              <a:spcBef>
                <a:spcPct val="0"/>
              </a:spcBef>
              <a:spcAft>
                <a:spcPct val="0"/>
              </a:spcAft>
            </a:pPr>
            <a:r>
              <a:rPr lang="en-US" altLang="en-US" sz="2200" b="1" dirty="0">
                <a:solidFill>
                  <a:srgbClr val="000000"/>
                </a:solidFill>
                <a:latin typeface="+mj-lt"/>
                <a:ea typeface="Times New Roman" panose="02020603050405020304" pitchFamily="18" charset="0"/>
                <a:cs typeface="Arial" panose="020B0604020202020204" pitchFamily="34" charset="0"/>
              </a:rPr>
              <a:t>Output:</a:t>
            </a:r>
            <a:r>
              <a:rPr lang="en-US" altLang="en-US" sz="2200" dirty="0">
                <a:solidFill>
                  <a:srgbClr val="000000"/>
                </a:solidFill>
                <a:latin typeface="+mj-lt"/>
                <a:ea typeface="Times New Roman" panose="02020603050405020304" pitchFamily="18" charset="0"/>
                <a:cs typeface="Arial" panose="020B0604020202020204" pitchFamily="34" charset="0"/>
              </a:rPr>
              <a:t> All possible subsets whose sum is the same as the given sum.</a:t>
            </a:r>
            <a:endParaRPr lang="en-US" altLang="en-US" sz="2200" dirty="0">
              <a:latin typeface="+mj-lt"/>
            </a:endParaRPr>
          </a:p>
          <a:p>
            <a:pPr algn="just" fontAlgn="base"/>
            <a:endParaRPr lang="en-IN" sz="2200" dirty="0"/>
          </a:p>
        </p:txBody>
      </p:sp>
      <p:sp>
        <p:nvSpPr>
          <p:cNvPr id="2" name="Rectangle 1">
            <a:extLst>
              <a:ext uri="{FF2B5EF4-FFF2-40B4-BE49-F238E27FC236}">
                <a16:creationId xmlns:a16="http://schemas.microsoft.com/office/drawing/2014/main" xmlns="" id="{4B86410C-8323-43D7-BB00-E0BD1344545F}"/>
              </a:ext>
            </a:extLst>
          </p:cNvPr>
          <p:cNvSpPr/>
          <p:nvPr/>
        </p:nvSpPr>
        <p:spPr>
          <a:xfrm>
            <a:off x="876300" y="1621012"/>
            <a:ext cx="7505700" cy="430887"/>
          </a:xfrm>
          <a:prstGeom prst="rect">
            <a:avLst/>
          </a:prstGeom>
        </p:spPr>
        <p:txBody>
          <a:bodyPr wrap="square">
            <a:spAutoFit/>
          </a:bodyPr>
          <a:lstStyle/>
          <a:p>
            <a:pPr algn="just"/>
            <a:r>
              <a:rPr lang="en-IN" sz="2200" dirty="0"/>
              <a:t>.</a:t>
            </a:r>
            <a:endParaRPr lang="en-IN" sz="2200" dirty="0">
              <a:latin typeface="+mj-lt"/>
            </a:endParaRPr>
          </a:p>
        </p:txBody>
      </p:sp>
    </p:spTree>
    <p:extLst>
      <p:ext uri="{BB962C8B-B14F-4D97-AF65-F5344CB8AC3E}">
        <p14:creationId xmlns:p14="http://schemas.microsoft.com/office/powerpoint/2010/main" xmlns="" val="37489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CE67C7-D79C-4D4D-9618-E377867DA98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Dynamic Programming(CO4)</a:t>
            </a:r>
          </a:p>
        </p:txBody>
      </p:sp>
      <p:sp>
        <p:nvSpPr>
          <p:cNvPr id="9" name="Content Placeholder 8">
            <a:extLst>
              <a:ext uri="{FF2B5EF4-FFF2-40B4-BE49-F238E27FC236}">
                <a16:creationId xmlns:a16="http://schemas.microsoft.com/office/drawing/2014/main" xmlns="" id="{EDA978E5-9DEC-4230-9650-5853DDB154C8}"/>
              </a:ext>
            </a:extLst>
          </p:cNvPr>
          <p:cNvSpPr>
            <a:spLocks noGrp="1"/>
          </p:cNvSpPr>
          <p:nvPr>
            <p:ph idx="1"/>
          </p:nvPr>
        </p:nvSpPr>
        <p:spPr>
          <a:xfrm>
            <a:off x="457200" y="1166019"/>
            <a:ext cx="8229600" cy="4320382"/>
          </a:xfrm>
        </p:spPr>
        <p:txBody>
          <a:bodyPr>
            <a:normAutofit lnSpcReduction="10000"/>
          </a:bodyPr>
          <a:lstStyle/>
          <a:p>
            <a:pPr algn="just"/>
            <a:r>
              <a:rPr lang="en-IN" sz="2400" dirty="0"/>
              <a:t>In the divide-and-conquer strategy, you divide the problem to be solved into subproblems. </a:t>
            </a:r>
          </a:p>
          <a:p>
            <a:pPr algn="just"/>
            <a:r>
              <a:rPr lang="en-IN" sz="2400" dirty="0"/>
              <a:t>The subproblems are further divided into smaller subproblems. </a:t>
            </a:r>
          </a:p>
          <a:p>
            <a:pPr algn="just"/>
            <a:r>
              <a:rPr lang="en-IN" sz="2400" dirty="0"/>
              <a:t>That task will continue until you get subproblems that can be solved easily. </a:t>
            </a:r>
          </a:p>
          <a:p>
            <a:pPr algn="just"/>
            <a:r>
              <a:rPr lang="en-IN" sz="2400" dirty="0"/>
              <a:t>The basic idea of dynamic programming is to use a table to store the solutions of solved subproblems. </a:t>
            </a:r>
          </a:p>
          <a:p>
            <a:pPr algn="just"/>
            <a:r>
              <a:rPr lang="en-IN" sz="2400" dirty="0"/>
              <a:t>If you face a subproblem again, you just need to take the solution in the table without having to solve it again.</a:t>
            </a:r>
          </a:p>
          <a:p>
            <a:pPr algn="just"/>
            <a:r>
              <a:rPr lang="en-IN" sz="2400" dirty="0"/>
              <a:t> Therefore, the algorithms designed by dynamic programming are very effective.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565044A9-E336-40B8-BD5A-B3CA35CBAD4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Algorithm</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xmlns="" id="{DBE44CEA-B8AC-4FEC-B06C-0E2E9DD255A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713938"/>
            <a:ext cx="7315200" cy="4115362"/>
          </a:xfrm>
          <a:prstGeom prst="rect">
            <a:avLst/>
          </a:prstGeom>
          <a:noFill/>
          <a:ln>
            <a:noFill/>
          </a:ln>
        </p:spPr>
      </p:pic>
    </p:spTree>
    <p:extLst>
      <p:ext uri="{BB962C8B-B14F-4D97-AF65-F5344CB8AC3E}">
        <p14:creationId xmlns:p14="http://schemas.microsoft.com/office/powerpoint/2010/main" xmlns="" val="15719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ABF906E-0788-4232-B351-2BC7E6DF4F1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0" y="969036"/>
            <a:ext cx="8371449" cy="6278642"/>
          </a:xfrm>
          <a:prstGeom prst="rect">
            <a:avLst/>
          </a:prstGeom>
        </p:spPr>
        <p:txBody>
          <a:bodyPr wrap="square">
            <a:spAutoFit/>
          </a:bodyPr>
          <a:lstStyle/>
          <a:p>
            <a:pPr fontAlgn="base"/>
            <a:r>
              <a:rPr lang="en-IN" sz="2400" b="1" dirty="0"/>
              <a:t>Sum of Subsets Example</a:t>
            </a:r>
          </a:p>
          <a:p>
            <a:pPr fontAlgn="base"/>
            <a:r>
              <a:rPr lang="en-IN" sz="2200" dirty="0"/>
              <a:t>Given a set S = (3, 4, 5, 6) and X =9. Obtain the subset sum using Backtracking approach.</a:t>
            </a:r>
            <a:endParaRPr lang="en-IN" sz="2200" b="1" dirty="0"/>
          </a:p>
          <a:p>
            <a:r>
              <a:rPr lang="en-IN" sz="2200" b="1" dirty="0"/>
              <a:t>Solution:</a:t>
            </a:r>
            <a:endParaRPr lang="en-IN" sz="2200" dirty="0"/>
          </a:p>
          <a:p>
            <a:pPr lvl="0"/>
            <a:r>
              <a:rPr lang="en-IN" sz="2200" dirty="0"/>
              <a:t>Initially S = (3, 4, 5, 6) and X =9.  </a:t>
            </a:r>
          </a:p>
          <a:p>
            <a:pPr lvl="0"/>
            <a:r>
              <a:rPr lang="en-IN" sz="2200" dirty="0"/>
              <a:t>              S'= (∅)  </a:t>
            </a:r>
          </a:p>
          <a:p>
            <a:pPr lvl="0"/>
            <a:endParaRPr lang="en-IN" sz="2200" dirty="0"/>
          </a:p>
          <a:p>
            <a:pPr marL="342900" lvl="0" indent="-342900">
              <a:buFont typeface="Arial" panose="020B0604020202020204" pitchFamily="34" charset="0"/>
              <a:buChar char="•"/>
            </a:pPr>
            <a:r>
              <a:rPr lang="en-IN" sz="2200" dirty="0"/>
              <a:t>The implicit binary tree for the subset sum problem is shown in Fig.</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The number inside a node is the sum of the partial solution elements at a particular level.</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Thus, if our partial solution elements sum is equal to the positive integer 'X' then at that time search will terminate, or it continues if all the possible solution needs to be obtained.</a:t>
            </a:r>
          </a:p>
          <a:p>
            <a:pPr lvl="0"/>
            <a:endParaRPr lang="en-IN" sz="2200" dirty="0"/>
          </a:p>
          <a:p>
            <a:pPr fontAlgn="base"/>
            <a:endParaRPr lang="en-IN" sz="2400" b="1" dirty="0"/>
          </a:p>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342314" y="1359149"/>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9826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2DA8449F-833B-406B-BF41-BA447E95618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Example </a:t>
            </a:r>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descr="Subset-Sum Problem">
            <a:extLst>
              <a:ext uri="{FF2B5EF4-FFF2-40B4-BE49-F238E27FC236}">
                <a16:creationId xmlns:a16="http://schemas.microsoft.com/office/drawing/2014/main" xmlns="" id="{D1625BB7-F9F6-46DF-B23A-236C8FA5E53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773603"/>
            <a:ext cx="6324600" cy="3588312"/>
          </a:xfrm>
          <a:prstGeom prst="rect">
            <a:avLst/>
          </a:prstGeom>
          <a:noFill/>
          <a:ln>
            <a:noFill/>
          </a:ln>
        </p:spPr>
      </p:pic>
    </p:spTree>
    <p:extLst>
      <p:ext uri="{BB962C8B-B14F-4D97-AF65-F5344CB8AC3E}">
        <p14:creationId xmlns:p14="http://schemas.microsoft.com/office/powerpoint/2010/main" xmlns="" val="3294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B8F1E8F6-52D8-4C1C-85DE-F32CFD433CB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247317"/>
          </a:xfrm>
          <a:prstGeom prst="rect">
            <a:avLst/>
          </a:prstGeom>
        </p:spPr>
        <p:txBody>
          <a:bodyPr wrap="square">
            <a:spAutoFit/>
          </a:bodyPr>
          <a:lstStyle/>
          <a:p>
            <a:pPr fontAlgn="base"/>
            <a:r>
              <a:rPr lang="en-IN" sz="2400" b="1" dirty="0"/>
              <a:t>Sum of Subsets Example</a:t>
            </a:r>
          </a:p>
          <a:p>
            <a:pPr fontAlgn="base"/>
            <a:endParaRPr lang="en-IN" sz="2400" b="1" dirty="0"/>
          </a:p>
          <a:p>
            <a:r>
              <a:rPr lang="en-IN" sz="2200" dirty="0"/>
              <a:t>Input: The Set: {10, 7, 5, 18, 12, 20, 15}</a:t>
            </a:r>
          </a:p>
          <a:p>
            <a:r>
              <a:rPr lang="en-IN" sz="2200" dirty="0"/>
              <a:t>The sum Value: 35</a:t>
            </a:r>
          </a:p>
          <a:p>
            <a:r>
              <a:rPr lang="en-IN" sz="2200" dirty="0"/>
              <a:t>Output:</a:t>
            </a:r>
          </a:p>
          <a:p>
            <a:r>
              <a:rPr lang="en-IN" sz="2200" dirty="0"/>
              <a:t>All possible subsets of the given set, where sum of each element for every subsets is same as the given sum value.</a:t>
            </a:r>
          </a:p>
          <a:p>
            <a:r>
              <a:rPr lang="en-IN" sz="2200" dirty="0"/>
              <a:t>{10,  7,  18}</a:t>
            </a:r>
          </a:p>
          <a:p>
            <a:r>
              <a:rPr lang="en-IN" sz="2200" dirty="0"/>
              <a:t>{10,  5,  20}</a:t>
            </a:r>
          </a:p>
          <a:p>
            <a:r>
              <a:rPr lang="en-IN" sz="2200" dirty="0"/>
              <a:t>{5,  18,  12}</a:t>
            </a:r>
          </a:p>
          <a:p>
            <a:r>
              <a:rPr lang="en-IN" sz="2200" dirty="0"/>
              <a:t>{20,  15}</a:t>
            </a:r>
          </a:p>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1360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arn(inVertical)">
                                      <p:cBhvr>
                                        <p:cTn id="7" dur="500"/>
                                        <p:tgtEl>
                                          <p:spTgt spid="9">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barn(inVertical)">
                                      <p:cBhvr>
                                        <p:cTn id="10" dur="500"/>
                                        <p:tgtEl>
                                          <p:spTgt spid="9">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barn(inVertical)">
                                      <p:cBhvr>
                                        <p:cTn id="13" dur="500"/>
                                        <p:tgtEl>
                                          <p:spTgt spid="9">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barn(inVertical)">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30AAC2-B2E7-4601-8606-F00C0BC8A42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Branch and Bound(CO4)- Objective</a:t>
            </a: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62000" y="1371600"/>
            <a:ext cx="7315200" cy="2660344"/>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Branch and Bound</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Travelling Salesman Problem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69129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b="1" dirty="0"/>
              <a:t>Prerequisite</a:t>
            </a:r>
          </a:p>
          <a:p>
            <a:r>
              <a:rPr lang="en-US" sz="2400" dirty="0"/>
              <a:t>Algorithms Concepts</a:t>
            </a:r>
          </a:p>
          <a:p>
            <a:r>
              <a:rPr lang="en-US" sz="2400" dirty="0"/>
              <a:t>C programming</a:t>
            </a:r>
          </a:p>
          <a:p>
            <a:r>
              <a:rPr lang="en-US" sz="2400" dirty="0"/>
              <a:t> Graph</a:t>
            </a:r>
          </a:p>
          <a:p>
            <a:endParaRPr lang="en-US" sz="2400" dirty="0"/>
          </a:p>
          <a:p>
            <a:r>
              <a:rPr lang="en-US" sz="2400" b="1" dirty="0"/>
              <a:t>Recap</a:t>
            </a:r>
          </a:p>
          <a:p>
            <a:r>
              <a:rPr lang="en-IN" sz="2400" dirty="0"/>
              <a:t>Backtracking</a:t>
            </a:r>
          </a:p>
          <a:p>
            <a:endParaRPr lang="en-US" dirty="0"/>
          </a:p>
        </p:txBody>
      </p:sp>
      <p:sp>
        <p:nvSpPr>
          <p:cNvPr id="4" name="Date Placeholder 3"/>
          <p:cNvSpPr>
            <a:spLocks noGrp="1"/>
          </p:cNvSpPr>
          <p:nvPr>
            <p:ph type="dt" sz="half" idx="10"/>
          </p:nvPr>
        </p:nvSpPr>
        <p:spPr/>
        <p:txBody>
          <a:bodyPr/>
          <a:lstStyle/>
          <a:p>
            <a:fld id="{ECCAB1E5-266F-406D-94D4-67C51D7BD91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Tree>
    <p:extLst>
      <p:ext uri="{BB962C8B-B14F-4D97-AF65-F5344CB8AC3E}">
        <p14:creationId xmlns:p14="http://schemas.microsoft.com/office/powerpoint/2010/main" xmlns="" val="2023661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9868"/>
            <a:ext cx="8229600" cy="4800600"/>
          </a:xfrm>
        </p:spPr>
        <p:txBody>
          <a:bodyPr>
            <a:normAutofit/>
          </a:bodyPr>
          <a:lstStyle/>
          <a:p>
            <a:pPr algn="just"/>
            <a:r>
              <a:rPr lang="en-US" sz="2200" dirty="0"/>
              <a:t> </a:t>
            </a:r>
            <a:r>
              <a:rPr lang="en-IN" sz="2200" b="1" dirty="0"/>
              <a:t>Branch and bound</a:t>
            </a:r>
            <a:r>
              <a:rPr lang="en-IN" sz="2200" dirty="0"/>
              <a:t> is an algorithm design paradigm which is generally used for solving combinatorial optimization problems.</a:t>
            </a:r>
          </a:p>
          <a:p>
            <a:pPr algn="just"/>
            <a:endParaRPr lang="en-IN" sz="2200" dirty="0"/>
          </a:p>
          <a:p>
            <a:pPr algn="just"/>
            <a:r>
              <a:rPr lang="en-IN" sz="2200" dirty="0"/>
              <a:t> These problems are typically exponential in terms of time complexity and may require exploring all possible permutations in worst case. </a:t>
            </a:r>
          </a:p>
          <a:p>
            <a:pPr algn="just"/>
            <a:endParaRPr lang="en-IN" sz="2200" dirty="0"/>
          </a:p>
          <a:p>
            <a:pPr algn="just"/>
            <a:r>
              <a:rPr lang="en-IN" sz="2200" dirty="0"/>
              <a:t>The Branch and Bound Algorithm technique solves these problems relatively quickly.</a:t>
            </a:r>
          </a:p>
          <a:p>
            <a:pPr algn="just"/>
            <a:endParaRPr lang="en-IN" sz="2200" dirty="0"/>
          </a:p>
        </p:txBody>
      </p:sp>
      <p:sp>
        <p:nvSpPr>
          <p:cNvPr id="4" name="Date Placeholder 3"/>
          <p:cNvSpPr>
            <a:spLocks noGrp="1"/>
          </p:cNvSpPr>
          <p:nvPr>
            <p:ph type="dt" sz="half" idx="10"/>
          </p:nvPr>
        </p:nvSpPr>
        <p:spPr/>
        <p:txBody>
          <a:bodyPr/>
          <a:lstStyle/>
          <a:p>
            <a:fld id="{BCB8AC23-A602-41A7-9F3F-941FEA93C1A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 (CO4)</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64057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a:t>
            </a:r>
          </a:p>
          <a:p>
            <a:pPr marL="0" indent="0" algn="just">
              <a:buNone/>
            </a:pPr>
            <a:r>
              <a:rPr lang="en-IN" sz="2200" dirty="0"/>
              <a:t>Given a set of cities and distance between every pair of cities, the problem is to find the shortest possible tour that visits every city exactly once and returns to the starting point.</a:t>
            </a:r>
          </a:p>
          <a:p>
            <a:pPr marL="0" indent="0" algn="just">
              <a:buNone/>
            </a:pPr>
            <a:endParaRPr lang="en-IN" sz="2600" dirty="0"/>
          </a:p>
          <a:p>
            <a:pPr fontAlgn="base"/>
            <a:r>
              <a:rPr lang="en-IN" sz="2200" dirty="0"/>
              <a:t>In Branch and Bound method, for current node in tree, we compute a bound on best possible solution that we can get if we down this node. </a:t>
            </a:r>
          </a:p>
          <a:p>
            <a:pPr fontAlgn="base"/>
            <a:endParaRPr lang="en-IN" sz="2200" dirty="0"/>
          </a:p>
          <a:p>
            <a:pPr fontAlgn="base"/>
            <a:r>
              <a:rPr lang="en-IN" sz="2200" dirty="0"/>
              <a:t>If the bound on best possible solution itself is worse than current best (best computed so far), then we ignore the subtree rooted with the node.</a:t>
            </a:r>
          </a:p>
          <a:p>
            <a:pPr fontAlgn="base"/>
            <a:endParaRPr lang="en-IN" sz="2600" dirty="0"/>
          </a:p>
          <a:p>
            <a:pPr marL="0" indent="0" algn="just">
              <a:buNone/>
            </a:pPr>
            <a:endParaRPr lang="en-IN" sz="2200" b="1" dirty="0"/>
          </a:p>
        </p:txBody>
      </p:sp>
      <p:sp>
        <p:nvSpPr>
          <p:cNvPr id="4" name="Date Placeholder 3"/>
          <p:cNvSpPr>
            <a:spLocks noGrp="1"/>
          </p:cNvSpPr>
          <p:nvPr>
            <p:ph type="dt" sz="half" idx="10"/>
          </p:nvPr>
        </p:nvSpPr>
        <p:spPr/>
        <p:txBody>
          <a:bodyPr/>
          <a:lstStyle/>
          <a:p>
            <a:fld id="{1A32C542-AF8E-4B10-A4EC-A43292F55D5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08362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a:t>
            </a:r>
          </a:p>
          <a:p>
            <a:pPr marL="0" indent="0" algn="just">
              <a:buNone/>
            </a:pPr>
            <a:endParaRPr lang="en-US" sz="2400" b="1" dirty="0"/>
          </a:p>
          <a:p>
            <a:pPr marL="0" indent="0" fontAlgn="base">
              <a:buNone/>
            </a:pPr>
            <a:r>
              <a:rPr lang="en-IN" sz="2200" dirty="0"/>
              <a:t>Note that the cost through a node includes two costs.</a:t>
            </a:r>
          </a:p>
          <a:p>
            <a:pPr marL="0" indent="0" fontAlgn="base">
              <a:buNone/>
            </a:pPr>
            <a:r>
              <a:rPr lang="en-IN" sz="2200" dirty="0"/>
              <a:t/>
            </a:r>
            <a:br>
              <a:rPr lang="en-IN" sz="2200" dirty="0"/>
            </a:br>
            <a:r>
              <a:rPr lang="en-IN" sz="2200" dirty="0"/>
              <a:t>1) Cost of reaching the node from the root (When we reach a node, we have this cost computed)</a:t>
            </a:r>
          </a:p>
          <a:p>
            <a:pPr marL="0" indent="0" fontAlgn="base">
              <a:buNone/>
            </a:pPr>
            <a:r>
              <a:rPr lang="en-IN" sz="2200" dirty="0"/>
              <a:t/>
            </a:r>
            <a:br>
              <a:rPr lang="en-IN" sz="2200" dirty="0"/>
            </a:br>
            <a:r>
              <a:rPr lang="en-IN" sz="2200" dirty="0"/>
              <a:t>2) Cost of reaching an answer from current node to a leaf (We compute a bound on this cost to decide whether to ignore subtree with this node or not).</a:t>
            </a:r>
          </a:p>
          <a:p>
            <a:pPr marL="0" indent="0" algn="just">
              <a:buNone/>
            </a:pPr>
            <a:endParaRPr lang="en-IN" sz="2200" b="1" dirty="0"/>
          </a:p>
        </p:txBody>
      </p:sp>
      <p:sp>
        <p:nvSpPr>
          <p:cNvPr id="4" name="Date Placeholder 3"/>
          <p:cNvSpPr>
            <a:spLocks noGrp="1"/>
          </p:cNvSpPr>
          <p:nvPr>
            <p:ph type="dt" sz="half" idx="10"/>
          </p:nvPr>
        </p:nvSpPr>
        <p:spPr/>
        <p:txBody>
          <a:bodyPr/>
          <a:lstStyle/>
          <a:p>
            <a:fld id="{644FB3C5-19FD-451A-8F6E-6F852093C43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371833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98D123CF-A7C1-4129-B225-5049577C4C6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mc:AlternateContent xmlns:mc="http://schemas.openxmlformats.org/markup-compatibility/2006">
        <mc:Choice xmlns:a14="http://schemas.microsoft.com/office/drawing/2010/main" xmlns="" Requires="a14">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15351" y="1080588"/>
                <a:ext cx="8534400" cy="48269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In this method we expand the node which is most promising means the node which promises that expanding or choosing it will give us the optimal solution.</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So we prepare the tree starting from root then we expand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The cost matrix is defined by</a:t>
                </a:r>
              </a:p>
              <a:p>
                <a:pPr algn="just" fontAlgn="base"/>
                <a:r>
                  <a:rPr lang="en-IN" sz="2200" dirty="0"/>
                  <a:t>       C(</a:t>
                </a:r>
                <a:r>
                  <a:rPr lang="en-IN" sz="2200" dirty="0" err="1"/>
                  <a:t>i,j</a:t>
                </a:r>
                <a:r>
                  <a:rPr lang="en-IN" sz="2200" dirty="0"/>
                  <a:t>) = W(</a:t>
                </a:r>
                <a:r>
                  <a:rPr lang="en-IN" sz="2200" dirty="0" err="1"/>
                  <a:t>i,j</a:t>
                </a:r>
                <a:r>
                  <a:rPr lang="en-IN" sz="2200" dirty="0"/>
                  <a:t>)  , if there is a direct path from Ci to </a:t>
                </a:r>
                <a:r>
                  <a:rPr lang="en-IN" sz="2200" dirty="0" err="1"/>
                  <a:t>Cj</a:t>
                </a:r>
                <a:r>
                  <a:rPr lang="en-IN" sz="2200" dirty="0"/>
                  <a:t>.</a:t>
                </a:r>
              </a:p>
              <a:p>
                <a:pPr algn="just" fontAlgn="base"/>
                <a:r>
                  <a:rPr lang="en-IN" sz="2200" dirty="0"/>
                  <a:t>                =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oMath>
                </a14:m>
                <a:r>
                  <a:rPr lang="en-IN" sz="2400" dirty="0"/>
                  <a:t>,        </a:t>
                </a:r>
                <a:r>
                  <a:rPr lang="en-IN" sz="2200" dirty="0"/>
                  <a:t>If there is no direct path from Ci to </a:t>
                </a:r>
                <a:r>
                  <a:rPr lang="en-IN" sz="2200" dirty="0" err="1"/>
                  <a:t>Cj</a:t>
                </a:r>
                <a:r>
                  <a:rPr lang="en-IN" sz="2200" dirty="0"/>
                  <a:t>.</a:t>
                </a:r>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mc:Choice>
        <mc:Fallback>
          <p:sp>
            <p:nvSpPr>
              <p:cNvPr id="12" name="Rectangle 2">
                <a:extLst>
                  <a:ext uri="{FF2B5EF4-FFF2-40B4-BE49-F238E27FC236}">
                    <a16:creationId xmlns:a16="http://schemas.microsoft.com/office/drawing/2014/main" xmlns="" xmlns:a14="http://schemas.microsoft.com/office/drawing/2010/main" id="{93EDD96A-2C12-4F5C-8B22-38AEB54461AD}"/>
                  </a:ext>
                </a:extLst>
              </p:cNvPr>
              <p:cNvSpPr>
                <a:spLocks noRot="1" noChangeAspect="1" noMove="1" noResize="1" noEditPoints="1" noAdjustHandles="1" noChangeArrowheads="1" noChangeShapeType="1" noTextEdit="1"/>
              </p:cNvSpPr>
              <p:nvPr/>
            </p:nvSpPr>
            <p:spPr bwMode="auto">
              <a:xfrm>
                <a:off x="315351" y="1080588"/>
                <a:ext cx="8534400" cy="4826954"/>
              </a:xfrm>
              <a:prstGeom prst="rect">
                <a:avLst/>
              </a:prstGeom>
              <a:blipFill>
                <a:blip r:embed="rId2"/>
                <a:stretch>
                  <a:fillRect l="-857" r="-929"/>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xmlns="" val="89656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F28AF-19D9-4277-8ACD-6D99CE73F4DB}"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Dynamic Programming</a:t>
            </a:r>
          </a:p>
        </p:txBody>
      </p:sp>
      <p:pic>
        <p:nvPicPr>
          <p:cNvPr id="10" name="Content Placeholder 9">
            <a:hlinkClick r:id="rId2"/>
            <a:extLst>
              <a:ext uri="{FF2B5EF4-FFF2-40B4-BE49-F238E27FC236}">
                <a16:creationId xmlns:a16="http://schemas.microsoft.com/office/drawing/2014/main" xmlns="" id="{96EAC634-8E54-4889-95BC-BDC1FD4AFB1D}"/>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559169" y="988254"/>
            <a:ext cx="6276975" cy="1003823"/>
          </a:xfrm>
          <a:prstGeom prst="rect">
            <a:avLst/>
          </a:prstGeom>
          <a:noFill/>
          <a:ln>
            <a:noFill/>
          </a:ln>
        </p:spPr>
      </p:pic>
      <p:sp>
        <p:nvSpPr>
          <p:cNvPr id="2" name="Rectangle 1">
            <a:extLst>
              <a:ext uri="{FF2B5EF4-FFF2-40B4-BE49-F238E27FC236}">
                <a16:creationId xmlns:a16="http://schemas.microsoft.com/office/drawing/2014/main" xmlns="" id="{8B7B4C23-8F5C-447F-ADD2-967D08EACA17}"/>
              </a:ext>
            </a:extLst>
          </p:cNvPr>
          <p:cNvSpPr/>
          <p:nvPr/>
        </p:nvSpPr>
        <p:spPr>
          <a:xfrm>
            <a:off x="609600" y="1996766"/>
            <a:ext cx="7924800" cy="4109202"/>
          </a:xfrm>
          <a:prstGeom prst="rect">
            <a:avLst/>
          </a:prstGeom>
        </p:spPr>
        <p:txBody>
          <a:bodyPr wrap="square">
            <a:spAutoFit/>
          </a:bodyPr>
          <a:lstStyle/>
          <a:p>
            <a:pPr>
              <a:lnSpc>
                <a:spcPct val="107000"/>
              </a:lnSpc>
              <a:spcAft>
                <a:spcPts val="800"/>
              </a:spcAft>
            </a:pPr>
            <a:r>
              <a:rPr lang="en-IN" sz="2200" dirty="0">
                <a:solidFill>
                  <a:srgbClr val="222222"/>
                </a:solidFill>
                <a:latin typeface="+mj-lt"/>
                <a:ea typeface="Times New Roman" panose="02020603050405020304" pitchFamily="18" charset="0"/>
                <a:cs typeface="Times New Roman" panose="02020603050405020304" pitchFamily="18" charset="0"/>
              </a:rPr>
              <a:t>To solve a problem by dynamic programming, you need to do the following tasks:</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solutions of the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out the formula (or rule) to build a solution of subproblem through solutions of even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Create a table that stores the solutions of subproblems. Then calculate the solution of subproblem according to the found formula and save to the table.</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From the solved subproblems, you find the solution of the original problem.</a:t>
            </a:r>
            <a:endParaRPr lang="en-IN" sz="2200" dirty="0">
              <a:solidFill>
                <a:srgbClr val="222222"/>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998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r>
              <a:rPr lang="en-US" sz="2200" dirty="0"/>
              <a:t>Consider the following cost matrix</a:t>
            </a:r>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73062687-2C67-4931-9C6F-25C3CB3CB40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2">
            <a:extLst>
              <a:ext uri="{FF2B5EF4-FFF2-40B4-BE49-F238E27FC236}">
                <a16:creationId xmlns:a16="http://schemas.microsoft.com/office/drawing/2014/main" xmlns="" id="{EED496C9-70B1-4595-9732-6E17C8984289}"/>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1830815"/>
            <a:ext cx="3253154" cy="2309976"/>
          </a:xfrm>
          <a:prstGeom prst="rect">
            <a:avLst/>
          </a:prstGeom>
          <a:noFill/>
          <a:ln>
            <a:noFill/>
          </a:ln>
        </p:spPr>
      </p:pic>
      <mc:AlternateContent xmlns:mc="http://schemas.openxmlformats.org/markup-compatibility/2006">
        <mc:Choice xmlns:a14="http://schemas.microsoft.com/office/drawing/2010/main" xmlns="" Requires="a14">
          <p:sp>
            <p:nvSpPr>
              <p:cNvPr id="2" name="Rectangle 1">
                <a:extLst>
                  <a:ext uri="{FF2B5EF4-FFF2-40B4-BE49-F238E27FC236}">
                    <a16:creationId xmlns="" xmlns:a16="http://schemas.microsoft.com/office/drawing/2014/main" id="{E905A583-0085-4C8A-933E-443D8FA26014}"/>
                  </a:ext>
                </a:extLst>
              </p:cNvPr>
              <p:cNvSpPr/>
              <p:nvPr/>
            </p:nvSpPr>
            <p:spPr>
              <a:xfrm>
                <a:off x="586154" y="4312241"/>
                <a:ext cx="7554351" cy="2000548"/>
              </a:xfrm>
              <a:prstGeom prst="rect">
                <a:avLst/>
              </a:prstGeom>
            </p:spPr>
            <p:txBody>
              <a:bodyPr wrap="square">
                <a:spAutoFit/>
              </a:bodyPr>
              <a:lstStyle/>
              <a:p>
                <a:pPr algn="just"/>
                <a:r>
                  <a:rPr lang="en-IN" sz="2200" dirty="0"/>
                  <a:t>Here C(0,2)=30,  C(4,0)=16,    C(1,1)= </a:t>
                </a:r>
                <a14:m>
                  <m:oMath xmlns:m="http://schemas.openxmlformats.org/officeDocument/2006/math">
                    <m:r>
                      <m:rPr>
                        <m:sty m:val="p"/>
                      </m:rPr>
                      <a:rPr lang="en-IN" sz="2200" b="0" i="0" smtClean="0">
                        <a:latin typeface="Cambria Math" panose="02040503050406030204" pitchFamily="18" charset="0"/>
                        <a:ea typeface="Cambria Math" panose="02040503050406030204" pitchFamily="18" charset="0"/>
                      </a:rPr>
                      <m:t>Infinity</m:t>
                    </m:r>
                    <m:d>
                      <m:dPr>
                        <m:ctrlPr>
                          <a:rPr lang="en-IN" sz="2200" b="0" i="1" smtClean="0">
                            <a:latin typeface="Cambria Math" panose="02040503050406030204" pitchFamily="18" charset="0"/>
                            <a:ea typeface="Cambria Math" panose="02040503050406030204" pitchFamily="18" charset="0"/>
                          </a:rPr>
                        </m:ctrlPr>
                      </m:dPr>
                      <m:e>
                        <m:r>
                          <a:rPr lang="en-IN" sz="2200" i="1" smtClean="0">
                            <a:latin typeface="Cambria Math" panose="02040503050406030204" pitchFamily="18" charset="0"/>
                            <a:ea typeface="Cambria Math" panose="02040503050406030204" pitchFamily="18" charset="0"/>
                          </a:rPr>
                          <m:t>∞</m:t>
                        </m:r>
                      </m:e>
                    </m:d>
                  </m:oMath>
                </a14:m>
                <a:r>
                  <a:rPr lang="en-IN" sz="2200" b="0" dirty="0">
                    <a:ea typeface="Cambria Math" panose="02040503050406030204" pitchFamily="18" charset="0"/>
                  </a:rPr>
                  <a:t> and so on.</a:t>
                </a:r>
                <a:r>
                  <a:rPr lang="en-US" sz="2200" dirty="0"/>
                  <a:t> Below is the state space tree for the TSP , which shows optimal solution marked in green</a:t>
                </a:r>
              </a:p>
              <a:p>
                <a:pPr algn="just"/>
                <a:r>
                  <a:rPr lang="en-IN" dirty="0">
                    <a:hlinkClick r:id="rId4"/>
                  </a:rPr>
                  <a:t>(https://www.techiedelight.com/travelling-salesman-problem-using-branch-and-bound/</a:t>
                </a:r>
                <a:r>
                  <a:rPr lang="en-IN" dirty="0"/>
                  <a:t>)</a:t>
                </a:r>
                <a:endParaRPr lang="en-IN" b="0" dirty="0">
                  <a:ea typeface="Cambria Math" panose="02040503050406030204" pitchFamily="18" charset="0"/>
                </a:endParaRPr>
              </a:p>
              <a:p>
                <a:endParaRPr lang="en-IN" sz="2200" dirty="0"/>
              </a:p>
            </p:txBody>
          </p:sp>
        </mc:Choice>
        <mc:Fallback>
          <p:sp>
            <p:nvSpPr>
              <p:cNvPr id="2" name="Rectangle 1">
                <a:extLst>
                  <a:ext uri="{FF2B5EF4-FFF2-40B4-BE49-F238E27FC236}">
                    <a16:creationId xmlns:a16="http://schemas.microsoft.com/office/drawing/2014/main" xmlns="" xmlns:a14="http://schemas.microsoft.com/office/drawing/2010/main" id="{E905A583-0085-4C8A-933E-443D8FA26014}"/>
                  </a:ext>
                </a:extLst>
              </p:cNvPr>
              <p:cNvSpPr>
                <a:spLocks noRot="1" noChangeAspect="1" noMove="1" noResize="1" noEditPoints="1" noAdjustHandles="1" noChangeArrowheads="1" noChangeShapeType="1" noTextEdit="1"/>
              </p:cNvSpPr>
              <p:nvPr/>
            </p:nvSpPr>
            <p:spPr>
              <a:xfrm>
                <a:off x="586154" y="4312241"/>
                <a:ext cx="7554351" cy="2000548"/>
              </a:xfrm>
              <a:prstGeom prst="rect">
                <a:avLst/>
              </a:prstGeom>
              <a:blipFill>
                <a:blip r:embed="rId5"/>
                <a:stretch>
                  <a:fillRect l="-1049" t="-1824" r="-1049"/>
                </a:stretch>
              </a:blipFill>
            </p:spPr>
            <p:txBody>
              <a:bodyPr/>
              <a:lstStyle/>
              <a:p>
                <a:r>
                  <a:rPr lang="en-IN">
                    <a:noFill/>
                  </a:rPr>
                  <a:t> </a:t>
                </a:r>
              </a:p>
            </p:txBody>
          </p:sp>
        </mc:Fallback>
      </mc:AlternateContent>
    </p:spTree>
    <p:extLst>
      <p:ext uri="{BB962C8B-B14F-4D97-AF65-F5344CB8AC3E}">
        <p14:creationId xmlns:p14="http://schemas.microsoft.com/office/powerpoint/2010/main" xmlns="" val="17979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C0D3B2EE-AD91-4D0F-A909-3D464083579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4" name="Picture 13" descr="3">
            <a:extLst>
              <a:ext uri="{FF2B5EF4-FFF2-40B4-BE49-F238E27FC236}">
                <a16:creationId xmlns:a16="http://schemas.microsoft.com/office/drawing/2014/main" xmlns="" id="{05E8DFAA-C97E-41B0-8C6E-A816479D470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980049" y="817164"/>
            <a:ext cx="7325751" cy="5539186"/>
          </a:xfrm>
          <a:prstGeom prst="rect">
            <a:avLst/>
          </a:prstGeom>
          <a:noFill/>
          <a:ln>
            <a:noFill/>
          </a:ln>
        </p:spPr>
      </p:pic>
    </p:spTree>
    <p:extLst>
      <p:ext uri="{BB962C8B-B14F-4D97-AF65-F5344CB8AC3E}">
        <p14:creationId xmlns:p14="http://schemas.microsoft.com/office/powerpoint/2010/main" xmlns="" val="16802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3101F7DF-98A2-4D11-A71A-3CCD8A7CBB1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294249" y="956141"/>
            <a:ext cx="8534400" cy="62119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algn="just" fontAlgn="base"/>
            <a:r>
              <a:rPr lang="en-IN" sz="2400" b="1" u="sng" dirty="0"/>
              <a:t>Travelling Salesman Problem- Steps</a:t>
            </a:r>
          </a:p>
          <a:p>
            <a:pPr algn="just" fontAlgn="base"/>
            <a:endParaRPr lang="en-IN" sz="2400" b="1" u="sng" dirty="0"/>
          </a:p>
          <a:p>
            <a:pPr marL="342900" indent="-342900" algn="just" fontAlgn="base">
              <a:buFont typeface="Arial" panose="020B0604020202020204" pitchFamily="34" charset="0"/>
              <a:buChar char="•"/>
            </a:pPr>
            <a:r>
              <a:rPr lang="en-IN" sz="2200" dirty="0"/>
              <a:t>As we can see from above diagram , every node has a cost associated to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When we go from city I to city j, cost of a node j will be sum of cost of parent node I, cost of the edge (</a:t>
            </a:r>
            <a:r>
              <a:rPr lang="en-IN" sz="2200" dirty="0" err="1"/>
              <a:t>I,j</a:t>
            </a:r>
            <a:r>
              <a:rPr lang="en-IN" sz="2200" dirty="0"/>
              <a:t>) and lower bound of the path starting at node j.</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As root node is the first node to be expanded , it doesn’t have any parent. So cost will be only lower bound of the path starting at root.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To get the lower bound of the path starting from the node , we reduce each row and column in such a wat that there must be </a:t>
            </a:r>
            <a:r>
              <a:rPr lang="en-IN" sz="2200" dirty="0" err="1"/>
              <a:t>atleast</a:t>
            </a:r>
            <a:r>
              <a:rPr lang="en-IN" sz="2200" dirty="0"/>
              <a:t> one zero in each row and column. </a:t>
            </a:r>
          </a:p>
          <a:p>
            <a:pPr algn="just" fontAlgn="base"/>
            <a:endParaRPr lang="en-IN" sz="2400" dirty="0"/>
          </a:p>
          <a:p>
            <a:pPr algn="just" fontAlgn="base"/>
            <a:endParaRPr lang="en-IN" sz="2200" dirty="0"/>
          </a:p>
          <a:p>
            <a:pPr algn="just" fontAlgn="base"/>
            <a:endParaRPr lang="en-IN" sz="2200" dirty="0"/>
          </a:p>
        </p:txBody>
      </p:sp>
    </p:spTree>
    <p:extLst>
      <p:ext uri="{BB962C8B-B14F-4D97-AF65-F5344CB8AC3E}">
        <p14:creationId xmlns:p14="http://schemas.microsoft.com/office/powerpoint/2010/main" xmlns="" val="31216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B7B40CD1-9073-41FB-81A8-0C452E271D0B}"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294249" y="1100400"/>
            <a:ext cx="8534400" cy="4457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For doing this, we need to reduce the minimum value from each element in each row and column.</a:t>
            </a:r>
          </a:p>
          <a:p>
            <a:pPr algn="just" fontAlgn="base"/>
            <a:endParaRPr lang="en-IN" sz="2200" dirty="0"/>
          </a:p>
          <a:p>
            <a:pPr algn="just" fontAlgn="base"/>
            <a:r>
              <a:rPr lang="en-IN" sz="2200" b="1" dirty="0"/>
              <a:t>Let’s start from root node</a:t>
            </a:r>
          </a:p>
          <a:p>
            <a:pPr marL="342900" indent="-342900" algn="just" fontAlgn="base">
              <a:buFont typeface="Arial" panose="020B0604020202020204" pitchFamily="34" charset="0"/>
              <a:buChar char="•"/>
            </a:pPr>
            <a:r>
              <a:rPr lang="en-IN" sz="2200" dirty="0"/>
              <a:t>We reduce the minimum value in each row from each element in that row. </a:t>
            </a:r>
          </a:p>
          <a:p>
            <a:pPr marL="342900" indent="-342900" algn="just" fontAlgn="base">
              <a:buFont typeface="Arial" panose="020B0604020202020204" pitchFamily="34" charset="0"/>
              <a:buChar char="•"/>
            </a:pPr>
            <a:r>
              <a:rPr lang="en-IN" sz="2200" dirty="0"/>
              <a:t>Minimum in each row of cost matrix M is marked by blue</a:t>
            </a:r>
            <a:r>
              <a:rPr lang="en-IN" sz="2200" dirty="0">
                <a:solidFill>
                  <a:schemeClr val="accent5"/>
                </a:solidFill>
              </a:rPr>
              <a:t>[10,2,2,3,4]</a:t>
            </a:r>
            <a:r>
              <a:rPr lang="en-IN" sz="2200" dirty="0">
                <a:solidFill>
                  <a:schemeClr val="accent1"/>
                </a:solidFill>
              </a:rPr>
              <a:t> </a:t>
            </a:r>
            <a:r>
              <a:rPr lang="en-IN" sz="2200" dirty="0"/>
              <a:t>below.</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algn="just" fontAlgn="base"/>
            <a:endParaRPr lang="en-IN" sz="2200" dirty="0"/>
          </a:p>
        </p:txBody>
      </p:sp>
      <p:pic>
        <p:nvPicPr>
          <p:cNvPr id="13" name="Picture 12" descr="4">
            <a:extLst>
              <a:ext uri="{FF2B5EF4-FFF2-40B4-BE49-F238E27FC236}">
                <a16:creationId xmlns:a16="http://schemas.microsoft.com/office/drawing/2014/main" xmlns="" id="{DAB60DED-F99F-4047-B481-8D9E8FDFEF66}"/>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189849" y="3871147"/>
            <a:ext cx="2743200" cy="1822514"/>
          </a:xfrm>
          <a:prstGeom prst="rect">
            <a:avLst/>
          </a:prstGeom>
          <a:noFill/>
          <a:ln>
            <a:noFill/>
          </a:ln>
        </p:spPr>
      </p:pic>
    </p:spTree>
    <p:extLst>
      <p:ext uri="{BB962C8B-B14F-4D97-AF65-F5344CB8AC3E}">
        <p14:creationId xmlns:p14="http://schemas.microsoft.com/office/powerpoint/2010/main" xmlns="" val="13283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FB6C76BA-111E-40B1-A67C-CCF42F24B24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291905" y="1119714"/>
            <a:ext cx="8115300" cy="5170646"/>
          </a:xfrm>
          <a:prstGeom prst="rect">
            <a:avLst/>
          </a:prstGeom>
        </p:spPr>
        <p:txBody>
          <a:bodyPr wrap="square">
            <a:spAutoFit/>
          </a:bodyPr>
          <a:lstStyle/>
          <a:p>
            <a:pPr marL="342900" indent="-342900">
              <a:buFont typeface="Arial" panose="020B0604020202020204" pitchFamily="34" charset="0"/>
              <a:buChar char="•"/>
            </a:pPr>
            <a:r>
              <a:rPr lang="en-IN" sz="2200" b="0" i="0" dirty="0">
                <a:solidFill>
                  <a:srgbClr val="000000"/>
                </a:solidFill>
                <a:effectLst/>
                <a:latin typeface="+mj-lt"/>
              </a:rPr>
              <a:t>After reducing the row, we get the below matrix. We then reduce the minimum value in each column from each element in that column. </a:t>
            </a: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endParaRPr lang="en-IN" sz="2200" b="0" i="0" dirty="0">
              <a:solidFill>
                <a:srgbClr val="000000"/>
              </a:solidFill>
              <a:effectLst/>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r>
              <a:rPr lang="en-IN" sz="2200" b="0" i="0" dirty="0">
                <a:solidFill>
                  <a:srgbClr val="000000"/>
                </a:solidFill>
                <a:effectLst/>
                <a:latin typeface="+mj-lt"/>
              </a:rPr>
              <a:t>Minimum in each column is marked by blue[1 0 3 0 0]. After reducing the column, we get below reduced matrix. This matrix will be further processed by child nodes of root node to calculate their lower bound.</a:t>
            </a:r>
          </a:p>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5">
            <a:extLst>
              <a:ext uri="{FF2B5EF4-FFF2-40B4-BE49-F238E27FC236}">
                <a16:creationId xmlns:a16="http://schemas.microsoft.com/office/drawing/2014/main" xmlns="" id="{43FC591B-BE35-4BAE-A6D0-FE8D8C41902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901754" y="2077555"/>
            <a:ext cx="3041845" cy="2234686"/>
          </a:xfrm>
          <a:prstGeom prst="rect">
            <a:avLst/>
          </a:prstGeom>
          <a:noFill/>
          <a:ln>
            <a:noFill/>
          </a:ln>
        </p:spPr>
      </p:pic>
    </p:spTree>
    <p:extLst>
      <p:ext uri="{BB962C8B-B14F-4D97-AF65-F5344CB8AC3E}">
        <p14:creationId xmlns:p14="http://schemas.microsoft.com/office/powerpoint/2010/main" xmlns="" val="37594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A1C1D9BC-8598-49FC-B1AE-CA2F75C0C39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154984"/>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r>
              <a:rPr lang="en-IN" sz="2200" b="0" i="0" dirty="0">
                <a:solidFill>
                  <a:srgbClr val="000000"/>
                </a:solidFill>
                <a:effectLst/>
                <a:latin typeface="+mj-lt"/>
              </a:rPr>
              <a:t>The total expected cost at the root node is sum of all reductions.</a:t>
            </a:r>
          </a:p>
          <a:p>
            <a:pPr marL="342900" indent="-342900">
              <a:buFont typeface="Arial" panose="020B0604020202020204" pitchFamily="34" charset="0"/>
              <a:buChar char="•"/>
            </a:pPr>
            <a:r>
              <a:rPr lang="en-IN" sz="2200" dirty="0">
                <a:solidFill>
                  <a:srgbClr val="000000"/>
                </a:solidFill>
                <a:latin typeface="+mj-lt"/>
              </a:rPr>
              <a:t>Cost=[10 2 2 3 4] + [1 0 3 0 0]= 25</a:t>
            </a:r>
          </a:p>
          <a:p>
            <a:pPr marL="342900" indent="-342900">
              <a:buFont typeface="Arial" panose="020B0604020202020204" pitchFamily="34" charset="0"/>
              <a:buChar char="•"/>
            </a:pPr>
            <a:r>
              <a:rPr lang="en-IN" sz="2200" b="0" i="0" dirty="0">
                <a:solidFill>
                  <a:srgbClr val="000000"/>
                </a:solidFill>
                <a:effectLst/>
                <a:latin typeface="+mj-lt"/>
              </a:rPr>
              <a:t>Since we have discovered the root node C</a:t>
            </a:r>
            <a:r>
              <a:rPr lang="en-IN" sz="2200" dirty="0">
                <a:solidFill>
                  <a:srgbClr val="000000"/>
                </a:solidFill>
                <a:latin typeface="+mj-lt"/>
              </a:rPr>
              <a:t>0, the next node to be expanded can be any node from C1,C2, C3, C4. Whichever node has minimum cost, that node will be expanded further. So we have to find out the expanding cost of each node. </a:t>
            </a: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026" name="Picture 2" descr="6">
            <a:extLst>
              <a:ext uri="{FF2B5EF4-FFF2-40B4-BE49-F238E27FC236}">
                <a16:creationId xmlns:a16="http://schemas.microsoft.com/office/drawing/2014/main" xmlns="" id="{DFB5C0A9-DE2C-497F-91B1-6998461DA26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33391" y="1364722"/>
            <a:ext cx="2877217" cy="19875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3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anim calcmode="lin" valueType="num">
                                      <p:cBhvr additive="base">
                                        <p:cTn id="1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74E8F9B6-BE0F-46F8-88EE-7E417495393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0" y="1393342"/>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315351" y="884076"/>
            <a:ext cx="8371449" cy="5103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The parent node (C0) has below reduced matrix-</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b="1" dirty="0"/>
          </a:p>
          <a:p>
            <a:pPr marL="342900" indent="-342900" algn="just" fontAlgn="base">
              <a:buFont typeface="Arial" panose="020B0604020202020204" pitchFamily="34" charset="0"/>
              <a:buChar char="•"/>
            </a:pPr>
            <a:r>
              <a:rPr lang="en-IN" sz="2200" b="1" dirty="0"/>
              <a:t>Let us consider edge from 0</a:t>
            </a:r>
            <a:r>
              <a:rPr lang="en-IN" sz="2200" b="1" dirty="0">
                <a:sym typeface="Wingdings" panose="05000000000000000000" pitchFamily="2" charset="2"/>
              </a:rPr>
              <a:t> 1</a:t>
            </a:r>
          </a:p>
          <a:p>
            <a:pPr algn="just" fontAlgn="base"/>
            <a:endParaRPr lang="en-IN" sz="2200" b="1" dirty="0">
              <a:sym typeface="Wingdings" panose="05000000000000000000" pitchFamily="2" charset="2"/>
            </a:endParaRPr>
          </a:p>
          <a:p>
            <a:pPr marL="457200" indent="-457200" algn="just" fontAlgn="base">
              <a:buAutoNum type="arabicPeriod"/>
            </a:pPr>
            <a:r>
              <a:rPr lang="en-IN" sz="2200" dirty="0">
                <a:sym typeface="Wingdings" panose="05000000000000000000" pitchFamily="2" charset="2"/>
              </a:rPr>
              <a:t>As we are adding edge (0,1) to our search space, we get outgoing edges for city 0 to infinity and all incoming edges to city 1 to infinity. We also set (1,0) to infinity.</a:t>
            </a:r>
          </a:p>
          <a:p>
            <a:pPr algn="just" fontAlgn="base"/>
            <a:endParaRPr lang="en-IN" sz="2200" dirty="0">
              <a:sym typeface="Wingdings" panose="05000000000000000000" pitchFamily="2" charset="2"/>
            </a:endParaRPr>
          </a:p>
          <a:p>
            <a:pPr marL="457200" indent="-457200" algn="just" fontAlgn="base">
              <a:buAutoNum type="arabicPeriod" startAt="2"/>
            </a:pPr>
            <a:r>
              <a:rPr lang="en-IN" sz="2200" dirty="0">
                <a:sym typeface="Wingdings" panose="05000000000000000000" pitchFamily="2" charset="2"/>
              </a:rPr>
              <a:t>So in reduced matrix of parent node we change all the elements in</a:t>
            </a:r>
          </a:p>
          <a:p>
            <a:pPr algn="just" fontAlgn="base"/>
            <a:r>
              <a:rPr lang="en-IN" sz="2200" dirty="0">
                <a:sym typeface="Wingdings" panose="05000000000000000000" pitchFamily="2" charset="2"/>
              </a:rPr>
              <a:t>       row 0 and column 1 and at index (1,0) to infinity(marked in red). </a:t>
            </a:r>
            <a:endParaRPr lang="en-IN" sz="2200" dirty="0"/>
          </a:p>
        </p:txBody>
      </p:sp>
      <p:pic>
        <p:nvPicPr>
          <p:cNvPr id="13" name="Picture 12" descr="8">
            <a:extLst>
              <a:ext uri="{FF2B5EF4-FFF2-40B4-BE49-F238E27FC236}">
                <a16:creationId xmlns:a16="http://schemas.microsoft.com/office/drawing/2014/main" xmlns="" id="{F0B8EB1C-A459-49AF-A40D-C8663C2235B6}"/>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985245" y="1392164"/>
            <a:ext cx="2508812" cy="1744927"/>
          </a:xfrm>
          <a:prstGeom prst="rect">
            <a:avLst/>
          </a:prstGeom>
          <a:noFill/>
          <a:ln>
            <a:noFill/>
          </a:ln>
        </p:spPr>
      </p:pic>
    </p:spTree>
    <p:extLst>
      <p:ext uri="{BB962C8B-B14F-4D97-AF65-F5344CB8AC3E}">
        <p14:creationId xmlns:p14="http://schemas.microsoft.com/office/powerpoint/2010/main" xmlns="" val="34730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519F8AEE-56F1-4485-A449-AFFCD31E886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571500" y="3414557"/>
            <a:ext cx="8115300" cy="1107996"/>
          </a:xfrm>
          <a:prstGeom prst="rect">
            <a:avLst/>
          </a:prstGeom>
        </p:spPr>
        <p:txBody>
          <a:bodyPr wrap="square">
            <a:spAutoFit/>
          </a:bodyPr>
          <a:lstStyle/>
          <a:p>
            <a:r>
              <a:rPr lang="en-IN" sz="2200" dirty="0">
                <a:solidFill>
                  <a:srgbClr val="000000"/>
                </a:solidFill>
                <a:latin typeface="+mj-lt"/>
              </a:rPr>
              <a:t>The resulting cost matrix is</a:t>
            </a:r>
          </a:p>
          <a:p>
            <a:endParaRPr lang="en-IN" sz="2200" b="0" i="0" dirty="0">
              <a:solidFill>
                <a:srgbClr val="000000"/>
              </a:solidFill>
              <a:effectLst/>
              <a:latin typeface="+mj-lt"/>
            </a:endParaRPr>
          </a:p>
          <a:p>
            <a:endParaRPr lang="en-IN" sz="2200" b="0" i="0" dirty="0">
              <a:solidFill>
                <a:srgbClr val="000000"/>
              </a:solidFill>
              <a:effectLst/>
              <a:latin typeface="+mj-lt"/>
            </a:endParaRPr>
          </a:p>
        </p:txBody>
      </p:sp>
      <p:pic>
        <p:nvPicPr>
          <p:cNvPr id="13" name="Picture 12" descr="9">
            <a:extLst>
              <a:ext uri="{FF2B5EF4-FFF2-40B4-BE49-F238E27FC236}">
                <a16:creationId xmlns:a16="http://schemas.microsoft.com/office/drawing/2014/main" xmlns="" id="{D00183A3-B860-4257-9B44-ED7DF89C2729}"/>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870249" y="1215191"/>
            <a:ext cx="2768551" cy="1985209"/>
          </a:xfrm>
          <a:prstGeom prst="rect">
            <a:avLst/>
          </a:prstGeom>
          <a:noFill/>
          <a:ln>
            <a:noFill/>
          </a:ln>
        </p:spPr>
      </p:pic>
      <p:pic>
        <p:nvPicPr>
          <p:cNvPr id="15" name="Picture 14" descr="10">
            <a:extLst>
              <a:ext uri="{FF2B5EF4-FFF2-40B4-BE49-F238E27FC236}">
                <a16:creationId xmlns:a16="http://schemas.microsoft.com/office/drawing/2014/main" xmlns="" id="{12E7A2B1-4747-4234-8C80-9C62D1FE84C7}"/>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3124200" y="4158216"/>
            <a:ext cx="2686050" cy="1653499"/>
          </a:xfrm>
          <a:prstGeom prst="rect">
            <a:avLst/>
          </a:prstGeom>
          <a:noFill/>
          <a:ln>
            <a:noFill/>
          </a:ln>
        </p:spPr>
      </p:pic>
    </p:spTree>
    <p:extLst>
      <p:ext uri="{BB962C8B-B14F-4D97-AF65-F5344CB8AC3E}">
        <p14:creationId xmlns:p14="http://schemas.microsoft.com/office/powerpoint/2010/main" xmlns="" val="18645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BE4059B4-5DFD-462B-BC50-FDE2A484783D}"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832092"/>
          </a:xfrm>
          <a:prstGeom prst="rect">
            <a:avLst/>
          </a:prstGeom>
        </p:spPr>
        <p:txBody>
          <a:bodyPr wrap="square">
            <a:spAutoFit/>
          </a:bodyPr>
          <a:lstStyle/>
          <a:p>
            <a:pPr algn="just"/>
            <a:r>
              <a:rPr lang="en-IN" sz="2200" dirty="0">
                <a:solidFill>
                  <a:srgbClr val="000000"/>
                </a:solidFill>
                <a:latin typeface="+mj-lt"/>
              </a:rPr>
              <a:t>3. We try to calculate lower bound of the path starting at node 1 using above resulting cost matrix. </a:t>
            </a:r>
          </a:p>
          <a:p>
            <a:pPr algn="just"/>
            <a:endParaRPr lang="en-IN" sz="2200" dirty="0">
              <a:solidFill>
                <a:srgbClr val="000000"/>
              </a:solidFill>
              <a:latin typeface="+mj-lt"/>
            </a:endParaRPr>
          </a:p>
          <a:p>
            <a:pPr algn="just"/>
            <a:r>
              <a:rPr lang="en-IN" sz="2200" dirty="0">
                <a:solidFill>
                  <a:srgbClr val="000000"/>
                </a:solidFill>
                <a:latin typeface="+mj-lt"/>
              </a:rPr>
              <a:t>4. The lower bound is 0 as matrix is already in reduced form. i.e. all rows and all columns have zero value.</a:t>
            </a:r>
          </a:p>
          <a:p>
            <a:endParaRPr lang="en-IN" sz="2200" b="0" i="0" dirty="0">
              <a:solidFill>
                <a:srgbClr val="000000"/>
              </a:solidFill>
              <a:effectLst/>
              <a:latin typeface="+mj-lt"/>
            </a:endParaRPr>
          </a:p>
          <a:p>
            <a:r>
              <a:rPr lang="en-IN" sz="2200" dirty="0">
                <a:solidFill>
                  <a:srgbClr val="000000"/>
                </a:solidFill>
                <a:latin typeface="+mj-lt"/>
              </a:rPr>
              <a:t>Therefore for node 1, cost will be</a:t>
            </a:r>
          </a:p>
          <a:p>
            <a:endParaRPr lang="en-IN" sz="2200" dirty="0">
              <a:solidFill>
                <a:srgbClr val="000000"/>
              </a:solidFill>
              <a:latin typeface="+mj-lt"/>
            </a:endParaRPr>
          </a:p>
          <a:p>
            <a:r>
              <a:rPr lang="en-IN" sz="2200" b="0" i="0" dirty="0">
                <a:solidFill>
                  <a:srgbClr val="000000"/>
                </a:solidFill>
                <a:effectLst/>
                <a:latin typeface="+mj-lt"/>
              </a:rPr>
              <a:t>Cost= cost of node 0 + cost of the edge (0,1) + lower b</a:t>
            </a:r>
            <a:r>
              <a:rPr lang="en-IN" sz="2200" dirty="0">
                <a:solidFill>
                  <a:srgbClr val="000000"/>
                </a:solidFill>
                <a:latin typeface="+mj-lt"/>
              </a:rPr>
              <a:t>ound of the  </a:t>
            </a:r>
          </a:p>
          <a:p>
            <a:r>
              <a:rPr lang="en-IN" sz="2200" b="0" i="0" dirty="0">
                <a:solidFill>
                  <a:srgbClr val="000000"/>
                </a:solidFill>
                <a:effectLst/>
                <a:latin typeface="+mj-lt"/>
              </a:rPr>
              <a:t>           path starting at node 1</a:t>
            </a:r>
          </a:p>
          <a:p>
            <a:r>
              <a:rPr lang="en-IN" sz="2200" dirty="0">
                <a:solidFill>
                  <a:srgbClr val="000000"/>
                </a:solidFill>
                <a:latin typeface="+mj-lt"/>
              </a:rPr>
              <a:t>       = 25 + 10 +0= 35</a:t>
            </a:r>
          </a:p>
          <a:p>
            <a:endParaRPr lang="en-IN" sz="2200" b="0" i="0" dirty="0">
              <a:solidFill>
                <a:srgbClr val="000000"/>
              </a:solidFill>
              <a:effectLst/>
              <a:latin typeface="+mj-lt"/>
            </a:endParaRPr>
          </a:p>
          <a:p>
            <a:endParaRPr lang="en-IN" sz="2200" b="1" i="0" dirty="0">
              <a:solidFill>
                <a:srgbClr val="000000"/>
              </a:solidFill>
              <a:effectLst/>
              <a:latin typeface="+mj-lt"/>
              <a:sym typeface="Wingdings" panose="05000000000000000000" pitchFamily="2" charset="2"/>
            </a:endParaRPr>
          </a:p>
          <a:p>
            <a:endParaRPr lang="en-IN" sz="2200" b="1"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spTree>
    <p:extLst>
      <p:ext uri="{BB962C8B-B14F-4D97-AF65-F5344CB8AC3E}">
        <p14:creationId xmlns:p14="http://schemas.microsoft.com/office/powerpoint/2010/main" xmlns="" val="29765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4575"/>
            <a:ext cx="8229600" cy="5017983"/>
          </a:xfrm>
        </p:spPr>
        <p:txBody>
          <a:bodyPr>
            <a:normAutofit/>
          </a:bodyPr>
          <a:lstStyle/>
          <a:p>
            <a:pPr marL="0" indent="0" algn="just">
              <a:buNone/>
            </a:pPr>
            <a:r>
              <a:rPr lang="en-US" sz="2200" dirty="0"/>
              <a:t>.</a:t>
            </a:r>
          </a:p>
          <a:p>
            <a:pPr marL="457200" indent="-457200" algn="just">
              <a:buAutoNum type="arabicPeriod"/>
            </a:pPr>
            <a:endParaRPr lang="en-US" sz="2200" dirty="0"/>
          </a:p>
          <a:p>
            <a:pPr marL="457200" indent="-457200" algn="just">
              <a:buAutoNum type="arabicPeriod"/>
            </a:pPr>
            <a:r>
              <a:rPr lang="en-US" sz="2200" dirty="0"/>
              <a:t>Change all the elements in row 0 and column 2 and at index(2,0) to infinity(marked in red).</a:t>
            </a:r>
          </a:p>
          <a:p>
            <a:pPr marL="457200" indent="-457200" algn="just">
              <a:buAutoNum type="arabicPeriod"/>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 resulting cost matrix is:</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5C2EFC2E-C1C0-484B-9B90-0A67DF2E30E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152400" y="1004576"/>
            <a:ext cx="8534400" cy="245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400" dirty="0"/>
          </a:p>
          <a:p>
            <a:pPr algn="just" fontAlgn="base"/>
            <a:endParaRPr lang="en-IN" sz="2200" dirty="0"/>
          </a:p>
          <a:p>
            <a:pPr algn="just" fontAlgn="base"/>
            <a:endParaRPr lang="en-IN" sz="2200" dirty="0"/>
          </a:p>
          <a:p>
            <a:pPr marL="342900" indent="-342900" algn="just" fontAlgn="base">
              <a:buFont typeface="Arial" panose="020B0604020202020204" pitchFamily="34" charset="0"/>
              <a:buChar char="•"/>
            </a:pPr>
            <a:endParaRPr lang="en-IN" sz="2200" dirty="0"/>
          </a:p>
        </p:txBody>
      </p:sp>
      <p:sp>
        <p:nvSpPr>
          <p:cNvPr id="2" name="Rectangle 1">
            <a:extLst>
              <a:ext uri="{FF2B5EF4-FFF2-40B4-BE49-F238E27FC236}">
                <a16:creationId xmlns:a16="http://schemas.microsoft.com/office/drawing/2014/main" xmlns="" id="{205FC7D9-2958-42D8-84A7-A1985AE4C260}"/>
              </a:ext>
            </a:extLst>
          </p:cNvPr>
          <p:cNvSpPr/>
          <p:nvPr/>
        </p:nvSpPr>
        <p:spPr>
          <a:xfrm>
            <a:off x="457200" y="1109568"/>
            <a:ext cx="3666260" cy="430887"/>
          </a:xfrm>
          <a:prstGeom prst="rect">
            <a:avLst/>
          </a:prstGeom>
        </p:spPr>
        <p:txBody>
          <a:bodyPr wrap="none">
            <a:spAutoFit/>
          </a:bodyPr>
          <a:lstStyle/>
          <a:p>
            <a:r>
              <a:rPr lang="en-IN" sz="2200" b="1" dirty="0">
                <a:solidFill>
                  <a:srgbClr val="000000"/>
                </a:solidFill>
              </a:rPr>
              <a:t>Lets consider edge from 0</a:t>
            </a:r>
            <a:r>
              <a:rPr lang="en-IN" sz="2200" b="1" dirty="0">
                <a:solidFill>
                  <a:srgbClr val="000000"/>
                </a:solidFill>
                <a:sym typeface="Wingdings" panose="05000000000000000000" pitchFamily="2" charset="2"/>
              </a:rPr>
              <a:t> 2</a:t>
            </a:r>
          </a:p>
        </p:txBody>
      </p:sp>
      <p:pic>
        <p:nvPicPr>
          <p:cNvPr id="13" name="Picture 12" descr="11">
            <a:extLst>
              <a:ext uri="{FF2B5EF4-FFF2-40B4-BE49-F238E27FC236}">
                <a16:creationId xmlns:a16="http://schemas.microsoft.com/office/drawing/2014/main" xmlns="" id="{6815ECEA-FF45-4591-85D5-E07DE19E92C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1" y="2701660"/>
            <a:ext cx="2590800" cy="1287041"/>
          </a:xfrm>
          <a:prstGeom prst="rect">
            <a:avLst/>
          </a:prstGeom>
          <a:noFill/>
          <a:ln>
            <a:noFill/>
          </a:ln>
        </p:spPr>
      </p:pic>
      <p:pic>
        <p:nvPicPr>
          <p:cNvPr id="15" name="Picture 14" descr="12">
            <a:extLst>
              <a:ext uri="{FF2B5EF4-FFF2-40B4-BE49-F238E27FC236}">
                <a16:creationId xmlns:a16="http://schemas.microsoft.com/office/drawing/2014/main" xmlns="" id="{03D7E8B8-BDC8-46BB-8412-4EE89732B9D1}"/>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789213" y="4607092"/>
            <a:ext cx="2346375" cy="1415467"/>
          </a:xfrm>
          <a:prstGeom prst="rect">
            <a:avLst/>
          </a:prstGeom>
          <a:noFill/>
          <a:ln>
            <a:noFill/>
          </a:ln>
        </p:spPr>
      </p:pic>
    </p:spTree>
    <p:extLst>
      <p:ext uri="{BB962C8B-B14F-4D97-AF65-F5344CB8AC3E}">
        <p14:creationId xmlns:p14="http://schemas.microsoft.com/office/powerpoint/2010/main" xmlns="" val="36610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248AF3-9AF3-4543-BDAA-D2CA45E446C7}"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
        <p:nvSpPr>
          <p:cNvPr id="3" name="Content Placeholder 2">
            <a:extLst>
              <a:ext uri="{FF2B5EF4-FFF2-40B4-BE49-F238E27FC236}">
                <a16:creationId xmlns:a16="http://schemas.microsoft.com/office/drawing/2014/main" xmlns="" id="{ADE9E641-FF31-41F8-A9A2-18319A9A6550}"/>
              </a:ext>
            </a:extLst>
          </p:cNvPr>
          <p:cNvSpPr>
            <a:spLocks noGrp="1"/>
          </p:cNvSpPr>
          <p:nvPr>
            <p:ph idx="1"/>
          </p:nvPr>
        </p:nvSpPr>
        <p:spPr>
          <a:xfrm>
            <a:off x="438443" y="975518"/>
            <a:ext cx="8229600" cy="4906963"/>
          </a:xfrm>
        </p:spPr>
        <p:txBody>
          <a:bodyPr>
            <a:normAutofit/>
          </a:bodyPr>
          <a:lstStyle/>
          <a:p>
            <a:pPr marL="0" indent="0" algn="just">
              <a:buNone/>
            </a:pPr>
            <a:r>
              <a:rPr lang="en-IN" sz="2200" dirty="0"/>
              <a:t>    </a:t>
            </a:r>
            <a:r>
              <a:rPr lang="en-IN" sz="2800" b="1" dirty="0"/>
              <a:t>Knapsack problem(0/1)</a:t>
            </a:r>
          </a:p>
          <a:p>
            <a:pPr marL="0" indent="0" algn="just">
              <a:buNone/>
            </a:pPr>
            <a:endParaRPr lang="en-IN" sz="2800" b="1" dirty="0"/>
          </a:p>
          <a:p>
            <a:pPr algn="just"/>
            <a:r>
              <a:rPr lang="en-IN" sz="2200" dirty="0"/>
              <a:t>Consider a thief gets into a home to rob and he carries a knapsack. There are fixed number of items in the home — each with its own weight and value — </a:t>
            </a:r>
            <a:r>
              <a:rPr lang="en-IN" sz="2200" dirty="0" err="1"/>
              <a:t>Jewelry</a:t>
            </a:r>
            <a:r>
              <a:rPr lang="en-IN" sz="2200" dirty="0"/>
              <a:t>, with less weight and highest value vs tables, with less value but a lot heavy. </a:t>
            </a:r>
          </a:p>
          <a:p>
            <a:pPr algn="just"/>
            <a:endParaRPr lang="en-IN" sz="2200" dirty="0"/>
          </a:p>
          <a:p>
            <a:pPr algn="just"/>
            <a:r>
              <a:rPr lang="en-IN" sz="2200" dirty="0"/>
              <a:t>To add fuel to the fire, the thief has an old knapsack which has limited capacity. </a:t>
            </a:r>
          </a:p>
          <a:p>
            <a:pPr marL="0" indent="0" algn="just">
              <a:buNone/>
            </a:pPr>
            <a:endParaRPr lang="en-IN" sz="2200" dirty="0"/>
          </a:p>
          <a:p>
            <a:pPr algn="just"/>
            <a:r>
              <a:rPr lang="en-IN" sz="2200" dirty="0"/>
              <a:t>Obviously, he can’t split the table into half or </a:t>
            </a:r>
            <a:r>
              <a:rPr lang="en-IN" sz="2200" dirty="0" err="1"/>
              <a:t>jewelry</a:t>
            </a:r>
            <a:r>
              <a:rPr lang="en-IN" sz="2200" dirty="0"/>
              <a:t> into 3/4ths. He either takes it or leaves it.</a:t>
            </a:r>
          </a:p>
        </p:txBody>
      </p:sp>
    </p:spTree>
    <p:extLst>
      <p:ext uri="{BB962C8B-B14F-4D97-AF65-F5344CB8AC3E}">
        <p14:creationId xmlns:p14="http://schemas.microsoft.com/office/powerpoint/2010/main" xmlns="" val="2755830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fontScale="92500"/>
          </a:bodyPr>
          <a:lstStyle/>
          <a:p>
            <a:pPr algn="just"/>
            <a:r>
              <a:rPr lang="en-US" sz="2200" dirty="0"/>
              <a:t>Now calculate lower bound of the path starting at node 2 using the</a:t>
            </a:r>
          </a:p>
          <a:p>
            <a:pPr marL="0" indent="0" algn="just">
              <a:buNone/>
            </a:pPr>
            <a:r>
              <a:rPr lang="en-US" sz="2200" dirty="0"/>
              <a:t>      Approach discussed earlier. Resulting matrix will be-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Therefore the cost of node 2, cost will be</a:t>
            </a:r>
          </a:p>
          <a:p>
            <a:pPr marL="0" indent="0" algn="just">
              <a:buNone/>
            </a:pPr>
            <a:endParaRPr lang="en-US" sz="2200" dirty="0"/>
          </a:p>
          <a:p>
            <a:pPr marL="0" indent="0" algn="just">
              <a:buNone/>
            </a:pPr>
            <a:r>
              <a:rPr lang="en-US" sz="2200" dirty="0"/>
              <a:t>Cost = Cost of node 0 + cost of the edge (0,2) + Lower bound of the </a:t>
            </a:r>
          </a:p>
          <a:p>
            <a:pPr marL="0" indent="0" algn="just">
              <a:buNone/>
            </a:pPr>
            <a:r>
              <a:rPr lang="en-US" sz="2200" dirty="0"/>
              <a:t>            path starting at node 2</a:t>
            </a:r>
          </a:p>
          <a:p>
            <a:pPr marL="0" indent="0" algn="just">
              <a:buNone/>
            </a:pPr>
            <a:r>
              <a:rPr lang="en-US" sz="2200" dirty="0"/>
              <a:t>        = 25 + 17 + 11= 53</a:t>
            </a:r>
          </a:p>
          <a:p>
            <a:pPr marL="0" indent="0" algn="just">
              <a:buNone/>
            </a:pPr>
            <a:endParaRPr lang="en-IN" sz="2200" b="1" dirty="0"/>
          </a:p>
        </p:txBody>
      </p:sp>
      <p:sp>
        <p:nvSpPr>
          <p:cNvPr id="4" name="Date Placeholder 3"/>
          <p:cNvSpPr>
            <a:spLocks noGrp="1"/>
          </p:cNvSpPr>
          <p:nvPr>
            <p:ph type="dt" sz="half" idx="10"/>
          </p:nvPr>
        </p:nvSpPr>
        <p:spPr/>
        <p:txBody>
          <a:bodyPr/>
          <a:lstStyle/>
          <a:p>
            <a:fld id="{B5360182-4768-4A99-A4FE-09731DEAD028}"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3" name="Picture 12" descr="13">
            <a:extLst>
              <a:ext uri="{FF2B5EF4-FFF2-40B4-BE49-F238E27FC236}">
                <a16:creationId xmlns:a16="http://schemas.microsoft.com/office/drawing/2014/main" xmlns="" id="{F790F1E8-F760-4287-81B3-259E9AB6BA19}"/>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044336" y="1925709"/>
            <a:ext cx="2746863" cy="1884291"/>
          </a:xfrm>
          <a:prstGeom prst="rect">
            <a:avLst/>
          </a:prstGeom>
          <a:noFill/>
          <a:ln>
            <a:noFill/>
          </a:ln>
        </p:spPr>
      </p:pic>
    </p:spTree>
    <p:extLst>
      <p:ext uri="{BB962C8B-B14F-4D97-AF65-F5344CB8AC3E}">
        <p14:creationId xmlns:p14="http://schemas.microsoft.com/office/powerpoint/2010/main" xmlns="" val="20792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IN" sz="2200" b="1" dirty="0"/>
              <a:t>Let us consider edge from 0</a:t>
            </a:r>
            <a:r>
              <a:rPr lang="en-IN" sz="2200" b="1" dirty="0">
                <a:sym typeface="Wingdings" panose="05000000000000000000" pitchFamily="2" charset="2"/>
              </a:rPr>
              <a:t> 3</a:t>
            </a:r>
          </a:p>
          <a:p>
            <a:pPr marL="457200" indent="-457200" algn="just">
              <a:buAutoNum type="arabicPeriod"/>
            </a:pPr>
            <a:r>
              <a:rPr lang="en-IN" sz="2200" dirty="0">
                <a:sym typeface="Wingdings" panose="05000000000000000000" pitchFamily="2" charset="2"/>
              </a:rPr>
              <a:t>Change the elements in row 0 and column 3 and at index(3,0) to </a:t>
            </a:r>
          </a:p>
          <a:p>
            <a:pPr marL="0" indent="0" algn="just">
              <a:buNone/>
            </a:pPr>
            <a:r>
              <a:rPr lang="en-IN" sz="2200" dirty="0">
                <a:sym typeface="Wingdings" panose="05000000000000000000" pitchFamily="2" charset="2"/>
              </a:rPr>
              <a:t>       Infinity(marked in red).</a:t>
            </a: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r>
              <a:rPr lang="en-IN" sz="2200" dirty="0">
                <a:sym typeface="Wingdings" panose="05000000000000000000" pitchFamily="2" charset="2"/>
              </a:rPr>
              <a:t>The Resulting cost matrix is :</a:t>
            </a:r>
          </a:p>
          <a:p>
            <a:pPr marL="0" indent="0" algn="just">
              <a:buNone/>
            </a:pPr>
            <a:endParaRPr lang="en-IN" sz="2200" dirty="0"/>
          </a:p>
        </p:txBody>
      </p:sp>
      <p:sp>
        <p:nvSpPr>
          <p:cNvPr id="4" name="Date Placeholder 3"/>
          <p:cNvSpPr>
            <a:spLocks noGrp="1"/>
          </p:cNvSpPr>
          <p:nvPr>
            <p:ph type="dt" sz="half" idx="10"/>
          </p:nvPr>
        </p:nvSpPr>
        <p:spPr/>
        <p:txBody>
          <a:bodyPr/>
          <a:lstStyle/>
          <a:p>
            <a:fld id="{49D7EC5E-57E6-4F7B-9CA7-77E213BED473}"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4" name="Picture 13" descr="14">
            <a:extLst>
              <a:ext uri="{FF2B5EF4-FFF2-40B4-BE49-F238E27FC236}">
                <a16:creationId xmlns:a16="http://schemas.microsoft.com/office/drawing/2014/main" xmlns="" id="{EC5F4FA1-F77A-45CC-ACD8-7590F9382FA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474720" y="2312515"/>
            <a:ext cx="2667000" cy="1715834"/>
          </a:xfrm>
          <a:prstGeom prst="rect">
            <a:avLst/>
          </a:prstGeom>
          <a:noFill/>
          <a:ln>
            <a:noFill/>
          </a:ln>
        </p:spPr>
      </p:pic>
      <p:pic>
        <p:nvPicPr>
          <p:cNvPr id="15" name="Picture 14" descr="15">
            <a:extLst>
              <a:ext uri="{FF2B5EF4-FFF2-40B4-BE49-F238E27FC236}">
                <a16:creationId xmlns:a16="http://schemas.microsoft.com/office/drawing/2014/main" xmlns="" id="{C393DBC9-C363-4061-B7ED-A4F3EF61015D}"/>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3474720" y="4545485"/>
            <a:ext cx="2667000" cy="1626716"/>
          </a:xfrm>
          <a:prstGeom prst="rect">
            <a:avLst/>
          </a:prstGeom>
          <a:noFill/>
          <a:ln>
            <a:noFill/>
          </a:ln>
        </p:spPr>
      </p:pic>
    </p:spTree>
    <p:extLst>
      <p:ext uri="{BB962C8B-B14F-4D97-AF65-F5344CB8AC3E}">
        <p14:creationId xmlns:p14="http://schemas.microsoft.com/office/powerpoint/2010/main" xmlns="" val="25008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1104828"/>
            <a:ext cx="8229600" cy="4800600"/>
          </a:xfrm>
        </p:spPr>
        <p:txBody>
          <a:bodyPr>
            <a:normAutofit/>
          </a:bodyPr>
          <a:lstStyle/>
          <a:p>
            <a:pPr algn="just"/>
            <a:r>
              <a:rPr lang="en-US" sz="2200" dirty="0"/>
              <a:t>Now calculate lower bound of the path starting at node 3 using the</a:t>
            </a:r>
          </a:p>
          <a:p>
            <a:pPr marL="0" indent="0" algn="just">
              <a:buNone/>
            </a:pPr>
            <a:r>
              <a:rPr lang="en-US" sz="2200" dirty="0"/>
              <a:t>      Approach discussed earlier. </a:t>
            </a:r>
          </a:p>
          <a:p>
            <a:pPr algn="just"/>
            <a:r>
              <a:rPr lang="en-US" sz="2200" dirty="0"/>
              <a:t> Lower bound of the path starting at node 3 is 0 as it is already in reduced form, i.e. all rows and all columns have zero value.</a:t>
            </a:r>
          </a:p>
          <a:p>
            <a:pPr marL="0" indent="0" algn="just">
              <a:buNone/>
            </a:pPr>
            <a:endParaRPr lang="en-US" sz="2200" dirty="0"/>
          </a:p>
          <a:p>
            <a:pPr marL="0" indent="0" algn="just">
              <a:buNone/>
            </a:pPr>
            <a:r>
              <a:rPr lang="en-US" sz="2200" dirty="0"/>
              <a:t>Therefore for node 3, cost will be</a:t>
            </a:r>
          </a:p>
          <a:p>
            <a:pPr marL="0" indent="0" algn="just">
              <a:buNone/>
            </a:pPr>
            <a:endParaRPr lang="en-US" sz="2200" dirty="0"/>
          </a:p>
          <a:p>
            <a:pPr marL="0" indent="0" algn="just">
              <a:buNone/>
            </a:pPr>
            <a:r>
              <a:rPr lang="en-US" sz="2200" dirty="0"/>
              <a:t>Cost = Cost of node 0 + cost of the edge (0,3) + Lower bound of the </a:t>
            </a:r>
          </a:p>
          <a:p>
            <a:pPr marL="0" indent="0" algn="just">
              <a:buNone/>
            </a:pPr>
            <a:r>
              <a:rPr lang="en-US" sz="2200" dirty="0"/>
              <a:t>            path starting at node 3</a:t>
            </a:r>
          </a:p>
          <a:p>
            <a:pPr marL="0" indent="0" algn="just">
              <a:buNone/>
            </a:pPr>
            <a:r>
              <a:rPr lang="en-US" sz="2200" dirty="0"/>
              <a:t>        = 25 + 0 + 0= 25</a:t>
            </a:r>
          </a:p>
          <a:p>
            <a:pPr marL="0" indent="0" algn="just">
              <a:buNone/>
            </a:pPr>
            <a:endParaRPr lang="en-US" sz="2200" dirty="0"/>
          </a:p>
          <a:p>
            <a:pPr marL="0" indent="0" algn="just">
              <a:buNone/>
            </a:pPr>
            <a:r>
              <a:rPr lang="en-IN" sz="2200" dirty="0"/>
              <a:t>Similarly we calculate for 0</a:t>
            </a:r>
            <a:r>
              <a:rPr lang="en-IN" sz="2200" dirty="0">
                <a:sym typeface="Wingdings" panose="05000000000000000000" pitchFamily="2" charset="2"/>
              </a:rPr>
              <a:t> 4. Its cost will be 31.</a:t>
            </a:r>
            <a:endParaRPr lang="en-IN" sz="2200" dirty="0"/>
          </a:p>
        </p:txBody>
      </p:sp>
      <p:sp>
        <p:nvSpPr>
          <p:cNvPr id="4" name="Date Placeholder 3"/>
          <p:cNvSpPr>
            <a:spLocks noGrp="1"/>
          </p:cNvSpPr>
          <p:nvPr>
            <p:ph type="dt" sz="half" idx="10"/>
          </p:nvPr>
        </p:nvSpPr>
        <p:spPr/>
        <p:txBody>
          <a:bodyPr/>
          <a:lstStyle/>
          <a:p>
            <a:fld id="{9B0A93A9-773C-4C0F-8E78-0BCB69F1F41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Tree>
    <p:extLst>
      <p:ext uri="{BB962C8B-B14F-4D97-AF65-F5344CB8AC3E}">
        <p14:creationId xmlns:p14="http://schemas.microsoft.com/office/powerpoint/2010/main" xmlns="" val="32253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dirty="0"/>
              <a:t>Now</a:t>
            </a:r>
            <a:r>
              <a:rPr lang="en-IN" sz="2200" b="1" dirty="0"/>
              <a:t> </a:t>
            </a:r>
            <a:r>
              <a:rPr lang="en-IN" sz="2200" dirty="0"/>
              <a:t>we find a live node with estimated cost. Live nodes 1,2,3 and 4 has costs 35, 53, 25 and 31 respectively. </a:t>
            </a:r>
          </a:p>
          <a:p>
            <a:pPr algn="just"/>
            <a:endParaRPr lang="en-IN" sz="2200" dirty="0"/>
          </a:p>
          <a:p>
            <a:pPr algn="just"/>
            <a:r>
              <a:rPr lang="en-IN" sz="2200" dirty="0"/>
              <a:t>The minimum among them is node 3 having cost 25. So node 3 will be expanded further as shown in state space tree diagram. </a:t>
            </a:r>
          </a:p>
          <a:p>
            <a:pPr algn="just"/>
            <a:endParaRPr lang="en-IN" sz="2200" dirty="0"/>
          </a:p>
          <a:p>
            <a:pPr algn="just"/>
            <a:r>
              <a:rPr lang="en-IN" sz="2200" dirty="0"/>
              <a:t>After adding its children to list of live nodes, we again find a live node with least cost and expand it. </a:t>
            </a:r>
          </a:p>
          <a:p>
            <a:pPr algn="just"/>
            <a:endParaRPr lang="en-IN" sz="2200" dirty="0"/>
          </a:p>
          <a:p>
            <a:pPr algn="just"/>
            <a:r>
              <a:rPr lang="en-IN" sz="2200" dirty="0"/>
              <a:t>We continue the search till a leaf is encountered in space search tree. If a leaf is encountered, then the tour is completed and we will return back to the root node.  </a:t>
            </a:r>
          </a:p>
        </p:txBody>
      </p:sp>
      <p:sp>
        <p:nvSpPr>
          <p:cNvPr id="4" name="Date Placeholder 3"/>
          <p:cNvSpPr>
            <a:spLocks noGrp="1"/>
          </p:cNvSpPr>
          <p:nvPr>
            <p:ph type="dt" sz="half" idx="10"/>
          </p:nvPr>
        </p:nvSpPr>
        <p:spPr/>
        <p:txBody>
          <a:bodyPr/>
          <a:lstStyle/>
          <a:p>
            <a:fld id="{842EA0E4-75A5-4A71-A6FC-4C9268D86904}"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sp>
        <p:nvSpPr>
          <p:cNvPr id="9" name="Rectangle 8">
            <a:extLst>
              <a:ext uri="{FF2B5EF4-FFF2-40B4-BE49-F238E27FC236}">
                <a16:creationId xmlns:a16="http://schemas.microsoft.com/office/drawing/2014/main" xmlns=""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xmlns=""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xmlns=""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Tree>
    <p:extLst>
      <p:ext uri="{BB962C8B-B14F-4D97-AF65-F5344CB8AC3E}">
        <p14:creationId xmlns:p14="http://schemas.microsoft.com/office/powerpoint/2010/main" xmlns="" val="6929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r>
              <a:rPr lang="en-US" sz="2000" dirty="0" err="1"/>
              <a:t>Youtube</a:t>
            </a:r>
            <a:r>
              <a:rPr lang="en-US" sz="2000" dirty="0"/>
              <a:t>/other  Video Links</a:t>
            </a:r>
          </a:p>
          <a:p>
            <a:endParaRPr lang="en-US" sz="2000" dirty="0"/>
          </a:p>
          <a:p>
            <a:r>
              <a:rPr lang="en-IN" sz="2000" dirty="0">
                <a:hlinkClick r:id="rId2"/>
              </a:rPr>
              <a:t>https://www.youtube.com/watch?v=oNI0rf2P9gE</a:t>
            </a:r>
            <a:endParaRPr lang="en-IN" sz="2000" dirty="0"/>
          </a:p>
          <a:p>
            <a:r>
              <a:rPr lang="en-IN" sz="2000" b="1" dirty="0"/>
              <a:t>https://www.youtube.com/watch?v=9iE9Mj4m8jk</a:t>
            </a:r>
          </a:p>
          <a:p>
            <a:r>
              <a:rPr lang="en-IN" sz="2000" dirty="0">
                <a:hlinkClick r:id="rId3"/>
              </a:rPr>
              <a:t>https://www.youtube.com/watch?v=kyLxTdsT8ws</a:t>
            </a:r>
            <a:endParaRPr lang="en-IN" sz="2000" dirty="0"/>
          </a:p>
          <a:p>
            <a:r>
              <a:rPr lang="en-IN" sz="2000" dirty="0">
                <a:hlinkClick r:id="rId4"/>
              </a:rPr>
              <a:t>https://nptel.ac.in/courses/106106133/</a:t>
            </a:r>
            <a:endParaRPr lang="en-IN" sz="2000" dirty="0"/>
          </a:p>
        </p:txBody>
      </p:sp>
      <p:sp>
        <p:nvSpPr>
          <p:cNvPr id="4" name="Date Placeholder 3"/>
          <p:cNvSpPr>
            <a:spLocks noGrp="1"/>
          </p:cNvSpPr>
          <p:nvPr>
            <p:ph type="dt" sz="half" idx="10"/>
          </p:nvPr>
        </p:nvSpPr>
        <p:spPr/>
        <p:txBody>
          <a:bodyPr/>
          <a:lstStyle/>
          <a:p>
            <a:fld id="{0EFF35E5-225C-4047-A756-9C2DEAE7500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655"/>
            <a:ext cx="8229600" cy="4953000"/>
          </a:xfrm>
        </p:spPr>
        <p:txBody>
          <a:bodyPr>
            <a:noAutofit/>
          </a:bodyPr>
          <a:lstStyle/>
          <a:p>
            <a:pPr marL="457200" indent="-457200">
              <a:buFont typeface="+mj-lt"/>
              <a:buAutoNum type="arabicPeriod"/>
            </a:pPr>
            <a:r>
              <a:rPr lang="en-IN" sz="2200" dirty="0"/>
              <a:t>The problem of placing n queens in a chessboard such that no two queens attack each other is called as________________.</a:t>
            </a:r>
          </a:p>
          <a:p>
            <a:pPr marL="457200" indent="-457200">
              <a:buFont typeface="+mj-lt"/>
              <a:buAutoNum type="arabicPeriod"/>
            </a:pPr>
            <a:endParaRPr lang="en-IN" sz="2200" dirty="0"/>
          </a:p>
          <a:p>
            <a:pPr marL="457200" indent="-457200">
              <a:buFont typeface="+mj-lt"/>
              <a:buAutoNum type="arabicPeriod"/>
            </a:pPr>
            <a:r>
              <a:rPr lang="en-IN" sz="2200" dirty="0"/>
              <a:t> ___________ enumerates a list of promising nodes that could be computed to give the possible solutions of a given problem.</a:t>
            </a:r>
          </a:p>
          <a:p>
            <a:pPr marL="457200" indent="-457200">
              <a:buFont typeface="+mj-lt"/>
              <a:buAutoNum type="arabicPeriod"/>
            </a:pPr>
            <a:endParaRPr lang="en-IN" sz="2200" dirty="0"/>
          </a:p>
          <a:p>
            <a:pPr marL="457200" indent="-457200">
              <a:buFont typeface="+mj-lt"/>
              <a:buAutoNum type="arabicPeriod"/>
            </a:pPr>
            <a:r>
              <a:rPr lang="en-IN" sz="2200" dirty="0"/>
              <a:t>When dynamic programming is applied to a problem, it takes far less time as compared to other methods that don’t take advantage of overlapping subproblems.(True/False).</a:t>
            </a:r>
          </a:p>
          <a:p>
            <a:pPr marL="457200" indent="-457200">
              <a:buFont typeface="+mj-lt"/>
              <a:buAutoNum type="arabicPeriod"/>
            </a:pPr>
            <a:endParaRPr lang="en-IN" sz="2200" dirty="0"/>
          </a:p>
          <a:p>
            <a:pPr marL="457200" indent="-457200">
              <a:buFont typeface="+mj-lt"/>
              <a:buAutoNum type="arabicPeriod"/>
            </a:pPr>
            <a:r>
              <a:rPr lang="en-IN" sz="2200" dirty="0"/>
              <a:t>Branch and bound is a __________</a:t>
            </a:r>
          </a:p>
          <a:p>
            <a:pPr marL="457200" indent="-457200">
              <a:buFont typeface="+mj-lt"/>
              <a:buAutoNum type="arabicPeriod"/>
            </a:pPr>
            <a:endParaRPr lang="en-IN" sz="2200" dirty="0"/>
          </a:p>
          <a:p>
            <a:pPr marL="457200" indent="-457200">
              <a:buFont typeface="+mj-lt"/>
              <a:buAutoNum type="arabicPeriod"/>
            </a:pPr>
            <a:r>
              <a:rPr lang="en-IN" sz="2200" dirty="0"/>
              <a:t>Both LIFO branch and bound strategy and backtracking leads to depth first search.(True/False)</a:t>
            </a:r>
          </a:p>
          <a:p>
            <a:pPr marL="0" indent="0">
              <a:buNone/>
            </a:pPr>
            <a:r>
              <a:rPr lang="en-IN" sz="2200" dirty="0"/>
              <a:t/>
            </a:r>
            <a:br>
              <a:rPr lang="en-IN" sz="2200" dirty="0"/>
            </a:br>
            <a:endParaRPr lang="en-US" sz="2200" dirty="0"/>
          </a:p>
        </p:txBody>
      </p:sp>
      <p:sp>
        <p:nvSpPr>
          <p:cNvPr id="4" name="Date Placeholder 3"/>
          <p:cNvSpPr>
            <a:spLocks noGrp="1"/>
          </p:cNvSpPr>
          <p:nvPr>
            <p:ph type="dt" sz="half" idx="10"/>
          </p:nvPr>
        </p:nvSpPr>
        <p:spPr/>
        <p:txBody>
          <a:bodyPr/>
          <a:lstStyle/>
          <a:p>
            <a:fld id="{3DEB640D-E75A-4C2B-A80B-C838C7FB96F4}"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Quiz</a:t>
            </a:r>
          </a:p>
        </p:txBody>
      </p:sp>
    </p:spTree>
    <p:extLst>
      <p:ext uri="{BB962C8B-B14F-4D97-AF65-F5344CB8AC3E}">
        <p14:creationId xmlns:p14="http://schemas.microsoft.com/office/powerpoint/2010/main" xmlns="" val="1240785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r>
              <a:rPr lang="en-IN" sz="2200" dirty="0"/>
              <a:t>6.  __________can traverse the state space tree only in DFS manner?</a:t>
            </a:r>
          </a:p>
          <a:p>
            <a:pPr marL="0" indent="0">
              <a:buNone/>
            </a:pPr>
            <a:endParaRPr lang="en-IN" sz="2200" dirty="0"/>
          </a:p>
          <a:p>
            <a:pPr marL="457200" indent="-457200">
              <a:buFont typeface="+mj-lt"/>
              <a:buAutoNum type="arabicPeriod" startAt="7"/>
            </a:pPr>
            <a:r>
              <a:rPr lang="en-IN" sz="2200" dirty="0"/>
              <a:t>A node is said to be ____________ if it has a possibility of reaching a complete solution.</a:t>
            </a:r>
          </a:p>
          <a:p>
            <a:pPr marL="457200" indent="-457200">
              <a:buFont typeface="+mj-lt"/>
              <a:buAutoNum type="arabicPeriod" startAt="7"/>
            </a:pPr>
            <a:endParaRPr lang="en-IN" sz="2200" dirty="0"/>
          </a:p>
          <a:p>
            <a:pPr marL="514350" indent="-514350">
              <a:buFont typeface="+mj-lt"/>
              <a:buAutoNum type="arabicPeriod" startAt="8"/>
            </a:pPr>
            <a:r>
              <a:rPr lang="en-IN" sz="2200" dirty="0"/>
              <a:t>A state-space tree for a backtracking algorithm is constructed using ______________________.</a:t>
            </a:r>
          </a:p>
          <a:p>
            <a:pPr marL="514350" indent="-514350">
              <a:buFont typeface="+mj-lt"/>
              <a:buAutoNum type="arabicPeriod" startAt="8"/>
            </a:pPr>
            <a:endParaRPr lang="en-IN" sz="2200" dirty="0"/>
          </a:p>
          <a:p>
            <a:pPr marL="514350" indent="-514350">
              <a:buFont typeface="+mj-lt"/>
              <a:buAutoNum type="arabicPeriod" startAt="8"/>
            </a:pPr>
            <a:r>
              <a:rPr lang="en-IN" sz="2200" dirty="0"/>
              <a:t>The leaves in a state-space tree represent only complete solutions.(True / False)</a:t>
            </a:r>
          </a:p>
          <a:p>
            <a:pPr marL="514350" indent="-514350">
              <a:buFont typeface="+mj-lt"/>
              <a:buAutoNum type="arabicPeriod" startAt="8"/>
            </a:pPr>
            <a:endParaRPr lang="en-IN" sz="2200" dirty="0"/>
          </a:p>
          <a:p>
            <a:pPr marL="514350" indent="-514350">
              <a:buFont typeface="+mj-lt"/>
              <a:buAutoNum type="arabicPeriod" startAt="8"/>
            </a:pPr>
            <a:r>
              <a:rPr lang="en-IN" sz="2200" dirty="0"/>
              <a:t> Backtracking algorithm is faster than the brute force technique(True/ False)</a:t>
            </a:r>
            <a:endParaRPr lang="en-US" sz="2200" dirty="0"/>
          </a:p>
        </p:txBody>
      </p:sp>
      <p:sp>
        <p:nvSpPr>
          <p:cNvPr id="4" name="Date Placeholder 3"/>
          <p:cNvSpPr>
            <a:spLocks noGrp="1"/>
          </p:cNvSpPr>
          <p:nvPr>
            <p:ph type="dt" sz="half" idx="10"/>
          </p:nvPr>
        </p:nvSpPr>
        <p:spPr/>
        <p:txBody>
          <a:bodyPr/>
          <a:lstStyle/>
          <a:p>
            <a:fld id="{651E8C9D-168F-41ED-9898-896AD138F1F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Quiz</a:t>
            </a:r>
          </a:p>
        </p:txBody>
      </p:sp>
    </p:spTree>
    <p:extLst>
      <p:ext uri="{BB962C8B-B14F-4D97-AF65-F5344CB8AC3E}">
        <p14:creationId xmlns:p14="http://schemas.microsoft.com/office/powerpoint/2010/main" xmlns="" val="10261503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859366"/>
            <a:ext cx="8229600" cy="5160434"/>
          </a:xfrm>
        </p:spPr>
        <p:txBody>
          <a:bodyPr>
            <a:noAutofit/>
          </a:bodyPr>
          <a:lstStyle/>
          <a:p>
            <a:pPr marL="514350" indent="-514350">
              <a:buAutoNum type="arabicPeriod"/>
            </a:pPr>
            <a:r>
              <a:rPr lang="en-IN" sz="2200" dirty="0"/>
              <a:t>Explain Floyd algorithm and also </a:t>
            </a:r>
            <a:r>
              <a:rPr lang="en-IN" sz="2200" dirty="0" err="1"/>
              <a:t>analyze</a:t>
            </a:r>
            <a:r>
              <a:rPr lang="en-IN" sz="2200" dirty="0"/>
              <a:t> its complexity.       [CO4] </a:t>
            </a:r>
          </a:p>
          <a:p>
            <a:pPr marL="514350" indent="-514350">
              <a:buAutoNum type="arabicPeriod"/>
            </a:pPr>
            <a:r>
              <a:rPr lang="en-IN" sz="2200" dirty="0"/>
              <a:t>What is </a:t>
            </a:r>
            <a:r>
              <a:rPr lang="en-IN" sz="2200" dirty="0" err="1"/>
              <a:t>nQueens</a:t>
            </a:r>
            <a:r>
              <a:rPr lang="en-IN" sz="2200" dirty="0"/>
              <a:t> problem? Write the steps for solving the </a:t>
            </a:r>
            <a:r>
              <a:rPr lang="en-IN" sz="2200" dirty="0" err="1"/>
              <a:t>nQueens</a:t>
            </a:r>
            <a:r>
              <a:rPr lang="en-IN" sz="2200" dirty="0"/>
              <a:t> problem.					            [CO4]</a:t>
            </a:r>
          </a:p>
          <a:p>
            <a:pPr marL="514350" indent="-514350">
              <a:buAutoNum type="arabicPeriod"/>
            </a:pPr>
            <a:r>
              <a:rPr lang="en-US" sz="2200" dirty="0"/>
              <a:t>Explain Graph </a:t>
            </a:r>
            <a:r>
              <a:rPr lang="en-US" sz="2200" dirty="0" err="1"/>
              <a:t>colouring</a:t>
            </a:r>
            <a:r>
              <a:rPr lang="en-US" sz="2200" dirty="0"/>
              <a:t> Problem with the help of suitable example.						            [CO4]</a:t>
            </a:r>
          </a:p>
          <a:p>
            <a:pPr marL="0" indent="0">
              <a:buNone/>
            </a:pPr>
            <a:r>
              <a:rPr lang="en-US" sz="2200" dirty="0"/>
              <a:t>4. Find the optimal solution to the knapsack 0/1 instances n=7,m=15.</a:t>
            </a:r>
            <a:endParaRPr lang="en-IN" sz="2200" dirty="0"/>
          </a:p>
          <a:p>
            <a:pPr marL="0" indent="0">
              <a:buNone/>
            </a:pPr>
            <a:r>
              <a:rPr lang="en-US" sz="2200" dirty="0"/>
              <a:t>      (V</a:t>
            </a:r>
            <a:r>
              <a:rPr lang="en-US" sz="2200" baseline="-25000" dirty="0"/>
              <a:t>1,</a:t>
            </a:r>
            <a:r>
              <a:rPr lang="en-US" sz="2200" dirty="0"/>
              <a:t>V</a:t>
            </a:r>
            <a:r>
              <a:rPr lang="en-US" sz="2200" baseline="-25000" dirty="0"/>
              <a:t>2,</a:t>
            </a:r>
            <a:r>
              <a:rPr lang="en-US" sz="2200" dirty="0"/>
              <a:t>V</a:t>
            </a:r>
            <a:r>
              <a:rPr lang="en-US" sz="2200" baseline="-25000" dirty="0"/>
              <a:t>3,</a:t>
            </a:r>
            <a:r>
              <a:rPr lang="en-US" sz="2200" dirty="0"/>
              <a:t>V</a:t>
            </a:r>
            <a:r>
              <a:rPr lang="en-US" sz="2200" baseline="-25000" dirty="0"/>
              <a:t>4,</a:t>
            </a:r>
            <a:r>
              <a:rPr lang="en-US" sz="2200" dirty="0"/>
              <a:t>V</a:t>
            </a:r>
            <a:r>
              <a:rPr lang="en-US" sz="2200" baseline="-25000" dirty="0"/>
              <a:t>5,</a:t>
            </a:r>
            <a:r>
              <a:rPr lang="en-US" sz="2200" dirty="0"/>
              <a:t>V</a:t>
            </a:r>
            <a:r>
              <a:rPr lang="en-US" sz="2200" baseline="-25000" dirty="0"/>
              <a:t>6,</a:t>
            </a:r>
            <a:r>
              <a:rPr lang="en-US" sz="2200" dirty="0"/>
              <a:t>V</a:t>
            </a:r>
            <a:r>
              <a:rPr lang="en-US" sz="2200" baseline="-25000" dirty="0"/>
              <a:t>7</a:t>
            </a:r>
            <a:r>
              <a:rPr lang="en-US" sz="2200" dirty="0"/>
              <a:t>)=(10,5,15,7,6,18,3)</a:t>
            </a:r>
            <a:endParaRPr lang="en-IN" sz="2200" dirty="0"/>
          </a:p>
          <a:p>
            <a:pPr marL="0" indent="0">
              <a:buNone/>
            </a:pPr>
            <a:r>
              <a:rPr lang="en-US" sz="2200" dirty="0"/>
              <a:t>      (W</a:t>
            </a:r>
            <a:r>
              <a:rPr lang="en-US" sz="2200" baseline="-25000" dirty="0"/>
              <a:t>1,</a:t>
            </a:r>
            <a:r>
              <a:rPr lang="en-US" sz="2200" dirty="0"/>
              <a:t>W</a:t>
            </a:r>
            <a:r>
              <a:rPr lang="en-US" sz="2200" baseline="-25000" dirty="0"/>
              <a:t>2,</a:t>
            </a:r>
            <a:r>
              <a:rPr lang="en-US" sz="2200" dirty="0"/>
              <a:t>W</a:t>
            </a:r>
            <a:r>
              <a:rPr lang="en-US" sz="2200" baseline="-25000" dirty="0"/>
              <a:t>3,</a:t>
            </a:r>
            <a:r>
              <a:rPr lang="en-US" sz="2200" dirty="0"/>
              <a:t>W</a:t>
            </a:r>
            <a:r>
              <a:rPr lang="en-US" sz="2200" baseline="-25000" dirty="0"/>
              <a:t>4,</a:t>
            </a:r>
            <a:r>
              <a:rPr lang="en-US" sz="2200" dirty="0"/>
              <a:t>W</a:t>
            </a:r>
            <a:r>
              <a:rPr lang="en-US" sz="2200" baseline="-25000" dirty="0"/>
              <a:t>5,</a:t>
            </a:r>
            <a:r>
              <a:rPr lang="en-US" sz="2200" dirty="0"/>
              <a:t>W</a:t>
            </a:r>
            <a:r>
              <a:rPr lang="en-US" sz="2200" baseline="-25000" dirty="0"/>
              <a:t>6,</a:t>
            </a:r>
            <a:r>
              <a:rPr lang="en-US" sz="2200" dirty="0"/>
              <a:t>W</a:t>
            </a:r>
            <a:r>
              <a:rPr lang="en-US" sz="2200" baseline="-25000" dirty="0"/>
              <a:t>7 </a:t>
            </a:r>
            <a:r>
              <a:rPr lang="en-US" sz="2200" dirty="0"/>
              <a:t>)=(2,3,5,7,1,4,1)                                   [</a:t>
            </a:r>
            <a:r>
              <a:rPr lang="en-US" sz="2400" dirty="0">
                <a:solidFill>
                  <a:schemeClr val="dk1"/>
                </a:solidFill>
              </a:rPr>
              <a:t>CO4]</a:t>
            </a:r>
            <a:endParaRPr lang="en-US" sz="2200" dirty="0"/>
          </a:p>
          <a:p>
            <a:pPr marL="457200" indent="-457200">
              <a:buFont typeface="Arial" pitchFamily="34" charset="0"/>
              <a:buAutoNum type="arabicPeriod" startAt="5"/>
            </a:pPr>
            <a:r>
              <a:rPr lang="en-US" sz="2200" dirty="0"/>
              <a:t>Let S={4,6,7,8} and m=18. Find all possible subsets of S that sums to m. Draw state space tree that is generated.                        [</a:t>
            </a:r>
            <a:r>
              <a:rPr lang="en-US" sz="2400" dirty="0">
                <a:solidFill>
                  <a:schemeClr val="dk1"/>
                </a:solidFill>
              </a:rPr>
              <a:t>CO4]</a:t>
            </a:r>
            <a:endParaRPr lang="en-US" sz="2200" dirty="0"/>
          </a:p>
          <a:p>
            <a:pPr marL="457200" indent="-457200">
              <a:buFont typeface="Arial" pitchFamily="34" charset="0"/>
              <a:buAutoNum type="arabicPeriod" startAt="5"/>
            </a:pPr>
            <a:r>
              <a:rPr lang="en-US" sz="2200" dirty="0"/>
              <a:t>Use</a:t>
            </a:r>
            <a:r>
              <a:rPr lang="en-US" sz="2200" b="1" dirty="0"/>
              <a:t> </a:t>
            </a:r>
            <a:r>
              <a:rPr lang="en-US" sz="2200" dirty="0"/>
              <a:t>Floyd  </a:t>
            </a:r>
            <a:r>
              <a:rPr lang="en-US" sz="2200" dirty="0" err="1"/>
              <a:t>Warshall</a:t>
            </a:r>
            <a:r>
              <a:rPr lang="en-US" sz="2200" dirty="0"/>
              <a:t> algorithm to find shortest path for all of the vertices of the given graph. Give the complexity of the algorithm</a:t>
            </a:r>
            <a:r>
              <a:rPr lang="en-US" sz="2400" dirty="0"/>
              <a:t>.</a:t>
            </a:r>
          </a:p>
          <a:p>
            <a:pPr marL="0" indent="0">
              <a:buNone/>
            </a:pPr>
            <a:r>
              <a:rPr lang="en-US" sz="2400" dirty="0"/>
              <a:t>                                                                                                         [CO4]</a:t>
            </a:r>
            <a:endParaRPr lang="en-IN" sz="2400" dirty="0"/>
          </a:p>
          <a:p>
            <a:pPr marL="457200" indent="-457200">
              <a:buFont typeface="Arial" pitchFamily="34" charset="0"/>
              <a:buAutoNum type="arabicPeriod" startAt="5"/>
            </a:pPr>
            <a:endParaRPr lang="en-IN" sz="2200" dirty="0"/>
          </a:p>
          <a:p>
            <a:pPr marL="0" indent="0">
              <a:buNone/>
            </a:pPr>
            <a:endParaRPr lang="en-US" sz="2200" dirty="0"/>
          </a:p>
          <a:p>
            <a:pPr marL="457200" indent="-457200">
              <a:buFont typeface="Arial" pitchFamily="34" charset="0"/>
              <a:buAutoNum type="arabicPeriod" startAt="5"/>
            </a:pPr>
            <a:endParaRPr lang="en-US" sz="2200" dirty="0"/>
          </a:p>
          <a:p>
            <a:pPr marL="0" indent="0">
              <a:buNone/>
            </a:pPr>
            <a:endParaRPr lang="en-IN" dirty="0"/>
          </a:p>
          <a:p>
            <a:pPr marL="457200" indent="-457200">
              <a:buFont typeface="Arial" pitchFamily="34" charset="0"/>
              <a:buAutoNum type="arabicPeriod" startAt="5"/>
            </a:pPr>
            <a:endParaRPr lang="en-IN" sz="2200" dirty="0"/>
          </a:p>
          <a:p>
            <a:pPr marL="0" indent="0">
              <a:buNone/>
            </a:pPr>
            <a:endParaRPr lang="en-US" sz="2200" dirty="0"/>
          </a:p>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068D8C76-E350-44F4-9521-FD6B3B994E2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 Assignment</a:t>
            </a:r>
          </a:p>
        </p:txBody>
      </p:sp>
    </p:spTree>
    <p:extLst>
      <p:ext uri="{BB962C8B-B14F-4D97-AF65-F5344CB8AC3E}">
        <p14:creationId xmlns:p14="http://schemas.microsoft.com/office/powerpoint/2010/main" xmlns="" val="3413530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EAD083DC-E526-4E12-AAE1-4E54F83DD6C5}"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 Assignment</a:t>
            </a:r>
          </a:p>
        </p:txBody>
      </p:sp>
      <p:pic>
        <p:nvPicPr>
          <p:cNvPr id="9" name="Picture 8">
            <a:extLst>
              <a:ext uri="{FF2B5EF4-FFF2-40B4-BE49-F238E27FC236}">
                <a16:creationId xmlns:a16="http://schemas.microsoft.com/office/drawing/2014/main" xmlns="" id="{0D19860B-21C7-43E5-A0EE-02CE140DC8E2}"/>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817163"/>
            <a:ext cx="2362200" cy="1943100"/>
          </a:xfrm>
          <a:prstGeom prst="rect">
            <a:avLst/>
          </a:prstGeom>
          <a:noFill/>
          <a:ln>
            <a:noFill/>
          </a:ln>
        </p:spPr>
      </p:pic>
      <p:sp>
        <p:nvSpPr>
          <p:cNvPr id="2" name="Rectangle 1">
            <a:extLst>
              <a:ext uri="{FF2B5EF4-FFF2-40B4-BE49-F238E27FC236}">
                <a16:creationId xmlns:a16="http://schemas.microsoft.com/office/drawing/2014/main" xmlns="" id="{8FB62FD2-978C-4579-9035-17DAD453B7FA}"/>
              </a:ext>
            </a:extLst>
          </p:cNvPr>
          <p:cNvSpPr/>
          <p:nvPr/>
        </p:nvSpPr>
        <p:spPr>
          <a:xfrm>
            <a:off x="723900" y="2947872"/>
            <a:ext cx="7467600" cy="2638286"/>
          </a:xfrm>
          <a:prstGeom prst="rect">
            <a:avLst/>
          </a:prstGeom>
        </p:spPr>
        <p:txBody>
          <a:bodyPr wrap="square">
            <a:spAutoFit/>
          </a:bodyPr>
          <a:lstStyle/>
          <a:p>
            <a:pPr lvl="0" algn="just">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a:t>
            </a:r>
            <a:r>
              <a:rPr lang="en-US" sz="2200" dirty="0">
                <a:latin typeface="+mj-lt"/>
                <a:ea typeface="Calibri" panose="020F0502020204030204" pitchFamily="34" charset="0"/>
                <a:cs typeface="Times New Roman" panose="02020603050405020304" pitchFamily="18" charset="0"/>
              </a:rPr>
              <a:t>Consider following instance for simple Knapsack Problem. Find the solution using greedy  method. N:8, Value of knapsack is 110.</a:t>
            </a:r>
            <a:endParaRPr lang="en-IN" sz="2200" dirty="0">
              <a:latin typeface="+mj-lt"/>
              <a:ea typeface="Calibri" panose="020F0502020204030204" pitchFamily="34" charset="0"/>
              <a:cs typeface="Times New Roman" panose="02020603050405020304" pitchFamily="18" charset="0"/>
            </a:endParaRPr>
          </a:p>
          <a:p>
            <a:pPr>
              <a:lnSpc>
                <a:spcPct val="107000"/>
              </a:lnSpc>
              <a:spcAft>
                <a:spcPts val="0"/>
              </a:spcAft>
            </a:pPr>
            <a:r>
              <a:rPr lang="en-IN" sz="2200" dirty="0">
                <a:latin typeface="+mj-lt"/>
                <a:ea typeface="Calibri" panose="020F0502020204030204" pitchFamily="34" charset="0"/>
                <a:cs typeface="Times New Roman" panose="02020603050405020304" pitchFamily="18" charset="0"/>
              </a:rPr>
              <a:t>            V : { 30,20,100,90,160,200,180,220}</a:t>
            </a:r>
          </a:p>
          <a:p>
            <a:r>
              <a:rPr lang="en-IN" sz="2200" dirty="0">
                <a:latin typeface="+mj-lt"/>
                <a:ea typeface="Calibri" panose="020F0502020204030204" pitchFamily="34" charset="0"/>
              </a:rPr>
              <a:t>            W : {5, 10, 20,22,33, 43, 45, 55}                                  [CO4]</a:t>
            </a:r>
          </a:p>
          <a:p>
            <a:endParaRPr lang="en-IN" sz="2200" dirty="0">
              <a:latin typeface="+mj-lt"/>
              <a:ea typeface="Calibri" panose="020F0502020204030204" pitchFamily="34" charset="0"/>
            </a:endParaRPr>
          </a:p>
          <a:p>
            <a:r>
              <a:rPr lang="en-IN" sz="2200" dirty="0">
                <a:latin typeface="+mj-lt"/>
              </a:rPr>
              <a:t>7. Write short note on Branch and Bound Technique.         [CO4]</a:t>
            </a:r>
          </a:p>
        </p:txBody>
      </p:sp>
    </p:spTree>
    <p:extLst>
      <p:ext uri="{BB962C8B-B14F-4D97-AF65-F5344CB8AC3E}">
        <p14:creationId xmlns:p14="http://schemas.microsoft.com/office/powerpoint/2010/main" xmlns="" val="8719013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514350" indent="-514350">
              <a:buFont typeface="+mj-lt"/>
              <a:buAutoNum type="arabicPeriod"/>
            </a:pPr>
            <a:r>
              <a:rPr lang="en-IN" sz="2200" dirty="0"/>
              <a:t>Which of the following is/are property/properties of a dynamic programming problem?</a:t>
            </a:r>
            <a:br>
              <a:rPr lang="en-IN" sz="2200" dirty="0"/>
            </a:br>
            <a:r>
              <a:rPr lang="en-IN" sz="2200" dirty="0"/>
              <a:t>a) Optimal substructure</a:t>
            </a:r>
            <a:br>
              <a:rPr lang="en-IN" sz="2200" dirty="0"/>
            </a:br>
            <a:r>
              <a:rPr lang="en-IN" sz="2200" dirty="0"/>
              <a:t>b) Overlapping subproblems</a:t>
            </a:r>
            <a:br>
              <a:rPr lang="en-IN" sz="2200" dirty="0"/>
            </a:br>
            <a:r>
              <a:rPr lang="en-IN" sz="2200" dirty="0"/>
              <a:t>c) Greedy approach</a:t>
            </a:r>
            <a:br>
              <a:rPr lang="en-IN" sz="2200" dirty="0"/>
            </a:br>
            <a:r>
              <a:rPr lang="en-IN" sz="2200" dirty="0"/>
              <a:t>d) Both optimal substructure and overlapping subproblems</a:t>
            </a:r>
          </a:p>
          <a:p>
            <a:pPr marL="514350" indent="-514350">
              <a:buFont typeface="+mj-lt"/>
              <a:buAutoNum type="arabicPeriod"/>
            </a:pPr>
            <a:endParaRPr lang="en-IN" sz="2200" dirty="0"/>
          </a:p>
          <a:p>
            <a:pPr marL="514350" indent="-514350">
              <a:buFont typeface="+mj-lt"/>
              <a:buAutoNum type="arabicPeriod"/>
            </a:pPr>
            <a:r>
              <a:rPr lang="en-IN" sz="2200" dirty="0"/>
              <a:t>If a problem can be broken into subproblems which are reused several times, the problem possesses ____________ property.</a:t>
            </a:r>
            <a:br>
              <a:rPr lang="en-IN" sz="2200" dirty="0"/>
            </a:br>
            <a:r>
              <a:rPr lang="en-IN" sz="2200" dirty="0"/>
              <a:t>a) Overlapping subproblems</a:t>
            </a:r>
            <a:br>
              <a:rPr lang="en-IN" sz="2200" dirty="0"/>
            </a:br>
            <a:r>
              <a:rPr lang="en-IN" sz="2200" dirty="0"/>
              <a:t>b) Optimal substructure</a:t>
            </a:r>
            <a:br>
              <a:rPr lang="en-IN" sz="2200" dirty="0"/>
            </a:br>
            <a:r>
              <a:rPr lang="en-IN" sz="2200" dirty="0"/>
              <a:t>c) </a:t>
            </a:r>
            <a:r>
              <a:rPr lang="en-IN" sz="2200" dirty="0" err="1"/>
              <a:t>Memoization</a:t>
            </a:r>
            <a:r>
              <a:rPr lang="en-IN" sz="2200" dirty="0"/>
              <a:t/>
            </a:r>
            <a:br>
              <a:rPr lang="en-IN" sz="2200" dirty="0"/>
            </a:br>
            <a:r>
              <a:rPr lang="en-IN" sz="2200" dirty="0"/>
              <a:t>d) Greedy </a:t>
            </a:r>
          </a:p>
        </p:txBody>
      </p:sp>
      <p:sp>
        <p:nvSpPr>
          <p:cNvPr id="4" name="Date Placeholder 3"/>
          <p:cNvSpPr>
            <a:spLocks noGrp="1"/>
          </p:cNvSpPr>
          <p:nvPr>
            <p:ph type="dt" sz="half" idx="10"/>
          </p:nvPr>
        </p:nvSpPr>
        <p:spPr/>
        <p:txBody>
          <a:bodyPr/>
          <a:lstStyle/>
          <a:p>
            <a:fld id="{9E8D829B-BD77-47B9-A5BA-1F41A4F3FB2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AEEE58-B0A6-4D99-9EE8-5EE196AD775B}"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
        <p:nvSpPr>
          <p:cNvPr id="3" name="Content Placeholder 2">
            <a:extLst>
              <a:ext uri="{FF2B5EF4-FFF2-40B4-BE49-F238E27FC236}">
                <a16:creationId xmlns:a16="http://schemas.microsoft.com/office/drawing/2014/main" xmlns="" id="{858540BA-BA5F-44BA-893F-E68D7032E9CE}"/>
              </a:ext>
            </a:extLst>
          </p:cNvPr>
          <p:cNvSpPr>
            <a:spLocks noGrp="1"/>
          </p:cNvSpPr>
          <p:nvPr>
            <p:ph idx="1"/>
          </p:nvPr>
        </p:nvSpPr>
        <p:spPr>
          <a:xfrm>
            <a:off x="426720" y="975518"/>
            <a:ext cx="8229600" cy="4906963"/>
          </a:xfrm>
        </p:spPr>
        <p:txBody>
          <a:bodyPr>
            <a:normAutofit/>
          </a:bodyPr>
          <a:lstStyle/>
          <a:p>
            <a:pPr marL="0" indent="0">
              <a:buNone/>
            </a:pPr>
            <a:r>
              <a:rPr lang="en-IN" dirty="0"/>
              <a:t>    </a:t>
            </a:r>
            <a:r>
              <a:rPr lang="en-IN" sz="2600" b="1" dirty="0"/>
              <a:t>Dynamic-Programming Approach</a:t>
            </a:r>
          </a:p>
          <a:p>
            <a:pPr algn="just"/>
            <a:r>
              <a:rPr lang="en-IN" sz="2200" dirty="0"/>
              <a:t>Let </a:t>
            </a:r>
            <a:r>
              <a:rPr lang="en-IN" sz="2200" b="1" i="1" dirty="0" err="1"/>
              <a:t>i</a:t>
            </a:r>
            <a:r>
              <a:rPr lang="en-IN" sz="2200" dirty="0"/>
              <a:t> be the highest-numbered item in an optimal solution </a:t>
            </a:r>
            <a:r>
              <a:rPr lang="en-IN" sz="2200" b="1" dirty="0"/>
              <a:t>S</a:t>
            </a:r>
            <a:r>
              <a:rPr lang="en-IN" sz="2200" dirty="0"/>
              <a:t> for </a:t>
            </a:r>
            <a:r>
              <a:rPr lang="en-IN" sz="2200" b="1" dirty="0"/>
              <a:t>W</a:t>
            </a:r>
            <a:r>
              <a:rPr lang="en-IN" sz="2200" dirty="0"/>
              <a:t> dollars. Then </a:t>
            </a:r>
            <a:r>
              <a:rPr lang="en-IN" sz="2200" b="1" i="1" dirty="0"/>
              <a:t>S</a:t>
            </a:r>
            <a:r>
              <a:rPr lang="en-IN" sz="2200" b="1" i="1" baseline="30000" dirty="0"/>
              <a:t>'</a:t>
            </a:r>
            <a:r>
              <a:rPr lang="en-IN" sz="2200" b="1" i="1" dirty="0"/>
              <a:t> = S - {</a:t>
            </a:r>
            <a:r>
              <a:rPr lang="en-IN" sz="2200" b="1" i="1" dirty="0" err="1"/>
              <a:t>i</a:t>
            </a:r>
            <a:r>
              <a:rPr lang="en-IN" sz="2200" b="1" i="1" dirty="0"/>
              <a:t>}</a:t>
            </a:r>
            <a:r>
              <a:rPr lang="en-IN" sz="2200" dirty="0"/>
              <a:t> is an optimal solution for </a:t>
            </a:r>
            <a:r>
              <a:rPr lang="en-IN" sz="2200" b="1" i="1" dirty="0"/>
              <a:t>W - </a:t>
            </a:r>
            <a:r>
              <a:rPr lang="en-IN" sz="2200" b="1" i="1" dirty="0" err="1"/>
              <a:t>w</a:t>
            </a:r>
            <a:r>
              <a:rPr lang="en-IN" sz="2200" b="1" i="1" baseline="-25000" dirty="0" err="1"/>
              <a:t>i</a:t>
            </a:r>
            <a:r>
              <a:rPr lang="en-IN" sz="2200" dirty="0"/>
              <a:t> dollars and the value to the solution </a:t>
            </a:r>
            <a:r>
              <a:rPr lang="en-IN" sz="2200" b="1" i="1" dirty="0"/>
              <a:t>S</a:t>
            </a:r>
            <a:r>
              <a:rPr lang="en-IN" sz="2200" dirty="0"/>
              <a:t> is </a:t>
            </a:r>
            <a:r>
              <a:rPr lang="en-IN" sz="2200" b="1" i="1" dirty="0"/>
              <a:t>V</a:t>
            </a:r>
            <a:r>
              <a:rPr lang="en-IN" sz="2200" b="1" i="1" baseline="-25000" dirty="0"/>
              <a:t>i</a:t>
            </a:r>
            <a:r>
              <a:rPr lang="en-IN" sz="2200" dirty="0"/>
              <a:t> plus the value of the sub-problem.</a:t>
            </a:r>
          </a:p>
          <a:p>
            <a:r>
              <a:rPr lang="en-IN" sz="2200" dirty="0"/>
              <a:t>We can express this fact in the following formula: define </a:t>
            </a:r>
            <a:r>
              <a:rPr lang="en-IN" sz="2200" b="1" dirty="0"/>
              <a:t>c[</a:t>
            </a:r>
            <a:r>
              <a:rPr lang="en-IN" sz="2200" b="1" dirty="0" err="1"/>
              <a:t>i</a:t>
            </a:r>
            <a:r>
              <a:rPr lang="en-IN" sz="2200" b="1" dirty="0"/>
              <a:t>, w]</a:t>
            </a:r>
            <a:r>
              <a:rPr lang="en-IN" sz="2200" dirty="0"/>
              <a:t> to be the solution for items </a:t>
            </a:r>
            <a:r>
              <a:rPr lang="en-IN" sz="2200" b="1" dirty="0"/>
              <a:t>1,2, … , </a:t>
            </a:r>
            <a:r>
              <a:rPr lang="en-IN" sz="2200" b="1" dirty="0" err="1"/>
              <a:t>i</a:t>
            </a:r>
            <a:r>
              <a:rPr lang="en-IN" sz="2200" dirty="0"/>
              <a:t> and the max</a:t>
            </a:r>
            <a:r>
              <a:rPr lang="en-IN" sz="2200" baseline="-25000" dirty="0"/>
              <a:t>i</a:t>
            </a:r>
            <a:r>
              <a:rPr lang="en-IN" sz="2200" dirty="0"/>
              <a:t>mum weight </a:t>
            </a:r>
            <a:r>
              <a:rPr lang="en-IN" sz="2200" b="1" dirty="0"/>
              <a:t>w</a:t>
            </a:r>
            <a:r>
              <a:rPr lang="en-IN" sz="2200" dirty="0"/>
              <a:t>.</a:t>
            </a:r>
          </a:p>
          <a:p>
            <a:r>
              <a:rPr lang="en-IN" sz="2200" dirty="0"/>
              <a:t>The algorithm takes the following inputs</a:t>
            </a:r>
          </a:p>
          <a:p>
            <a:r>
              <a:rPr lang="en-IN" sz="2200" dirty="0"/>
              <a:t>The max</a:t>
            </a:r>
            <a:r>
              <a:rPr lang="en-IN" sz="2200" baseline="-25000" dirty="0"/>
              <a:t>i</a:t>
            </a:r>
            <a:r>
              <a:rPr lang="en-IN" sz="2200" dirty="0"/>
              <a:t>mum weight </a:t>
            </a:r>
            <a:r>
              <a:rPr lang="en-IN" sz="2200" b="1" dirty="0"/>
              <a:t>W</a:t>
            </a:r>
            <a:endParaRPr lang="en-IN" sz="2200" dirty="0"/>
          </a:p>
          <a:p>
            <a:r>
              <a:rPr lang="en-IN" sz="2200" dirty="0"/>
              <a:t>The number of items </a:t>
            </a:r>
            <a:r>
              <a:rPr lang="en-IN" sz="2200" b="1" dirty="0"/>
              <a:t>n</a:t>
            </a:r>
            <a:endParaRPr lang="en-IN" sz="2200" dirty="0"/>
          </a:p>
          <a:p>
            <a:r>
              <a:rPr lang="en-IN" sz="2200" dirty="0"/>
              <a:t>The two sequences </a:t>
            </a:r>
            <a:r>
              <a:rPr lang="en-IN" sz="2200" b="1" dirty="0"/>
              <a:t>v = &lt;v</a:t>
            </a:r>
            <a:r>
              <a:rPr lang="en-IN" sz="2200" b="1" baseline="-25000" dirty="0"/>
              <a:t>1</a:t>
            </a:r>
            <a:r>
              <a:rPr lang="en-IN" sz="2200" b="1" dirty="0"/>
              <a:t>, v</a:t>
            </a:r>
            <a:r>
              <a:rPr lang="en-IN" sz="2200" b="1" baseline="-25000" dirty="0"/>
              <a:t>2</a:t>
            </a:r>
            <a:r>
              <a:rPr lang="en-IN" sz="2200" b="1" dirty="0"/>
              <a:t>, …, </a:t>
            </a:r>
            <a:r>
              <a:rPr lang="en-IN" sz="2200" b="1" dirty="0" err="1"/>
              <a:t>v</a:t>
            </a:r>
            <a:r>
              <a:rPr lang="en-IN" sz="2200" b="1" baseline="-25000" dirty="0" err="1"/>
              <a:t>n</a:t>
            </a:r>
            <a:r>
              <a:rPr lang="en-IN" sz="2200" b="1" dirty="0"/>
              <a:t>&gt;</a:t>
            </a:r>
            <a:r>
              <a:rPr lang="en-IN" sz="2200" dirty="0"/>
              <a:t> and </a:t>
            </a:r>
            <a:r>
              <a:rPr lang="en-IN" sz="2200" b="1" dirty="0"/>
              <a:t>w = &lt;w</a:t>
            </a:r>
            <a:r>
              <a:rPr lang="en-IN" sz="2200" b="1" baseline="-25000" dirty="0"/>
              <a:t>1</a:t>
            </a:r>
            <a:r>
              <a:rPr lang="en-IN" sz="2200" b="1" dirty="0"/>
              <a:t>, w</a:t>
            </a:r>
            <a:r>
              <a:rPr lang="en-IN" sz="2200" b="1" baseline="-25000" dirty="0"/>
              <a:t>2</a:t>
            </a:r>
            <a:r>
              <a:rPr lang="en-IN" sz="2200" b="1" dirty="0"/>
              <a:t>, …, </a:t>
            </a:r>
            <a:r>
              <a:rPr lang="en-IN" sz="2200" b="1" dirty="0" err="1"/>
              <a:t>w</a:t>
            </a:r>
            <a:r>
              <a:rPr lang="en-IN" sz="2200" b="1" baseline="-25000" dirty="0" err="1"/>
              <a:t>n</a:t>
            </a:r>
            <a:r>
              <a:rPr lang="en-IN" sz="2200" b="1" dirty="0"/>
              <a:t>&gt;</a:t>
            </a:r>
            <a:endParaRPr lang="en-IN" sz="2200" dirty="0"/>
          </a:p>
          <a:p>
            <a:endParaRPr lang="en-IN" dirty="0"/>
          </a:p>
        </p:txBody>
      </p:sp>
    </p:spTree>
    <p:extLst>
      <p:ext uri="{BB962C8B-B14F-4D97-AF65-F5344CB8AC3E}">
        <p14:creationId xmlns:p14="http://schemas.microsoft.com/office/powerpoint/2010/main" xmlns="" val="497337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buFont typeface="+mj-lt"/>
              <a:buAutoNum type="arabicPeriod" startAt="3"/>
            </a:pPr>
            <a:r>
              <a:rPr lang="en-IN" sz="2200" dirty="0"/>
              <a:t>When dynamic programming is applied to a problem, it takes far less time as compared to other methods that don’t take advantage of overlapping subproblems.</a:t>
            </a:r>
            <a:br>
              <a:rPr lang="en-IN" sz="2200" dirty="0"/>
            </a:br>
            <a:r>
              <a:rPr lang="en-IN" sz="2200" dirty="0"/>
              <a:t>a) True</a:t>
            </a:r>
            <a:br>
              <a:rPr lang="en-IN" sz="2200" dirty="0"/>
            </a:br>
            <a:r>
              <a:rPr lang="en-IN" sz="2200" dirty="0"/>
              <a:t>b) False </a:t>
            </a:r>
          </a:p>
          <a:p>
            <a:pPr marL="457200" indent="-457200">
              <a:buFont typeface="+mj-lt"/>
              <a:buAutoNum type="arabicPeriod" startAt="3"/>
            </a:pPr>
            <a:endParaRPr lang="en-IN" sz="2200" dirty="0"/>
          </a:p>
          <a:p>
            <a:pPr marL="457200" indent="-457200">
              <a:buFont typeface="+mj-lt"/>
              <a:buAutoNum type="arabicPeriod" startAt="4"/>
            </a:pPr>
            <a:r>
              <a:rPr lang="en-IN" sz="2200" dirty="0"/>
              <a:t>Which of the following problems is NOT solved using dynamic programming?</a:t>
            </a:r>
            <a:br>
              <a:rPr lang="en-IN" sz="2200" dirty="0"/>
            </a:br>
            <a:r>
              <a:rPr lang="en-IN" sz="2200" dirty="0"/>
              <a:t>a) 0/1 knapsack problem</a:t>
            </a:r>
            <a:br>
              <a:rPr lang="en-IN" sz="2200" dirty="0"/>
            </a:br>
            <a:r>
              <a:rPr lang="en-IN" sz="2200" dirty="0"/>
              <a:t>b) Matrix chain multiplication problem</a:t>
            </a:r>
            <a:br>
              <a:rPr lang="en-IN" sz="2200" dirty="0"/>
            </a:br>
            <a:r>
              <a:rPr lang="en-IN" sz="2200" dirty="0"/>
              <a:t>c) Edit distance problem</a:t>
            </a:r>
            <a:br>
              <a:rPr lang="en-IN" sz="2200" dirty="0"/>
            </a:br>
            <a:r>
              <a:rPr lang="en-IN" sz="2200" dirty="0"/>
              <a:t>d) Fractional knapsack problem</a:t>
            </a:r>
          </a:p>
          <a:p>
            <a:pPr marL="457200" indent="-457200">
              <a:buFont typeface="+mj-lt"/>
              <a:buAutoNum type="arabicPeriod" startAt="3"/>
            </a:pPr>
            <a:endParaRPr lang="en-IN" sz="2200" dirty="0"/>
          </a:p>
        </p:txBody>
      </p:sp>
      <p:sp>
        <p:nvSpPr>
          <p:cNvPr id="4" name="Date Placeholder 3"/>
          <p:cNvSpPr>
            <a:spLocks noGrp="1"/>
          </p:cNvSpPr>
          <p:nvPr>
            <p:ph type="dt" sz="half" idx="10"/>
          </p:nvPr>
        </p:nvSpPr>
        <p:spPr/>
        <p:txBody>
          <a:bodyPr/>
          <a:lstStyle/>
          <a:p>
            <a:fld id="{9D973F91-820D-4940-A5E9-69CD0E00BC8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p>
        </p:txBody>
      </p:sp>
    </p:spTree>
    <p:extLst>
      <p:ext uri="{BB962C8B-B14F-4D97-AF65-F5344CB8AC3E}">
        <p14:creationId xmlns:p14="http://schemas.microsoft.com/office/powerpoint/2010/main" xmlns="" val="740486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5"/>
            </a:pPr>
            <a:r>
              <a:rPr lang="en-IN" sz="2200" dirty="0"/>
              <a:t>Which of the following problems should be solved using dynamic programming?</a:t>
            </a:r>
            <a:br>
              <a:rPr lang="en-IN" sz="2200" dirty="0"/>
            </a:br>
            <a:r>
              <a:rPr lang="en-IN" sz="2200" dirty="0"/>
              <a:t>a) </a:t>
            </a:r>
            <a:r>
              <a:rPr lang="en-IN" sz="2200" dirty="0" err="1"/>
              <a:t>Mergesort</a:t>
            </a:r>
            <a:r>
              <a:rPr lang="en-IN" sz="2200" dirty="0"/>
              <a:t/>
            </a:r>
            <a:br>
              <a:rPr lang="en-IN" sz="2200" dirty="0"/>
            </a:br>
            <a:r>
              <a:rPr lang="en-IN" sz="2200" dirty="0"/>
              <a:t>b) Binary search</a:t>
            </a:r>
            <a:br>
              <a:rPr lang="en-IN" sz="2200" dirty="0"/>
            </a:br>
            <a:r>
              <a:rPr lang="en-IN" sz="2200" dirty="0"/>
              <a:t>c) Longest common subsequence</a:t>
            </a:r>
            <a:br>
              <a:rPr lang="en-IN" sz="2200" dirty="0"/>
            </a:br>
            <a:r>
              <a:rPr lang="en-IN" sz="2200" dirty="0"/>
              <a:t>d) Quicksort</a:t>
            </a:r>
          </a:p>
          <a:p>
            <a:pPr marL="457200" indent="-457200">
              <a:buFont typeface="+mj-lt"/>
              <a:buAutoNum type="arabicPeriod" startAt="5"/>
            </a:pPr>
            <a:endParaRPr lang="en-IN" sz="2200" dirty="0"/>
          </a:p>
          <a:p>
            <a:pPr marL="457200" indent="-457200">
              <a:buFont typeface="+mj-lt"/>
              <a:buAutoNum type="arabicPeriod" startAt="5"/>
            </a:pPr>
            <a:r>
              <a:rPr lang="en-IN" sz="2200" dirty="0"/>
              <a:t>If a problem can be solved by combining optimal solutions to non-overlapping problems, the strategy is called _____________</a:t>
            </a:r>
            <a:br>
              <a:rPr lang="en-IN" sz="2200" dirty="0"/>
            </a:br>
            <a:r>
              <a:rPr lang="en-IN" sz="2200" dirty="0"/>
              <a:t>a) Dynamic programming</a:t>
            </a:r>
            <a:br>
              <a:rPr lang="en-IN" sz="2200" dirty="0"/>
            </a:br>
            <a:r>
              <a:rPr lang="en-IN" sz="2200" dirty="0"/>
              <a:t>b) Greedy</a:t>
            </a:r>
            <a:br>
              <a:rPr lang="en-IN" sz="2200" dirty="0"/>
            </a:br>
            <a:r>
              <a:rPr lang="en-IN" sz="2200" dirty="0"/>
              <a:t>c) Divide and conquer</a:t>
            </a:r>
            <a:br>
              <a:rPr lang="en-IN" sz="2200" dirty="0"/>
            </a:br>
            <a:r>
              <a:rPr lang="en-IN" sz="2200" dirty="0"/>
              <a:t>d) Recursion</a:t>
            </a:r>
          </a:p>
          <a:p>
            <a:pPr marL="0" indent="0">
              <a:buNone/>
            </a:pPr>
            <a:endParaRPr lang="en-US" dirty="0"/>
          </a:p>
        </p:txBody>
      </p:sp>
      <p:sp>
        <p:nvSpPr>
          <p:cNvPr id="4" name="Date Placeholder 3"/>
          <p:cNvSpPr>
            <a:spLocks noGrp="1"/>
          </p:cNvSpPr>
          <p:nvPr>
            <p:ph type="dt" sz="half" idx="10"/>
          </p:nvPr>
        </p:nvSpPr>
        <p:spPr/>
        <p:txBody>
          <a:bodyPr/>
          <a:lstStyle/>
          <a:p>
            <a:fld id="{21CF9B25-DDCC-4856-9D05-C19B3395AAA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35258" y="-6151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spTree>
    <p:extLst>
      <p:ext uri="{BB962C8B-B14F-4D97-AF65-F5344CB8AC3E}">
        <p14:creationId xmlns:p14="http://schemas.microsoft.com/office/powerpoint/2010/main" xmlns="" val="1950491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startAt="7"/>
            </a:pPr>
            <a:r>
              <a:rPr lang="en-IN" sz="2200" dirty="0"/>
              <a:t> Which of the problems cannot be solved by backtracking method?</a:t>
            </a:r>
            <a:br>
              <a:rPr lang="en-IN" sz="2200" dirty="0"/>
            </a:br>
            <a:r>
              <a:rPr lang="en-IN" sz="2200" dirty="0"/>
              <a:t>a) n-queen problem</a:t>
            </a:r>
            <a:br>
              <a:rPr lang="en-IN" sz="2200" dirty="0"/>
            </a:br>
            <a:r>
              <a:rPr lang="en-IN" sz="2200" dirty="0"/>
              <a:t>b) subset sum problem</a:t>
            </a:r>
            <a:br>
              <a:rPr lang="en-IN" sz="2200" dirty="0"/>
            </a:br>
            <a:r>
              <a:rPr lang="en-IN" sz="2200" dirty="0"/>
              <a:t>c) </a:t>
            </a:r>
            <a:r>
              <a:rPr lang="en-IN" sz="2200" dirty="0" err="1"/>
              <a:t>hamiltonian</a:t>
            </a:r>
            <a:r>
              <a:rPr lang="en-IN" sz="2200" dirty="0"/>
              <a:t> circuit problem</a:t>
            </a:r>
            <a:br>
              <a:rPr lang="en-IN" sz="2200" dirty="0"/>
            </a:br>
            <a:r>
              <a:rPr lang="en-IN" sz="2200" dirty="0"/>
              <a:t>d) travelling salesman problem</a:t>
            </a:r>
          </a:p>
          <a:p>
            <a:pPr marL="514350" indent="-514350">
              <a:buFont typeface="+mj-lt"/>
              <a:buAutoNum type="arabicPeriod" startAt="7"/>
            </a:pPr>
            <a:endParaRPr lang="en-IN" sz="2200" dirty="0"/>
          </a:p>
          <a:p>
            <a:pPr marL="514350" indent="-514350">
              <a:buFont typeface="+mj-lt"/>
              <a:buAutoNum type="arabicPeriod" startAt="7"/>
            </a:pPr>
            <a:r>
              <a:rPr lang="en-IN" sz="2200" dirty="0"/>
              <a:t>Backtracking algorithm is implemented by constructing a tree of choices called as?</a:t>
            </a:r>
            <a:br>
              <a:rPr lang="en-IN" sz="2200" dirty="0"/>
            </a:br>
            <a:r>
              <a:rPr lang="en-IN" sz="2200" dirty="0"/>
              <a:t>a) State-space tree</a:t>
            </a:r>
            <a:br>
              <a:rPr lang="en-IN" sz="2200" dirty="0"/>
            </a:br>
            <a:r>
              <a:rPr lang="en-IN" sz="2200" dirty="0"/>
              <a:t>b) State-chart tree</a:t>
            </a:r>
            <a:br>
              <a:rPr lang="en-IN" sz="2200" dirty="0"/>
            </a:br>
            <a:r>
              <a:rPr lang="en-IN" sz="2200" dirty="0"/>
              <a:t>c) Node tree</a:t>
            </a:r>
            <a:br>
              <a:rPr lang="en-IN" sz="2200" dirty="0"/>
            </a:br>
            <a:r>
              <a:rPr lang="en-IN" sz="2200" dirty="0"/>
              <a:t>d) Backtracking tree</a:t>
            </a:r>
          </a:p>
          <a:p>
            <a:pPr marL="514350" indent="-514350">
              <a:buFont typeface="+mj-lt"/>
              <a:buAutoNum type="arabicPeriod" startAt="7"/>
            </a:pPr>
            <a:endParaRPr lang="en-IN" sz="2200" dirty="0"/>
          </a:p>
          <a:p>
            <a:pPr marL="0" indent="0">
              <a:buNone/>
            </a:pPr>
            <a:endParaRPr lang="en-US" dirty="0"/>
          </a:p>
        </p:txBody>
      </p:sp>
      <p:sp>
        <p:nvSpPr>
          <p:cNvPr id="4" name="Date Placeholder 3"/>
          <p:cNvSpPr>
            <a:spLocks noGrp="1"/>
          </p:cNvSpPr>
          <p:nvPr>
            <p:ph type="dt" sz="half" idx="10"/>
          </p:nvPr>
        </p:nvSpPr>
        <p:spPr/>
        <p:txBody>
          <a:bodyPr/>
          <a:lstStyle/>
          <a:p>
            <a:fld id="{9DF1F8CC-9626-417E-96E5-DAD9FB0E3F8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spTree>
    <p:extLst>
      <p:ext uri="{BB962C8B-B14F-4D97-AF65-F5344CB8AC3E}">
        <p14:creationId xmlns:p14="http://schemas.microsoft.com/office/powerpoint/2010/main" xmlns="" val="2221151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514350" indent="-514350">
              <a:buFont typeface="+mj-lt"/>
              <a:buAutoNum type="arabicPeriod" startAt="9"/>
            </a:pPr>
            <a:r>
              <a:rPr lang="en-IN" sz="2200" dirty="0"/>
              <a:t>In what manner is a state-space tree for a backtracking algorithm constructed?</a:t>
            </a:r>
            <a:br>
              <a:rPr lang="en-IN" sz="2200" dirty="0"/>
            </a:br>
            <a:r>
              <a:rPr lang="en-IN" sz="2200" dirty="0"/>
              <a:t>a) Depth-first search</a:t>
            </a:r>
            <a:br>
              <a:rPr lang="en-IN" sz="2200" dirty="0"/>
            </a:br>
            <a:r>
              <a:rPr lang="en-IN" sz="2200" dirty="0"/>
              <a:t>b) Breadth-first search</a:t>
            </a:r>
            <a:br>
              <a:rPr lang="en-IN" sz="2200" dirty="0"/>
            </a:br>
            <a:r>
              <a:rPr lang="en-IN" sz="2200" dirty="0"/>
              <a:t>c) Twice around the tree</a:t>
            </a:r>
            <a:br>
              <a:rPr lang="en-IN" sz="2200" dirty="0"/>
            </a:br>
            <a:r>
              <a:rPr lang="en-IN" sz="2200" dirty="0"/>
              <a:t>d) Nearest neighbour first</a:t>
            </a:r>
          </a:p>
          <a:p>
            <a:pPr marL="514350" indent="-514350">
              <a:buFont typeface="+mj-lt"/>
              <a:buAutoNum type="arabicPeriod" startAt="9"/>
            </a:pPr>
            <a:endParaRPr lang="en-IN" sz="2200" dirty="0"/>
          </a:p>
          <a:p>
            <a:pPr marL="514350" indent="-514350">
              <a:buFont typeface="+mj-lt"/>
              <a:buAutoNum type="arabicPeriod" startAt="9"/>
            </a:pPr>
            <a:r>
              <a:rPr lang="en-IN" sz="2200" dirty="0"/>
              <a:t>The problem of finding a subset of positive integers whose sum is equal to a given positive integer is called as?</a:t>
            </a:r>
            <a:br>
              <a:rPr lang="en-IN" sz="2200" dirty="0"/>
            </a:br>
            <a:r>
              <a:rPr lang="en-IN" sz="2200" dirty="0"/>
              <a:t>a) n- queen problem</a:t>
            </a:r>
            <a:br>
              <a:rPr lang="en-IN" sz="2200" dirty="0"/>
            </a:br>
            <a:r>
              <a:rPr lang="en-IN" sz="2200" dirty="0"/>
              <a:t>b) subset sum problem</a:t>
            </a:r>
            <a:br>
              <a:rPr lang="en-IN" sz="2200" dirty="0"/>
            </a:br>
            <a:r>
              <a:rPr lang="en-IN" sz="2200" dirty="0"/>
              <a:t>c) knapsack problem</a:t>
            </a:r>
            <a:br>
              <a:rPr lang="en-IN" sz="2200" dirty="0"/>
            </a:br>
            <a:r>
              <a:rPr lang="en-IN" sz="2200" dirty="0"/>
              <a:t>d) </a:t>
            </a:r>
            <a:r>
              <a:rPr lang="en-IN" sz="2200" dirty="0" err="1"/>
              <a:t>hamiltonian</a:t>
            </a:r>
            <a:r>
              <a:rPr lang="en-IN" sz="2200" dirty="0"/>
              <a:t> circuit problem</a:t>
            </a:r>
            <a:endParaRPr lang="en-US" sz="2200" dirty="0"/>
          </a:p>
        </p:txBody>
      </p:sp>
      <p:sp>
        <p:nvSpPr>
          <p:cNvPr id="4" name="Date Placeholder 3"/>
          <p:cNvSpPr>
            <a:spLocks noGrp="1"/>
          </p:cNvSpPr>
          <p:nvPr>
            <p:ph type="dt" sz="half" idx="10"/>
          </p:nvPr>
        </p:nvSpPr>
        <p:spPr/>
        <p:txBody>
          <a:bodyPr/>
          <a:lstStyle/>
          <a:p>
            <a:fld id="{BC077AEB-08ED-4DCD-B69C-1065656396A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spTree>
    <p:extLst>
      <p:ext uri="{BB962C8B-B14F-4D97-AF65-F5344CB8AC3E}">
        <p14:creationId xmlns:p14="http://schemas.microsoft.com/office/powerpoint/2010/main" xmlns="" val="128011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CC161FDE-23D6-4E0B-B309-9C61FCF9DFB5}" type="datetime1">
              <a:rPr lang="en-US" smtClean="0"/>
              <a:t>11/14/2022</a:t>
            </a:fld>
            <a:endParaRPr lang="en-US"/>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a:t>
            </a:r>
            <a:r>
              <a:rPr lang="en-US" sz="3200" dirty="0" smtClean="0"/>
              <a:t>Question</a:t>
            </a:r>
            <a:endParaRPr lang="en-US" sz="3200" dirty="0"/>
          </a:p>
        </p:txBody>
      </p:sp>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219200"/>
            <a:ext cx="8229600" cy="4830763"/>
          </a:xfrm>
        </p:spPr>
        <p:txBody>
          <a:bodyPr>
            <a:noAutofit/>
          </a:bodyPr>
          <a:lstStyle/>
          <a:p>
            <a:pPr marL="0" indent="0">
              <a:buNone/>
            </a:pPr>
            <a:r>
              <a:rPr lang="en-US" sz="1800" dirty="0" smtClean="0"/>
              <a:t>Q.1The 0/1 Knapsack </a:t>
            </a:r>
            <a:r>
              <a:rPr lang="en-US" sz="1800" dirty="0"/>
              <a:t>problem is an example of ____________</a:t>
            </a:r>
            <a:br>
              <a:rPr lang="en-US" sz="1800" dirty="0"/>
            </a:br>
            <a:r>
              <a:rPr lang="en-US" sz="1800" dirty="0"/>
              <a:t>a) Greedy algorithm</a:t>
            </a:r>
            <a:br>
              <a:rPr lang="en-US" sz="1800" dirty="0"/>
            </a:br>
            <a:r>
              <a:rPr lang="en-US" sz="1800" dirty="0"/>
              <a:t>b) 2D dynamic programming</a:t>
            </a:r>
            <a:br>
              <a:rPr lang="en-US" sz="1800" dirty="0"/>
            </a:br>
            <a:r>
              <a:rPr lang="en-US" sz="1800" dirty="0"/>
              <a:t>c) 1D dynamic programming</a:t>
            </a:r>
            <a:br>
              <a:rPr lang="en-US" sz="1800" dirty="0"/>
            </a:br>
            <a:r>
              <a:rPr lang="en-US" sz="1800" dirty="0"/>
              <a:t>d) Divide and </a:t>
            </a:r>
            <a:r>
              <a:rPr lang="en-US" sz="1800" dirty="0" smtClean="0"/>
              <a:t>conquer</a:t>
            </a:r>
          </a:p>
          <a:p>
            <a:pPr marL="0" indent="0">
              <a:buNone/>
            </a:pPr>
            <a:r>
              <a:rPr lang="en-US" sz="1800" dirty="0" smtClean="0"/>
              <a:t>Q.2 __________method </a:t>
            </a:r>
            <a:r>
              <a:rPr lang="en-US" sz="1800" dirty="0"/>
              <a:t>can be used to solve the Knapsack problem?</a:t>
            </a:r>
            <a:br>
              <a:rPr lang="en-US" sz="1800" dirty="0"/>
            </a:br>
            <a:r>
              <a:rPr lang="en-US" sz="1800" dirty="0"/>
              <a:t>a) Brute force algorithm</a:t>
            </a:r>
            <a:br>
              <a:rPr lang="en-US" sz="1800" dirty="0"/>
            </a:br>
            <a:r>
              <a:rPr lang="en-US" sz="1800" dirty="0"/>
              <a:t>b) Recursion</a:t>
            </a:r>
            <a:br>
              <a:rPr lang="en-US" sz="1800" dirty="0"/>
            </a:br>
            <a:r>
              <a:rPr lang="en-US" sz="1800" dirty="0"/>
              <a:t>c) Dynamic programming</a:t>
            </a:r>
            <a:br>
              <a:rPr lang="en-US" sz="1800" dirty="0"/>
            </a:br>
            <a:r>
              <a:rPr lang="en-US" sz="1800" dirty="0"/>
              <a:t>d) Brute force, Recursion and Dynamic </a:t>
            </a:r>
            <a:r>
              <a:rPr lang="en-US" sz="1800" dirty="0" smtClean="0"/>
              <a:t>Programming</a:t>
            </a:r>
          </a:p>
          <a:p>
            <a:pPr marL="0" indent="0">
              <a:buNone/>
            </a:pPr>
            <a:r>
              <a:rPr lang="en-US" sz="1800" dirty="0" smtClean="0"/>
              <a:t>Q.3 </a:t>
            </a:r>
            <a:r>
              <a:rPr lang="en-US" dirty="0"/>
              <a:t> </a:t>
            </a:r>
            <a:r>
              <a:rPr lang="en-US" sz="1800" dirty="0" smtClean="0"/>
              <a:t>______ is used </a:t>
            </a:r>
            <a:r>
              <a:rPr lang="en-US" sz="1800" dirty="0"/>
              <a:t>to solve the matrix chain multiplication problem?</a:t>
            </a:r>
            <a:br>
              <a:rPr lang="en-US" sz="1800" dirty="0"/>
            </a:br>
            <a:r>
              <a:rPr lang="en-US" sz="1800" dirty="0"/>
              <a:t>a) Dynamic programming</a:t>
            </a:r>
            <a:br>
              <a:rPr lang="en-US" sz="1800" dirty="0"/>
            </a:br>
            <a:r>
              <a:rPr lang="en-US" sz="1800" dirty="0"/>
              <a:t>b) Brute force</a:t>
            </a:r>
            <a:br>
              <a:rPr lang="en-US" sz="1800" dirty="0"/>
            </a:br>
            <a:r>
              <a:rPr lang="en-US" sz="1800" dirty="0"/>
              <a:t>c) Recursion</a:t>
            </a:r>
            <a:br>
              <a:rPr lang="en-US" sz="1800" dirty="0"/>
            </a:br>
            <a:r>
              <a:rPr lang="en-US" sz="1800" dirty="0"/>
              <a:t>d) Dynamic Programming, Brute force, Recursion</a:t>
            </a:r>
            <a:endParaRPr lang="en-US" sz="1800" dirty="0" smtClean="0"/>
          </a:p>
        </p:txBody>
      </p:sp>
    </p:spTree>
    <p:extLst>
      <p:ext uri="{BB962C8B-B14F-4D97-AF65-F5344CB8AC3E}">
        <p14:creationId xmlns:p14="http://schemas.microsoft.com/office/powerpoint/2010/main" xmlns="" val="3641794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4A66D398-B766-4CDE-9415-C21F8B8AD0A2}" type="datetime1">
              <a:rPr lang="en-US" smtClean="0"/>
              <a:t>11/14/2022</a:t>
            </a:fld>
            <a:endParaRPr lang="en-US"/>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143000"/>
            <a:ext cx="8229600" cy="4983163"/>
          </a:xfrm>
        </p:spPr>
        <p:txBody>
          <a:bodyPr>
            <a:noAutofit/>
          </a:bodyPr>
          <a:lstStyle/>
          <a:p>
            <a:pPr marL="0" indent="0">
              <a:buNone/>
            </a:pPr>
            <a:r>
              <a:rPr lang="en-US" sz="1800" dirty="0" smtClean="0"/>
              <a:t>Q.4 ________ problems </a:t>
            </a:r>
            <a:r>
              <a:rPr lang="en-US" sz="1800" dirty="0"/>
              <a:t>can be solved using the longest subsequence problem?</a:t>
            </a:r>
            <a:br>
              <a:rPr lang="en-US" sz="1800" dirty="0"/>
            </a:br>
            <a:r>
              <a:rPr lang="en-US" sz="1800" dirty="0"/>
              <a:t>a) Longest increasing subsequence</a:t>
            </a:r>
            <a:br>
              <a:rPr lang="en-US" sz="1800" dirty="0"/>
            </a:br>
            <a:r>
              <a:rPr lang="en-US" sz="1800" dirty="0"/>
              <a:t>b) Longest palindromic subsequence</a:t>
            </a:r>
            <a:br>
              <a:rPr lang="en-US" sz="1800" dirty="0"/>
            </a:br>
            <a:r>
              <a:rPr lang="en-US" sz="1800" dirty="0"/>
              <a:t>c) Longest </a:t>
            </a:r>
            <a:r>
              <a:rPr lang="en-US" sz="1800" dirty="0" err="1"/>
              <a:t>bitonic</a:t>
            </a:r>
            <a:r>
              <a:rPr lang="en-US" sz="1800" dirty="0"/>
              <a:t> subsequence</a:t>
            </a:r>
            <a:br>
              <a:rPr lang="en-US" sz="1800" dirty="0"/>
            </a:br>
            <a:r>
              <a:rPr lang="en-US" sz="1800" dirty="0"/>
              <a:t>d) Longest decreasing </a:t>
            </a:r>
            <a:r>
              <a:rPr lang="en-US" sz="1800" dirty="0" smtClean="0"/>
              <a:t>subsequence</a:t>
            </a:r>
          </a:p>
          <a:p>
            <a:pPr marL="0" indent="0">
              <a:buNone/>
            </a:pPr>
            <a:r>
              <a:rPr lang="en-US" sz="1800" dirty="0" smtClean="0"/>
              <a:t>Q.5 ___________is </a:t>
            </a:r>
            <a:r>
              <a:rPr lang="en-US" sz="1800" dirty="0"/>
              <a:t>the worst case time complexity of dynamic programming solution of the subset sum problem(sum=given subset sum)?</a:t>
            </a:r>
            <a:br>
              <a:rPr lang="en-US" sz="1800" dirty="0"/>
            </a:br>
            <a:r>
              <a:rPr lang="en-US" sz="1800" dirty="0"/>
              <a:t>a) O(n)</a:t>
            </a:r>
            <a:br>
              <a:rPr lang="en-US" sz="1800" dirty="0"/>
            </a:br>
            <a:r>
              <a:rPr lang="en-US" sz="1800" dirty="0"/>
              <a:t>b) O(sum)</a:t>
            </a:r>
            <a:br>
              <a:rPr lang="en-US" sz="1800" dirty="0"/>
            </a:br>
            <a:r>
              <a:rPr lang="en-US" sz="1800" dirty="0"/>
              <a:t>c) O(n</a:t>
            </a:r>
            <a:r>
              <a:rPr lang="en-US" sz="1800" baseline="30000" dirty="0"/>
              <a:t>2</a:t>
            </a:r>
            <a:r>
              <a:rPr lang="en-US" sz="1800" dirty="0"/>
              <a:t>)</a:t>
            </a:r>
            <a:br>
              <a:rPr lang="en-US" sz="1800" dirty="0"/>
            </a:br>
            <a:r>
              <a:rPr lang="en-US" sz="1800" dirty="0"/>
              <a:t>d) O(sum*n</a:t>
            </a:r>
            <a:r>
              <a:rPr lang="en-US" sz="1800" dirty="0" smtClean="0"/>
              <a:t>)</a:t>
            </a:r>
          </a:p>
          <a:p>
            <a:pPr marL="0" indent="0">
              <a:buNone/>
            </a:pPr>
            <a:r>
              <a:rPr lang="en-US" sz="1800" dirty="0" smtClean="0"/>
              <a:t>Q.6 </a:t>
            </a:r>
            <a:r>
              <a:rPr lang="en-US" sz="1800" dirty="0"/>
              <a:t>In </a:t>
            </a:r>
            <a:r>
              <a:rPr lang="en-US" sz="1800" dirty="0" smtClean="0"/>
              <a:t>______ directions  </a:t>
            </a:r>
            <a:r>
              <a:rPr lang="en-US" sz="1800" dirty="0"/>
              <a:t>queens attack each other?</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endParaRPr lang="en-US" sz="1800" dirty="0" smtClean="0"/>
          </a:p>
        </p:txBody>
      </p:sp>
    </p:spTree>
    <p:extLst>
      <p:ext uri="{BB962C8B-B14F-4D97-AF65-F5344CB8AC3E}">
        <p14:creationId xmlns:p14="http://schemas.microsoft.com/office/powerpoint/2010/main" xmlns="" val="3387037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A606AB20-7478-4100-8403-E9A779CEB53F}" type="datetime1">
              <a:rPr lang="en-US" smtClean="0"/>
              <a:t>11/14/2022</a:t>
            </a:fld>
            <a:endParaRPr lang="en-US"/>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smtClean="0"/>
              <a:t>Q.7 </a:t>
            </a:r>
            <a:r>
              <a:rPr lang="en-IN" sz="1800" dirty="0"/>
              <a:t>Placing n-queens so that no two queens attack each other is </a:t>
            </a:r>
            <a:r>
              <a:rPr lang="en-IN" sz="1800" dirty="0" smtClean="0"/>
              <a:t>called__________</a:t>
            </a:r>
            <a:r>
              <a:rPr lang="en-IN" sz="1800" dirty="0"/>
              <a:t/>
            </a:r>
            <a:br>
              <a:rPr lang="en-IN" sz="1800" dirty="0"/>
            </a:br>
            <a:r>
              <a:rPr lang="en-IN" sz="1800" dirty="0"/>
              <a:t>a) n-queen’s problem</a:t>
            </a:r>
            <a:br>
              <a:rPr lang="en-IN" sz="1800" dirty="0"/>
            </a:br>
            <a:r>
              <a:rPr lang="en-IN" sz="1800" dirty="0"/>
              <a:t>b) 8-queen’s problem</a:t>
            </a:r>
            <a:br>
              <a:rPr lang="en-IN" sz="1800" dirty="0"/>
            </a:br>
            <a:r>
              <a:rPr lang="en-IN" sz="1800" dirty="0"/>
              <a:t>c) Hamiltonian circuit problem</a:t>
            </a:r>
            <a:br>
              <a:rPr lang="en-IN" sz="1800" dirty="0"/>
            </a:br>
            <a:r>
              <a:rPr lang="en-IN" sz="1800" dirty="0"/>
              <a:t>d) </a:t>
            </a:r>
            <a:r>
              <a:rPr lang="en-IN" sz="1800" dirty="0" smtClean="0"/>
              <a:t>subset </a:t>
            </a:r>
            <a:r>
              <a:rPr lang="en-IN" sz="1800" dirty="0"/>
              <a:t>sum </a:t>
            </a:r>
            <a:r>
              <a:rPr lang="en-IN" sz="1800" dirty="0" smtClean="0"/>
              <a:t>problem</a:t>
            </a:r>
          </a:p>
          <a:p>
            <a:pPr marL="0" indent="0">
              <a:buNone/>
            </a:pPr>
            <a:r>
              <a:rPr lang="en-US" sz="1800" dirty="0" smtClean="0"/>
              <a:t>Q.8 </a:t>
            </a:r>
            <a:r>
              <a:rPr lang="en-IN" dirty="0"/>
              <a:t> </a:t>
            </a:r>
            <a:r>
              <a:rPr lang="en-IN" sz="1800" dirty="0" smtClean="0"/>
              <a:t>The </a:t>
            </a:r>
            <a:r>
              <a:rPr lang="en-IN" sz="1800" dirty="0"/>
              <a:t>n-queens problem </a:t>
            </a:r>
            <a:r>
              <a:rPr lang="en-IN" sz="1800" dirty="0" smtClean="0"/>
              <a:t>implemented in _________.</a:t>
            </a:r>
            <a:r>
              <a:rPr lang="en-IN" sz="1800" dirty="0"/>
              <a:t/>
            </a:r>
            <a:br>
              <a:rPr lang="en-IN" sz="1800" dirty="0"/>
            </a:br>
            <a:r>
              <a:rPr lang="en-IN" sz="1800" dirty="0"/>
              <a:t>a) carom</a:t>
            </a:r>
            <a:br>
              <a:rPr lang="en-IN" sz="1800" dirty="0"/>
            </a:br>
            <a:r>
              <a:rPr lang="en-IN" sz="1800" dirty="0"/>
              <a:t>b) chess</a:t>
            </a:r>
            <a:br>
              <a:rPr lang="en-IN" sz="1800" dirty="0"/>
            </a:br>
            <a:r>
              <a:rPr lang="en-IN" sz="1800" dirty="0"/>
              <a:t>c) </a:t>
            </a:r>
            <a:r>
              <a:rPr lang="en-IN" sz="1800" dirty="0" err="1"/>
              <a:t>ludo</a:t>
            </a:r>
            <a:r>
              <a:rPr lang="en-IN" sz="1800" dirty="0"/>
              <a:t/>
            </a:r>
            <a:br>
              <a:rPr lang="en-IN" sz="1800" dirty="0"/>
            </a:br>
            <a:r>
              <a:rPr lang="en-IN" sz="1800" dirty="0"/>
              <a:t>d) </a:t>
            </a:r>
            <a:r>
              <a:rPr lang="en-IN" sz="1800" dirty="0" smtClean="0"/>
              <a:t>cards</a:t>
            </a:r>
          </a:p>
          <a:p>
            <a:pPr marL="0" indent="0">
              <a:buNone/>
            </a:pPr>
            <a:r>
              <a:rPr lang="en-US" sz="1800" dirty="0" smtClean="0"/>
              <a:t>Q.9 __________methods </a:t>
            </a:r>
            <a:r>
              <a:rPr lang="en-US" sz="1800" dirty="0"/>
              <a:t>can be used to solve n-queen’s </a:t>
            </a:r>
            <a:r>
              <a:rPr lang="en-US" sz="1800" dirty="0" smtClean="0"/>
              <a:t>problem.</a:t>
            </a:r>
            <a:r>
              <a:rPr lang="en-US" sz="1800" dirty="0"/>
              <a:t/>
            </a:r>
            <a:br>
              <a:rPr lang="en-US" sz="1800" dirty="0"/>
            </a:br>
            <a:r>
              <a:rPr lang="en-US" sz="1800" dirty="0"/>
              <a:t>a) greedy algorithm</a:t>
            </a:r>
            <a:br>
              <a:rPr lang="en-US" sz="1800" dirty="0"/>
            </a:br>
            <a:r>
              <a:rPr lang="en-US" sz="1800" dirty="0"/>
              <a:t>b) divide and conquer</a:t>
            </a:r>
            <a:br>
              <a:rPr lang="en-US" sz="1800" dirty="0"/>
            </a:br>
            <a:r>
              <a:rPr lang="en-US" sz="1800" dirty="0"/>
              <a:t>c) iterative improvement</a:t>
            </a:r>
            <a:br>
              <a:rPr lang="en-US" sz="1800" dirty="0"/>
            </a:br>
            <a:r>
              <a:rPr lang="en-US" sz="1800" dirty="0"/>
              <a:t>d) backtracking</a:t>
            </a:r>
            <a:endParaRPr lang="en-US" sz="1800" dirty="0" smtClean="0"/>
          </a:p>
        </p:txBody>
      </p:sp>
    </p:spTree>
    <p:extLst>
      <p:ext uri="{BB962C8B-B14F-4D97-AF65-F5344CB8AC3E}">
        <p14:creationId xmlns:p14="http://schemas.microsoft.com/office/powerpoint/2010/main" xmlns="" val="24453838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9D117B-303F-42A4-BADB-180A6815EE9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8" name="Picture 17">
            <a:extLst>
              <a:ext uri="{FF2B5EF4-FFF2-40B4-BE49-F238E27FC236}">
                <a16:creationId xmlns:a16="http://schemas.microsoft.com/office/drawing/2014/main" xmlns="" id="{136605B1-7C6C-46BB-8C34-BCE26CBDB7CB}"/>
              </a:ext>
            </a:extLst>
          </p:cNvPr>
          <p:cNvPicPr>
            <a:picLocks noChangeAspect="1"/>
          </p:cNvPicPr>
          <p:nvPr/>
        </p:nvPicPr>
        <p:blipFill>
          <a:blip r:embed="rId2"/>
          <a:stretch>
            <a:fillRect/>
          </a:stretch>
        </p:blipFill>
        <p:spPr>
          <a:xfrm>
            <a:off x="0" y="1704068"/>
            <a:ext cx="9144000" cy="386499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3B4D28-5367-4FF4-9E22-3616D360638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2"/>
          <a:stretch>
            <a:fillRect/>
          </a:stretch>
        </p:blipFill>
        <p:spPr>
          <a:xfrm>
            <a:off x="-38100" y="1490662"/>
            <a:ext cx="8724900" cy="3876675"/>
          </a:xfrm>
          <a:prstGeom prst="rect">
            <a:avLst/>
          </a:prstGeom>
        </p:spPr>
      </p:pic>
    </p:spTree>
    <p:extLst>
      <p:ext uri="{BB962C8B-B14F-4D97-AF65-F5344CB8AC3E}">
        <p14:creationId xmlns:p14="http://schemas.microsoft.com/office/powerpoint/2010/main" xmlns="" val="3333965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C65CE8-6FE6-40A1-82A6-D7FD90932368}"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xmlns="" id="{BA2A20FF-8453-4405-BDD8-D260DD567651}"/>
              </a:ext>
            </a:extLst>
          </p:cNvPr>
          <p:cNvPicPr>
            <a:picLocks noChangeAspect="1"/>
          </p:cNvPicPr>
          <p:nvPr/>
        </p:nvPicPr>
        <p:blipFill>
          <a:blip r:embed="rId2"/>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xmlns="" id="{E8556C07-5A5F-4C93-AE28-32A087B7138D}"/>
              </a:ext>
            </a:extLst>
          </p:cNvPr>
          <p:cNvPicPr>
            <a:picLocks noChangeAspect="1"/>
          </p:cNvPicPr>
          <p:nvPr/>
        </p:nvPicPr>
        <p:blipFill>
          <a:blip r:embed="rId3"/>
          <a:stretch>
            <a:fillRect/>
          </a:stretch>
        </p:blipFill>
        <p:spPr>
          <a:xfrm>
            <a:off x="333447" y="4091048"/>
            <a:ext cx="8745708" cy="1981200"/>
          </a:xfrm>
          <a:prstGeom prst="rect">
            <a:avLst/>
          </a:prstGeom>
        </p:spPr>
      </p:pic>
    </p:spTree>
    <p:extLst>
      <p:ext uri="{BB962C8B-B14F-4D97-AF65-F5344CB8AC3E}">
        <p14:creationId xmlns:p14="http://schemas.microsoft.com/office/powerpoint/2010/main" xmlns="" val="160590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E07099-EB7B-469E-B027-6B732253BFEF}"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sp>
        <p:nvSpPr>
          <p:cNvPr id="3" name="Content Placeholder 2">
            <a:extLst>
              <a:ext uri="{FF2B5EF4-FFF2-40B4-BE49-F238E27FC236}">
                <a16:creationId xmlns:a16="http://schemas.microsoft.com/office/drawing/2014/main" xmlns="" id="{858540BA-BA5F-44BA-893F-E68D7032E9CE}"/>
              </a:ext>
            </a:extLst>
          </p:cNvPr>
          <p:cNvSpPr>
            <a:spLocks noGrp="1"/>
          </p:cNvSpPr>
          <p:nvPr>
            <p:ph idx="1"/>
          </p:nvPr>
        </p:nvSpPr>
        <p:spPr>
          <a:xfrm>
            <a:off x="426720" y="975518"/>
            <a:ext cx="8229600" cy="4906963"/>
          </a:xfrm>
        </p:spPr>
        <p:txBody>
          <a:bodyPr>
            <a:normAutofit fontScale="77500" lnSpcReduction="20000"/>
          </a:bodyPr>
          <a:lstStyle/>
          <a:p>
            <a:pPr marL="0" indent="0">
              <a:buNone/>
            </a:pPr>
            <a:r>
              <a:rPr lang="en-IN" b="1" dirty="0"/>
              <a:t>    </a:t>
            </a:r>
            <a:r>
              <a:rPr lang="en-IN" sz="3400" b="1" dirty="0"/>
              <a:t>Dynamic-0-1-knapsack (v, w, n, W)</a:t>
            </a:r>
          </a:p>
          <a:p>
            <a:pPr marL="0" indent="0">
              <a:buNone/>
            </a:pPr>
            <a:r>
              <a:rPr lang="en-IN" sz="3400" dirty="0"/>
              <a:t> </a:t>
            </a:r>
          </a:p>
          <a:p>
            <a:r>
              <a:rPr lang="en-IN" sz="3100" dirty="0"/>
              <a:t>for w = 0 to W do </a:t>
            </a:r>
          </a:p>
          <a:p>
            <a:r>
              <a:rPr lang="en-IN" sz="3100" dirty="0"/>
              <a:t>   c[0, w] = 0 </a:t>
            </a:r>
          </a:p>
          <a:p>
            <a:r>
              <a:rPr lang="en-IN" sz="3100" dirty="0"/>
              <a:t>for </a:t>
            </a:r>
            <a:r>
              <a:rPr lang="en-IN" sz="3100" dirty="0" err="1"/>
              <a:t>i</a:t>
            </a:r>
            <a:r>
              <a:rPr lang="en-IN" sz="3100" dirty="0"/>
              <a:t> = 1 to n do </a:t>
            </a:r>
          </a:p>
          <a:p>
            <a:r>
              <a:rPr lang="en-IN" sz="3100" dirty="0"/>
              <a:t>   c[</a:t>
            </a:r>
            <a:r>
              <a:rPr lang="en-IN" sz="3100" dirty="0" err="1"/>
              <a:t>i</a:t>
            </a:r>
            <a:r>
              <a:rPr lang="en-IN" sz="3100" dirty="0"/>
              <a:t>, 0] = 0 </a:t>
            </a:r>
          </a:p>
          <a:p>
            <a:r>
              <a:rPr lang="en-IN" sz="3100" dirty="0"/>
              <a:t>   for w = 1 to W do </a:t>
            </a:r>
          </a:p>
          <a:p>
            <a:r>
              <a:rPr lang="en-IN" sz="3100" dirty="0"/>
              <a:t>      if </a:t>
            </a:r>
            <a:r>
              <a:rPr lang="en-IN" sz="3100" dirty="0" err="1"/>
              <a:t>w</a:t>
            </a:r>
            <a:r>
              <a:rPr lang="en-IN" sz="3100" baseline="-25000" dirty="0" err="1"/>
              <a:t>i</a:t>
            </a:r>
            <a:r>
              <a:rPr lang="en-IN" sz="3100" dirty="0"/>
              <a:t> ≤ w then </a:t>
            </a:r>
          </a:p>
          <a:p>
            <a:r>
              <a:rPr lang="en-IN" sz="3100" dirty="0"/>
              <a:t>         if v</a:t>
            </a:r>
            <a:r>
              <a:rPr lang="en-IN" sz="3100" baseline="-25000" dirty="0"/>
              <a:t>i</a:t>
            </a:r>
            <a:r>
              <a:rPr lang="en-IN" sz="3100" dirty="0"/>
              <a:t> + c[i-1, w-</a:t>
            </a:r>
            <a:r>
              <a:rPr lang="en-IN" sz="3100" dirty="0" err="1"/>
              <a:t>w</a:t>
            </a:r>
            <a:r>
              <a:rPr lang="en-IN" sz="3100" baseline="-25000" dirty="0" err="1"/>
              <a:t>i</a:t>
            </a:r>
            <a:r>
              <a:rPr lang="en-IN" sz="3100" dirty="0"/>
              <a:t>] then </a:t>
            </a:r>
          </a:p>
          <a:p>
            <a:r>
              <a:rPr lang="en-IN" sz="3100" dirty="0"/>
              <a:t>            c[</a:t>
            </a:r>
            <a:r>
              <a:rPr lang="en-IN" sz="3100" dirty="0" err="1"/>
              <a:t>i</a:t>
            </a:r>
            <a:r>
              <a:rPr lang="en-IN" sz="3100" dirty="0"/>
              <a:t>, w] = v</a:t>
            </a:r>
            <a:r>
              <a:rPr lang="en-IN" sz="3100" baseline="-25000" dirty="0"/>
              <a:t>i</a:t>
            </a:r>
            <a:r>
              <a:rPr lang="en-IN" sz="3100" dirty="0"/>
              <a:t> + c[i-1, w-</a:t>
            </a:r>
            <a:r>
              <a:rPr lang="en-IN" sz="3100" dirty="0" err="1"/>
              <a:t>w</a:t>
            </a:r>
            <a:r>
              <a:rPr lang="en-IN" sz="3100" baseline="-25000" dirty="0" err="1"/>
              <a:t>i</a:t>
            </a:r>
            <a:r>
              <a:rPr lang="en-IN" sz="3100" dirty="0"/>
              <a:t>] </a:t>
            </a:r>
          </a:p>
          <a:p>
            <a:r>
              <a:rPr lang="en-IN" sz="3100" dirty="0"/>
              <a:t>         else c[</a:t>
            </a:r>
            <a:r>
              <a:rPr lang="en-IN" sz="3100" dirty="0" err="1"/>
              <a:t>i</a:t>
            </a:r>
            <a:r>
              <a:rPr lang="en-IN" sz="3100" dirty="0"/>
              <a:t>, w] = c[i-1, w] </a:t>
            </a:r>
          </a:p>
          <a:p>
            <a:r>
              <a:rPr lang="en-IN" sz="3100" dirty="0"/>
              <a:t>      else </a:t>
            </a:r>
          </a:p>
          <a:p>
            <a:r>
              <a:rPr lang="en-IN" sz="3100" dirty="0"/>
              <a:t>         c[</a:t>
            </a:r>
            <a:r>
              <a:rPr lang="en-IN" sz="3100" dirty="0" err="1"/>
              <a:t>i</a:t>
            </a:r>
            <a:r>
              <a:rPr lang="en-IN" sz="3100" dirty="0"/>
              <a:t>, w] = c[i-1, w] </a:t>
            </a:r>
          </a:p>
          <a:p>
            <a:pPr marL="0" indent="0">
              <a:buNone/>
            </a:pPr>
            <a:endParaRPr lang="en-IN" dirty="0"/>
          </a:p>
        </p:txBody>
      </p:sp>
    </p:spTree>
    <p:extLst>
      <p:ext uri="{BB962C8B-B14F-4D97-AF65-F5344CB8AC3E}">
        <p14:creationId xmlns:p14="http://schemas.microsoft.com/office/powerpoint/2010/main" xmlns="" val="2761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7910FC-02A8-4BD7-B4BD-7B230874AE3B}"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xmlns="" id="{16ADE8F7-E139-4DCA-8AF1-0CD612A3A676}"/>
              </a:ext>
            </a:extLst>
          </p:cNvPr>
          <p:cNvPicPr>
            <a:picLocks noChangeAspect="1"/>
          </p:cNvPicPr>
          <p:nvPr/>
        </p:nvPicPr>
        <p:blipFill>
          <a:blip r:embed="rId2"/>
          <a:stretch>
            <a:fillRect/>
          </a:stretch>
        </p:blipFill>
        <p:spPr>
          <a:xfrm>
            <a:off x="94810" y="1295400"/>
            <a:ext cx="9077325" cy="4267200"/>
          </a:xfrm>
          <a:prstGeom prst="rect">
            <a:avLst/>
          </a:prstGeom>
        </p:spPr>
      </p:pic>
    </p:spTree>
    <p:extLst>
      <p:ext uri="{BB962C8B-B14F-4D97-AF65-F5344CB8AC3E}">
        <p14:creationId xmlns:p14="http://schemas.microsoft.com/office/powerpoint/2010/main" xmlns="" val="13414856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3191E4-AACD-42B1-978D-359BC675D62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xmlns="" id="{DEB84E8E-1ABC-43CE-99D6-56EA6092F77B}"/>
              </a:ext>
            </a:extLst>
          </p:cNvPr>
          <p:cNvPicPr>
            <a:picLocks noChangeAspect="1"/>
          </p:cNvPicPr>
          <p:nvPr/>
        </p:nvPicPr>
        <p:blipFill>
          <a:blip r:embed="rId2"/>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xmlns="" id="{88DC669E-3E28-45BC-BF22-A6D7C513E400}"/>
              </a:ext>
            </a:extLst>
          </p:cNvPr>
          <p:cNvPicPr>
            <a:picLocks noChangeAspect="1"/>
          </p:cNvPicPr>
          <p:nvPr/>
        </p:nvPicPr>
        <p:blipFill>
          <a:blip r:embed="rId3"/>
          <a:stretch>
            <a:fillRect/>
          </a:stretch>
        </p:blipFill>
        <p:spPr>
          <a:xfrm>
            <a:off x="447675" y="4261030"/>
            <a:ext cx="8467725" cy="2000250"/>
          </a:xfrm>
          <a:prstGeom prst="rect">
            <a:avLst/>
          </a:prstGeom>
        </p:spPr>
      </p:pic>
    </p:spTree>
    <p:extLst>
      <p:ext uri="{BB962C8B-B14F-4D97-AF65-F5344CB8AC3E}">
        <p14:creationId xmlns:p14="http://schemas.microsoft.com/office/powerpoint/2010/main" xmlns="" val="41489279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6477B7-EF31-46FB-93BB-548F5179285C}"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724646B2-1108-4A15-80EC-95C85C1A0DEA}"/>
              </a:ext>
            </a:extLst>
          </p:cNvPr>
          <p:cNvPicPr>
            <a:picLocks noChangeAspect="1"/>
          </p:cNvPicPr>
          <p:nvPr/>
        </p:nvPicPr>
        <p:blipFill>
          <a:blip r:embed="rId2"/>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xmlns="" id="{BE598FE8-C6B9-402F-AFCD-1783314AEDD5}"/>
              </a:ext>
            </a:extLst>
          </p:cNvPr>
          <p:cNvPicPr>
            <a:picLocks noChangeAspect="1"/>
          </p:cNvPicPr>
          <p:nvPr/>
        </p:nvPicPr>
        <p:blipFill>
          <a:blip r:embed="rId3"/>
          <a:stretch>
            <a:fillRect/>
          </a:stretch>
        </p:blipFill>
        <p:spPr>
          <a:xfrm>
            <a:off x="723900" y="4732492"/>
            <a:ext cx="7315200" cy="1304925"/>
          </a:xfrm>
          <a:prstGeom prst="rect">
            <a:avLst/>
          </a:prstGeom>
        </p:spPr>
      </p:pic>
    </p:spTree>
    <p:extLst>
      <p:ext uri="{BB962C8B-B14F-4D97-AF65-F5344CB8AC3E}">
        <p14:creationId xmlns:p14="http://schemas.microsoft.com/office/powerpoint/2010/main" xmlns="" val="423361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06AE3E-6065-44A0-8F0A-1D6CD08718E1}"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F3A10B29-C300-4D61-BEC6-B3021E800B08}"/>
              </a:ext>
            </a:extLst>
          </p:cNvPr>
          <p:cNvPicPr>
            <a:picLocks noChangeAspect="1"/>
          </p:cNvPicPr>
          <p:nvPr/>
        </p:nvPicPr>
        <p:blipFill>
          <a:blip r:embed="rId2"/>
          <a:stretch>
            <a:fillRect/>
          </a:stretch>
        </p:blipFill>
        <p:spPr>
          <a:xfrm>
            <a:off x="523875" y="1447800"/>
            <a:ext cx="8096250" cy="4267199"/>
          </a:xfrm>
          <a:prstGeom prst="rect">
            <a:avLst/>
          </a:prstGeom>
        </p:spPr>
      </p:pic>
    </p:spTree>
    <p:extLst>
      <p:ext uri="{BB962C8B-B14F-4D97-AF65-F5344CB8AC3E}">
        <p14:creationId xmlns:p14="http://schemas.microsoft.com/office/powerpoint/2010/main" xmlns="" val="24360796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A3E66D-385E-4C8E-9678-18CBBA36A1B6}"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a:extLst>
              <a:ext uri="{FF2B5EF4-FFF2-40B4-BE49-F238E27FC236}">
                <a16:creationId xmlns:a16="http://schemas.microsoft.com/office/drawing/2014/main" xmlns="" id="{E373DD7C-E5F3-42EE-AB48-0E3F3BAFF530}"/>
              </a:ext>
            </a:extLst>
          </p:cNvPr>
          <p:cNvPicPr>
            <a:picLocks noChangeAspect="1"/>
          </p:cNvPicPr>
          <p:nvPr/>
        </p:nvPicPr>
        <p:blipFill>
          <a:blip r:embed="rId2"/>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xmlns="" id="{2CC5C692-9C3B-4FF9-A885-4EFA8D2D82CB}"/>
              </a:ext>
            </a:extLst>
          </p:cNvPr>
          <p:cNvPicPr>
            <a:picLocks noChangeAspect="1"/>
          </p:cNvPicPr>
          <p:nvPr/>
        </p:nvPicPr>
        <p:blipFill>
          <a:blip r:embed="rId3"/>
          <a:stretch>
            <a:fillRect/>
          </a:stretch>
        </p:blipFill>
        <p:spPr>
          <a:xfrm>
            <a:off x="866775" y="2852950"/>
            <a:ext cx="8086725" cy="3471650"/>
          </a:xfrm>
          <a:prstGeom prst="rect">
            <a:avLst/>
          </a:prstGeom>
        </p:spPr>
      </p:pic>
    </p:spTree>
    <p:extLst>
      <p:ext uri="{BB962C8B-B14F-4D97-AF65-F5344CB8AC3E}">
        <p14:creationId xmlns:p14="http://schemas.microsoft.com/office/powerpoint/2010/main" xmlns="" val="1313432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74C382-6B07-461E-AA51-911F30635AB9}"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78620722-2D70-4D32-B0A5-5F3FFB907EAA}"/>
              </a:ext>
            </a:extLst>
          </p:cNvPr>
          <p:cNvPicPr>
            <a:picLocks noChangeAspect="1"/>
          </p:cNvPicPr>
          <p:nvPr/>
        </p:nvPicPr>
        <p:blipFill>
          <a:blip r:embed="rId2"/>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xmlns="" id="{E3A547C2-759F-4082-B6D4-E3B3C3023B8B}"/>
              </a:ext>
            </a:extLst>
          </p:cNvPr>
          <p:cNvPicPr>
            <a:picLocks noChangeAspect="1"/>
          </p:cNvPicPr>
          <p:nvPr/>
        </p:nvPicPr>
        <p:blipFill>
          <a:blip r:embed="rId3"/>
          <a:stretch>
            <a:fillRect/>
          </a:stretch>
        </p:blipFill>
        <p:spPr>
          <a:xfrm>
            <a:off x="750863" y="4245577"/>
            <a:ext cx="7991475" cy="1257300"/>
          </a:xfrm>
          <a:prstGeom prst="rect">
            <a:avLst/>
          </a:prstGeom>
        </p:spPr>
      </p:pic>
    </p:spTree>
    <p:extLst>
      <p:ext uri="{BB962C8B-B14F-4D97-AF65-F5344CB8AC3E}">
        <p14:creationId xmlns:p14="http://schemas.microsoft.com/office/powerpoint/2010/main" xmlns="" val="60900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FB9DA0-F700-45F5-8EC2-A20CF6821FE0}"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xmlns="" id="{6CA325D6-A9FF-4BDD-90B3-5E3F4FC22715}"/>
              </a:ext>
            </a:extLst>
          </p:cNvPr>
          <p:cNvPicPr>
            <a:picLocks noChangeAspect="1"/>
          </p:cNvPicPr>
          <p:nvPr/>
        </p:nvPicPr>
        <p:blipFill>
          <a:blip r:embed="rId2"/>
          <a:stretch>
            <a:fillRect/>
          </a:stretch>
        </p:blipFill>
        <p:spPr>
          <a:xfrm>
            <a:off x="450166" y="1752600"/>
            <a:ext cx="8096250" cy="1533525"/>
          </a:xfrm>
          <a:prstGeom prst="rect">
            <a:avLst/>
          </a:prstGeom>
        </p:spPr>
      </p:pic>
    </p:spTree>
    <p:extLst>
      <p:ext uri="{BB962C8B-B14F-4D97-AF65-F5344CB8AC3E}">
        <p14:creationId xmlns:p14="http://schemas.microsoft.com/office/powerpoint/2010/main" xmlns="" val="21344680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A0C0D-6776-4EF3-BC5D-6346E561BD5A}"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4" name="Content Placeholder 13">
            <a:extLst>
              <a:ext uri="{FF2B5EF4-FFF2-40B4-BE49-F238E27FC236}">
                <a16:creationId xmlns:a16="http://schemas.microsoft.com/office/drawing/2014/main" xmlns="" id="{974472EB-2CC9-4720-ADAE-777ED3BDFE93}"/>
              </a:ext>
            </a:extLst>
          </p:cNvPr>
          <p:cNvPicPr>
            <a:picLocks noGrp="1" noChangeAspect="1"/>
          </p:cNvPicPr>
          <p:nvPr>
            <p:ph idx="1"/>
          </p:nvPr>
        </p:nvPicPr>
        <p:blipFill>
          <a:blip r:embed="rId2"/>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xmlns="" id="{CADD11AD-D9A4-4EB1-A961-AD8997D6EF0E}"/>
              </a:ext>
            </a:extLst>
          </p:cNvPr>
          <p:cNvPicPr>
            <a:picLocks noChangeAspect="1"/>
          </p:cNvPicPr>
          <p:nvPr/>
        </p:nvPicPr>
        <p:blipFill>
          <a:blip r:embed="rId3"/>
          <a:stretch>
            <a:fillRect/>
          </a:stretch>
        </p:blipFill>
        <p:spPr>
          <a:xfrm>
            <a:off x="504825" y="4639552"/>
            <a:ext cx="8639175" cy="1133475"/>
          </a:xfrm>
          <a:prstGeom prst="rect">
            <a:avLst/>
          </a:prstGeom>
        </p:spPr>
      </p:pic>
    </p:spTree>
    <p:extLst>
      <p:ext uri="{BB962C8B-B14F-4D97-AF65-F5344CB8AC3E}">
        <p14:creationId xmlns:p14="http://schemas.microsoft.com/office/powerpoint/2010/main" xmlns="" val="4138155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5E8D92-05D9-4F27-B757-9A9BC7575610}"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12" name="Content Placeholder 11">
            <a:extLst>
              <a:ext uri="{FF2B5EF4-FFF2-40B4-BE49-F238E27FC236}">
                <a16:creationId xmlns:a16="http://schemas.microsoft.com/office/drawing/2014/main" xmlns="" id="{169E21E4-811C-48C1-ACC4-A0924FF55EA6}"/>
              </a:ext>
            </a:extLst>
          </p:cNvPr>
          <p:cNvPicPr>
            <a:picLocks noGrp="1" noChangeAspect="1"/>
          </p:cNvPicPr>
          <p:nvPr>
            <p:ph idx="1"/>
          </p:nvPr>
        </p:nvPicPr>
        <p:blipFill>
          <a:blip r:embed="rId2"/>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xmlns="" id="{28AD5C79-D573-4059-980C-7236DA4B0BA4}"/>
              </a:ext>
            </a:extLst>
          </p:cNvPr>
          <p:cNvPicPr>
            <a:picLocks noChangeAspect="1"/>
          </p:cNvPicPr>
          <p:nvPr/>
        </p:nvPicPr>
        <p:blipFill>
          <a:blip r:embed="rId3"/>
          <a:stretch>
            <a:fillRect/>
          </a:stretch>
        </p:blipFill>
        <p:spPr>
          <a:xfrm>
            <a:off x="118843" y="946150"/>
            <a:ext cx="8582025" cy="20574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EFDE94-BE99-4738-9A8A-8625698CFBDE}" type="datetime1">
              <a:rPr lang="en-US" smtClean="0"/>
              <a:t>11/14/2022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2" name="Picture 1">
            <a:extLst>
              <a:ext uri="{FF2B5EF4-FFF2-40B4-BE49-F238E27FC236}">
                <a16:creationId xmlns:a16="http://schemas.microsoft.com/office/drawing/2014/main" xmlns="" id="{B9773743-676C-41F6-94F6-BA6A34F2166E}"/>
              </a:ext>
            </a:extLst>
          </p:cNvPr>
          <p:cNvPicPr>
            <a:picLocks noChangeAspect="1"/>
          </p:cNvPicPr>
          <p:nvPr/>
        </p:nvPicPr>
        <p:blipFill>
          <a:blip r:embed="rId2"/>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xmlns="" id="{4DC212D7-A3EA-4C01-AFCB-8E08325B9E9D}"/>
              </a:ext>
            </a:extLst>
          </p:cNvPr>
          <p:cNvPicPr>
            <a:picLocks noChangeAspect="1"/>
          </p:cNvPicPr>
          <p:nvPr/>
        </p:nvPicPr>
        <p:blipFill>
          <a:blip r:embed="rId3"/>
          <a:stretch>
            <a:fillRect/>
          </a:stretch>
        </p:blipFill>
        <p:spPr>
          <a:xfrm>
            <a:off x="361240" y="2743200"/>
            <a:ext cx="8153400" cy="32484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4319</Words>
  <Application>Microsoft Office PowerPoint</Application>
  <PresentationFormat>On-screen Show (4:3)</PresentationFormat>
  <Paragraphs>1084</Paragraphs>
  <Slides>106</Slides>
  <Notes>1</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Corporate Edition</cp:lastModifiedBy>
  <cp:revision>123</cp:revision>
  <dcterms:created xsi:type="dcterms:W3CDTF">2006-08-16T00:00:00Z</dcterms:created>
  <dcterms:modified xsi:type="dcterms:W3CDTF">2022-11-14T08:26:43Z</dcterms:modified>
</cp:coreProperties>
</file>