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handoutMasterIdLst>
    <p:handoutMasterId r:id="rId106"/>
  </p:handoutMasterIdLst>
  <p:sldIdLst>
    <p:sldId id="659" r:id="rId2"/>
    <p:sldId id="660" r:id="rId3"/>
    <p:sldId id="661" r:id="rId4"/>
    <p:sldId id="662" r:id="rId5"/>
    <p:sldId id="663" r:id="rId6"/>
    <p:sldId id="664" r:id="rId7"/>
    <p:sldId id="665" r:id="rId8"/>
    <p:sldId id="666" r:id="rId9"/>
    <p:sldId id="667" r:id="rId10"/>
    <p:sldId id="668" r:id="rId11"/>
    <p:sldId id="669" r:id="rId12"/>
    <p:sldId id="670" r:id="rId13"/>
    <p:sldId id="671" r:id="rId14"/>
    <p:sldId id="672" r:id="rId15"/>
    <p:sldId id="673" r:id="rId16"/>
    <p:sldId id="653" r:id="rId17"/>
    <p:sldId id="654" r:id="rId18"/>
    <p:sldId id="655" r:id="rId19"/>
    <p:sldId id="565" r:id="rId20"/>
    <p:sldId id="564" r:id="rId21"/>
    <p:sldId id="566" r:id="rId22"/>
    <p:sldId id="567" r:id="rId23"/>
    <p:sldId id="618" r:id="rId24"/>
    <p:sldId id="568" r:id="rId25"/>
    <p:sldId id="619" r:id="rId26"/>
    <p:sldId id="569" r:id="rId27"/>
    <p:sldId id="636" r:id="rId28"/>
    <p:sldId id="637" r:id="rId29"/>
    <p:sldId id="570" r:id="rId30"/>
    <p:sldId id="620" r:id="rId31"/>
    <p:sldId id="571" r:id="rId32"/>
    <p:sldId id="572" r:id="rId33"/>
    <p:sldId id="573" r:id="rId34"/>
    <p:sldId id="574" r:id="rId35"/>
    <p:sldId id="575" r:id="rId36"/>
    <p:sldId id="576" r:id="rId37"/>
    <p:sldId id="577" r:id="rId38"/>
    <p:sldId id="578" r:id="rId39"/>
    <p:sldId id="579" r:id="rId40"/>
    <p:sldId id="580" r:id="rId41"/>
    <p:sldId id="581" r:id="rId42"/>
    <p:sldId id="582" r:id="rId43"/>
    <p:sldId id="583" r:id="rId44"/>
    <p:sldId id="584" r:id="rId45"/>
    <p:sldId id="585" r:id="rId46"/>
    <p:sldId id="586" r:id="rId47"/>
    <p:sldId id="587" r:id="rId48"/>
    <p:sldId id="621" r:id="rId49"/>
    <p:sldId id="596" r:id="rId50"/>
    <p:sldId id="597" r:id="rId51"/>
    <p:sldId id="598" r:id="rId52"/>
    <p:sldId id="599" r:id="rId53"/>
    <p:sldId id="600" r:id="rId54"/>
    <p:sldId id="603" r:id="rId55"/>
    <p:sldId id="604" r:id="rId56"/>
    <p:sldId id="622" r:id="rId57"/>
    <p:sldId id="638" r:id="rId58"/>
    <p:sldId id="639" r:id="rId59"/>
    <p:sldId id="601" r:id="rId60"/>
    <p:sldId id="605" r:id="rId61"/>
    <p:sldId id="606" r:id="rId62"/>
    <p:sldId id="607" r:id="rId63"/>
    <p:sldId id="608" r:id="rId64"/>
    <p:sldId id="623" r:id="rId65"/>
    <p:sldId id="609" r:id="rId66"/>
    <p:sldId id="610" r:id="rId67"/>
    <p:sldId id="611" r:id="rId68"/>
    <p:sldId id="613" r:id="rId69"/>
    <p:sldId id="612" r:id="rId70"/>
    <p:sldId id="624" r:id="rId71"/>
    <p:sldId id="614" r:id="rId72"/>
    <p:sldId id="615" r:id="rId73"/>
    <p:sldId id="625" r:id="rId74"/>
    <p:sldId id="616" r:id="rId75"/>
    <p:sldId id="275" r:id="rId76"/>
    <p:sldId id="270" r:id="rId77"/>
    <p:sldId id="273" r:id="rId78"/>
    <p:sldId id="264" r:id="rId79"/>
    <p:sldId id="626" r:id="rId80"/>
    <p:sldId id="627" r:id="rId81"/>
    <p:sldId id="628" r:id="rId82"/>
    <p:sldId id="629" r:id="rId83"/>
    <p:sldId id="656" r:id="rId84"/>
    <p:sldId id="657" r:id="rId85"/>
    <p:sldId id="658" r:id="rId86"/>
    <p:sldId id="630" r:id="rId87"/>
    <p:sldId id="369" r:id="rId88"/>
    <p:sldId id="370" r:id="rId89"/>
    <p:sldId id="371" r:id="rId90"/>
    <p:sldId id="373" r:id="rId91"/>
    <p:sldId id="374" r:id="rId92"/>
    <p:sldId id="375" r:id="rId93"/>
    <p:sldId id="376" r:id="rId94"/>
    <p:sldId id="377" r:id="rId95"/>
    <p:sldId id="378" r:id="rId96"/>
    <p:sldId id="372" r:id="rId97"/>
    <p:sldId id="631" r:id="rId98"/>
    <p:sldId id="265" r:id="rId99"/>
    <p:sldId id="283" r:id="rId100"/>
    <p:sldId id="363" r:id="rId101"/>
    <p:sldId id="267" r:id="rId102"/>
    <p:sldId id="365" r:id="rId103"/>
    <p:sldId id="380"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0" autoAdjust="0"/>
    <p:restoredTop sz="94660"/>
  </p:normalViewPr>
  <p:slideViewPr>
    <p:cSldViewPr>
      <p:cViewPr varScale="1">
        <p:scale>
          <a:sx n="62" d="100"/>
          <a:sy n="62" d="100"/>
        </p:scale>
        <p:origin x="1404" y="44"/>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12/28/2022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22843356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12/28/2022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1877526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2239098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25</a:t>
            </a:fld>
            <a:endParaRPr lang="en-US"/>
          </a:p>
        </p:txBody>
      </p:sp>
    </p:spTree>
    <p:extLst>
      <p:ext uri="{BB962C8B-B14F-4D97-AF65-F5344CB8AC3E}">
        <p14:creationId xmlns:p14="http://schemas.microsoft.com/office/powerpoint/2010/main" val="2447513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26</a:t>
            </a:fld>
            <a:endParaRPr lang="en-US"/>
          </a:p>
        </p:txBody>
      </p:sp>
    </p:spTree>
    <p:extLst>
      <p:ext uri="{BB962C8B-B14F-4D97-AF65-F5344CB8AC3E}">
        <p14:creationId xmlns:p14="http://schemas.microsoft.com/office/powerpoint/2010/main" val="2745165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29</a:t>
            </a:fld>
            <a:endParaRPr lang="en-US"/>
          </a:p>
        </p:txBody>
      </p:sp>
    </p:spTree>
    <p:extLst>
      <p:ext uri="{BB962C8B-B14F-4D97-AF65-F5344CB8AC3E}">
        <p14:creationId xmlns:p14="http://schemas.microsoft.com/office/powerpoint/2010/main" val="3692393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30</a:t>
            </a:fld>
            <a:endParaRPr lang="en-US"/>
          </a:p>
        </p:txBody>
      </p:sp>
    </p:spTree>
    <p:extLst>
      <p:ext uri="{BB962C8B-B14F-4D97-AF65-F5344CB8AC3E}">
        <p14:creationId xmlns:p14="http://schemas.microsoft.com/office/powerpoint/2010/main" val="1617902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31</a:t>
            </a:fld>
            <a:endParaRPr lang="en-US"/>
          </a:p>
        </p:txBody>
      </p:sp>
    </p:spTree>
    <p:extLst>
      <p:ext uri="{BB962C8B-B14F-4D97-AF65-F5344CB8AC3E}">
        <p14:creationId xmlns:p14="http://schemas.microsoft.com/office/powerpoint/2010/main" val="423815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32</a:t>
            </a:fld>
            <a:endParaRPr lang="en-US"/>
          </a:p>
        </p:txBody>
      </p:sp>
    </p:spTree>
    <p:extLst>
      <p:ext uri="{BB962C8B-B14F-4D97-AF65-F5344CB8AC3E}">
        <p14:creationId xmlns:p14="http://schemas.microsoft.com/office/powerpoint/2010/main" val="3797734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33</a:t>
            </a:fld>
            <a:endParaRPr lang="en-US"/>
          </a:p>
        </p:txBody>
      </p:sp>
    </p:spTree>
    <p:extLst>
      <p:ext uri="{BB962C8B-B14F-4D97-AF65-F5344CB8AC3E}">
        <p14:creationId xmlns:p14="http://schemas.microsoft.com/office/powerpoint/2010/main" val="3763394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34</a:t>
            </a:fld>
            <a:endParaRPr lang="en-US"/>
          </a:p>
        </p:txBody>
      </p:sp>
    </p:spTree>
    <p:extLst>
      <p:ext uri="{BB962C8B-B14F-4D97-AF65-F5344CB8AC3E}">
        <p14:creationId xmlns:p14="http://schemas.microsoft.com/office/powerpoint/2010/main" val="2414616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35</a:t>
            </a:fld>
            <a:endParaRPr lang="en-US"/>
          </a:p>
        </p:txBody>
      </p:sp>
    </p:spTree>
    <p:extLst>
      <p:ext uri="{BB962C8B-B14F-4D97-AF65-F5344CB8AC3E}">
        <p14:creationId xmlns:p14="http://schemas.microsoft.com/office/powerpoint/2010/main" val="2214090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36</a:t>
            </a:fld>
            <a:endParaRPr lang="en-US"/>
          </a:p>
        </p:txBody>
      </p:sp>
    </p:spTree>
    <p:extLst>
      <p:ext uri="{BB962C8B-B14F-4D97-AF65-F5344CB8AC3E}">
        <p14:creationId xmlns:p14="http://schemas.microsoft.com/office/powerpoint/2010/main" val="3592658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extLst>
      <p:ext uri="{BB962C8B-B14F-4D97-AF65-F5344CB8AC3E}">
        <p14:creationId xmlns:p14="http://schemas.microsoft.com/office/powerpoint/2010/main" val="237174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37</a:t>
            </a:fld>
            <a:endParaRPr lang="en-US"/>
          </a:p>
        </p:txBody>
      </p:sp>
    </p:spTree>
    <p:extLst>
      <p:ext uri="{BB962C8B-B14F-4D97-AF65-F5344CB8AC3E}">
        <p14:creationId xmlns:p14="http://schemas.microsoft.com/office/powerpoint/2010/main" val="3139183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38</a:t>
            </a:fld>
            <a:endParaRPr lang="en-US"/>
          </a:p>
        </p:txBody>
      </p:sp>
    </p:spTree>
    <p:extLst>
      <p:ext uri="{BB962C8B-B14F-4D97-AF65-F5344CB8AC3E}">
        <p14:creationId xmlns:p14="http://schemas.microsoft.com/office/powerpoint/2010/main" val="362209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39</a:t>
            </a:fld>
            <a:endParaRPr lang="en-US"/>
          </a:p>
        </p:txBody>
      </p:sp>
    </p:spTree>
    <p:extLst>
      <p:ext uri="{BB962C8B-B14F-4D97-AF65-F5344CB8AC3E}">
        <p14:creationId xmlns:p14="http://schemas.microsoft.com/office/powerpoint/2010/main" val="2053431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40</a:t>
            </a:fld>
            <a:endParaRPr lang="en-US"/>
          </a:p>
        </p:txBody>
      </p:sp>
    </p:spTree>
    <p:extLst>
      <p:ext uri="{BB962C8B-B14F-4D97-AF65-F5344CB8AC3E}">
        <p14:creationId xmlns:p14="http://schemas.microsoft.com/office/powerpoint/2010/main" val="1825629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41</a:t>
            </a:fld>
            <a:endParaRPr lang="en-US"/>
          </a:p>
        </p:txBody>
      </p:sp>
    </p:spTree>
    <p:extLst>
      <p:ext uri="{BB962C8B-B14F-4D97-AF65-F5344CB8AC3E}">
        <p14:creationId xmlns:p14="http://schemas.microsoft.com/office/powerpoint/2010/main" val="27914739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42</a:t>
            </a:fld>
            <a:endParaRPr lang="en-US"/>
          </a:p>
        </p:txBody>
      </p:sp>
    </p:spTree>
    <p:extLst>
      <p:ext uri="{BB962C8B-B14F-4D97-AF65-F5344CB8AC3E}">
        <p14:creationId xmlns:p14="http://schemas.microsoft.com/office/powerpoint/2010/main" val="15505750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43</a:t>
            </a:fld>
            <a:endParaRPr lang="en-US"/>
          </a:p>
        </p:txBody>
      </p:sp>
    </p:spTree>
    <p:extLst>
      <p:ext uri="{BB962C8B-B14F-4D97-AF65-F5344CB8AC3E}">
        <p14:creationId xmlns:p14="http://schemas.microsoft.com/office/powerpoint/2010/main" val="31158928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44</a:t>
            </a:fld>
            <a:endParaRPr lang="en-US"/>
          </a:p>
        </p:txBody>
      </p:sp>
    </p:spTree>
    <p:extLst>
      <p:ext uri="{BB962C8B-B14F-4D97-AF65-F5344CB8AC3E}">
        <p14:creationId xmlns:p14="http://schemas.microsoft.com/office/powerpoint/2010/main" val="39325315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45</a:t>
            </a:fld>
            <a:endParaRPr lang="en-US"/>
          </a:p>
        </p:txBody>
      </p:sp>
    </p:spTree>
    <p:extLst>
      <p:ext uri="{BB962C8B-B14F-4D97-AF65-F5344CB8AC3E}">
        <p14:creationId xmlns:p14="http://schemas.microsoft.com/office/powerpoint/2010/main" val="16145318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46</a:t>
            </a:fld>
            <a:endParaRPr lang="en-US"/>
          </a:p>
        </p:txBody>
      </p:sp>
    </p:spTree>
    <p:extLst>
      <p:ext uri="{BB962C8B-B14F-4D97-AF65-F5344CB8AC3E}">
        <p14:creationId xmlns:p14="http://schemas.microsoft.com/office/powerpoint/2010/main" val="4050248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15695778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47</a:t>
            </a:fld>
            <a:endParaRPr lang="en-US"/>
          </a:p>
        </p:txBody>
      </p:sp>
    </p:spTree>
    <p:extLst>
      <p:ext uri="{BB962C8B-B14F-4D97-AF65-F5344CB8AC3E}">
        <p14:creationId xmlns:p14="http://schemas.microsoft.com/office/powerpoint/2010/main" val="40208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48</a:t>
            </a:fld>
            <a:endParaRPr lang="en-US"/>
          </a:p>
        </p:txBody>
      </p:sp>
    </p:spTree>
    <p:extLst>
      <p:ext uri="{BB962C8B-B14F-4D97-AF65-F5344CB8AC3E}">
        <p14:creationId xmlns:p14="http://schemas.microsoft.com/office/powerpoint/2010/main" val="1030307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49</a:t>
            </a:fld>
            <a:endParaRPr lang="en-US"/>
          </a:p>
        </p:txBody>
      </p:sp>
    </p:spTree>
    <p:extLst>
      <p:ext uri="{BB962C8B-B14F-4D97-AF65-F5344CB8AC3E}">
        <p14:creationId xmlns:p14="http://schemas.microsoft.com/office/powerpoint/2010/main" val="3255597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50</a:t>
            </a:fld>
            <a:endParaRPr lang="en-US"/>
          </a:p>
        </p:txBody>
      </p:sp>
    </p:spTree>
    <p:extLst>
      <p:ext uri="{BB962C8B-B14F-4D97-AF65-F5344CB8AC3E}">
        <p14:creationId xmlns:p14="http://schemas.microsoft.com/office/powerpoint/2010/main" val="10982701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51</a:t>
            </a:fld>
            <a:endParaRPr lang="en-US"/>
          </a:p>
        </p:txBody>
      </p:sp>
    </p:spTree>
    <p:extLst>
      <p:ext uri="{BB962C8B-B14F-4D97-AF65-F5344CB8AC3E}">
        <p14:creationId xmlns:p14="http://schemas.microsoft.com/office/powerpoint/2010/main" val="703324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52</a:t>
            </a:fld>
            <a:endParaRPr lang="en-US"/>
          </a:p>
        </p:txBody>
      </p:sp>
    </p:spTree>
    <p:extLst>
      <p:ext uri="{BB962C8B-B14F-4D97-AF65-F5344CB8AC3E}">
        <p14:creationId xmlns:p14="http://schemas.microsoft.com/office/powerpoint/2010/main" val="31221029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53</a:t>
            </a:fld>
            <a:endParaRPr lang="en-US"/>
          </a:p>
        </p:txBody>
      </p:sp>
    </p:spTree>
    <p:extLst>
      <p:ext uri="{BB962C8B-B14F-4D97-AF65-F5344CB8AC3E}">
        <p14:creationId xmlns:p14="http://schemas.microsoft.com/office/powerpoint/2010/main" val="5052330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54</a:t>
            </a:fld>
            <a:endParaRPr lang="en-US"/>
          </a:p>
        </p:txBody>
      </p:sp>
    </p:spTree>
    <p:extLst>
      <p:ext uri="{BB962C8B-B14F-4D97-AF65-F5344CB8AC3E}">
        <p14:creationId xmlns:p14="http://schemas.microsoft.com/office/powerpoint/2010/main" val="22850149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55</a:t>
            </a:fld>
            <a:endParaRPr lang="en-US"/>
          </a:p>
        </p:txBody>
      </p:sp>
    </p:spTree>
    <p:extLst>
      <p:ext uri="{BB962C8B-B14F-4D97-AF65-F5344CB8AC3E}">
        <p14:creationId xmlns:p14="http://schemas.microsoft.com/office/powerpoint/2010/main" val="6023743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56</a:t>
            </a:fld>
            <a:endParaRPr lang="en-US"/>
          </a:p>
        </p:txBody>
      </p:sp>
    </p:spTree>
    <p:extLst>
      <p:ext uri="{BB962C8B-B14F-4D97-AF65-F5344CB8AC3E}">
        <p14:creationId xmlns:p14="http://schemas.microsoft.com/office/powerpoint/2010/main" val="1422091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19</a:t>
            </a:fld>
            <a:endParaRPr lang="en-US"/>
          </a:p>
        </p:txBody>
      </p:sp>
    </p:spTree>
    <p:extLst>
      <p:ext uri="{BB962C8B-B14F-4D97-AF65-F5344CB8AC3E}">
        <p14:creationId xmlns:p14="http://schemas.microsoft.com/office/powerpoint/2010/main" val="20772376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59</a:t>
            </a:fld>
            <a:endParaRPr lang="en-US"/>
          </a:p>
        </p:txBody>
      </p:sp>
    </p:spTree>
    <p:extLst>
      <p:ext uri="{BB962C8B-B14F-4D97-AF65-F5344CB8AC3E}">
        <p14:creationId xmlns:p14="http://schemas.microsoft.com/office/powerpoint/2010/main" val="35821839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60</a:t>
            </a:fld>
            <a:endParaRPr lang="en-US"/>
          </a:p>
        </p:txBody>
      </p:sp>
    </p:spTree>
    <p:extLst>
      <p:ext uri="{BB962C8B-B14F-4D97-AF65-F5344CB8AC3E}">
        <p14:creationId xmlns:p14="http://schemas.microsoft.com/office/powerpoint/2010/main" val="22008905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61</a:t>
            </a:fld>
            <a:endParaRPr lang="en-US"/>
          </a:p>
        </p:txBody>
      </p:sp>
    </p:spTree>
    <p:extLst>
      <p:ext uri="{BB962C8B-B14F-4D97-AF65-F5344CB8AC3E}">
        <p14:creationId xmlns:p14="http://schemas.microsoft.com/office/powerpoint/2010/main" val="8888351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62</a:t>
            </a:fld>
            <a:endParaRPr lang="en-US"/>
          </a:p>
        </p:txBody>
      </p:sp>
    </p:spTree>
    <p:extLst>
      <p:ext uri="{BB962C8B-B14F-4D97-AF65-F5344CB8AC3E}">
        <p14:creationId xmlns:p14="http://schemas.microsoft.com/office/powerpoint/2010/main" val="20959200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63</a:t>
            </a:fld>
            <a:endParaRPr lang="en-US"/>
          </a:p>
        </p:txBody>
      </p:sp>
    </p:spTree>
    <p:extLst>
      <p:ext uri="{BB962C8B-B14F-4D97-AF65-F5344CB8AC3E}">
        <p14:creationId xmlns:p14="http://schemas.microsoft.com/office/powerpoint/2010/main" val="42780461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64</a:t>
            </a:fld>
            <a:endParaRPr lang="en-US"/>
          </a:p>
        </p:txBody>
      </p:sp>
    </p:spTree>
    <p:extLst>
      <p:ext uri="{BB962C8B-B14F-4D97-AF65-F5344CB8AC3E}">
        <p14:creationId xmlns:p14="http://schemas.microsoft.com/office/powerpoint/2010/main" val="36453399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65</a:t>
            </a:fld>
            <a:endParaRPr lang="en-US"/>
          </a:p>
        </p:txBody>
      </p:sp>
    </p:spTree>
    <p:extLst>
      <p:ext uri="{BB962C8B-B14F-4D97-AF65-F5344CB8AC3E}">
        <p14:creationId xmlns:p14="http://schemas.microsoft.com/office/powerpoint/2010/main" val="11224970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66</a:t>
            </a:fld>
            <a:endParaRPr lang="en-US"/>
          </a:p>
        </p:txBody>
      </p:sp>
    </p:spTree>
    <p:extLst>
      <p:ext uri="{BB962C8B-B14F-4D97-AF65-F5344CB8AC3E}">
        <p14:creationId xmlns:p14="http://schemas.microsoft.com/office/powerpoint/2010/main" val="1970396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67</a:t>
            </a:fld>
            <a:endParaRPr lang="en-US"/>
          </a:p>
        </p:txBody>
      </p:sp>
    </p:spTree>
    <p:extLst>
      <p:ext uri="{BB962C8B-B14F-4D97-AF65-F5344CB8AC3E}">
        <p14:creationId xmlns:p14="http://schemas.microsoft.com/office/powerpoint/2010/main" val="21594531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68</a:t>
            </a:fld>
            <a:endParaRPr lang="en-US"/>
          </a:p>
        </p:txBody>
      </p:sp>
    </p:spTree>
    <p:extLst>
      <p:ext uri="{BB962C8B-B14F-4D97-AF65-F5344CB8AC3E}">
        <p14:creationId xmlns:p14="http://schemas.microsoft.com/office/powerpoint/2010/main" val="2245603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20</a:t>
            </a:fld>
            <a:endParaRPr lang="en-US"/>
          </a:p>
        </p:txBody>
      </p:sp>
    </p:spTree>
    <p:extLst>
      <p:ext uri="{BB962C8B-B14F-4D97-AF65-F5344CB8AC3E}">
        <p14:creationId xmlns:p14="http://schemas.microsoft.com/office/powerpoint/2010/main" val="18240926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69</a:t>
            </a:fld>
            <a:endParaRPr lang="en-US"/>
          </a:p>
        </p:txBody>
      </p:sp>
    </p:spTree>
    <p:extLst>
      <p:ext uri="{BB962C8B-B14F-4D97-AF65-F5344CB8AC3E}">
        <p14:creationId xmlns:p14="http://schemas.microsoft.com/office/powerpoint/2010/main" val="32468616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70</a:t>
            </a:fld>
            <a:endParaRPr lang="en-US"/>
          </a:p>
        </p:txBody>
      </p:sp>
    </p:spTree>
    <p:extLst>
      <p:ext uri="{BB962C8B-B14F-4D97-AF65-F5344CB8AC3E}">
        <p14:creationId xmlns:p14="http://schemas.microsoft.com/office/powerpoint/2010/main" val="9262151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71</a:t>
            </a:fld>
            <a:endParaRPr lang="en-US"/>
          </a:p>
        </p:txBody>
      </p:sp>
    </p:spTree>
    <p:extLst>
      <p:ext uri="{BB962C8B-B14F-4D97-AF65-F5344CB8AC3E}">
        <p14:creationId xmlns:p14="http://schemas.microsoft.com/office/powerpoint/2010/main" val="38848190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72</a:t>
            </a:fld>
            <a:endParaRPr lang="en-US"/>
          </a:p>
        </p:txBody>
      </p:sp>
    </p:spTree>
    <p:extLst>
      <p:ext uri="{BB962C8B-B14F-4D97-AF65-F5344CB8AC3E}">
        <p14:creationId xmlns:p14="http://schemas.microsoft.com/office/powerpoint/2010/main" val="30142133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73</a:t>
            </a:fld>
            <a:endParaRPr lang="en-US"/>
          </a:p>
        </p:txBody>
      </p:sp>
    </p:spTree>
    <p:extLst>
      <p:ext uri="{BB962C8B-B14F-4D97-AF65-F5344CB8AC3E}">
        <p14:creationId xmlns:p14="http://schemas.microsoft.com/office/powerpoint/2010/main" val="22817281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74</a:t>
            </a:fld>
            <a:endParaRPr lang="en-US"/>
          </a:p>
        </p:txBody>
      </p:sp>
    </p:spTree>
    <p:extLst>
      <p:ext uri="{BB962C8B-B14F-4D97-AF65-F5344CB8AC3E}">
        <p14:creationId xmlns:p14="http://schemas.microsoft.com/office/powerpoint/2010/main" val="1332506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21</a:t>
            </a:fld>
            <a:endParaRPr lang="en-US"/>
          </a:p>
        </p:txBody>
      </p:sp>
    </p:spTree>
    <p:extLst>
      <p:ext uri="{BB962C8B-B14F-4D97-AF65-F5344CB8AC3E}">
        <p14:creationId xmlns:p14="http://schemas.microsoft.com/office/powerpoint/2010/main" val="3072880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22</a:t>
            </a:fld>
            <a:endParaRPr lang="en-US"/>
          </a:p>
        </p:txBody>
      </p:sp>
    </p:spTree>
    <p:extLst>
      <p:ext uri="{BB962C8B-B14F-4D97-AF65-F5344CB8AC3E}">
        <p14:creationId xmlns:p14="http://schemas.microsoft.com/office/powerpoint/2010/main" val="3717481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23</a:t>
            </a:fld>
            <a:endParaRPr lang="en-US"/>
          </a:p>
        </p:txBody>
      </p:sp>
    </p:spTree>
    <p:extLst>
      <p:ext uri="{BB962C8B-B14F-4D97-AF65-F5344CB8AC3E}">
        <p14:creationId xmlns:p14="http://schemas.microsoft.com/office/powerpoint/2010/main" val="578991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24</a:t>
            </a:fld>
            <a:endParaRPr lang="en-US"/>
          </a:p>
        </p:txBody>
      </p:sp>
    </p:spTree>
    <p:extLst>
      <p:ext uri="{BB962C8B-B14F-4D97-AF65-F5344CB8AC3E}">
        <p14:creationId xmlns:p14="http://schemas.microsoft.com/office/powerpoint/2010/main" val="3979260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6C12EDB-4ECB-4D0F-8F22-DEADF4B1F882}" type="datetime1">
              <a:rPr lang="en-US" smtClean="0"/>
              <a:t>12/28/2022</a:t>
            </a:fld>
            <a:endParaRPr lang="en-US"/>
          </a:p>
        </p:txBody>
      </p:sp>
      <p:sp>
        <p:nvSpPr>
          <p:cNvPr id="5" name="Footer Placeholder 4"/>
          <p:cNvSpPr>
            <a:spLocks noGrp="1"/>
          </p:cNvSpPr>
          <p:nvPr>
            <p:ph type="ftr" sz="quarter" idx="11"/>
          </p:nvPr>
        </p:nvSpPr>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C20A67-5865-47F9-ACEC-C0F397AEE8A7}" type="datetime1">
              <a:rPr lang="en-US" smtClean="0"/>
              <a:t>12/28/2022</a:t>
            </a:fld>
            <a:endParaRPr lang="en-US"/>
          </a:p>
        </p:txBody>
      </p:sp>
      <p:sp>
        <p:nvSpPr>
          <p:cNvPr id="5" name="Footer Placeholder 4"/>
          <p:cNvSpPr>
            <a:spLocks noGrp="1"/>
          </p:cNvSpPr>
          <p:nvPr>
            <p:ph type="ftr" sz="quarter" idx="11"/>
          </p:nvPr>
        </p:nvSpPr>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39D12A-A32D-483F-91B6-3ED338490F42}" type="datetime1">
              <a:rPr lang="en-US" smtClean="0"/>
              <a:t>12/28/2022</a:t>
            </a:fld>
            <a:endParaRPr lang="en-US"/>
          </a:p>
        </p:txBody>
      </p:sp>
      <p:sp>
        <p:nvSpPr>
          <p:cNvPr id="5" name="Footer Placeholder 4"/>
          <p:cNvSpPr>
            <a:spLocks noGrp="1"/>
          </p:cNvSpPr>
          <p:nvPr>
            <p:ph type="ftr" sz="quarter" idx="11"/>
          </p:nvPr>
        </p:nvSpPr>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341151-7871-4C97-AF18-058A64DEA80F}" type="datetime1">
              <a:rPr lang="en-US" smtClean="0"/>
              <a:t>12/28/2022</a:t>
            </a:fld>
            <a:endParaRPr lang="en-US"/>
          </a:p>
        </p:txBody>
      </p:sp>
      <p:sp>
        <p:nvSpPr>
          <p:cNvPr id="5" name="Footer Placeholder 4"/>
          <p:cNvSpPr>
            <a:spLocks noGrp="1"/>
          </p:cNvSpPr>
          <p:nvPr>
            <p:ph type="ftr" sz="quarter" idx="11"/>
          </p:nvPr>
        </p:nvSpPr>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EFB23-F2D0-43D0-B0EB-391D738E2B8F}" type="datetime1">
              <a:rPr lang="en-US" smtClean="0"/>
              <a:t>12/28/2022</a:t>
            </a:fld>
            <a:endParaRPr lang="en-US"/>
          </a:p>
        </p:txBody>
      </p:sp>
      <p:sp>
        <p:nvSpPr>
          <p:cNvPr id="5" name="Footer Placeholder 4"/>
          <p:cNvSpPr>
            <a:spLocks noGrp="1"/>
          </p:cNvSpPr>
          <p:nvPr>
            <p:ph type="ftr" sz="quarter" idx="11"/>
          </p:nvPr>
        </p:nvSpPr>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F7DD11-004A-4841-AFB3-27C9BC7E175C}" type="datetime1">
              <a:rPr lang="en-US" smtClean="0"/>
              <a:t>12/28/2022</a:t>
            </a:fld>
            <a:endParaRPr lang="en-US"/>
          </a:p>
        </p:txBody>
      </p:sp>
      <p:sp>
        <p:nvSpPr>
          <p:cNvPr id="6" name="Footer Placeholder 5"/>
          <p:cNvSpPr>
            <a:spLocks noGrp="1"/>
          </p:cNvSpPr>
          <p:nvPr>
            <p:ph type="ftr" sz="quarter" idx="11"/>
          </p:nvPr>
        </p:nvSpPr>
        <p:spPr/>
        <p:txBody>
          <a:bodyPr/>
          <a:lstStyle/>
          <a:p>
            <a:r>
              <a:rPr lang="en-US" dirty="0"/>
              <a:t>Parul Goel     ACSE0401      DAA       Unit V</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0490A6-851E-4A03-95DF-F778DA0CDD1F}" type="datetime1">
              <a:rPr lang="en-US" smtClean="0"/>
              <a:t>12/28/2022</a:t>
            </a:fld>
            <a:endParaRPr lang="en-US"/>
          </a:p>
        </p:txBody>
      </p:sp>
      <p:sp>
        <p:nvSpPr>
          <p:cNvPr id="8" name="Footer Placeholder 7"/>
          <p:cNvSpPr>
            <a:spLocks noGrp="1"/>
          </p:cNvSpPr>
          <p:nvPr>
            <p:ph type="ftr" sz="quarter" idx="11"/>
          </p:nvPr>
        </p:nvSpPr>
        <p:spPr/>
        <p:txBody>
          <a:bodyPr/>
          <a:lstStyle/>
          <a:p>
            <a:r>
              <a:rPr lang="en-US" dirty="0"/>
              <a:t>Parul Goel     ACSE0401      DAA       Unit V</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4F96B8-1FD0-4D0A-885D-61F360048C46}" type="datetime1">
              <a:rPr lang="en-US" smtClean="0"/>
              <a:t>12/28/2022</a:t>
            </a:fld>
            <a:endParaRPr lang="en-US"/>
          </a:p>
        </p:txBody>
      </p:sp>
      <p:sp>
        <p:nvSpPr>
          <p:cNvPr id="4" name="Footer Placeholder 3"/>
          <p:cNvSpPr>
            <a:spLocks noGrp="1"/>
          </p:cNvSpPr>
          <p:nvPr>
            <p:ph type="ftr" sz="quarter" idx="11"/>
          </p:nvPr>
        </p:nvSpPr>
        <p:spPr/>
        <p:txBody>
          <a:bodyPr/>
          <a:lstStyle/>
          <a:p>
            <a:r>
              <a:rPr lang="en-US" dirty="0"/>
              <a:t>Parul Goel     ACSE0401      DAA       Unit V</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09F90C-85B0-4666-A88C-0161858A1D5B}" type="datetime1">
              <a:rPr lang="en-US" smtClean="0"/>
              <a:t>12/28/2022</a:t>
            </a:fld>
            <a:endParaRPr lang="en-US"/>
          </a:p>
        </p:txBody>
      </p:sp>
      <p:sp>
        <p:nvSpPr>
          <p:cNvPr id="3" name="Footer Placeholder 2"/>
          <p:cNvSpPr>
            <a:spLocks noGrp="1"/>
          </p:cNvSpPr>
          <p:nvPr>
            <p:ph type="ftr" sz="quarter" idx="11"/>
          </p:nvPr>
        </p:nvSpPr>
        <p:spPr/>
        <p:txBody>
          <a:bodyPr/>
          <a:lstStyle/>
          <a:p>
            <a:r>
              <a:rPr lang="en-US" dirty="0"/>
              <a:t>Parul Goel     ACSE0401      DAA       Unit V</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E6A7EF-1A6D-4F6C-A055-D5BE0BDC46FA}" type="datetime1">
              <a:rPr lang="en-US" smtClean="0"/>
              <a:t>12/28/2022</a:t>
            </a:fld>
            <a:endParaRPr lang="en-US"/>
          </a:p>
        </p:txBody>
      </p:sp>
      <p:sp>
        <p:nvSpPr>
          <p:cNvPr id="6" name="Footer Placeholder 5"/>
          <p:cNvSpPr>
            <a:spLocks noGrp="1"/>
          </p:cNvSpPr>
          <p:nvPr>
            <p:ph type="ftr" sz="quarter" idx="11"/>
          </p:nvPr>
        </p:nvSpPr>
        <p:spPr/>
        <p:txBody>
          <a:bodyPr/>
          <a:lstStyle/>
          <a:p>
            <a:r>
              <a:rPr lang="en-US" dirty="0"/>
              <a:t>Parul Goel     ACSE0401      DAA       Unit V</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57F082-3C53-4F11-91F2-3522AF1E8441}" type="datetime1">
              <a:rPr lang="en-US" smtClean="0"/>
              <a:t>12/28/2022</a:t>
            </a:fld>
            <a:endParaRPr lang="en-US"/>
          </a:p>
        </p:txBody>
      </p:sp>
      <p:sp>
        <p:nvSpPr>
          <p:cNvPr id="6" name="Footer Placeholder 5"/>
          <p:cNvSpPr>
            <a:spLocks noGrp="1"/>
          </p:cNvSpPr>
          <p:nvPr>
            <p:ph type="ftr" sz="quarter" idx="11"/>
          </p:nvPr>
        </p:nvSpPr>
        <p:spPr/>
        <p:txBody>
          <a:bodyPr/>
          <a:lstStyle/>
          <a:p>
            <a:r>
              <a:rPr lang="en-US" dirty="0"/>
              <a:t>Parul Goel     ACSE0401      DAA       Unit V</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7889A-CD70-487B-A498-B93D1DAA37BC}" type="datetime1">
              <a:rPr lang="en-US" smtClean="0"/>
              <a:t>12/28/2022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Parul Goel     ACSE0401      DAA       Unit V</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http://kfe.fjfi.cvut.cz/~liska/ca/node37.html#Differentia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kfe.fjfi.cvut.cz/~liska/ca/node42.html#Integration"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www.youtube.com/watch?v=jFW7fwa0Zm8" TargetMode="External"/><Relationship Id="rId2" Type="http://schemas.openxmlformats.org/officeDocument/2006/relationships/hyperlink" Target="https://www.youtube.com/watch?v=e2cF8a5aAhE"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youtube.com/watch?v=MEz1J9wY2iM" TargetMode="Externa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8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9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9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9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9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9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9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9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524000" y="879186"/>
            <a:ext cx="6400800" cy="1752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800" b="1" dirty="0">
              <a:solidFill>
                <a:schemeClr val="tx1"/>
              </a:solidFill>
            </a:endParaRPr>
          </a:p>
          <a:p>
            <a:pPr>
              <a:defRPr/>
            </a:pPr>
            <a:r>
              <a:rPr lang="en-US" sz="2400" b="1" dirty="0">
                <a:solidFill>
                  <a:schemeClr val="tx1"/>
                </a:solidFill>
              </a:rPr>
              <a:t>String Matching, Approximation Algorithms and Theory of NP Completeness</a:t>
            </a:r>
          </a:p>
        </p:txBody>
      </p:sp>
      <p:pic>
        <p:nvPicPr>
          <p:cNvPr id="1026"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Parul Goel</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Assistant Professor   CSE </a:t>
            </a:r>
            <a:r>
              <a:rPr lang="en-US" sz="2400" baseline="0" dirty="0">
                <a:solidFill>
                  <a:schemeClr val="tx1"/>
                </a:solidFill>
              </a:rPr>
              <a:t>Department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F5BFD5F7-ED37-419E-898D-73B2588C73BC}" type="datetime1">
              <a:rPr lang="en-US" smtClean="0"/>
              <a:t>12/28/2022</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51504"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1" i="0" u="none" strike="noStrike" kern="1200" cap="none" spc="0" normalizeH="0" baseline="0" noProof="0" dirty="0">
                <a:ln>
                  <a:noFill/>
                </a:ln>
                <a:solidFill>
                  <a:schemeClr val="tx1"/>
                </a:solidFill>
                <a:effectLst/>
                <a:uLnTx/>
                <a:uFillTx/>
                <a:latin typeface="+mn-lt"/>
                <a:ea typeface="+mn-ea"/>
                <a:cs typeface="+mn-cs"/>
              </a:rPr>
              <a:t>Unit:</a:t>
            </a:r>
            <a:r>
              <a:rPr kumimoji="0" lang="en-US" sz="2500" b="1" i="0" u="none" strike="noStrike" kern="1200" cap="none" spc="0" normalizeH="0" noProof="0" dirty="0">
                <a:ln>
                  <a:noFill/>
                </a:ln>
                <a:solidFill>
                  <a:schemeClr val="tx1"/>
                </a:solidFill>
                <a:effectLst/>
                <a:uLnTx/>
                <a:uFillTx/>
                <a:latin typeface="+mn-lt"/>
                <a:ea typeface="+mn-ea"/>
                <a:cs typeface="+mn-cs"/>
              </a:rPr>
              <a:t> </a:t>
            </a:r>
            <a:r>
              <a:rPr lang="en-US" sz="2500" b="1" noProof="0" dirty="0">
                <a:solidFill>
                  <a:schemeClr val="tx1"/>
                </a:solidFill>
              </a:rPr>
              <a:t>5</a:t>
            </a:r>
            <a:endParaRPr kumimoji="0" lang="en-US" sz="2500" b="1"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en-US" dirty="0"/>
              <a:t>Parul Goel     ACSE0401      DAA       Unit V</a:t>
            </a:r>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Design &amp; Analysis of Algorithms</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ACSE0401</a:t>
            </a: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err="1">
                <a:ln>
                  <a:noFill/>
                </a:ln>
                <a:solidFill>
                  <a:schemeClr val="tx1"/>
                </a:solidFill>
                <a:effectLst/>
                <a:uLnTx/>
                <a:uFillTx/>
                <a:latin typeface="+mn-lt"/>
                <a:ea typeface="+mn-ea"/>
                <a:cs typeface="+mn-cs"/>
              </a:rPr>
              <a:t>B.Tech</a:t>
            </a:r>
            <a:r>
              <a:rPr kumimoji="0" lang="en-US" sz="2000" b="0" i="0" u="none" strike="noStrike" kern="1200" cap="none" spc="0" normalizeH="0" noProof="0" dirty="0">
                <a:ln>
                  <a:noFill/>
                </a:ln>
                <a:solidFill>
                  <a:schemeClr val="tx1"/>
                </a:solidFill>
                <a:effectLst/>
                <a:uLnTx/>
                <a:uFillTx/>
                <a:latin typeface="+mn-lt"/>
                <a:ea typeface="+mn-ea"/>
                <a:cs typeface="+mn-cs"/>
              </a:rPr>
              <a:t> 5</a:t>
            </a:r>
            <a:r>
              <a:rPr kumimoji="0" lang="en-US" sz="2000" b="0" i="0" u="none" strike="noStrike" kern="1200" cap="none" spc="0" normalizeH="0" baseline="30000" noProof="0" dirty="0">
                <a:ln>
                  <a:noFill/>
                </a:ln>
                <a:solidFill>
                  <a:schemeClr val="tx1"/>
                </a:solidFill>
                <a:effectLst/>
                <a:uLnTx/>
                <a:uFillTx/>
                <a:latin typeface="+mn-lt"/>
                <a:ea typeface="+mn-ea"/>
                <a:cs typeface="+mn-cs"/>
              </a:rPr>
              <a:t>th</a:t>
            </a:r>
            <a:r>
              <a:rPr kumimoji="0" lang="en-US" sz="2000" b="0" i="0" u="none" strike="noStrike" kern="1200" cap="none" spc="0" normalizeH="0" noProof="0" dirty="0">
                <a:ln>
                  <a:noFill/>
                </a:ln>
                <a:solidFill>
                  <a:schemeClr val="tx1"/>
                </a:solidFill>
                <a:effectLst/>
                <a:uLnTx/>
                <a:uFillTx/>
                <a:latin typeface="+mn-lt"/>
                <a:ea typeface="+mn-ea"/>
                <a:cs typeface="+mn-cs"/>
              </a:rPr>
              <a:t> Sem</a:t>
            </a:r>
            <a:br>
              <a:rPr kumimoji="0" lang="en-US" sz="2000" b="0" i="0" u="none" strike="noStrike" kern="1200" cap="none" spc="0" normalizeH="0" noProof="0" dirty="0">
                <a:ln>
                  <a:noFill/>
                </a:ln>
                <a:solidFill>
                  <a:schemeClr val="tx1"/>
                </a:solidFill>
                <a:effectLst/>
                <a:uLnTx/>
                <a:uFillTx/>
                <a:latin typeface="+mn-lt"/>
                <a:ea typeface="+mn-ea"/>
                <a:cs typeface="+mn-cs"/>
              </a:rPr>
            </a:b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828035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0311FB-798F-4BB3-8297-5E2FFB0798D3}"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Program</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Educational Objectives(PEOs)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2">
            <a:extLst>
              <a:ext uri="{FF2B5EF4-FFF2-40B4-BE49-F238E27FC236}">
                <a16:creationId xmlns:a16="http://schemas.microsoft.com/office/drawing/2014/main" id="{10D0E64F-BB5C-4A30-8895-5CCE8F366BE7}"/>
              </a:ext>
            </a:extLst>
          </p:cNvPr>
          <p:cNvSpPr txBox="1">
            <a:spLocks noGrp="1"/>
          </p:cNvSpPr>
          <p:nvPr>
            <p:ph idx="1"/>
          </p:nvPr>
        </p:nvSpPr>
        <p:spPr>
          <a:xfrm>
            <a:off x="533400" y="1214438"/>
            <a:ext cx="8001000" cy="4271962"/>
          </a:xfrm>
        </p:spPr>
        <p:txBody>
          <a:bodyPr>
            <a:normAutofit/>
          </a:bodyPr>
          <a:lstStyle/>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PEO1: </a:t>
            </a:r>
            <a:r>
              <a:rPr lang="en-US" altLang="en-US" sz="2000" dirty="0">
                <a:latin typeface="Times New Roman" panose="02020603050405020304" pitchFamily="18" charset="0"/>
                <a:cs typeface="Times New Roman" panose="02020603050405020304" pitchFamily="18" charset="0"/>
              </a:rPr>
              <a:t>To have an excellent scientific and engineering breadth so as to</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comprehend, analyze, design and provide sustainable solutions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real-life problems using state-of-the-art technologies.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PEO2:</a:t>
            </a:r>
            <a:r>
              <a:rPr lang="en-US" altLang="en-US" sz="2000" dirty="0">
                <a:latin typeface="Times New Roman" panose="02020603050405020304" pitchFamily="18" charset="0"/>
                <a:cs typeface="Times New Roman" panose="02020603050405020304" pitchFamily="18" charset="0"/>
              </a:rPr>
              <a:t>To have a successful career in industries, to pursue higher studies 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to support entrepreneurial endeavors and to face global challenges.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PEO3:</a:t>
            </a:r>
            <a:r>
              <a:rPr lang="en-US" altLang="en-US" sz="2000" dirty="0">
                <a:latin typeface="Times New Roman" panose="02020603050405020304" pitchFamily="18" charset="0"/>
                <a:cs typeface="Times New Roman" panose="02020603050405020304" pitchFamily="18" charset="0"/>
              </a:rPr>
              <a:t>To have an effective communication skills, professional attitude,</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ethical values and a desire to learn specific knowledge in emerging</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trends, technologies for  research, innovation and product</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development and contribution to society.</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PEO4: </a:t>
            </a:r>
            <a:r>
              <a:rPr lang="en-US" altLang="en-US" sz="2000" dirty="0">
                <a:latin typeface="Times New Roman" panose="02020603050405020304" pitchFamily="18" charset="0"/>
                <a:cs typeface="Times New Roman" panose="02020603050405020304" pitchFamily="18" charset="0"/>
              </a:rPr>
              <a:t>To have life-long learning for up-skilling and re-skilling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successful professional career as engineer, scientist, </a:t>
            </a:r>
            <a:r>
              <a:rPr lang="en-US" altLang="en-US" sz="2000" dirty="0" err="1">
                <a:latin typeface="Times New Roman" panose="02020603050405020304" pitchFamily="18" charset="0"/>
                <a:cs typeface="Times New Roman" panose="02020603050405020304" pitchFamily="18" charset="0"/>
              </a:rPr>
              <a:t>enterpreneur</a:t>
            </a:r>
            <a:endParaRPr lang="en-US"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and bureaucrat for betterment of society</a:t>
            </a:r>
            <a:endParaRPr lang="en-I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397672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1F1F61-931E-489C-BBBC-7B338ADE70D1}" type="datetime1">
              <a:rPr lang="en-US" smtClean="0"/>
              <a:t>12/28/2022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Old Question Papers(2017-2018)</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pic>
        <p:nvPicPr>
          <p:cNvPr id="9" name="Content Placeholder 6">
            <a:extLst>
              <a:ext uri="{FF2B5EF4-FFF2-40B4-BE49-F238E27FC236}">
                <a16:creationId xmlns:a16="http://schemas.microsoft.com/office/drawing/2014/main" id="{7A7AF4D6-AD8B-4C0C-BCAD-A645EF105D82}"/>
              </a:ext>
            </a:extLst>
          </p:cNvPr>
          <p:cNvPicPr>
            <a:picLocks noChangeAspect="1"/>
          </p:cNvPicPr>
          <p:nvPr/>
        </p:nvPicPr>
        <p:blipFill>
          <a:blip r:embed="rId4"/>
          <a:stretch>
            <a:fillRect/>
          </a:stretch>
        </p:blipFill>
        <p:spPr>
          <a:xfrm>
            <a:off x="450166" y="1447800"/>
            <a:ext cx="8229600" cy="3962400"/>
          </a:xfrm>
          <a:prstGeom prst="rect">
            <a:avLst/>
          </a:prstGeom>
        </p:spPr>
      </p:pic>
    </p:spTree>
    <p:extLst>
      <p:ext uri="{BB962C8B-B14F-4D97-AF65-F5344CB8AC3E}">
        <p14:creationId xmlns:p14="http://schemas.microsoft.com/office/powerpoint/2010/main" val="317029964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514350" indent="-514350" algn="just">
              <a:buAutoNum type="arabicPeriod"/>
            </a:pPr>
            <a:r>
              <a:rPr lang="en-US" sz="2200" dirty="0"/>
              <a:t>What are the different applications of DFT and FFT?          [CO5]</a:t>
            </a:r>
          </a:p>
          <a:p>
            <a:pPr marL="514350" indent="-514350" algn="just">
              <a:buAutoNum type="arabicPeriod"/>
            </a:pPr>
            <a:r>
              <a:rPr lang="en-US" sz="2200" dirty="0"/>
              <a:t>Discuss the string matching algorithms along with an example.							         [CO5]</a:t>
            </a:r>
          </a:p>
          <a:p>
            <a:pPr marL="514350" indent="-514350" algn="just">
              <a:buAutoNum type="arabicPeriod"/>
            </a:pPr>
            <a:r>
              <a:rPr lang="en-US" sz="2200" dirty="0"/>
              <a:t>How is approximation algorithm different from randomized algorithm?						         [CO5]</a:t>
            </a:r>
          </a:p>
          <a:p>
            <a:pPr marL="514350" indent="-514350" algn="just">
              <a:buAutoNum type="arabicPeriod"/>
            </a:pPr>
            <a:r>
              <a:rPr lang="en-US" sz="2200" dirty="0"/>
              <a:t>Explain Naive string matching algorithm.                              [CO5]</a:t>
            </a:r>
          </a:p>
          <a:p>
            <a:pPr marL="514350" indent="-514350" algn="just">
              <a:buAutoNum type="arabicPeriod"/>
            </a:pPr>
            <a:r>
              <a:rPr lang="en-US" sz="2200" dirty="0"/>
              <a:t>Discuss the problem classes, NP, P, NPC along with their    [CO5] relationship.</a:t>
            </a:r>
          </a:p>
          <a:p>
            <a:pPr marL="0" indent="0">
              <a:buNone/>
            </a:pPr>
            <a:endParaRPr lang="en-US" sz="2200" dirty="0"/>
          </a:p>
          <a:p>
            <a:pPr marL="514350" indent="-514350">
              <a:buAutoNum type="arabicPeriod"/>
            </a:pPr>
            <a:endParaRPr lang="en-US" sz="2200" dirty="0"/>
          </a:p>
          <a:p>
            <a:pPr marL="514350" indent="-514350">
              <a:buAutoNum type="arabicPeriod"/>
            </a:pPr>
            <a:endParaRPr lang="en-US" sz="2200" dirty="0"/>
          </a:p>
          <a:p>
            <a:pPr marL="514350" indent="-514350">
              <a:buAutoNum type="arabicPeriod"/>
            </a:pPr>
            <a:endParaRPr lang="en-US" sz="2200" dirty="0"/>
          </a:p>
          <a:p>
            <a:pPr marL="514350" indent="-514350">
              <a:buAutoNum type="arabicPeriod"/>
            </a:pPr>
            <a:endParaRPr lang="en-US" dirty="0"/>
          </a:p>
        </p:txBody>
      </p:sp>
      <p:sp>
        <p:nvSpPr>
          <p:cNvPr id="4" name="Date Placeholder 3"/>
          <p:cNvSpPr>
            <a:spLocks noGrp="1"/>
          </p:cNvSpPr>
          <p:nvPr>
            <p:ph type="dt" sz="half" idx="10"/>
          </p:nvPr>
        </p:nvSpPr>
        <p:spPr/>
        <p:txBody>
          <a:bodyPr/>
          <a:lstStyle/>
          <a:p>
            <a:fld id="{F3D6066F-9B57-4F57-B70E-9480D3D20CBB}" type="datetime1">
              <a:rPr lang="en-US" smtClean="0"/>
              <a:t>12/28/2022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Expected Questions for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1956021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4A45B5-8C2E-479D-8554-2693B3D4696B}" type="datetime1">
              <a:rPr lang="en-US" smtClean="0"/>
              <a:t>12/28/2022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37863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Recap</a:t>
            </a:r>
            <a:r>
              <a:rPr kumimoji="0" lang="en-US" sz="2400" b="0" i="0" u="none" strike="noStrike" kern="1200" cap="none" spc="0" normalizeH="0" noProof="0" dirty="0">
                <a:ln>
                  <a:noFill/>
                </a:ln>
                <a:solidFill>
                  <a:schemeClr val="dk1"/>
                </a:solidFill>
                <a:effectLst/>
                <a:uLnTx/>
                <a:uFillTx/>
                <a:latin typeface="+mn-lt"/>
                <a:ea typeface="+mn-ea"/>
                <a:cs typeface="+mn-cs"/>
              </a:rPr>
              <a:t> Of Unit</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sp>
        <p:nvSpPr>
          <p:cNvPr id="11" name="Rectangle 10">
            <a:extLst>
              <a:ext uri="{FF2B5EF4-FFF2-40B4-BE49-F238E27FC236}">
                <a16:creationId xmlns:a16="http://schemas.microsoft.com/office/drawing/2014/main" id="{10D39312-602F-4904-A1F3-A99B3312DEAB}"/>
              </a:ext>
            </a:extLst>
          </p:cNvPr>
          <p:cNvSpPr/>
          <p:nvPr/>
        </p:nvSpPr>
        <p:spPr>
          <a:xfrm>
            <a:off x="742657" y="1697037"/>
            <a:ext cx="7315200" cy="1525418"/>
          </a:xfrm>
          <a:prstGeom prst="rect">
            <a:avLst/>
          </a:prstGeom>
        </p:spPr>
        <p:txBody>
          <a:bodyPr wrap="square">
            <a:spAutoFit/>
          </a:bodyPr>
          <a:lstStyle/>
          <a:p>
            <a:pPr algn="just">
              <a:lnSpc>
                <a:spcPct val="107000"/>
              </a:lnSpc>
              <a:spcAft>
                <a:spcPts val="800"/>
              </a:spcAft>
            </a:pPr>
            <a:r>
              <a:rPr lang="en-IN" sz="2200" dirty="0">
                <a:ea typeface="Calibri" panose="020F0502020204030204" pitchFamily="34" charset="0"/>
                <a:cs typeface="Times New Roman" panose="02020603050405020304" pitchFamily="18" charset="0"/>
              </a:rPr>
              <a:t>This unit gives the insights of different classes of problems , P Class, NP class, NPC. The different string matching algorithms have been discussed. The Approximation algorithm and Randomized algorithm have also been explained.</a:t>
            </a:r>
            <a:endParaRPr lang="en-IN" sz="2200" dirty="0"/>
          </a:p>
        </p:txBody>
      </p:sp>
    </p:spTree>
    <p:extLst>
      <p:ext uri="{BB962C8B-B14F-4D97-AF65-F5344CB8AC3E}">
        <p14:creationId xmlns:p14="http://schemas.microsoft.com/office/powerpoint/2010/main" val="288864796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EDAAF44-C376-45D2-91A6-7D1F425673D6}" type="datetime1">
              <a:rPr lang="en-US" smtClean="0"/>
              <a:t>12/28/2022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Unit 5</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sp>
        <p:nvSpPr>
          <p:cNvPr id="9" name="Rectangle 8">
            <a:extLst>
              <a:ext uri="{FF2B5EF4-FFF2-40B4-BE49-F238E27FC236}">
                <a16:creationId xmlns:a16="http://schemas.microsoft.com/office/drawing/2014/main" id="{05DEA5CC-3770-40B8-9C25-59D274530F1D}"/>
              </a:ext>
            </a:extLst>
          </p:cNvPr>
          <p:cNvSpPr/>
          <p:nvPr/>
        </p:nvSpPr>
        <p:spPr>
          <a:xfrm>
            <a:off x="723900" y="1524000"/>
            <a:ext cx="7772400" cy="109183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lvl="0" algn="ctr">
              <a:lnSpc>
                <a:spcPct val="115000"/>
              </a:lnSpc>
              <a:spcAft>
                <a:spcPts val="0"/>
              </a:spcAft>
            </a:pPr>
            <a:r>
              <a:rPr lang="en-IN" sz="6000" dirty="0">
                <a:solidFill>
                  <a:srgbClr val="00B0F0"/>
                </a:solidFill>
                <a:latin typeface="Calibri" panose="020F0502020204030204" pitchFamily="34" charset="0"/>
                <a:ea typeface="Calibri" panose="020F0502020204030204" pitchFamily="34" charset="0"/>
                <a:cs typeface="Times New Roman" panose="02020603050405020304" pitchFamily="18" charset="0"/>
              </a:rPr>
              <a:t>Thank You</a:t>
            </a:r>
          </a:p>
        </p:txBody>
      </p:sp>
    </p:spTree>
    <p:extLst>
      <p:ext uri="{BB962C8B-B14F-4D97-AF65-F5344CB8AC3E}">
        <p14:creationId xmlns:p14="http://schemas.microsoft.com/office/powerpoint/2010/main" val="1909270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a:extLst>
              <a:ext uri="{FF2B5EF4-FFF2-40B4-BE49-F238E27FC236}">
                <a16:creationId xmlns:a16="http://schemas.microsoft.com/office/drawing/2014/main" id="{AA8E83D7-607A-4080-925F-87D94BD4206E}"/>
              </a:ext>
            </a:extLst>
          </p:cNvPr>
          <p:cNvSpPr txBox="1">
            <a:spLocks noGrp="1"/>
          </p:cNvSpPr>
          <p:nvPr>
            <p:ph idx="1"/>
          </p:nvPr>
        </p:nvSpPr>
        <p:spPr>
          <a:xfrm>
            <a:off x="533400" y="1214438"/>
            <a:ext cx="8001000" cy="4729162"/>
          </a:xfrm>
        </p:spPr>
        <p:txBody>
          <a:bodyPr>
            <a:normAutofit/>
          </a:bodyPr>
          <a:lstStyle/>
          <a:p>
            <a:pPr algn="just">
              <a:spcBef>
                <a:spcPct val="0"/>
              </a:spcBef>
              <a:spcAft>
                <a:spcPct val="0"/>
              </a:spcAft>
              <a:buClr>
                <a:srgbClr val="000000"/>
              </a:buClr>
              <a:buFont typeface="Arial" panose="020B0604020202020204" pitchFamily="34" charset="0"/>
              <a:buNone/>
            </a:pPr>
            <a:r>
              <a:rPr lang="en-IN" altLang="en-US" sz="2400" dirty="0">
                <a:latin typeface="Times New Roman" panose="02020603050405020304" pitchFamily="18" charset="0"/>
                <a:cs typeface="Times New Roman" panose="02020603050405020304" pitchFamily="18" charset="0"/>
              </a:rPr>
              <a:t>Subject Result: 96.63 %</a:t>
            </a:r>
          </a:p>
          <a:p>
            <a:pPr algn="just">
              <a:spcBef>
                <a:spcPct val="0"/>
              </a:spcBef>
              <a:spcAft>
                <a:spcPct val="0"/>
              </a:spcAft>
              <a:buClr>
                <a:srgbClr val="000000"/>
              </a:buClr>
              <a:buFont typeface="Arial" panose="020B0604020202020204" pitchFamily="34" charset="0"/>
              <a:buNone/>
            </a:pPr>
            <a:endParaRPr lang="en-IN" altLang="en-US" sz="24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IN" altLang="en-US" sz="2400" dirty="0">
                <a:latin typeface="Times New Roman" panose="02020603050405020304" pitchFamily="18" charset="0"/>
                <a:cs typeface="Times New Roman" panose="02020603050405020304" pitchFamily="18" charset="0"/>
              </a:rPr>
              <a:t>Department Result: 96.63 %</a:t>
            </a:r>
          </a:p>
          <a:p>
            <a:pPr algn="just">
              <a:spcBef>
                <a:spcPct val="0"/>
              </a:spcBef>
              <a:spcAft>
                <a:spcPct val="0"/>
              </a:spcAft>
              <a:buClr>
                <a:srgbClr val="000000"/>
              </a:buClr>
              <a:buFont typeface="Arial" panose="020B0604020202020204" pitchFamily="34" charset="0"/>
              <a:buNone/>
            </a:pPr>
            <a:endParaRPr lang="en-IN" altLang="en-US" sz="24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IN" altLang="en-US" sz="2400" dirty="0">
                <a:latin typeface="Times New Roman" panose="02020603050405020304" pitchFamily="18" charset="0"/>
                <a:cs typeface="Times New Roman" panose="02020603050405020304" pitchFamily="18" charset="0"/>
              </a:rPr>
              <a:t>Faculty-Wise Result:</a:t>
            </a:r>
          </a:p>
          <a:p>
            <a:pPr algn="just">
              <a:spcBef>
                <a:spcPct val="0"/>
              </a:spcBef>
              <a:spcAft>
                <a:spcPct val="0"/>
              </a:spcAft>
              <a:buClr>
                <a:srgbClr val="000000"/>
              </a:buClr>
              <a:buFont typeface="Arial" panose="020B0604020202020204" pitchFamily="34" charset="0"/>
              <a:buNone/>
            </a:pPr>
            <a:endParaRPr lang="en-IN" altLang="en-US" sz="24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IN" altLang="en-US" sz="2400" dirty="0" err="1">
                <a:latin typeface="Times New Roman" panose="02020603050405020304" pitchFamily="18" charset="0"/>
                <a:cs typeface="Times New Roman" panose="02020603050405020304" pitchFamily="18" charset="0"/>
              </a:rPr>
              <a:t>Mr.</a:t>
            </a:r>
            <a:r>
              <a:rPr lang="en-IN" altLang="en-US" sz="2400" dirty="0">
                <a:latin typeface="Times New Roman" panose="02020603050405020304" pitchFamily="18" charset="0"/>
                <a:cs typeface="Times New Roman" panose="02020603050405020304" pitchFamily="18" charset="0"/>
              </a:rPr>
              <a:t> Harsh </a:t>
            </a:r>
            <a:r>
              <a:rPr lang="en-IN" altLang="en-US" sz="2400" dirty="0" err="1">
                <a:latin typeface="Times New Roman" panose="02020603050405020304" pitchFamily="18" charset="0"/>
                <a:cs typeface="Times New Roman" panose="02020603050405020304" pitchFamily="18" charset="0"/>
              </a:rPr>
              <a:t>Vardhan</a:t>
            </a:r>
            <a:r>
              <a:rPr lang="en-IN" altLang="en-US" sz="2400" dirty="0">
                <a:latin typeface="Times New Roman" panose="02020603050405020304" pitchFamily="18" charset="0"/>
                <a:cs typeface="Times New Roman" panose="02020603050405020304" pitchFamily="18" charset="0"/>
              </a:rPr>
              <a:t> Mishra (B): 93.94%</a:t>
            </a:r>
          </a:p>
          <a:p>
            <a:pPr algn="just">
              <a:spcBef>
                <a:spcPct val="0"/>
              </a:spcBef>
              <a:spcAft>
                <a:spcPct val="0"/>
              </a:spcAft>
              <a:buClr>
                <a:srgbClr val="000000"/>
              </a:buClr>
              <a:buNone/>
            </a:pPr>
            <a:r>
              <a:rPr lang="en-IN" altLang="en-US" sz="2400" dirty="0" err="1">
                <a:latin typeface="Times New Roman" panose="02020603050405020304" pitchFamily="18" charset="0"/>
                <a:cs typeface="Times New Roman" panose="02020603050405020304" pitchFamily="18" charset="0"/>
              </a:rPr>
              <a:t>Mr.</a:t>
            </a:r>
            <a:r>
              <a:rPr lang="en-IN" altLang="en-US" sz="2400" dirty="0">
                <a:latin typeface="Times New Roman" panose="02020603050405020304" pitchFamily="18" charset="0"/>
                <a:cs typeface="Times New Roman" panose="02020603050405020304" pitchFamily="18" charset="0"/>
              </a:rPr>
              <a:t> Harsh </a:t>
            </a:r>
            <a:r>
              <a:rPr lang="en-IN" altLang="en-US" sz="2400" dirty="0" err="1">
                <a:latin typeface="Times New Roman" panose="02020603050405020304" pitchFamily="18" charset="0"/>
                <a:cs typeface="Times New Roman" panose="02020603050405020304" pitchFamily="18" charset="0"/>
              </a:rPr>
              <a:t>Vardhan</a:t>
            </a:r>
            <a:r>
              <a:rPr lang="en-IN" altLang="en-US" sz="2400" dirty="0">
                <a:latin typeface="Times New Roman" panose="02020603050405020304" pitchFamily="18" charset="0"/>
                <a:cs typeface="Times New Roman" panose="02020603050405020304" pitchFamily="18" charset="0"/>
              </a:rPr>
              <a:t> Mishra(C): 97.01%</a:t>
            </a:r>
          </a:p>
          <a:p>
            <a:pPr algn="just">
              <a:spcBef>
                <a:spcPct val="0"/>
              </a:spcBef>
              <a:spcAft>
                <a:spcPct val="0"/>
              </a:spcAft>
              <a:buClr>
                <a:srgbClr val="000000"/>
              </a:buClr>
              <a:buFont typeface="Arial" panose="020B0604020202020204" pitchFamily="34" charset="0"/>
              <a:buNone/>
            </a:pPr>
            <a:r>
              <a:rPr lang="en-IN" altLang="en-US" sz="2400" dirty="0" err="1">
                <a:latin typeface="Times New Roman" panose="02020603050405020304" pitchFamily="18" charset="0"/>
                <a:cs typeface="Times New Roman" panose="02020603050405020304" pitchFamily="18" charset="0"/>
              </a:rPr>
              <a:t>Mr.</a:t>
            </a:r>
            <a:r>
              <a:rPr lang="en-IN" altLang="en-US" sz="2400" dirty="0">
                <a:latin typeface="Times New Roman" panose="02020603050405020304" pitchFamily="18" charset="0"/>
                <a:cs typeface="Times New Roman" panose="02020603050405020304" pitchFamily="18" charset="0"/>
              </a:rPr>
              <a:t> Twinkle </a:t>
            </a:r>
            <a:r>
              <a:rPr lang="en-IN" altLang="en-US" sz="2400" dirty="0" err="1">
                <a:latin typeface="Times New Roman" panose="02020603050405020304" pitchFamily="18" charset="0"/>
                <a:cs typeface="Times New Roman" panose="02020603050405020304" pitchFamily="18" charset="0"/>
              </a:rPr>
              <a:t>Tyagi</a:t>
            </a:r>
            <a:r>
              <a:rPr lang="en-IN" altLang="en-US" sz="2400" dirty="0">
                <a:latin typeface="Times New Roman" panose="02020603050405020304" pitchFamily="18" charset="0"/>
                <a:cs typeface="Times New Roman" panose="02020603050405020304" pitchFamily="18" charset="0"/>
              </a:rPr>
              <a:t>(A): 96.978%</a:t>
            </a:r>
          </a:p>
          <a:p>
            <a:pPr algn="just">
              <a:spcBef>
                <a:spcPct val="0"/>
              </a:spcBef>
              <a:spcAft>
                <a:spcPct val="0"/>
              </a:spcAft>
              <a:buClr>
                <a:srgbClr val="000000"/>
              </a:buClr>
              <a:buFont typeface="Arial" panose="020B0604020202020204" pitchFamily="34" charset="0"/>
              <a:buNone/>
            </a:pPr>
            <a:r>
              <a:rPr lang="en-IN" altLang="en-US" sz="2400" dirty="0" err="1">
                <a:latin typeface="Times New Roman" panose="02020603050405020304" pitchFamily="18" charset="0"/>
                <a:cs typeface="Times New Roman" panose="02020603050405020304" pitchFamily="18" charset="0"/>
              </a:rPr>
              <a:t>Mr.</a:t>
            </a:r>
            <a:r>
              <a:rPr lang="en-IN" altLang="en-US" sz="2400" dirty="0">
                <a:latin typeface="Times New Roman" panose="02020603050405020304" pitchFamily="18" charset="0"/>
                <a:cs typeface="Times New Roman" panose="02020603050405020304" pitchFamily="18" charset="0"/>
              </a:rPr>
              <a:t> Twinkle </a:t>
            </a:r>
            <a:r>
              <a:rPr lang="en-IN" altLang="en-US" sz="2400" dirty="0" err="1">
                <a:latin typeface="Times New Roman" panose="02020603050405020304" pitchFamily="18" charset="0"/>
                <a:cs typeface="Times New Roman" panose="02020603050405020304" pitchFamily="18" charset="0"/>
              </a:rPr>
              <a:t>Tyagi</a:t>
            </a:r>
            <a:r>
              <a:rPr lang="en-IN" altLang="en-US" sz="2400" dirty="0">
                <a:latin typeface="Times New Roman" panose="02020603050405020304" pitchFamily="18" charset="0"/>
                <a:cs typeface="Times New Roman" panose="02020603050405020304" pitchFamily="18" charset="0"/>
              </a:rPr>
              <a:t>(D): 98.53%</a:t>
            </a:r>
          </a:p>
        </p:txBody>
      </p:sp>
      <p:sp>
        <p:nvSpPr>
          <p:cNvPr id="7" name="Title 1">
            <a:extLst>
              <a:ext uri="{FF2B5EF4-FFF2-40B4-BE49-F238E27FC236}">
                <a16:creationId xmlns:a16="http://schemas.microsoft.com/office/drawing/2014/main" id="{6C269D1B-1C71-46D4-97DD-E9E98F1F98FA}"/>
              </a:ext>
            </a:extLst>
          </p:cNvPr>
          <p:cNvSpPr txBox="1">
            <a:spLocks noGrp="1"/>
          </p:cNvSpPr>
          <p:nvPr>
            <p:ph type="title"/>
          </p:nvPr>
        </p:nvSpPr>
        <p:spPr>
          <a:xfrm>
            <a:off x="1785938" y="0"/>
            <a:ext cx="7358062" cy="714375"/>
          </a:xfrm>
        </p:spPr>
        <p:style>
          <a:lnRef idx="1">
            <a:schemeClr val="accent5"/>
          </a:lnRef>
          <a:fillRef idx="2">
            <a:schemeClr val="accent5"/>
          </a:fillRef>
          <a:effectRef idx="1">
            <a:schemeClr val="accent5"/>
          </a:effectRef>
          <a:fontRef idx="minor">
            <a:schemeClr val="dk1"/>
          </a:fontRef>
        </p:style>
        <p:txBody>
          <a:bodyPr lIns="91440" tIns="45720" rIns="91440" bIns="45720" rtlCol="0">
            <a:normAutofit/>
          </a:bodyPr>
          <a:lstStyle/>
          <a:p>
            <a:pPr eaLnBrk="1" fontAlgn="auto" hangingPunct="1">
              <a:spcBef>
                <a:spcPct val="0"/>
              </a:spcBef>
              <a:buClrTx/>
              <a:buSzTx/>
              <a:buFontTx/>
              <a:buNone/>
              <a:defRPr/>
            </a:pPr>
            <a:r>
              <a:rPr lang="en-US" sz="2400" kern="1200" dirty="0">
                <a:latin typeface="Times New Roman" pitchFamily="18" charset="0"/>
                <a:cs typeface="Times New Roman" pitchFamily="18" charset="0"/>
                <a:sym typeface="Arial" charset="0"/>
              </a:rPr>
              <a:t>Result Analysis</a:t>
            </a:r>
          </a:p>
        </p:txBody>
      </p:sp>
      <p:sp>
        <p:nvSpPr>
          <p:cNvPr id="52229" name="Footer Placeholder 4">
            <a:extLst>
              <a:ext uri="{FF2B5EF4-FFF2-40B4-BE49-F238E27FC236}">
                <a16:creationId xmlns:a16="http://schemas.microsoft.com/office/drawing/2014/main" id="{D13FEE09-441B-4F95-96A6-91181D72A552}"/>
              </a:ext>
            </a:extLst>
          </p:cNvPr>
          <p:cNvSpPr>
            <a:spLocks noGrp="1"/>
          </p:cNvSpPr>
          <p:nvPr>
            <p:ph type="ftr" sz="quarter" idx="12"/>
          </p:nvPr>
        </p:nvSpPr>
        <p:spPr>
          <a:xfrm>
            <a:off x="2514600" y="6356350"/>
            <a:ext cx="41910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eaLnBrk="1" hangingPunct="1">
              <a:buFont typeface="Arial" panose="020B0604020202020204" pitchFamily="34" charset="0"/>
              <a:buNone/>
            </a:pPr>
            <a:r>
              <a:rPr lang="fr-FR" altLang="en-US" sz="1200">
                <a:solidFill>
                  <a:srgbClr val="888888"/>
                </a:solidFill>
                <a:latin typeface="Calibri" panose="020F0502020204030204" pitchFamily="34" charset="0"/>
                <a:sym typeface="Calibri" panose="020F0502020204030204" pitchFamily="34" charset="0"/>
              </a:rPr>
              <a:t>Parul Goel     ACSE0401      DAA       Unit V</a:t>
            </a:r>
            <a:endParaRPr lang="en-US" altLang="en-US" sz="1200">
              <a:solidFill>
                <a:srgbClr val="888888"/>
              </a:solidFill>
              <a:latin typeface="Calibri" panose="020F0502020204030204" pitchFamily="34" charset="0"/>
              <a:sym typeface="Calibri" panose="020F0502020204030204" pitchFamily="34" charset="0"/>
            </a:endParaRPr>
          </a:p>
        </p:txBody>
      </p:sp>
      <p:sp>
        <p:nvSpPr>
          <p:cNvPr id="52230" name="Slide Number Placeholder 8">
            <a:extLst>
              <a:ext uri="{FF2B5EF4-FFF2-40B4-BE49-F238E27FC236}">
                <a16:creationId xmlns:a16="http://schemas.microsoft.com/office/drawing/2014/main" id="{D79C5C8A-AFC2-4C7D-99A7-FECD9C2BCD46}"/>
              </a:ext>
            </a:extLst>
          </p:cNvPr>
          <p:cNvSpPr>
            <a:spLocks noGrp="1"/>
          </p:cNvSpPr>
          <p:nvPr>
            <p:ph type="sldNum" sz="quarter" idx="4294967295"/>
          </p:nvPr>
        </p:nvSpPr>
        <p:spPr bwMode="auto">
          <a:xfrm>
            <a:off x="7239000" y="6320008"/>
            <a:ext cx="1651782"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11</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2231" name="Date Placeholder 7">
            <a:extLst>
              <a:ext uri="{FF2B5EF4-FFF2-40B4-BE49-F238E27FC236}">
                <a16:creationId xmlns:a16="http://schemas.microsoft.com/office/drawing/2014/main" id="{C9161480-6915-48B2-AA7C-B24B1C3239FE}"/>
              </a:ext>
            </a:extLst>
          </p:cNvPr>
          <p:cNvSpPr>
            <a:spLocks noGrp="1"/>
          </p:cNvSpPr>
          <p:nvPr>
            <p:ph type="dt" sz="quarter" idx="11"/>
          </p:nvPr>
        </p:nvSpPr>
        <p:spPr>
          <a:xfrm>
            <a:off x="838200" y="6356350"/>
            <a:ext cx="518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64BFC47B-4815-4176-B11E-32E2E304F5A9}" type="datetime1">
              <a:rPr lang="en-US" altLang="en-US" sz="1200" smtClean="0">
                <a:solidFill>
                  <a:srgbClr val="888888"/>
                </a:solidFill>
                <a:latin typeface="Calibri" panose="020F0502020204030204" pitchFamily="34" charset="0"/>
                <a:sym typeface="Calibri" panose="020F0502020204030204" pitchFamily="34" charset="0"/>
              </a:rPr>
              <a:t>12/28/2022</a:t>
            </a:fld>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8" name="Picture 7">
            <a:extLst>
              <a:ext uri="{FF2B5EF4-FFF2-40B4-BE49-F238E27FC236}">
                <a16:creationId xmlns:a16="http://schemas.microsoft.com/office/drawing/2014/main" id="{CDB1F6B5-4FD2-4335-B29D-A22D58C63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447800" cy="581757"/>
          </a:xfrm>
          <a:prstGeom prst="rect">
            <a:avLst/>
          </a:prstGeom>
        </p:spPr>
      </p:pic>
    </p:spTree>
    <p:extLst>
      <p:ext uri="{BB962C8B-B14F-4D97-AF65-F5344CB8AC3E}">
        <p14:creationId xmlns:p14="http://schemas.microsoft.com/office/powerpoint/2010/main" val="1211907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a16="http://schemas.microsoft.com/office/drawing/2014/main" id="{F07DA384-37D6-4169-B171-F551AFB58F28}"/>
              </a:ext>
            </a:extLst>
          </p:cNvPr>
          <p:cNvSpPr>
            <a:spLocks noGrp="1"/>
          </p:cNvSpPr>
          <p:nvPr>
            <p:ph type="dt" sz="quarter" idx="11"/>
          </p:nvPr>
        </p:nvSpPr>
        <p:spPr>
          <a:xfrm flipH="1">
            <a:off x="609600" y="6356350"/>
            <a:ext cx="137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B5C2F9D7-B5AF-4168-BC40-6DFB3F6020DD}" type="datetime1">
              <a:rPr lang="en-US" altLang="en-US" sz="1200" smtClean="0">
                <a:solidFill>
                  <a:srgbClr val="888888"/>
                </a:solidFill>
                <a:latin typeface="Calibri" panose="020F0502020204030204" pitchFamily="34" charset="0"/>
                <a:sym typeface="Calibri" panose="020F0502020204030204" pitchFamily="34" charset="0"/>
              </a:rPr>
              <a:t>12/28/2022</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CB647E03-879D-4188-B9F7-4A741850D4F7}"/>
              </a:ext>
            </a:extLst>
          </p:cNvPr>
          <p:cNvSpPr txBox="1">
            <a:spLocks/>
          </p:cNvSpPr>
          <p:nvPr/>
        </p:nvSpPr>
        <p:spPr>
          <a:xfrm>
            <a:off x="1371600" y="0"/>
            <a:ext cx="7543800" cy="93027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2400" dirty="0">
                <a:latin typeface="Times New Roman" pitchFamily="18" charset="0"/>
                <a:cs typeface="Times New Roman" pitchFamily="18" charset="0"/>
                <a:sym typeface="Arial" charset="0"/>
              </a:rPr>
              <a:t>End Semester Question Paper Template </a:t>
            </a:r>
            <a:endParaRPr lang="en-US" sz="2400" dirty="0">
              <a:latin typeface="Times New Roman" pitchFamily="18" charset="0"/>
              <a:cs typeface="Times New Roman" pitchFamily="18" charset="0"/>
              <a:sym typeface="Arial" charset="0"/>
            </a:endParaRPr>
          </a:p>
        </p:txBody>
      </p:sp>
      <p:sp>
        <p:nvSpPr>
          <p:cNvPr id="53253" name="Rectangle 2">
            <a:extLst>
              <a:ext uri="{FF2B5EF4-FFF2-40B4-BE49-F238E27FC236}">
                <a16:creationId xmlns:a16="http://schemas.microsoft.com/office/drawing/2014/main" id="{81D28AA1-B034-491D-9D7C-81CF11EE533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2" name="Content Placeholder 1">
            <a:extLst>
              <a:ext uri="{FF2B5EF4-FFF2-40B4-BE49-F238E27FC236}">
                <a16:creationId xmlns:a16="http://schemas.microsoft.com/office/drawing/2014/main" id="{8222434C-AD44-4A72-A6D6-FCA4D781430A}"/>
              </a:ext>
            </a:extLst>
          </p:cNvPr>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lgn="ctr">
              <a:buFont typeface="Arial" panose="020B0604020202020204" pitchFamily="34" charset="0"/>
              <a:buNone/>
              <a:defRPr/>
            </a:pPr>
            <a:r>
              <a:rPr lang="en-IN" sz="2000" dirty="0">
                <a:sym typeface="Arial" charset="0"/>
              </a:rPr>
              <a:t>COMPILER DESIGN</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2 x 10 = 20</a:t>
            </a:r>
          </a:p>
          <a:p>
            <a:pPr marL="0" indent="0">
              <a:buFont typeface="Arial" panose="020B0604020202020204" pitchFamily="34" charset="0"/>
              <a:buNone/>
              <a:defRPr/>
            </a:pPr>
            <a:endParaRPr lang="en-IN" sz="2000" b="1" i="1" dirty="0">
              <a:sym typeface="Arial" charset="0"/>
            </a:endParaRPr>
          </a:p>
        </p:txBody>
      </p:sp>
      <p:graphicFrame>
        <p:nvGraphicFramePr>
          <p:cNvPr id="3" name="Table 2">
            <a:extLst>
              <a:ext uri="{FF2B5EF4-FFF2-40B4-BE49-F238E27FC236}">
                <a16:creationId xmlns:a16="http://schemas.microsoft.com/office/drawing/2014/main" id="{6EE6E332-3563-4688-A211-4CE181CFE2C2}"/>
              </a:ext>
            </a:extLst>
          </p:cNvPr>
          <p:cNvGraphicFramePr>
            <a:graphicFrameLocks noGrp="1"/>
          </p:cNvGraphicFramePr>
          <p:nvPr/>
        </p:nvGraphicFramePr>
        <p:xfrm>
          <a:off x="609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53287" name="Footer Placeholder 11">
            <a:extLst>
              <a:ext uri="{FF2B5EF4-FFF2-40B4-BE49-F238E27FC236}">
                <a16:creationId xmlns:a16="http://schemas.microsoft.com/office/drawing/2014/main" id="{60EB482F-3255-4322-ADE7-B556E8FD0605}"/>
              </a:ext>
            </a:extLst>
          </p:cNvPr>
          <p:cNvSpPr>
            <a:spLocks noGrp="1"/>
          </p:cNvSpPr>
          <p:nvPr>
            <p:ph type="ftr" sz="quarter" idx="12"/>
          </p:nvPr>
        </p:nvSpPr>
        <p:spPr>
          <a:xfrm>
            <a:off x="2349500" y="6384925"/>
            <a:ext cx="450850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fr-FR" altLang="en-US" sz="1200">
                <a:solidFill>
                  <a:srgbClr val="888888"/>
                </a:solidFill>
                <a:latin typeface="Calibri" panose="020F0502020204030204" pitchFamily="34" charset="0"/>
                <a:sym typeface="Calibri" panose="020F0502020204030204" pitchFamily="34" charset="0"/>
              </a:rPr>
              <a:t>Parul Goel     ACSE0401      DAA       Unit V</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3288" name="Slide Number Placeholder 12">
            <a:extLst>
              <a:ext uri="{FF2B5EF4-FFF2-40B4-BE49-F238E27FC236}">
                <a16:creationId xmlns:a16="http://schemas.microsoft.com/office/drawing/2014/main" id="{286F4104-4FCD-4E25-A149-B64C3FFC358D}"/>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12</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0" name="Picture 9">
            <a:extLst>
              <a:ext uri="{FF2B5EF4-FFF2-40B4-BE49-F238E27FC236}">
                <a16:creationId xmlns:a16="http://schemas.microsoft.com/office/drawing/2014/main" id="{C2336DCB-2E2B-4BD9-8F82-78F9054D3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773844"/>
          </a:xfrm>
          <a:prstGeom prst="rect">
            <a:avLst/>
          </a:prstGeom>
        </p:spPr>
      </p:pic>
    </p:spTree>
    <p:extLst>
      <p:ext uri="{BB962C8B-B14F-4D97-AF65-F5344CB8AC3E}">
        <p14:creationId xmlns:p14="http://schemas.microsoft.com/office/powerpoint/2010/main" val="2619892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a:extLst>
              <a:ext uri="{FF2B5EF4-FFF2-40B4-BE49-F238E27FC236}">
                <a16:creationId xmlns:a16="http://schemas.microsoft.com/office/drawing/2014/main" id="{1583C611-A80D-43ED-8102-CB220BA542E2}"/>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A2448BEA-7540-477A-9044-74D4E10DB39B}" type="datetime1">
              <a:rPr lang="en-US" altLang="en-US" sz="1200" smtClean="0">
                <a:solidFill>
                  <a:srgbClr val="888888"/>
                </a:solidFill>
                <a:latin typeface="Calibri" panose="020F0502020204030204" pitchFamily="34" charset="0"/>
                <a:sym typeface="Calibri" panose="020F0502020204030204" pitchFamily="34" charset="0"/>
              </a:rPr>
              <a:t>12/28/2022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DF84A163-333C-46E8-8954-FD528A9C5648}"/>
              </a:ext>
            </a:extLst>
          </p:cNvPr>
          <p:cNvSpPr txBox="1">
            <a:spLocks/>
          </p:cNvSpPr>
          <p:nvPr/>
        </p:nvSpPr>
        <p:spPr>
          <a:xfrm>
            <a:off x="1371600" y="0"/>
            <a:ext cx="7543800" cy="103981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2400" dirty="0">
                <a:latin typeface="Times New Roman" pitchFamily="18" charset="0"/>
                <a:cs typeface="Times New Roman" pitchFamily="18" charset="0"/>
                <a:sym typeface="Arial" charset="0"/>
              </a:rPr>
              <a:t>End Semester Question Paper Templates </a:t>
            </a:r>
            <a:endParaRPr lang="en-US" sz="2400" dirty="0">
              <a:latin typeface="Times New Roman" pitchFamily="18" charset="0"/>
              <a:cs typeface="Times New Roman" pitchFamily="18" charset="0"/>
              <a:sym typeface="Arial" charset="0"/>
            </a:endParaRPr>
          </a:p>
        </p:txBody>
      </p:sp>
      <p:sp>
        <p:nvSpPr>
          <p:cNvPr id="54277" name="Rectangle 2">
            <a:extLst>
              <a:ext uri="{FF2B5EF4-FFF2-40B4-BE49-F238E27FC236}">
                <a16:creationId xmlns:a16="http://schemas.microsoft.com/office/drawing/2014/main" id="{3A045F03-F311-4777-895A-D2C18E4EA0F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4278" name="Content Placeholder 1">
            <a:extLst>
              <a:ext uri="{FF2B5EF4-FFF2-40B4-BE49-F238E27FC236}">
                <a16:creationId xmlns:a16="http://schemas.microsoft.com/office/drawing/2014/main" id="{597B8432-DFF0-4DDA-84BD-CD565D4BFC2B}"/>
              </a:ext>
            </a:extLst>
          </p:cNvPr>
          <p:cNvSpPr txBox="1">
            <a:spLocks noGrp="1"/>
          </p:cNvSpPr>
          <p:nvPr>
            <p:ph idx="1"/>
          </p:nvPr>
        </p:nvSpPr>
        <p:spPr>
          <a:xfrm>
            <a:off x="457200" y="1225550"/>
            <a:ext cx="8229600" cy="4754563"/>
          </a:xfrm>
        </p:spPr>
        <p:txBody>
          <a:bodyPr/>
          <a:lstStyle/>
          <a:p>
            <a:pPr marL="0" indent="0" algn="ctr">
              <a:spcBef>
                <a:spcPts val="363"/>
              </a:spcBef>
              <a:spcAft>
                <a:spcPct val="0"/>
              </a:spcAft>
              <a:buClr>
                <a:srgbClr val="000000"/>
              </a:buClr>
              <a:buFont typeface="Arial" panose="020B0604020202020204" pitchFamily="34" charset="0"/>
              <a:buNone/>
            </a:pPr>
            <a:r>
              <a:rPr lang="en-IN" altLang="en-US" sz="2000" b="1" dirty="0">
                <a:latin typeface="+mj-lt"/>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2. </a:t>
            </a:r>
            <a:r>
              <a:rPr lang="en-IN" altLang="en-US" sz="2000" b="1" dirty="0">
                <a:latin typeface="+mj-lt"/>
                <a:cs typeface="Arial" panose="020B0604020202020204" pitchFamily="34" charset="0"/>
              </a:rPr>
              <a:t>Attempt any three of the following:                               3 x 10 = 30</a:t>
            </a: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3. </a:t>
            </a:r>
            <a:r>
              <a:rPr lang="en-IN" altLang="en-US" sz="2000" b="1" dirty="0">
                <a:latin typeface="+mj-lt"/>
                <a:cs typeface="Arial" panose="020B0604020202020204" pitchFamily="34" charset="0"/>
              </a:rPr>
              <a:t>Attempt any one part of the following</a:t>
            </a:r>
            <a:r>
              <a:rPr lang="en-IN" altLang="en-US" sz="2000" b="1" dirty="0">
                <a:latin typeface="Arial" panose="020B0604020202020204" pitchFamily="34" charset="0"/>
                <a:cs typeface="Arial" panose="020B0604020202020204" pitchFamily="34" charset="0"/>
              </a:rPr>
              <a:t>:                          1 x 10 = 10    </a:t>
            </a:r>
            <a:endParaRPr lang="en-IN" altLang="en-US" sz="2000" b="1" i="1" dirty="0">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3BD8A6D9-09A0-45D8-BC21-C175B99CE0F0}"/>
              </a:ext>
            </a:extLst>
          </p:cNvPr>
          <p:cNvGraphicFramePr>
            <a:graphicFrameLocks noGrp="1"/>
          </p:cNvGraphicFramePr>
          <p:nvPr/>
        </p:nvGraphicFramePr>
        <p:xfrm>
          <a:off x="835025" y="2365375"/>
          <a:ext cx="7839075" cy="2103120"/>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le 9">
            <a:extLst>
              <a:ext uri="{FF2B5EF4-FFF2-40B4-BE49-F238E27FC236}">
                <a16:creationId xmlns:a16="http://schemas.microsoft.com/office/drawing/2014/main" id="{E72EFC8D-CA57-40F5-AD3E-D559506685CE}"/>
              </a:ext>
            </a:extLst>
          </p:cNvPr>
          <p:cNvGraphicFramePr>
            <a:graphicFrameLocks noGrp="1"/>
          </p:cNvGraphicFramePr>
          <p:nvPr/>
        </p:nvGraphicFramePr>
        <p:xfrm>
          <a:off x="928688" y="4960669"/>
          <a:ext cx="7986712" cy="1387475"/>
        </p:xfrm>
        <a:graphic>
          <a:graphicData uri="http://schemas.openxmlformats.org/drawingml/2006/table">
            <a:tbl>
              <a:tblPr firstRow="1" bandRow="1">
                <a:tableStyleId>{5C22544A-7EE6-4342-B048-85BDC9FD1C3A}</a:tableStyleId>
              </a:tblPr>
              <a:tblGrid>
                <a:gridCol w="921544">
                  <a:extLst>
                    <a:ext uri="{9D8B030D-6E8A-4147-A177-3AD203B41FA5}">
                      <a16:colId xmlns:a16="http://schemas.microsoft.com/office/drawing/2014/main" val="20000"/>
                    </a:ext>
                  </a:extLst>
                </a:gridCol>
                <a:gridCol w="5375672">
                  <a:extLst>
                    <a:ext uri="{9D8B030D-6E8A-4147-A177-3AD203B41FA5}">
                      <a16:colId xmlns:a16="http://schemas.microsoft.com/office/drawing/2014/main" val="20001"/>
                    </a:ext>
                  </a:extLst>
                </a:gridCol>
                <a:gridCol w="844748">
                  <a:extLst>
                    <a:ext uri="{9D8B030D-6E8A-4147-A177-3AD203B41FA5}">
                      <a16:colId xmlns:a16="http://schemas.microsoft.com/office/drawing/2014/main" val="20002"/>
                    </a:ext>
                  </a:extLst>
                </a:gridCol>
                <a:gridCol w="844748">
                  <a:extLst>
                    <a:ext uri="{9D8B030D-6E8A-4147-A177-3AD203B41FA5}">
                      <a16:colId xmlns:a16="http://schemas.microsoft.com/office/drawing/2014/main"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997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4333" name="Footer Placeholder 10">
            <a:extLst>
              <a:ext uri="{FF2B5EF4-FFF2-40B4-BE49-F238E27FC236}">
                <a16:creationId xmlns:a16="http://schemas.microsoft.com/office/drawing/2014/main" id="{9BF3E96D-C40D-48C4-B41D-E4E0DF60ED3B}"/>
              </a:ext>
            </a:extLst>
          </p:cNvPr>
          <p:cNvSpPr>
            <a:spLocks noGrp="1"/>
          </p:cNvSpPr>
          <p:nvPr>
            <p:ph type="ftr" sz="quarter" idx="12"/>
          </p:nvPr>
        </p:nvSpPr>
        <p:spPr>
          <a:xfrm>
            <a:off x="304800" y="6356350"/>
            <a:ext cx="7026275" cy="50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fr-FR" altLang="en-US" sz="1200">
                <a:solidFill>
                  <a:srgbClr val="888888"/>
                </a:solidFill>
                <a:latin typeface="Calibri" panose="020F0502020204030204" pitchFamily="34" charset="0"/>
                <a:sym typeface="Calibri" panose="020F0502020204030204" pitchFamily="34" charset="0"/>
              </a:rPr>
              <a:t>Parul Goel     ACSE0401      DAA       Unit V</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4334" name="Slide Number Placeholder 11">
            <a:extLst>
              <a:ext uri="{FF2B5EF4-FFF2-40B4-BE49-F238E27FC236}">
                <a16:creationId xmlns:a16="http://schemas.microsoft.com/office/drawing/2014/main" id="{1426CA00-1A1C-4FFA-92B2-E5EB35553F59}"/>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13</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1" name="Picture 10">
            <a:extLst>
              <a:ext uri="{FF2B5EF4-FFF2-40B4-BE49-F238E27FC236}">
                <a16:creationId xmlns:a16="http://schemas.microsoft.com/office/drawing/2014/main" id="{159C66C8-54E5-488F-9DC5-22C925D32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935770"/>
          </a:xfrm>
          <a:prstGeom prst="rect">
            <a:avLst/>
          </a:prstGeom>
        </p:spPr>
      </p:pic>
    </p:spTree>
    <p:extLst>
      <p:ext uri="{BB962C8B-B14F-4D97-AF65-F5344CB8AC3E}">
        <p14:creationId xmlns:p14="http://schemas.microsoft.com/office/powerpoint/2010/main" val="3752979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a:extLst>
              <a:ext uri="{FF2B5EF4-FFF2-40B4-BE49-F238E27FC236}">
                <a16:creationId xmlns:a16="http://schemas.microsoft.com/office/drawing/2014/main" id="{12272BC1-981B-462C-8FCD-ACAF5146F8A5}"/>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0056E1AA-9AB5-4045-A659-AAA3A0FCCDC3}" type="datetime1">
              <a:rPr lang="en-US" altLang="en-US" sz="1200" smtClean="0">
                <a:solidFill>
                  <a:srgbClr val="888888"/>
                </a:solidFill>
                <a:latin typeface="Calibri" panose="020F0502020204030204" pitchFamily="34" charset="0"/>
                <a:sym typeface="Calibri" panose="020F0502020204030204" pitchFamily="34" charset="0"/>
              </a:rPr>
              <a:t>12/28/2022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088450A4-FBEE-4806-BD4D-F699B6D492FF}"/>
              </a:ext>
            </a:extLst>
          </p:cNvPr>
          <p:cNvSpPr txBox="1">
            <a:spLocks/>
          </p:cNvSpPr>
          <p:nvPr/>
        </p:nvSpPr>
        <p:spPr>
          <a:xfrm>
            <a:off x="1371600" y="0"/>
            <a:ext cx="7543800" cy="835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2400" dirty="0">
                <a:latin typeface="Times New Roman" pitchFamily="18" charset="0"/>
                <a:cs typeface="Times New Roman" pitchFamily="18" charset="0"/>
                <a:sym typeface="Arial" charset="0"/>
              </a:rPr>
              <a:t>End Semester Question Paper Templates </a:t>
            </a:r>
            <a:endParaRPr lang="en-US" sz="2400" dirty="0">
              <a:latin typeface="Times New Roman" pitchFamily="18" charset="0"/>
              <a:cs typeface="Times New Roman" pitchFamily="18" charset="0"/>
              <a:sym typeface="Arial" charset="0"/>
            </a:endParaRPr>
          </a:p>
        </p:txBody>
      </p:sp>
      <p:sp>
        <p:nvSpPr>
          <p:cNvPr id="55301" name="Rectangle 2">
            <a:extLst>
              <a:ext uri="{FF2B5EF4-FFF2-40B4-BE49-F238E27FC236}">
                <a16:creationId xmlns:a16="http://schemas.microsoft.com/office/drawing/2014/main" id="{A612872F-F8D3-45AF-BE40-48AB30776AA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5302" name="Content Placeholder 1">
            <a:extLst>
              <a:ext uri="{FF2B5EF4-FFF2-40B4-BE49-F238E27FC236}">
                <a16:creationId xmlns:a16="http://schemas.microsoft.com/office/drawing/2014/main" id="{D0DC9025-1B33-491C-A346-19931EA741AB}"/>
              </a:ext>
            </a:extLst>
          </p:cNvPr>
          <p:cNvSpPr txBox="1">
            <a:spLocks noGrp="1"/>
          </p:cNvSpPr>
          <p:nvPr>
            <p:ph idx="1"/>
          </p:nvPr>
        </p:nvSpPr>
        <p:spPr>
          <a:xfrm>
            <a:off x="536575" y="914400"/>
            <a:ext cx="8150225" cy="4745038"/>
          </a:xfrm>
        </p:spPr>
        <p:txBody>
          <a:bodyPr/>
          <a:lstStyle/>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4</a:t>
            </a:r>
            <a:r>
              <a:rPr lang="en-IN" altLang="en-US" sz="2000" b="1" dirty="0">
                <a:latin typeface="+mj-lt"/>
                <a:cs typeface="Arial" panose="020B0604020202020204" pitchFamily="34" charset="0"/>
              </a:rPr>
              <a:t>. Attempt any one part of the following:                          1 x 10 = 10</a:t>
            </a:r>
          </a:p>
          <a:p>
            <a:pPr marL="0" indent="0">
              <a:spcBef>
                <a:spcPts val="363"/>
              </a:spcBef>
              <a:spcAft>
                <a:spcPct val="0"/>
              </a:spcAft>
              <a:buClr>
                <a:srgbClr val="000000"/>
              </a:buClr>
              <a:buFont typeface="Arial" panose="020B0604020202020204" pitchFamily="34" charset="0"/>
              <a:buNone/>
            </a:pPr>
            <a:endParaRPr lang="en-IN" altLang="en-US" sz="2000" b="1" dirty="0">
              <a:latin typeface="+mj-lt"/>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mj-lt"/>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mj-lt"/>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mj-lt"/>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dirty="0">
                <a:latin typeface="+mj-lt"/>
                <a:cs typeface="Arial" panose="020B0604020202020204" pitchFamily="34" charset="0"/>
              </a:rPr>
              <a:t>5.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altLang="en-US" sz="2000" b="1" dirty="0">
              <a:latin typeface="+mj-lt"/>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mj-lt"/>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mj-lt"/>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dirty="0">
                <a:latin typeface="+mj-lt"/>
                <a:cs typeface="Arial" panose="020B0604020202020204" pitchFamily="34" charset="0"/>
              </a:rPr>
              <a:t> 6. Attempt any one part of the following:                        1 x 10 = 10    </a:t>
            </a:r>
            <a:endParaRPr lang="en-IN" altLang="en-US" sz="2000" b="1" i="1" dirty="0">
              <a:latin typeface="+mj-lt"/>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dirty="0">
              <a:latin typeface="+mj-lt"/>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dirty="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4DA1E7C7-2C1F-4962-9713-F429CA005D47}"/>
              </a:ext>
            </a:extLst>
          </p:cNvPr>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val="20000"/>
                    </a:ext>
                  </a:extLst>
                </a:gridCol>
                <a:gridCol w="5413071">
                  <a:extLst>
                    <a:ext uri="{9D8B030D-6E8A-4147-A177-3AD203B41FA5}">
                      <a16:colId xmlns:a16="http://schemas.microsoft.com/office/drawing/2014/main" val="20001"/>
                    </a:ext>
                  </a:extLst>
                </a:gridCol>
                <a:gridCol w="850625">
                  <a:extLst>
                    <a:ext uri="{9D8B030D-6E8A-4147-A177-3AD203B41FA5}">
                      <a16:colId xmlns:a16="http://schemas.microsoft.com/office/drawing/2014/main" val="20002"/>
                    </a:ext>
                  </a:extLst>
                </a:gridCol>
                <a:gridCol w="850625">
                  <a:extLst>
                    <a:ext uri="{9D8B030D-6E8A-4147-A177-3AD203B41FA5}">
                      <a16:colId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a:extLst>
              <a:ext uri="{FF2B5EF4-FFF2-40B4-BE49-F238E27FC236}">
                <a16:creationId xmlns:a16="http://schemas.microsoft.com/office/drawing/2014/main" id="{2CF2D1EB-4D07-4C49-A9CB-87B0C4FF9707}"/>
              </a:ext>
            </a:extLst>
          </p:cNvPr>
          <p:cNvGraphicFramePr>
            <a:graphicFrameLocks noGrp="1"/>
          </p:cNvGraphicFramePr>
          <p:nvPr/>
        </p:nvGraphicFramePr>
        <p:xfrm>
          <a:off x="773113" y="3059113"/>
          <a:ext cx="7977188" cy="1097022"/>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val="20000"/>
                    </a:ext>
                  </a:extLst>
                </a:gridCol>
                <a:gridCol w="5369262">
                  <a:extLst>
                    <a:ext uri="{9D8B030D-6E8A-4147-A177-3AD203B41FA5}">
                      <a16:colId xmlns:a16="http://schemas.microsoft.com/office/drawing/2014/main" val="20001"/>
                    </a:ext>
                  </a:extLst>
                </a:gridCol>
                <a:gridCol w="843741">
                  <a:extLst>
                    <a:ext uri="{9D8B030D-6E8A-4147-A177-3AD203B41FA5}">
                      <a16:colId xmlns:a16="http://schemas.microsoft.com/office/drawing/2014/main" val="20002"/>
                    </a:ext>
                  </a:extLst>
                </a:gridCol>
                <a:gridCol w="843741">
                  <a:extLst>
                    <a:ext uri="{9D8B030D-6E8A-4147-A177-3AD203B41FA5}">
                      <a16:colId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654">
                <a:tc>
                  <a:txBody>
                    <a:bodyPr/>
                    <a:lstStyle/>
                    <a:p>
                      <a:r>
                        <a:rPr lang="en-IN" sz="1800" dirty="0"/>
                        <a:t>1</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654">
                <a:tc>
                  <a:txBody>
                    <a:bodyPr/>
                    <a:lstStyle/>
                    <a:p>
                      <a:r>
                        <a:rPr lang="en-IN" sz="1800" dirty="0"/>
                        <a:t>2</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Table 11">
            <a:extLst>
              <a:ext uri="{FF2B5EF4-FFF2-40B4-BE49-F238E27FC236}">
                <a16:creationId xmlns:a16="http://schemas.microsoft.com/office/drawing/2014/main" id="{5F1EC372-AAF8-429E-B03B-B778AFB8E3E2}"/>
              </a:ext>
            </a:extLst>
          </p:cNvPr>
          <p:cNvGraphicFramePr>
            <a:graphicFrameLocks noGrp="1"/>
          </p:cNvGraphicFramePr>
          <p:nvPr/>
        </p:nvGraphicFramePr>
        <p:xfrm>
          <a:off x="803275" y="4603750"/>
          <a:ext cx="7740650" cy="1560514"/>
        </p:xfrm>
        <a:graphic>
          <a:graphicData uri="http://schemas.openxmlformats.org/drawingml/2006/table">
            <a:tbl>
              <a:tblPr firstRow="1" bandRow="1">
                <a:tableStyleId>{5C22544A-7EE6-4342-B048-85BDC9FD1C3A}</a:tableStyleId>
              </a:tblPr>
              <a:tblGrid>
                <a:gridCol w="893152">
                  <a:extLst>
                    <a:ext uri="{9D8B030D-6E8A-4147-A177-3AD203B41FA5}">
                      <a16:colId xmlns:a16="http://schemas.microsoft.com/office/drawing/2014/main" val="20000"/>
                    </a:ext>
                  </a:extLst>
                </a:gridCol>
                <a:gridCol w="5210054">
                  <a:extLst>
                    <a:ext uri="{9D8B030D-6E8A-4147-A177-3AD203B41FA5}">
                      <a16:colId xmlns:a16="http://schemas.microsoft.com/office/drawing/2014/main" val="20001"/>
                    </a:ext>
                  </a:extLst>
                </a:gridCol>
                <a:gridCol w="818722">
                  <a:extLst>
                    <a:ext uri="{9D8B030D-6E8A-4147-A177-3AD203B41FA5}">
                      <a16:colId xmlns:a16="http://schemas.microsoft.com/office/drawing/2014/main" val="20002"/>
                    </a:ext>
                  </a:extLst>
                </a:gridCol>
                <a:gridCol w="818722">
                  <a:extLst>
                    <a:ext uri="{9D8B030D-6E8A-4147-A177-3AD203B41FA5}">
                      <a16:colId xmlns:a16="http://schemas.microsoft.com/office/drawing/2014/main" val="20003"/>
                    </a:ext>
                  </a:extLst>
                </a:gridCol>
              </a:tblGrid>
              <a:tr h="728276">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6119">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16119">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5369" name="Slide Number Placeholder 12">
            <a:extLst>
              <a:ext uri="{FF2B5EF4-FFF2-40B4-BE49-F238E27FC236}">
                <a16:creationId xmlns:a16="http://schemas.microsoft.com/office/drawing/2014/main" id="{264DA7A1-76AA-4330-98E5-BFF1B6CC4D6C}"/>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5370" name="Footer Placeholder 13">
            <a:extLst>
              <a:ext uri="{FF2B5EF4-FFF2-40B4-BE49-F238E27FC236}">
                <a16:creationId xmlns:a16="http://schemas.microsoft.com/office/drawing/2014/main" id="{E036CA6C-5FDC-483C-8442-0121141EF882}"/>
              </a:ext>
            </a:extLst>
          </p:cNvPr>
          <p:cNvSpPr>
            <a:spLocks noGrp="1"/>
          </p:cNvSpPr>
          <p:nvPr>
            <p:ph type="ftr" sz="quarter" idx="12"/>
          </p:nvPr>
        </p:nvSpPr>
        <p:spPr>
          <a:xfrm>
            <a:off x="3124200" y="6369050"/>
            <a:ext cx="3829050" cy="352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fr-FR" altLang="en-US" sz="1200">
                <a:solidFill>
                  <a:srgbClr val="888888"/>
                </a:solidFill>
                <a:latin typeface="Calibri" panose="020F0502020204030204" pitchFamily="34" charset="0"/>
                <a:sym typeface="Calibri" panose="020F0502020204030204" pitchFamily="34" charset="0"/>
              </a:rPr>
              <a:t>Parul Goel     ACSE0401      DAA       Unit V</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3" name="Picture 12">
            <a:extLst>
              <a:ext uri="{FF2B5EF4-FFF2-40B4-BE49-F238E27FC236}">
                <a16:creationId xmlns:a16="http://schemas.microsoft.com/office/drawing/2014/main" id="{30B45E5D-48C8-4BE4-825C-8F7BB0BAF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730982"/>
          </a:xfrm>
          <a:prstGeom prst="rect">
            <a:avLst/>
          </a:prstGeom>
        </p:spPr>
      </p:pic>
    </p:spTree>
    <p:extLst>
      <p:ext uri="{BB962C8B-B14F-4D97-AF65-F5344CB8AC3E}">
        <p14:creationId xmlns:p14="http://schemas.microsoft.com/office/powerpoint/2010/main" val="2917429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r>
              <a:rPr lang="en-US" sz="2400" dirty="0"/>
              <a:t>Prerequisite</a:t>
            </a:r>
          </a:p>
          <a:p>
            <a:pPr algn="just"/>
            <a:r>
              <a:rPr lang="en-US" sz="2200" dirty="0"/>
              <a:t>Basic concept of c programming language.</a:t>
            </a:r>
          </a:p>
          <a:p>
            <a:pPr algn="just"/>
            <a:r>
              <a:rPr lang="en-US" sz="2200" dirty="0"/>
              <a:t>Concept of stack, queue and link list.</a:t>
            </a:r>
          </a:p>
          <a:p>
            <a:pPr marL="0" indent="0" algn="just">
              <a:buNone/>
            </a:pPr>
            <a:endParaRPr lang="en-US" sz="2200" dirty="0"/>
          </a:p>
          <a:p>
            <a:pPr algn="just"/>
            <a:r>
              <a:rPr lang="en-US" sz="2400" b="1" dirty="0"/>
              <a:t>Recap</a:t>
            </a:r>
          </a:p>
          <a:p>
            <a:pPr algn="just"/>
            <a:r>
              <a:rPr lang="en-US" sz="2200" dirty="0"/>
              <a:t>Flow Chart</a:t>
            </a:r>
          </a:p>
          <a:p>
            <a:pPr algn="just"/>
            <a:r>
              <a:rPr lang="en-US" sz="2200" dirty="0"/>
              <a:t>Algorithm</a:t>
            </a:r>
          </a:p>
          <a:p>
            <a:endParaRPr lang="en-US" dirty="0"/>
          </a:p>
        </p:txBody>
      </p:sp>
      <p:sp>
        <p:nvSpPr>
          <p:cNvPr id="4" name="Date Placeholder 3"/>
          <p:cNvSpPr>
            <a:spLocks noGrp="1"/>
          </p:cNvSpPr>
          <p:nvPr>
            <p:ph type="dt" sz="half" idx="10"/>
          </p:nvPr>
        </p:nvSpPr>
        <p:spPr/>
        <p:txBody>
          <a:bodyPr/>
          <a:lstStyle/>
          <a:p>
            <a:fld id="{183D83E1-0E7A-4553-B960-FD519D8050D6}"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 and Recap</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017577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r>
              <a:rPr lang="en-US" sz="2000" dirty="0">
                <a:latin typeface="+mj-lt"/>
              </a:rPr>
              <a:t>Algebraic Computation</a:t>
            </a:r>
          </a:p>
          <a:p>
            <a:r>
              <a:rPr lang="en-US" sz="2000" dirty="0">
                <a:latin typeface="+mj-lt"/>
              </a:rPr>
              <a:t> Fast Fourier Transform</a:t>
            </a:r>
          </a:p>
          <a:p>
            <a:r>
              <a:rPr lang="en-US" sz="2000" dirty="0">
                <a:latin typeface="+mj-lt"/>
              </a:rPr>
              <a:t>String Matching</a:t>
            </a:r>
          </a:p>
          <a:p>
            <a:r>
              <a:rPr lang="en-US" sz="2000" dirty="0">
                <a:latin typeface="+mj-lt"/>
              </a:rPr>
              <a:t>Theory of NP-completeness</a:t>
            </a:r>
          </a:p>
          <a:p>
            <a:r>
              <a:rPr lang="en-US" sz="2000" dirty="0">
                <a:latin typeface="+mj-lt"/>
              </a:rPr>
              <a:t>Approximation algorithms </a:t>
            </a:r>
          </a:p>
          <a:p>
            <a:r>
              <a:rPr lang="en-US" sz="2000" dirty="0">
                <a:latin typeface="+mj-lt"/>
              </a:rPr>
              <a:t>Randomized algorithms.</a:t>
            </a:r>
            <a:endParaRPr lang="en-IN" sz="2000" dirty="0">
              <a:latin typeface="+mj-lt"/>
            </a:endParaRPr>
          </a:p>
          <a:p>
            <a:endParaRPr lang="en-IN" sz="2000" dirty="0">
              <a:latin typeface="+mj-lt"/>
              <a:cs typeface="Times New Roman" panose="02020603050405020304" pitchFamily="18" charset="0"/>
            </a:endParaRPr>
          </a:p>
          <a:p>
            <a:pPr marL="514350" indent="-514350"/>
            <a:endParaRPr lang="en-US" sz="2200" dirty="0"/>
          </a:p>
        </p:txBody>
      </p:sp>
      <p:sp>
        <p:nvSpPr>
          <p:cNvPr id="4" name="Date Placeholder 3"/>
          <p:cNvSpPr>
            <a:spLocks noGrp="1"/>
          </p:cNvSpPr>
          <p:nvPr>
            <p:ph type="dt" sz="half" idx="10"/>
          </p:nvPr>
        </p:nvSpPr>
        <p:spPr/>
        <p:txBody>
          <a:bodyPr/>
          <a:lstStyle/>
          <a:p>
            <a:fld id="{C2742ACF-CB63-4150-8D84-D2DC33143EC2}"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Unit Content</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Rectangle 1"/>
          <p:cNvSpPr/>
          <p:nvPr/>
        </p:nvSpPr>
        <p:spPr>
          <a:xfrm>
            <a:off x="685800" y="1859340"/>
            <a:ext cx="8001000" cy="369332"/>
          </a:xfrm>
          <a:prstGeom prst="rect">
            <a:avLst/>
          </a:prstGeom>
        </p:spPr>
        <p:txBody>
          <a:bodyPr wrap="square">
            <a:spAutoFit/>
          </a:bodyPr>
          <a:lstStyle/>
          <a:p>
            <a:pPr marL="514350" indent="-514350"/>
            <a:r>
              <a:rPr lang="en-US" dirty="0"/>
              <a:t>.</a:t>
            </a:r>
            <a:endParaRPr lang="en-IN" dirty="0"/>
          </a:p>
        </p:txBody>
      </p:sp>
    </p:spTree>
    <p:extLst>
      <p:ext uri="{BB962C8B-B14F-4D97-AF65-F5344CB8AC3E}">
        <p14:creationId xmlns:p14="http://schemas.microsoft.com/office/powerpoint/2010/main" val="3510703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lnSpc>
                <a:spcPct val="107000"/>
              </a:lnSpc>
              <a:spcAft>
                <a:spcPts val="800"/>
              </a:spcAft>
            </a:pPr>
            <a:r>
              <a:rPr lang="en-IN" sz="2200" dirty="0">
                <a:ea typeface="Calibri" panose="020F0502020204030204" pitchFamily="34" charset="0"/>
                <a:cs typeface="Times New Roman" panose="02020603050405020304" pitchFamily="18" charset="0"/>
              </a:rPr>
              <a:t>This objective this unit is to make students understand about</a:t>
            </a:r>
          </a:p>
          <a:p>
            <a:pPr algn="just">
              <a:lnSpc>
                <a:spcPct val="107000"/>
              </a:lnSpc>
              <a:spcAft>
                <a:spcPts val="800"/>
              </a:spcAft>
            </a:pPr>
            <a:r>
              <a:rPr lang="en-IN" sz="2200" dirty="0">
                <a:ea typeface="Calibri" panose="020F0502020204030204" pitchFamily="34" charset="0"/>
                <a:cs typeface="Times New Roman" panose="02020603050405020304" pitchFamily="18" charset="0"/>
              </a:rPr>
              <a:t>Different classes of problems , P Class, NP class, NPC. </a:t>
            </a:r>
          </a:p>
          <a:p>
            <a:pPr algn="just">
              <a:lnSpc>
                <a:spcPct val="107000"/>
              </a:lnSpc>
              <a:spcAft>
                <a:spcPts val="800"/>
              </a:spcAft>
            </a:pPr>
            <a:r>
              <a:rPr lang="en-IN" sz="2200" dirty="0">
                <a:ea typeface="Calibri" panose="020F0502020204030204" pitchFamily="34" charset="0"/>
                <a:cs typeface="Times New Roman" panose="02020603050405020304" pitchFamily="18" charset="0"/>
              </a:rPr>
              <a:t>Different string matching algorithms.</a:t>
            </a:r>
          </a:p>
          <a:p>
            <a:pPr algn="just">
              <a:lnSpc>
                <a:spcPct val="107000"/>
              </a:lnSpc>
              <a:spcAft>
                <a:spcPts val="800"/>
              </a:spcAft>
            </a:pPr>
            <a:r>
              <a:rPr lang="en-IN" sz="2200" dirty="0">
                <a:ea typeface="Calibri" panose="020F0502020204030204" pitchFamily="34" charset="0"/>
                <a:cs typeface="Times New Roman" panose="02020603050405020304" pitchFamily="18" charset="0"/>
              </a:rPr>
              <a:t> The Approximation algorithm and Randomized algorithm</a:t>
            </a:r>
            <a:endParaRPr lang="en-IN" sz="2200" dirty="0"/>
          </a:p>
          <a:p>
            <a:pPr marL="514350" indent="-514350"/>
            <a:endParaRPr lang="en-US" sz="2200" dirty="0"/>
          </a:p>
        </p:txBody>
      </p:sp>
      <p:sp>
        <p:nvSpPr>
          <p:cNvPr id="4" name="Date Placeholder 3"/>
          <p:cNvSpPr>
            <a:spLocks noGrp="1"/>
          </p:cNvSpPr>
          <p:nvPr>
            <p:ph type="dt" sz="half" idx="10"/>
          </p:nvPr>
        </p:nvSpPr>
        <p:spPr/>
        <p:txBody>
          <a:bodyPr/>
          <a:lstStyle/>
          <a:p>
            <a:fld id="{6B5929E8-CC38-413E-8F0E-D39E3599FCEA}"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Unit Objective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Rectangle 1"/>
          <p:cNvSpPr/>
          <p:nvPr/>
        </p:nvSpPr>
        <p:spPr>
          <a:xfrm>
            <a:off x="1219200" y="1297382"/>
            <a:ext cx="7492218" cy="369332"/>
          </a:xfrm>
          <a:prstGeom prst="rect">
            <a:avLst/>
          </a:prstGeom>
        </p:spPr>
        <p:txBody>
          <a:bodyPr wrap="square">
            <a:spAutoFit/>
          </a:bodyPr>
          <a:lstStyle/>
          <a:p>
            <a:pPr algn="just"/>
            <a:r>
              <a:rPr lang="en-US" dirty="0"/>
              <a:t>.  </a:t>
            </a:r>
          </a:p>
        </p:txBody>
      </p:sp>
    </p:spTree>
    <p:extLst>
      <p:ext uri="{BB962C8B-B14F-4D97-AF65-F5344CB8AC3E}">
        <p14:creationId xmlns:p14="http://schemas.microsoft.com/office/powerpoint/2010/main" val="2552508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lnSpc>
                <a:spcPct val="107000"/>
              </a:lnSpc>
              <a:spcAft>
                <a:spcPts val="800"/>
              </a:spcAft>
            </a:pPr>
            <a:r>
              <a:rPr lang="en-IN" sz="2400" dirty="0">
                <a:ea typeface="Calibri" panose="020F0502020204030204" pitchFamily="34" charset="0"/>
                <a:cs typeface="Times New Roman" panose="02020603050405020304" pitchFamily="18" charset="0"/>
              </a:rPr>
              <a:t>This objective this topic is to make students understand about</a:t>
            </a:r>
          </a:p>
          <a:p>
            <a:pPr algn="just">
              <a:lnSpc>
                <a:spcPct val="107000"/>
              </a:lnSpc>
              <a:spcAft>
                <a:spcPts val="800"/>
              </a:spcAft>
            </a:pPr>
            <a:r>
              <a:rPr lang="en-IN" sz="2400" dirty="0">
                <a:ea typeface="Calibri" panose="020F0502020204030204" pitchFamily="34" charset="0"/>
                <a:cs typeface="Times New Roman" panose="02020603050405020304" pitchFamily="18" charset="0"/>
              </a:rPr>
              <a:t>Computational Mathematics. </a:t>
            </a:r>
          </a:p>
          <a:p>
            <a:pPr algn="just">
              <a:lnSpc>
                <a:spcPct val="107000"/>
              </a:lnSpc>
              <a:spcAft>
                <a:spcPts val="800"/>
              </a:spcAft>
            </a:pPr>
            <a:r>
              <a:rPr lang="en-IN" sz="2400" dirty="0">
                <a:ea typeface="Calibri" panose="020F0502020204030204" pitchFamily="34" charset="0"/>
                <a:cs typeface="Times New Roman" panose="02020603050405020304" pitchFamily="18" charset="0"/>
              </a:rPr>
              <a:t>Algebraic Structures</a:t>
            </a:r>
          </a:p>
          <a:p>
            <a:pPr algn="just">
              <a:lnSpc>
                <a:spcPct val="107000"/>
              </a:lnSpc>
              <a:spcAft>
                <a:spcPts val="800"/>
              </a:spcAft>
            </a:pPr>
            <a:r>
              <a:rPr lang="en-IN" sz="2400" dirty="0">
                <a:ea typeface="Calibri" panose="020F0502020204030204" pitchFamily="34" charset="0"/>
                <a:cs typeface="Times New Roman" panose="02020603050405020304" pitchFamily="18" charset="0"/>
              </a:rPr>
              <a:t> Representation</a:t>
            </a:r>
          </a:p>
          <a:p>
            <a:pPr algn="just">
              <a:lnSpc>
                <a:spcPct val="107000"/>
              </a:lnSpc>
              <a:spcAft>
                <a:spcPts val="800"/>
              </a:spcAft>
            </a:pPr>
            <a:r>
              <a:rPr lang="en-IN" sz="2400" dirty="0">
                <a:cs typeface="Times New Roman" panose="02020603050405020304" pitchFamily="18" charset="0"/>
              </a:rPr>
              <a:t>FFT &amp; DFT</a:t>
            </a:r>
            <a:endParaRPr lang="en-IN" sz="2400" dirty="0"/>
          </a:p>
          <a:p>
            <a:endParaRPr lang="en-US" dirty="0"/>
          </a:p>
        </p:txBody>
      </p:sp>
      <p:sp>
        <p:nvSpPr>
          <p:cNvPr id="4" name="Date Placeholder 3"/>
          <p:cNvSpPr>
            <a:spLocks noGrp="1"/>
          </p:cNvSpPr>
          <p:nvPr>
            <p:ph type="dt" sz="half" idx="10"/>
          </p:nvPr>
        </p:nvSpPr>
        <p:spPr/>
        <p:txBody>
          <a:bodyPr/>
          <a:lstStyle/>
          <a:p>
            <a:fld id="{0054BA47-FACD-4545-8382-51793E00B508}" type="datetime1">
              <a:rPr lang="en-US" smtClean="0"/>
              <a:t>12/28/2022</a:t>
            </a:fld>
            <a:endParaRPr lang="en-US"/>
          </a:p>
        </p:txBody>
      </p:sp>
      <p:sp>
        <p:nvSpPr>
          <p:cNvPr id="5" name="Footer Placeholder 4"/>
          <p:cNvSpPr>
            <a:spLocks noGrp="1"/>
          </p:cNvSpPr>
          <p:nvPr>
            <p:ph type="ftr" sz="quarter" idx="11"/>
          </p:nvPr>
        </p:nvSpPr>
        <p:spPr>
          <a:xfrm>
            <a:off x="2362200" y="6356350"/>
            <a:ext cx="51816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Topic Objective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478233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075" y="909637"/>
            <a:ext cx="8305800" cy="4525963"/>
          </a:xfrm>
        </p:spPr>
        <p:txBody>
          <a:bodyPr>
            <a:normAutofit fontScale="92500" lnSpcReduction="20000"/>
          </a:bodyPr>
          <a:lstStyle/>
          <a:p>
            <a:pPr algn="just"/>
            <a:endParaRPr lang="en-IN" sz="2000" dirty="0"/>
          </a:p>
          <a:p>
            <a:pPr algn="just"/>
            <a:r>
              <a:rPr lang="en-IN" sz="2400" dirty="0"/>
              <a:t>In </a:t>
            </a:r>
            <a:r>
              <a:rPr lang="en-IN" sz="2400" b="1" dirty="0"/>
              <a:t>computational</a:t>
            </a:r>
            <a:r>
              <a:rPr lang="en-IN" sz="2400" dirty="0"/>
              <a:t> mathematics, computer </a:t>
            </a:r>
            <a:r>
              <a:rPr lang="en-IN" sz="2400" b="1" dirty="0"/>
              <a:t>algebra</a:t>
            </a:r>
            <a:r>
              <a:rPr lang="en-IN" sz="2400" dirty="0"/>
              <a:t>, also called symbolic </a:t>
            </a:r>
            <a:r>
              <a:rPr lang="en-IN" sz="2400" b="1" dirty="0"/>
              <a:t>computation</a:t>
            </a:r>
            <a:r>
              <a:rPr lang="en-IN" sz="2400" dirty="0"/>
              <a:t> or </a:t>
            </a:r>
            <a:r>
              <a:rPr lang="en-IN" sz="2400" b="1" dirty="0"/>
              <a:t>algebraic computation</a:t>
            </a:r>
            <a:r>
              <a:rPr lang="en-IN" sz="2400" dirty="0"/>
              <a:t>, is a scientific area that refers to the study and development of algorithms and software for manipulating mathematical expressions and other mathematical objects.</a:t>
            </a:r>
          </a:p>
          <a:p>
            <a:pPr algn="just"/>
            <a:endParaRPr lang="en-IN" sz="2400" dirty="0"/>
          </a:p>
          <a:p>
            <a:pPr marL="0" indent="0" algn="just">
              <a:buNone/>
            </a:pPr>
            <a:endParaRPr lang="en-IN" sz="2400" dirty="0"/>
          </a:p>
          <a:p>
            <a:pPr algn="just"/>
            <a:r>
              <a:rPr lang="en-IN" sz="2400" dirty="0">
                <a:cs typeface="Times New Roman" panose="02020603050405020304" pitchFamily="18" charset="0"/>
              </a:rPr>
              <a:t>Although , computer algebra should be a subfield of scientific computing is generally based on numerical computation with inexact floating point number, while representation computation emphasize exact computation with terminology contain variables that have  no given value and are manipulated as symbols, hence the representation computation</a:t>
            </a:r>
          </a:p>
        </p:txBody>
      </p:sp>
      <p:sp>
        <p:nvSpPr>
          <p:cNvPr id="6" name="Date Placeholder 5"/>
          <p:cNvSpPr>
            <a:spLocks noGrp="1"/>
          </p:cNvSpPr>
          <p:nvPr>
            <p:ph type="dt" sz="half" idx="10"/>
          </p:nvPr>
        </p:nvSpPr>
        <p:spPr/>
        <p:txBody>
          <a:bodyPr/>
          <a:lstStyle/>
          <a:p>
            <a:fld id="{D9890B76-2230-4970-BA04-D9CAFBCC45B1}"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19</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Algebraic Computation</a:t>
            </a:r>
            <a:r>
              <a:rPr lang="en-US" sz="2400" dirty="0">
                <a:solidFill>
                  <a:srgbClr val="000000"/>
                </a:solidFill>
                <a:ea typeface="Calibri"/>
                <a:cs typeface="Times New Roman" pitchFamily="18" charset="0"/>
              </a:rPr>
              <a:t>(CO5) </a:t>
            </a:r>
            <a:endParaRPr lang="en-US" sz="24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Tree>
    <p:extLst>
      <p:ext uri="{BB962C8B-B14F-4D97-AF65-F5344CB8AC3E}">
        <p14:creationId xmlns:p14="http://schemas.microsoft.com/office/powerpoint/2010/main" val="236603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7F870E1-4446-4ACD-AE00-DF36D69137F4}"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Brief Introduction About Me</a:t>
            </a:r>
          </a:p>
        </p:txBody>
      </p:sp>
      <p:sp>
        <p:nvSpPr>
          <p:cNvPr id="10" name="Footer Placeholder 9"/>
          <p:cNvSpPr>
            <a:spLocks noGrp="1"/>
          </p:cNvSpPr>
          <p:nvPr>
            <p:ph type="ftr" sz="quarter" idx="11"/>
          </p:nvPr>
        </p:nvSpPr>
        <p:spPr>
          <a:xfrm>
            <a:off x="2514600" y="6356350"/>
            <a:ext cx="5029200" cy="365125"/>
          </a:xfrm>
        </p:spPr>
        <p:txBody>
          <a:bodyPr/>
          <a:lstStyle/>
          <a:p>
            <a:r>
              <a:rPr lang="fi-FI"/>
              <a:t>Parul Goel     ACSE0401      DAA       Unit V</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347"/>
            <a:ext cx="1371600" cy="777954"/>
          </a:xfrm>
          <a:prstGeom prst="rect">
            <a:avLst/>
          </a:prstGeom>
        </p:spPr>
      </p:pic>
      <p:sp>
        <p:nvSpPr>
          <p:cNvPr id="2" name="TextBox 1"/>
          <p:cNvSpPr txBox="1"/>
          <p:nvPr/>
        </p:nvSpPr>
        <p:spPr>
          <a:xfrm>
            <a:off x="762000" y="816647"/>
            <a:ext cx="8229600" cy="507831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Ms. Parul Goel</a:t>
            </a:r>
          </a:p>
          <a:p>
            <a:r>
              <a:rPr lang="en-US" b="1" dirty="0">
                <a:latin typeface="Times New Roman" panose="02020603050405020304" pitchFamily="18" charset="0"/>
                <a:cs typeface="Times New Roman" panose="02020603050405020304" pitchFamily="18" charset="0"/>
              </a:rPr>
              <a:t>Designation :</a:t>
            </a:r>
            <a:r>
              <a:rPr lang="en-US" dirty="0">
                <a:latin typeface="Times New Roman" panose="02020603050405020304" pitchFamily="18" charset="0"/>
                <a:cs typeface="Times New Roman" panose="02020603050405020304" pitchFamily="18" charset="0"/>
              </a:rPr>
              <a:t>Assistant Professor CSE Department</a:t>
            </a:r>
          </a:p>
          <a:p>
            <a:r>
              <a:rPr lang="en-US" dirty="0">
                <a:latin typeface="Times New Roman" panose="02020603050405020304" pitchFamily="18" charset="0"/>
                <a:cs typeface="Times New Roman" panose="02020603050405020304" pitchFamily="18" charset="0"/>
              </a:rPr>
              <a:t>	       NIET Greater NOIDA</a:t>
            </a:r>
          </a:p>
          <a:p>
            <a:r>
              <a:rPr lang="en-US" b="1" dirty="0">
                <a:latin typeface="Times New Roman" panose="02020603050405020304" pitchFamily="18" charset="0"/>
                <a:cs typeface="Times New Roman" panose="02020603050405020304" pitchFamily="18" charset="0"/>
              </a:rPr>
              <a:t>Qualification:  </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B.Tech.(CSE)</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 Tech.(CSE)</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Teaching experience : 03</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E1AF4848-7973-0D82-B3EC-7A0F4499B1CC}"/>
              </a:ext>
            </a:extLst>
          </p:cNvPr>
          <p:cNvPicPr>
            <a:picLocks noChangeAspect="1"/>
          </p:cNvPicPr>
          <p:nvPr/>
        </p:nvPicPr>
        <p:blipFill>
          <a:blip r:embed="rId4"/>
          <a:stretch>
            <a:fillRect/>
          </a:stretch>
        </p:blipFill>
        <p:spPr>
          <a:xfrm>
            <a:off x="7391400" y="914400"/>
            <a:ext cx="1425979" cy="1913814"/>
          </a:xfrm>
          <a:prstGeom prst="rect">
            <a:avLst/>
          </a:prstGeom>
        </p:spPr>
      </p:pic>
    </p:spTree>
    <p:extLst>
      <p:ext uri="{BB962C8B-B14F-4D97-AF65-F5344CB8AC3E}">
        <p14:creationId xmlns:p14="http://schemas.microsoft.com/office/powerpoint/2010/main" val="1696748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17163"/>
            <a:ext cx="8305800" cy="4525963"/>
          </a:xfrm>
        </p:spPr>
        <p:txBody>
          <a:bodyPr>
            <a:normAutofit lnSpcReduction="10000"/>
          </a:bodyPr>
          <a:lstStyle/>
          <a:p>
            <a:pPr marL="0" indent="0">
              <a:buNone/>
            </a:pPr>
            <a:r>
              <a:rPr lang="en-IN" sz="2800" b="1" dirty="0"/>
              <a:t>    </a:t>
            </a:r>
            <a:r>
              <a:rPr lang="en-IN" sz="2400" b="1" dirty="0"/>
              <a:t>Algebraic Structures</a:t>
            </a:r>
          </a:p>
          <a:p>
            <a:pPr marL="0" indent="0">
              <a:buNone/>
            </a:pPr>
            <a:endParaRPr lang="en-IN" sz="2800" b="1" dirty="0"/>
          </a:p>
          <a:p>
            <a:r>
              <a:rPr lang="en-IN" sz="2200" dirty="0"/>
              <a:t>Basic requirements</a:t>
            </a:r>
          </a:p>
          <a:p>
            <a:pPr lvl="1"/>
            <a:r>
              <a:rPr lang="en-IN" sz="2200" dirty="0"/>
              <a:t>precise representation of algebraic structures</a:t>
            </a:r>
          </a:p>
          <a:p>
            <a:pPr lvl="1"/>
            <a:endParaRPr lang="en-IN" sz="2200" dirty="0"/>
          </a:p>
          <a:p>
            <a:pPr lvl="1"/>
            <a:r>
              <a:rPr lang="en-IN" sz="2200" dirty="0"/>
              <a:t>precise arithmetic with algebraic structures</a:t>
            </a:r>
          </a:p>
          <a:p>
            <a:pPr lvl="1"/>
            <a:endParaRPr lang="en-IN" sz="2200" dirty="0"/>
          </a:p>
          <a:p>
            <a:pPr lvl="1"/>
            <a:r>
              <a:rPr lang="en-IN" sz="2200" dirty="0"/>
              <a:t>other analytical operations with these structures (e.g., </a:t>
            </a:r>
            <a:r>
              <a:rPr lang="en-IN" sz="2200" dirty="0">
                <a:hlinkClick r:id="rId3"/>
              </a:rPr>
              <a:t>differentiation</a:t>
            </a:r>
            <a:r>
              <a:rPr lang="en-IN" sz="2200" dirty="0"/>
              <a:t> , </a:t>
            </a:r>
            <a:r>
              <a:rPr lang="en-IN" sz="2200" dirty="0">
                <a:hlinkClick r:id="rId4"/>
              </a:rPr>
              <a:t>integration</a:t>
            </a:r>
            <a:r>
              <a:rPr lang="en-IN" sz="2200" dirty="0"/>
              <a:t> )</a:t>
            </a:r>
          </a:p>
          <a:p>
            <a:pPr marL="0" indent="0">
              <a:buNone/>
            </a:pPr>
            <a:br>
              <a:rPr lang="en-IN" dirty="0"/>
            </a:br>
            <a:endParaRPr lang="en-IN"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88108356-E716-495D-BC4A-45296E25A67B}"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20</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Algebraic Computation</a:t>
            </a:r>
            <a:r>
              <a:rPr lang="en-US" sz="2400" dirty="0">
                <a:solidFill>
                  <a:srgbClr val="000000"/>
                </a:solidFill>
                <a:ea typeface="Calibri"/>
                <a:cs typeface="Times New Roman" pitchFamily="18" charset="0"/>
              </a:rPr>
              <a:t>(CO5) </a:t>
            </a:r>
            <a:endParaRPr lang="en-US" sz="2400" dirty="0"/>
          </a:p>
        </p:txBody>
      </p:sp>
      <p:pic>
        <p:nvPicPr>
          <p:cNvPr id="9" name="Picture 2" descr="E:\NIET\Project\xLogo11.png.pagespeed.ic.pydHLuCQEZ.png"/>
          <p:cNvPicPr>
            <a:picLocks noChangeAspect="1" noChangeArrowheads="1"/>
          </p:cNvPicPr>
          <p:nvPr/>
        </p:nvPicPr>
        <p:blipFill>
          <a:blip r:embed="rId5"/>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Tree>
    <p:extLst>
      <p:ext uri="{BB962C8B-B14F-4D97-AF65-F5344CB8AC3E}">
        <p14:creationId xmlns:p14="http://schemas.microsoft.com/office/powerpoint/2010/main" val="80223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525963"/>
          </a:xfrm>
        </p:spPr>
        <p:txBody>
          <a:bodyPr>
            <a:normAutofit lnSpcReduction="10000"/>
          </a:bodyPr>
          <a:lstStyle/>
          <a:p>
            <a:pPr algn="just"/>
            <a:r>
              <a:rPr lang="en-IN" sz="2200" dirty="0"/>
              <a:t>To work on a computer with algebraic structures, we need to represent them by some sort of data structures</a:t>
            </a:r>
          </a:p>
          <a:p>
            <a:pPr algn="just"/>
            <a:endParaRPr lang="en-IN" sz="2200" dirty="0"/>
          </a:p>
          <a:p>
            <a:pPr algn="just"/>
            <a:r>
              <a:rPr lang="en-IN" sz="2200" dirty="0"/>
              <a:t>Representation is very important because often the effectiveness of an algorithm will depend on the representation that is used.</a:t>
            </a:r>
          </a:p>
          <a:p>
            <a:pPr algn="just"/>
            <a:endParaRPr lang="en-IN" sz="2200" dirty="0"/>
          </a:p>
          <a:p>
            <a:pPr algn="just"/>
            <a:r>
              <a:rPr lang="en-IN" sz="2200" dirty="0"/>
              <a:t>Can be represented by</a:t>
            </a:r>
          </a:p>
          <a:p>
            <a:pPr lvl="1" algn="just"/>
            <a:r>
              <a:rPr lang="en-IN" sz="2200" dirty="0"/>
              <a:t>Representation of integers</a:t>
            </a:r>
          </a:p>
          <a:p>
            <a:pPr lvl="1" algn="just"/>
            <a:r>
              <a:rPr lang="en-IN" sz="2200" dirty="0"/>
              <a:t>Representation of polynomials </a:t>
            </a:r>
          </a:p>
          <a:p>
            <a:pPr lvl="1" algn="just"/>
            <a:r>
              <a:rPr lang="en-IN" sz="2200" dirty="0"/>
              <a:t>Representation of expressions</a:t>
            </a:r>
          </a:p>
          <a:p>
            <a:pPr marL="0" indent="0">
              <a:buNone/>
            </a:pPr>
            <a:br>
              <a:rPr lang="en-IN" dirty="0"/>
            </a:br>
            <a:endParaRPr lang="en-IN"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DD7DE074-52F8-4E56-9DCB-4059EEAEF70E}"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Algebraic Computation</a:t>
            </a:r>
            <a:r>
              <a:rPr lang="en-US" sz="2400" dirty="0">
                <a:solidFill>
                  <a:srgbClr val="000000"/>
                </a:solidFill>
                <a:ea typeface="Calibri"/>
                <a:cs typeface="Times New Roman" pitchFamily="18" charset="0"/>
              </a:rPr>
              <a:t>(CO5) </a:t>
            </a:r>
            <a:endParaRPr lang="en-US" sz="24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Tree>
    <p:extLst>
      <p:ext uri="{BB962C8B-B14F-4D97-AF65-F5344CB8AC3E}">
        <p14:creationId xmlns:p14="http://schemas.microsoft.com/office/powerpoint/2010/main" val="305050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0335"/>
            <a:ext cx="8382000" cy="5244649"/>
          </a:xfrm>
        </p:spPr>
        <p:txBody>
          <a:bodyPr>
            <a:normAutofit/>
          </a:bodyPr>
          <a:lstStyle/>
          <a:p>
            <a:pPr marL="0" indent="0" algn="just">
              <a:buNone/>
            </a:pPr>
            <a:r>
              <a:rPr lang="en-IN" sz="2800" b="1" dirty="0"/>
              <a:t>    </a:t>
            </a:r>
            <a:r>
              <a:rPr lang="en-IN" sz="2400" b="1" dirty="0"/>
              <a:t>Fast Fourier transformation</a:t>
            </a:r>
          </a:p>
          <a:p>
            <a:pPr algn="just"/>
            <a:r>
              <a:rPr lang="en-IN" sz="2200" dirty="0"/>
              <a:t>The discovery of the Fast Fourier transformation (FFT) is attributed to Cooley and Tukey, who published an algorithm in 1965.</a:t>
            </a:r>
          </a:p>
          <a:p>
            <a:pPr algn="just"/>
            <a:endParaRPr lang="en-IN" sz="2200" dirty="0"/>
          </a:p>
          <a:p>
            <a:pPr algn="just"/>
            <a:r>
              <a:rPr lang="en-IN" sz="2200" dirty="0"/>
              <a:t>A fast Fourier transform (FFT) is an algorithm that computes the Discrete Fourier Transform (DFT) of a sequence, or its inverse (IDFT). </a:t>
            </a:r>
          </a:p>
          <a:p>
            <a:pPr algn="just"/>
            <a:endParaRPr lang="en-IN" sz="2200" dirty="0"/>
          </a:p>
          <a:p>
            <a:pPr algn="just"/>
            <a:r>
              <a:rPr lang="en-IN" sz="2200" dirty="0"/>
              <a:t>Fourier analysis converts a signal from its original domain (often time or space) to a representation in the frequency domain and vice versa.</a:t>
            </a:r>
          </a:p>
          <a:p>
            <a:pPr marL="0" indent="0" algn="just">
              <a:buNone/>
            </a:pPr>
            <a:endParaRPr lang="en-IN" sz="2200" dirty="0"/>
          </a:p>
          <a:p>
            <a:pPr algn="just"/>
            <a:r>
              <a:rPr lang="en-IN" sz="2200" dirty="0"/>
              <a:t> The DFT is obtained by decomposing a  sequence of values into components of different frequencies.</a:t>
            </a:r>
          </a:p>
          <a:p>
            <a:pPr algn="just"/>
            <a:endParaRPr lang="en-IN" sz="18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0325AD62-1126-4D1B-A86B-22B331589659}"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a:p>
        </p:txBody>
      </p:sp>
      <p:sp>
        <p:nvSpPr>
          <p:cNvPr id="8" name="Title 1"/>
          <p:cNvSpPr txBox="1">
            <a:spLocks/>
          </p:cNvSpPr>
          <p:nvPr/>
        </p:nvSpPr>
        <p:spPr>
          <a:xfrm>
            <a:off x="1365913" y="924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Algebraic Computation</a:t>
            </a:r>
            <a:r>
              <a:rPr lang="en-US" sz="2400" dirty="0">
                <a:solidFill>
                  <a:srgbClr val="000000"/>
                </a:solidFill>
                <a:ea typeface="Calibri"/>
                <a:cs typeface="Times New Roman" pitchFamily="18" charset="0"/>
              </a:rPr>
              <a:t>(CO5) </a:t>
            </a:r>
            <a:endParaRPr lang="en-US" sz="24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38669" y="-70754"/>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
        <p:nvSpPr>
          <p:cNvPr id="5" name="AutoShape 3" descr="{\displaystyle O\left(N^{2}\right)}">
            <a:extLst>
              <a:ext uri="{FF2B5EF4-FFF2-40B4-BE49-F238E27FC236}">
                <a16:creationId xmlns:a16="http://schemas.microsoft.com/office/drawing/2014/main" id="{76F4F6A1-5364-42C6-B4C8-BF4FDF2142B7}"/>
              </a:ext>
            </a:extLst>
          </p:cNvPr>
          <p:cNvSpPr>
            <a:spLocks noChangeAspect="1" noChangeArrowheads="1"/>
          </p:cNvSpPr>
          <p:nvPr/>
        </p:nvSpPr>
        <p:spPr bwMode="auto">
          <a:xfrm>
            <a:off x="388350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4" descr="O(N\log N)">
            <a:extLst>
              <a:ext uri="{FF2B5EF4-FFF2-40B4-BE49-F238E27FC236}">
                <a16:creationId xmlns:a16="http://schemas.microsoft.com/office/drawing/2014/main" id="{13FCDB9F-A166-4D6E-B25D-21E576FA312E}"/>
              </a:ext>
            </a:extLst>
          </p:cNvPr>
          <p:cNvSpPr>
            <a:spLocks noChangeAspect="1" noChangeArrowheads="1"/>
          </p:cNvSpPr>
          <p:nvPr/>
        </p:nvSpPr>
        <p:spPr bwMode="auto">
          <a:xfrm>
            <a:off x="4255928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5" descr="N">
            <a:extLst>
              <a:ext uri="{FF2B5EF4-FFF2-40B4-BE49-F238E27FC236}">
                <a16:creationId xmlns:a16="http://schemas.microsoft.com/office/drawing/2014/main" id="{7FF3E651-BA48-4EC3-87A2-1DA14DC1E24C}"/>
              </a:ext>
            </a:extLst>
          </p:cNvPr>
          <p:cNvSpPr>
            <a:spLocks noChangeAspect="1" noChangeArrowheads="1"/>
          </p:cNvSpPr>
          <p:nvPr/>
        </p:nvSpPr>
        <p:spPr bwMode="auto">
          <a:xfrm>
            <a:off x="434117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Rectangle 16" descr="{\displaystyle O\left(N^{2}\right)}">
            <a:extLst>
              <a:ext uri="{FF2B5EF4-FFF2-40B4-BE49-F238E27FC236}">
                <a16:creationId xmlns:a16="http://schemas.microsoft.com/office/drawing/2014/main" id="{BAFC67B8-A645-4D23-B224-700F9CA541ED}"/>
              </a:ext>
            </a:extLst>
          </p:cNvPr>
          <p:cNvSpPr>
            <a:spLocks noChangeAspect="1" noChangeArrowheads="1"/>
          </p:cNvSpPr>
          <p:nvPr/>
        </p:nvSpPr>
        <p:spPr bwMode="auto">
          <a:xfrm>
            <a:off x="-31845" y="-158111"/>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8" name="Rectangle 17" descr="O(N\log N)">
            <a:extLst>
              <a:ext uri="{FF2B5EF4-FFF2-40B4-BE49-F238E27FC236}">
                <a16:creationId xmlns:a16="http://schemas.microsoft.com/office/drawing/2014/main" id="{FA2060A9-805A-492E-8160-A1006EBD81EA}"/>
              </a:ext>
            </a:extLst>
          </p:cNvPr>
          <p:cNvSpPr>
            <a:spLocks noChangeAspect="1" noChangeArrowheads="1"/>
          </p:cNvSpPr>
          <p:nvPr/>
        </p:nvSpPr>
        <p:spPr bwMode="auto">
          <a:xfrm>
            <a:off x="-31845" y="-158111"/>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9" name="Rectangle 18" descr="N">
            <a:extLst>
              <a:ext uri="{FF2B5EF4-FFF2-40B4-BE49-F238E27FC236}">
                <a16:creationId xmlns:a16="http://schemas.microsoft.com/office/drawing/2014/main" id="{6DBB31AD-70C4-48D3-A039-D5D3C25143B9}"/>
              </a:ext>
            </a:extLst>
          </p:cNvPr>
          <p:cNvSpPr>
            <a:spLocks noChangeAspect="1" noChangeArrowheads="1"/>
          </p:cNvSpPr>
          <p:nvPr/>
        </p:nvSpPr>
        <p:spPr bwMode="auto">
          <a:xfrm>
            <a:off x="-31845" y="-158111"/>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22" name="Rectangle 15">
            <a:extLst>
              <a:ext uri="{FF2B5EF4-FFF2-40B4-BE49-F238E27FC236}">
                <a16:creationId xmlns:a16="http://schemas.microsoft.com/office/drawing/2014/main" id="{BD33D5C7-9EB2-4602-BA63-8507EB630704}"/>
              </a:ext>
            </a:extLst>
          </p:cNvPr>
          <p:cNvSpPr>
            <a:spLocks noChangeArrowheads="1"/>
          </p:cNvSpPr>
          <p:nvPr/>
        </p:nvSpPr>
        <p:spPr bwMode="auto">
          <a:xfrm>
            <a:off x="-31845" y="328379"/>
            <a:ext cx="25519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02122"/>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496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155" y="786408"/>
            <a:ext cx="8534400" cy="5478577"/>
          </a:xfrm>
        </p:spPr>
        <p:txBody>
          <a:bodyPr>
            <a:normAutofit/>
          </a:bodyPr>
          <a:lstStyle/>
          <a:p>
            <a:pPr marL="0" indent="0" algn="just">
              <a:buNone/>
            </a:pPr>
            <a:r>
              <a:rPr lang="en-IN" sz="2400" b="1" dirty="0"/>
              <a:t>    Fast Fourier transformation</a:t>
            </a:r>
            <a:endParaRPr lang="en-IN" sz="2400" dirty="0"/>
          </a:p>
          <a:p>
            <a:pPr algn="just"/>
            <a:endParaRPr lang="en-IN" sz="2200" dirty="0"/>
          </a:p>
          <a:p>
            <a:pPr algn="just"/>
            <a:r>
              <a:rPr lang="en-IN" sz="2200" dirty="0"/>
              <a:t>This operation is useful in many fields, but computing it directly from the definition is often too slow to be practical.</a:t>
            </a:r>
          </a:p>
          <a:p>
            <a:pPr algn="just"/>
            <a:endParaRPr lang="en-IN" sz="2200" dirty="0"/>
          </a:p>
          <a:p>
            <a:pPr algn="just"/>
            <a:r>
              <a:rPr lang="en-IN" sz="2200" dirty="0"/>
              <a:t> An FFT rapidly computes such transformations by factorizing  the DFT matrix into a product of sparse (mostly zero) factors.</a:t>
            </a:r>
          </a:p>
          <a:p>
            <a:pPr algn="just"/>
            <a:endParaRPr lang="en-IN" sz="2200" dirty="0"/>
          </a:p>
          <a:p>
            <a:pPr algn="just"/>
            <a:r>
              <a:rPr lang="en-IN" sz="2200" dirty="0"/>
              <a:t>It manages to reduce the complexity of computing the DFT from O(N</a:t>
            </a:r>
            <a:r>
              <a:rPr lang="en-IN" sz="2200" baseline="30000" dirty="0"/>
              <a:t>2</a:t>
            </a:r>
            <a:r>
              <a:rPr lang="en-IN" sz="2200" dirty="0"/>
              <a:t>), which arises if one simply applies the definition of DFT , to O(</a:t>
            </a:r>
            <a:r>
              <a:rPr lang="en-IN" sz="2200" dirty="0" err="1"/>
              <a:t>NlogN</a:t>
            </a:r>
            <a:r>
              <a:rPr lang="en-IN" sz="2200" dirty="0"/>
              <a:t>), where N is the size of data.</a:t>
            </a:r>
          </a:p>
          <a:p>
            <a:pPr marL="0" indent="0" algn="just">
              <a:buNone/>
            </a:pPr>
            <a:endParaRPr lang="en-IN" sz="2200" dirty="0"/>
          </a:p>
          <a:p>
            <a:pPr algn="just"/>
            <a:r>
              <a:rPr lang="en-IN" sz="2200" dirty="0"/>
              <a:t>The difference in speed can be enormous, especially for long data sets where </a:t>
            </a:r>
            <a:r>
              <a:rPr lang="en-IN" sz="2200" i="1" dirty="0"/>
              <a:t>N</a:t>
            </a:r>
            <a:r>
              <a:rPr lang="en-IN" sz="2200" dirty="0"/>
              <a:t> may be in the thousands or millions.</a:t>
            </a:r>
          </a:p>
          <a:p>
            <a:pPr algn="just"/>
            <a:endParaRPr lang="en-IN" sz="1800" dirty="0"/>
          </a:p>
          <a:p>
            <a:pPr algn="just"/>
            <a:endParaRPr lang="en-IN" sz="18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0E4F5464-6F45-4FA7-9A60-C373EF769582}"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23</a:t>
            </a:fld>
            <a:endParaRPr lang="en-US"/>
          </a:p>
        </p:txBody>
      </p:sp>
      <p:sp>
        <p:nvSpPr>
          <p:cNvPr id="8" name="Title 1"/>
          <p:cNvSpPr txBox="1">
            <a:spLocks/>
          </p:cNvSpPr>
          <p:nvPr/>
        </p:nvSpPr>
        <p:spPr>
          <a:xfrm>
            <a:off x="1365913" y="924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Algebraic Computation</a:t>
            </a:r>
            <a:r>
              <a:rPr lang="en-US" sz="2400" dirty="0">
                <a:solidFill>
                  <a:srgbClr val="000000"/>
                </a:solidFill>
                <a:ea typeface="Calibri"/>
                <a:cs typeface="Times New Roman" pitchFamily="18" charset="0"/>
              </a:rPr>
              <a:t>(CO5) </a:t>
            </a:r>
            <a:endParaRPr lang="en-US" sz="24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38669" y="-70754"/>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
        <p:nvSpPr>
          <p:cNvPr id="5" name="AutoShape 3" descr="{\displaystyle O\left(N^{2}\right)}">
            <a:extLst>
              <a:ext uri="{FF2B5EF4-FFF2-40B4-BE49-F238E27FC236}">
                <a16:creationId xmlns:a16="http://schemas.microsoft.com/office/drawing/2014/main" id="{76F4F6A1-5364-42C6-B4C8-BF4FDF2142B7}"/>
              </a:ext>
            </a:extLst>
          </p:cNvPr>
          <p:cNvSpPr>
            <a:spLocks noChangeAspect="1" noChangeArrowheads="1"/>
          </p:cNvSpPr>
          <p:nvPr/>
        </p:nvSpPr>
        <p:spPr bwMode="auto">
          <a:xfrm>
            <a:off x="388350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4" descr="O(N\log N)">
            <a:extLst>
              <a:ext uri="{FF2B5EF4-FFF2-40B4-BE49-F238E27FC236}">
                <a16:creationId xmlns:a16="http://schemas.microsoft.com/office/drawing/2014/main" id="{13FCDB9F-A166-4D6E-B25D-21E576FA312E}"/>
              </a:ext>
            </a:extLst>
          </p:cNvPr>
          <p:cNvSpPr>
            <a:spLocks noChangeAspect="1" noChangeArrowheads="1"/>
          </p:cNvSpPr>
          <p:nvPr/>
        </p:nvSpPr>
        <p:spPr bwMode="auto">
          <a:xfrm>
            <a:off x="4255928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5" descr="N">
            <a:extLst>
              <a:ext uri="{FF2B5EF4-FFF2-40B4-BE49-F238E27FC236}">
                <a16:creationId xmlns:a16="http://schemas.microsoft.com/office/drawing/2014/main" id="{7FF3E651-BA48-4EC3-87A2-1DA14DC1E24C}"/>
              </a:ext>
            </a:extLst>
          </p:cNvPr>
          <p:cNvSpPr>
            <a:spLocks noChangeAspect="1" noChangeArrowheads="1"/>
          </p:cNvSpPr>
          <p:nvPr/>
        </p:nvSpPr>
        <p:spPr bwMode="auto">
          <a:xfrm>
            <a:off x="434117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Rectangle 16" descr="{\displaystyle O\left(N^{2}\right)}">
            <a:extLst>
              <a:ext uri="{FF2B5EF4-FFF2-40B4-BE49-F238E27FC236}">
                <a16:creationId xmlns:a16="http://schemas.microsoft.com/office/drawing/2014/main" id="{BAFC67B8-A645-4D23-B224-700F9CA541ED}"/>
              </a:ext>
            </a:extLst>
          </p:cNvPr>
          <p:cNvSpPr>
            <a:spLocks noChangeAspect="1" noChangeArrowheads="1"/>
          </p:cNvSpPr>
          <p:nvPr/>
        </p:nvSpPr>
        <p:spPr bwMode="auto">
          <a:xfrm>
            <a:off x="-31845" y="-158111"/>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8" name="Rectangle 17" descr="O(N\log N)">
            <a:extLst>
              <a:ext uri="{FF2B5EF4-FFF2-40B4-BE49-F238E27FC236}">
                <a16:creationId xmlns:a16="http://schemas.microsoft.com/office/drawing/2014/main" id="{FA2060A9-805A-492E-8160-A1006EBD81EA}"/>
              </a:ext>
            </a:extLst>
          </p:cNvPr>
          <p:cNvSpPr>
            <a:spLocks noChangeAspect="1" noChangeArrowheads="1"/>
          </p:cNvSpPr>
          <p:nvPr/>
        </p:nvSpPr>
        <p:spPr bwMode="auto">
          <a:xfrm>
            <a:off x="-31845" y="-158111"/>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9" name="Rectangle 18" descr="N">
            <a:extLst>
              <a:ext uri="{FF2B5EF4-FFF2-40B4-BE49-F238E27FC236}">
                <a16:creationId xmlns:a16="http://schemas.microsoft.com/office/drawing/2014/main" id="{6DBB31AD-70C4-48D3-A039-D5D3C25143B9}"/>
              </a:ext>
            </a:extLst>
          </p:cNvPr>
          <p:cNvSpPr>
            <a:spLocks noChangeAspect="1" noChangeArrowheads="1"/>
          </p:cNvSpPr>
          <p:nvPr/>
        </p:nvSpPr>
        <p:spPr bwMode="auto">
          <a:xfrm>
            <a:off x="-31845" y="-158111"/>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22" name="Rectangle 15">
            <a:extLst>
              <a:ext uri="{FF2B5EF4-FFF2-40B4-BE49-F238E27FC236}">
                <a16:creationId xmlns:a16="http://schemas.microsoft.com/office/drawing/2014/main" id="{BD33D5C7-9EB2-4602-BA63-8507EB630704}"/>
              </a:ext>
            </a:extLst>
          </p:cNvPr>
          <p:cNvSpPr>
            <a:spLocks noChangeArrowheads="1"/>
          </p:cNvSpPr>
          <p:nvPr/>
        </p:nvSpPr>
        <p:spPr bwMode="auto">
          <a:xfrm>
            <a:off x="-31845" y="328379"/>
            <a:ext cx="25519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02122"/>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781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4E878125-D29B-4478-A539-08E62AACD17B}"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24</a:t>
            </a:fld>
            <a:endParaRPr lang="en-US"/>
          </a:p>
        </p:txBody>
      </p:sp>
      <p:sp>
        <p:nvSpPr>
          <p:cNvPr id="8" name="Title 1"/>
          <p:cNvSpPr txBox="1">
            <a:spLocks/>
          </p:cNvSpPr>
          <p:nvPr/>
        </p:nvSpPr>
        <p:spPr>
          <a:xfrm>
            <a:off x="1371600" y="-1289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Algebraic Computation</a:t>
            </a:r>
            <a:r>
              <a:rPr lang="en-US" sz="2400" dirty="0">
                <a:solidFill>
                  <a:srgbClr val="000000"/>
                </a:solidFill>
                <a:ea typeface="Calibri"/>
                <a:cs typeface="Times New Roman" pitchFamily="18" charset="0"/>
              </a:rPr>
              <a:t>(CO5) </a:t>
            </a:r>
            <a:endParaRPr lang="en-US" sz="24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
        <p:nvSpPr>
          <p:cNvPr id="5" name="Rectangle 1">
            <a:extLst>
              <a:ext uri="{FF2B5EF4-FFF2-40B4-BE49-F238E27FC236}">
                <a16:creationId xmlns:a16="http://schemas.microsoft.com/office/drawing/2014/main" id="{56446DD3-CE4B-490A-9955-926060D6B358}"/>
              </a:ext>
            </a:extLst>
          </p:cNvPr>
          <p:cNvSpPr>
            <a:spLocks noGrp="1" noChangeArrowheads="1"/>
          </p:cNvSpPr>
          <p:nvPr>
            <p:ph idx="1"/>
          </p:nvPr>
        </p:nvSpPr>
        <p:spPr bwMode="auto">
          <a:xfrm>
            <a:off x="558018" y="464358"/>
            <a:ext cx="8077200" cy="670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gn="just">
              <a:buNone/>
            </a:pPr>
            <a:endParaRPr kumimoji="0" lang="en-US" altLang="en-US" sz="1800" b="0" i="0" u="none" strike="noStrike" cap="none" normalizeH="0" baseline="0" dirty="0">
              <a:ln>
                <a:noFill/>
              </a:ln>
              <a:solidFill>
                <a:srgbClr val="333333"/>
              </a:solidFill>
              <a:effectLst/>
              <a:latin typeface="Helvetica" panose="020B0604020202020204" pitchFamily="34" charset="0"/>
            </a:endParaRPr>
          </a:p>
          <a:p>
            <a:pPr marL="0" indent="0" algn="just">
              <a:buNone/>
            </a:pPr>
            <a:r>
              <a:rPr lang="en-IN" sz="2400" b="1" dirty="0">
                <a:latin typeface="+mj-lt"/>
              </a:rPr>
              <a:t>Discrete Fourier transformation</a:t>
            </a:r>
          </a:p>
          <a:p>
            <a:pPr algn="just"/>
            <a:endParaRPr kumimoji="0" lang="en-US" altLang="en-US" sz="2200" b="0" i="0" u="none" strike="noStrike" cap="none" normalizeH="0" baseline="0" dirty="0">
              <a:ln>
                <a:noFill/>
              </a:ln>
              <a:solidFill>
                <a:srgbClr val="333333"/>
              </a:solidFill>
              <a:effectLst/>
              <a:latin typeface="+mj-lt"/>
            </a:endParaRPr>
          </a:p>
          <a:p>
            <a:pPr algn="just"/>
            <a:r>
              <a:rPr kumimoji="0" lang="en-US" altLang="en-US" sz="2200" b="0" i="0" u="none" strike="noStrike" cap="none" normalizeH="0" baseline="0" dirty="0">
                <a:ln>
                  <a:noFill/>
                </a:ln>
                <a:solidFill>
                  <a:srgbClr val="333333"/>
                </a:solidFill>
                <a:effectLst/>
                <a:latin typeface="+mn-lt"/>
              </a:rPr>
              <a:t>The </a:t>
            </a:r>
            <a:r>
              <a:rPr kumimoji="0" lang="en-US" altLang="en-US" sz="2200" b="1" i="0" u="none" strike="noStrike" cap="none" normalizeH="0" baseline="0" dirty="0">
                <a:ln>
                  <a:noFill/>
                </a:ln>
                <a:solidFill>
                  <a:srgbClr val="333333"/>
                </a:solidFill>
                <a:effectLst/>
                <a:latin typeface="+mn-lt"/>
              </a:rPr>
              <a:t>discrete </a:t>
            </a:r>
            <a:r>
              <a:rPr lang="en-US" altLang="en-US" sz="2200" b="1" dirty="0" err="1">
                <a:solidFill>
                  <a:srgbClr val="333333"/>
                </a:solidFill>
                <a:latin typeface="+mn-lt"/>
              </a:rPr>
              <a:t>fourier</a:t>
            </a:r>
            <a:r>
              <a:rPr lang="en-US" altLang="en-US" sz="2200" b="1" dirty="0">
                <a:solidFill>
                  <a:srgbClr val="333333"/>
                </a:solidFill>
                <a:latin typeface="+mn-lt"/>
              </a:rPr>
              <a:t> </a:t>
            </a:r>
            <a:r>
              <a:rPr kumimoji="0" lang="en-US" altLang="en-US" sz="2200" b="1" i="0" u="none" strike="noStrike" cap="none" normalizeH="0" baseline="0" dirty="0">
                <a:ln>
                  <a:noFill/>
                </a:ln>
                <a:solidFill>
                  <a:srgbClr val="333333"/>
                </a:solidFill>
                <a:effectLst/>
                <a:latin typeface="+mn-lt"/>
              </a:rPr>
              <a:t>transform (DFT)</a:t>
            </a:r>
            <a:r>
              <a:rPr kumimoji="0" lang="en-US" altLang="en-US" sz="2200" b="0" i="0" u="none" strike="noStrike" cap="none" normalizeH="0" baseline="0" dirty="0">
                <a:ln>
                  <a:noFill/>
                </a:ln>
                <a:solidFill>
                  <a:srgbClr val="333333"/>
                </a:solidFill>
                <a:effectLst/>
                <a:latin typeface="+mn-lt"/>
              </a:rPr>
              <a:t> of the polynomial A(x) (or equivalently the vector of coefficients (a</a:t>
            </a:r>
            <a:r>
              <a:rPr kumimoji="0" lang="en-US" altLang="en-US" sz="2200" b="0" i="0" u="none" strike="noStrike" cap="none" normalizeH="0" baseline="-25000" dirty="0">
                <a:ln>
                  <a:noFill/>
                </a:ln>
                <a:solidFill>
                  <a:srgbClr val="333333"/>
                </a:solidFill>
                <a:effectLst/>
                <a:latin typeface="+mn-lt"/>
              </a:rPr>
              <a:t>0</a:t>
            </a:r>
            <a:r>
              <a:rPr kumimoji="0" lang="en-US" altLang="en-US" sz="2200" b="0" i="0" u="none" strike="noStrike" cap="none" normalizeH="0" baseline="0" dirty="0">
                <a:ln>
                  <a:noFill/>
                </a:ln>
                <a:solidFill>
                  <a:srgbClr val="333333"/>
                </a:solidFill>
                <a:effectLst/>
                <a:latin typeface="+mn-lt"/>
              </a:rPr>
              <a:t>,a</a:t>
            </a:r>
            <a:r>
              <a:rPr lang="en-US" altLang="en-US" sz="2200" baseline="-25000" dirty="0">
                <a:solidFill>
                  <a:srgbClr val="333333"/>
                </a:solidFill>
                <a:latin typeface="+mn-lt"/>
              </a:rPr>
              <a:t>1</a:t>
            </a:r>
            <a:r>
              <a:rPr kumimoji="0" lang="en-US" altLang="en-US" sz="2200" b="0" i="0" u="none" strike="noStrike" cap="none" normalizeH="0" baseline="0" dirty="0">
                <a:ln>
                  <a:noFill/>
                </a:ln>
                <a:solidFill>
                  <a:srgbClr val="333333"/>
                </a:solidFill>
                <a:effectLst/>
                <a:latin typeface="+mn-lt"/>
              </a:rPr>
              <a:t>,…,a </a:t>
            </a:r>
            <a:r>
              <a:rPr kumimoji="0" lang="en-US" altLang="en-US" sz="2200" b="0" i="0" u="none" strike="noStrike" cap="none" normalizeH="0" baseline="-25000" dirty="0">
                <a:ln>
                  <a:noFill/>
                </a:ln>
                <a:solidFill>
                  <a:srgbClr val="333333"/>
                </a:solidFill>
                <a:effectLst/>
                <a:latin typeface="+mn-lt"/>
              </a:rPr>
              <a:t>n−1</a:t>
            </a:r>
            <a:r>
              <a:rPr kumimoji="0" lang="en-US" altLang="en-US" sz="2200" b="0" i="0" u="none" strike="noStrike" cap="none" normalizeH="0" baseline="0" dirty="0">
                <a:ln>
                  <a:noFill/>
                </a:ln>
                <a:solidFill>
                  <a:srgbClr val="333333"/>
                </a:solidFill>
                <a:effectLst/>
                <a:latin typeface="+mn-lt"/>
              </a:rPr>
              <a:t>) is defined as the values of the polynomial at the points x=</a:t>
            </a:r>
            <a:r>
              <a:rPr kumimoji="0" lang="en-US" altLang="en-US" sz="2200" b="0" i="0" u="none" strike="noStrike" cap="none" normalizeH="0" baseline="0" dirty="0" err="1">
                <a:ln>
                  <a:noFill/>
                </a:ln>
                <a:solidFill>
                  <a:srgbClr val="333333"/>
                </a:solidFill>
                <a:effectLst/>
                <a:latin typeface="+mn-lt"/>
              </a:rPr>
              <a:t>w</a:t>
            </a:r>
            <a:r>
              <a:rPr kumimoji="0" lang="en-US" altLang="en-US" sz="2200" b="0" i="0" u="none" strike="noStrike" cap="none" normalizeH="0" baseline="-25000" dirty="0" err="1">
                <a:ln>
                  <a:noFill/>
                </a:ln>
                <a:solidFill>
                  <a:srgbClr val="333333"/>
                </a:solidFill>
                <a:effectLst/>
                <a:latin typeface="+mn-lt"/>
              </a:rPr>
              <a:t>n,k</a:t>
            </a:r>
            <a:r>
              <a:rPr kumimoji="0" lang="en-US" altLang="en-US" sz="2200" b="0" i="0" u="none" strike="noStrike" cap="none" normalizeH="0" baseline="0" dirty="0">
                <a:ln>
                  <a:noFill/>
                </a:ln>
                <a:solidFill>
                  <a:srgbClr val="333333"/>
                </a:solidFill>
                <a:effectLst/>
                <a:latin typeface="+mn-lt"/>
              </a:rPr>
              <a:t> i.e. it is the vector:</a:t>
            </a:r>
            <a:endParaRPr kumimoji="0" lang="en-US" altLang="en-US" sz="22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mn-lt"/>
            </a:endParaRPr>
          </a:p>
          <a:p>
            <a:pPr marL="0" lvl="0" indent="0">
              <a:buNone/>
            </a:pPr>
            <a:r>
              <a:rPr kumimoji="0" lang="en-US" altLang="en-US" sz="2200" b="0" i="0" u="none" strike="noStrike" cap="none" normalizeH="0" baseline="0" dirty="0">
                <a:ln>
                  <a:noFill/>
                </a:ln>
                <a:solidFill>
                  <a:schemeClr val="tx1"/>
                </a:solidFill>
                <a:effectLst/>
                <a:latin typeface="+mn-lt"/>
              </a:rPr>
              <a:t>                     DFT</a:t>
            </a:r>
            <a:r>
              <a:rPr lang="en-US" altLang="en-US" sz="2200" dirty="0">
                <a:solidFill>
                  <a:srgbClr val="333333"/>
                </a:solidFill>
                <a:latin typeface="+mn-lt"/>
              </a:rPr>
              <a:t>(a</a:t>
            </a:r>
            <a:r>
              <a:rPr lang="en-US" altLang="en-US" sz="2200" baseline="-25000" dirty="0">
                <a:solidFill>
                  <a:srgbClr val="333333"/>
                </a:solidFill>
                <a:latin typeface="+mn-lt"/>
              </a:rPr>
              <a:t>0</a:t>
            </a:r>
            <a:r>
              <a:rPr lang="en-US" altLang="en-US" sz="2200" dirty="0">
                <a:solidFill>
                  <a:srgbClr val="333333"/>
                </a:solidFill>
                <a:latin typeface="+mn-lt"/>
              </a:rPr>
              <a:t>,a</a:t>
            </a:r>
            <a:r>
              <a:rPr lang="en-US" altLang="en-US" sz="2200" baseline="-25000" dirty="0">
                <a:solidFill>
                  <a:srgbClr val="333333"/>
                </a:solidFill>
                <a:latin typeface="+mn-lt"/>
              </a:rPr>
              <a:t>1</a:t>
            </a:r>
            <a:r>
              <a:rPr lang="en-US" altLang="en-US" sz="2200" dirty="0">
                <a:solidFill>
                  <a:srgbClr val="333333"/>
                </a:solidFill>
                <a:latin typeface="+mn-lt"/>
              </a:rPr>
              <a:t>,…,a</a:t>
            </a:r>
            <a:r>
              <a:rPr lang="en-US" altLang="en-US" sz="2200" baseline="-25000" dirty="0">
                <a:solidFill>
                  <a:srgbClr val="333333"/>
                </a:solidFill>
                <a:latin typeface="+mn-lt"/>
              </a:rPr>
              <a:t>n−1</a:t>
            </a:r>
            <a:r>
              <a:rPr lang="en-US" altLang="en-US" sz="2200" dirty="0">
                <a:solidFill>
                  <a:srgbClr val="333333"/>
                </a:solidFill>
                <a:latin typeface="+mn-lt"/>
              </a:rPr>
              <a:t>) </a:t>
            </a:r>
            <a:r>
              <a:rPr kumimoji="0" lang="en-US" altLang="en-US" sz="2200" b="0" i="0" u="none" strike="noStrike" cap="none" normalizeH="0" baseline="0" dirty="0">
                <a:ln>
                  <a:noFill/>
                </a:ln>
                <a:solidFill>
                  <a:schemeClr val="tx1"/>
                </a:solidFill>
                <a:effectLst/>
                <a:latin typeface="+mn-lt"/>
              </a:rPr>
              <a:t>=(y</a:t>
            </a:r>
            <a:r>
              <a:rPr kumimoji="0" lang="en-US" altLang="en-US" sz="2200" b="0" i="0" u="none" strike="noStrike" cap="none" normalizeH="0" baseline="-25000" dirty="0">
                <a:ln>
                  <a:noFill/>
                </a:ln>
                <a:solidFill>
                  <a:schemeClr val="tx1"/>
                </a:solidFill>
                <a:effectLst/>
                <a:latin typeface="+mn-lt"/>
              </a:rPr>
              <a:t>0</a:t>
            </a:r>
            <a:r>
              <a:rPr kumimoji="0" lang="en-US" altLang="en-US" sz="2200" b="0" i="0" u="none" strike="noStrike" cap="none" normalizeH="0" baseline="0" dirty="0">
                <a:ln>
                  <a:noFill/>
                </a:ln>
                <a:solidFill>
                  <a:schemeClr val="tx1"/>
                </a:solidFill>
                <a:effectLst/>
                <a:latin typeface="+mn-lt"/>
              </a:rPr>
              <a:t>,y</a:t>
            </a:r>
            <a:r>
              <a:rPr kumimoji="0" lang="en-US" altLang="en-US" sz="2200" b="0" i="0" u="none" strike="noStrike" cap="none" normalizeH="0" baseline="-25000" dirty="0">
                <a:ln>
                  <a:noFill/>
                </a:ln>
                <a:solidFill>
                  <a:schemeClr val="tx1"/>
                </a:solidFill>
                <a:effectLst/>
                <a:latin typeface="+mn-lt"/>
              </a:rPr>
              <a:t>1</a:t>
            </a:r>
            <a:r>
              <a:rPr kumimoji="0" lang="en-US" altLang="en-US" sz="2200" b="0" i="0" u="none" strike="noStrike" cap="none" normalizeH="0" baseline="0" dirty="0">
                <a:ln>
                  <a:noFill/>
                </a:ln>
                <a:solidFill>
                  <a:schemeClr val="tx1"/>
                </a:solidFill>
                <a:effectLst/>
                <a:latin typeface="+mn-lt"/>
              </a:rPr>
              <a:t>,…,y</a:t>
            </a:r>
            <a:r>
              <a:rPr kumimoji="0" lang="en-US" altLang="en-US" sz="2200" b="0" i="0" u="none" strike="noStrike" cap="none" normalizeH="0" baseline="-25000" dirty="0">
                <a:ln>
                  <a:noFill/>
                </a:ln>
                <a:solidFill>
                  <a:schemeClr val="tx1"/>
                </a:solidFill>
                <a:effectLst/>
                <a:latin typeface="+mn-lt"/>
              </a:rPr>
              <a:t>n−1</a:t>
            </a:r>
            <a:r>
              <a:rPr kumimoji="0" lang="en-US" altLang="en-US" sz="2200" b="0" i="0" u="none" strike="noStrike" cap="none" normalizeH="0" baseline="0" dirty="0">
                <a:ln>
                  <a:noFill/>
                </a:ln>
                <a:solidFill>
                  <a:schemeClr val="tx1"/>
                </a:solidFill>
                <a:effectLst/>
                <a:latin typeface="+mn-lt"/>
              </a:rPr>
              <a:t>)</a:t>
            </a:r>
          </a:p>
          <a:p>
            <a:pPr marL="0" lvl="0" indent="0">
              <a:buNone/>
            </a:pPr>
            <a:r>
              <a:rPr kumimoji="0" lang="en-US" altLang="en-US" sz="2200" b="0" i="0" u="none" strike="noStrike" cap="none" normalizeH="0" baseline="0" dirty="0">
                <a:ln>
                  <a:noFill/>
                </a:ln>
                <a:solidFill>
                  <a:schemeClr val="tx1"/>
                </a:solidFill>
                <a:effectLst/>
                <a:latin typeface="+mn-lt"/>
              </a:rPr>
              <a:t>			</a:t>
            </a:r>
            <a:r>
              <a:rPr kumimoji="0" lang="en-US" altLang="en-US" sz="2200" b="0" i="0" u="none" strike="noStrike" cap="none" normalizeH="0" dirty="0">
                <a:ln>
                  <a:noFill/>
                </a:ln>
                <a:solidFill>
                  <a:schemeClr val="tx1"/>
                </a:solidFill>
                <a:effectLst/>
                <a:latin typeface="+mn-lt"/>
              </a:rPr>
              <a:t>   </a:t>
            </a:r>
            <a:r>
              <a:rPr kumimoji="0" lang="en-US" altLang="en-US" sz="2200" b="0" i="0" u="none" strike="noStrike" cap="none" normalizeH="0" baseline="0" dirty="0">
                <a:ln>
                  <a:noFill/>
                </a:ln>
                <a:solidFill>
                  <a:schemeClr val="tx1"/>
                </a:solidFill>
                <a:effectLst/>
                <a:latin typeface="+mn-lt"/>
              </a:rPr>
              <a:t>=(A(w</a:t>
            </a:r>
            <a:r>
              <a:rPr kumimoji="0" lang="en-US" altLang="en-US" sz="2200" b="0" i="0" u="none" strike="noStrike" cap="none" normalizeH="0" baseline="-25000" dirty="0">
                <a:ln>
                  <a:noFill/>
                </a:ln>
                <a:solidFill>
                  <a:schemeClr val="tx1"/>
                </a:solidFill>
                <a:effectLst/>
                <a:latin typeface="+mn-lt"/>
              </a:rPr>
              <a:t>n</a:t>
            </a:r>
            <a:r>
              <a:rPr kumimoji="0" lang="en-US" altLang="en-US" sz="2200" b="0" i="0" u="none" strike="noStrike" cap="none" normalizeH="0" baseline="0" dirty="0">
                <a:ln>
                  <a:noFill/>
                </a:ln>
                <a:solidFill>
                  <a:schemeClr val="tx1"/>
                </a:solidFill>
                <a:effectLst/>
                <a:latin typeface="+mn-lt"/>
              </a:rPr>
              <a:t>,</a:t>
            </a:r>
            <a:r>
              <a:rPr kumimoji="0" lang="en-US" altLang="en-US" sz="2200" b="0" i="0" u="none" strike="noStrike" cap="none" normalizeH="0" baseline="-25000" dirty="0">
                <a:ln>
                  <a:noFill/>
                </a:ln>
                <a:solidFill>
                  <a:schemeClr val="tx1"/>
                </a:solidFill>
                <a:effectLst/>
                <a:latin typeface="+mn-lt"/>
              </a:rPr>
              <a:t>0</a:t>
            </a:r>
            <a:r>
              <a:rPr kumimoji="0" lang="en-US" altLang="en-US" sz="2200" b="0" i="0" u="none" strike="noStrike" cap="none" normalizeH="0" baseline="0" dirty="0">
                <a:ln>
                  <a:noFill/>
                </a:ln>
                <a:solidFill>
                  <a:schemeClr val="tx1"/>
                </a:solidFill>
                <a:effectLst/>
                <a:latin typeface="+mn-lt"/>
              </a:rPr>
              <a:t>),A(w</a:t>
            </a:r>
            <a:r>
              <a:rPr kumimoji="0" lang="en-US" altLang="en-US" sz="2200" b="0" i="0" u="none" strike="noStrike" cap="none" normalizeH="0" baseline="-25000" dirty="0">
                <a:ln>
                  <a:noFill/>
                </a:ln>
                <a:solidFill>
                  <a:schemeClr val="tx1"/>
                </a:solidFill>
                <a:effectLst/>
                <a:latin typeface="+mn-lt"/>
              </a:rPr>
              <a:t>n</a:t>
            </a:r>
            <a:r>
              <a:rPr kumimoji="0" lang="en-US" altLang="en-US" sz="2200" b="0" i="0" u="none" strike="noStrike" cap="none" normalizeH="0" baseline="0" dirty="0">
                <a:ln>
                  <a:noFill/>
                </a:ln>
                <a:solidFill>
                  <a:schemeClr val="tx1"/>
                </a:solidFill>
                <a:effectLst/>
                <a:latin typeface="+mn-lt"/>
              </a:rPr>
              <a:t>,</a:t>
            </a:r>
            <a:r>
              <a:rPr kumimoji="0" lang="en-US" altLang="en-US" sz="2200" b="0" i="0" u="none" strike="noStrike" cap="none" normalizeH="0" baseline="-25000" dirty="0">
                <a:ln>
                  <a:noFill/>
                </a:ln>
                <a:solidFill>
                  <a:schemeClr val="tx1"/>
                </a:solidFill>
                <a:effectLst/>
                <a:latin typeface="+mn-lt"/>
              </a:rPr>
              <a:t>1</a:t>
            </a:r>
            <a:r>
              <a:rPr kumimoji="0" lang="en-US" altLang="en-US" sz="2200" b="0" i="0" u="none" strike="noStrike" cap="none" normalizeH="0" baseline="0" dirty="0">
                <a:ln>
                  <a:noFill/>
                </a:ln>
                <a:solidFill>
                  <a:schemeClr val="tx1"/>
                </a:solidFill>
                <a:effectLst/>
                <a:latin typeface="+mn-lt"/>
              </a:rPr>
              <a:t>),…,A(w</a:t>
            </a:r>
            <a:r>
              <a:rPr kumimoji="0" lang="en-US" altLang="en-US" sz="2200" b="0" i="0" u="none" strike="noStrike" cap="none" normalizeH="0" baseline="-25000" dirty="0">
                <a:ln>
                  <a:noFill/>
                </a:ln>
                <a:solidFill>
                  <a:schemeClr val="tx1"/>
                </a:solidFill>
                <a:effectLst/>
                <a:latin typeface="+mn-lt"/>
              </a:rPr>
              <a:t>n</a:t>
            </a:r>
            <a:r>
              <a:rPr kumimoji="0" lang="en-US" altLang="en-US" sz="2200" b="0" i="0" u="none" strike="noStrike" cap="none" normalizeH="0" baseline="0" dirty="0">
                <a:ln>
                  <a:noFill/>
                </a:ln>
                <a:solidFill>
                  <a:schemeClr val="tx1"/>
                </a:solidFill>
                <a:effectLst/>
                <a:latin typeface="+mn-lt"/>
              </a:rPr>
              <a:t>,</a:t>
            </a:r>
            <a:r>
              <a:rPr kumimoji="0" lang="en-US" altLang="en-US" sz="2200" b="0" i="0" u="none" strike="noStrike" cap="none" normalizeH="0" baseline="-25000" dirty="0">
                <a:ln>
                  <a:noFill/>
                </a:ln>
                <a:solidFill>
                  <a:schemeClr val="tx1"/>
                </a:solidFill>
                <a:effectLst/>
                <a:latin typeface="+mn-lt"/>
              </a:rPr>
              <a:t>n−1</a:t>
            </a:r>
            <a:r>
              <a:rPr kumimoji="0" lang="en-US" altLang="en-US" sz="2200" b="0" i="0" u="none" strike="noStrike" cap="none" normalizeH="0" baseline="0" dirty="0">
                <a:ln>
                  <a:noFill/>
                </a:ln>
                <a:solidFill>
                  <a:schemeClr val="tx1"/>
                </a:solidFill>
                <a:effectLst/>
                <a:latin typeface="+mn-lt"/>
              </a:rPr>
              <a:t>)</a:t>
            </a:r>
          </a:p>
          <a:p>
            <a:pPr marL="0" lvl="0" indent="0">
              <a:buNone/>
            </a:pPr>
            <a:r>
              <a:rPr kumimoji="0" lang="en-US" altLang="en-US" sz="2200" b="0" i="0" u="none" strike="noStrike" cap="none" normalizeH="0" baseline="0" dirty="0">
                <a:ln>
                  <a:noFill/>
                </a:ln>
                <a:solidFill>
                  <a:schemeClr val="tx1"/>
                </a:solidFill>
                <a:effectLst/>
                <a:latin typeface="+mn-lt"/>
              </a:rPr>
              <a:t>			   =(A(w</a:t>
            </a:r>
            <a:r>
              <a:rPr kumimoji="0" lang="en-US" altLang="en-US" sz="2200" b="0" i="0" u="none" strike="noStrike" cap="none" normalizeH="0" baseline="30000" dirty="0">
                <a:ln>
                  <a:noFill/>
                </a:ln>
                <a:solidFill>
                  <a:schemeClr val="tx1"/>
                </a:solidFill>
                <a:effectLst/>
                <a:latin typeface="+mn-lt"/>
              </a:rPr>
              <a:t>0</a:t>
            </a:r>
            <a:r>
              <a:rPr kumimoji="0" lang="en-US" altLang="en-US" sz="2200" b="0" i="0" u="none" strike="noStrike" cap="none" normalizeH="0" baseline="-25000" dirty="0">
                <a:ln>
                  <a:noFill/>
                </a:ln>
                <a:solidFill>
                  <a:schemeClr val="tx1"/>
                </a:solidFill>
                <a:effectLst/>
                <a:latin typeface="+mn-lt"/>
              </a:rPr>
              <a:t>n</a:t>
            </a:r>
            <a:r>
              <a:rPr kumimoji="0" lang="en-US" altLang="en-US" sz="2200" b="0" i="0" u="none" strike="noStrike" cap="none" normalizeH="0" baseline="0" dirty="0">
                <a:ln>
                  <a:noFill/>
                </a:ln>
                <a:solidFill>
                  <a:schemeClr val="tx1"/>
                </a:solidFill>
                <a:effectLst/>
                <a:latin typeface="+mn-lt"/>
              </a:rPr>
              <a:t>),A(w</a:t>
            </a:r>
            <a:r>
              <a:rPr kumimoji="0" lang="en-US" altLang="en-US" sz="2200" b="0" i="0" u="none" strike="noStrike" cap="none" normalizeH="0" baseline="30000" dirty="0">
                <a:ln>
                  <a:noFill/>
                </a:ln>
                <a:solidFill>
                  <a:schemeClr val="tx1"/>
                </a:solidFill>
                <a:effectLst/>
                <a:latin typeface="+mn-lt"/>
              </a:rPr>
              <a:t>1</a:t>
            </a:r>
            <a:r>
              <a:rPr kumimoji="0" lang="en-US" altLang="en-US" sz="2200" b="0" i="0" u="none" strike="noStrike" cap="none" normalizeH="0" baseline="-25000" dirty="0">
                <a:ln>
                  <a:noFill/>
                </a:ln>
                <a:solidFill>
                  <a:schemeClr val="tx1"/>
                </a:solidFill>
                <a:effectLst/>
                <a:latin typeface="+mn-lt"/>
              </a:rPr>
              <a:t>n</a:t>
            </a:r>
            <a:r>
              <a:rPr kumimoji="0" lang="en-US" altLang="en-US" sz="2200" b="0" i="0" u="none" strike="noStrike" cap="none" normalizeH="0" baseline="0" dirty="0">
                <a:ln>
                  <a:noFill/>
                </a:ln>
                <a:solidFill>
                  <a:schemeClr val="tx1"/>
                </a:solidFill>
                <a:effectLst/>
                <a:latin typeface="+mn-lt"/>
              </a:rPr>
              <a:t>),…,A(w</a:t>
            </a:r>
            <a:r>
              <a:rPr kumimoji="0" lang="en-US" altLang="en-US" sz="2200" b="0" i="0" u="none" strike="noStrike" cap="none" normalizeH="0" baseline="30000" dirty="0">
                <a:ln>
                  <a:noFill/>
                </a:ln>
                <a:solidFill>
                  <a:schemeClr val="tx1"/>
                </a:solidFill>
                <a:effectLst/>
                <a:latin typeface="+mn-lt"/>
              </a:rPr>
              <a:t>n−1</a:t>
            </a:r>
            <a:r>
              <a:rPr lang="en-US" altLang="en-US" sz="2200" baseline="-25000" dirty="0">
                <a:latin typeface="+mn-lt"/>
              </a:rPr>
              <a:t>n</a:t>
            </a:r>
            <a:r>
              <a:rPr kumimoji="0" lang="en-US" altLang="en-US" sz="2200" b="0" i="0" u="none" strike="noStrike" cap="none" normalizeH="0" baseline="0" dirty="0">
                <a:ln>
                  <a:noFill/>
                </a:ln>
                <a:solidFill>
                  <a:schemeClr val="tx1"/>
                </a:solidFill>
                <a:effectLst/>
                <a:latin typeface="+mn-lt"/>
              </a:rPr>
              <a:t>))</a:t>
            </a:r>
          </a:p>
          <a:p>
            <a:pPr marL="0" lvl="0" indent="0">
              <a:buNone/>
            </a:pPr>
            <a:endParaRPr lang="en-US" altLang="en-US" sz="2200" dirty="0">
              <a:latin typeface="+mn-lt"/>
            </a:endParaRPr>
          </a:p>
          <a:p>
            <a:pPr algn="just"/>
            <a:r>
              <a:rPr lang="en-US" altLang="en-US" sz="2200" dirty="0">
                <a:solidFill>
                  <a:srgbClr val="333333"/>
                </a:solidFill>
                <a:latin typeface="+mn-lt"/>
              </a:rPr>
              <a:t>Thus, if a direct DFT computes the values of the polynomial at the points at the n-</a:t>
            </a:r>
            <a:r>
              <a:rPr lang="en-US" altLang="en-US" sz="2200" dirty="0" err="1">
                <a:solidFill>
                  <a:srgbClr val="333333"/>
                </a:solidFill>
                <a:latin typeface="+mn-lt"/>
              </a:rPr>
              <a:t>th</a:t>
            </a:r>
            <a:r>
              <a:rPr lang="en-US" altLang="en-US" sz="2200" dirty="0">
                <a:solidFill>
                  <a:srgbClr val="333333"/>
                </a:solidFill>
                <a:latin typeface="+mn-lt"/>
              </a:rPr>
              <a:t> roots, the inverse DFT can restore the coefficients of the polynomial using those values.</a:t>
            </a:r>
          </a:p>
          <a:p>
            <a:endParaRPr lang="en-US" altLang="en-US" sz="1600" dirty="0">
              <a:solidFill>
                <a:srgbClr val="333333"/>
              </a:solidFill>
              <a:latin typeface="+mn-lt"/>
            </a:endParaRPr>
          </a:p>
          <a:p>
            <a:endParaRPr lang="en-US" altLang="en-US" sz="1600" dirty="0">
              <a:solidFill>
                <a:srgbClr val="333333"/>
              </a:solidFill>
              <a:latin typeface="+mn-lt"/>
            </a:endParaRPr>
          </a:p>
          <a:p>
            <a:pPr algn="just"/>
            <a:endParaRPr lang="en-US" altLang="en-US" sz="1600" dirty="0">
              <a:solidFill>
                <a:srgbClr val="333333"/>
              </a:solidFill>
              <a:latin typeface="+mn-lt"/>
            </a:endParaRPr>
          </a:p>
          <a:p>
            <a:endParaRPr lang="en-US" altLang="en-US" sz="1800" dirty="0">
              <a:solidFill>
                <a:srgbClr val="333333"/>
              </a:solidFill>
              <a:latin typeface="+mn-lt"/>
            </a:endParaRPr>
          </a:p>
          <a:p>
            <a:pPr marL="0" lvl="0" indent="0">
              <a:buNone/>
            </a:pPr>
            <a:endParaRPr kumimoji="0" lang="en-US" altLang="en-US" sz="1800" b="0" i="0" u="none" strike="noStrike" cap="none" normalizeH="0" baseline="0" dirty="0">
              <a:ln>
                <a:noFill/>
              </a:ln>
              <a:solidFill>
                <a:srgbClr val="333333"/>
              </a:solidFill>
              <a:effectLst/>
              <a:latin typeface="Helvetica" panose="020B0604020202020204" pitchFamily="34" charset="0"/>
            </a:endParaRPr>
          </a:p>
          <a:p>
            <a:pPr marL="0" lvl="0" indent="0">
              <a:buNone/>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6037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B48B22C2-370C-4162-A25C-C5640926D326}"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25</a:t>
            </a:fld>
            <a:endParaRPr lang="en-US"/>
          </a:p>
        </p:txBody>
      </p:sp>
      <p:sp>
        <p:nvSpPr>
          <p:cNvPr id="8" name="Title 1"/>
          <p:cNvSpPr txBox="1">
            <a:spLocks/>
          </p:cNvSpPr>
          <p:nvPr/>
        </p:nvSpPr>
        <p:spPr>
          <a:xfrm>
            <a:off x="1348570" y="1934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Algebraic Computation</a:t>
            </a:r>
            <a:r>
              <a:rPr lang="en-US" sz="2400" dirty="0">
                <a:solidFill>
                  <a:srgbClr val="000000"/>
                </a:solidFill>
                <a:ea typeface="Calibri"/>
                <a:cs typeface="Times New Roman" pitchFamily="18" charset="0"/>
              </a:rPr>
              <a:t>(CO5) </a:t>
            </a:r>
            <a:endParaRPr lang="en-US" sz="24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
        <p:nvSpPr>
          <p:cNvPr id="5" name="Rectangle 1">
            <a:extLst>
              <a:ext uri="{FF2B5EF4-FFF2-40B4-BE49-F238E27FC236}">
                <a16:creationId xmlns:a16="http://schemas.microsoft.com/office/drawing/2014/main" id="{56446DD3-CE4B-490A-9955-926060D6B358}"/>
              </a:ext>
            </a:extLst>
          </p:cNvPr>
          <p:cNvSpPr>
            <a:spLocks noGrp="1" noChangeArrowheads="1"/>
          </p:cNvSpPr>
          <p:nvPr>
            <p:ph idx="1"/>
          </p:nvPr>
        </p:nvSpPr>
        <p:spPr bwMode="auto">
          <a:xfrm>
            <a:off x="508379" y="1139279"/>
            <a:ext cx="812724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gn="just">
              <a:buNone/>
            </a:pPr>
            <a:endParaRPr kumimoji="0" lang="en-US" altLang="en-US" sz="1800" b="0" i="0" u="none" strike="noStrike" cap="none" normalizeH="0" baseline="0" dirty="0">
              <a:ln>
                <a:noFill/>
              </a:ln>
              <a:solidFill>
                <a:srgbClr val="333333"/>
              </a:solidFill>
              <a:effectLst/>
              <a:latin typeface="Helvetica" panose="020B0604020202020204" pitchFamily="34" charset="0"/>
            </a:endParaRPr>
          </a:p>
          <a:p>
            <a:pPr algn="just"/>
            <a:r>
              <a:rPr lang="en-US" altLang="en-US" sz="2000" dirty="0">
                <a:solidFill>
                  <a:srgbClr val="333333"/>
                </a:solidFill>
                <a:latin typeface="+mn-lt"/>
              </a:rPr>
              <a:t>The </a:t>
            </a:r>
            <a:r>
              <a:rPr lang="en-US" altLang="en-US" sz="2000" b="1" dirty="0">
                <a:solidFill>
                  <a:srgbClr val="333333"/>
                </a:solidFill>
                <a:latin typeface="+mn-lt"/>
              </a:rPr>
              <a:t>fast Fourier transform</a:t>
            </a:r>
            <a:r>
              <a:rPr lang="en-US" altLang="en-US" sz="2000" dirty="0">
                <a:solidFill>
                  <a:srgbClr val="333333"/>
                </a:solidFill>
                <a:latin typeface="+mn-lt"/>
              </a:rPr>
              <a:t> is a method that allows computing the DFT in O(</a:t>
            </a:r>
            <a:r>
              <a:rPr lang="en-US" altLang="en-US" sz="2000" dirty="0" err="1">
                <a:solidFill>
                  <a:srgbClr val="333333"/>
                </a:solidFill>
                <a:latin typeface="+mn-lt"/>
              </a:rPr>
              <a:t>nlogn</a:t>
            </a:r>
            <a:r>
              <a:rPr lang="en-US" altLang="en-US" sz="2000" dirty="0">
                <a:solidFill>
                  <a:srgbClr val="333333"/>
                </a:solidFill>
                <a:latin typeface="+mn-lt"/>
              </a:rPr>
              <a:t>) time. </a:t>
            </a:r>
          </a:p>
          <a:p>
            <a:pPr algn="just"/>
            <a:endParaRPr lang="en-US" altLang="en-US" sz="2000" dirty="0">
              <a:solidFill>
                <a:srgbClr val="333333"/>
              </a:solidFill>
              <a:latin typeface="+mn-lt"/>
            </a:endParaRPr>
          </a:p>
          <a:p>
            <a:pPr algn="just"/>
            <a:r>
              <a:rPr lang="en-US" altLang="en-US" sz="2000" dirty="0">
                <a:solidFill>
                  <a:srgbClr val="333333"/>
                </a:solidFill>
                <a:latin typeface="+mn-lt"/>
              </a:rPr>
              <a:t>The basic idea of the FFT is to apply divide and conquer.</a:t>
            </a:r>
          </a:p>
          <a:p>
            <a:pPr marL="0" indent="0" algn="just">
              <a:buNone/>
            </a:pPr>
            <a:r>
              <a:rPr lang="en-US" altLang="en-US" sz="2000" dirty="0">
                <a:solidFill>
                  <a:srgbClr val="333333"/>
                </a:solidFill>
                <a:latin typeface="+mn-lt"/>
              </a:rPr>
              <a:t> </a:t>
            </a:r>
          </a:p>
          <a:p>
            <a:pPr algn="just"/>
            <a:r>
              <a:rPr lang="en-US" altLang="en-US" sz="2000" dirty="0">
                <a:solidFill>
                  <a:srgbClr val="333333"/>
                </a:solidFill>
                <a:latin typeface="+mn-lt"/>
              </a:rPr>
              <a:t>We divide the coefficient vector of the polynomial into two vectors, recursively compute the DFT for each of them, and combine the results to compute the DFT of the complete polynomial.</a:t>
            </a:r>
            <a:r>
              <a:rPr lang="en-US" altLang="en-US" sz="2000" dirty="0">
                <a:latin typeface="+mn-lt"/>
              </a:rPr>
              <a:t> </a:t>
            </a:r>
          </a:p>
          <a:p>
            <a:pPr algn="just"/>
            <a:endParaRPr lang="en-US" altLang="en-US" sz="2000" dirty="0">
              <a:solidFill>
                <a:srgbClr val="333333"/>
              </a:solidFill>
              <a:latin typeface="+mn-lt"/>
            </a:endParaRPr>
          </a:p>
          <a:p>
            <a:endParaRPr lang="en-US" altLang="en-US" sz="1800" dirty="0">
              <a:solidFill>
                <a:srgbClr val="333333"/>
              </a:solidFill>
              <a:latin typeface="Helvetica" panose="020B0604020202020204" pitchFamily="34" charset="0"/>
            </a:endParaRPr>
          </a:p>
          <a:p>
            <a:pPr marL="0" lvl="0" indent="0">
              <a:buNone/>
            </a:pPr>
            <a:endParaRPr kumimoji="0" lang="en-US" altLang="en-US" sz="1800" b="0" i="0" u="none" strike="noStrike" cap="none" normalizeH="0" baseline="0" dirty="0">
              <a:ln>
                <a:noFill/>
              </a:ln>
              <a:solidFill>
                <a:srgbClr val="333333"/>
              </a:solidFill>
              <a:effectLst/>
              <a:latin typeface="Helvetica" panose="020B0604020202020204" pitchFamily="34" charset="0"/>
            </a:endParaRPr>
          </a:p>
          <a:p>
            <a:pPr marL="0" lvl="0" indent="0">
              <a:buNone/>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2845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4925" y="817163"/>
            <a:ext cx="8305800" cy="4988325"/>
          </a:xfrm>
        </p:spPr>
        <p:txBody>
          <a:bodyPr>
            <a:normAutofit/>
          </a:bodyPr>
          <a:lstStyle/>
          <a:p>
            <a:pPr marL="0" indent="0" eaLnBrk="0" fontAlgn="base" hangingPunct="0">
              <a:spcBef>
                <a:spcPct val="0"/>
              </a:spcBef>
              <a:spcAft>
                <a:spcPct val="0"/>
              </a:spcAft>
              <a:buNone/>
            </a:pPr>
            <a:r>
              <a:rPr lang="en-US" altLang="en-US" sz="2800" b="1" dirty="0">
                <a:solidFill>
                  <a:srgbClr val="333333"/>
                </a:solidFill>
                <a:latin typeface="+mj-lt"/>
              </a:rPr>
              <a:t>    </a:t>
            </a:r>
            <a:r>
              <a:rPr lang="en-US" altLang="en-US" sz="2400" b="1" dirty="0">
                <a:solidFill>
                  <a:srgbClr val="333333"/>
                </a:solidFill>
                <a:latin typeface="+mj-lt"/>
              </a:rPr>
              <a:t>Inverse DFT</a:t>
            </a:r>
          </a:p>
          <a:p>
            <a:pPr marL="0" indent="0" eaLnBrk="0" fontAlgn="base" hangingPunct="0">
              <a:spcBef>
                <a:spcPct val="0"/>
              </a:spcBef>
              <a:spcAft>
                <a:spcPct val="0"/>
              </a:spcAft>
              <a:buNone/>
            </a:pPr>
            <a:endParaRPr lang="en-US" altLang="en-US" sz="2800" b="1" dirty="0">
              <a:solidFill>
                <a:srgbClr val="333333"/>
              </a:solidFill>
              <a:latin typeface="+mj-lt"/>
            </a:endParaRPr>
          </a:p>
          <a:p>
            <a:pPr eaLnBrk="0" fontAlgn="base" hangingPunct="0">
              <a:spcBef>
                <a:spcPct val="0"/>
              </a:spcBef>
              <a:spcAft>
                <a:spcPct val="0"/>
              </a:spcAft>
            </a:pPr>
            <a:r>
              <a:rPr lang="en-US" altLang="en-US" sz="2000" dirty="0">
                <a:solidFill>
                  <a:srgbClr val="333333"/>
                </a:solidFill>
                <a:latin typeface="Helvetica" panose="020B0604020202020204" pitchFamily="34" charset="0"/>
              </a:rPr>
              <a:t>The inverse DFT of values of the polynomial (y</a:t>
            </a:r>
            <a:r>
              <a:rPr lang="en-US" altLang="en-US" sz="2000" baseline="-25000" dirty="0">
                <a:solidFill>
                  <a:srgbClr val="333333"/>
                </a:solidFill>
                <a:latin typeface="Helvetica" panose="020B0604020202020204" pitchFamily="34" charset="0"/>
              </a:rPr>
              <a:t>0</a:t>
            </a:r>
            <a:r>
              <a:rPr lang="en-US" altLang="en-US" sz="2000" dirty="0">
                <a:solidFill>
                  <a:srgbClr val="333333"/>
                </a:solidFill>
                <a:latin typeface="Helvetica" panose="020B0604020202020204" pitchFamily="34" charset="0"/>
              </a:rPr>
              <a:t>,y</a:t>
            </a:r>
            <a:r>
              <a:rPr lang="en-US" altLang="en-US" sz="2000" baseline="-25000" dirty="0">
                <a:solidFill>
                  <a:srgbClr val="333333"/>
                </a:solidFill>
                <a:latin typeface="Helvetica" panose="020B0604020202020204" pitchFamily="34" charset="0"/>
              </a:rPr>
              <a:t>1</a:t>
            </a:r>
            <a:r>
              <a:rPr lang="en-US" altLang="en-US" sz="2000" dirty="0">
                <a:solidFill>
                  <a:srgbClr val="333333"/>
                </a:solidFill>
                <a:latin typeface="Helvetica" panose="020B0604020202020204" pitchFamily="34" charset="0"/>
              </a:rPr>
              <a:t>,…,y</a:t>
            </a:r>
            <a:r>
              <a:rPr lang="en-US" altLang="en-US" sz="2000" baseline="-25000" dirty="0">
                <a:solidFill>
                  <a:srgbClr val="333333"/>
                </a:solidFill>
                <a:latin typeface="Helvetica" panose="020B0604020202020204" pitchFamily="34" charset="0"/>
              </a:rPr>
              <a:t>n-1</a:t>
            </a:r>
            <a:r>
              <a:rPr lang="en-US" altLang="en-US" sz="2000" dirty="0">
                <a:solidFill>
                  <a:srgbClr val="333333"/>
                </a:solidFill>
                <a:latin typeface="Helvetica" panose="020B0604020202020204" pitchFamily="34" charset="0"/>
              </a:rPr>
              <a:t>) are the coefficients of the polynomial (a</a:t>
            </a:r>
            <a:r>
              <a:rPr lang="en-US" altLang="en-US" sz="2000" baseline="-25000" dirty="0">
                <a:solidFill>
                  <a:srgbClr val="333333"/>
                </a:solidFill>
                <a:latin typeface="Helvetica" panose="020B0604020202020204" pitchFamily="34" charset="0"/>
              </a:rPr>
              <a:t>0</a:t>
            </a:r>
            <a:r>
              <a:rPr lang="en-US" altLang="en-US" sz="2000" dirty="0">
                <a:solidFill>
                  <a:srgbClr val="333333"/>
                </a:solidFill>
                <a:latin typeface="Helvetica" panose="020B0604020202020204" pitchFamily="34" charset="0"/>
              </a:rPr>
              <a:t>,a</a:t>
            </a:r>
            <a:r>
              <a:rPr lang="en-US" altLang="en-US" sz="2000" baseline="-25000" dirty="0">
                <a:solidFill>
                  <a:srgbClr val="333333"/>
                </a:solidFill>
                <a:latin typeface="MathJax_Main"/>
              </a:rPr>
              <a:t>1</a:t>
            </a:r>
            <a:r>
              <a:rPr lang="en-US" altLang="en-US" sz="2000" dirty="0">
                <a:solidFill>
                  <a:srgbClr val="333333"/>
                </a:solidFill>
                <a:latin typeface="Helvetica" panose="020B0604020202020204" pitchFamily="34" charset="0"/>
              </a:rPr>
              <a:t>,…,a </a:t>
            </a:r>
            <a:r>
              <a:rPr lang="en-US" altLang="en-US" sz="2000" baseline="-25000" dirty="0">
                <a:solidFill>
                  <a:srgbClr val="333333"/>
                </a:solidFill>
                <a:latin typeface="Helvetica" panose="020B0604020202020204" pitchFamily="34" charset="0"/>
              </a:rPr>
              <a:t>n−1</a:t>
            </a:r>
            <a:r>
              <a:rPr lang="en-US" altLang="en-US" sz="2000" dirty="0">
                <a:solidFill>
                  <a:srgbClr val="333333"/>
                </a:solidFill>
                <a:latin typeface="Helvetica" panose="020B0604020202020204" pitchFamily="34" charset="0"/>
              </a:rPr>
              <a:t>) .</a:t>
            </a:r>
          </a:p>
          <a:p>
            <a:pPr marL="0" lvl="0" indent="0" eaLnBrk="0" fontAlgn="base" hangingPunct="0">
              <a:spcBef>
                <a:spcPct val="0"/>
              </a:spcBef>
              <a:spcAft>
                <a:spcPct val="0"/>
              </a:spcAft>
              <a:buNone/>
            </a:pPr>
            <a:endParaRPr lang="en-US" altLang="en-US" sz="2000" dirty="0"/>
          </a:p>
          <a:p>
            <a:pPr marL="0" indent="0" eaLnBrk="0" fontAlgn="base" hangingPunct="0">
              <a:spcBef>
                <a:spcPct val="0"/>
              </a:spcBef>
              <a:spcAft>
                <a:spcPct val="0"/>
              </a:spcAft>
              <a:buNone/>
            </a:pPr>
            <a:r>
              <a:rPr lang="en-US" altLang="en-US" sz="2000" dirty="0">
                <a:latin typeface="MathJax_Main"/>
              </a:rPr>
              <a:t>	</a:t>
            </a:r>
            <a:r>
              <a:rPr lang="en-US" altLang="en-US" sz="2000" dirty="0" err="1">
                <a:latin typeface="MathJax_Main"/>
              </a:rPr>
              <a:t>InverseDFT</a:t>
            </a:r>
            <a:r>
              <a:rPr lang="en-US" altLang="en-US" sz="2000" dirty="0">
                <a:latin typeface="MathJax_Main"/>
              </a:rPr>
              <a:t>(</a:t>
            </a:r>
            <a:r>
              <a:rPr lang="en-US" altLang="en-US" sz="2000" dirty="0">
                <a:latin typeface="MathJax_Math-italic"/>
              </a:rPr>
              <a:t>y</a:t>
            </a:r>
            <a:r>
              <a:rPr lang="en-US" altLang="en-US" sz="2000" baseline="-25000" dirty="0">
                <a:latin typeface="MathJax_Main"/>
              </a:rPr>
              <a:t>0</a:t>
            </a:r>
            <a:r>
              <a:rPr lang="en-US" altLang="en-US" sz="2000" dirty="0">
                <a:latin typeface="MathJax_Main"/>
              </a:rPr>
              <a:t>,</a:t>
            </a:r>
            <a:r>
              <a:rPr lang="en-US" altLang="en-US" sz="2000" dirty="0">
                <a:latin typeface="MathJax_Math-italic"/>
              </a:rPr>
              <a:t>y</a:t>
            </a:r>
            <a:r>
              <a:rPr lang="en-US" altLang="en-US" sz="2000" baseline="-25000" dirty="0">
                <a:latin typeface="MathJax_Main"/>
              </a:rPr>
              <a:t>1</a:t>
            </a:r>
            <a:r>
              <a:rPr lang="en-US" altLang="en-US" sz="2000" dirty="0">
                <a:latin typeface="MathJax_Main"/>
              </a:rPr>
              <a:t>,…,</a:t>
            </a:r>
            <a:r>
              <a:rPr lang="en-US" altLang="en-US" sz="2000" dirty="0">
                <a:latin typeface="MathJax_Math-italic"/>
              </a:rPr>
              <a:t>y</a:t>
            </a:r>
            <a:r>
              <a:rPr lang="en-US" altLang="en-US" sz="2000" baseline="-25000" dirty="0">
                <a:latin typeface="MathJax_Math-italic"/>
              </a:rPr>
              <a:t>n</a:t>
            </a:r>
            <a:r>
              <a:rPr lang="en-US" altLang="en-US" sz="2000" baseline="-25000" dirty="0">
                <a:latin typeface="MathJax_Main"/>
              </a:rPr>
              <a:t>−1</a:t>
            </a:r>
            <a:r>
              <a:rPr lang="en-US" altLang="en-US" sz="2000" dirty="0">
                <a:latin typeface="MathJax_Main"/>
              </a:rPr>
              <a:t>) = </a:t>
            </a:r>
            <a:r>
              <a:rPr lang="en-US" altLang="en-US" sz="2000" dirty="0">
                <a:solidFill>
                  <a:srgbClr val="333333"/>
                </a:solidFill>
                <a:latin typeface="Helvetica" panose="020B0604020202020204" pitchFamily="34" charset="0"/>
              </a:rPr>
              <a:t>(a</a:t>
            </a:r>
            <a:r>
              <a:rPr lang="en-US" altLang="en-US" sz="2000" baseline="-25000" dirty="0">
                <a:solidFill>
                  <a:srgbClr val="333333"/>
                </a:solidFill>
                <a:latin typeface="Helvetica" panose="020B0604020202020204" pitchFamily="34" charset="0"/>
              </a:rPr>
              <a:t>0</a:t>
            </a:r>
            <a:r>
              <a:rPr lang="en-US" altLang="en-US" sz="2000" dirty="0">
                <a:solidFill>
                  <a:srgbClr val="333333"/>
                </a:solidFill>
                <a:latin typeface="Helvetica" panose="020B0604020202020204" pitchFamily="34" charset="0"/>
              </a:rPr>
              <a:t>,a</a:t>
            </a:r>
            <a:r>
              <a:rPr lang="en-US" altLang="en-US" sz="2000" baseline="-25000" dirty="0">
                <a:solidFill>
                  <a:srgbClr val="333333"/>
                </a:solidFill>
                <a:latin typeface="MathJax_Main"/>
              </a:rPr>
              <a:t>1</a:t>
            </a:r>
            <a:r>
              <a:rPr lang="en-US" altLang="en-US" sz="2000" dirty="0">
                <a:solidFill>
                  <a:srgbClr val="333333"/>
                </a:solidFill>
                <a:latin typeface="Helvetica" panose="020B0604020202020204" pitchFamily="34" charset="0"/>
              </a:rPr>
              <a:t>,…,a</a:t>
            </a:r>
            <a:r>
              <a:rPr lang="en-US" altLang="en-US" sz="2000" baseline="-25000" dirty="0">
                <a:solidFill>
                  <a:srgbClr val="333333"/>
                </a:solidFill>
                <a:latin typeface="Helvetica" panose="020B0604020202020204" pitchFamily="34" charset="0"/>
              </a:rPr>
              <a:t>n−1</a:t>
            </a:r>
            <a:r>
              <a:rPr lang="en-US" altLang="en-US" sz="2000" dirty="0">
                <a:solidFill>
                  <a:srgbClr val="333333"/>
                </a:solidFill>
                <a:latin typeface="Helvetica" panose="020B0604020202020204" pitchFamily="34" charset="0"/>
              </a:rPr>
              <a:t>) </a:t>
            </a:r>
            <a:endParaRPr lang="en-US" altLang="en-US" sz="2000" dirty="0">
              <a:latin typeface="MathJax_Main"/>
            </a:endParaRPr>
          </a:p>
          <a:p>
            <a:pPr marL="0" lvl="0" indent="0" eaLnBrk="0" fontAlgn="base" hangingPunct="0">
              <a:spcBef>
                <a:spcPct val="0"/>
              </a:spcBef>
              <a:spcAft>
                <a:spcPct val="0"/>
              </a:spcAft>
              <a:buNone/>
            </a:pPr>
            <a:endParaRPr lang="en-US" altLang="en-US" sz="2000" dirty="0"/>
          </a:p>
          <a:p>
            <a:pPr algn="just" eaLnBrk="0" fontAlgn="base" hangingPunct="0">
              <a:spcBef>
                <a:spcPct val="0"/>
              </a:spcBef>
              <a:spcAft>
                <a:spcPct val="0"/>
              </a:spcAft>
            </a:pPr>
            <a:r>
              <a:rPr lang="en-US" altLang="en-US" sz="2000" dirty="0">
                <a:solidFill>
                  <a:srgbClr val="333333"/>
                </a:solidFill>
                <a:latin typeface="Helvetica" panose="020B0604020202020204" pitchFamily="34" charset="0"/>
              </a:rPr>
              <a:t>Thus, if a direct DFT computes the values of the polynomial at the points at the n-</a:t>
            </a:r>
            <a:r>
              <a:rPr lang="en-US" altLang="en-US" sz="2000" dirty="0" err="1">
                <a:solidFill>
                  <a:srgbClr val="333333"/>
                </a:solidFill>
                <a:latin typeface="Helvetica" panose="020B0604020202020204" pitchFamily="34" charset="0"/>
              </a:rPr>
              <a:t>th</a:t>
            </a:r>
            <a:r>
              <a:rPr lang="en-US" altLang="en-US" sz="2000" dirty="0">
                <a:solidFill>
                  <a:srgbClr val="333333"/>
                </a:solidFill>
                <a:latin typeface="Helvetica" panose="020B0604020202020204" pitchFamily="34" charset="0"/>
              </a:rPr>
              <a:t> roots, the inverse DFT can restore the coefficients of the polynomial using those values.</a:t>
            </a:r>
          </a:p>
          <a:p>
            <a:pPr marL="0" indent="0" algn="just" eaLnBrk="0" fontAlgn="base" hangingPunct="0">
              <a:spcBef>
                <a:spcPct val="0"/>
              </a:spcBef>
              <a:spcAft>
                <a:spcPct val="0"/>
              </a:spcAft>
              <a:buNone/>
            </a:pPr>
            <a:endParaRPr lang="en-US" altLang="en-US" sz="2000" dirty="0">
              <a:solidFill>
                <a:srgbClr val="333333"/>
              </a:solidFill>
              <a:latin typeface="Helvetica" panose="020B0604020202020204" pitchFamily="34" charset="0"/>
            </a:endParaRPr>
          </a:p>
          <a:p>
            <a:pPr marL="0" indent="0" algn="just" eaLnBrk="0" fontAlgn="base" hangingPunct="0">
              <a:spcBef>
                <a:spcPct val="0"/>
              </a:spcBef>
              <a:spcAft>
                <a:spcPct val="0"/>
              </a:spcAft>
              <a:buNone/>
            </a:pPr>
            <a:endParaRPr lang="en-US" altLang="en-US" sz="2000" dirty="0">
              <a:solidFill>
                <a:srgbClr val="333333"/>
              </a:solidFill>
              <a:latin typeface="Helvetica" panose="020B0604020202020204" pitchFamily="34" charset="0"/>
            </a:endParaRPr>
          </a:p>
          <a:p>
            <a:pPr algn="just" eaLnBrk="0" fontAlgn="base" hangingPunct="0">
              <a:spcBef>
                <a:spcPct val="0"/>
              </a:spcBef>
              <a:spcAft>
                <a:spcPct val="0"/>
              </a:spcAft>
            </a:pPr>
            <a:r>
              <a:rPr lang="en-US" altLang="en-US" sz="2000" dirty="0">
                <a:solidFill>
                  <a:srgbClr val="333333"/>
                </a:solidFill>
                <a:latin typeface="Helvetica" panose="020B0604020202020204" pitchFamily="34" charset="0"/>
              </a:rPr>
              <a:t>The computation of the inverse DFT is almost the same as the calculation of the direct DFT, and it also can be performed in O(</a:t>
            </a:r>
            <a:r>
              <a:rPr lang="en-US" altLang="en-US" sz="2000" dirty="0" err="1">
                <a:solidFill>
                  <a:srgbClr val="333333"/>
                </a:solidFill>
                <a:latin typeface="Helvetica" panose="020B0604020202020204" pitchFamily="34" charset="0"/>
              </a:rPr>
              <a:t>nlogn</a:t>
            </a:r>
            <a:r>
              <a:rPr lang="en-US" altLang="en-US" sz="2000" dirty="0">
                <a:solidFill>
                  <a:srgbClr val="333333"/>
                </a:solidFill>
                <a:latin typeface="Helvetica" panose="020B0604020202020204" pitchFamily="34" charset="0"/>
              </a:rPr>
              <a:t>)⁡.</a:t>
            </a:r>
            <a:r>
              <a:rPr lang="en-US" altLang="en-US" sz="2000" dirty="0"/>
              <a:t> </a:t>
            </a:r>
          </a:p>
          <a:p>
            <a:pPr marL="0" lvl="0" indent="0" eaLnBrk="0" fontAlgn="base" hangingPunct="0">
              <a:spcBef>
                <a:spcPct val="0"/>
              </a:spcBef>
              <a:spcAft>
                <a:spcPct val="0"/>
              </a:spcAft>
              <a:buNone/>
            </a:pPr>
            <a:endParaRPr lang="en-US" altLang="en-US" sz="1800" dirty="0">
              <a:solidFill>
                <a:srgbClr val="333333"/>
              </a:solidFill>
              <a:latin typeface="Helvetica" panose="020B0604020202020204" pitchFamily="34" charset="0"/>
            </a:endParaRPr>
          </a:p>
          <a:p>
            <a:pPr marL="0" lvl="0" indent="0" eaLnBrk="0" fontAlgn="base" hangingPunct="0">
              <a:spcBef>
                <a:spcPct val="0"/>
              </a:spcBef>
              <a:spcAft>
                <a:spcPct val="0"/>
              </a:spcAft>
              <a:buNone/>
            </a:pPr>
            <a:endParaRPr lang="en-US" altLang="en-US" sz="1800" dirty="0">
              <a:solidFill>
                <a:srgbClr val="333333"/>
              </a:solidFill>
              <a:latin typeface="Helvetica" panose="020B0604020202020204" pitchFamily="34" charset="0"/>
            </a:endParaRPr>
          </a:p>
          <a:p>
            <a:pPr marL="0" lvl="0" indent="0" eaLnBrk="0" fontAlgn="base" hangingPunct="0">
              <a:spcBef>
                <a:spcPct val="0"/>
              </a:spcBef>
              <a:spcAft>
                <a:spcPct val="0"/>
              </a:spcAft>
              <a:buNone/>
            </a:pPr>
            <a:endParaRPr lang="en-US" altLang="en-US" sz="1800" dirty="0">
              <a:solidFill>
                <a:srgbClr val="333333"/>
              </a:solidFill>
              <a:latin typeface="Helvetica" panose="020B0604020202020204" pitchFamily="34" charset="0"/>
            </a:endParaRPr>
          </a:p>
          <a:p>
            <a:pPr marL="0" lvl="0" indent="0" eaLnBrk="0" fontAlgn="base" hangingPunct="0">
              <a:spcBef>
                <a:spcPct val="0"/>
              </a:spcBef>
              <a:spcAft>
                <a:spcPct val="0"/>
              </a:spcAft>
              <a:buNone/>
            </a:pPr>
            <a:endParaRPr lang="en-US" altLang="en-US" sz="1800" dirty="0">
              <a:solidFill>
                <a:srgbClr val="333333"/>
              </a:solidFill>
              <a:latin typeface="Helvetica" panose="020B0604020202020204" pitchFamily="34" charset="0"/>
            </a:endParaRPr>
          </a:p>
          <a:p>
            <a:pPr marL="0" lvl="0" indent="0" eaLnBrk="0" fontAlgn="base" hangingPunct="0">
              <a:spcBef>
                <a:spcPct val="0"/>
              </a:spcBef>
              <a:spcAft>
                <a:spcPct val="0"/>
              </a:spcAft>
              <a:buNone/>
            </a:pPr>
            <a:endParaRPr lang="en-US" altLang="en-US" sz="1800" dirty="0"/>
          </a:p>
        </p:txBody>
      </p:sp>
      <p:sp>
        <p:nvSpPr>
          <p:cNvPr id="6" name="Date Placeholder 5"/>
          <p:cNvSpPr>
            <a:spLocks noGrp="1"/>
          </p:cNvSpPr>
          <p:nvPr>
            <p:ph type="dt" sz="half" idx="10"/>
          </p:nvPr>
        </p:nvSpPr>
        <p:spPr/>
        <p:txBody>
          <a:bodyPr/>
          <a:lstStyle/>
          <a:p>
            <a:fld id="{1451DFB2-40B2-43C1-9CE1-BBC7A2525203}"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26</a:t>
            </a:fld>
            <a:endParaRPr lang="en-US"/>
          </a:p>
        </p:txBody>
      </p:sp>
      <p:sp>
        <p:nvSpPr>
          <p:cNvPr id="8" name="Title 1"/>
          <p:cNvSpPr txBox="1">
            <a:spLocks/>
          </p:cNvSpPr>
          <p:nvPr/>
        </p:nvSpPr>
        <p:spPr>
          <a:xfrm>
            <a:off x="1349339" y="11359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Algebraic Computation</a:t>
            </a:r>
            <a:r>
              <a:rPr lang="en-US" sz="2400" dirty="0">
                <a:solidFill>
                  <a:srgbClr val="000000"/>
                </a:solidFill>
                <a:ea typeface="Calibri"/>
                <a:cs typeface="Times New Roman" pitchFamily="18" charset="0"/>
              </a:rPr>
              <a:t>(CO5) </a:t>
            </a:r>
            <a:endParaRPr lang="en-US" sz="24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Tree>
    <p:extLst>
      <p:ext uri="{BB962C8B-B14F-4D97-AF65-F5344CB8AC3E}">
        <p14:creationId xmlns:p14="http://schemas.microsoft.com/office/powerpoint/2010/main" val="23806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F94ACE-8F0D-41D8-8B27-655D982DDF81}" type="datetime1">
              <a:rPr lang="en-US" smtClean="0"/>
              <a:t>12/28/2022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8634"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String Matching</a:t>
            </a:r>
            <a:r>
              <a:rPr lang="en-US" sz="2400" dirty="0">
                <a:solidFill>
                  <a:srgbClr val="000000"/>
                </a:solidFill>
                <a:ea typeface="Calibri"/>
                <a:cs typeface="Times New Roman" pitchFamily="18" charset="0"/>
              </a:rPr>
              <a:t>(CO5) </a:t>
            </a:r>
            <a:endParaRPr lang="en-US" sz="2400" dirty="0"/>
          </a:p>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sp>
        <p:nvSpPr>
          <p:cNvPr id="11" name="Rectangle 10">
            <a:extLst>
              <a:ext uri="{FF2B5EF4-FFF2-40B4-BE49-F238E27FC236}">
                <a16:creationId xmlns:a16="http://schemas.microsoft.com/office/drawing/2014/main" id="{10D39312-602F-4904-A1F3-A99B3312DEAB}"/>
              </a:ext>
            </a:extLst>
          </p:cNvPr>
          <p:cNvSpPr/>
          <p:nvPr/>
        </p:nvSpPr>
        <p:spPr>
          <a:xfrm>
            <a:off x="742657" y="1697037"/>
            <a:ext cx="7315200" cy="4157548"/>
          </a:xfrm>
          <a:prstGeom prst="rect">
            <a:avLst/>
          </a:prstGeom>
        </p:spPr>
        <p:txBody>
          <a:bodyPr wrap="square">
            <a:spAutoFit/>
          </a:bodyPr>
          <a:lstStyle/>
          <a:p>
            <a:pPr algn="just">
              <a:lnSpc>
                <a:spcPct val="107000"/>
              </a:lnSpc>
              <a:spcAft>
                <a:spcPts val="800"/>
              </a:spcAft>
            </a:pPr>
            <a:r>
              <a:rPr lang="en-IN" sz="2200" dirty="0">
                <a:ea typeface="Calibri" panose="020F0502020204030204" pitchFamily="34" charset="0"/>
                <a:cs typeface="Times New Roman" panose="02020603050405020304" pitchFamily="18" charset="0"/>
              </a:rPr>
              <a:t>This objective this topic is to make students understand about</a:t>
            </a:r>
          </a:p>
          <a:p>
            <a:pPr marL="342900" indent="-342900" algn="just">
              <a:lnSpc>
                <a:spcPct val="107000"/>
              </a:lnSpc>
              <a:spcAft>
                <a:spcPts val="800"/>
              </a:spcAft>
              <a:buFont typeface="Arial" panose="020B0604020202020204" pitchFamily="34" charset="0"/>
              <a:buChar char="•"/>
            </a:pPr>
            <a:r>
              <a:rPr lang="en-IN" sz="2200" dirty="0">
                <a:ea typeface="Calibri" panose="020F0502020204030204" pitchFamily="34" charset="0"/>
                <a:cs typeface="Times New Roman" panose="02020603050405020304" pitchFamily="18" charset="0"/>
              </a:rPr>
              <a:t>Concepts of String Matching</a:t>
            </a:r>
          </a:p>
          <a:p>
            <a:pPr marL="342900" indent="-342900" algn="just">
              <a:lnSpc>
                <a:spcPct val="107000"/>
              </a:lnSpc>
              <a:spcAft>
                <a:spcPts val="800"/>
              </a:spcAft>
              <a:buFont typeface="Arial" panose="020B0604020202020204" pitchFamily="34" charset="0"/>
              <a:buChar char="•"/>
            </a:pPr>
            <a:r>
              <a:rPr lang="en-IN" sz="2200" dirty="0">
                <a:ea typeface="Calibri" panose="020F0502020204030204" pitchFamily="34" charset="0"/>
                <a:cs typeface="Times New Roman" panose="02020603050405020304" pitchFamily="18" charset="0"/>
              </a:rPr>
              <a:t>Naïve String Matching</a:t>
            </a:r>
          </a:p>
          <a:p>
            <a:pPr marL="342900" indent="-342900" algn="just">
              <a:lnSpc>
                <a:spcPct val="107000"/>
              </a:lnSpc>
              <a:spcAft>
                <a:spcPts val="800"/>
              </a:spcAft>
              <a:buFont typeface="Arial" panose="020B0604020202020204" pitchFamily="34" charset="0"/>
              <a:buChar char="•"/>
            </a:pPr>
            <a:r>
              <a:rPr lang="en-IN" sz="2200" dirty="0">
                <a:ea typeface="Calibri" panose="020F0502020204030204" pitchFamily="34" charset="0"/>
                <a:cs typeface="Times New Roman" panose="02020603050405020304" pitchFamily="18" charset="0"/>
              </a:rPr>
              <a:t>Rabin Karp Algorithm</a:t>
            </a:r>
          </a:p>
          <a:p>
            <a:pPr marL="342900" indent="-342900" algn="just">
              <a:lnSpc>
                <a:spcPct val="107000"/>
              </a:lnSpc>
              <a:spcAft>
                <a:spcPts val="800"/>
              </a:spcAft>
              <a:buFont typeface="Arial" panose="020B0604020202020204" pitchFamily="34" charset="0"/>
              <a:buChar char="•"/>
            </a:pPr>
            <a:r>
              <a:rPr lang="en-IN" sz="2200" dirty="0">
                <a:ea typeface="Calibri" panose="020F0502020204030204" pitchFamily="34" charset="0"/>
                <a:cs typeface="Times New Roman" panose="02020603050405020304" pitchFamily="18" charset="0"/>
              </a:rPr>
              <a:t>Knuth Morris Pratt</a:t>
            </a:r>
          </a:p>
          <a:p>
            <a:pPr marL="342900" indent="-342900" algn="just">
              <a:lnSpc>
                <a:spcPct val="107000"/>
              </a:lnSpc>
              <a:spcAft>
                <a:spcPts val="800"/>
              </a:spcAft>
              <a:buFont typeface="Arial" panose="020B0604020202020204" pitchFamily="34" charset="0"/>
              <a:buChar char="•"/>
            </a:pPr>
            <a:r>
              <a:rPr lang="en-IN" sz="2200" dirty="0">
                <a:ea typeface="Calibri" panose="020F0502020204030204" pitchFamily="34" charset="0"/>
                <a:cs typeface="Times New Roman" panose="02020603050405020304" pitchFamily="18" charset="0"/>
              </a:rPr>
              <a:t>String Matching with automata</a:t>
            </a:r>
          </a:p>
          <a:p>
            <a:pPr marL="342900" indent="-342900" algn="just">
              <a:lnSpc>
                <a:spcPct val="107000"/>
              </a:lnSpc>
              <a:spcAft>
                <a:spcPts val="800"/>
              </a:spcAft>
              <a:buFont typeface="Arial" panose="020B0604020202020204" pitchFamily="34" charset="0"/>
              <a:buChar char="•"/>
            </a:pPr>
            <a:r>
              <a:rPr lang="en-IN" sz="2200" dirty="0">
                <a:ea typeface="Calibri" panose="020F0502020204030204" pitchFamily="34" charset="0"/>
                <a:cs typeface="Times New Roman" panose="02020603050405020304" pitchFamily="18" charset="0"/>
              </a:rPr>
              <a:t>Boyer Moore Algorithm</a:t>
            </a:r>
          </a:p>
          <a:p>
            <a:pPr marL="342900" indent="-342900" algn="just">
              <a:lnSpc>
                <a:spcPct val="107000"/>
              </a:lnSpc>
              <a:spcAft>
                <a:spcPts val="800"/>
              </a:spcAf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4017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r>
              <a:rPr lang="en-US" sz="2400" b="1" dirty="0"/>
              <a:t>   Prerequisite</a:t>
            </a:r>
          </a:p>
          <a:p>
            <a:r>
              <a:rPr lang="en-US" sz="2000" dirty="0"/>
              <a:t>Algorithms</a:t>
            </a:r>
          </a:p>
          <a:p>
            <a:r>
              <a:rPr lang="en-US" sz="2000" dirty="0"/>
              <a:t>Finite automata</a:t>
            </a:r>
          </a:p>
          <a:p>
            <a:endParaRPr lang="en-US" sz="2400" dirty="0"/>
          </a:p>
          <a:p>
            <a:endParaRPr lang="en-US" sz="2400" dirty="0"/>
          </a:p>
          <a:p>
            <a:pPr marL="0" indent="0">
              <a:buNone/>
            </a:pPr>
            <a:r>
              <a:rPr lang="en-US" sz="2400" b="1" dirty="0"/>
              <a:t>    Recap</a:t>
            </a:r>
          </a:p>
          <a:p>
            <a:r>
              <a:rPr lang="en-IN" sz="2000" dirty="0"/>
              <a:t>Algebraic Computation</a:t>
            </a:r>
          </a:p>
          <a:p>
            <a:endParaRPr lang="en-US" dirty="0"/>
          </a:p>
        </p:txBody>
      </p:sp>
      <p:sp>
        <p:nvSpPr>
          <p:cNvPr id="4" name="Date Placeholder 3"/>
          <p:cNvSpPr>
            <a:spLocks noGrp="1"/>
          </p:cNvSpPr>
          <p:nvPr>
            <p:ph type="dt" sz="half" idx="10"/>
          </p:nvPr>
        </p:nvSpPr>
        <p:spPr/>
        <p:txBody>
          <a:bodyPr/>
          <a:lstStyle/>
          <a:p>
            <a:fld id="{0236D73E-0485-4733-9055-BFB2BE103ACD}"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822241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3895" y="1327150"/>
            <a:ext cx="8305800" cy="5029200"/>
          </a:xfrm>
        </p:spPr>
        <p:txBody>
          <a:bodyPr>
            <a:normAutofit fontScale="77500" lnSpcReduction="20000"/>
          </a:bodyPr>
          <a:lstStyle/>
          <a:p>
            <a:pPr algn="just"/>
            <a:r>
              <a:rPr lang="en-IN" sz="2600" dirty="0"/>
              <a:t>String Matching Algorithm is also called "String Searching Algorithm” are an important class of string algorithm that try to find a place where one or several strings(also called patterns) are found within a larger string  or text.</a:t>
            </a:r>
          </a:p>
          <a:p>
            <a:pPr algn="just"/>
            <a:endParaRPr lang="en-IN" sz="2600" dirty="0"/>
          </a:p>
          <a:p>
            <a:pPr algn="just"/>
            <a:r>
              <a:rPr lang="en-IN" sz="2600" dirty="0"/>
              <a:t>Given a text array, T [1.....n], of n character and a pattern array, P [1......m], of m characters. The problems are to find an integer s, called </a:t>
            </a:r>
            <a:r>
              <a:rPr lang="en-IN" sz="2600" b="1" dirty="0"/>
              <a:t>valid shift</a:t>
            </a:r>
            <a:r>
              <a:rPr lang="en-IN" sz="2600" dirty="0"/>
              <a:t> where 0 ≤ s &lt; n-m and T [s+1......</a:t>
            </a:r>
            <a:r>
              <a:rPr lang="en-IN" sz="2600" dirty="0" err="1"/>
              <a:t>s+m</a:t>
            </a:r>
            <a:r>
              <a:rPr lang="en-IN" sz="2600" dirty="0"/>
              <a:t>] = P [1......m].</a:t>
            </a:r>
          </a:p>
          <a:p>
            <a:pPr algn="just"/>
            <a:endParaRPr lang="en-IN" sz="2600" dirty="0"/>
          </a:p>
          <a:p>
            <a:pPr algn="just"/>
            <a:r>
              <a:rPr lang="en-IN" sz="2600" dirty="0"/>
              <a:t>In other words, to find even if P in T, i.e., where P is a substring of T.</a:t>
            </a:r>
          </a:p>
          <a:p>
            <a:pPr marL="0" indent="0" algn="just">
              <a:buNone/>
            </a:pPr>
            <a:endParaRPr lang="en-IN" sz="2600" dirty="0"/>
          </a:p>
          <a:p>
            <a:pPr algn="just"/>
            <a:r>
              <a:rPr lang="en-IN" sz="2600" dirty="0"/>
              <a:t> The item of P and T are character drawn from some finite alphabet such as {0, 1} or {A, B .....Z, a, b..... z}.</a:t>
            </a:r>
          </a:p>
          <a:p>
            <a:pPr algn="just"/>
            <a:endParaRPr lang="en-IN" sz="2600" dirty="0"/>
          </a:p>
          <a:p>
            <a:pPr marL="0" indent="0">
              <a:buNone/>
            </a:pPr>
            <a:br>
              <a:rPr lang="en-IN" dirty="0"/>
            </a:br>
            <a:endParaRPr lang="en-IN"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918E8FA8-AA1A-4A7E-AD55-20A9D92F0084}"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29</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String </a:t>
            </a:r>
            <a:r>
              <a:rPr lang="en-US" sz="2400" dirty="0"/>
              <a:t>Matching (CO5)</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Tree>
    <p:extLst>
      <p:ext uri="{BB962C8B-B14F-4D97-AF65-F5344CB8AC3E}">
        <p14:creationId xmlns:p14="http://schemas.microsoft.com/office/powerpoint/2010/main" val="333949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4CCDAD-1E32-49B8-A84C-902A3D0A7F34}" type="datetime1">
              <a:rPr lang="en-US" smtClean="0"/>
              <a:t>12/28/2022</a:t>
            </a:fld>
            <a:endParaRPr lang="en-US"/>
          </a:p>
        </p:txBody>
      </p:sp>
      <p:sp>
        <p:nvSpPr>
          <p:cNvPr id="5" name="Footer Placeholder 4"/>
          <p:cNvSpPr>
            <a:spLocks noGrp="1"/>
          </p:cNvSpPr>
          <p:nvPr>
            <p:ph type="ftr" sz="quarter" idx="11"/>
          </p:nvPr>
        </p:nvSpPr>
        <p:spPr>
          <a:xfrm>
            <a:off x="2895600" y="6356350"/>
            <a:ext cx="4419600" cy="365125"/>
          </a:xfrm>
        </p:spPr>
        <p:txBody>
          <a:bodyPr/>
          <a:lstStyle/>
          <a:p>
            <a:pPr>
              <a:defRPr/>
            </a:pPr>
            <a:r>
              <a:rPr lang="fr-FR"/>
              <a:t>Parul Goel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9" name="Title 1"/>
          <p:cNvSpPr txBox="1">
            <a:spLocks/>
          </p:cNvSpPr>
          <p:nvPr/>
        </p:nvSpPr>
        <p:spPr>
          <a:xfrm>
            <a:off x="1600200" y="1"/>
            <a:ext cx="7543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Evaluation Scheme</a:t>
            </a:r>
          </a:p>
        </p:txBody>
      </p:sp>
      <p:pic>
        <p:nvPicPr>
          <p:cNvPr id="11" name="Picture 10">
            <a:extLst>
              <a:ext uri="{FF2B5EF4-FFF2-40B4-BE49-F238E27FC236}">
                <a16:creationId xmlns:a16="http://schemas.microsoft.com/office/drawing/2014/main" id="{7A9FF7AF-256B-4FAE-8C83-E5E9D30A5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581757"/>
          </a:xfrm>
          <a:prstGeom prst="rect">
            <a:avLst/>
          </a:prstGeom>
        </p:spPr>
      </p:pic>
      <p:pic>
        <p:nvPicPr>
          <p:cNvPr id="2" name="Picture 1"/>
          <p:cNvPicPr>
            <a:picLocks noChangeAspect="1"/>
          </p:cNvPicPr>
          <p:nvPr/>
        </p:nvPicPr>
        <p:blipFill>
          <a:blip r:embed="rId3"/>
          <a:stretch>
            <a:fillRect/>
          </a:stretch>
        </p:blipFill>
        <p:spPr>
          <a:xfrm>
            <a:off x="152400" y="752475"/>
            <a:ext cx="8839199" cy="5701878"/>
          </a:xfrm>
          <a:prstGeom prst="rect">
            <a:avLst/>
          </a:prstGeom>
        </p:spPr>
      </p:pic>
    </p:spTree>
    <p:extLst>
      <p:ext uri="{BB962C8B-B14F-4D97-AF65-F5344CB8AC3E}">
        <p14:creationId xmlns:p14="http://schemas.microsoft.com/office/powerpoint/2010/main" val="1048117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05800" cy="5029200"/>
          </a:xfrm>
        </p:spPr>
        <p:txBody>
          <a:bodyPr>
            <a:normAutofit/>
          </a:bodyPr>
          <a:lstStyle/>
          <a:p>
            <a:pPr algn="just"/>
            <a:endParaRPr lang="en-IN" sz="2600" dirty="0"/>
          </a:p>
          <a:p>
            <a:pPr algn="just"/>
            <a:r>
              <a:rPr lang="en-IN" sz="2400" dirty="0"/>
              <a:t>Given a string T [1......n], the </a:t>
            </a:r>
            <a:r>
              <a:rPr lang="en-IN" sz="2400" b="1" dirty="0"/>
              <a:t>substrings</a:t>
            </a:r>
            <a:r>
              <a:rPr lang="en-IN" sz="2400" dirty="0"/>
              <a:t> are represented as T [</a:t>
            </a:r>
            <a:r>
              <a:rPr lang="en-IN" sz="2400" dirty="0" err="1"/>
              <a:t>i</a:t>
            </a:r>
            <a:r>
              <a:rPr lang="en-IN" sz="2400" dirty="0"/>
              <a:t>......j] for some 0≤i ≤ j≤n-1, the string formed by the characters in T from index </a:t>
            </a:r>
            <a:r>
              <a:rPr lang="en-IN" sz="2400" dirty="0" err="1"/>
              <a:t>i</a:t>
            </a:r>
            <a:r>
              <a:rPr lang="en-IN" sz="2400" dirty="0"/>
              <a:t> to index j, inclusive. This process that a string is a substring of itself (take </a:t>
            </a:r>
            <a:r>
              <a:rPr lang="en-IN" sz="2400" dirty="0" err="1"/>
              <a:t>i</a:t>
            </a:r>
            <a:r>
              <a:rPr lang="en-IN" sz="2400" dirty="0"/>
              <a:t> = 0 and j =m).</a:t>
            </a:r>
          </a:p>
          <a:p>
            <a:pPr algn="just"/>
            <a:endParaRPr lang="en-IN" sz="2400" dirty="0"/>
          </a:p>
          <a:p>
            <a:pPr algn="just"/>
            <a:r>
              <a:rPr lang="en-IN" sz="2400" dirty="0"/>
              <a:t>The </a:t>
            </a:r>
            <a:r>
              <a:rPr lang="en-IN" sz="2400" b="1" dirty="0"/>
              <a:t>proper substring</a:t>
            </a:r>
            <a:r>
              <a:rPr lang="en-IN" sz="2400" dirty="0"/>
              <a:t> of string T [1......n] is T [1......j] for some 0&lt;</a:t>
            </a:r>
            <a:r>
              <a:rPr lang="en-IN" sz="2400" dirty="0" err="1"/>
              <a:t>i</a:t>
            </a:r>
            <a:r>
              <a:rPr lang="en-IN" sz="2400" dirty="0"/>
              <a:t> ≤ j≤n-1. That is, we must have either </a:t>
            </a:r>
            <a:r>
              <a:rPr lang="en-IN" sz="2400" dirty="0" err="1"/>
              <a:t>i</a:t>
            </a:r>
            <a:r>
              <a:rPr lang="en-IN" sz="2400" dirty="0"/>
              <a:t>&gt;0 or j &lt; m-1.</a:t>
            </a:r>
          </a:p>
          <a:p>
            <a:pPr marL="0" indent="0">
              <a:buNone/>
            </a:pPr>
            <a:br>
              <a:rPr lang="en-IN" sz="2400" dirty="0"/>
            </a:br>
            <a:endParaRPr lang="en-IN" sz="24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388B16DF-2225-4AA5-808A-5D18D2FE70B2}"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30</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String </a:t>
            </a:r>
            <a:r>
              <a:rPr lang="en-US" sz="2400" dirty="0"/>
              <a:t>Matching (CO5)</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Tree>
    <p:extLst>
      <p:ext uri="{BB962C8B-B14F-4D97-AF65-F5344CB8AC3E}">
        <p14:creationId xmlns:p14="http://schemas.microsoft.com/office/powerpoint/2010/main" val="346881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525963"/>
          </a:xfrm>
        </p:spPr>
        <p:txBody>
          <a:bodyPr>
            <a:normAutofit/>
          </a:bodyPr>
          <a:lstStyle/>
          <a:p>
            <a:r>
              <a:rPr lang="en-IN" sz="2200" dirty="0"/>
              <a:t>Using these descriptions, we can say given any string T [1......n], the substrings are</a:t>
            </a:r>
          </a:p>
          <a:p>
            <a:pPr marL="0" indent="0">
              <a:buNone/>
            </a:pPr>
            <a:r>
              <a:rPr lang="en-IN" sz="2200" dirty="0"/>
              <a:t>       T [</a:t>
            </a:r>
            <a:r>
              <a:rPr lang="en-IN" sz="2200" dirty="0" err="1"/>
              <a:t>i</a:t>
            </a:r>
            <a:r>
              <a:rPr lang="en-IN" sz="2200" dirty="0"/>
              <a:t>.....j] = T [</a:t>
            </a:r>
            <a:r>
              <a:rPr lang="en-IN" sz="2200" dirty="0" err="1"/>
              <a:t>i</a:t>
            </a:r>
            <a:r>
              <a:rPr lang="en-IN" sz="2200" dirty="0"/>
              <a:t>] T [</a:t>
            </a:r>
            <a:r>
              <a:rPr lang="en-IN" sz="2200" dirty="0" err="1"/>
              <a:t>i</a:t>
            </a:r>
            <a:r>
              <a:rPr lang="en-IN" sz="2200" dirty="0"/>
              <a:t> +1] T [i+2]......T [j] </a:t>
            </a:r>
            <a:r>
              <a:rPr lang="en-IN" sz="2200" b="1" dirty="0"/>
              <a:t>for</a:t>
            </a:r>
            <a:r>
              <a:rPr lang="en-IN" sz="2200" dirty="0"/>
              <a:t> some 0≤i ≤ j≤n-1.  </a:t>
            </a:r>
          </a:p>
          <a:p>
            <a:endParaRPr lang="en-IN" sz="2200" dirty="0"/>
          </a:p>
          <a:p>
            <a:pPr marL="0" indent="0">
              <a:buNone/>
            </a:pPr>
            <a:r>
              <a:rPr lang="en-IN" sz="2200" dirty="0"/>
              <a:t>	And proper substrings are</a:t>
            </a:r>
          </a:p>
          <a:p>
            <a:pPr marL="0" indent="0">
              <a:buNone/>
            </a:pPr>
            <a:endParaRPr lang="en-IN" sz="2200" dirty="0"/>
          </a:p>
          <a:p>
            <a:pPr marL="0" indent="0">
              <a:buNone/>
            </a:pPr>
            <a:r>
              <a:rPr lang="en-IN" sz="2200" dirty="0"/>
              <a:t>       T [</a:t>
            </a:r>
            <a:r>
              <a:rPr lang="en-IN" sz="2200" dirty="0" err="1"/>
              <a:t>i</a:t>
            </a:r>
            <a:r>
              <a:rPr lang="en-IN" sz="2200" dirty="0"/>
              <a:t>.....j] = T [</a:t>
            </a:r>
            <a:r>
              <a:rPr lang="en-IN" sz="2200" dirty="0" err="1"/>
              <a:t>i</a:t>
            </a:r>
            <a:r>
              <a:rPr lang="en-IN" sz="2200" dirty="0"/>
              <a:t>] T [</a:t>
            </a:r>
            <a:r>
              <a:rPr lang="en-IN" sz="2200" dirty="0" err="1"/>
              <a:t>i</a:t>
            </a:r>
            <a:r>
              <a:rPr lang="en-IN" sz="2200" dirty="0"/>
              <a:t> +1] T [i+2]......T [j] </a:t>
            </a:r>
            <a:r>
              <a:rPr lang="en-IN" sz="2200" b="1" dirty="0"/>
              <a:t>for</a:t>
            </a:r>
            <a:r>
              <a:rPr lang="en-IN" sz="2200" dirty="0"/>
              <a:t> some 0≤i ≤ j≤n-1.  </a:t>
            </a:r>
            <a:br>
              <a:rPr lang="en-IN" sz="2200" dirty="0"/>
            </a:br>
            <a:endParaRPr lang="en-IN" sz="2200" dirty="0"/>
          </a:p>
          <a:p>
            <a:pPr marL="0" indent="0">
              <a:buNone/>
            </a:pPr>
            <a:endParaRPr lang="en-IN" sz="2200" dirty="0">
              <a:cs typeface="Times New Roman" panose="02020603050405020304" pitchFamily="18" charset="0"/>
            </a:endParaRPr>
          </a:p>
          <a:p>
            <a:r>
              <a:rPr lang="en-IN" sz="2200" dirty="0"/>
              <a:t>Note: If </a:t>
            </a:r>
            <a:r>
              <a:rPr lang="en-IN" sz="2200" dirty="0" err="1"/>
              <a:t>i</a:t>
            </a:r>
            <a:r>
              <a:rPr lang="en-IN" sz="2200" dirty="0"/>
              <a:t>&gt;j, then T [</a:t>
            </a:r>
            <a:r>
              <a:rPr lang="en-IN" sz="2200" dirty="0" err="1"/>
              <a:t>i</a:t>
            </a:r>
            <a:r>
              <a:rPr lang="en-IN" sz="2200" dirty="0"/>
              <a:t>.....j] is equal to the empty string or null, which has length zero.</a:t>
            </a:r>
          </a:p>
          <a:p>
            <a:endParaRPr lang="en-IN"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D98B74D3-CCA0-4F1F-A7B9-D8C0321BE597}"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31</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Tree>
    <p:extLst>
      <p:ext uri="{BB962C8B-B14F-4D97-AF65-F5344CB8AC3E}">
        <p14:creationId xmlns:p14="http://schemas.microsoft.com/office/powerpoint/2010/main" val="280528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525963"/>
          </a:xfrm>
        </p:spPr>
        <p:txBody>
          <a:bodyPr>
            <a:normAutofit/>
          </a:bodyPr>
          <a:lstStyle/>
          <a:p>
            <a:pPr marL="0" indent="0">
              <a:buNone/>
            </a:pPr>
            <a:r>
              <a:rPr lang="en-IN" sz="2400" b="1" dirty="0"/>
              <a:t>    Algorithms used for String Matching:</a:t>
            </a:r>
          </a:p>
          <a:p>
            <a:pPr marL="0" indent="0">
              <a:buNone/>
            </a:pPr>
            <a:r>
              <a:rPr lang="en-IN" sz="2000" dirty="0"/>
              <a:t>    There are different types of method is used to finding the string</a:t>
            </a:r>
          </a:p>
          <a:p>
            <a:endParaRPr lang="en-IN" sz="2000" dirty="0"/>
          </a:p>
          <a:p>
            <a:r>
              <a:rPr lang="en-IN" sz="2000" dirty="0"/>
              <a:t>The Naive String Matching Algorithm</a:t>
            </a:r>
          </a:p>
          <a:p>
            <a:endParaRPr lang="en-IN" sz="2000" dirty="0"/>
          </a:p>
          <a:p>
            <a:r>
              <a:rPr lang="en-IN" sz="2000" dirty="0"/>
              <a:t>The Rabin-Karp-Algorithm</a:t>
            </a:r>
          </a:p>
          <a:p>
            <a:endParaRPr lang="en-IN" sz="2000" dirty="0"/>
          </a:p>
          <a:p>
            <a:r>
              <a:rPr lang="en-IN" sz="2000" dirty="0"/>
              <a:t>Finite Automata</a:t>
            </a:r>
          </a:p>
          <a:p>
            <a:endParaRPr lang="en-IN" sz="2000" dirty="0"/>
          </a:p>
          <a:p>
            <a:r>
              <a:rPr lang="en-IN" sz="2000" dirty="0"/>
              <a:t>The Knuth-Morris-Pratt Algorithm</a:t>
            </a:r>
          </a:p>
          <a:p>
            <a:pPr marL="0" indent="0">
              <a:buNone/>
            </a:pPr>
            <a:endParaRPr lang="en-IN" sz="2000" dirty="0"/>
          </a:p>
          <a:p>
            <a:r>
              <a:rPr lang="en-IN" sz="2000" dirty="0"/>
              <a:t>The Boyer-Moore Algorithm</a:t>
            </a:r>
          </a:p>
          <a:p>
            <a:endParaRPr lang="en-IN"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6515EFCE-0FE0-40E2-84D8-77884415399F}"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Tree>
    <p:extLst>
      <p:ext uri="{BB962C8B-B14F-4D97-AF65-F5344CB8AC3E}">
        <p14:creationId xmlns:p14="http://schemas.microsoft.com/office/powerpoint/2010/main" val="395724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876800"/>
          </a:xfrm>
        </p:spPr>
        <p:txBody>
          <a:bodyPr>
            <a:normAutofit/>
          </a:bodyPr>
          <a:lstStyle/>
          <a:p>
            <a:pPr marL="0" indent="0">
              <a:buNone/>
            </a:pPr>
            <a:r>
              <a:rPr lang="en-IN" sz="2400" b="1" dirty="0"/>
              <a:t>Naïve String Matching Algorithm</a:t>
            </a:r>
          </a:p>
          <a:p>
            <a:pPr marL="0" indent="0">
              <a:buNone/>
            </a:pPr>
            <a:endParaRPr lang="en-IN" sz="2400" b="1" dirty="0"/>
          </a:p>
          <a:p>
            <a:pPr algn="just">
              <a:buFont typeface="Wingdings" panose="05000000000000000000" pitchFamily="2" charset="2"/>
              <a:buChar char="Ø"/>
            </a:pPr>
            <a:r>
              <a:rPr lang="en-IN" sz="2200" dirty="0"/>
              <a:t>The naïve approach tests all the possible placement of Pattern P [1.......m] relative to text T [1......n]. We try shift s = 0, 1.......n-m, successively and for each shift s. Compare T [s+1.......</a:t>
            </a:r>
            <a:r>
              <a:rPr lang="en-IN" sz="2200" dirty="0" err="1"/>
              <a:t>s+m</a:t>
            </a:r>
            <a:r>
              <a:rPr lang="en-IN" sz="2200" dirty="0"/>
              <a:t>] to P [1......m].</a:t>
            </a:r>
          </a:p>
          <a:p>
            <a:pPr marL="0" indent="0" algn="just">
              <a:buNone/>
            </a:pPr>
            <a:endParaRPr lang="en-IN" sz="2200" dirty="0"/>
          </a:p>
          <a:p>
            <a:pPr algn="just">
              <a:buFont typeface="Wingdings" panose="05000000000000000000" pitchFamily="2" charset="2"/>
              <a:buChar char="Ø"/>
            </a:pPr>
            <a:r>
              <a:rPr lang="en-IN" sz="2200" dirty="0"/>
              <a:t>The naïve algorithm finds all valid shifts using a loop that checks the condition P [1.......m] = T [s+1.......</a:t>
            </a:r>
            <a:r>
              <a:rPr lang="en-IN" sz="2200" dirty="0" err="1"/>
              <a:t>s+m</a:t>
            </a:r>
            <a:r>
              <a:rPr lang="en-IN" sz="2200" dirty="0"/>
              <a:t>] for each of the n - m +1 possible value of s.</a:t>
            </a:r>
          </a:p>
          <a:p>
            <a:endParaRPr lang="en-IN" sz="2200" dirty="0"/>
          </a:p>
          <a:p>
            <a:endParaRPr lang="en-IN" sz="1900" dirty="0"/>
          </a:p>
          <a:p>
            <a:pPr marL="0" indent="0">
              <a:buNone/>
            </a:pPr>
            <a:endParaRPr lang="en-IN" sz="2400" dirty="0"/>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294C2570-4294-4A4C-9CCD-A67A660C5054}"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400" dirty="0"/>
              <a:t>             </a:t>
            </a:r>
          </a:p>
          <a:p>
            <a:pPr algn="ctr"/>
            <a:r>
              <a:rPr lang="en-US" sz="2400" dirty="0"/>
              <a:t>String Matching(CO5)</a:t>
            </a:r>
          </a:p>
          <a:p>
            <a:endParaRPr lang="en-IN" sz="30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Tree>
    <p:extLst>
      <p:ext uri="{BB962C8B-B14F-4D97-AF65-F5344CB8AC3E}">
        <p14:creationId xmlns:p14="http://schemas.microsoft.com/office/powerpoint/2010/main" val="232315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525963"/>
          </a:xfrm>
        </p:spPr>
        <p:txBody>
          <a:bodyPr>
            <a:normAutofit/>
          </a:bodyPr>
          <a:lstStyle/>
          <a:p>
            <a:pPr marL="0" indent="0" algn="just">
              <a:buNone/>
            </a:pPr>
            <a:r>
              <a:rPr lang="en-IN" sz="2200" b="1" dirty="0"/>
              <a:t> NAIVE-STRING-MATCHER (T, P)</a:t>
            </a:r>
            <a:endParaRPr lang="en-IN" sz="2200" dirty="0"/>
          </a:p>
          <a:p>
            <a:pPr algn="just"/>
            <a:r>
              <a:rPr lang="en-IN" sz="2200" dirty="0"/>
              <a:t> 1. n ← length [T]</a:t>
            </a:r>
          </a:p>
          <a:p>
            <a:pPr algn="just"/>
            <a:r>
              <a:rPr lang="en-IN" sz="2200" dirty="0"/>
              <a:t> 2. m ← length [P]</a:t>
            </a:r>
          </a:p>
          <a:p>
            <a:pPr algn="just"/>
            <a:r>
              <a:rPr lang="en-IN" sz="2200" dirty="0"/>
              <a:t> 3. for s ← 0 to n -m</a:t>
            </a:r>
          </a:p>
          <a:p>
            <a:pPr algn="just"/>
            <a:r>
              <a:rPr lang="en-IN" sz="2200" dirty="0"/>
              <a:t> 4. do if P [1.....m] = T [s + 1....s + m]</a:t>
            </a:r>
          </a:p>
          <a:p>
            <a:pPr algn="just"/>
            <a:r>
              <a:rPr lang="en-IN" sz="2200" dirty="0"/>
              <a:t> 5. then print "Pattern occurs with shift" s</a:t>
            </a:r>
          </a:p>
          <a:p>
            <a:pPr algn="just"/>
            <a:endParaRPr lang="en-IN" sz="2200" dirty="0"/>
          </a:p>
          <a:p>
            <a:pPr marL="0" indent="0" algn="just">
              <a:buNone/>
            </a:pPr>
            <a:r>
              <a:rPr lang="en-IN" sz="2200" b="1" dirty="0"/>
              <a:t>Analysis:</a:t>
            </a:r>
            <a:r>
              <a:rPr lang="en-IN" sz="2200" dirty="0"/>
              <a:t> This for loop from 3 to 5 executes for n-m + 1(we need at least m characters at the end) times and in iteration we are doing m comparisons. So the total complexity is O (n-m+1)</a:t>
            </a:r>
            <a:endParaRPr lang="en-IN"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3D2438C4-7B92-4605-9F1C-5E76E377CA5A}"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dirty="0"/>
              <a:t> </a:t>
            </a:r>
          </a:p>
          <a:p>
            <a:pPr algn="ctr">
              <a:spcBef>
                <a:spcPct val="0"/>
              </a:spcBef>
              <a:defRPr/>
            </a:pPr>
            <a:r>
              <a:rPr lang="en-US" sz="2400" dirty="0"/>
              <a:t>String Matching(CO5)</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Tree>
    <p:extLst>
      <p:ext uri="{BB962C8B-B14F-4D97-AF65-F5344CB8AC3E}">
        <p14:creationId xmlns:p14="http://schemas.microsoft.com/office/powerpoint/2010/main" val="74643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305800" cy="4525963"/>
          </a:xfrm>
        </p:spPr>
        <p:txBody>
          <a:bodyPr>
            <a:normAutofit/>
          </a:bodyPr>
          <a:lstStyle/>
          <a:p>
            <a:r>
              <a:rPr lang="en-IN" sz="2000" dirty="0"/>
              <a:t>Example:</a:t>
            </a:r>
          </a:p>
          <a:p>
            <a:pPr marL="0" indent="0">
              <a:buNone/>
            </a:pPr>
            <a:r>
              <a:rPr lang="en-IN" sz="2000" dirty="0"/>
              <a:t>        Suppose T = 1011101110  ,        P = 111  . Find all the Valid Shift  </a:t>
            </a:r>
          </a:p>
          <a:p>
            <a:pPr marL="0" indent="0">
              <a:buNone/>
            </a:pPr>
            <a:r>
              <a:rPr lang="en-IN" sz="2000" b="1" dirty="0"/>
              <a:t>      Solution:</a:t>
            </a:r>
            <a:endParaRPr lang="en-IN" sz="2000" dirty="0"/>
          </a:p>
          <a:p>
            <a:br>
              <a:rPr lang="en-IN" sz="2000" dirty="0"/>
            </a:br>
            <a:endParaRPr lang="en-IN"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A299CF96-2F05-4ED9-92A2-1F223895A882}"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dirty="0"/>
              <a:t> </a:t>
            </a:r>
          </a:p>
          <a:p>
            <a:pPr algn="ctr">
              <a:spcBef>
                <a:spcPct val="0"/>
              </a:spcBef>
              <a:defRPr/>
            </a:pPr>
            <a:r>
              <a:rPr lang="en-US" sz="2400" dirty="0"/>
              <a:t>String Matching(CO5)</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pic>
        <p:nvPicPr>
          <p:cNvPr id="11" name="Picture 10" descr="Naive String Matching Algorithm">
            <a:extLst>
              <a:ext uri="{FF2B5EF4-FFF2-40B4-BE49-F238E27FC236}">
                <a16:creationId xmlns:a16="http://schemas.microsoft.com/office/drawing/2014/main" id="{7C2F8279-D555-4863-96A8-59913C034F8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62000" y="2133601"/>
            <a:ext cx="7315200" cy="3962400"/>
          </a:xfrm>
          <a:prstGeom prst="rect">
            <a:avLst/>
          </a:prstGeom>
          <a:noFill/>
          <a:ln>
            <a:noFill/>
          </a:ln>
        </p:spPr>
      </p:pic>
    </p:spTree>
    <p:extLst>
      <p:ext uri="{BB962C8B-B14F-4D97-AF65-F5344CB8AC3E}">
        <p14:creationId xmlns:p14="http://schemas.microsoft.com/office/powerpoint/2010/main" val="29514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7DE2E72-3E0F-40C8-AD3A-263517ED3D5D}"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t> </a:t>
            </a:r>
          </a:p>
          <a:p>
            <a:pPr algn="ctr">
              <a:spcBef>
                <a:spcPct val="0"/>
              </a:spcBef>
              <a:defRPr/>
            </a:pPr>
            <a:r>
              <a:rPr lang="en-US" sz="2400" dirty="0"/>
              <a:t>String Matching(CO5)</a:t>
            </a:r>
          </a:p>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pic>
        <p:nvPicPr>
          <p:cNvPr id="8196" name="Picture 4" descr="Naive String Matching Algorithm">
            <a:extLst>
              <a:ext uri="{FF2B5EF4-FFF2-40B4-BE49-F238E27FC236}">
                <a16:creationId xmlns:a16="http://schemas.microsoft.com/office/drawing/2014/main" id="{8CB4B3C7-9D4C-40A7-931C-40D2DF503D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817163"/>
            <a:ext cx="7786687" cy="5202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9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additive="base">
                                        <p:cTn id="7" dur="500" fill="hold"/>
                                        <p:tgtEl>
                                          <p:spTgt spid="8196"/>
                                        </p:tgtEl>
                                        <p:attrNameLst>
                                          <p:attrName>ppt_x</p:attrName>
                                        </p:attrNameLst>
                                      </p:cBhvr>
                                      <p:tavLst>
                                        <p:tav tm="0">
                                          <p:val>
                                            <p:strVal val="#ppt_x"/>
                                          </p:val>
                                        </p:tav>
                                        <p:tav tm="100000">
                                          <p:val>
                                            <p:strVal val="#ppt_x"/>
                                          </p:val>
                                        </p:tav>
                                      </p:tavLst>
                                    </p:anim>
                                    <p:anim calcmode="lin" valueType="num">
                                      <p:cBhvr additive="base">
                                        <p:cTn id="8"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AD84D6FC-747F-46BB-B8C4-226E80892374}"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 </a:t>
            </a:r>
            <a:r>
              <a:rPr lang="en-IN" sz="3000" dirty="0"/>
              <a:t> </a:t>
            </a:r>
            <a:r>
              <a:rPr lang="en-IN" sz="2400" dirty="0"/>
              <a:t>String Matching Algorithm (CO5)</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pic>
        <p:nvPicPr>
          <p:cNvPr id="9220" name="Picture 4" descr="Naive String Matching Algorithm">
            <a:extLst>
              <a:ext uri="{FF2B5EF4-FFF2-40B4-BE49-F238E27FC236}">
                <a16:creationId xmlns:a16="http://schemas.microsoft.com/office/drawing/2014/main" id="{C0FD5554-37C6-4F40-A4DE-D46BEBB60CA5}"/>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762000" y="1371600"/>
            <a:ext cx="7373379" cy="1581371"/>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Naive String Matching Algorithm">
            <a:extLst>
              <a:ext uri="{FF2B5EF4-FFF2-40B4-BE49-F238E27FC236}">
                <a16:creationId xmlns:a16="http://schemas.microsoft.com/office/drawing/2014/main" id="{A3D98110-C19E-495F-8017-922F052AB7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9637" y="3310904"/>
            <a:ext cx="7324725"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65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9222"/>
                                        </p:tgtEl>
                                        <p:attrNameLst>
                                          <p:attrName>style.visibility</p:attrName>
                                        </p:attrNameLst>
                                      </p:cBhvr>
                                      <p:to>
                                        <p:strVal val="visible"/>
                                      </p:to>
                                    </p:set>
                                    <p:anim calcmode="lin" valueType="num">
                                      <p:cBhvr additive="base">
                                        <p:cTn id="11" dur="500" fill="hold"/>
                                        <p:tgtEl>
                                          <p:spTgt spid="9222"/>
                                        </p:tgtEl>
                                        <p:attrNameLst>
                                          <p:attrName>ppt_x</p:attrName>
                                        </p:attrNameLst>
                                      </p:cBhvr>
                                      <p:tavLst>
                                        <p:tav tm="0">
                                          <p:val>
                                            <p:strVal val="#ppt_x"/>
                                          </p:val>
                                        </p:tav>
                                        <p:tav tm="100000">
                                          <p:val>
                                            <p:strVal val="#ppt_x"/>
                                          </p:val>
                                        </p:tav>
                                      </p:tavLst>
                                    </p:anim>
                                    <p:anim calcmode="lin" valueType="num">
                                      <p:cBhvr additive="base">
                                        <p:cTn id="12" dur="500" fill="hold"/>
                                        <p:tgtEl>
                                          <p:spTgt spid="92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5081987"/>
          </a:xfrm>
        </p:spPr>
        <p:txBody>
          <a:bodyPr>
            <a:normAutofit lnSpcReduction="10000"/>
          </a:bodyPr>
          <a:lstStyle/>
          <a:p>
            <a:pPr marL="0" indent="0" algn="just">
              <a:buNone/>
            </a:pPr>
            <a:r>
              <a:rPr lang="en-IN" sz="3000" b="1" dirty="0"/>
              <a:t>      </a:t>
            </a:r>
            <a:r>
              <a:rPr lang="en-IN" sz="2400" b="1" dirty="0"/>
              <a:t>Rabin- Karp- Algorithm</a:t>
            </a:r>
            <a:endParaRPr lang="en-US" sz="2400" b="1" dirty="0">
              <a:solidFill>
                <a:schemeClr val="dk1"/>
              </a:solidFill>
            </a:endParaRPr>
          </a:p>
          <a:p>
            <a:pPr marL="0" indent="0" algn="just">
              <a:buNone/>
            </a:pPr>
            <a:endParaRPr lang="en-IN" sz="2000" dirty="0"/>
          </a:p>
          <a:p>
            <a:pPr algn="just"/>
            <a:r>
              <a:rPr lang="en-IN" sz="2200" dirty="0"/>
              <a:t>The Rabin-Karp string matching algorithm calculates a hash value for the pattern, as well as for each M-character </a:t>
            </a:r>
            <a:r>
              <a:rPr lang="en-IN" sz="2200" dirty="0" err="1"/>
              <a:t>subsequences</a:t>
            </a:r>
            <a:r>
              <a:rPr lang="en-IN" sz="2200" dirty="0"/>
              <a:t> of text to be compared. </a:t>
            </a:r>
          </a:p>
          <a:p>
            <a:pPr algn="just"/>
            <a:endParaRPr lang="en-IN" sz="2200" dirty="0"/>
          </a:p>
          <a:p>
            <a:pPr algn="just"/>
            <a:r>
              <a:rPr lang="en-IN" sz="2200" dirty="0"/>
              <a:t>If the hash values are unequal, the algorithm will determine the hash value for next M-character sequence.</a:t>
            </a:r>
          </a:p>
          <a:p>
            <a:pPr algn="just"/>
            <a:endParaRPr lang="en-IN" sz="2200" dirty="0"/>
          </a:p>
          <a:p>
            <a:pPr algn="just"/>
            <a:r>
              <a:rPr lang="en-IN" sz="2200" dirty="0"/>
              <a:t> If the hash values are equal, the algorithm will </a:t>
            </a:r>
            <a:r>
              <a:rPr lang="en-IN" sz="2200" dirty="0" err="1"/>
              <a:t>analyze</a:t>
            </a:r>
            <a:r>
              <a:rPr lang="en-IN" sz="2200" dirty="0"/>
              <a:t> the pattern and the M-character sequence. </a:t>
            </a:r>
          </a:p>
          <a:p>
            <a:pPr algn="just"/>
            <a:endParaRPr lang="en-IN" sz="2200" dirty="0"/>
          </a:p>
          <a:p>
            <a:pPr algn="just"/>
            <a:r>
              <a:rPr lang="en-IN" sz="2200" dirty="0"/>
              <a:t>In this way, there is only one comparison per text subsequence, and character matching is only required when the hash values match.</a:t>
            </a:r>
            <a:endParaRPr lang="en-IN"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9EA35D30-ECE9-43CF-99D9-F03B8CF945B1}"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38</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Tree>
    <p:extLst>
      <p:ext uri="{BB962C8B-B14F-4D97-AF65-F5344CB8AC3E}">
        <p14:creationId xmlns:p14="http://schemas.microsoft.com/office/powerpoint/2010/main" val="394684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6382" y="811904"/>
            <a:ext cx="8305800" cy="5486400"/>
          </a:xfrm>
        </p:spPr>
        <p:txBody>
          <a:bodyPr>
            <a:normAutofit fontScale="92500" lnSpcReduction="20000"/>
          </a:bodyPr>
          <a:lstStyle/>
          <a:p>
            <a:pPr marL="0" indent="0" algn="just">
              <a:buNone/>
            </a:pPr>
            <a:r>
              <a:rPr lang="en-IN" sz="1800" b="1" dirty="0"/>
              <a:t>    </a:t>
            </a:r>
            <a:r>
              <a:rPr lang="en-IN" sz="2400" b="1" dirty="0"/>
              <a:t>Rabin Karp Matcher(T, P, d, q)  </a:t>
            </a:r>
          </a:p>
          <a:p>
            <a:pPr marL="0" indent="0" algn="just">
              <a:buNone/>
            </a:pPr>
            <a:r>
              <a:rPr lang="en-IN" sz="2400" b="1" dirty="0"/>
              <a:t>                                                                                </a:t>
            </a:r>
          </a:p>
          <a:p>
            <a:pPr algn="just">
              <a:buAutoNum type="arabicPeriod"/>
            </a:pPr>
            <a:r>
              <a:rPr lang="en-IN" sz="2400" dirty="0" err="1">
                <a:cs typeface="Times New Roman" panose="02020603050405020304" pitchFamily="18" charset="0"/>
              </a:rPr>
              <a:t>n</a:t>
            </a:r>
            <a:r>
              <a:rPr lang="en-IN" sz="2400" dirty="0" err="1">
                <a:cs typeface="Times New Roman" panose="02020603050405020304" pitchFamily="18" charset="0"/>
                <a:sym typeface="Wingdings" panose="05000000000000000000" pitchFamily="2" charset="2"/>
              </a:rPr>
              <a:t>length</a:t>
            </a:r>
            <a:r>
              <a:rPr lang="en-IN" sz="2400" dirty="0">
                <a:cs typeface="Times New Roman" panose="02020603050405020304" pitchFamily="18" charset="0"/>
                <a:sym typeface="Wingdings" panose="05000000000000000000" pitchFamily="2" charset="2"/>
              </a:rPr>
              <a:t>[T]</a:t>
            </a:r>
          </a:p>
          <a:p>
            <a:pPr algn="just">
              <a:buAutoNum type="arabicPeriod"/>
            </a:pPr>
            <a:r>
              <a:rPr lang="en-IN" sz="2400" dirty="0" err="1">
                <a:cs typeface="Times New Roman" panose="02020603050405020304" pitchFamily="18" charset="0"/>
                <a:sym typeface="Wingdings" panose="05000000000000000000" pitchFamily="2" charset="2"/>
              </a:rPr>
              <a:t>mlength</a:t>
            </a:r>
            <a:r>
              <a:rPr lang="en-IN" sz="2400" dirty="0">
                <a:cs typeface="Times New Roman" panose="02020603050405020304" pitchFamily="18" charset="0"/>
                <a:sym typeface="Wingdings" panose="05000000000000000000" pitchFamily="2" charset="2"/>
              </a:rPr>
              <a:t>[P]</a:t>
            </a:r>
          </a:p>
          <a:p>
            <a:pPr algn="just">
              <a:buAutoNum type="arabicPeriod"/>
            </a:pPr>
            <a:r>
              <a:rPr lang="en-IN" sz="2400" dirty="0">
                <a:cs typeface="Times New Roman" panose="02020603050405020304" pitchFamily="18" charset="0"/>
                <a:sym typeface="Wingdings" panose="05000000000000000000" pitchFamily="2" charset="2"/>
              </a:rPr>
              <a:t>hd</a:t>
            </a:r>
            <a:r>
              <a:rPr lang="en-IN" sz="2400" baseline="30000" dirty="0">
                <a:cs typeface="Times New Roman" panose="02020603050405020304" pitchFamily="18" charset="0"/>
                <a:sym typeface="Wingdings" panose="05000000000000000000" pitchFamily="2" charset="2"/>
              </a:rPr>
              <a:t>m-1</a:t>
            </a:r>
            <a:r>
              <a:rPr lang="en-IN" sz="2400" dirty="0">
                <a:cs typeface="Times New Roman" panose="02020603050405020304" pitchFamily="18" charset="0"/>
                <a:sym typeface="Wingdings" panose="05000000000000000000" pitchFamily="2" charset="2"/>
              </a:rPr>
              <a:t> mod q</a:t>
            </a:r>
          </a:p>
          <a:p>
            <a:pPr algn="just">
              <a:buAutoNum type="arabicPeriod"/>
            </a:pPr>
            <a:r>
              <a:rPr lang="en-IN" sz="2400" dirty="0">
                <a:cs typeface="Times New Roman" panose="02020603050405020304" pitchFamily="18" charset="0"/>
                <a:sym typeface="Wingdings" panose="05000000000000000000" pitchFamily="2" charset="2"/>
              </a:rPr>
              <a:t>p0</a:t>
            </a:r>
          </a:p>
          <a:p>
            <a:pPr algn="just">
              <a:buAutoNum type="arabicPeriod"/>
            </a:pPr>
            <a:r>
              <a:rPr lang="en-IN" sz="2400" dirty="0">
                <a:cs typeface="Times New Roman" panose="02020603050405020304" pitchFamily="18" charset="0"/>
                <a:sym typeface="Wingdings" panose="05000000000000000000" pitchFamily="2" charset="2"/>
              </a:rPr>
              <a:t>t</a:t>
            </a:r>
            <a:r>
              <a:rPr lang="en-IN" sz="2400" baseline="-25000" dirty="0">
                <a:cs typeface="Times New Roman" panose="02020603050405020304" pitchFamily="18" charset="0"/>
                <a:sym typeface="Wingdings" panose="05000000000000000000" pitchFamily="2" charset="2"/>
              </a:rPr>
              <a:t>0 </a:t>
            </a:r>
            <a:r>
              <a:rPr lang="en-IN" sz="2400" dirty="0">
                <a:cs typeface="Times New Roman" panose="02020603050405020304" pitchFamily="18" charset="0"/>
                <a:sym typeface="Wingdings" panose="05000000000000000000" pitchFamily="2" charset="2"/>
              </a:rPr>
              <a:t>0</a:t>
            </a:r>
          </a:p>
          <a:p>
            <a:pPr algn="just">
              <a:buAutoNum type="arabicPeriod"/>
            </a:pPr>
            <a:r>
              <a:rPr lang="en-IN" sz="2400" dirty="0">
                <a:cs typeface="Times New Roman" panose="02020603050405020304" pitchFamily="18" charset="0"/>
                <a:sym typeface="Wingdings" panose="05000000000000000000" pitchFamily="2" charset="2"/>
              </a:rPr>
              <a:t>For i1 to m                         </a:t>
            </a:r>
            <a:r>
              <a:rPr lang="en-IN" sz="2400" dirty="0">
                <a:solidFill>
                  <a:srgbClr val="FF0000"/>
                </a:solidFill>
                <a:cs typeface="Times New Roman" panose="02020603050405020304" pitchFamily="18" charset="0"/>
                <a:sym typeface="Wingdings" panose="05000000000000000000" pitchFamily="2" charset="2"/>
              </a:rPr>
              <a:t>(</a:t>
            </a:r>
            <a:r>
              <a:rPr lang="en-IN" sz="2400" i="1" dirty="0" err="1">
                <a:solidFill>
                  <a:srgbClr val="FF0000"/>
                </a:solidFill>
                <a:cs typeface="Times New Roman" panose="02020603050405020304" pitchFamily="18" charset="0"/>
                <a:sym typeface="Wingdings" panose="05000000000000000000" pitchFamily="2" charset="2"/>
              </a:rPr>
              <a:t>preprocessing</a:t>
            </a:r>
            <a:r>
              <a:rPr lang="en-IN" sz="2400" dirty="0">
                <a:solidFill>
                  <a:srgbClr val="FF0000"/>
                </a:solidFill>
                <a:cs typeface="Times New Roman" panose="02020603050405020304" pitchFamily="18" charset="0"/>
                <a:sym typeface="Wingdings" panose="05000000000000000000" pitchFamily="2" charset="2"/>
              </a:rPr>
              <a:t>)</a:t>
            </a:r>
          </a:p>
          <a:p>
            <a:pPr algn="just">
              <a:buAutoNum type="arabicPeriod"/>
            </a:pPr>
            <a:r>
              <a:rPr lang="en-IN" sz="2400" dirty="0">
                <a:cs typeface="Times New Roman" panose="02020603050405020304" pitchFamily="18" charset="0"/>
                <a:sym typeface="Wingdings" panose="05000000000000000000" pitchFamily="2" charset="2"/>
              </a:rPr>
              <a:t>        do p(</a:t>
            </a:r>
            <a:r>
              <a:rPr lang="en-IN" sz="2400" dirty="0" err="1">
                <a:cs typeface="Times New Roman" panose="02020603050405020304" pitchFamily="18" charset="0"/>
                <a:sym typeface="Wingdings" panose="05000000000000000000" pitchFamily="2" charset="2"/>
              </a:rPr>
              <a:t>dp</a:t>
            </a:r>
            <a:r>
              <a:rPr lang="en-IN" sz="2400" dirty="0">
                <a:cs typeface="Times New Roman" panose="02020603050405020304" pitchFamily="18" charset="0"/>
                <a:sym typeface="Wingdings" panose="05000000000000000000" pitchFamily="2" charset="2"/>
              </a:rPr>
              <a:t> +P[</a:t>
            </a:r>
            <a:r>
              <a:rPr lang="en-IN" sz="2400" dirty="0" err="1">
                <a:cs typeface="Times New Roman" panose="02020603050405020304" pitchFamily="18" charset="0"/>
                <a:sym typeface="Wingdings" panose="05000000000000000000" pitchFamily="2" charset="2"/>
              </a:rPr>
              <a:t>i</a:t>
            </a:r>
            <a:r>
              <a:rPr lang="en-IN" sz="2400" dirty="0">
                <a:cs typeface="Times New Roman" panose="02020603050405020304" pitchFamily="18" charset="0"/>
                <a:sym typeface="Wingdings" panose="05000000000000000000" pitchFamily="2" charset="2"/>
              </a:rPr>
              <a:t>])</a:t>
            </a:r>
            <a:r>
              <a:rPr lang="en-IN" sz="2400" dirty="0" err="1">
                <a:cs typeface="Times New Roman" panose="02020603050405020304" pitchFamily="18" charset="0"/>
                <a:sym typeface="Wingdings" panose="05000000000000000000" pitchFamily="2" charset="2"/>
              </a:rPr>
              <a:t>modq</a:t>
            </a:r>
            <a:endParaRPr lang="en-IN" sz="2400" dirty="0">
              <a:cs typeface="Times New Roman" panose="02020603050405020304" pitchFamily="18" charset="0"/>
              <a:sym typeface="Wingdings" panose="05000000000000000000" pitchFamily="2" charset="2"/>
            </a:endParaRPr>
          </a:p>
          <a:p>
            <a:pPr algn="just">
              <a:buAutoNum type="arabicPeriod"/>
            </a:pPr>
            <a:r>
              <a:rPr lang="en-IN" sz="2400" dirty="0">
                <a:cs typeface="Times New Roman" panose="02020603050405020304" pitchFamily="18" charset="0"/>
                <a:sym typeface="Wingdings" panose="05000000000000000000" pitchFamily="2" charset="2"/>
              </a:rPr>
              <a:t>             t</a:t>
            </a:r>
            <a:r>
              <a:rPr lang="en-IN" sz="2400" baseline="-25000" dirty="0">
                <a:cs typeface="Times New Roman" panose="02020603050405020304" pitchFamily="18" charset="0"/>
                <a:sym typeface="Wingdings" panose="05000000000000000000" pitchFamily="2" charset="2"/>
              </a:rPr>
              <a:t>0  </a:t>
            </a:r>
            <a:r>
              <a:rPr lang="en-IN" sz="2400" dirty="0">
                <a:cs typeface="Times New Roman" panose="02020603050405020304" pitchFamily="18" charset="0"/>
                <a:sym typeface="Wingdings" panose="05000000000000000000" pitchFamily="2" charset="2"/>
              </a:rPr>
              <a:t>(d t</a:t>
            </a:r>
            <a:r>
              <a:rPr lang="en-IN" sz="2400" baseline="-25000" dirty="0">
                <a:cs typeface="Times New Roman" panose="02020603050405020304" pitchFamily="18" charset="0"/>
                <a:sym typeface="Wingdings" panose="05000000000000000000" pitchFamily="2" charset="2"/>
              </a:rPr>
              <a:t>0</a:t>
            </a:r>
            <a:r>
              <a:rPr lang="en-IN" sz="2400" dirty="0">
                <a:cs typeface="Times New Roman" panose="02020603050405020304" pitchFamily="18" charset="0"/>
                <a:sym typeface="Wingdings" panose="05000000000000000000" pitchFamily="2" charset="2"/>
              </a:rPr>
              <a:t> +T[</a:t>
            </a:r>
            <a:r>
              <a:rPr lang="en-IN" sz="2400" dirty="0" err="1">
                <a:cs typeface="Times New Roman" panose="02020603050405020304" pitchFamily="18" charset="0"/>
                <a:sym typeface="Wingdings" panose="05000000000000000000" pitchFamily="2" charset="2"/>
              </a:rPr>
              <a:t>i</a:t>
            </a:r>
            <a:r>
              <a:rPr lang="en-IN" sz="2400" dirty="0">
                <a:cs typeface="Times New Roman" panose="02020603050405020304" pitchFamily="18" charset="0"/>
                <a:sym typeface="Wingdings" panose="05000000000000000000" pitchFamily="2" charset="2"/>
              </a:rPr>
              <a:t>])</a:t>
            </a:r>
            <a:r>
              <a:rPr lang="en-IN" sz="2400" dirty="0" err="1">
                <a:cs typeface="Times New Roman" panose="02020603050405020304" pitchFamily="18" charset="0"/>
                <a:sym typeface="Wingdings" panose="05000000000000000000" pitchFamily="2" charset="2"/>
              </a:rPr>
              <a:t>modq</a:t>
            </a:r>
            <a:endParaRPr lang="en-IN" sz="2400" dirty="0">
              <a:cs typeface="Times New Roman" panose="02020603050405020304" pitchFamily="18" charset="0"/>
              <a:sym typeface="Wingdings" panose="05000000000000000000" pitchFamily="2" charset="2"/>
            </a:endParaRPr>
          </a:p>
          <a:p>
            <a:pPr algn="just">
              <a:buAutoNum type="arabicPeriod"/>
            </a:pPr>
            <a:r>
              <a:rPr lang="en-IN" sz="2400" dirty="0">
                <a:cs typeface="Times New Roman" panose="02020603050405020304" pitchFamily="18" charset="0"/>
                <a:sym typeface="Wingdings" panose="05000000000000000000" pitchFamily="2" charset="2"/>
              </a:rPr>
              <a:t>For s0 to n-m                     </a:t>
            </a:r>
            <a:r>
              <a:rPr lang="en-IN" sz="2400" dirty="0">
                <a:solidFill>
                  <a:srgbClr val="FF0000"/>
                </a:solidFill>
                <a:cs typeface="Times New Roman" panose="02020603050405020304" pitchFamily="18" charset="0"/>
                <a:sym typeface="Wingdings" panose="05000000000000000000" pitchFamily="2" charset="2"/>
              </a:rPr>
              <a:t>(</a:t>
            </a:r>
            <a:r>
              <a:rPr lang="en-IN" sz="2400" i="1" dirty="0">
                <a:solidFill>
                  <a:srgbClr val="FF0000"/>
                </a:solidFill>
                <a:cs typeface="Times New Roman" panose="02020603050405020304" pitchFamily="18" charset="0"/>
                <a:sym typeface="Wingdings" panose="05000000000000000000" pitchFamily="2" charset="2"/>
              </a:rPr>
              <a:t>matching</a:t>
            </a:r>
            <a:r>
              <a:rPr lang="en-IN" sz="2400" dirty="0">
                <a:solidFill>
                  <a:srgbClr val="FF0000"/>
                </a:solidFill>
                <a:cs typeface="Times New Roman" panose="02020603050405020304" pitchFamily="18" charset="0"/>
                <a:sym typeface="Wingdings" panose="05000000000000000000" pitchFamily="2" charset="2"/>
              </a:rPr>
              <a:t>)</a:t>
            </a:r>
          </a:p>
          <a:p>
            <a:pPr algn="just">
              <a:buAutoNum type="arabicPeriod"/>
            </a:pPr>
            <a:r>
              <a:rPr lang="en-IN" sz="2400" dirty="0">
                <a:cs typeface="Times New Roman" panose="02020603050405020304" pitchFamily="18" charset="0"/>
                <a:sym typeface="Wingdings" panose="05000000000000000000" pitchFamily="2" charset="2"/>
              </a:rPr>
              <a:t>       do if p = </a:t>
            </a:r>
            <a:r>
              <a:rPr lang="en-IN" sz="2400" dirty="0" err="1">
                <a:cs typeface="Times New Roman" panose="02020603050405020304" pitchFamily="18" charset="0"/>
                <a:sym typeface="Wingdings" panose="05000000000000000000" pitchFamily="2" charset="2"/>
              </a:rPr>
              <a:t>t</a:t>
            </a:r>
            <a:r>
              <a:rPr lang="en-IN" sz="2400" baseline="-25000" dirty="0" err="1">
                <a:cs typeface="Times New Roman" panose="02020603050405020304" pitchFamily="18" charset="0"/>
                <a:sym typeface="Wingdings" panose="05000000000000000000" pitchFamily="2" charset="2"/>
              </a:rPr>
              <a:t>s</a:t>
            </a:r>
            <a:endParaRPr lang="en-IN" sz="2400" baseline="-25000" dirty="0">
              <a:cs typeface="Times New Roman" panose="02020603050405020304" pitchFamily="18" charset="0"/>
              <a:sym typeface="Wingdings" panose="05000000000000000000" pitchFamily="2" charset="2"/>
            </a:endParaRPr>
          </a:p>
          <a:p>
            <a:pPr algn="just">
              <a:buAutoNum type="arabicPeriod"/>
            </a:pPr>
            <a:r>
              <a:rPr lang="en-IN" sz="2400" dirty="0">
                <a:cs typeface="Times New Roman" panose="02020603050405020304" pitchFamily="18" charset="0"/>
                <a:sym typeface="Wingdings" panose="05000000000000000000" pitchFamily="2" charset="2"/>
              </a:rPr>
              <a:t>                   then if P[1…..m]  = T[s +1,……..</a:t>
            </a:r>
            <a:r>
              <a:rPr lang="en-IN" sz="2400" dirty="0" err="1">
                <a:cs typeface="Times New Roman" panose="02020603050405020304" pitchFamily="18" charset="0"/>
                <a:sym typeface="Wingdings" panose="05000000000000000000" pitchFamily="2" charset="2"/>
              </a:rPr>
              <a:t>s+m</a:t>
            </a:r>
            <a:r>
              <a:rPr lang="en-IN" sz="2400" dirty="0">
                <a:cs typeface="Times New Roman" panose="02020603050405020304" pitchFamily="18" charset="0"/>
                <a:sym typeface="Wingdings" panose="05000000000000000000" pitchFamily="2" charset="2"/>
              </a:rPr>
              <a:t>]</a:t>
            </a:r>
          </a:p>
          <a:p>
            <a:pPr algn="just">
              <a:buAutoNum type="arabicPeriod"/>
            </a:pPr>
            <a:r>
              <a:rPr lang="en-IN" sz="2400" dirty="0">
                <a:cs typeface="Times New Roman" panose="02020603050405020304" pitchFamily="18" charset="0"/>
                <a:sym typeface="Wingdings" panose="05000000000000000000" pitchFamily="2" charset="2"/>
              </a:rPr>
              <a:t>                            then “Pattern occurs with shift” s</a:t>
            </a:r>
          </a:p>
          <a:p>
            <a:pPr algn="just">
              <a:buAutoNum type="arabicPeriod"/>
            </a:pPr>
            <a:r>
              <a:rPr lang="en-IN" sz="2400" dirty="0">
                <a:cs typeface="Times New Roman" panose="02020603050405020304" pitchFamily="18" charset="0"/>
                <a:sym typeface="Wingdings" panose="05000000000000000000" pitchFamily="2" charset="2"/>
              </a:rPr>
              <a:t>If s&lt; n-m</a:t>
            </a:r>
          </a:p>
          <a:p>
            <a:pPr algn="just">
              <a:buAutoNum type="arabicPeriod"/>
            </a:pPr>
            <a:r>
              <a:rPr lang="en-IN" sz="2400" dirty="0">
                <a:cs typeface="Times New Roman" panose="02020603050405020304" pitchFamily="18" charset="0"/>
                <a:sym typeface="Wingdings" panose="05000000000000000000" pitchFamily="2" charset="2"/>
              </a:rPr>
              <a:t>     then t</a:t>
            </a:r>
            <a:r>
              <a:rPr lang="en-IN" sz="2400" baseline="-25000" dirty="0">
                <a:cs typeface="Times New Roman" panose="02020603050405020304" pitchFamily="18" charset="0"/>
                <a:sym typeface="Wingdings" panose="05000000000000000000" pitchFamily="2" charset="2"/>
              </a:rPr>
              <a:t>s+1  </a:t>
            </a:r>
            <a:r>
              <a:rPr lang="en-IN" sz="2400" dirty="0">
                <a:cs typeface="Times New Roman" panose="02020603050405020304" pitchFamily="18" charset="0"/>
                <a:sym typeface="Wingdings" panose="05000000000000000000" pitchFamily="2" charset="2"/>
              </a:rPr>
              <a:t>(d(</a:t>
            </a:r>
            <a:r>
              <a:rPr lang="en-IN" sz="2400" dirty="0" err="1">
                <a:cs typeface="Times New Roman" panose="02020603050405020304" pitchFamily="18" charset="0"/>
                <a:sym typeface="Wingdings" panose="05000000000000000000" pitchFamily="2" charset="2"/>
              </a:rPr>
              <a:t>t</a:t>
            </a:r>
            <a:r>
              <a:rPr lang="en-IN" sz="2400" baseline="-25000" dirty="0" err="1">
                <a:cs typeface="Times New Roman" panose="02020603050405020304" pitchFamily="18" charset="0"/>
                <a:sym typeface="Wingdings" panose="05000000000000000000" pitchFamily="2" charset="2"/>
              </a:rPr>
              <a:t>s</a:t>
            </a:r>
            <a:r>
              <a:rPr lang="en-IN" sz="2400" baseline="-25000" dirty="0">
                <a:cs typeface="Times New Roman" panose="02020603050405020304" pitchFamily="18" charset="0"/>
                <a:sym typeface="Wingdings" panose="05000000000000000000" pitchFamily="2" charset="2"/>
              </a:rPr>
              <a:t> </a:t>
            </a:r>
            <a:r>
              <a:rPr lang="en-IN" sz="2400" dirty="0">
                <a:cs typeface="Times New Roman" panose="02020603050405020304" pitchFamily="18" charset="0"/>
                <a:sym typeface="Wingdings" panose="05000000000000000000" pitchFamily="2" charset="2"/>
              </a:rPr>
              <a:t>– T[s+1]h) + T[s+m+1]) mod q</a:t>
            </a:r>
          </a:p>
        </p:txBody>
      </p:sp>
      <p:sp>
        <p:nvSpPr>
          <p:cNvPr id="6" name="Date Placeholder 5"/>
          <p:cNvSpPr>
            <a:spLocks noGrp="1"/>
          </p:cNvSpPr>
          <p:nvPr>
            <p:ph type="dt" sz="half" idx="10"/>
          </p:nvPr>
        </p:nvSpPr>
        <p:spPr/>
        <p:txBody>
          <a:bodyPr/>
          <a:lstStyle/>
          <a:p>
            <a:fld id="{B13C43D7-56A6-4156-A44C-951CBDD01F13}"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39</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Tree>
    <p:extLst>
      <p:ext uri="{BB962C8B-B14F-4D97-AF65-F5344CB8AC3E}">
        <p14:creationId xmlns:p14="http://schemas.microsoft.com/office/powerpoint/2010/main" val="405790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050B63-3837-4433-A076-E8AF7DC6AFD1}" type="datetime1">
              <a:rPr lang="en-US" smtClean="0"/>
              <a:t>12/28/2022</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Syllabus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id="{F328BE15-44EB-AA0D-E1C2-D727C0BD8272}"/>
              </a:ext>
            </a:extLst>
          </p:cNvPr>
          <p:cNvPicPr>
            <a:picLocks noChangeAspect="1"/>
          </p:cNvPicPr>
          <p:nvPr/>
        </p:nvPicPr>
        <p:blipFill rotWithShape="1">
          <a:blip r:embed="rId3">
            <a:extLst>
              <a:ext uri="{28A0092B-C50C-407E-A947-70E740481C1C}">
                <a14:useLocalDpi xmlns:a14="http://schemas.microsoft.com/office/drawing/2010/main" val="0"/>
              </a:ext>
            </a:extLst>
          </a:blip>
          <a:srcRect l="39535" t="21852" r="20931" b="11481"/>
          <a:stretch/>
        </p:blipFill>
        <p:spPr>
          <a:xfrm>
            <a:off x="1030076" y="609600"/>
            <a:ext cx="7312448" cy="5638800"/>
          </a:xfrm>
          <a:prstGeom prst="rect">
            <a:avLst/>
          </a:prstGeom>
        </p:spPr>
      </p:pic>
    </p:spTree>
    <p:extLst>
      <p:ext uri="{BB962C8B-B14F-4D97-AF65-F5344CB8AC3E}">
        <p14:creationId xmlns:p14="http://schemas.microsoft.com/office/powerpoint/2010/main" val="2219000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17162"/>
            <a:ext cx="8382000" cy="5539187"/>
          </a:xfrm>
        </p:spPr>
        <p:txBody>
          <a:bodyPr>
            <a:normAutofit fontScale="77500" lnSpcReduction="20000"/>
          </a:bodyPr>
          <a:lstStyle/>
          <a:p>
            <a:pPr marL="0" indent="0" algn="just">
              <a:buNone/>
            </a:pPr>
            <a:r>
              <a:rPr lang="en-IN" sz="3100" b="1" dirty="0"/>
              <a:t>Rabin- Karp- Algorithm</a:t>
            </a:r>
          </a:p>
          <a:p>
            <a:pPr marL="0" indent="0" algn="just">
              <a:buNone/>
            </a:pPr>
            <a:r>
              <a:rPr lang="en-IN" sz="2800" b="1" dirty="0"/>
              <a:t>Complexity</a:t>
            </a:r>
            <a:r>
              <a:rPr lang="en-IN" sz="2800" dirty="0"/>
              <a:t>: The running time of RABIN-KARP-MATCHER in the worst case scenario O ((n-m+1) m but it has a good average case running time. If the expected number of strong shifts is small O (1) and prime q is chosen to be quite large, then the Rabin-Karp algorithm can be expected to run in time O (</a:t>
            </a:r>
            <a:r>
              <a:rPr lang="en-IN" sz="2800" dirty="0" err="1"/>
              <a:t>n+m</a:t>
            </a:r>
            <a:r>
              <a:rPr lang="en-IN" sz="2800" dirty="0"/>
              <a:t>) plus the time to require to process spurious hits.</a:t>
            </a:r>
          </a:p>
          <a:p>
            <a:pPr marL="0" indent="0" algn="just">
              <a:buNone/>
            </a:pPr>
            <a:endParaRPr lang="en-IN" sz="2800" dirty="0"/>
          </a:p>
          <a:p>
            <a:pPr marL="0" indent="0" algn="just">
              <a:buNone/>
            </a:pPr>
            <a:r>
              <a:rPr lang="en-IN" sz="2800" b="1" dirty="0"/>
              <a:t>Example</a:t>
            </a:r>
            <a:r>
              <a:rPr lang="en-IN" sz="2800" dirty="0"/>
              <a:t>: For string matching, working module q = 11, how many spurious hits does the Rabin-Karp matcher encounters in Text T = 31415926535.......</a:t>
            </a:r>
          </a:p>
          <a:p>
            <a:pPr marL="0" indent="0" algn="just">
              <a:buNone/>
            </a:pPr>
            <a:endParaRPr lang="en-IN" sz="2800" dirty="0"/>
          </a:p>
          <a:p>
            <a:pPr marL="0" indent="0">
              <a:buNone/>
            </a:pPr>
            <a:r>
              <a:rPr lang="en-IN" sz="2800" dirty="0"/>
              <a:t>T = 31415926535.......  </a:t>
            </a:r>
          </a:p>
          <a:p>
            <a:pPr marL="0" indent="0">
              <a:buNone/>
            </a:pPr>
            <a:r>
              <a:rPr lang="en-IN" sz="2800" dirty="0"/>
              <a:t>P = 26  </a:t>
            </a:r>
          </a:p>
          <a:p>
            <a:pPr marL="0" indent="0">
              <a:buNone/>
            </a:pPr>
            <a:r>
              <a:rPr lang="en-IN" sz="2800" dirty="0"/>
              <a:t>Here </a:t>
            </a:r>
            <a:r>
              <a:rPr lang="en-IN" sz="2800" dirty="0" err="1"/>
              <a:t>T.Length</a:t>
            </a:r>
            <a:r>
              <a:rPr lang="en-IN" sz="2800" dirty="0"/>
              <a:t> =11 so Q = 11      </a:t>
            </a:r>
          </a:p>
          <a:p>
            <a:pPr marL="0" indent="0">
              <a:buNone/>
            </a:pPr>
            <a:r>
              <a:rPr lang="en-IN" sz="2800" dirty="0"/>
              <a:t>And P mod Q = 26 mod 11 = 4  </a:t>
            </a:r>
          </a:p>
          <a:p>
            <a:pPr marL="0" indent="0">
              <a:buNone/>
            </a:pPr>
            <a:r>
              <a:rPr lang="en-IN" sz="2800" dirty="0"/>
              <a:t>Now find the exact match of P mod Q...</a:t>
            </a:r>
          </a:p>
          <a:p>
            <a:pPr marL="0" indent="0" algn="just">
              <a:buNone/>
            </a:pPr>
            <a:endParaRPr lang="en-IN" sz="1800" dirty="0"/>
          </a:p>
        </p:txBody>
      </p:sp>
      <p:sp>
        <p:nvSpPr>
          <p:cNvPr id="6" name="Date Placeholder 5"/>
          <p:cNvSpPr>
            <a:spLocks noGrp="1"/>
          </p:cNvSpPr>
          <p:nvPr>
            <p:ph type="dt" sz="half" idx="10"/>
          </p:nvPr>
        </p:nvSpPr>
        <p:spPr/>
        <p:txBody>
          <a:bodyPr/>
          <a:lstStyle/>
          <a:p>
            <a:fld id="{ADE879F5-297B-47C3-98E0-003962495529}"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40</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Tree>
    <p:extLst>
      <p:ext uri="{BB962C8B-B14F-4D97-AF65-F5344CB8AC3E}">
        <p14:creationId xmlns:p14="http://schemas.microsoft.com/office/powerpoint/2010/main" val="136023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305800" cy="4953000"/>
          </a:xfrm>
        </p:spPr>
        <p:txBody>
          <a:bodyPr>
            <a:normAutofit/>
          </a:bodyPr>
          <a:lstStyle/>
          <a:p>
            <a:pPr marL="0" indent="0" algn="just">
              <a:buNone/>
            </a:pPr>
            <a:r>
              <a:rPr lang="en-IN" sz="2800" b="1" dirty="0"/>
              <a:t> </a:t>
            </a:r>
            <a:r>
              <a:rPr lang="en-IN" sz="2400" b="1" dirty="0"/>
              <a:t>Rabin- Karp- Algorithm</a:t>
            </a:r>
          </a:p>
          <a:p>
            <a:pPr marL="0" indent="0" algn="just">
              <a:buNone/>
            </a:pPr>
            <a:endParaRPr lang="en-IN" sz="2000" b="1" dirty="0"/>
          </a:p>
          <a:p>
            <a:pPr marL="0" indent="0" algn="just">
              <a:buNone/>
            </a:pPr>
            <a:r>
              <a:rPr lang="en-IN" sz="2200" b="1" dirty="0"/>
              <a:t>Solution:</a:t>
            </a:r>
          </a:p>
          <a:p>
            <a:pPr marL="0" indent="0" algn="just">
              <a:buNone/>
            </a:pPr>
            <a:endParaRPr lang="en-IN" sz="1800" dirty="0"/>
          </a:p>
        </p:txBody>
      </p:sp>
      <p:sp>
        <p:nvSpPr>
          <p:cNvPr id="6" name="Date Placeholder 5"/>
          <p:cNvSpPr>
            <a:spLocks noGrp="1"/>
          </p:cNvSpPr>
          <p:nvPr>
            <p:ph type="dt" sz="half" idx="10"/>
          </p:nvPr>
        </p:nvSpPr>
        <p:spPr/>
        <p:txBody>
          <a:bodyPr/>
          <a:lstStyle/>
          <a:p>
            <a:fld id="{9BA51953-670F-4524-8ECA-459EA3EF189F}"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41</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pic>
        <p:nvPicPr>
          <p:cNvPr id="11" name="Picture 10" descr="Rabin-Karp-Algorithm">
            <a:extLst>
              <a:ext uri="{FF2B5EF4-FFF2-40B4-BE49-F238E27FC236}">
                <a16:creationId xmlns:a16="http://schemas.microsoft.com/office/drawing/2014/main" id="{916B6980-70B4-4A0F-9A62-5074E8DAEAB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91075" y="2467487"/>
            <a:ext cx="7309925" cy="3780913"/>
          </a:xfrm>
          <a:prstGeom prst="rect">
            <a:avLst/>
          </a:prstGeom>
          <a:noFill/>
          <a:ln>
            <a:noFill/>
          </a:ln>
        </p:spPr>
      </p:pic>
    </p:spTree>
    <p:extLst>
      <p:ext uri="{BB962C8B-B14F-4D97-AF65-F5344CB8AC3E}">
        <p14:creationId xmlns:p14="http://schemas.microsoft.com/office/powerpoint/2010/main" val="95377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B4919091-C563-4921-B3C8-C411FEEEAAF9}"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42</a:t>
            </a:fld>
            <a:endParaRPr lang="en-US"/>
          </a:p>
        </p:txBody>
      </p:sp>
      <p:sp>
        <p:nvSpPr>
          <p:cNvPr id="8" name="Title 1"/>
          <p:cNvSpPr txBox="1">
            <a:spLocks/>
          </p:cNvSpPr>
          <p:nvPr/>
        </p:nvSpPr>
        <p:spPr>
          <a:xfrm>
            <a:off x="1333928" y="10088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pic>
        <p:nvPicPr>
          <p:cNvPr id="11" name="Content Placeholder 10" descr="Rabin-Karp-Algorithm">
            <a:extLst>
              <a:ext uri="{FF2B5EF4-FFF2-40B4-BE49-F238E27FC236}">
                <a16:creationId xmlns:a16="http://schemas.microsoft.com/office/drawing/2014/main" id="{97B8CCC5-C520-4F52-BD9C-1B068FB4F55E}"/>
              </a:ext>
            </a:extLst>
          </p:cNvPr>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914400" y="1514059"/>
            <a:ext cx="7315199" cy="4525963"/>
          </a:xfrm>
          <a:prstGeom prst="rect">
            <a:avLst/>
          </a:prstGeom>
          <a:noFill/>
          <a:ln>
            <a:noFill/>
          </a:ln>
        </p:spPr>
      </p:pic>
      <p:sp>
        <p:nvSpPr>
          <p:cNvPr id="2" name="Rectangle 1">
            <a:extLst>
              <a:ext uri="{FF2B5EF4-FFF2-40B4-BE49-F238E27FC236}">
                <a16:creationId xmlns:a16="http://schemas.microsoft.com/office/drawing/2014/main" id="{DAA0F13E-CFD4-4ABA-AC58-51B02C4DB7ED}"/>
              </a:ext>
            </a:extLst>
          </p:cNvPr>
          <p:cNvSpPr/>
          <p:nvPr/>
        </p:nvSpPr>
        <p:spPr>
          <a:xfrm>
            <a:off x="-325937" y="888761"/>
            <a:ext cx="4421339" cy="523220"/>
          </a:xfrm>
          <a:prstGeom prst="rect">
            <a:avLst/>
          </a:prstGeom>
        </p:spPr>
        <p:txBody>
          <a:bodyPr wrap="none">
            <a:spAutoFit/>
          </a:bodyPr>
          <a:lstStyle/>
          <a:p>
            <a:pPr algn="just"/>
            <a:r>
              <a:rPr lang="en-IN" sz="2800" b="1" dirty="0"/>
              <a:t>          </a:t>
            </a:r>
            <a:r>
              <a:rPr lang="en-IN" sz="2400" b="1" dirty="0"/>
              <a:t>Rabin- Karp- Algorithm</a:t>
            </a:r>
          </a:p>
        </p:txBody>
      </p:sp>
    </p:spTree>
    <p:extLst>
      <p:ext uri="{BB962C8B-B14F-4D97-AF65-F5344CB8AC3E}">
        <p14:creationId xmlns:p14="http://schemas.microsoft.com/office/powerpoint/2010/main" val="425240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525963"/>
          </a:xfrm>
        </p:spPr>
        <p:txBody>
          <a:bodyPr>
            <a:normAutofit/>
          </a:bodyPr>
          <a:lstStyle/>
          <a:p>
            <a:pPr marL="0" indent="0" algn="just">
              <a:buNone/>
            </a:pPr>
            <a:r>
              <a:rPr lang="en-IN" sz="2200" b="1" dirty="0"/>
              <a:t>      </a:t>
            </a:r>
            <a:r>
              <a:rPr lang="en-IN" sz="2400" b="1" dirty="0"/>
              <a:t>Rabin- Karp- Algorithm</a:t>
            </a:r>
          </a:p>
          <a:p>
            <a:pPr marL="0" indent="0" algn="just">
              <a:buNone/>
            </a:pPr>
            <a:endParaRPr lang="en-IN" sz="2000" dirty="0"/>
          </a:p>
        </p:txBody>
      </p:sp>
      <p:sp>
        <p:nvSpPr>
          <p:cNvPr id="6" name="Date Placeholder 5"/>
          <p:cNvSpPr>
            <a:spLocks noGrp="1"/>
          </p:cNvSpPr>
          <p:nvPr>
            <p:ph type="dt" sz="half" idx="10"/>
          </p:nvPr>
        </p:nvSpPr>
        <p:spPr/>
        <p:txBody>
          <a:bodyPr/>
          <a:lstStyle/>
          <a:p>
            <a:fld id="{224F9B9D-CF3C-4C07-B075-F916E4D7F33F}"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t> </a:t>
            </a:r>
          </a:p>
          <a:p>
            <a:pPr algn="ctr">
              <a:spcBef>
                <a:spcPct val="0"/>
              </a:spcBef>
              <a:defRPr/>
            </a:pPr>
            <a:r>
              <a:rPr lang="en-US" sz="2400" dirty="0"/>
              <a:t>String Matching(CO5)</a:t>
            </a:r>
          </a:p>
          <a:p>
            <a:pPr lvl="0" algn="ctr">
              <a:spcBef>
                <a:spcPct val="0"/>
              </a:spcBef>
              <a:defRPr/>
            </a:pPr>
            <a:endParaRPr kumimoji="0" lang="en-US" sz="300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pic>
        <p:nvPicPr>
          <p:cNvPr id="11" name="Picture 10" descr="Rabin-Karp-Algorithm">
            <a:extLst>
              <a:ext uri="{FF2B5EF4-FFF2-40B4-BE49-F238E27FC236}">
                <a16:creationId xmlns:a16="http://schemas.microsoft.com/office/drawing/2014/main" id="{EB249522-D5AE-4DFF-8475-C0691095CAB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76400"/>
            <a:ext cx="7010400" cy="4318399"/>
          </a:xfrm>
          <a:prstGeom prst="rect">
            <a:avLst/>
          </a:prstGeom>
          <a:noFill/>
          <a:ln>
            <a:noFill/>
          </a:ln>
        </p:spPr>
      </p:pic>
    </p:spTree>
    <p:extLst>
      <p:ext uri="{BB962C8B-B14F-4D97-AF65-F5344CB8AC3E}">
        <p14:creationId xmlns:p14="http://schemas.microsoft.com/office/powerpoint/2010/main" val="53802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37" y="1166018"/>
            <a:ext cx="8305800" cy="4525963"/>
          </a:xfrm>
        </p:spPr>
        <p:txBody>
          <a:bodyPr>
            <a:normAutofit/>
          </a:bodyPr>
          <a:lstStyle/>
          <a:p>
            <a:pPr marL="0" indent="0" algn="just">
              <a:buNone/>
            </a:pPr>
            <a:r>
              <a:rPr lang="en-IN" sz="2400" b="1" dirty="0"/>
              <a:t>Rabin- Karp- Algorithm</a:t>
            </a:r>
          </a:p>
          <a:p>
            <a:pPr marL="0" indent="0" algn="just">
              <a:buNone/>
            </a:pPr>
            <a:endParaRPr lang="en-IN" sz="2000" dirty="0"/>
          </a:p>
        </p:txBody>
      </p:sp>
      <p:sp>
        <p:nvSpPr>
          <p:cNvPr id="6" name="Date Placeholder 5"/>
          <p:cNvSpPr>
            <a:spLocks noGrp="1"/>
          </p:cNvSpPr>
          <p:nvPr>
            <p:ph type="dt" sz="half" idx="10"/>
          </p:nvPr>
        </p:nvSpPr>
        <p:spPr/>
        <p:txBody>
          <a:bodyPr/>
          <a:lstStyle/>
          <a:p>
            <a:fld id="{8730CBBD-1828-4C34-AB0F-34FDD4FAF49C}"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pic>
        <p:nvPicPr>
          <p:cNvPr id="11" name="Picture 10" descr="Rabin-Karp-Algorithm">
            <a:extLst>
              <a:ext uri="{FF2B5EF4-FFF2-40B4-BE49-F238E27FC236}">
                <a16:creationId xmlns:a16="http://schemas.microsoft.com/office/drawing/2014/main" id="{4B497EA4-DEFC-4E1D-AE8D-81ECDB54EA7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14400" y="1751419"/>
            <a:ext cx="6857999" cy="3733800"/>
          </a:xfrm>
          <a:prstGeom prst="rect">
            <a:avLst/>
          </a:prstGeom>
          <a:noFill/>
          <a:ln>
            <a:noFill/>
          </a:ln>
        </p:spPr>
      </p:pic>
    </p:spTree>
    <p:extLst>
      <p:ext uri="{BB962C8B-B14F-4D97-AF65-F5344CB8AC3E}">
        <p14:creationId xmlns:p14="http://schemas.microsoft.com/office/powerpoint/2010/main" val="384045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525963"/>
          </a:xfrm>
        </p:spPr>
        <p:txBody>
          <a:bodyPr>
            <a:normAutofit/>
          </a:bodyPr>
          <a:lstStyle/>
          <a:p>
            <a:pPr marL="0" indent="0" algn="just">
              <a:buNone/>
            </a:pPr>
            <a:r>
              <a:rPr lang="en-IN" sz="1800" b="1" dirty="0"/>
              <a:t> </a:t>
            </a:r>
            <a:endParaRPr lang="en-IN" sz="2000" b="1" dirty="0"/>
          </a:p>
          <a:p>
            <a:pPr algn="just"/>
            <a:r>
              <a:rPr lang="en-IN" sz="2200" dirty="0"/>
              <a:t>The string-matching automaton is a very useful tool which is used in string matching algorithm. </a:t>
            </a:r>
          </a:p>
          <a:p>
            <a:pPr algn="just"/>
            <a:endParaRPr lang="en-IN" sz="2200" dirty="0"/>
          </a:p>
          <a:p>
            <a:pPr algn="just"/>
            <a:r>
              <a:rPr lang="en-IN" sz="2200" dirty="0"/>
              <a:t>It examines every character in the text exactly once and reports all the valid shifts in O (n) time. </a:t>
            </a:r>
          </a:p>
          <a:p>
            <a:pPr marL="0" indent="0" algn="just">
              <a:buNone/>
            </a:pPr>
            <a:endParaRPr lang="en-IN" sz="2200" dirty="0"/>
          </a:p>
          <a:p>
            <a:pPr algn="just"/>
            <a:r>
              <a:rPr lang="en-IN" sz="2200" dirty="0"/>
              <a:t>The goal of string matching is to find the location of specific text pattern within the larger body of text (a sentence, a paragraph, a book, etc.)</a:t>
            </a:r>
          </a:p>
        </p:txBody>
      </p:sp>
      <p:sp>
        <p:nvSpPr>
          <p:cNvPr id="6" name="Date Placeholder 5"/>
          <p:cNvSpPr>
            <a:spLocks noGrp="1"/>
          </p:cNvSpPr>
          <p:nvPr>
            <p:ph type="dt" sz="half" idx="10"/>
          </p:nvPr>
        </p:nvSpPr>
        <p:spPr/>
        <p:txBody>
          <a:bodyPr/>
          <a:lstStyle/>
          <a:p>
            <a:fld id="{47852CE9-57BA-46D0-9CAB-23B65308962D}"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
        <p:nvSpPr>
          <p:cNvPr id="2" name="Rectangle 1">
            <a:extLst>
              <a:ext uri="{FF2B5EF4-FFF2-40B4-BE49-F238E27FC236}">
                <a16:creationId xmlns:a16="http://schemas.microsoft.com/office/drawing/2014/main" id="{E233CF35-1897-445D-ACC8-01002780D5BA}"/>
              </a:ext>
            </a:extLst>
          </p:cNvPr>
          <p:cNvSpPr/>
          <p:nvPr/>
        </p:nvSpPr>
        <p:spPr>
          <a:xfrm>
            <a:off x="559439" y="849967"/>
            <a:ext cx="3399329" cy="461665"/>
          </a:xfrm>
          <a:prstGeom prst="rect">
            <a:avLst/>
          </a:prstGeom>
        </p:spPr>
        <p:txBody>
          <a:bodyPr wrap="none">
            <a:spAutoFit/>
          </a:bodyPr>
          <a:lstStyle/>
          <a:p>
            <a:pPr algn="just"/>
            <a:r>
              <a:rPr lang="en-IN" sz="2400" b="1" dirty="0"/>
              <a:t>Rabin- Karp- Algorithm</a:t>
            </a:r>
          </a:p>
        </p:txBody>
      </p:sp>
    </p:spTree>
    <p:extLst>
      <p:ext uri="{BB962C8B-B14F-4D97-AF65-F5344CB8AC3E}">
        <p14:creationId xmlns:p14="http://schemas.microsoft.com/office/powerpoint/2010/main" val="386916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817163"/>
            <a:ext cx="8441140" cy="5407823"/>
          </a:xfrm>
        </p:spPr>
        <p:txBody>
          <a:bodyPr>
            <a:normAutofit fontScale="70000" lnSpcReduction="20000"/>
          </a:bodyPr>
          <a:lstStyle/>
          <a:p>
            <a:pPr marL="0" indent="0" algn="just">
              <a:buNone/>
            </a:pPr>
            <a:r>
              <a:rPr lang="en-IN" sz="3400" b="1" dirty="0"/>
              <a:t>String Matching With Finite Automata</a:t>
            </a:r>
          </a:p>
          <a:p>
            <a:pPr marL="0" indent="0" algn="just">
              <a:buNone/>
            </a:pPr>
            <a:r>
              <a:rPr lang="en-IN" sz="3600" b="1" dirty="0"/>
              <a:t> </a:t>
            </a:r>
          </a:p>
          <a:p>
            <a:pPr marL="0" indent="0" algn="just">
              <a:buNone/>
            </a:pPr>
            <a:r>
              <a:rPr lang="en-IN" sz="3100" dirty="0"/>
              <a:t>A finite automaton </a:t>
            </a:r>
            <a:r>
              <a:rPr lang="en-IN" sz="3100" b="1" dirty="0"/>
              <a:t>M</a:t>
            </a:r>
            <a:r>
              <a:rPr lang="en-IN" sz="3100" dirty="0"/>
              <a:t> is a 5-tuple </a:t>
            </a:r>
            <a:r>
              <a:rPr lang="en-IN" sz="3100" b="1" dirty="0"/>
              <a:t>(Q, q</a:t>
            </a:r>
            <a:r>
              <a:rPr lang="en-IN" sz="3100" b="1" baseline="-25000" dirty="0"/>
              <a:t>0</a:t>
            </a:r>
            <a:r>
              <a:rPr lang="en-IN" sz="3100" b="1" dirty="0"/>
              <a:t>,A,∑</a:t>
            </a:r>
            <a:r>
              <a:rPr lang="en-IN" sz="3100" b="1" baseline="-25000" dirty="0"/>
              <a:t>δ</a:t>
            </a:r>
            <a:r>
              <a:rPr lang="en-IN" sz="3100" b="1" dirty="0"/>
              <a:t>)</a:t>
            </a:r>
            <a:r>
              <a:rPr lang="en-IN" sz="3100" dirty="0"/>
              <a:t>, where</a:t>
            </a:r>
          </a:p>
          <a:p>
            <a:r>
              <a:rPr lang="en-IN" sz="3100" dirty="0"/>
              <a:t>Q is a finite set of </a:t>
            </a:r>
            <a:r>
              <a:rPr lang="en-IN" sz="3100" b="1" dirty="0"/>
              <a:t>states</a:t>
            </a:r>
            <a:r>
              <a:rPr lang="en-IN" sz="3100" dirty="0"/>
              <a:t>,</a:t>
            </a:r>
          </a:p>
          <a:p>
            <a:r>
              <a:rPr lang="en-IN" sz="3100" dirty="0"/>
              <a:t>q</a:t>
            </a:r>
            <a:r>
              <a:rPr lang="en-IN" sz="3100" baseline="-25000" dirty="0"/>
              <a:t>0</a:t>
            </a:r>
            <a:r>
              <a:rPr lang="en-IN" sz="3100" dirty="0"/>
              <a:t> ∈ Q is the </a:t>
            </a:r>
            <a:r>
              <a:rPr lang="en-IN" sz="3100" b="1" dirty="0"/>
              <a:t>start state</a:t>
            </a:r>
            <a:r>
              <a:rPr lang="en-IN" sz="3100" dirty="0"/>
              <a:t>,</a:t>
            </a:r>
          </a:p>
          <a:p>
            <a:r>
              <a:rPr lang="en-IN" sz="3100" dirty="0"/>
              <a:t>A ⊆ Q is a notable set of </a:t>
            </a:r>
            <a:r>
              <a:rPr lang="en-IN" sz="3100" b="1" dirty="0"/>
              <a:t>accepting states</a:t>
            </a:r>
            <a:r>
              <a:rPr lang="en-IN" sz="3100" dirty="0"/>
              <a:t>,</a:t>
            </a:r>
          </a:p>
          <a:p>
            <a:r>
              <a:rPr lang="en-IN" sz="3100" dirty="0"/>
              <a:t>∑ is a </a:t>
            </a:r>
            <a:r>
              <a:rPr lang="en-IN" sz="3100" b="1" dirty="0"/>
              <a:t>finite input alphabet</a:t>
            </a:r>
            <a:r>
              <a:rPr lang="en-IN" sz="3100" dirty="0"/>
              <a:t>,</a:t>
            </a:r>
          </a:p>
          <a:p>
            <a:r>
              <a:rPr lang="en-IN" sz="3100" dirty="0"/>
              <a:t>δ is a function from </a:t>
            </a:r>
            <a:r>
              <a:rPr lang="en-IN" sz="3100" b="1" dirty="0"/>
              <a:t>Q x ∑</a:t>
            </a:r>
            <a:r>
              <a:rPr lang="en-IN" sz="3100" dirty="0"/>
              <a:t> into </a:t>
            </a:r>
            <a:r>
              <a:rPr lang="en-IN" sz="3100" b="1" dirty="0"/>
              <a:t>Q</a:t>
            </a:r>
            <a:r>
              <a:rPr lang="en-IN" sz="3100" dirty="0"/>
              <a:t> called the </a:t>
            </a:r>
            <a:r>
              <a:rPr lang="en-IN" sz="3100" b="1" dirty="0"/>
              <a:t>transition function</a:t>
            </a:r>
            <a:r>
              <a:rPr lang="en-IN" sz="3100" dirty="0"/>
              <a:t> of </a:t>
            </a:r>
            <a:r>
              <a:rPr lang="en-IN" sz="3100" b="1" dirty="0"/>
              <a:t>M</a:t>
            </a:r>
            <a:r>
              <a:rPr lang="en-IN" sz="3100" dirty="0"/>
              <a:t>.</a:t>
            </a:r>
          </a:p>
          <a:p>
            <a:endParaRPr lang="en-IN" sz="3100" dirty="0"/>
          </a:p>
          <a:p>
            <a:pPr algn="just"/>
            <a:r>
              <a:rPr lang="en-IN" sz="3100" dirty="0"/>
              <a:t>The finite automaton starts in state </a:t>
            </a:r>
            <a:r>
              <a:rPr lang="en-IN" sz="3100" b="1" dirty="0"/>
              <a:t>q</a:t>
            </a:r>
            <a:r>
              <a:rPr lang="en-IN" sz="3100" b="1" baseline="-25000" dirty="0"/>
              <a:t>0</a:t>
            </a:r>
            <a:r>
              <a:rPr lang="en-IN" sz="3100" dirty="0"/>
              <a:t> and reads the characters of its input string one at a time. </a:t>
            </a:r>
          </a:p>
          <a:p>
            <a:pPr algn="just"/>
            <a:r>
              <a:rPr lang="en-IN" sz="3100" dirty="0"/>
              <a:t>If the automaton is in state q and reads input character a, it moves from state q to state δ (q, a). </a:t>
            </a:r>
          </a:p>
          <a:p>
            <a:pPr algn="just"/>
            <a:r>
              <a:rPr lang="en-IN" sz="3100" dirty="0"/>
              <a:t>Whenever its current state q is a member of A, the machine M has accepted the string read so far. An input that is not allowed is </a:t>
            </a:r>
            <a:r>
              <a:rPr lang="en-IN" sz="3100" b="1" dirty="0"/>
              <a:t>rejected</a:t>
            </a:r>
            <a:r>
              <a:rPr lang="en-IN" sz="3100" dirty="0"/>
              <a:t>.</a:t>
            </a:r>
          </a:p>
          <a:p>
            <a:pPr marL="0" indent="0" algn="just">
              <a:buNone/>
            </a:pPr>
            <a:endParaRPr lang="en-IN" sz="2000" dirty="0"/>
          </a:p>
        </p:txBody>
      </p:sp>
      <p:sp>
        <p:nvSpPr>
          <p:cNvPr id="6" name="Date Placeholder 5"/>
          <p:cNvSpPr>
            <a:spLocks noGrp="1"/>
          </p:cNvSpPr>
          <p:nvPr>
            <p:ph type="dt" sz="half" idx="10"/>
          </p:nvPr>
        </p:nvSpPr>
        <p:spPr/>
        <p:txBody>
          <a:bodyPr/>
          <a:lstStyle/>
          <a:p>
            <a:fld id="{54C41CB1-25AB-4F4D-8FB8-00C4CAB2622E}"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46</a:t>
            </a:fld>
            <a:endParaRPr lang="en-US"/>
          </a:p>
        </p:txBody>
      </p:sp>
      <p:sp>
        <p:nvSpPr>
          <p:cNvPr id="8" name="Title 1"/>
          <p:cNvSpPr txBox="1">
            <a:spLocks/>
          </p:cNvSpPr>
          <p:nvPr/>
        </p:nvSpPr>
        <p:spPr>
          <a:xfrm>
            <a:off x="1363038"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Tree>
    <p:extLst>
      <p:ext uri="{BB962C8B-B14F-4D97-AF65-F5344CB8AC3E}">
        <p14:creationId xmlns:p14="http://schemas.microsoft.com/office/powerpoint/2010/main" val="71317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990600"/>
            <a:ext cx="8305800" cy="5029199"/>
          </a:xfrm>
        </p:spPr>
        <p:txBody>
          <a:bodyPr>
            <a:normAutofit/>
          </a:bodyPr>
          <a:lstStyle/>
          <a:p>
            <a:pPr marL="0" indent="0" algn="just">
              <a:buNone/>
            </a:pPr>
            <a:r>
              <a:rPr lang="en-IN" sz="2200" dirty="0"/>
              <a:t>    </a:t>
            </a:r>
            <a:r>
              <a:rPr lang="en-IN" sz="2400" b="1" dirty="0"/>
              <a:t>Knuth-Morris and Pratt Algorithm</a:t>
            </a:r>
          </a:p>
          <a:p>
            <a:pPr marL="0" indent="0" algn="just">
              <a:buNone/>
            </a:pPr>
            <a:endParaRPr lang="en-IN" sz="2400" b="1" dirty="0"/>
          </a:p>
          <a:p>
            <a:pPr algn="just"/>
            <a:r>
              <a:rPr lang="en-IN" sz="2400" dirty="0"/>
              <a:t>Knuth-Morris and Pratt introduce a linear time algorithm for the string matching problem. </a:t>
            </a:r>
          </a:p>
          <a:p>
            <a:pPr algn="just"/>
            <a:endParaRPr lang="en-IN" sz="2400" dirty="0"/>
          </a:p>
          <a:p>
            <a:pPr algn="just"/>
            <a:r>
              <a:rPr lang="en-IN" sz="2400" dirty="0"/>
              <a:t>A matching time of O (n) is achieved by avoiding comparison with an element of 'S' that have previously been involved in comparison with some element of the pattern 'p' to be matched. i.e., backtracking on the string 'S' never occurs.</a:t>
            </a:r>
          </a:p>
          <a:p>
            <a:pPr marL="0" indent="0" algn="just">
              <a:buNone/>
            </a:pPr>
            <a:endParaRPr lang="en-IN" sz="2400" dirty="0"/>
          </a:p>
          <a:p>
            <a:pPr marL="0" indent="0" algn="just">
              <a:buNone/>
            </a:pP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5BB49932-C94F-4A8D-9D5B-CEA20F8C5BCF}"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t>     </a:t>
            </a:r>
          </a:p>
          <a:p>
            <a:pPr algn="ctr"/>
            <a:r>
              <a:rPr lang="en-US" sz="2400" dirty="0"/>
              <a:t>String Matching(CO5)</a:t>
            </a:r>
          </a:p>
          <a:p>
            <a:pPr algn="just"/>
            <a:endParaRPr lang="en-IN" sz="30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Tree>
    <p:extLst>
      <p:ext uri="{BB962C8B-B14F-4D97-AF65-F5344CB8AC3E}">
        <p14:creationId xmlns:p14="http://schemas.microsoft.com/office/powerpoint/2010/main" val="245857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990600"/>
            <a:ext cx="8305800" cy="5029199"/>
          </a:xfrm>
        </p:spPr>
        <p:txBody>
          <a:bodyPr>
            <a:normAutofit/>
          </a:bodyPr>
          <a:lstStyle/>
          <a:p>
            <a:pPr marL="0" indent="0" algn="just">
              <a:buNone/>
            </a:pPr>
            <a:endParaRPr lang="en-IN" sz="1800" dirty="0"/>
          </a:p>
          <a:p>
            <a:pPr marL="0" indent="0" algn="just">
              <a:buNone/>
            </a:pPr>
            <a:r>
              <a:rPr lang="en-IN" sz="2200" b="1" dirty="0"/>
              <a:t>Components of KMP Algorithm:</a:t>
            </a:r>
          </a:p>
          <a:p>
            <a:pPr marL="0" indent="0" algn="just">
              <a:buNone/>
            </a:pPr>
            <a:endParaRPr lang="en-IN" sz="1800" dirty="0"/>
          </a:p>
          <a:p>
            <a:pPr algn="just">
              <a:buFont typeface="+mj-lt"/>
              <a:buAutoNum type="arabicPeriod"/>
            </a:pPr>
            <a:r>
              <a:rPr lang="en-IN" sz="2000" b="1" dirty="0"/>
              <a:t>The Prefix Function (Π):</a:t>
            </a:r>
            <a:r>
              <a:rPr lang="en-IN" sz="2000" dirty="0"/>
              <a:t> The Prefix Function, Π for a pattern encapsulates knowledge about how the pattern matches against the shift of itself. This information can be used to avoid a useless shift of the pattern 'p.' In other words, this enables avoiding backtracking of the string 'S.’</a:t>
            </a:r>
          </a:p>
          <a:p>
            <a:pPr algn="just"/>
            <a:endParaRPr lang="en-IN" sz="2000" dirty="0"/>
          </a:p>
          <a:p>
            <a:pPr algn="just">
              <a:buFont typeface="+mj-lt"/>
              <a:buAutoNum type="arabicPeriod" startAt="2"/>
            </a:pPr>
            <a:r>
              <a:rPr lang="en-IN" sz="2000" b="1" dirty="0"/>
              <a:t>The KMP Matcher:</a:t>
            </a:r>
            <a:r>
              <a:rPr lang="en-IN" sz="2000" dirty="0"/>
              <a:t> With string 'S,' pattern 'p' and prefix function 'Π' as inputs, find the occurrence of 'p' in 'S' and returns the number of shifts of 'p' after which occurrences are found.</a:t>
            </a:r>
          </a:p>
          <a:p>
            <a:pPr marL="0" indent="0" algn="just">
              <a:buNone/>
            </a:pPr>
            <a:endParaRPr lang="en-IN" sz="2000" dirty="0"/>
          </a:p>
          <a:p>
            <a:pPr marL="0" indent="0" algn="just">
              <a:buNone/>
            </a:pPr>
            <a:endParaRPr lang="en-IN" sz="2000" dirty="0"/>
          </a:p>
        </p:txBody>
      </p:sp>
      <p:sp>
        <p:nvSpPr>
          <p:cNvPr id="6" name="Date Placeholder 5"/>
          <p:cNvSpPr>
            <a:spLocks noGrp="1"/>
          </p:cNvSpPr>
          <p:nvPr>
            <p:ph type="dt" sz="half" idx="10"/>
          </p:nvPr>
        </p:nvSpPr>
        <p:spPr/>
        <p:txBody>
          <a:bodyPr/>
          <a:lstStyle/>
          <a:p>
            <a:fld id="{BC8FA2DF-9DBD-41EC-BF03-234F0CD49A8D}"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48</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t>     </a:t>
            </a:r>
          </a:p>
          <a:p>
            <a:pPr algn="ctr"/>
            <a:r>
              <a:rPr lang="en-US" sz="2400" dirty="0"/>
              <a:t>String Matching(CO5)</a:t>
            </a:r>
          </a:p>
          <a:p>
            <a:pPr algn="just"/>
            <a:endParaRPr lang="en-IN" sz="30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Tree>
    <p:extLst>
      <p:ext uri="{BB962C8B-B14F-4D97-AF65-F5344CB8AC3E}">
        <p14:creationId xmlns:p14="http://schemas.microsoft.com/office/powerpoint/2010/main" val="175190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480" y="811806"/>
            <a:ext cx="8305800" cy="5234387"/>
          </a:xfrm>
        </p:spPr>
        <p:txBody>
          <a:bodyPr>
            <a:normAutofit fontScale="55000" lnSpcReduction="20000"/>
          </a:bodyPr>
          <a:lstStyle/>
          <a:p>
            <a:pPr marL="0" indent="0">
              <a:buNone/>
            </a:pPr>
            <a:r>
              <a:rPr lang="en-IN" sz="2800" dirty="0"/>
              <a:t> </a:t>
            </a:r>
            <a:r>
              <a:rPr lang="en-IN" sz="4000" b="1" dirty="0"/>
              <a:t>The Prefix Function (Π)</a:t>
            </a:r>
          </a:p>
          <a:p>
            <a:pPr marL="0" indent="0">
              <a:buNone/>
            </a:pPr>
            <a:r>
              <a:rPr lang="en-IN" sz="4000" dirty="0"/>
              <a:t>	</a:t>
            </a:r>
            <a:r>
              <a:rPr lang="en-IN" sz="3300" dirty="0"/>
              <a:t>Following pseudo code compute the prefix function, Π:</a:t>
            </a:r>
          </a:p>
          <a:p>
            <a:pPr marL="0" indent="0">
              <a:buNone/>
            </a:pPr>
            <a:r>
              <a:rPr lang="en-IN" sz="3300" b="1" dirty="0"/>
              <a:t>Compute-Prefix-function(P)</a:t>
            </a:r>
          </a:p>
          <a:p>
            <a:pPr>
              <a:buAutoNum type="arabicPeriod"/>
            </a:pPr>
            <a:r>
              <a:rPr lang="en-IN" sz="3300" dirty="0" err="1"/>
              <a:t>n</a:t>
            </a:r>
            <a:r>
              <a:rPr lang="en-IN" sz="3300" dirty="0" err="1">
                <a:sym typeface="Wingdings" panose="05000000000000000000" pitchFamily="2" charset="2"/>
              </a:rPr>
              <a:t>length</a:t>
            </a:r>
            <a:r>
              <a:rPr lang="en-IN" sz="3300" dirty="0">
                <a:sym typeface="Wingdings" panose="05000000000000000000" pitchFamily="2" charset="2"/>
              </a:rPr>
              <a:t>[P]</a:t>
            </a:r>
          </a:p>
          <a:p>
            <a:pPr>
              <a:buAutoNum type="arabicPeriod"/>
            </a:pPr>
            <a:r>
              <a:rPr lang="en-IN" sz="3300" dirty="0"/>
              <a:t>Π[1]</a:t>
            </a:r>
            <a:r>
              <a:rPr lang="en-IN" sz="3300" dirty="0">
                <a:sym typeface="Wingdings" panose="05000000000000000000" pitchFamily="2" charset="2"/>
              </a:rPr>
              <a:t>0</a:t>
            </a:r>
          </a:p>
          <a:p>
            <a:pPr>
              <a:buAutoNum type="arabicPeriod"/>
            </a:pPr>
            <a:r>
              <a:rPr lang="en-IN" sz="3300" dirty="0">
                <a:sym typeface="Wingdings" panose="05000000000000000000" pitchFamily="2" charset="2"/>
              </a:rPr>
              <a:t>K0</a:t>
            </a:r>
          </a:p>
          <a:p>
            <a:pPr>
              <a:buAutoNum type="arabicPeriod"/>
            </a:pPr>
            <a:r>
              <a:rPr lang="en-IN" sz="3300" b="1" dirty="0">
                <a:sym typeface="Wingdings" panose="05000000000000000000" pitchFamily="2" charset="2"/>
              </a:rPr>
              <a:t>for</a:t>
            </a:r>
            <a:r>
              <a:rPr lang="en-IN" sz="3300" dirty="0">
                <a:sym typeface="Wingdings" panose="05000000000000000000" pitchFamily="2" charset="2"/>
              </a:rPr>
              <a:t> q2 </a:t>
            </a:r>
            <a:r>
              <a:rPr lang="en-IN" sz="3300" b="1" dirty="0">
                <a:sym typeface="Wingdings" panose="05000000000000000000" pitchFamily="2" charset="2"/>
              </a:rPr>
              <a:t>to</a:t>
            </a:r>
            <a:r>
              <a:rPr lang="en-IN" sz="3300" dirty="0">
                <a:sym typeface="Wingdings" panose="05000000000000000000" pitchFamily="2" charset="2"/>
              </a:rPr>
              <a:t> m</a:t>
            </a:r>
          </a:p>
          <a:p>
            <a:pPr>
              <a:buAutoNum type="arabicPeriod"/>
            </a:pPr>
            <a:r>
              <a:rPr lang="en-IN" sz="3300" dirty="0">
                <a:sym typeface="Wingdings" panose="05000000000000000000" pitchFamily="2" charset="2"/>
              </a:rPr>
              <a:t>       </a:t>
            </a:r>
            <a:r>
              <a:rPr lang="en-IN" sz="3300" b="1" dirty="0">
                <a:sym typeface="Wingdings" panose="05000000000000000000" pitchFamily="2" charset="2"/>
              </a:rPr>
              <a:t>do while </a:t>
            </a:r>
            <a:r>
              <a:rPr lang="en-IN" sz="3300" dirty="0">
                <a:sym typeface="Wingdings" panose="05000000000000000000" pitchFamily="2" charset="2"/>
              </a:rPr>
              <a:t>k &gt; 0 </a:t>
            </a:r>
            <a:r>
              <a:rPr lang="en-IN" sz="3300" b="1" dirty="0">
                <a:sym typeface="Wingdings" panose="05000000000000000000" pitchFamily="2" charset="2"/>
              </a:rPr>
              <a:t>and </a:t>
            </a:r>
            <a:r>
              <a:rPr lang="en-IN" sz="3300" dirty="0">
                <a:sym typeface="Wingdings" panose="05000000000000000000" pitchFamily="2" charset="2"/>
              </a:rPr>
              <a:t>P[k+1] </a:t>
            </a:r>
            <a:r>
              <a:rPr lang="en-IN" sz="3300" dirty="0">
                <a:latin typeface="Times New Roman" panose="02020603050405020304" pitchFamily="18" charset="0"/>
                <a:cs typeface="Times New Roman" panose="02020603050405020304" pitchFamily="18" charset="0"/>
                <a:sym typeface="Wingdings" panose="05000000000000000000" pitchFamily="2" charset="2"/>
              </a:rPr>
              <a:t>≠ P[q]</a:t>
            </a:r>
          </a:p>
          <a:p>
            <a:pPr>
              <a:buAutoNum type="arabicPeriod"/>
            </a:pPr>
            <a:r>
              <a:rPr lang="en-IN" sz="3300" dirty="0">
                <a:latin typeface="Times New Roman" panose="02020603050405020304" pitchFamily="18" charset="0"/>
                <a:cs typeface="Times New Roman" panose="02020603050405020304" pitchFamily="18" charset="0"/>
                <a:sym typeface="Wingdings" panose="05000000000000000000" pitchFamily="2" charset="2"/>
              </a:rPr>
              <a:t>            </a:t>
            </a:r>
            <a:r>
              <a:rPr lang="en-IN" sz="3300" b="1" dirty="0">
                <a:latin typeface="Times New Roman" panose="02020603050405020304" pitchFamily="18" charset="0"/>
                <a:cs typeface="Times New Roman" panose="02020603050405020304" pitchFamily="18" charset="0"/>
                <a:sym typeface="Wingdings" panose="05000000000000000000" pitchFamily="2" charset="2"/>
              </a:rPr>
              <a:t>do</a:t>
            </a:r>
            <a:r>
              <a:rPr lang="en-IN" sz="3300" dirty="0">
                <a:latin typeface="Times New Roman" panose="02020603050405020304" pitchFamily="18" charset="0"/>
                <a:cs typeface="Times New Roman" panose="02020603050405020304" pitchFamily="18" charset="0"/>
                <a:sym typeface="Wingdings" panose="05000000000000000000" pitchFamily="2" charset="2"/>
              </a:rPr>
              <a:t> k </a:t>
            </a:r>
            <a:r>
              <a:rPr lang="en-IN" sz="3300" dirty="0"/>
              <a:t>Π[k]</a:t>
            </a:r>
          </a:p>
          <a:p>
            <a:pPr>
              <a:buAutoNum type="arabicPeriod"/>
            </a:pPr>
            <a:r>
              <a:rPr lang="en-IN" sz="3300" dirty="0">
                <a:sym typeface="Wingdings" panose="05000000000000000000" pitchFamily="2" charset="2"/>
              </a:rPr>
              <a:t>       </a:t>
            </a:r>
            <a:r>
              <a:rPr lang="en-IN" sz="3300" b="1" dirty="0">
                <a:sym typeface="Wingdings" panose="05000000000000000000" pitchFamily="2" charset="2"/>
              </a:rPr>
              <a:t>if</a:t>
            </a:r>
            <a:r>
              <a:rPr lang="en-IN" sz="3300" dirty="0">
                <a:sym typeface="Wingdings" panose="05000000000000000000" pitchFamily="2" charset="2"/>
              </a:rPr>
              <a:t> P[k+1] = P[q]</a:t>
            </a:r>
          </a:p>
          <a:p>
            <a:pPr>
              <a:buAutoNum type="arabicPeriod"/>
            </a:pPr>
            <a:r>
              <a:rPr lang="en-IN" sz="3300" dirty="0">
                <a:sym typeface="Wingdings" panose="05000000000000000000" pitchFamily="2" charset="2"/>
              </a:rPr>
              <a:t>              </a:t>
            </a:r>
            <a:r>
              <a:rPr lang="en-IN" sz="3300" b="1" dirty="0">
                <a:sym typeface="Wingdings" panose="05000000000000000000" pitchFamily="2" charset="2"/>
              </a:rPr>
              <a:t>then</a:t>
            </a:r>
            <a:r>
              <a:rPr lang="en-IN" sz="3300" dirty="0">
                <a:sym typeface="Wingdings" panose="05000000000000000000" pitchFamily="2" charset="2"/>
              </a:rPr>
              <a:t> k k+1</a:t>
            </a:r>
          </a:p>
          <a:p>
            <a:pPr>
              <a:buAutoNum type="arabicPeriod"/>
            </a:pPr>
            <a:r>
              <a:rPr lang="en-IN" sz="3300" dirty="0">
                <a:sym typeface="Wingdings" panose="05000000000000000000" pitchFamily="2" charset="2"/>
              </a:rPr>
              <a:t>       </a:t>
            </a:r>
            <a:r>
              <a:rPr lang="en-IN" sz="3300" dirty="0"/>
              <a:t>Π[q]</a:t>
            </a:r>
            <a:r>
              <a:rPr lang="en-IN" sz="3300" dirty="0">
                <a:sym typeface="Wingdings" panose="05000000000000000000" pitchFamily="2" charset="2"/>
              </a:rPr>
              <a:t>k</a:t>
            </a:r>
          </a:p>
          <a:p>
            <a:pPr>
              <a:buAutoNum type="arabicPeriod"/>
            </a:pPr>
            <a:r>
              <a:rPr lang="en-IN" sz="3300" b="1" dirty="0">
                <a:sym typeface="Wingdings" panose="05000000000000000000" pitchFamily="2" charset="2"/>
              </a:rPr>
              <a:t>Return</a:t>
            </a:r>
            <a:r>
              <a:rPr lang="en-IN" sz="3300" dirty="0">
                <a:sym typeface="Wingdings" panose="05000000000000000000" pitchFamily="2" charset="2"/>
              </a:rPr>
              <a:t> </a:t>
            </a:r>
            <a:r>
              <a:rPr lang="en-IN" sz="3300" dirty="0"/>
              <a:t>Π</a:t>
            </a:r>
            <a:r>
              <a:rPr lang="en-IN" sz="3300" dirty="0">
                <a:sym typeface="Wingdings" panose="05000000000000000000" pitchFamily="2" charset="2"/>
              </a:rPr>
              <a:t> </a:t>
            </a:r>
          </a:p>
          <a:p>
            <a:pPr marL="0" indent="0">
              <a:buNone/>
            </a:pPr>
            <a:endParaRPr lang="en-IN" sz="3300" dirty="0"/>
          </a:p>
          <a:p>
            <a:pPr marL="0" indent="0" algn="just">
              <a:buNone/>
            </a:pPr>
            <a:r>
              <a:rPr lang="en-IN" sz="3300" dirty="0"/>
              <a:t>In the above pseudo code for calculating the prefix function, the for loop from step 4 to step 10 runs 'm' times. Step1 to Step3 take constant time. Hence the running time of computing prefix function is O (m).</a:t>
            </a:r>
          </a:p>
          <a:p>
            <a:pPr marL="0" indent="0">
              <a:buNone/>
            </a:pPr>
            <a:endParaRPr lang="en-IN" sz="1800" dirty="0">
              <a:sym typeface="Wingdings" panose="05000000000000000000" pitchFamily="2" charset="2"/>
            </a:endParaRPr>
          </a:p>
          <a:p>
            <a:pPr marL="0" indent="0">
              <a:buNone/>
            </a:pPr>
            <a:endParaRPr lang="en-IN" sz="1800" dirty="0">
              <a:sym typeface="Wingdings" panose="05000000000000000000" pitchFamily="2" charset="2"/>
            </a:endParaRPr>
          </a:p>
          <a:p>
            <a:pPr>
              <a:buAutoNum type="arabicPeriod"/>
            </a:pPr>
            <a:endParaRPr lang="en-IN" sz="1800" dirty="0">
              <a:sym typeface="Wingdings" panose="05000000000000000000" pitchFamily="2" charset="2"/>
            </a:endParaRPr>
          </a:p>
          <a:p>
            <a:pPr>
              <a:buAutoNum type="arabicPeriod"/>
            </a:pPr>
            <a:endParaRPr lang="en-IN" sz="1800" dirty="0"/>
          </a:p>
          <a:p>
            <a:pPr marL="0" indent="0" algn="just">
              <a:buNone/>
            </a:pP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5277085A-DB40-4287-B0D1-28A365A618B2}"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49</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Tree>
    <p:extLst>
      <p:ext uri="{BB962C8B-B14F-4D97-AF65-F5344CB8AC3E}">
        <p14:creationId xmlns:p14="http://schemas.microsoft.com/office/powerpoint/2010/main" val="378304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animEffect transition="in" filter="fade">
                                      <p:cBhvr>
                                        <p:cTn id="31" dur="1000"/>
                                        <p:tgtEl>
                                          <p:spTgt spid="3">
                                            <p:txEl>
                                              <p:pRg st="14" end="14"/>
                                            </p:txEl>
                                          </p:spTgt>
                                        </p:tgtEl>
                                      </p:cBhvr>
                                    </p:animEffect>
                                    <p:anim calcmode="lin" valueType="num">
                                      <p:cBhvr>
                                        <p:cTn id="32"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018"/>
            <a:ext cx="8382000" cy="4525963"/>
          </a:xfrm>
        </p:spPr>
        <p:txBody>
          <a:bodyPr>
            <a:normAutofit/>
          </a:bodyPr>
          <a:lstStyle/>
          <a:p>
            <a:pPr algn="just"/>
            <a:r>
              <a:rPr lang="en-US" sz="2000" dirty="0">
                <a:cs typeface="Times New Roman" panose="02020603050405020304" pitchFamily="18" charset="0"/>
              </a:rPr>
              <a:t>In Data mining</a:t>
            </a:r>
          </a:p>
          <a:p>
            <a:pPr algn="just"/>
            <a:r>
              <a:rPr lang="en-US" sz="2000" dirty="0">
                <a:cs typeface="Times New Roman" panose="02020603050405020304" pitchFamily="18" charset="0"/>
              </a:rPr>
              <a:t>Image Processing</a:t>
            </a:r>
          </a:p>
          <a:p>
            <a:pPr algn="just"/>
            <a:r>
              <a:rPr lang="en-US" sz="2000" dirty="0">
                <a:cs typeface="Times New Roman" panose="02020603050405020304" pitchFamily="18" charset="0"/>
              </a:rPr>
              <a:t>Digital Signature.</a:t>
            </a:r>
          </a:p>
          <a:p>
            <a:pPr algn="just"/>
            <a:r>
              <a:rPr lang="en-US" sz="2000" dirty="0">
                <a:cs typeface="Times New Roman" panose="02020603050405020304" pitchFamily="18" charset="0"/>
              </a:rPr>
              <a:t>DNA Matching.</a:t>
            </a:r>
            <a:endParaRPr lang="en-US" sz="2200" dirty="0"/>
          </a:p>
        </p:txBody>
      </p:sp>
      <p:sp>
        <p:nvSpPr>
          <p:cNvPr id="6" name="Date Placeholder 5"/>
          <p:cNvSpPr>
            <a:spLocks noGrp="1"/>
          </p:cNvSpPr>
          <p:nvPr>
            <p:ph type="dt" sz="half" idx="10"/>
          </p:nvPr>
        </p:nvSpPr>
        <p:spPr/>
        <p:txBody>
          <a:bodyPr/>
          <a:lstStyle/>
          <a:p>
            <a:fld id="{A38A05F4-B5EA-4A11-B8F0-E57C027CAFB9}"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50818" y="12064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Branch</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wise Application</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Tree>
    <p:extLst>
      <p:ext uri="{BB962C8B-B14F-4D97-AF65-F5344CB8AC3E}">
        <p14:creationId xmlns:p14="http://schemas.microsoft.com/office/powerpoint/2010/main" val="37435754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710" y="990600"/>
            <a:ext cx="8305800" cy="5029199"/>
          </a:xfrm>
        </p:spPr>
        <p:txBody>
          <a:bodyPr>
            <a:normAutofit/>
          </a:bodyPr>
          <a:lstStyle/>
          <a:p>
            <a:pPr marL="0" indent="0" algn="just">
              <a:buNone/>
            </a:pPr>
            <a:r>
              <a:rPr lang="en-IN" sz="2400" b="1" dirty="0"/>
              <a:t>Knuth-Morris and Pratt Algorithm</a:t>
            </a:r>
          </a:p>
          <a:p>
            <a:pPr marL="0" indent="0" algn="just">
              <a:buNone/>
            </a:pPr>
            <a:r>
              <a:rPr lang="en-IN" sz="2200" b="1" dirty="0"/>
              <a:t>Example:</a:t>
            </a:r>
            <a:r>
              <a:rPr lang="en-IN" sz="2200" dirty="0"/>
              <a:t> Compute Π for the pattern 'p' below:</a:t>
            </a:r>
          </a:p>
          <a:p>
            <a:pPr marL="0" indent="0" algn="just">
              <a:buNone/>
            </a:pPr>
            <a:endParaRPr lang="en-IN" sz="2200" dirty="0"/>
          </a:p>
          <a:p>
            <a:pPr marL="0" indent="0" algn="just">
              <a:buNone/>
            </a:pPr>
            <a:endParaRPr lang="en-IN" sz="1800" dirty="0"/>
          </a:p>
        </p:txBody>
      </p:sp>
      <p:sp>
        <p:nvSpPr>
          <p:cNvPr id="6" name="Date Placeholder 5"/>
          <p:cNvSpPr>
            <a:spLocks noGrp="1"/>
          </p:cNvSpPr>
          <p:nvPr>
            <p:ph type="dt" sz="half" idx="10"/>
          </p:nvPr>
        </p:nvSpPr>
        <p:spPr/>
        <p:txBody>
          <a:bodyPr/>
          <a:lstStyle/>
          <a:p>
            <a:fld id="{9AB1A91D-80DA-4C0C-8698-FC8948F248CF}"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50</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pic>
        <p:nvPicPr>
          <p:cNvPr id="14338" name="Picture 2" descr="Knuth-Morris-Pratt Algorithm">
            <a:extLst>
              <a:ext uri="{FF2B5EF4-FFF2-40B4-BE49-F238E27FC236}">
                <a16:creationId xmlns:a16="http://schemas.microsoft.com/office/drawing/2014/main" id="{A189C819-D9E8-4A06-A553-043CAC707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710" y="2334376"/>
            <a:ext cx="7781925" cy="3619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A31E0EBF-6E31-4B99-AE84-C09469EB16CD}"/>
              </a:ext>
            </a:extLst>
          </p:cNvPr>
          <p:cNvSpPr>
            <a:spLocks noChangeArrowheads="1"/>
          </p:cNvSpPr>
          <p:nvPr/>
        </p:nvSpPr>
        <p:spPr bwMode="auto">
          <a:xfrm>
            <a:off x="1219200" y="3045576"/>
            <a:ext cx="5867400" cy="7668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6654" tIns="44436" rIns="91440" bIns="4443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0000"/>
                </a:solidFill>
                <a:effectLst/>
                <a:latin typeface="+mj-lt"/>
              </a:rPr>
              <a:t>Solution</a:t>
            </a:r>
            <a:r>
              <a:rPr kumimoji="0" lang="en-US" altLang="en-US" sz="2200" b="1" i="0" u="none" strike="noStrike" cap="none" normalizeH="0" baseline="0" dirty="0">
                <a:ln>
                  <a:noFill/>
                </a:ln>
                <a:solidFill>
                  <a:srgbClr val="000000"/>
                </a:solidFill>
                <a:effectLst/>
                <a:latin typeface="Verdana" panose="020B0604030504040204" pitchFamily="34" charset="0"/>
              </a:rPr>
              <a:t>:</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Unicode MS"/>
              </a:rPr>
              <a:t>Initially: m = length [p] = 7 Π [1] = 0 k = 0</a:t>
            </a:r>
            <a:endParaRPr kumimoji="0" lang="en-US" altLang="en-US" sz="2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98230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990600"/>
            <a:ext cx="8305800" cy="5029199"/>
          </a:xfrm>
        </p:spPr>
        <p:txBody>
          <a:bodyPr>
            <a:normAutofit/>
          </a:bodyPr>
          <a:lstStyle/>
          <a:p>
            <a:pPr marL="0" indent="0" algn="just">
              <a:buNone/>
            </a:pPr>
            <a:r>
              <a:rPr lang="en-IN" sz="2200" b="1" dirty="0"/>
              <a:t> Knuth- Morris and Pratt(KMP) algorithm</a:t>
            </a:r>
          </a:p>
          <a:p>
            <a:pPr marL="0" indent="0" algn="just">
              <a:buNone/>
            </a:pP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BC292FC3-1A63-442A-8FAB-AE53E2934C9A}"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51</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pic>
        <p:nvPicPr>
          <p:cNvPr id="11" name="Picture 10" descr="Knuth-Morris-Pratt Algorithm">
            <a:extLst>
              <a:ext uri="{FF2B5EF4-FFF2-40B4-BE49-F238E27FC236}">
                <a16:creationId xmlns:a16="http://schemas.microsoft.com/office/drawing/2014/main" id="{7DC47FC8-B707-4A56-8BBF-EF92B15419B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40140" y="1600200"/>
            <a:ext cx="7637060" cy="4267200"/>
          </a:xfrm>
          <a:prstGeom prst="rect">
            <a:avLst/>
          </a:prstGeom>
          <a:noFill/>
          <a:ln>
            <a:noFill/>
          </a:ln>
        </p:spPr>
      </p:pic>
    </p:spTree>
    <p:extLst>
      <p:ext uri="{BB962C8B-B14F-4D97-AF65-F5344CB8AC3E}">
        <p14:creationId xmlns:p14="http://schemas.microsoft.com/office/powerpoint/2010/main" val="159514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990600"/>
            <a:ext cx="8305800" cy="5029199"/>
          </a:xfrm>
        </p:spPr>
        <p:txBody>
          <a:bodyPr>
            <a:normAutofit/>
          </a:bodyPr>
          <a:lstStyle/>
          <a:p>
            <a:pPr marL="0" indent="0" algn="just">
              <a:buNone/>
            </a:pPr>
            <a:r>
              <a:rPr lang="en-IN" sz="2200" b="1" dirty="0"/>
              <a:t> </a:t>
            </a: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02A70E7B-29DF-4C0E-86B3-019FF4B4EBB3}"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pic>
        <p:nvPicPr>
          <p:cNvPr id="11" name="Picture 10" descr="Knuth-Morris-Pratt Algorithm">
            <a:extLst>
              <a:ext uri="{FF2B5EF4-FFF2-40B4-BE49-F238E27FC236}">
                <a16:creationId xmlns:a16="http://schemas.microsoft.com/office/drawing/2014/main" id="{C3C938B5-B3C3-4149-8E44-A4CE6D05318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7772400" cy="4114800"/>
          </a:xfrm>
          <a:prstGeom prst="rect">
            <a:avLst/>
          </a:prstGeom>
          <a:noFill/>
          <a:ln>
            <a:noFill/>
          </a:ln>
        </p:spPr>
      </p:pic>
      <p:sp>
        <p:nvSpPr>
          <p:cNvPr id="2" name="Rectangle 1">
            <a:extLst>
              <a:ext uri="{FF2B5EF4-FFF2-40B4-BE49-F238E27FC236}">
                <a16:creationId xmlns:a16="http://schemas.microsoft.com/office/drawing/2014/main" id="{5BF1314C-C649-4B44-84E2-500C385FA7D3}"/>
              </a:ext>
            </a:extLst>
          </p:cNvPr>
          <p:cNvSpPr/>
          <p:nvPr/>
        </p:nvSpPr>
        <p:spPr>
          <a:xfrm>
            <a:off x="457200" y="859237"/>
            <a:ext cx="4826001" cy="461665"/>
          </a:xfrm>
          <a:prstGeom prst="rect">
            <a:avLst/>
          </a:prstGeom>
        </p:spPr>
        <p:txBody>
          <a:bodyPr wrap="none">
            <a:spAutoFit/>
          </a:bodyPr>
          <a:lstStyle/>
          <a:p>
            <a:r>
              <a:rPr lang="en-IN" sz="2400" b="1" dirty="0"/>
              <a:t>Knuth-Morris and Pratt Algorithm</a:t>
            </a:r>
            <a:endParaRPr lang="en-IN" sz="2400" dirty="0"/>
          </a:p>
        </p:txBody>
      </p:sp>
    </p:spTree>
    <p:extLst>
      <p:ext uri="{BB962C8B-B14F-4D97-AF65-F5344CB8AC3E}">
        <p14:creationId xmlns:p14="http://schemas.microsoft.com/office/powerpoint/2010/main" val="67106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990600"/>
            <a:ext cx="8305800" cy="5029199"/>
          </a:xfrm>
        </p:spPr>
        <p:txBody>
          <a:bodyPr>
            <a:normAutofit lnSpcReduction="10000"/>
          </a:bodyPr>
          <a:lstStyle/>
          <a:p>
            <a:pPr marL="0" indent="0">
              <a:buNone/>
            </a:pPr>
            <a:r>
              <a:rPr lang="en-IN" sz="2100" dirty="0"/>
              <a:t>     </a:t>
            </a:r>
            <a:r>
              <a:rPr lang="en-IN" sz="2400" b="1" dirty="0"/>
              <a:t>Boyer and Moore Algorithm</a:t>
            </a:r>
          </a:p>
          <a:p>
            <a:pPr algn="just"/>
            <a:r>
              <a:rPr lang="en-IN" sz="2200" dirty="0"/>
              <a:t>Robert Boyer and J Strother Moore established it in 1977. The B-M String search algorithm is a particularly efficient algorithm and has served as a standard benchmark for string search algorithm ever since.</a:t>
            </a:r>
          </a:p>
          <a:p>
            <a:pPr algn="just"/>
            <a:endParaRPr lang="en-IN" sz="2200" dirty="0"/>
          </a:p>
          <a:p>
            <a:pPr algn="just"/>
            <a:r>
              <a:rPr lang="en-IN" sz="2200" dirty="0"/>
              <a:t>The B-M algorithm takes a 'backward' approach: the pattern string (P) is aligned with the start of the text string (T), and then compares the characters of a pattern from right to left, beginning with rightmost character.</a:t>
            </a:r>
          </a:p>
          <a:p>
            <a:pPr algn="just"/>
            <a:endParaRPr lang="en-IN" sz="2200" dirty="0"/>
          </a:p>
          <a:p>
            <a:pPr algn="just"/>
            <a:r>
              <a:rPr lang="en-IN" sz="2200" dirty="0"/>
              <a:t>If a character is compared that is not within the pattern, no match can be found by </a:t>
            </a:r>
            <a:r>
              <a:rPr lang="en-IN" sz="2200" dirty="0" err="1"/>
              <a:t>analyzing</a:t>
            </a:r>
            <a:r>
              <a:rPr lang="en-IN" sz="2200" dirty="0"/>
              <a:t> any further aspects at this position so the pattern can be changed entirely past the mismatching character.</a:t>
            </a:r>
          </a:p>
          <a:p>
            <a:pPr marL="0" indent="0" algn="just">
              <a:buNone/>
            </a:pPr>
            <a:endParaRPr lang="en-IN" sz="2200" dirty="0"/>
          </a:p>
          <a:p>
            <a:pPr marL="0" indent="0" algn="just">
              <a:buNone/>
            </a:pPr>
            <a:endParaRPr lang="en-IN" sz="2000" dirty="0"/>
          </a:p>
        </p:txBody>
      </p:sp>
      <p:sp>
        <p:nvSpPr>
          <p:cNvPr id="6" name="Date Placeholder 5"/>
          <p:cNvSpPr>
            <a:spLocks noGrp="1"/>
          </p:cNvSpPr>
          <p:nvPr>
            <p:ph type="dt" sz="half" idx="10"/>
          </p:nvPr>
        </p:nvSpPr>
        <p:spPr/>
        <p:txBody>
          <a:bodyPr/>
          <a:lstStyle/>
          <a:p>
            <a:fld id="{F65381E7-B2FB-4ECF-9033-0A996F08B91F}"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53</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400" b="1" dirty="0"/>
              <a:t>                         </a:t>
            </a:r>
          </a:p>
          <a:p>
            <a:pPr algn="ctr"/>
            <a:r>
              <a:rPr lang="en-US" sz="2400" dirty="0"/>
              <a:t>String Matching(CO5)</a:t>
            </a:r>
          </a:p>
          <a:p>
            <a:endParaRPr lang="en-IN" sz="30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Tree>
    <p:extLst>
      <p:ext uri="{BB962C8B-B14F-4D97-AF65-F5344CB8AC3E}">
        <p14:creationId xmlns:p14="http://schemas.microsoft.com/office/powerpoint/2010/main" val="286235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990600"/>
            <a:ext cx="8305800" cy="5029199"/>
          </a:xfrm>
        </p:spPr>
        <p:txBody>
          <a:bodyPr>
            <a:normAutofit/>
          </a:bodyPr>
          <a:lstStyle/>
          <a:p>
            <a:pPr marL="0" indent="0">
              <a:buNone/>
            </a:pPr>
            <a:r>
              <a:rPr lang="en-IN" sz="2100" dirty="0"/>
              <a:t>     </a:t>
            </a:r>
            <a:r>
              <a:rPr lang="en-IN" sz="2000" dirty="0"/>
              <a:t> </a:t>
            </a:r>
            <a:r>
              <a:rPr lang="en-IN" sz="2400" b="1" dirty="0"/>
              <a:t>Boyer and Moore Algorithm</a:t>
            </a:r>
          </a:p>
          <a:p>
            <a:pPr algn="just"/>
            <a:r>
              <a:rPr lang="en-IN" sz="2200" dirty="0"/>
              <a:t>For deciding the possible shifts, B-M algorithm uses two </a:t>
            </a:r>
            <a:r>
              <a:rPr lang="en-IN" sz="2200" dirty="0" err="1"/>
              <a:t>preprocessing</a:t>
            </a:r>
            <a:r>
              <a:rPr lang="en-IN" sz="2200" dirty="0"/>
              <a:t> strategies simultaneously. Whenever a mismatch occurs, the algorithm calculates a variation using both approaches and selects the more significant shift thus, if make use of the most effective strategy for each case.</a:t>
            </a:r>
          </a:p>
          <a:p>
            <a:pPr algn="just"/>
            <a:endParaRPr lang="en-IN" sz="2200" dirty="0"/>
          </a:p>
          <a:p>
            <a:pPr algn="just"/>
            <a:r>
              <a:rPr lang="en-IN" sz="2200" dirty="0"/>
              <a:t>The two strategies are called heuristics of B - M as they are used to reduce the search. They are</a:t>
            </a:r>
          </a:p>
          <a:p>
            <a:pPr algn="just"/>
            <a:r>
              <a:rPr lang="en-IN" sz="2200" dirty="0"/>
              <a:t> Bad Character Heuristics</a:t>
            </a:r>
          </a:p>
          <a:p>
            <a:pPr lvl="0" algn="just"/>
            <a:r>
              <a:rPr lang="en-IN" sz="2200" dirty="0"/>
              <a:t> Good Suffix Heuristics</a:t>
            </a:r>
          </a:p>
          <a:p>
            <a:pPr marL="0" indent="0" algn="just">
              <a:buNone/>
            </a:pP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02B07407-17A2-412C-9E7E-8685B1AFBC42}"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Tree>
    <p:extLst>
      <p:ext uri="{BB962C8B-B14F-4D97-AF65-F5344CB8AC3E}">
        <p14:creationId xmlns:p14="http://schemas.microsoft.com/office/powerpoint/2010/main" val="398256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72" y="837092"/>
            <a:ext cx="8457028" cy="5258908"/>
          </a:xfrm>
        </p:spPr>
        <p:txBody>
          <a:bodyPr>
            <a:normAutofit fontScale="92500" lnSpcReduction="20000"/>
          </a:bodyPr>
          <a:lstStyle/>
          <a:p>
            <a:pPr marL="0" indent="0" algn="just">
              <a:buNone/>
            </a:pPr>
            <a:r>
              <a:rPr lang="en-IN" sz="2000" dirty="0"/>
              <a:t> </a:t>
            </a:r>
            <a:r>
              <a:rPr lang="en-IN" sz="2600" b="1" dirty="0"/>
              <a:t>Boyer and Moore Algorithm</a:t>
            </a:r>
          </a:p>
          <a:p>
            <a:pPr marL="0" indent="0" algn="just">
              <a:buNone/>
            </a:pPr>
            <a:endParaRPr lang="en-IN" sz="2200" b="1" dirty="0"/>
          </a:p>
          <a:p>
            <a:pPr marL="0" indent="0" algn="just">
              <a:buNone/>
            </a:pPr>
            <a:r>
              <a:rPr lang="en-IN" sz="2400" b="1" dirty="0"/>
              <a:t>     Bad Character Heuristics</a:t>
            </a:r>
          </a:p>
          <a:p>
            <a:pPr marL="0" indent="0" algn="just">
              <a:buNone/>
            </a:pPr>
            <a:endParaRPr lang="en-IN" sz="2400" b="1" dirty="0"/>
          </a:p>
          <a:p>
            <a:pPr marL="0" indent="0" algn="just">
              <a:buNone/>
            </a:pPr>
            <a:r>
              <a:rPr lang="en-IN" sz="2400" dirty="0"/>
              <a:t>      This Heuristics has two implications:</a:t>
            </a:r>
          </a:p>
          <a:p>
            <a:pPr marL="0" indent="0" algn="just">
              <a:buNone/>
            </a:pPr>
            <a:endParaRPr lang="en-IN" sz="2400" dirty="0"/>
          </a:p>
          <a:p>
            <a:pPr lvl="0" algn="just"/>
            <a:r>
              <a:rPr lang="en-IN" sz="2400" dirty="0"/>
              <a:t>Suppose there is a character in a text in which does not occur in a pattern at all. When a mismatch happens at this character (called as bad character), the whole pattern can be changed, begin matching form substring next to this 'bad character.’</a:t>
            </a:r>
          </a:p>
          <a:p>
            <a:pPr lvl="0" algn="just"/>
            <a:endParaRPr lang="en-IN" sz="2400" dirty="0"/>
          </a:p>
          <a:p>
            <a:pPr lvl="0" algn="just"/>
            <a:r>
              <a:rPr lang="en-IN" sz="2400" dirty="0"/>
              <a:t>On the other hand, it might be that a bad character is present in the pattern, in this case, align the nature of the pattern with a bad character in the text.</a:t>
            </a:r>
          </a:p>
          <a:p>
            <a:pPr marL="0" lvl="0" indent="0" algn="just">
              <a:buNone/>
            </a:pPr>
            <a:endParaRPr lang="en-IN" sz="2400" dirty="0"/>
          </a:p>
          <a:p>
            <a:pPr algn="just"/>
            <a:r>
              <a:rPr lang="en-IN" sz="2400" dirty="0"/>
              <a:t>Thus in any case shift may be higher than one.</a:t>
            </a:r>
          </a:p>
          <a:p>
            <a:pPr marL="0" indent="0" algn="just">
              <a:buNone/>
            </a:pPr>
            <a:endParaRPr lang="en-IN" sz="2400" dirty="0"/>
          </a:p>
          <a:p>
            <a:pPr marL="0" indent="0" algn="just">
              <a:buNone/>
            </a:pPr>
            <a:endParaRPr lang="en-IN" sz="2800" dirty="0"/>
          </a:p>
          <a:p>
            <a:pPr marL="0" indent="0">
              <a:buNone/>
            </a:pPr>
            <a:endParaRPr lang="en-IN" sz="2100" b="1" dirty="0"/>
          </a:p>
          <a:p>
            <a:pPr marL="0" indent="0" algn="just">
              <a:buNone/>
            </a:pP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EDCB096A-62DE-4D5E-AEA8-3F99DB156064}"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55</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400" b="1" dirty="0"/>
              <a:t>                              </a:t>
            </a:r>
          </a:p>
          <a:p>
            <a:pPr algn="ctr"/>
            <a:r>
              <a:rPr lang="en-US" sz="2400" dirty="0"/>
              <a:t>String Matching(CO5)</a:t>
            </a:r>
          </a:p>
          <a:p>
            <a:endParaRPr lang="en-IN" sz="30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Tree>
    <p:extLst>
      <p:ext uri="{BB962C8B-B14F-4D97-AF65-F5344CB8AC3E}">
        <p14:creationId xmlns:p14="http://schemas.microsoft.com/office/powerpoint/2010/main" val="369645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72" y="837092"/>
            <a:ext cx="8305800" cy="5029199"/>
          </a:xfrm>
        </p:spPr>
        <p:txBody>
          <a:bodyPr>
            <a:normAutofit/>
          </a:bodyPr>
          <a:lstStyle/>
          <a:p>
            <a:pPr marL="0" indent="0" algn="just">
              <a:buNone/>
            </a:pPr>
            <a:endParaRPr lang="en-IN" sz="2800" dirty="0"/>
          </a:p>
          <a:p>
            <a:pPr marL="0" indent="0" algn="just">
              <a:buNone/>
            </a:pPr>
            <a:endParaRPr lang="en-IN" sz="2200" b="1" dirty="0"/>
          </a:p>
          <a:p>
            <a:pPr marL="0" indent="0" algn="just">
              <a:buNone/>
            </a:pPr>
            <a:r>
              <a:rPr lang="en-IN" sz="2200" b="1" dirty="0"/>
              <a:t>Good Suffix Heuristics</a:t>
            </a:r>
            <a:r>
              <a:rPr lang="en-IN" sz="2200" dirty="0"/>
              <a:t>:</a:t>
            </a:r>
          </a:p>
          <a:p>
            <a:pPr marL="0" indent="0" algn="just">
              <a:buNone/>
            </a:pPr>
            <a:endParaRPr lang="en-IN" sz="2200" dirty="0"/>
          </a:p>
          <a:p>
            <a:pPr algn="just"/>
            <a:r>
              <a:rPr lang="en-IN" sz="2200" dirty="0"/>
              <a:t>A good suffix is a suffix that has matched successfully.</a:t>
            </a:r>
          </a:p>
          <a:p>
            <a:pPr algn="just"/>
            <a:endParaRPr lang="en-IN" sz="2200" dirty="0"/>
          </a:p>
          <a:p>
            <a:pPr algn="just"/>
            <a:r>
              <a:rPr lang="en-IN" sz="2200" dirty="0"/>
              <a:t>After a mismatch which has a negative shift in bad character heuristics, look if a substring of pattern matched till bad character has a good suffix in it, if it is so then we have an onward jump equal to the length of suffix found.</a:t>
            </a:r>
          </a:p>
          <a:p>
            <a:pPr marL="0" indent="0" algn="just">
              <a:buNone/>
            </a:pPr>
            <a:endParaRPr lang="en-IN" sz="2800" dirty="0"/>
          </a:p>
          <a:p>
            <a:pPr marL="0" indent="0">
              <a:buNone/>
            </a:pPr>
            <a:endParaRPr lang="en-IN" sz="2100" b="1" dirty="0"/>
          </a:p>
          <a:p>
            <a:pPr marL="0" indent="0" algn="just">
              <a:buNone/>
            </a:pP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29471A59-2A0D-4F9D-9D75-D71FF022EA87}"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56</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400" b="1" dirty="0"/>
              <a:t>                              </a:t>
            </a:r>
          </a:p>
          <a:p>
            <a:pPr algn="ctr"/>
            <a:r>
              <a:rPr lang="en-US" sz="2400" dirty="0"/>
              <a:t>String Matching(CO5)</a:t>
            </a:r>
          </a:p>
          <a:p>
            <a:endParaRPr lang="en-IN" sz="30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
        <p:nvSpPr>
          <p:cNvPr id="2" name="Rectangle 1">
            <a:extLst>
              <a:ext uri="{FF2B5EF4-FFF2-40B4-BE49-F238E27FC236}">
                <a16:creationId xmlns:a16="http://schemas.microsoft.com/office/drawing/2014/main" id="{9FA5FC10-00F0-442B-9ABC-06AC5193AE72}"/>
              </a:ext>
            </a:extLst>
          </p:cNvPr>
          <p:cNvSpPr/>
          <p:nvPr/>
        </p:nvSpPr>
        <p:spPr>
          <a:xfrm>
            <a:off x="379827" y="842357"/>
            <a:ext cx="3984489" cy="461665"/>
          </a:xfrm>
          <a:prstGeom prst="rect">
            <a:avLst/>
          </a:prstGeom>
        </p:spPr>
        <p:txBody>
          <a:bodyPr wrap="none">
            <a:spAutoFit/>
          </a:bodyPr>
          <a:lstStyle/>
          <a:p>
            <a:r>
              <a:rPr lang="en-IN" sz="2400" dirty="0"/>
              <a:t> </a:t>
            </a:r>
            <a:r>
              <a:rPr lang="en-IN" sz="2400" b="1" dirty="0"/>
              <a:t>Boyer and Moore Algorithm</a:t>
            </a:r>
            <a:endParaRPr lang="en-IN" sz="2400" dirty="0"/>
          </a:p>
        </p:txBody>
      </p:sp>
    </p:spTree>
    <p:extLst>
      <p:ext uri="{BB962C8B-B14F-4D97-AF65-F5344CB8AC3E}">
        <p14:creationId xmlns:p14="http://schemas.microsoft.com/office/powerpoint/2010/main" val="162668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11CD61-7B41-41A4-B282-54669808DCF4}" type="datetime1">
              <a:rPr lang="en-US" smtClean="0"/>
              <a:t>12/28/2022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8634"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NP Completeness(CO5)</a:t>
            </a:r>
          </a:p>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sp>
        <p:nvSpPr>
          <p:cNvPr id="11" name="Rectangle 10">
            <a:extLst>
              <a:ext uri="{FF2B5EF4-FFF2-40B4-BE49-F238E27FC236}">
                <a16:creationId xmlns:a16="http://schemas.microsoft.com/office/drawing/2014/main" id="{10D39312-602F-4904-A1F3-A99B3312DEAB}"/>
              </a:ext>
            </a:extLst>
          </p:cNvPr>
          <p:cNvSpPr/>
          <p:nvPr/>
        </p:nvSpPr>
        <p:spPr>
          <a:xfrm>
            <a:off x="742657" y="1697037"/>
            <a:ext cx="7315200" cy="4157548"/>
          </a:xfrm>
          <a:prstGeom prst="rect">
            <a:avLst/>
          </a:prstGeom>
        </p:spPr>
        <p:txBody>
          <a:bodyPr wrap="square">
            <a:spAutoFit/>
          </a:bodyPr>
          <a:lstStyle/>
          <a:p>
            <a:pPr algn="just">
              <a:lnSpc>
                <a:spcPct val="107000"/>
              </a:lnSpc>
              <a:spcAft>
                <a:spcPts val="800"/>
              </a:spcAft>
            </a:pPr>
            <a:r>
              <a:rPr lang="en-IN" sz="2200" dirty="0">
                <a:ea typeface="Calibri" panose="020F0502020204030204" pitchFamily="34" charset="0"/>
                <a:cs typeface="Times New Roman" panose="02020603050405020304" pitchFamily="18" charset="0"/>
              </a:rPr>
              <a:t>This objective this topic is to make students understand about</a:t>
            </a:r>
          </a:p>
          <a:p>
            <a:pPr marL="342900" indent="-342900" algn="just">
              <a:lnSpc>
                <a:spcPct val="107000"/>
              </a:lnSpc>
              <a:spcAft>
                <a:spcPts val="800"/>
              </a:spcAft>
              <a:buFont typeface="Arial" panose="020B0604020202020204" pitchFamily="34" charset="0"/>
              <a:buChar char="•"/>
            </a:pPr>
            <a:r>
              <a:rPr lang="en-IN" sz="2200" dirty="0">
                <a:ea typeface="Calibri" panose="020F0502020204030204" pitchFamily="34" charset="0"/>
                <a:cs typeface="Times New Roman" panose="02020603050405020304" pitchFamily="18" charset="0"/>
              </a:rPr>
              <a:t>Different Class of problems</a:t>
            </a:r>
          </a:p>
          <a:p>
            <a:pPr marL="342900" indent="-342900" algn="just">
              <a:lnSpc>
                <a:spcPct val="107000"/>
              </a:lnSpc>
              <a:spcAft>
                <a:spcPts val="800"/>
              </a:spcAft>
              <a:buFont typeface="Arial" panose="020B0604020202020204" pitchFamily="34" charset="0"/>
              <a:buChar char="•"/>
            </a:pPr>
            <a:r>
              <a:rPr lang="en-IN" sz="2200" dirty="0">
                <a:ea typeface="Calibri" panose="020F0502020204030204" pitchFamily="34" charset="0"/>
                <a:cs typeface="Times New Roman" panose="02020603050405020304" pitchFamily="18" charset="0"/>
              </a:rPr>
              <a:t>P Class</a:t>
            </a:r>
          </a:p>
          <a:p>
            <a:pPr marL="342900" indent="-342900" algn="just">
              <a:lnSpc>
                <a:spcPct val="107000"/>
              </a:lnSpc>
              <a:spcAft>
                <a:spcPts val="800"/>
              </a:spcAft>
              <a:buFont typeface="Arial" panose="020B0604020202020204" pitchFamily="34" charset="0"/>
              <a:buChar char="•"/>
            </a:pPr>
            <a:r>
              <a:rPr lang="en-IN" sz="2200" dirty="0">
                <a:ea typeface="Calibri" panose="020F0502020204030204" pitchFamily="34" charset="0"/>
                <a:cs typeface="Times New Roman" panose="02020603050405020304" pitchFamily="18" charset="0"/>
              </a:rPr>
              <a:t>NP Class</a:t>
            </a:r>
          </a:p>
          <a:p>
            <a:pPr marL="342900" indent="-342900" algn="just">
              <a:lnSpc>
                <a:spcPct val="107000"/>
              </a:lnSpc>
              <a:spcAft>
                <a:spcPts val="800"/>
              </a:spcAft>
              <a:buFont typeface="Arial" panose="020B0604020202020204" pitchFamily="34" charset="0"/>
              <a:buChar char="•"/>
            </a:pPr>
            <a:r>
              <a:rPr lang="en-IN" sz="2200" dirty="0">
                <a:ea typeface="Calibri" panose="020F0502020204030204" pitchFamily="34" charset="0"/>
                <a:cs typeface="Times New Roman" panose="02020603050405020304" pitchFamily="18" charset="0"/>
              </a:rPr>
              <a:t>NPC</a:t>
            </a:r>
          </a:p>
          <a:p>
            <a:pPr marL="342900" indent="-342900" algn="just">
              <a:lnSpc>
                <a:spcPct val="107000"/>
              </a:lnSpc>
              <a:spcAft>
                <a:spcPts val="800"/>
              </a:spcAft>
              <a:buFont typeface="Arial" panose="020B0604020202020204" pitchFamily="34" charset="0"/>
              <a:buChar char="•"/>
            </a:pPr>
            <a:r>
              <a:rPr lang="en-IN" sz="2200" dirty="0">
                <a:ea typeface="Calibri" panose="020F0502020204030204" pitchFamily="34" charset="0"/>
                <a:cs typeface="Times New Roman" panose="02020603050405020304" pitchFamily="18" charset="0"/>
              </a:rPr>
              <a:t>Hard Problems</a:t>
            </a:r>
          </a:p>
          <a:p>
            <a:pPr marL="342900" indent="-342900" algn="just">
              <a:lnSpc>
                <a:spcPct val="107000"/>
              </a:lnSpc>
              <a:spcAft>
                <a:spcPts val="800"/>
              </a:spcAft>
              <a:buFont typeface="Arial" panose="020B0604020202020204" pitchFamily="34" charset="0"/>
              <a:buChar char="•"/>
            </a:pPr>
            <a:r>
              <a:rPr lang="en-IN" sz="2200" dirty="0">
                <a:ea typeface="Calibri" panose="020F0502020204030204" pitchFamily="34" charset="0"/>
                <a:cs typeface="Times New Roman" panose="02020603050405020304" pitchFamily="18" charset="0"/>
              </a:rPr>
              <a:t>Approximation and Randomized algorithm</a:t>
            </a:r>
          </a:p>
          <a:p>
            <a:pPr marL="342900" indent="-342900" algn="just">
              <a:lnSpc>
                <a:spcPct val="107000"/>
              </a:lnSpc>
              <a:spcAft>
                <a:spcPts val="800"/>
              </a:spcAft>
              <a:buFont typeface="Arial" panose="020B0604020202020204" pitchFamily="34" charset="0"/>
              <a:buChar char="•"/>
            </a:pPr>
            <a:endParaRPr lang="en-IN" sz="2200" dirty="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71624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r>
              <a:rPr lang="en-US" sz="2400" b="1" dirty="0"/>
              <a:t>   Prerequisite</a:t>
            </a:r>
          </a:p>
          <a:p>
            <a:r>
              <a:rPr lang="en-US" sz="2200" dirty="0"/>
              <a:t>Different Problems like graph </a:t>
            </a:r>
            <a:r>
              <a:rPr lang="en-US" sz="2200" dirty="0" err="1"/>
              <a:t>colouring</a:t>
            </a:r>
            <a:endParaRPr lang="en-US" sz="2200" dirty="0"/>
          </a:p>
          <a:p>
            <a:r>
              <a:rPr lang="en-US" sz="2200" dirty="0"/>
              <a:t>Travelling Salesman Problem</a:t>
            </a:r>
          </a:p>
          <a:p>
            <a:pPr marL="0" indent="0">
              <a:buNone/>
            </a:pPr>
            <a:endParaRPr lang="en-US" sz="2400" dirty="0"/>
          </a:p>
          <a:p>
            <a:endParaRPr lang="en-US" sz="2400" dirty="0"/>
          </a:p>
          <a:p>
            <a:pPr marL="0" indent="0">
              <a:buNone/>
            </a:pPr>
            <a:r>
              <a:rPr lang="en-US" sz="2400" b="1" dirty="0"/>
              <a:t>    Recap</a:t>
            </a:r>
          </a:p>
          <a:p>
            <a:r>
              <a:rPr lang="en-IN" sz="2400" dirty="0"/>
              <a:t>String Matching Algorithm</a:t>
            </a:r>
          </a:p>
          <a:p>
            <a:r>
              <a:rPr lang="en-IN" sz="2400" dirty="0"/>
              <a:t>Algorithms for solving real world problems</a:t>
            </a:r>
          </a:p>
          <a:p>
            <a:endParaRPr lang="en-US" dirty="0"/>
          </a:p>
        </p:txBody>
      </p:sp>
      <p:sp>
        <p:nvSpPr>
          <p:cNvPr id="4" name="Date Placeholder 3"/>
          <p:cNvSpPr>
            <a:spLocks noGrp="1"/>
          </p:cNvSpPr>
          <p:nvPr>
            <p:ph type="dt" sz="half" idx="10"/>
          </p:nvPr>
        </p:nvSpPr>
        <p:spPr/>
        <p:txBody>
          <a:bodyPr/>
          <a:lstStyle/>
          <a:p>
            <a:fld id="{CB741CF4-7779-4800-A01A-C85F5583B840}"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5847942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904" y="1030359"/>
            <a:ext cx="8305800" cy="5029199"/>
          </a:xfrm>
        </p:spPr>
        <p:txBody>
          <a:bodyPr>
            <a:normAutofit/>
          </a:bodyPr>
          <a:lstStyle/>
          <a:p>
            <a:pPr algn="just"/>
            <a:r>
              <a:rPr lang="en-IN" sz="2200" dirty="0"/>
              <a:t>A problem is in the class NPC if it is in NP and is as </a:t>
            </a:r>
            <a:r>
              <a:rPr lang="en-IN" sz="2200" b="1" dirty="0"/>
              <a:t>hard</a:t>
            </a:r>
            <a:r>
              <a:rPr lang="en-IN" sz="2200" dirty="0"/>
              <a:t> as any problem in NP. A problem is </a:t>
            </a:r>
            <a:r>
              <a:rPr lang="en-IN" sz="2200" b="1" dirty="0"/>
              <a:t>NP-hard</a:t>
            </a:r>
            <a:r>
              <a:rPr lang="en-IN" sz="2200" dirty="0"/>
              <a:t> if all problems in NP are polynomial time reducible to it, even though it may not be in NP itself.</a:t>
            </a:r>
          </a:p>
          <a:p>
            <a:pPr marL="0" indent="0" algn="just">
              <a:buNone/>
            </a:pPr>
            <a:endParaRPr lang="en-IN" sz="1800" dirty="0"/>
          </a:p>
        </p:txBody>
      </p:sp>
      <p:sp>
        <p:nvSpPr>
          <p:cNvPr id="6" name="Date Placeholder 5"/>
          <p:cNvSpPr>
            <a:spLocks noGrp="1"/>
          </p:cNvSpPr>
          <p:nvPr>
            <p:ph type="dt" sz="half" idx="10"/>
          </p:nvPr>
        </p:nvSpPr>
        <p:spPr/>
        <p:txBody>
          <a:bodyPr/>
          <a:lstStyle/>
          <a:p>
            <a:fld id="{B4D78B3A-0B1D-4BF4-AA94-199C1398B18F}"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59</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NP Completeness(CO5)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pic>
        <p:nvPicPr>
          <p:cNvPr id="16386" name="Picture 2" descr="NP-hard">
            <a:extLst>
              <a:ext uri="{FF2B5EF4-FFF2-40B4-BE49-F238E27FC236}">
                <a16:creationId xmlns:a16="http://schemas.microsoft.com/office/drawing/2014/main" id="{3A83C001-BD3D-4029-88C3-880FAD9184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5459" y="2230688"/>
            <a:ext cx="3581399" cy="21294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1A14B85-621F-408E-A60B-10DAC87F2D9F}"/>
              </a:ext>
            </a:extLst>
          </p:cNvPr>
          <p:cNvSpPr/>
          <p:nvPr/>
        </p:nvSpPr>
        <p:spPr>
          <a:xfrm>
            <a:off x="468004" y="4627312"/>
            <a:ext cx="8229600" cy="1446550"/>
          </a:xfrm>
          <a:prstGeom prst="rect">
            <a:avLst/>
          </a:prstGeom>
        </p:spPr>
        <p:txBody>
          <a:bodyPr wrap="square">
            <a:spAutoFit/>
          </a:bodyPr>
          <a:lstStyle/>
          <a:p>
            <a:pPr marL="285750" indent="-285750" algn="just">
              <a:buFont typeface="Arial" panose="020B0604020202020204" pitchFamily="34" charset="0"/>
              <a:buChar char="•"/>
            </a:pPr>
            <a:r>
              <a:rPr lang="en-IN" sz="2200" dirty="0">
                <a:solidFill>
                  <a:srgbClr val="000000"/>
                </a:solidFill>
                <a:latin typeface="+mj-lt"/>
              </a:rPr>
              <a:t>If a polynomial time algorithm exists for any of these problems, all problems in NP would be polynomial time solvable. These problems are called </a:t>
            </a:r>
            <a:r>
              <a:rPr lang="en-IN" sz="2200" b="1" dirty="0">
                <a:solidFill>
                  <a:srgbClr val="000000"/>
                </a:solidFill>
                <a:latin typeface="+mj-lt"/>
              </a:rPr>
              <a:t>NP-complete</a:t>
            </a:r>
            <a:r>
              <a:rPr lang="en-IN" sz="2200" dirty="0">
                <a:solidFill>
                  <a:srgbClr val="000000"/>
                </a:solidFill>
                <a:latin typeface="+mj-lt"/>
              </a:rPr>
              <a:t>. The phenomenon of NP-completeness is important for both theoretical and practical reasons.</a:t>
            </a:r>
            <a:endParaRPr lang="en-IN" sz="2200" dirty="0">
              <a:latin typeface="+mj-lt"/>
            </a:endParaRPr>
          </a:p>
        </p:txBody>
      </p:sp>
    </p:spTree>
    <p:extLst>
      <p:ext uri="{BB962C8B-B14F-4D97-AF65-F5344CB8AC3E}">
        <p14:creationId xmlns:p14="http://schemas.microsoft.com/office/powerpoint/2010/main" val="295328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6386"/>
                                        </p:tgtEl>
                                        <p:attrNameLst>
                                          <p:attrName>style.visibility</p:attrName>
                                        </p:attrNameLst>
                                      </p:cBhvr>
                                      <p:to>
                                        <p:strVal val="visible"/>
                                      </p:to>
                                    </p:set>
                                    <p:animEffect transition="in" filter="barn(inVertical)">
                                      <p:cBhvr>
                                        <p:cTn id="11" dur="500"/>
                                        <p:tgtEl>
                                          <p:spTgt spid="1638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anim calcmode="lin" valueType="num">
                                      <p:cBhvr>
                                        <p:cTn id="1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dirty="0"/>
              <a:t>Upon completion of this course, students will be able to do the following:</a:t>
            </a:r>
          </a:p>
          <a:p>
            <a:pPr lvl="0" algn="just"/>
            <a:r>
              <a:rPr lang="en-US" sz="2200" dirty="0"/>
              <a:t>Analyze the asymptotic performance of algorithms.</a:t>
            </a:r>
          </a:p>
          <a:p>
            <a:pPr lvl="0" algn="just"/>
            <a:r>
              <a:rPr lang="en-US" sz="2200" dirty="0"/>
              <a:t>Write rigorous correctness proofs for algorithms.</a:t>
            </a:r>
          </a:p>
          <a:p>
            <a:pPr lvl="0" algn="just"/>
            <a:r>
              <a:rPr lang="en-US" sz="2200" dirty="0"/>
              <a:t>Demonstrate a familiarity with major algorithms and data structures.</a:t>
            </a:r>
          </a:p>
          <a:p>
            <a:pPr lvl="0" algn="just"/>
            <a:r>
              <a:rPr lang="en-US" sz="2200" dirty="0"/>
              <a:t>Apply important algorithmic design paradigms and methods of analysis.</a:t>
            </a:r>
          </a:p>
          <a:p>
            <a:pPr lvl="0" algn="just"/>
            <a:r>
              <a:rPr lang="en-US" sz="2200" dirty="0"/>
              <a:t>Synthesize efficient algorithms in common engineering design situations.</a:t>
            </a:r>
          </a:p>
        </p:txBody>
      </p:sp>
      <p:sp>
        <p:nvSpPr>
          <p:cNvPr id="4" name="Date Placeholder 3"/>
          <p:cNvSpPr>
            <a:spLocks noGrp="1"/>
          </p:cNvSpPr>
          <p:nvPr>
            <p:ph type="dt" sz="half" idx="10"/>
          </p:nvPr>
        </p:nvSpPr>
        <p:spPr/>
        <p:txBody>
          <a:bodyPr/>
          <a:lstStyle/>
          <a:p>
            <a:fld id="{0FEA71A0-704D-4539-B94E-ADF543CA6B74}" type="datetime1">
              <a:rPr lang="en-US" smtClean="0"/>
              <a:t>12/28/2022</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7167527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666" y="1072157"/>
            <a:ext cx="8305800" cy="5029199"/>
          </a:xfrm>
        </p:spPr>
        <p:txBody>
          <a:bodyPr>
            <a:normAutofit/>
          </a:bodyPr>
          <a:lstStyle/>
          <a:p>
            <a:pPr marL="0" indent="0" algn="just">
              <a:buNone/>
            </a:pPr>
            <a:r>
              <a:rPr lang="en-IN" sz="2200" dirty="0"/>
              <a:t>A language </a:t>
            </a:r>
            <a:r>
              <a:rPr lang="en-IN" sz="2200" b="1" dirty="0"/>
              <a:t>B</a:t>
            </a:r>
            <a:r>
              <a:rPr lang="en-IN" sz="2200" dirty="0"/>
              <a:t> is </a:t>
            </a:r>
            <a:r>
              <a:rPr lang="en-IN" sz="2200" b="1" i="1" dirty="0"/>
              <a:t>NP-complete</a:t>
            </a:r>
            <a:r>
              <a:rPr lang="en-IN" sz="2200" dirty="0"/>
              <a:t> if it satisfies two conditions</a:t>
            </a:r>
          </a:p>
          <a:p>
            <a:pPr algn="just">
              <a:buFont typeface="+mj-lt"/>
              <a:buAutoNum type="arabicPeriod"/>
            </a:pPr>
            <a:r>
              <a:rPr lang="en-IN" sz="2200" b="1" dirty="0"/>
              <a:t> B</a:t>
            </a:r>
            <a:r>
              <a:rPr lang="en-IN" sz="2200" dirty="0"/>
              <a:t> is in NP</a:t>
            </a:r>
          </a:p>
          <a:p>
            <a:pPr algn="just">
              <a:buFont typeface="+mj-lt"/>
              <a:buAutoNum type="arabicPeriod"/>
            </a:pPr>
            <a:r>
              <a:rPr lang="en-IN" sz="2200" dirty="0"/>
              <a:t>Every </a:t>
            </a:r>
            <a:r>
              <a:rPr lang="en-IN" sz="2200" b="1" dirty="0"/>
              <a:t>A</a:t>
            </a:r>
            <a:r>
              <a:rPr lang="en-IN" sz="2200" dirty="0"/>
              <a:t> in NP is polynomial time reducible to </a:t>
            </a:r>
            <a:r>
              <a:rPr lang="en-IN" sz="2200" b="1" dirty="0"/>
              <a:t>B</a:t>
            </a:r>
            <a:r>
              <a:rPr lang="en-IN" sz="2200" dirty="0"/>
              <a:t>.</a:t>
            </a:r>
          </a:p>
          <a:p>
            <a:pPr marL="0" indent="0" algn="just">
              <a:buNone/>
            </a:pPr>
            <a:endParaRPr lang="en-IN" sz="2200" dirty="0"/>
          </a:p>
          <a:p>
            <a:pPr algn="just"/>
            <a:r>
              <a:rPr lang="en-IN" sz="2200" dirty="0"/>
              <a:t>If a language satisfies the second property, but not necessarily the first one, the language </a:t>
            </a:r>
            <a:r>
              <a:rPr lang="en-IN" sz="2200" b="1" dirty="0"/>
              <a:t>B</a:t>
            </a:r>
            <a:r>
              <a:rPr lang="en-IN" sz="2200" dirty="0"/>
              <a:t> is known as </a:t>
            </a:r>
            <a:r>
              <a:rPr lang="en-IN" sz="2200" b="1" dirty="0"/>
              <a:t>NP-Hard</a:t>
            </a:r>
            <a:r>
              <a:rPr lang="en-IN" sz="2200" dirty="0"/>
              <a:t>. Informally, a search problem </a:t>
            </a:r>
            <a:r>
              <a:rPr lang="en-IN" sz="2200" b="1" dirty="0"/>
              <a:t>B</a:t>
            </a:r>
            <a:r>
              <a:rPr lang="en-IN" sz="2200" dirty="0"/>
              <a:t> is </a:t>
            </a:r>
            <a:r>
              <a:rPr lang="en-IN" sz="2200" b="1" dirty="0"/>
              <a:t>NP-Hard</a:t>
            </a:r>
            <a:r>
              <a:rPr lang="en-IN" sz="2200" dirty="0"/>
              <a:t> if there exists some </a:t>
            </a:r>
            <a:r>
              <a:rPr lang="en-IN" sz="2200" b="1" dirty="0"/>
              <a:t>NP-Complete</a:t>
            </a:r>
            <a:r>
              <a:rPr lang="en-IN" sz="2200" dirty="0"/>
              <a:t> problem </a:t>
            </a:r>
            <a:r>
              <a:rPr lang="en-IN" sz="2200" b="1" dirty="0"/>
              <a:t>A</a:t>
            </a:r>
            <a:r>
              <a:rPr lang="en-IN" sz="2200" dirty="0"/>
              <a:t> that Turing reduces to </a:t>
            </a:r>
            <a:r>
              <a:rPr lang="en-IN" sz="2200" b="1" dirty="0"/>
              <a:t>B</a:t>
            </a:r>
            <a:r>
              <a:rPr lang="en-IN" sz="2200" dirty="0"/>
              <a:t>.</a:t>
            </a:r>
          </a:p>
          <a:p>
            <a:pPr marL="0" indent="0" algn="just">
              <a:buNone/>
            </a:pPr>
            <a:endParaRPr lang="en-IN" sz="2200" dirty="0"/>
          </a:p>
          <a:p>
            <a:pPr algn="just"/>
            <a:r>
              <a:rPr lang="en-IN" sz="2200" dirty="0"/>
              <a:t>The problem in NP-Hard cannot be solved in polynomial time, until </a:t>
            </a:r>
            <a:r>
              <a:rPr lang="en-IN" sz="2200" b="1" dirty="0"/>
              <a:t>P = NP</a:t>
            </a:r>
            <a:r>
              <a:rPr lang="en-IN" sz="2200" dirty="0"/>
              <a:t>. If a problem is proved to be NPC, there is no need to waste time on trying to find an efficient algorithm for it. Instead, we can focus on design approximation algorithm.</a:t>
            </a:r>
          </a:p>
          <a:p>
            <a:pPr marL="0" indent="0" algn="just">
              <a:buNone/>
            </a:pPr>
            <a:endParaRPr lang="en-IN" sz="1800" dirty="0"/>
          </a:p>
        </p:txBody>
      </p:sp>
      <p:sp>
        <p:nvSpPr>
          <p:cNvPr id="6" name="Date Placeholder 5"/>
          <p:cNvSpPr>
            <a:spLocks noGrp="1"/>
          </p:cNvSpPr>
          <p:nvPr>
            <p:ph type="dt" sz="half" idx="10"/>
          </p:nvPr>
        </p:nvSpPr>
        <p:spPr/>
        <p:txBody>
          <a:bodyPr/>
          <a:lstStyle/>
          <a:p>
            <a:fld id="{450D6978-82D8-4554-A0F7-6A797EEF7353}"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60</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NP Completeness(CO5)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Tree>
    <p:extLst>
      <p:ext uri="{BB962C8B-B14F-4D97-AF65-F5344CB8AC3E}">
        <p14:creationId xmlns:p14="http://schemas.microsoft.com/office/powerpoint/2010/main" val="43305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904" y="1030359"/>
            <a:ext cx="8305800" cy="5029199"/>
          </a:xfrm>
        </p:spPr>
        <p:txBody>
          <a:bodyPr>
            <a:normAutofit/>
          </a:bodyPr>
          <a:lstStyle/>
          <a:p>
            <a:r>
              <a:rPr lang="en-IN" sz="2200" b="1" dirty="0"/>
              <a:t>NP-Complete Problems</a:t>
            </a:r>
          </a:p>
          <a:p>
            <a:pPr marL="0" indent="0">
              <a:buNone/>
            </a:pPr>
            <a:r>
              <a:rPr lang="en-IN" sz="2200" dirty="0"/>
              <a:t>Following are some NP-Complete problems, for which no polynomial time algorithm is known.</a:t>
            </a:r>
          </a:p>
          <a:p>
            <a:r>
              <a:rPr lang="en-IN" sz="2200" dirty="0"/>
              <a:t>Determining whether a graph has a Hamiltonian cycle</a:t>
            </a:r>
          </a:p>
          <a:p>
            <a:r>
              <a:rPr lang="en-IN" sz="2200" dirty="0"/>
              <a:t>Determining whether a Boolean formula is satisfiable, etc.</a:t>
            </a:r>
          </a:p>
          <a:p>
            <a:pPr marL="0" indent="0" algn="just">
              <a:buNone/>
            </a:pPr>
            <a:endParaRPr lang="en-IN" sz="2200" dirty="0"/>
          </a:p>
          <a:p>
            <a:r>
              <a:rPr lang="en-IN" sz="2200" b="1" dirty="0"/>
              <a:t>NP-Hard Problems</a:t>
            </a:r>
          </a:p>
          <a:p>
            <a:pPr marL="0" indent="0">
              <a:buNone/>
            </a:pPr>
            <a:r>
              <a:rPr lang="en-IN" sz="2200" dirty="0"/>
              <a:t>    The following problems are NP-Hard</a:t>
            </a:r>
          </a:p>
          <a:p>
            <a:r>
              <a:rPr lang="en-IN" sz="2200" dirty="0"/>
              <a:t>The circuit-satisfiability problem</a:t>
            </a:r>
          </a:p>
          <a:p>
            <a:r>
              <a:rPr lang="en-IN" sz="2200" dirty="0"/>
              <a:t>Set Cover</a:t>
            </a:r>
          </a:p>
          <a:p>
            <a:r>
              <a:rPr lang="en-IN" sz="2200" dirty="0"/>
              <a:t>Vertex Cover</a:t>
            </a:r>
          </a:p>
          <a:p>
            <a:r>
              <a:rPr lang="en-IN" sz="2200" dirty="0"/>
              <a:t>Travelling Salesman Problem</a:t>
            </a:r>
          </a:p>
          <a:p>
            <a:pPr marL="0" indent="0" algn="just">
              <a:buNone/>
            </a:pPr>
            <a:endParaRPr lang="en-IN" sz="1800" dirty="0"/>
          </a:p>
        </p:txBody>
      </p:sp>
      <p:sp>
        <p:nvSpPr>
          <p:cNvPr id="6" name="Date Placeholder 5"/>
          <p:cNvSpPr>
            <a:spLocks noGrp="1"/>
          </p:cNvSpPr>
          <p:nvPr>
            <p:ph type="dt" sz="half" idx="10"/>
          </p:nvPr>
        </p:nvSpPr>
        <p:spPr/>
        <p:txBody>
          <a:bodyPr/>
          <a:lstStyle/>
          <a:p>
            <a:fld id="{DE83592F-CBFE-4CB2-8F6C-B410BC86DDA0}"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61</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NP Completeness(CO5)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Tree>
    <p:extLst>
      <p:ext uri="{BB962C8B-B14F-4D97-AF65-F5344CB8AC3E}">
        <p14:creationId xmlns:p14="http://schemas.microsoft.com/office/powerpoint/2010/main" val="18749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1000"/>
                                        <p:tgtEl>
                                          <p:spTgt spid="3">
                                            <p:txEl>
                                              <p:pRg st="6" end="6"/>
                                            </p:txEl>
                                          </p:spTgt>
                                        </p:tgtEl>
                                      </p:cBhvr>
                                    </p:animEffect>
                                    <p:anim calcmode="lin" valueType="num">
                                      <p:cBhvr>
                                        <p:cTn id="1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1000"/>
                                        <p:tgtEl>
                                          <p:spTgt spid="3">
                                            <p:txEl>
                                              <p:pRg st="7" end="7"/>
                                            </p:txEl>
                                          </p:spTgt>
                                        </p:tgtEl>
                                      </p:cBhvr>
                                    </p:animEffect>
                                    <p:anim calcmode="lin" valueType="num">
                                      <p:cBhvr>
                                        <p:cTn id="2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1000"/>
                                        <p:tgtEl>
                                          <p:spTgt spid="3">
                                            <p:txEl>
                                              <p:pRg st="8" end="8"/>
                                            </p:txEl>
                                          </p:spTgt>
                                        </p:tgtEl>
                                      </p:cBhvr>
                                    </p:animEffect>
                                    <p:anim calcmode="lin" valueType="num">
                                      <p:cBhvr>
                                        <p:cTn id="2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1000"/>
                                        <p:tgtEl>
                                          <p:spTgt spid="3">
                                            <p:txEl>
                                              <p:pRg st="9" end="9"/>
                                            </p:txEl>
                                          </p:spTgt>
                                        </p:tgtEl>
                                      </p:cBhvr>
                                    </p:animEffect>
                                    <p:anim calcmode="lin" valueType="num">
                                      <p:cBhvr>
                                        <p:cTn id="3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9" end="9"/>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1000"/>
                                        <p:tgtEl>
                                          <p:spTgt spid="3">
                                            <p:txEl>
                                              <p:pRg st="10" end="10"/>
                                            </p:txEl>
                                          </p:spTgt>
                                        </p:tgtEl>
                                      </p:cBhvr>
                                    </p:animEffect>
                                    <p:anim calcmode="lin" valueType="num">
                                      <p:cBhvr>
                                        <p:cTn id="3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505" y="851352"/>
            <a:ext cx="8305800" cy="5244648"/>
          </a:xfrm>
        </p:spPr>
        <p:txBody>
          <a:bodyPr>
            <a:normAutofit fontScale="92500" lnSpcReduction="20000"/>
          </a:bodyPr>
          <a:lstStyle/>
          <a:p>
            <a:pPr marL="0" indent="0" algn="just">
              <a:buNone/>
            </a:pPr>
            <a:r>
              <a:rPr lang="en-IN" sz="2400" b="1" dirty="0"/>
              <a:t>Circuit Satisfiability</a:t>
            </a:r>
          </a:p>
          <a:p>
            <a:pPr marL="0" indent="0" algn="just">
              <a:buNone/>
            </a:pPr>
            <a:r>
              <a:rPr lang="en-IN" sz="2400" dirty="0"/>
              <a:t>According to given decision-based NP problem, we can design the CIRCUIT and verify a given mentioned output also within the P time. The CIRCUIT is provided below:-</a:t>
            </a:r>
          </a:p>
          <a:p>
            <a:pPr marL="0" indent="0" algn="just">
              <a:buNone/>
            </a:pPr>
            <a:endParaRPr lang="en-IN" sz="2400" dirty="0"/>
          </a:p>
          <a:p>
            <a:pPr marL="0" indent="0" algn="just">
              <a:buNone/>
            </a:pPr>
            <a:endParaRPr lang="en-IN" sz="2400" dirty="0"/>
          </a:p>
          <a:p>
            <a:pPr marL="0" indent="0" algn="just">
              <a:buNone/>
            </a:pPr>
            <a:endParaRPr lang="en-IN" sz="2400" dirty="0"/>
          </a:p>
          <a:p>
            <a:pPr marL="0" indent="0" algn="just">
              <a:buNone/>
            </a:pPr>
            <a:endParaRPr lang="en-IN" sz="2400" dirty="0"/>
          </a:p>
          <a:p>
            <a:pPr marL="0" indent="0" algn="just">
              <a:buNone/>
            </a:pPr>
            <a:endParaRPr lang="en-IN" sz="2400" dirty="0"/>
          </a:p>
          <a:p>
            <a:pPr marL="0" indent="0" algn="just">
              <a:buNone/>
            </a:pPr>
            <a:endParaRPr lang="en-IN" sz="2400" dirty="0"/>
          </a:p>
          <a:p>
            <a:pPr marL="0" indent="0" algn="just">
              <a:buNone/>
            </a:pPr>
            <a:endParaRPr lang="en-IN" sz="2400" dirty="0"/>
          </a:p>
          <a:p>
            <a:pPr marL="0" indent="0" algn="just">
              <a:buNone/>
            </a:pPr>
            <a:r>
              <a:rPr lang="en-IN" sz="2400" dirty="0"/>
              <a:t>Although we can design a circuit and verified the mentioned output within Polynomial time but remember we can never predict the number of gates which produces the high output against the set of inputs/high inputs within a polynomial time. So we verified the production and conversion had been done within polynomial time. So it is NPC.</a:t>
            </a:r>
          </a:p>
          <a:p>
            <a:pPr marL="0" indent="0" algn="just">
              <a:buNone/>
            </a:pPr>
            <a:endParaRPr lang="en-IN" sz="1800" b="1" dirty="0"/>
          </a:p>
        </p:txBody>
      </p:sp>
      <p:sp>
        <p:nvSpPr>
          <p:cNvPr id="6" name="Date Placeholder 5"/>
          <p:cNvSpPr>
            <a:spLocks noGrp="1"/>
          </p:cNvSpPr>
          <p:nvPr>
            <p:ph type="dt" sz="half" idx="10"/>
          </p:nvPr>
        </p:nvSpPr>
        <p:spPr/>
        <p:txBody>
          <a:bodyPr/>
          <a:lstStyle/>
          <a:p>
            <a:fld id="{05F04F88-5319-47F7-A2CA-ED9495E8AC43}"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62</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NP Completeness(CO5)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72775" y="34189"/>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pic>
        <p:nvPicPr>
          <p:cNvPr id="11" name="Picture 2" descr="CIRCUIT SAT">
            <a:extLst>
              <a:ext uri="{FF2B5EF4-FFF2-40B4-BE49-F238E27FC236}">
                <a16:creationId xmlns:a16="http://schemas.microsoft.com/office/drawing/2014/main" id="{8E41EAB6-AC1D-4F2E-98BD-A3F169D909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2225" y="2318048"/>
            <a:ext cx="3990975" cy="1613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9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1000"/>
                                        <p:tgtEl>
                                          <p:spTgt spid="3">
                                            <p:txEl>
                                              <p:pRg st="9" end="9"/>
                                            </p:txEl>
                                          </p:spTgt>
                                        </p:tgtEl>
                                      </p:cBhvr>
                                    </p:animEffect>
                                    <p:anim calcmode="lin" valueType="num">
                                      <p:cBhvr>
                                        <p:cTn id="1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791" y="1143000"/>
            <a:ext cx="8305800" cy="4914283"/>
          </a:xfrm>
        </p:spPr>
        <p:txBody>
          <a:bodyPr>
            <a:normAutofit/>
          </a:bodyPr>
          <a:lstStyle/>
          <a:p>
            <a:pPr marL="0" indent="0" algn="just">
              <a:buNone/>
            </a:pPr>
            <a:endParaRPr lang="en-IN" dirty="0"/>
          </a:p>
          <a:p>
            <a:pPr marL="0" indent="0" algn="just">
              <a:buNone/>
            </a:pPr>
            <a:endParaRPr lang="en-IN" dirty="0"/>
          </a:p>
          <a:p>
            <a:pPr marL="0" indent="0" algn="just">
              <a:buNone/>
            </a:pPr>
            <a:endParaRPr lang="en-IN" sz="1800" dirty="0"/>
          </a:p>
          <a:p>
            <a:pPr marL="0" indent="0" algn="just">
              <a:buNone/>
            </a:pPr>
            <a:endParaRPr lang="en-IN" sz="1800" dirty="0"/>
          </a:p>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1B461FF2-06C6-4B9B-829B-AB6BD2F38ED7}"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63</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NP Completeness(CO5)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4" name="Rectangle 3">
            <a:extLst>
              <a:ext uri="{FF2B5EF4-FFF2-40B4-BE49-F238E27FC236}">
                <a16:creationId xmlns:a16="http://schemas.microsoft.com/office/drawing/2014/main" id="{B70ED8E5-8BD3-4075-AE6E-620AE54E4055}"/>
              </a:ext>
            </a:extLst>
          </p:cNvPr>
          <p:cNvSpPr/>
          <p:nvPr/>
        </p:nvSpPr>
        <p:spPr>
          <a:xfrm>
            <a:off x="457200" y="925207"/>
            <a:ext cx="8229599" cy="4154984"/>
          </a:xfrm>
          <a:prstGeom prst="rect">
            <a:avLst/>
          </a:prstGeom>
        </p:spPr>
        <p:txBody>
          <a:bodyPr wrap="square">
            <a:spAutoFit/>
          </a:bodyPr>
          <a:lstStyle/>
          <a:p>
            <a:r>
              <a:rPr lang="en-IN" sz="2200" b="1" dirty="0">
                <a:latin typeface="+mj-lt"/>
              </a:rPr>
              <a:t>Set Cover Problem</a:t>
            </a:r>
          </a:p>
          <a:p>
            <a:endParaRPr lang="en-IN" sz="2200" b="1" dirty="0">
              <a:latin typeface="Roboto"/>
            </a:endParaRPr>
          </a:p>
          <a:p>
            <a:endParaRPr lang="en-IN" sz="2200" b="1" dirty="0">
              <a:latin typeface="Roboto"/>
            </a:endParaRPr>
          </a:p>
          <a:p>
            <a:pPr marL="342900" indent="-342900" algn="just">
              <a:buFont typeface="Arial" panose="020B0604020202020204" pitchFamily="34" charset="0"/>
              <a:buChar char="•"/>
            </a:pPr>
            <a:r>
              <a:rPr lang="en-IN" sz="2200" dirty="0">
                <a:latin typeface="+mj-lt"/>
              </a:rPr>
              <a:t>Given a universe U of n elements, a collection of subsets of U say S = {S</a:t>
            </a:r>
            <a:r>
              <a:rPr lang="en-IN" sz="2200" baseline="-25000" dirty="0">
                <a:latin typeface="+mj-lt"/>
              </a:rPr>
              <a:t>1</a:t>
            </a:r>
            <a:r>
              <a:rPr lang="en-IN" sz="2200" dirty="0">
                <a:latin typeface="+mj-lt"/>
              </a:rPr>
              <a:t>, S</a:t>
            </a:r>
            <a:r>
              <a:rPr lang="en-IN" sz="2200" baseline="-25000" dirty="0">
                <a:latin typeface="+mj-lt"/>
              </a:rPr>
              <a:t>2</a:t>
            </a:r>
            <a:r>
              <a:rPr lang="en-IN" sz="2200" dirty="0">
                <a:latin typeface="+mj-lt"/>
              </a:rPr>
              <a:t>…,</a:t>
            </a:r>
            <a:r>
              <a:rPr lang="en-IN" sz="2200" dirty="0" err="1">
                <a:latin typeface="+mj-lt"/>
              </a:rPr>
              <a:t>S</a:t>
            </a:r>
            <a:r>
              <a:rPr lang="en-IN" sz="2200" baseline="-25000" dirty="0" err="1">
                <a:latin typeface="+mj-lt"/>
              </a:rPr>
              <a:t>m</a:t>
            </a:r>
            <a:r>
              <a:rPr lang="en-IN" sz="2200" dirty="0">
                <a:latin typeface="+mj-lt"/>
              </a:rPr>
              <a:t>} where every subset S</a:t>
            </a:r>
            <a:r>
              <a:rPr lang="en-IN" sz="2200" baseline="-25000" dirty="0">
                <a:latin typeface="+mj-lt"/>
              </a:rPr>
              <a:t>i</a:t>
            </a:r>
            <a:r>
              <a:rPr lang="en-IN" sz="2200" dirty="0">
                <a:latin typeface="+mj-lt"/>
              </a:rPr>
              <a:t> has an associated cost. </a:t>
            </a:r>
          </a:p>
          <a:p>
            <a:pPr marL="342900" indent="-342900" algn="just">
              <a:buFont typeface="Arial" panose="020B0604020202020204" pitchFamily="34" charset="0"/>
              <a:buChar char="•"/>
            </a:pPr>
            <a:endParaRPr lang="en-IN" sz="2200" dirty="0">
              <a:latin typeface="+mj-lt"/>
            </a:endParaRPr>
          </a:p>
          <a:p>
            <a:pPr marL="342900" indent="-342900" algn="just">
              <a:buFont typeface="Arial" panose="020B0604020202020204" pitchFamily="34" charset="0"/>
              <a:buChar char="•"/>
            </a:pPr>
            <a:r>
              <a:rPr lang="en-IN" sz="2200" dirty="0">
                <a:latin typeface="+mj-lt"/>
              </a:rPr>
              <a:t>Find a minimum cost </a:t>
            </a:r>
            <a:r>
              <a:rPr lang="en-IN" sz="2200" dirty="0" err="1">
                <a:latin typeface="+mj-lt"/>
              </a:rPr>
              <a:t>subcollection</a:t>
            </a:r>
            <a:r>
              <a:rPr lang="en-IN" sz="2200" dirty="0">
                <a:latin typeface="+mj-lt"/>
              </a:rPr>
              <a:t> of S that covers all elements of U.</a:t>
            </a:r>
          </a:p>
          <a:p>
            <a:pPr marL="342900" indent="-342900" algn="just">
              <a:buFont typeface="Arial" panose="020B0604020202020204" pitchFamily="34" charset="0"/>
              <a:buChar char="•"/>
            </a:pPr>
            <a:endParaRPr lang="en-IN" sz="2200" dirty="0">
              <a:latin typeface="+mj-lt"/>
            </a:endParaRPr>
          </a:p>
          <a:p>
            <a:pPr marL="342900" indent="-342900" algn="just">
              <a:buFont typeface="Arial" panose="020B0604020202020204" pitchFamily="34" charset="0"/>
              <a:buChar char="•"/>
            </a:pPr>
            <a:r>
              <a:rPr lang="en-IN" sz="2200" dirty="0">
                <a:latin typeface="+mj-lt"/>
              </a:rPr>
              <a:t>There is no polynomial time solution available for this problem as the problem is a known NP-Hard problem</a:t>
            </a:r>
          </a:p>
          <a:p>
            <a:pPr algn="just"/>
            <a:endParaRPr lang="en-IN" sz="2200" dirty="0">
              <a:latin typeface="+mj-lt"/>
            </a:endParaRPr>
          </a:p>
        </p:txBody>
      </p:sp>
    </p:spTree>
    <p:extLst>
      <p:ext uri="{BB962C8B-B14F-4D97-AF65-F5344CB8AC3E}">
        <p14:creationId xmlns:p14="http://schemas.microsoft.com/office/powerpoint/2010/main" val="189879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791" y="1143000"/>
            <a:ext cx="8305800" cy="4914283"/>
          </a:xfrm>
        </p:spPr>
        <p:txBody>
          <a:bodyPr>
            <a:normAutofit/>
          </a:bodyPr>
          <a:lstStyle/>
          <a:p>
            <a:pPr marL="0" indent="0" algn="just">
              <a:buNone/>
            </a:pPr>
            <a:endParaRPr lang="en-IN" dirty="0"/>
          </a:p>
          <a:p>
            <a:pPr marL="0" indent="0" algn="just">
              <a:buNone/>
            </a:pPr>
            <a:endParaRPr lang="en-IN" dirty="0"/>
          </a:p>
          <a:p>
            <a:pPr marL="0" indent="0" algn="just">
              <a:buNone/>
            </a:pPr>
            <a:endParaRPr lang="en-IN" sz="1800" dirty="0"/>
          </a:p>
          <a:p>
            <a:pPr marL="0" indent="0" algn="just">
              <a:buNone/>
            </a:pPr>
            <a:endParaRPr lang="en-IN" sz="1800" dirty="0"/>
          </a:p>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EFB67BC3-6DF4-4CA1-B600-CC90573010D9}"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64</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NP Completeness(CO5</a:t>
            </a:r>
            <a:r>
              <a:rPr kumimoji="0" lang="en-US" sz="3000" b="0" i="0" u="none" strike="noStrike" kern="1200" cap="none" spc="0" normalizeH="0" baseline="0" noProof="0" dirty="0">
                <a:ln>
                  <a:noFill/>
                </a:ln>
                <a:solidFill>
                  <a:schemeClr val="dk1"/>
                </a:solidFill>
                <a:effectLst/>
                <a:uLnTx/>
                <a:uFillTx/>
                <a:latin typeface="+mn-lt"/>
                <a:ea typeface="+mn-ea"/>
                <a:cs typeface="+mn-cs"/>
              </a:rPr>
              <a:t>)</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4" name="Rectangle 3">
            <a:extLst>
              <a:ext uri="{FF2B5EF4-FFF2-40B4-BE49-F238E27FC236}">
                <a16:creationId xmlns:a16="http://schemas.microsoft.com/office/drawing/2014/main" id="{B70ED8E5-8BD3-4075-AE6E-620AE54E4055}"/>
              </a:ext>
            </a:extLst>
          </p:cNvPr>
          <p:cNvSpPr/>
          <p:nvPr/>
        </p:nvSpPr>
        <p:spPr>
          <a:xfrm>
            <a:off x="457200" y="925207"/>
            <a:ext cx="8229599" cy="3816429"/>
          </a:xfrm>
          <a:prstGeom prst="rect">
            <a:avLst/>
          </a:prstGeom>
        </p:spPr>
        <p:txBody>
          <a:bodyPr wrap="square">
            <a:spAutoFit/>
          </a:bodyPr>
          <a:lstStyle/>
          <a:p>
            <a:pPr algn="just"/>
            <a:endParaRPr lang="en-IN" sz="2200" dirty="0">
              <a:latin typeface="+mj-lt"/>
            </a:endParaRPr>
          </a:p>
          <a:p>
            <a:pPr lvl="0" fontAlgn="base"/>
            <a:r>
              <a:rPr lang="en-IN" sz="2200" b="1" dirty="0"/>
              <a:t>Example:</a:t>
            </a:r>
          </a:p>
          <a:p>
            <a:pPr lvl="0" fontAlgn="base"/>
            <a:r>
              <a:rPr lang="en-IN" sz="2200" dirty="0"/>
              <a:t>U = {1,2,3,4,5},    S = {S</a:t>
            </a:r>
            <a:r>
              <a:rPr lang="en-IN" sz="2200" baseline="-25000" dirty="0"/>
              <a:t>1</a:t>
            </a:r>
            <a:r>
              <a:rPr lang="en-IN" sz="2200" dirty="0"/>
              <a:t>,S</a:t>
            </a:r>
            <a:r>
              <a:rPr lang="en-IN" sz="2200" baseline="-25000" dirty="0"/>
              <a:t>2</a:t>
            </a:r>
            <a:r>
              <a:rPr lang="en-IN" sz="2200" dirty="0"/>
              <a:t>,S</a:t>
            </a:r>
            <a:r>
              <a:rPr lang="en-IN" sz="2200" baseline="-25000" dirty="0"/>
              <a:t>3</a:t>
            </a:r>
            <a:r>
              <a:rPr lang="en-IN" sz="2200" dirty="0"/>
              <a:t>}</a:t>
            </a:r>
          </a:p>
          <a:p>
            <a:pPr lvl="0" fontAlgn="base"/>
            <a:r>
              <a:rPr lang="en-IN" sz="2200" dirty="0"/>
              <a:t>   </a:t>
            </a:r>
          </a:p>
          <a:p>
            <a:pPr lvl="0" fontAlgn="base"/>
            <a:r>
              <a:rPr lang="en-IN" sz="2200" dirty="0"/>
              <a:t>   S</a:t>
            </a:r>
            <a:r>
              <a:rPr lang="en-IN" sz="2200" baseline="-25000" dirty="0"/>
              <a:t>1</a:t>
            </a:r>
            <a:r>
              <a:rPr lang="en-IN" sz="2200" dirty="0"/>
              <a:t> = {4,1,3},    Cost(S</a:t>
            </a:r>
            <a:r>
              <a:rPr lang="en-IN" sz="2200" baseline="-25000" dirty="0"/>
              <a:t>1</a:t>
            </a:r>
            <a:r>
              <a:rPr lang="en-IN" sz="2200" dirty="0"/>
              <a:t>) = 5</a:t>
            </a:r>
          </a:p>
          <a:p>
            <a:pPr lvl="0" fontAlgn="base"/>
            <a:r>
              <a:rPr lang="en-IN" sz="2200" dirty="0"/>
              <a:t>   S</a:t>
            </a:r>
            <a:r>
              <a:rPr lang="en-IN" sz="2200" baseline="-25000" dirty="0"/>
              <a:t>2</a:t>
            </a:r>
            <a:r>
              <a:rPr lang="en-IN" sz="2200" dirty="0"/>
              <a:t> = {2,5},      Cost(S</a:t>
            </a:r>
            <a:r>
              <a:rPr lang="en-IN" sz="2200" baseline="-25000" dirty="0"/>
              <a:t>2</a:t>
            </a:r>
            <a:r>
              <a:rPr lang="en-IN" sz="2200" dirty="0"/>
              <a:t>) = 10</a:t>
            </a:r>
          </a:p>
          <a:p>
            <a:pPr lvl="0" fontAlgn="base"/>
            <a:r>
              <a:rPr lang="en-IN" sz="2200" dirty="0"/>
              <a:t>   S</a:t>
            </a:r>
            <a:r>
              <a:rPr lang="en-IN" sz="2200" baseline="-25000" dirty="0"/>
              <a:t>3</a:t>
            </a:r>
            <a:r>
              <a:rPr lang="en-IN" sz="2200" dirty="0"/>
              <a:t> = {1,4,3,2},  Cost(S</a:t>
            </a:r>
            <a:r>
              <a:rPr lang="en-IN" sz="2200" baseline="-25000" dirty="0"/>
              <a:t>3</a:t>
            </a:r>
            <a:r>
              <a:rPr lang="en-IN" sz="2200" dirty="0"/>
              <a:t>) = 3</a:t>
            </a:r>
          </a:p>
          <a:p>
            <a:pPr lvl="0" fontAlgn="base"/>
            <a:r>
              <a:rPr lang="en-IN" sz="2200" dirty="0"/>
              <a:t> </a:t>
            </a:r>
          </a:p>
          <a:p>
            <a:pPr lvl="0" fontAlgn="base"/>
            <a:r>
              <a:rPr lang="en-IN" sz="2200" dirty="0"/>
              <a:t>Output: Minimum cost of set cover is 13 and  set cover is {S2, S3}</a:t>
            </a:r>
          </a:p>
          <a:p>
            <a:pPr lvl="0" fontAlgn="base"/>
            <a:r>
              <a:rPr lang="en-IN" sz="2200" dirty="0"/>
              <a:t> There are two possible set covers {S</a:t>
            </a:r>
            <a:r>
              <a:rPr lang="en-IN" sz="2200" baseline="-25000" dirty="0"/>
              <a:t>1</a:t>
            </a:r>
            <a:r>
              <a:rPr lang="en-IN" sz="2200" dirty="0"/>
              <a:t>, S</a:t>
            </a:r>
            <a:r>
              <a:rPr lang="en-IN" sz="2200" baseline="-25000" dirty="0"/>
              <a:t>2</a:t>
            </a:r>
            <a:r>
              <a:rPr lang="en-IN" sz="2200" dirty="0"/>
              <a:t>} with cost 15 and {S</a:t>
            </a:r>
            <a:r>
              <a:rPr lang="en-IN" sz="2200" baseline="-25000" dirty="0"/>
              <a:t>2</a:t>
            </a:r>
            <a:r>
              <a:rPr lang="en-IN" sz="2200" dirty="0"/>
              <a:t>, S</a:t>
            </a:r>
            <a:r>
              <a:rPr lang="en-IN" sz="2200" baseline="-25000" dirty="0"/>
              <a:t>3</a:t>
            </a:r>
            <a:r>
              <a:rPr lang="en-IN" sz="2200" dirty="0"/>
              <a:t>} with cost 13</a:t>
            </a:r>
          </a:p>
        </p:txBody>
      </p:sp>
    </p:spTree>
    <p:extLst>
      <p:ext uri="{BB962C8B-B14F-4D97-AF65-F5344CB8AC3E}">
        <p14:creationId xmlns:p14="http://schemas.microsoft.com/office/powerpoint/2010/main" val="49853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2728" y="971858"/>
            <a:ext cx="8305800" cy="4914283"/>
          </a:xfrm>
        </p:spPr>
        <p:txBody>
          <a:bodyPr>
            <a:normAutofit lnSpcReduction="10000"/>
          </a:bodyPr>
          <a:lstStyle/>
          <a:p>
            <a:pPr marL="0" indent="0" algn="just">
              <a:buNone/>
            </a:pPr>
            <a:r>
              <a:rPr lang="en-IN" sz="2200" b="1" dirty="0"/>
              <a:t>Vertex Cover problem</a:t>
            </a:r>
          </a:p>
          <a:p>
            <a:pPr marL="0" indent="0" algn="just">
              <a:buNone/>
            </a:pPr>
            <a:endParaRPr lang="en-IN" sz="2200" b="1" dirty="0"/>
          </a:p>
          <a:p>
            <a:pPr marL="0" indent="0" algn="just">
              <a:buNone/>
            </a:pPr>
            <a:r>
              <a:rPr lang="en-IN" sz="2200" dirty="0"/>
              <a:t>The minimum </a:t>
            </a:r>
            <a:r>
              <a:rPr lang="en-IN" sz="2200" b="1" dirty="0"/>
              <a:t>vertex cover problem</a:t>
            </a:r>
            <a:r>
              <a:rPr lang="en-IN" sz="2200" dirty="0"/>
              <a:t> is the optimization </a:t>
            </a:r>
            <a:r>
              <a:rPr lang="en-IN" sz="2200" b="1" dirty="0"/>
              <a:t>problem</a:t>
            </a:r>
            <a:r>
              <a:rPr lang="en-IN" sz="2200" dirty="0"/>
              <a:t> of finding a smallest </a:t>
            </a:r>
            <a:r>
              <a:rPr lang="en-IN" sz="2200" b="1" dirty="0"/>
              <a:t>vertex cover</a:t>
            </a:r>
            <a:r>
              <a:rPr lang="en-IN" sz="2200" dirty="0"/>
              <a:t> in a given graph. The </a:t>
            </a:r>
            <a:r>
              <a:rPr lang="en-IN" sz="2200" b="1" dirty="0"/>
              <a:t>vertex cover problem</a:t>
            </a:r>
            <a:r>
              <a:rPr lang="en-IN" sz="2200" dirty="0"/>
              <a:t> is an NP-complete </a:t>
            </a:r>
            <a:r>
              <a:rPr lang="en-IN" sz="2200" b="1" dirty="0"/>
              <a:t>problem.</a:t>
            </a:r>
            <a:endParaRPr lang="en-IN" sz="2200" dirty="0"/>
          </a:p>
          <a:p>
            <a:pPr marL="0" indent="0" algn="just">
              <a:spcBef>
                <a:spcPts val="0"/>
              </a:spcBef>
              <a:buNone/>
            </a:pPr>
            <a:r>
              <a:rPr lang="en-IN" sz="2200" dirty="0"/>
              <a:t>A vertex-cover of an undirected graph </a:t>
            </a:r>
            <a:r>
              <a:rPr lang="en-IN" sz="2200" b="1" i="1" dirty="0"/>
              <a:t>G = (V, E)</a:t>
            </a:r>
            <a:r>
              <a:rPr lang="en-IN" sz="2200" dirty="0"/>
              <a:t> is a subset of vertices </a:t>
            </a:r>
            <a:r>
              <a:rPr lang="en-IN" sz="2200" b="1" i="1" dirty="0"/>
              <a:t>V</a:t>
            </a:r>
            <a:r>
              <a:rPr lang="en-IN" sz="2200" b="1" i="1" baseline="30000" dirty="0"/>
              <a:t>'</a:t>
            </a:r>
            <a:r>
              <a:rPr lang="en-IN" sz="2200" b="1" i="1" dirty="0"/>
              <a:t> ⊆ V</a:t>
            </a:r>
            <a:r>
              <a:rPr lang="en-IN" sz="2200" dirty="0"/>
              <a:t> such that  if edge </a:t>
            </a:r>
            <a:r>
              <a:rPr lang="en-IN" sz="2200" b="1" i="1" dirty="0"/>
              <a:t>(u, v)</a:t>
            </a:r>
            <a:r>
              <a:rPr lang="en-IN" sz="2200" dirty="0"/>
              <a:t> is an edge of </a:t>
            </a:r>
            <a:r>
              <a:rPr lang="en-IN" sz="2200" b="1" i="1" dirty="0"/>
              <a:t>G</a:t>
            </a:r>
            <a:r>
              <a:rPr lang="en-IN" sz="2200" dirty="0"/>
              <a:t>, then either </a:t>
            </a:r>
            <a:r>
              <a:rPr lang="en-IN" sz="2200" b="1" i="1" dirty="0"/>
              <a:t>u</a:t>
            </a:r>
            <a:r>
              <a:rPr lang="en-IN" sz="2200" dirty="0"/>
              <a:t> in </a:t>
            </a:r>
            <a:r>
              <a:rPr lang="en-IN" sz="2200" b="1" i="1" dirty="0"/>
              <a:t>V</a:t>
            </a:r>
            <a:r>
              <a:rPr lang="en-IN" sz="2200" dirty="0"/>
              <a:t> or </a:t>
            </a:r>
            <a:r>
              <a:rPr lang="en-IN" sz="2200" b="1" i="1" dirty="0"/>
              <a:t>v</a:t>
            </a:r>
            <a:r>
              <a:rPr lang="en-IN" sz="2200" dirty="0"/>
              <a:t> in </a:t>
            </a:r>
            <a:r>
              <a:rPr lang="en-IN" sz="2200" b="1" i="1" dirty="0"/>
              <a:t>V</a:t>
            </a:r>
            <a:r>
              <a:rPr lang="en-IN" sz="2200" b="1" i="1" baseline="30000" dirty="0"/>
              <a:t>'</a:t>
            </a:r>
            <a:r>
              <a:rPr lang="en-IN" sz="2200" dirty="0"/>
              <a:t> or both.</a:t>
            </a:r>
          </a:p>
          <a:p>
            <a:pPr marL="0" indent="0" algn="just">
              <a:spcBef>
                <a:spcPts val="0"/>
              </a:spcBef>
              <a:buNone/>
            </a:pPr>
            <a:endParaRPr lang="en-IN" sz="2200" dirty="0"/>
          </a:p>
          <a:p>
            <a:pPr marL="0" indent="0" algn="just">
              <a:buNone/>
            </a:pPr>
            <a:r>
              <a:rPr lang="en-IN" sz="2200" b="1" dirty="0"/>
              <a:t>APPROX-VERTEX_COVER (G: Graph) c ← { } E</a:t>
            </a:r>
            <a:r>
              <a:rPr lang="en-IN" sz="2200" b="1" baseline="30000" dirty="0"/>
              <a:t>'</a:t>
            </a:r>
            <a:r>
              <a:rPr lang="en-IN" sz="2200" b="1" dirty="0"/>
              <a:t> ← E[G]</a:t>
            </a:r>
            <a:r>
              <a:rPr lang="en-IN" sz="2200" dirty="0"/>
              <a:t> </a:t>
            </a:r>
          </a:p>
          <a:p>
            <a:pPr marL="0" indent="0" algn="just">
              <a:buNone/>
            </a:pPr>
            <a:r>
              <a:rPr lang="en-IN" sz="2200" dirty="0"/>
              <a:t>1. while E</a:t>
            </a:r>
            <a:r>
              <a:rPr lang="en-IN" sz="2200" baseline="30000" dirty="0"/>
              <a:t>'</a:t>
            </a:r>
            <a:r>
              <a:rPr lang="en-IN" sz="2200" dirty="0"/>
              <a:t> is not empty do </a:t>
            </a:r>
          </a:p>
          <a:p>
            <a:pPr marL="0" indent="0" algn="just">
              <a:buNone/>
            </a:pPr>
            <a:r>
              <a:rPr lang="en-IN" sz="2200" dirty="0"/>
              <a:t>2.  Let (u, v) be an arbitrary edge of E</a:t>
            </a:r>
            <a:r>
              <a:rPr lang="en-IN" sz="2200" baseline="30000" dirty="0"/>
              <a:t>'</a:t>
            </a:r>
            <a:r>
              <a:rPr lang="en-IN" sz="2200" dirty="0"/>
              <a:t> c ← c U {u, v} </a:t>
            </a:r>
          </a:p>
          <a:p>
            <a:pPr marL="0" indent="0" algn="just">
              <a:buNone/>
            </a:pPr>
            <a:r>
              <a:rPr lang="en-IN" sz="2200" dirty="0"/>
              <a:t>3.  Remove from E</a:t>
            </a:r>
            <a:r>
              <a:rPr lang="en-IN" sz="2200" baseline="30000" dirty="0"/>
              <a:t>'</a:t>
            </a:r>
            <a:r>
              <a:rPr lang="en-IN" sz="2200" dirty="0"/>
              <a:t> every edge incident on either u or v </a:t>
            </a:r>
          </a:p>
          <a:p>
            <a:pPr marL="0" indent="0">
              <a:buNone/>
            </a:pPr>
            <a:r>
              <a:rPr lang="en-IN" sz="2200" dirty="0"/>
              <a:t>4. return c</a:t>
            </a:r>
          </a:p>
          <a:p>
            <a:pPr marL="0" indent="0">
              <a:buNone/>
            </a:pPr>
            <a:endParaRPr lang="en-IN" sz="1900" dirty="0"/>
          </a:p>
          <a:p>
            <a:pPr marL="0" indent="0" algn="just">
              <a:buNone/>
            </a:pPr>
            <a:endParaRPr lang="en-IN" sz="1800" dirty="0"/>
          </a:p>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28C35DAE-48B3-441E-BF3A-1F5C6D181C08}"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65</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NP Completeness(CO5)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Tree>
    <p:extLst>
      <p:ext uri="{BB962C8B-B14F-4D97-AF65-F5344CB8AC3E}">
        <p14:creationId xmlns:p14="http://schemas.microsoft.com/office/powerpoint/2010/main" val="354597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1000"/>
                                        <p:tgtEl>
                                          <p:spTgt spid="3">
                                            <p:txEl>
                                              <p:pRg st="5" end="5"/>
                                            </p:txEl>
                                          </p:spTgt>
                                        </p:tgtEl>
                                      </p:cBhvr>
                                    </p:animEffect>
                                    <p:anim calcmode="lin" valueType="num">
                                      <p:cBhvr>
                                        <p:cTn id="1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1000"/>
                                        <p:tgtEl>
                                          <p:spTgt spid="3">
                                            <p:txEl>
                                              <p:pRg st="6" end="6"/>
                                            </p:txEl>
                                          </p:spTgt>
                                        </p:tgtEl>
                                      </p:cBhvr>
                                    </p:animEffect>
                                    <p:anim calcmode="lin" valueType="num">
                                      <p:cBhvr>
                                        <p:cTn id="2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1000"/>
                                        <p:tgtEl>
                                          <p:spTgt spid="3">
                                            <p:txEl>
                                              <p:pRg st="7" end="7"/>
                                            </p:txEl>
                                          </p:spTgt>
                                        </p:tgtEl>
                                      </p:cBhvr>
                                    </p:animEffect>
                                    <p:anim calcmode="lin" valueType="num">
                                      <p:cBhvr>
                                        <p:cTn id="2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1000"/>
                                        <p:tgtEl>
                                          <p:spTgt spid="3">
                                            <p:txEl>
                                              <p:pRg st="8" end="8"/>
                                            </p:txEl>
                                          </p:spTgt>
                                        </p:tgtEl>
                                      </p:cBhvr>
                                    </p:animEffect>
                                    <p:anim calcmode="lin" valueType="num">
                                      <p:cBhvr>
                                        <p:cTn id="3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1000"/>
                                        <p:tgtEl>
                                          <p:spTgt spid="3">
                                            <p:txEl>
                                              <p:pRg st="9" end="9"/>
                                            </p:txEl>
                                          </p:spTgt>
                                        </p:tgtEl>
                                      </p:cBhvr>
                                    </p:animEffect>
                                    <p:anim calcmode="lin" valueType="num">
                                      <p:cBhvr>
                                        <p:cTn id="3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791" y="1098052"/>
            <a:ext cx="8305800" cy="4914283"/>
          </a:xfrm>
        </p:spPr>
        <p:txBody>
          <a:bodyPr>
            <a:normAutofit/>
          </a:bodyPr>
          <a:lstStyle/>
          <a:p>
            <a:pPr marL="0" indent="0">
              <a:buNone/>
            </a:pPr>
            <a:r>
              <a:rPr lang="en-IN" sz="2000" b="1" dirty="0"/>
              <a:t>Example:</a:t>
            </a:r>
          </a:p>
          <a:p>
            <a:pPr marL="0" indent="0">
              <a:buNone/>
            </a:pPr>
            <a:r>
              <a:rPr lang="en-IN" sz="2000" dirty="0"/>
              <a:t>The set of edges of the given graph is −</a:t>
            </a:r>
          </a:p>
          <a:p>
            <a:pPr marL="0" indent="0">
              <a:buNone/>
            </a:pPr>
            <a:r>
              <a:rPr lang="en-IN" sz="2000" dirty="0"/>
              <a:t>{(1,6),(1,2),(1,4),(2,3),(2,4),(6,7),(4,7),(7,8),(3,8),(3,5),(8,5)}</a:t>
            </a:r>
          </a:p>
          <a:p>
            <a:pPr marL="0" indent="0">
              <a:buNone/>
            </a:pPr>
            <a:endParaRPr lang="en-IN" sz="2000" dirty="0"/>
          </a:p>
          <a:p>
            <a:pPr marL="0" indent="0" algn="just">
              <a:buNone/>
            </a:pPr>
            <a:endParaRPr lang="en-IN" sz="2000" dirty="0"/>
          </a:p>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A50E0743-4036-4D24-9505-92585CC22F4D}"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66</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NP Completeness(CO5)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pic>
        <p:nvPicPr>
          <p:cNvPr id="22530" name="Picture 2" descr="Set Edges">
            <a:extLst>
              <a:ext uri="{FF2B5EF4-FFF2-40B4-BE49-F238E27FC236}">
                <a16:creationId xmlns:a16="http://schemas.microsoft.com/office/drawing/2014/main" id="{5000B752-E89E-4997-926B-5091CC3D7E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634614"/>
            <a:ext cx="4800600" cy="2848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14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1000"/>
                                        <p:tgtEl>
                                          <p:spTgt spid="22530"/>
                                        </p:tgtEl>
                                      </p:cBhvr>
                                    </p:animEffect>
                                    <p:anim calcmode="lin" valueType="num">
                                      <p:cBhvr>
                                        <p:cTn id="8" dur="1000" fill="hold"/>
                                        <p:tgtEl>
                                          <p:spTgt spid="22530"/>
                                        </p:tgtEl>
                                        <p:attrNameLst>
                                          <p:attrName>ppt_x</p:attrName>
                                        </p:attrNameLst>
                                      </p:cBhvr>
                                      <p:tavLst>
                                        <p:tav tm="0">
                                          <p:val>
                                            <p:strVal val="#ppt_x"/>
                                          </p:val>
                                        </p:tav>
                                        <p:tav tm="100000">
                                          <p:val>
                                            <p:strVal val="#ppt_x"/>
                                          </p:val>
                                        </p:tav>
                                      </p:tavLst>
                                    </p:anim>
                                    <p:anim calcmode="lin" valueType="num">
                                      <p:cBhvr>
                                        <p:cTn id="9" dur="1000" fill="hold"/>
                                        <p:tgtEl>
                                          <p:spTgt spid="225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364" y="971858"/>
            <a:ext cx="8305800" cy="4914283"/>
          </a:xfrm>
        </p:spPr>
        <p:txBody>
          <a:bodyPr>
            <a:normAutofit/>
          </a:bodyPr>
          <a:lstStyle/>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F4341F08-0986-4427-954C-926BBF842829}"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67</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NP Completeness(CO5)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491853" y="6304408"/>
            <a:ext cx="5029200" cy="365125"/>
          </a:xfrm>
        </p:spPr>
        <p:txBody>
          <a:bodyPr/>
          <a:lstStyle/>
          <a:p>
            <a:r>
              <a:rPr lang="en-US" dirty="0"/>
              <a:t>Parul Goel     ACSE0401      DAA       Unit V</a:t>
            </a:r>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4" name="Rectangle 3">
            <a:extLst>
              <a:ext uri="{FF2B5EF4-FFF2-40B4-BE49-F238E27FC236}">
                <a16:creationId xmlns:a16="http://schemas.microsoft.com/office/drawing/2014/main" id="{1DF7B130-1268-4858-8017-846706F2B528}"/>
              </a:ext>
            </a:extLst>
          </p:cNvPr>
          <p:cNvSpPr/>
          <p:nvPr/>
        </p:nvSpPr>
        <p:spPr>
          <a:xfrm>
            <a:off x="457200" y="1171930"/>
            <a:ext cx="4114800" cy="2062103"/>
          </a:xfrm>
          <a:prstGeom prst="rect">
            <a:avLst/>
          </a:prstGeom>
        </p:spPr>
        <p:txBody>
          <a:bodyPr wrap="square">
            <a:spAutoFit/>
          </a:bodyPr>
          <a:lstStyle/>
          <a:p>
            <a:r>
              <a:rPr lang="en-IN" sz="2200" dirty="0">
                <a:solidFill>
                  <a:srgbClr val="000000"/>
                </a:solidFill>
              </a:rPr>
              <a:t>Now, we start by selecting an arbitrary edge (1,6). We eliminate all the edges, which are either incident to vertex 1 or 6 and we add edge (1,6) to cover.</a:t>
            </a:r>
          </a:p>
          <a:p>
            <a:endParaRPr lang="en-IN" dirty="0"/>
          </a:p>
        </p:txBody>
      </p:sp>
      <p:pic>
        <p:nvPicPr>
          <p:cNvPr id="24578" name="Picture 2" descr="Arbitrary Edge">
            <a:extLst>
              <a:ext uri="{FF2B5EF4-FFF2-40B4-BE49-F238E27FC236}">
                <a16:creationId xmlns:a16="http://schemas.microsoft.com/office/drawing/2014/main" id="{B2091A3F-9DBF-4DB1-BC50-415361DDEC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3142895"/>
            <a:ext cx="3886200" cy="2543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BF3B4B2-AE6B-4A7E-8534-C0C7215CFC67}"/>
              </a:ext>
            </a:extLst>
          </p:cNvPr>
          <p:cNvSpPr/>
          <p:nvPr/>
        </p:nvSpPr>
        <p:spPr>
          <a:xfrm>
            <a:off x="4695007" y="1089568"/>
            <a:ext cx="3991793" cy="3816429"/>
          </a:xfrm>
          <a:prstGeom prst="rect">
            <a:avLst/>
          </a:prstGeom>
        </p:spPr>
        <p:txBody>
          <a:bodyPr wrap="square">
            <a:spAutoFit/>
          </a:bodyPr>
          <a:lstStyle/>
          <a:p>
            <a:r>
              <a:rPr lang="en-IN" sz="2200" dirty="0">
                <a:solidFill>
                  <a:srgbClr val="000000"/>
                </a:solidFill>
                <a:latin typeface="+mj-lt"/>
              </a:rPr>
              <a:t>In the next step, we have chosen another edge (2,3) at random</a:t>
            </a: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latin typeface="+mj-lt"/>
            </a:endParaRPr>
          </a:p>
        </p:txBody>
      </p:sp>
      <p:cxnSp>
        <p:nvCxnSpPr>
          <p:cNvPr id="12" name="Straight Connector 11">
            <a:extLst>
              <a:ext uri="{FF2B5EF4-FFF2-40B4-BE49-F238E27FC236}">
                <a16:creationId xmlns:a16="http://schemas.microsoft.com/office/drawing/2014/main" id="{A2DB6E75-5353-4FD2-B323-C7F9072E2249}"/>
              </a:ext>
            </a:extLst>
          </p:cNvPr>
          <p:cNvCxnSpPr>
            <a:cxnSpLocks/>
          </p:cNvCxnSpPr>
          <p:nvPr/>
        </p:nvCxnSpPr>
        <p:spPr>
          <a:xfrm>
            <a:off x="4572000" y="1089568"/>
            <a:ext cx="0" cy="492274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24580" name="Picture 4" descr="Another Edge">
            <a:extLst>
              <a:ext uri="{FF2B5EF4-FFF2-40B4-BE49-F238E27FC236}">
                <a16:creationId xmlns:a16="http://schemas.microsoft.com/office/drawing/2014/main" id="{C8E05B59-E0AA-4C5E-B149-9F5523AD39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4384" y="3142894"/>
            <a:ext cx="3812678" cy="25431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94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4580"/>
                                        </p:tgtEl>
                                        <p:attrNameLst>
                                          <p:attrName>style.visibility</p:attrName>
                                        </p:attrNameLst>
                                      </p:cBhvr>
                                      <p:to>
                                        <p:strVal val="visible"/>
                                      </p:to>
                                    </p:set>
                                    <p:animEffect transition="in" filter="fade">
                                      <p:cBhvr>
                                        <p:cTn id="18" dur="1000"/>
                                        <p:tgtEl>
                                          <p:spTgt spid="24580"/>
                                        </p:tgtEl>
                                      </p:cBhvr>
                                    </p:animEffect>
                                    <p:anim calcmode="lin" valueType="num">
                                      <p:cBhvr>
                                        <p:cTn id="19" dur="1000" fill="hold"/>
                                        <p:tgtEl>
                                          <p:spTgt spid="24580"/>
                                        </p:tgtEl>
                                        <p:attrNameLst>
                                          <p:attrName>ppt_x</p:attrName>
                                        </p:attrNameLst>
                                      </p:cBhvr>
                                      <p:tavLst>
                                        <p:tav tm="0">
                                          <p:val>
                                            <p:strVal val="#ppt_x"/>
                                          </p:val>
                                        </p:tav>
                                        <p:tav tm="100000">
                                          <p:val>
                                            <p:strVal val="#ppt_x"/>
                                          </p:val>
                                        </p:tav>
                                      </p:tavLst>
                                    </p:anim>
                                    <p:anim calcmode="lin" valueType="num">
                                      <p:cBhvr>
                                        <p:cTn id="20" dur="1000" fill="hold"/>
                                        <p:tgtEl>
                                          <p:spTgt spid="245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4813" y="971858"/>
            <a:ext cx="8305800" cy="4914283"/>
          </a:xfrm>
        </p:spPr>
        <p:txBody>
          <a:bodyPr>
            <a:normAutofit/>
          </a:bodyPr>
          <a:lstStyle/>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79BA7C95-ECC0-43A9-8E62-3651D688DAA2}"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68</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NP Completeness(CO5)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491853" y="6304408"/>
            <a:ext cx="5029200" cy="365125"/>
          </a:xfrm>
        </p:spPr>
        <p:txBody>
          <a:bodyPr/>
          <a:lstStyle/>
          <a:p>
            <a:r>
              <a:rPr lang="en-US" dirty="0"/>
              <a:t>Parul Goel     ACSE0401      DAA       Unit V</a:t>
            </a:r>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4" name="Rectangle 3">
            <a:extLst>
              <a:ext uri="{FF2B5EF4-FFF2-40B4-BE49-F238E27FC236}">
                <a16:creationId xmlns:a16="http://schemas.microsoft.com/office/drawing/2014/main" id="{1DF7B130-1268-4858-8017-846706F2B528}"/>
              </a:ext>
            </a:extLst>
          </p:cNvPr>
          <p:cNvSpPr/>
          <p:nvPr/>
        </p:nvSpPr>
        <p:spPr>
          <a:xfrm>
            <a:off x="457200" y="1171930"/>
            <a:ext cx="4114800" cy="707886"/>
          </a:xfrm>
          <a:prstGeom prst="rect">
            <a:avLst/>
          </a:prstGeom>
        </p:spPr>
        <p:txBody>
          <a:bodyPr wrap="square">
            <a:spAutoFit/>
          </a:bodyPr>
          <a:lstStyle/>
          <a:p>
            <a:r>
              <a:rPr lang="en-IN" sz="2200" dirty="0"/>
              <a:t>Now we select another edge (4,7)</a:t>
            </a:r>
            <a:r>
              <a:rPr lang="en-IN" sz="2200" dirty="0">
                <a:solidFill>
                  <a:srgbClr val="000000"/>
                </a:solidFill>
              </a:rPr>
              <a:t>.</a:t>
            </a:r>
          </a:p>
          <a:p>
            <a:endParaRPr lang="en-IN" dirty="0"/>
          </a:p>
        </p:txBody>
      </p:sp>
      <p:sp>
        <p:nvSpPr>
          <p:cNvPr id="5" name="Rectangle 4">
            <a:extLst>
              <a:ext uri="{FF2B5EF4-FFF2-40B4-BE49-F238E27FC236}">
                <a16:creationId xmlns:a16="http://schemas.microsoft.com/office/drawing/2014/main" id="{2BF3B4B2-AE6B-4A7E-8534-C0C7215CFC67}"/>
              </a:ext>
            </a:extLst>
          </p:cNvPr>
          <p:cNvSpPr/>
          <p:nvPr/>
        </p:nvSpPr>
        <p:spPr>
          <a:xfrm>
            <a:off x="4695007" y="1089568"/>
            <a:ext cx="3991793" cy="3200876"/>
          </a:xfrm>
          <a:prstGeom prst="rect">
            <a:avLst/>
          </a:prstGeom>
        </p:spPr>
        <p:txBody>
          <a:bodyPr wrap="square">
            <a:spAutoFit/>
          </a:bodyPr>
          <a:lstStyle/>
          <a:p>
            <a:r>
              <a:rPr lang="en-IN" sz="2200" dirty="0"/>
              <a:t>We select another edge (8,5).</a:t>
            </a:r>
            <a:endParaRPr lang="en-IN" sz="2200"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latin typeface="+mj-lt"/>
            </a:endParaRPr>
          </a:p>
        </p:txBody>
      </p:sp>
      <p:cxnSp>
        <p:nvCxnSpPr>
          <p:cNvPr id="12" name="Straight Connector 11">
            <a:extLst>
              <a:ext uri="{FF2B5EF4-FFF2-40B4-BE49-F238E27FC236}">
                <a16:creationId xmlns:a16="http://schemas.microsoft.com/office/drawing/2014/main" id="{A2DB6E75-5353-4FD2-B323-C7F9072E2249}"/>
              </a:ext>
            </a:extLst>
          </p:cNvPr>
          <p:cNvCxnSpPr>
            <a:cxnSpLocks/>
          </p:cNvCxnSpPr>
          <p:nvPr/>
        </p:nvCxnSpPr>
        <p:spPr>
          <a:xfrm>
            <a:off x="4572000" y="1089568"/>
            <a:ext cx="0" cy="327208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25602" name="Picture 2" descr="Select Another Edge">
            <a:extLst>
              <a:ext uri="{FF2B5EF4-FFF2-40B4-BE49-F238E27FC236}">
                <a16:creationId xmlns:a16="http://schemas.microsoft.com/office/drawing/2014/main" id="{9E1A0374-AC6E-47FD-95F8-AE39EAB3A9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744" y="1827998"/>
            <a:ext cx="4286250" cy="2533650"/>
          </a:xfrm>
          <a:prstGeom prst="rect">
            <a:avLst/>
          </a:prstGeom>
          <a:noFill/>
          <a:extLst>
            <a:ext uri="{909E8E84-426E-40DD-AFC4-6F175D3DCCD1}">
              <a14:hiddenFill xmlns:a14="http://schemas.microsoft.com/office/drawing/2010/main">
                <a:solidFill>
                  <a:srgbClr val="FFFFFF"/>
                </a:solidFill>
              </a14:hiddenFill>
            </a:ext>
          </a:extLst>
        </p:spPr>
      </p:pic>
      <p:pic>
        <p:nvPicPr>
          <p:cNvPr id="25604" name="Picture 4" descr="Edge">
            <a:extLst>
              <a:ext uri="{FF2B5EF4-FFF2-40B4-BE49-F238E27FC236}">
                <a16:creationId xmlns:a16="http://schemas.microsoft.com/office/drawing/2014/main" id="{B077E35F-6AFB-4062-921E-00EBCAA9BF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2339" y="1803424"/>
            <a:ext cx="4286250" cy="254317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8ED32E91-47E5-44F9-B0C5-FC225059974C}"/>
              </a:ext>
            </a:extLst>
          </p:cNvPr>
          <p:cNvSpPr/>
          <p:nvPr/>
        </p:nvSpPr>
        <p:spPr>
          <a:xfrm>
            <a:off x="195906" y="4492565"/>
            <a:ext cx="8814707" cy="1446550"/>
          </a:xfrm>
          <a:prstGeom prst="rect">
            <a:avLst/>
          </a:prstGeom>
        </p:spPr>
        <p:txBody>
          <a:bodyPr wrap="square">
            <a:spAutoFit/>
          </a:bodyPr>
          <a:lstStyle/>
          <a:p>
            <a:pPr algn="just"/>
            <a:r>
              <a:rPr lang="en-IN" sz="2200" dirty="0">
                <a:solidFill>
                  <a:srgbClr val="000000"/>
                </a:solidFill>
                <a:latin typeface="+mj-lt"/>
              </a:rPr>
              <a:t>Hence, the vertex cover of this graph is {1,2,4,5}.</a:t>
            </a:r>
          </a:p>
          <a:p>
            <a:r>
              <a:rPr lang="en-IN" sz="2200" b="1" dirty="0">
                <a:latin typeface="+mj-lt"/>
              </a:rPr>
              <a:t>Analysis</a:t>
            </a:r>
          </a:p>
          <a:p>
            <a:pPr algn="just"/>
            <a:r>
              <a:rPr lang="en-IN" sz="2200" dirty="0">
                <a:solidFill>
                  <a:srgbClr val="000000"/>
                </a:solidFill>
                <a:latin typeface="+mj-lt"/>
              </a:rPr>
              <a:t>It is easy to see that the running time of this algorithm is </a:t>
            </a:r>
            <a:r>
              <a:rPr lang="en-IN" sz="2200" b="1" i="1" dirty="0">
                <a:solidFill>
                  <a:srgbClr val="000000"/>
                </a:solidFill>
                <a:latin typeface="+mj-lt"/>
              </a:rPr>
              <a:t>O(V + E)</a:t>
            </a:r>
            <a:r>
              <a:rPr lang="en-IN" sz="2200" dirty="0">
                <a:solidFill>
                  <a:srgbClr val="000000"/>
                </a:solidFill>
                <a:latin typeface="+mj-lt"/>
              </a:rPr>
              <a:t>, using adjacency list to represent </a:t>
            </a:r>
            <a:r>
              <a:rPr lang="en-IN" sz="2200" b="1" i="1" dirty="0">
                <a:solidFill>
                  <a:srgbClr val="000000"/>
                </a:solidFill>
                <a:latin typeface="+mj-lt"/>
              </a:rPr>
              <a:t>E</a:t>
            </a:r>
            <a:r>
              <a:rPr lang="en-IN" sz="2200" b="1" i="1" baseline="30000" dirty="0">
                <a:solidFill>
                  <a:srgbClr val="000000"/>
                </a:solidFill>
                <a:latin typeface="+mj-lt"/>
              </a:rPr>
              <a:t>'</a:t>
            </a:r>
            <a:r>
              <a:rPr lang="en-IN" sz="2200" dirty="0">
                <a:solidFill>
                  <a:srgbClr val="000000"/>
                </a:solidFill>
                <a:latin typeface="+mj-lt"/>
              </a:rPr>
              <a:t>.</a:t>
            </a:r>
            <a:endParaRPr lang="en-IN" sz="2200" b="0" i="0" dirty="0">
              <a:solidFill>
                <a:srgbClr val="000000"/>
              </a:solidFill>
              <a:effectLst/>
              <a:latin typeface="+mj-lt"/>
            </a:endParaRPr>
          </a:p>
        </p:txBody>
      </p:sp>
    </p:spTree>
    <p:extLst>
      <p:ext uri="{BB962C8B-B14F-4D97-AF65-F5344CB8AC3E}">
        <p14:creationId xmlns:p14="http://schemas.microsoft.com/office/powerpoint/2010/main" val="184484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5604"/>
                                        </p:tgtEl>
                                        <p:attrNameLst>
                                          <p:attrName>style.visibility</p:attrName>
                                        </p:attrNameLst>
                                      </p:cBhvr>
                                      <p:to>
                                        <p:strVal val="visible"/>
                                      </p:to>
                                    </p:set>
                                    <p:animEffect transition="in" filter="barn(inVertical)">
                                      <p:cBhvr>
                                        <p:cTn id="15" dur="500"/>
                                        <p:tgtEl>
                                          <p:spTgt spid="2560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4">
                                            <p:txEl>
                                              <p:pRg st="1" end="1"/>
                                            </p:txEl>
                                          </p:spTgt>
                                        </p:tgtEl>
                                        <p:attrNameLst>
                                          <p:attrName>style.visibility</p:attrName>
                                        </p:attrNameLst>
                                      </p:cBhvr>
                                      <p:to>
                                        <p:strVal val="visible"/>
                                      </p:to>
                                    </p:set>
                                    <p:animEffect transition="in" filter="fade">
                                      <p:cBhvr>
                                        <p:cTn id="24" dur="1000"/>
                                        <p:tgtEl>
                                          <p:spTgt spid="14">
                                            <p:txEl>
                                              <p:pRg st="1" end="1"/>
                                            </p:txEl>
                                          </p:spTgt>
                                        </p:tgtEl>
                                      </p:cBhvr>
                                    </p:animEffect>
                                    <p:anim calcmode="lin" valueType="num">
                                      <p:cBhvr>
                                        <p:cTn id="25"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14">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4">
                                            <p:txEl>
                                              <p:pRg st="2" end="2"/>
                                            </p:txEl>
                                          </p:spTgt>
                                        </p:tgtEl>
                                        <p:attrNameLst>
                                          <p:attrName>style.visibility</p:attrName>
                                        </p:attrNameLst>
                                      </p:cBhvr>
                                      <p:to>
                                        <p:strVal val="visible"/>
                                      </p:to>
                                    </p:set>
                                    <p:animEffect transition="in" filter="fade">
                                      <p:cBhvr>
                                        <p:cTn id="29" dur="1000"/>
                                        <p:tgtEl>
                                          <p:spTgt spid="14">
                                            <p:txEl>
                                              <p:pRg st="2" end="2"/>
                                            </p:txEl>
                                          </p:spTgt>
                                        </p:tgtEl>
                                      </p:cBhvr>
                                    </p:animEffect>
                                    <p:anim calcmode="lin" valueType="num">
                                      <p:cBhvr>
                                        <p:cTn id="30"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791" y="1098052"/>
            <a:ext cx="8305800" cy="4914283"/>
          </a:xfrm>
        </p:spPr>
        <p:txBody>
          <a:bodyPr>
            <a:normAutofit/>
          </a:bodyPr>
          <a:lstStyle/>
          <a:p>
            <a:pPr marL="0" indent="0" algn="just">
              <a:buNone/>
            </a:pPr>
            <a:endParaRPr lang="en-IN" sz="1800" dirty="0"/>
          </a:p>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4E2490A6-4B96-412C-9BB3-F91B9A144356}"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69</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NP Completeness(CO5)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4" name="Rectangle 3">
            <a:extLst>
              <a:ext uri="{FF2B5EF4-FFF2-40B4-BE49-F238E27FC236}">
                <a16:creationId xmlns:a16="http://schemas.microsoft.com/office/drawing/2014/main" id="{ACA97E9F-6E74-48E7-AC01-3D1BEAE0EDE6}"/>
              </a:ext>
            </a:extLst>
          </p:cNvPr>
          <p:cNvSpPr/>
          <p:nvPr/>
        </p:nvSpPr>
        <p:spPr>
          <a:xfrm>
            <a:off x="468923" y="846837"/>
            <a:ext cx="8032206" cy="4370427"/>
          </a:xfrm>
          <a:prstGeom prst="rect">
            <a:avLst/>
          </a:prstGeom>
        </p:spPr>
        <p:txBody>
          <a:bodyPr wrap="square">
            <a:spAutoFit/>
          </a:bodyPr>
          <a:lstStyle/>
          <a:p>
            <a:r>
              <a:rPr lang="en-IN" sz="2200" b="1" dirty="0">
                <a:solidFill>
                  <a:srgbClr val="000000"/>
                </a:solidFill>
                <a:latin typeface="+mj-lt"/>
              </a:rPr>
              <a:t>Travelling Salesman Problem</a:t>
            </a:r>
          </a:p>
          <a:p>
            <a:r>
              <a:rPr lang="en-IN" sz="2200" dirty="0">
                <a:solidFill>
                  <a:srgbClr val="000000"/>
                </a:solidFill>
                <a:latin typeface="+mj-lt"/>
              </a:rPr>
              <a:t> </a:t>
            </a:r>
          </a:p>
          <a:p>
            <a:pPr marL="342900" indent="-342900" algn="just">
              <a:buFont typeface="Arial" panose="020B0604020202020204" pitchFamily="34" charset="0"/>
              <a:buChar char="•"/>
            </a:pPr>
            <a:r>
              <a:rPr lang="en-IN" sz="2400" dirty="0">
                <a:solidFill>
                  <a:srgbClr val="000000"/>
                </a:solidFill>
                <a:latin typeface="+mj-lt"/>
              </a:rPr>
              <a:t>The traveling salesman problem consists of a salesman and a set of cities. </a:t>
            </a:r>
          </a:p>
          <a:p>
            <a:pPr marL="342900" indent="-342900" algn="just">
              <a:buFont typeface="Arial" panose="020B0604020202020204" pitchFamily="34" charset="0"/>
              <a:buChar char="•"/>
            </a:pPr>
            <a:endParaRPr lang="en-IN" sz="2400" dirty="0">
              <a:solidFill>
                <a:srgbClr val="000000"/>
              </a:solidFill>
              <a:latin typeface="+mj-lt"/>
            </a:endParaRPr>
          </a:p>
          <a:p>
            <a:pPr marL="342900" indent="-342900" algn="just">
              <a:buFont typeface="Arial" panose="020B0604020202020204" pitchFamily="34" charset="0"/>
              <a:buChar char="•"/>
            </a:pPr>
            <a:r>
              <a:rPr lang="en-IN" sz="2400" dirty="0">
                <a:solidFill>
                  <a:srgbClr val="000000"/>
                </a:solidFill>
                <a:latin typeface="+mj-lt"/>
              </a:rPr>
              <a:t>The salesman has to visit each one of the cities starting from a certain one and returning to the same city. </a:t>
            </a:r>
          </a:p>
          <a:p>
            <a:pPr marL="342900" indent="-342900" algn="just">
              <a:buFont typeface="Arial" panose="020B0604020202020204" pitchFamily="34" charset="0"/>
              <a:buChar char="•"/>
            </a:pPr>
            <a:endParaRPr lang="en-IN" sz="2400" dirty="0">
              <a:solidFill>
                <a:srgbClr val="000000"/>
              </a:solidFill>
              <a:latin typeface="+mj-lt"/>
            </a:endParaRPr>
          </a:p>
          <a:p>
            <a:pPr marL="342900" indent="-342900" algn="just">
              <a:buFont typeface="Arial" panose="020B0604020202020204" pitchFamily="34" charset="0"/>
              <a:buChar char="•"/>
            </a:pPr>
            <a:r>
              <a:rPr lang="en-IN" sz="2400" dirty="0">
                <a:solidFill>
                  <a:srgbClr val="000000"/>
                </a:solidFill>
                <a:latin typeface="+mj-lt"/>
              </a:rPr>
              <a:t>The challenge of the problem is that the traveling salesman wants to minimize the total length of the trip</a:t>
            </a:r>
          </a:p>
          <a:p>
            <a:pPr algn="just"/>
            <a:endParaRPr lang="en-IN" sz="2400" dirty="0">
              <a:solidFill>
                <a:srgbClr val="000000"/>
              </a:solidFill>
              <a:latin typeface="+mj-lt"/>
            </a:endParaRPr>
          </a:p>
          <a:p>
            <a:pPr algn="just"/>
            <a:endParaRPr lang="en-IN" dirty="0">
              <a:latin typeface="+mj-lt"/>
            </a:endParaRPr>
          </a:p>
        </p:txBody>
      </p:sp>
    </p:spTree>
    <p:extLst>
      <p:ext uri="{BB962C8B-B14F-4D97-AF65-F5344CB8AC3E}">
        <p14:creationId xmlns:p14="http://schemas.microsoft.com/office/powerpoint/2010/main" val="275840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C52CD1B4-CBE6-4C86-91E5-F19A2479A621}"/>
              </a:ext>
            </a:extLst>
          </p:cNvPr>
          <p:cNvGraphicFramePr>
            <a:graphicFrameLocks noGrp="1"/>
          </p:cNvGraphicFramePr>
          <p:nvPr>
            <p:ph idx="1"/>
            <p:extLst>
              <p:ext uri="{D42A27DB-BD31-4B8C-83A1-F6EECF244321}">
                <p14:modId xmlns:p14="http://schemas.microsoft.com/office/powerpoint/2010/main" val="2650379354"/>
              </p:ext>
            </p:extLst>
          </p:nvPr>
        </p:nvGraphicFramePr>
        <p:xfrm>
          <a:off x="685800" y="1366800"/>
          <a:ext cx="7772400" cy="4903263"/>
        </p:xfrm>
        <a:graphic>
          <a:graphicData uri="http://schemas.openxmlformats.org/drawingml/2006/table">
            <a:tbl>
              <a:tblPr firstRow="1" firstCol="1" bandRow="1">
                <a:tableStyleId>{5C22544A-7EE6-4342-B048-85BDC9FD1C3A}</a:tableStyleId>
              </a:tblPr>
              <a:tblGrid>
                <a:gridCol w="489075">
                  <a:extLst>
                    <a:ext uri="{9D8B030D-6E8A-4147-A177-3AD203B41FA5}">
                      <a16:colId xmlns:a16="http://schemas.microsoft.com/office/drawing/2014/main" val="1779417915"/>
                    </a:ext>
                  </a:extLst>
                </a:gridCol>
                <a:gridCol w="5116529">
                  <a:extLst>
                    <a:ext uri="{9D8B030D-6E8A-4147-A177-3AD203B41FA5}">
                      <a16:colId xmlns:a16="http://schemas.microsoft.com/office/drawing/2014/main" val="4036850883"/>
                    </a:ext>
                  </a:extLst>
                </a:gridCol>
                <a:gridCol w="2166796">
                  <a:extLst>
                    <a:ext uri="{9D8B030D-6E8A-4147-A177-3AD203B41FA5}">
                      <a16:colId xmlns:a16="http://schemas.microsoft.com/office/drawing/2014/main" val="3465314929"/>
                    </a:ext>
                  </a:extLst>
                </a:gridCol>
              </a:tblGrid>
              <a:tr h="254428">
                <a:tc>
                  <a:txBody>
                    <a:bodyPr/>
                    <a:lstStyle/>
                    <a:p>
                      <a:pPr>
                        <a:lnSpc>
                          <a:spcPct val="115000"/>
                        </a:lnSpc>
                        <a:spcAft>
                          <a:spcPts val="0"/>
                        </a:spcAft>
                      </a:pPr>
                      <a:r>
                        <a:rPr lang="en-US"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Description</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Bloom’s Taxonomy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4629727"/>
                  </a:ext>
                </a:extLst>
              </a:tr>
              <a:tr h="1012787">
                <a:tc>
                  <a:txBody>
                    <a:bodyPr/>
                    <a:lstStyle/>
                    <a:p>
                      <a:pPr>
                        <a:lnSpc>
                          <a:spcPct val="115000"/>
                        </a:lnSpc>
                        <a:spcAft>
                          <a:spcPts val="0"/>
                        </a:spcAft>
                      </a:pPr>
                      <a:r>
                        <a:rPr lang="en-US" sz="1500">
                          <a:effectLst/>
                        </a:rPr>
                        <a:t>CO1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rgbClr val="FF0000"/>
                          </a:solidFill>
                          <a:effectLst/>
                        </a:rPr>
                        <a:t>To have knowledge of basic principles of algorithm design and Analysis, asymptotic notations and growth of functions for time and space complexity analysis and applying the same in different sorting algorithms</a:t>
                      </a:r>
                      <a:endParaRPr lang="en-IN" sz="15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rgbClr val="FF0000"/>
                          </a:solidFill>
                          <a:effectLst/>
                        </a:rPr>
                        <a:t>Knowledge, analysis</a:t>
                      </a:r>
                      <a:endParaRPr lang="en-IN" sz="1500" dirty="0">
                        <a:solidFill>
                          <a:srgbClr val="FF0000"/>
                        </a:solidFill>
                        <a:effectLst/>
                      </a:endParaRPr>
                    </a:p>
                    <a:p>
                      <a:pPr>
                        <a:lnSpc>
                          <a:spcPct val="115000"/>
                        </a:lnSpc>
                        <a:spcAft>
                          <a:spcPts val="0"/>
                        </a:spcAft>
                      </a:pPr>
                      <a:r>
                        <a:rPr lang="en-US" sz="1500" dirty="0">
                          <a:solidFill>
                            <a:srgbClr val="FF0000"/>
                          </a:solidFill>
                          <a:effectLst/>
                        </a:rPr>
                        <a:t>And design</a:t>
                      </a:r>
                      <a:endParaRPr lang="en-IN" sz="15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2112578"/>
                  </a:ext>
                </a:extLst>
              </a:tr>
              <a:tr h="498852">
                <a:tc>
                  <a:txBody>
                    <a:bodyPr/>
                    <a:lstStyle/>
                    <a:p>
                      <a:pPr>
                        <a:lnSpc>
                          <a:spcPct val="115000"/>
                        </a:lnSpc>
                        <a:spcAft>
                          <a:spcPts val="0"/>
                        </a:spcAft>
                      </a:pPr>
                      <a:r>
                        <a:rPr lang="en-US" sz="1500">
                          <a:effectLst/>
                        </a:rPr>
                        <a:t>CO2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apply different problem-solving approaches for advanced data structures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a:t>
                      </a:r>
                      <a:endParaRPr lang="en-IN" sz="1500">
                        <a:effectLst/>
                      </a:endParaRPr>
                    </a:p>
                    <a:p>
                      <a:pPr>
                        <a:lnSpc>
                          <a:spcPct val="115000"/>
                        </a:lnSpc>
                        <a:spcAft>
                          <a:spcPts val="0"/>
                        </a:spcAft>
                      </a:pPr>
                      <a:r>
                        <a:rPr lang="en-US" sz="1500">
                          <a:effectLst/>
                        </a:rPr>
                        <a:t>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3814104"/>
                  </a:ext>
                </a:extLst>
              </a:tr>
              <a:tr h="1012787">
                <a:tc>
                  <a:txBody>
                    <a:bodyPr/>
                    <a:lstStyle/>
                    <a:p>
                      <a:pPr>
                        <a:lnSpc>
                          <a:spcPct val="115000"/>
                        </a:lnSpc>
                        <a:spcAft>
                          <a:spcPts val="0"/>
                        </a:spcAft>
                      </a:pPr>
                      <a:r>
                        <a:rPr lang="en-US" sz="1500">
                          <a:effectLst/>
                        </a:rPr>
                        <a:t>CO3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apply divide and conquer method for solving merge sort, quick sort, matrix multiplication and  Greedy Algorithm for solving different Graph  Problem.</a:t>
                      </a:r>
                      <a:endParaRPr lang="en-IN" sz="1500" dirty="0">
                        <a:effectLst/>
                      </a:endParaRPr>
                    </a:p>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 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9095310"/>
                  </a:ext>
                </a:extLst>
              </a:tr>
              <a:tr h="755819">
                <a:tc>
                  <a:txBody>
                    <a:bodyPr/>
                    <a:lstStyle/>
                    <a:p>
                      <a:pPr>
                        <a:lnSpc>
                          <a:spcPct val="115000"/>
                        </a:lnSpc>
                        <a:spcAft>
                          <a:spcPts val="0"/>
                        </a:spcAft>
                      </a:pPr>
                      <a:r>
                        <a:rPr lang="en-US" sz="1500">
                          <a:effectLst/>
                        </a:rPr>
                        <a:t>CO4</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analyze and apply different optimization techniques like dynamic programming, backtracking and Branch &amp; Bound to solve the complex problems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 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1387003"/>
                  </a:ext>
                </a:extLst>
              </a:tr>
              <a:tr h="1269754">
                <a:tc>
                  <a:txBody>
                    <a:bodyPr/>
                    <a:lstStyle/>
                    <a:p>
                      <a:pPr>
                        <a:lnSpc>
                          <a:spcPct val="115000"/>
                        </a:lnSpc>
                        <a:spcAft>
                          <a:spcPts val="0"/>
                        </a:spcAft>
                      </a:pPr>
                      <a:r>
                        <a:rPr lang="en-US" sz="1500">
                          <a:effectLst/>
                        </a:rPr>
                        <a:t>CO5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understand the advanced concepts like NP Completeness and Fast Fourier Transform, to analyze and apply String Matching, Approximation and Randomized Algorithms to solve the complex problems</a:t>
                      </a:r>
                      <a:endParaRPr lang="en-IN" sz="1500" dirty="0">
                        <a:effectLst/>
                      </a:endParaRPr>
                    </a:p>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Knowledge,  Analysis and Apply</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9547450"/>
                  </a:ext>
                </a:extLst>
              </a:tr>
            </a:tbl>
          </a:graphicData>
        </a:graphic>
      </p:graphicFrame>
      <p:sp>
        <p:nvSpPr>
          <p:cNvPr id="4" name="Date Placeholder 3"/>
          <p:cNvSpPr>
            <a:spLocks noGrp="1"/>
          </p:cNvSpPr>
          <p:nvPr>
            <p:ph type="dt" sz="half" idx="10"/>
          </p:nvPr>
        </p:nvSpPr>
        <p:spPr/>
        <p:txBody>
          <a:bodyPr/>
          <a:lstStyle/>
          <a:p>
            <a:fld id="{A41F8AA3-4D1D-486C-9D47-0D994D75E384}"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4815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23446" y="0"/>
            <a:ext cx="1522828" cy="817163"/>
          </a:xfrm>
          <a:prstGeom prst="rect">
            <a:avLst/>
          </a:prstGeom>
          <a:noFill/>
        </p:spPr>
      </p:pic>
      <p:sp>
        <p:nvSpPr>
          <p:cNvPr id="10" name="Rectangle 9">
            <a:extLst>
              <a:ext uri="{FF2B5EF4-FFF2-40B4-BE49-F238E27FC236}">
                <a16:creationId xmlns:a16="http://schemas.microsoft.com/office/drawing/2014/main" id="{541E00FF-D043-46A6-B039-CD5B92081618}"/>
              </a:ext>
            </a:extLst>
          </p:cNvPr>
          <p:cNvSpPr/>
          <p:nvPr/>
        </p:nvSpPr>
        <p:spPr>
          <a:xfrm>
            <a:off x="784860" y="928405"/>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65465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791" y="1098052"/>
            <a:ext cx="8305800" cy="4914283"/>
          </a:xfrm>
        </p:spPr>
        <p:txBody>
          <a:bodyPr>
            <a:normAutofit/>
          </a:bodyPr>
          <a:lstStyle/>
          <a:p>
            <a:pPr marL="0" indent="0" algn="just">
              <a:buNone/>
            </a:pPr>
            <a:endParaRPr lang="en-IN" sz="1800" dirty="0"/>
          </a:p>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3F785B64-61B3-43CB-812D-79C775C07048}"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70</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NP Completeness(CO5)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4" name="Rectangle 3">
            <a:extLst>
              <a:ext uri="{FF2B5EF4-FFF2-40B4-BE49-F238E27FC236}">
                <a16:creationId xmlns:a16="http://schemas.microsoft.com/office/drawing/2014/main" id="{ACA97E9F-6E74-48E7-AC01-3D1BEAE0EDE6}"/>
              </a:ext>
            </a:extLst>
          </p:cNvPr>
          <p:cNvSpPr/>
          <p:nvPr/>
        </p:nvSpPr>
        <p:spPr>
          <a:xfrm>
            <a:off x="457200" y="833085"/>
            <a:ext cx="8032206" cy="5724644"/>
          </a:xfrm>
          <a:prstGeom prst="rect">
            <a:avLst/>
          </a:prstGeom>
        </p:spPr>
        <p:txBody>
          <a:bodyPr wrap="square">
            <a:spAutoFit/>
          </a:bodyPr>
          <a:lstStyle/>
          <a:p>
            <a:pPr algn="just"/>
            <a:endParaRPr lang="en-IN" dirty="0">
              <a:solidFill>
                <a:srgbClr val="000000"/>
              </a:solidFill>
              <a:latin typeface="+mj-lt"/>
            </a:endParaRPr>
          </a:p>
          <a:p>
            <a:r>
              <a:rPr lang="en-IN" sz="2200" b="1" dirty="0"/>
              <a:t>Proof</a:t>
            </a:r>
          </a:p>
          <a:p>
            <a:endParaRPr lang="en-IN" sz="2200" b="1" dirty="0"/>
          </a:p>
          <a:p>
            <a:r>
              <a:rPr lang="en-IN" sz="2200" dirty="0"/>
              <a:t>1. To prove </a:t>
            </a:r>
            <a:r>
              <a:rPr lang="en-IN" sz="2200" b="1" i="1" dirty="0"/>
              <a:t>TSP is NP-Complete</a:t>
            </a:r>
            <a:r>
              <a:rPr lang="en-IN" sz="2200" dirty="0"/>
              <a:t>, first we have to prove that </a:t>
            </a:r>
            <a:r>
              <a:rPr lang="en-IN" sz="2200" b="1" i="1" dirty="0"/>
              <a:t>TSP belongs to NP</a:t>
            </a:r>
            <a:r>
              <a:rPr lang="en-IN" sz="2200" dirty="0"/>
              <a:t>.</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 In TSP, we find a tour and check that the tour contains each vertex once. </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Then the total cost of the edges of the tour is calculated.</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Finally, we check if the cost is minimum. </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This can be completed in polynomial time.</a:t>
            </a:r>
          </a:p>
          <a:p>
            <a:r>
              <a:rPr lang="en-IN" sz="2200" dirty="0"/>
              <a:t> </a:t>
            </a:r>
          </a:p>
          <a:p>
            <a:pPr marL="285750" indent="-285750">
              <a:buFont typeface="Arial" panose="020B0604020202020204" pitchFamily="34" charset="0"/>
              <a:buChar char="•"/>
            </a:pPr>
            <a:r>
              <a:rPr lang="en-IN" sz="2200" dirty="0"/>
              <a:t>Thus </a:t>
            </a:r>
            <a:r>
              <a:rPr lang="en-IN" sz="2200" b="1" i="1" dirty="0"/>
              <a:t>TSP belongs to NP</a:t>
            </a:r>
            <a:r>
              <a:rPr lang="en-IN" sz="2200" dirty="0"/>
              <a:t>.</a:t>
            </a:r>
          </a:p>
          <a:p>
            <a:pPr algn="just"/>
            <a:endParaRPr lang="en-IN" dirty="0">
              <a:latin typeface="+mj-lt"/>
            </a:endParaRPr>
          </a:p>
        </p:txBody>
      </p:sp>
    </p:spTree>
    <p:extLst>
      <p:ext uri="{BB962C8B-B14F-4D97-AF65-F5344CB8AC3E}">
        <p14:creationId xmlns:p14="http://schemas.microsoft.com/office/powerpoint/2010/main" val="130637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791" y="1098052"/>
            <a:ext cx="8305800" cy="4914283"/>
          </a:xfrm>
        </p:spPr>
        <p:txBody>
          <a:bodyPr>
            <a:normAutofit/>
          </a:bodyPr>
          <a:lstStyle/>
          <a:p>
            <a:pPr marL="0" indent="0" algn="just">
              <a:buNone/>
            </a:pPr>
            <a:endParaRPr lang="en-IN" sz="1800" dirty="0"/>
          </a:p>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D23F8857-BD94-4A11-AD34-E9DDF26E7A12}"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71</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NP Completeness(CO5)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11" name="Rectangle 10">
            <a:extLst>
              <a:ext uri="{FF2B5EF4-FFF2-40B4-BE49-F238E27FC236}">
                <a16:creationId xmlns:a16="http://schemas.microsoft.com/office/drawing/2014/main" id="{1263E635-DFD9-4699-8C14-9588A217AEB6}"/>
              </a:ext>
            </a:extLst>
          </p:cNvPr>
          <p:cNvSpPr/>
          <p:nvPr/>
        </p:nvSpPr>
        <p:spPr>
          <a:xfrm>
            <a:off x="457200" y="906051"/>
            <a:ext cx="8229600" cy="5133585"/>
          </a:xfrm>
          <a:prstGeom prst="rect">
            <a:avLst/>
          </a:prstGeom>
        </p:spPr>
        <p:txBody>
          <a:bodyPr wrap="square">
            <a:spAutoFit/>
          </a:bodyPr>
          <a:lstStyle/>
          <a:p>
            <a:pPr marL="30480" marR="30480" algn="just">
              <a:lnSpc>
                <a:spcPct val="107000"/>
              </a:lnSpc>
              <a:spcBef>
                <a:spcPts val="600"/>
              </a:spcBef>
              <a:spcAft>
                <a:spcPts val="720"/>
              </a:spcAft>
            </a:pPr>
            <a:r>
              <a:rPr lang="en-IN" sz="2000" dirty="0">
                <a:solidFill>
                  <a:srgbClr val="000000"/>
                </a:solidFill>
                <a:ea typeface="Times New Roman" panose="02020603050405020304" pitchFamily="18" charset="0"/>
                <a:cs typeface="Times New Roman" panose="02020603050405020304" pitchFamily="18" charset="0"/>
              </a:rPr>
              <a:t>2. Secondly, we have to prove that </a:t>
            </a:r>
            <a:r>
              <a:rPr lang="en-IN" sz="2000" b="1" i="1" dirty="0">
                <a:solidFill>
                  <a:srgbClr val="000000"/>
                </a:solidFill>
                <a:ea typeface="Times New Roman" panose="02020603050405020304" pitchFamily="18" charset="0"/>
                <a:cs typeface="Times New Roman" panose="02020603050405020304" pitchFamily="18" charset="0"/>
              </a:rPr>
              <a:t>TSP is NP-hard</a:t>
            </a:r>
            <a:r>
              <a:rPr lang="en-IN" sz="2000" dirty="0">
                <a:solidFill>
                  <a:srgbClr val="000000"/>
                </a:solidFill>
                <a:ea typeface="Times New Roman" panose="02020603050405020304" pitchFamily="18" charset="0"/>
                <a:cs typeface="Times New Roman" panose="02020603050405020304" pitchFamily="18" charset="0"/>
              </a:rPr>
              <a:t>. </a:t>
            </a:r>
          </a:p>
          <a:p>
            <a:pPr marL="316230" marR="30480" indent="-285750" algn="just">
              <a:lnSpc>
                <a:spcPct val="107000"/>
              </a:lnSpc>
              <a:spcBef>
                <a:spcPts val="600"/>
              </a:spcBef>
              <a:spcAft>
                <a:spcPts val="720"/>
              </a:spcAft>
              <a:buFont typeface="Arial" panose="020B0604020202020204" pitchFamily="34" charset="0"/>
              <a:buChar char="•"/>
            </a:pPr>
            <a:r>
              <a:rPr lang="en-IN" sz="2000" dirty="0">
                <a:solidFill>
                  <a:srgbClr val="000000"/>
                </a:solidFill>
                <a:ea typeface="Times New Roman" panose="02020603050405020304" pitchFamily="18" charset="0"/>
                <a:cs typeface="Times New Roman" panose="02020603050405020304" pitchFamily="18" charset="0"/>
              </a:rPr>
              <a:t>To prove this, one way is to show that </a:t>
            </a:r>
            <a:r>
              <a:rPr lang="en-IN" sz="2000" b="1" i="1" dirty="0">
                <a:solidFill>
                  <a:srgbClr val="000000"/>
                </a:solidFill>
                <a:ea typeface="Times New Roman" panose="02020603050405020304" pitchFamily="18" charset="0"/>
                <a:cs typeface="Times New Roman" panose="02020603050405020304" pitchFamily="18" charset="0"/>
              </a:rPr>
              <a:t>Hamiltonian cycle ≤</a:t>
            </a:r>
            <a:r>
              <a:rPr lang="en-IN" sz="2000" b="1" i="1" baseline="-25000" dirty="0">
                <a:solidFill>
                  <a:srgbClr val="000000"/>
                </a:solidFill>
                <a:ea typeface="Times New Roman" panose="02020603050405020304" pitchFamily="18" charset="0"/>
                <a:cs typeface="Times New Roman" panose="02020603050405020304" pitchFamily="18" charset="0"/>
              </a:rPr>
              <a:t>p</a:t>
            </a:r>
            <a:r>
              <a:rPr lang="en-IN" sz="2000" b="1" i="1" dirty="0">
                <a:solidFill>
                  <a:srgbClr val="000000"/>
                </a:solidFill>
                <a:ea typeface="Times New Roman" panose="02020603050405020304" pitchFamily="18" charset="0"/>
                <a:cs typeface="Times New Roman" panose="02020603050405020304" pitchFamily="18" charset="0"/>
              </a:rPr>
              <a:t> TSP</a:t>
            </a:r>
            <a:r>
              <a:rPr lang="en-IN" sz="2000" dirty="0">
                <a:solidFill>
                  <a:srgbClr val="000000"/>
                </a:solidFill>
                <a:ea typeface="Times New Roman" panose="02020603050405020304" pitchFamily="18" charset="0"/>
                <a:cs typeface="Times New Roman" panose="02020603050405020304" pitchFamily="18" charset="0"/>
              </a:rPr>
              <a:t> (as we know that the Hamiltonian cycle problem is </a:t>
            </a:r>
            <a:r>
              <a:rPr lang="en-IN" sz="2000" dirty="0" err="1">
                <a:solidFill>
                  <a:srgbClr val="000000"/>
                </a:solidFill>
                <a:ea typeface="Times New Roman" panose="02020603050405020304" pitchFamily="18" charset="0"/>
                <a:cs typeface="Times New Roman" panose="02020603050405020304" pitchFamily="18" charset="0"/>
              </a:rPr>
              <a:t>NPcomplete</a:t>
            </a:r>
            <a:r>
              <a:rPr lang="en-IN" sz="2000" dirty="0">
                <a:solidFill>
                  <a:srgbClr val="000000"/>
                </a:solidFill>
                <a:ea typeface="Times New Roman" panose="02020603050405020304" pitchFamily="18" charset="0"/>
                <a:cs typeface="Times New Roman" panose="02020603050405020304" pitchFamily="18" charset="0"/>
              </a:rPr>
              <a:t>).</a:t>
            </a:r>
            <a:endParaRPr lang="en-IN" sz="2000" dirty="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2000" dirty="0">
                <a:solidFill>
                  <a:srgbClr val="000000"/>
                </a:solidFill>
                <a:ea typeface="Times New Roman" panose="02020603050405020304" pitchFamily="18" charset="0"/>
                <a:cs typeface="Times New Roman" panose="02020603050405020304" pitchFamily="18" charset="0"/>
              </a:rPr>
              <a:t>Assume </a:t>
            </a:r>
            <a:r>
              <a:rPr lang="en-IN" sz="2000" b="1" i="1" dirty="0">
                <a:solidFill>
                  <a:srgbClr val="000000"/>
                </a:solidFill>
                <a:ea typeface="Times New Roman" panose="02020603050405020304" pitchFamily="18" charset="0"/>
                <a:cs typeface="Times New Roman" panose="02020603050405020304" pitchFamily="18" charset="0"/>
              </a:rPr>
              <a:t>G = (V, E)</a:t>
            </a:r>
            <a:r>
              <a:rPr lang="en-IN" sz="2000" dirty="0">
                <a:solidFill>
                  <a:srgbClr val="000000"/>
                </a:solidFill>
                <a:ea typeface="Times New Roman" panose="02020603050405020304" pitchFamily="18" charset="0"/>
                <a:cs typeface="Times New Roman" panose="02020603050405020304" pitchFamily="18" charset="0"/>
              </a:rPr>
              <a:t> to be an instance of Hamiltonian cycle.</a:t>
            </a:r>
            <a:endParaRPr lang="en-IN" sz="2000" dirty="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2000" dirty="0">
                <a:solidFill>
                  <a:srgbClr val="000000"/>
                </a:solidFill>
                <a:ea typeface="Times New Roman" panose="02020603050405020304" pitchFamily="18" charset="0"/>
                <a:cs typeface="Times New Roman" panose="02020603050405020304" pitchFamily="18" charset="0"/>
              </a:rPr>
              <a:t>Hence, an instance of TSP is constructed. We create the complete graph </a:t>
            </a:r>
            <a:r>
              <a:rPr lang="en-IN" sz="2000" b="1" i="1" dirty="0">
                <a:solidFill>
                  <a:srgbClr val="000000"/>
                </a:solidFill>
                <a:ea typeface="Times New Roman" panose="02020603050405020304" pitchFamily="18" charset="0"/>
                <a:cs typeface="Times New Roman" panose="02020603050405020304" pitchFamily="18" charset="0"/>
              </a:rPr>
              <a:t>G</a:t>
            </a:r>
            <a:r>
              <a:rPr lang="en-IN" sz="2000" b="1" i="1" baseline="30000" dirty="0">
                <a:solidFill>
                  <a:srgbClr val="000000"/>
                </a:solidFill>
                <a:ea typeface="Times New Roman" panose="02020603050405020304" pitchFamily="18" charset="0"/>
                <a:cs typeface="Times New Roman" panose="02020603050405020304" pitchFamily="18" charset="0"/>
              </a:rPr>
              <a:t>'</a:t>
            </a:r>
            <a:r>
              <a:rPr lang="en-IN" sz="2000" b="1" i="1" dirty="0">
                <a:solidFill>
                  <a:srgbClr val="000000"/>
                </a:solidFill>
                <a:ea typeface="Times New Roman" panose="02020603050405020304" pitchFamily="18" charset="0"/>
                <a:cs typeface="Times New Roman" panose="02020603050405020304" pitchFamily="18" charset="0"/>
              </a:rPr>
              <a:t> = (V, E</a:t>
            </a:r>
            <a:r>
              <a:rPr lang="en-IN" sz="2000" b="1" i="1" baseline="30000" dirty="0">
                <a:solidFill>
                  <a:srgbClr val="000000"/>
                </a:solidFill>
                <a:ea typeface="Times New Roman" panose="02020603050405020304" pitchFamily="18" charset="0"/>
                <a:cs typeface="Times New Roman" panose="02020603050405020304" pitchFamily="18" charset="0"/>
              </a:rPr>
              <a:t>'</a:t>
            </a:r>
            <a:r>
              <a:rPr lang="en-IN" sz="2000" b="1" i="1" dirty="0">
                <a:solidFill>
                  <a:srgbClr val="000000"/>
                </a:solidFill>
                <a:ea typeface="Times New Roman" panose="02020603050405020304" pitchFamily="18" charset="0"/>
                <a:cs typeface="Times New Roman" panose="02020603050405020304" pitchFamily="18" charset="0"/>
              </a:rPr>
              <a:t>)</a:t>
            </a:r>
            <a:r>
              <a:rPr lang="en-IN" sz="2000" dirty="0">
                <a:solidFill>
                  <a:srgbClr val="000000"/>
                </a:solidFill>
                <a:ea typeface="Times New Roman" panose="02020603050405020304" pitchFamily="18" charset="0"/>
                <a:cs typeface="Times New Roman" panose="02020603050405020304" pitchFamily="18" charset="0"/>
              </a:rPr>
              <a:t>, where</a:t>
            </a:r>
            <a:endParaRPr lang="en-IN" sz="2000" dirty="0">
              <a:ea typeface="Calibri" panose="020F0502020204030204" pitchFamily="34" charset="0"/>
              <a:cs typeface="Times New Roman" panose="02020603050405020304" pitchFamily="18" charset="0"/>
            </a:endParaRPr>
          </a:p>
          <a:p>
            <a:pPr algn="ctr">
              <a:lnSpc>
                <a:spcPct val="107000"/>
              </a:lnSpc>
              <a:spcAft>
                <a:spcPts val="800"/>
              </a:spcAft>
            </a:pPr>
            <a:r>
              <a:rPr lang="en-IN" sz="2000" dirty="0">
                <a:solidFill>
                  <a:srgbClr val="000000"/>
                </a:solidFill>
                <a:ea typeface="Times New Roman" panose="02020603050405020304" pitchFamily="18" charset="0"/>
                <a:cs typeface="Times New Roman" panose="02020603050405020304" pitchFamily="18" charset="0"/>
              </a:rPr>
              <a:t>E′={(</a:t>
            </a:r>
            <a:r>
              <a:rPr lang="en-IN" sz="2000" dirty="0" err="1">
                <a:solidFill>
                  <a:srgbClr val="000000"/>
                </a:solidFill>
                <a:ea typeface="Times New Roman" panose="02020603050405020304" pitchFamily="18" charset="0"/>
                <a:cs typeface="Times New Roman" panose="02020603050405020304" pitchFamily="18" charset="0"/>
              </a:rPr>
              <a:t>i,j</a:t>
            </a:r>
            <a:r>
              <a:rPr lang="en-IN" sz="2000" dirty="0">
                <a:solidFill>
                  <a:srgbClr val="000000"/>
                </a:solidFill>
                <a:ea typeface="Times New Roman" panose="02020603050405020304" pitchFamily="18" charset="0"/>
                <a:cs typeface="Times New Roman" panose="02020603050405020304" pitchFamily="18" charset="0"/>
              </a:rPr>
              <a:t>):</a:t>
            </a:r>
            <a:r>
              <a:rPr lang="en-IN" sz="2000" dirty="0" err="1">
                <a:solidFill>
                  <a:srgbClr val="000000"/>
                </a:solidFill>
                <a:ea typeface="Times New Roman" panose="02020603050405020304" pitchFamily="18" charset="0"/>
                <a:cs typeface="Times New Roman" panose="02020603050405020304" pitchFamily="18" charset="0"/>
              </a:rPr>
              <a:t>i,j</a:t>
            </a:r>
            <a:r>
              <a:rPr lang="en-IN" sz="2000" dirty="0">
                <a:solidFill>
                  <a:srgbClr val="000000"/>
                </a:solidFill>
                <a:ea typeface="Times New Roman" panose="02020603050405020304" pitchFamily="18" charset="0"/>
                <a:cs typeface="Times New Roman" panose="02020603050405020304" pitchFamily="18" charset="0"/>
              </a:rPr>
              <a:t>  ∈  V   and      </a:t>
            </a:r>
            <a:r>
              <a:rPr lang="en-IN" sz="2000" dirty="0" err="1">
                <a:solidFill>
                  <a:srgbClr val="000000"/>
                </a:solidFill>
                <a:ea typeface="Times New Roman" panose="02020603050405020304" pitchFamily="18" charset="0"/>
                <a:cs typeface="Times New Roman" panose="02020603050405020304" pitchFamily="18" charset="0"/>
              </a:rPr>
              <a:t>i≠j</a:t>
            </a:r>
            <a:endParaRPr lang="en-IN" sz="2000" dirty="0">
              <a:solidFill>
                <a:srgbClr val="000000"/>
              </a:solidFill>
              <a:ea typeface="Times New Roman" panose="02020603050405020304" pitchFamily="18" charset="0"/>
              <a:cs typeface="Times New Roman" panose="02020603050405020304" pitchFamily="18" charset="0"/>
            </a:endParaRPr>
          </a:p>
          <a:p>
            <a:pPr algn="ctr">
              <a:lnSpc>
                <a:spcPct val="107000"/>
              </a:lnSpc>
              <a:spcAft>
                <a:spcPts val="800"/>
              </a:spcAft>
            </a:pPr>
            <a:r>
              <a:rPr lang="en-IN" sz="2000" dirty="0">
                <a:ea typeface="Times New Roman" panose="02020603050405020304" pitchFamily="18" charset="0"/>
                <a:cs typeface="Times New Roman" panose="02020603050405020304" pitchFamily="18" charset="0"/>
              </a:rPr>
              <a:t>E′={(</a:t>
            </a:r>
            <a:r>
              <a:rPr lang="en-IN" sz="2000" dirty="0" err="1">
                <a:ea typeface="Times New Roman" panose="02020603050405020304" pitchFamily="18" charset="0"/>
                <a:cs typeface="Times New Roman" panose="02020603050405020304" pitchFamily="18" charset="0"/>
              </a:rPr>
              <a:t>i,j</a:t>
            </a:r>
            <a:r>
              <a:rPr lang="en-IN" sz="2000" dirty="0">
                <a:ea typeface="Times New Roman" panose="02020603050405020304" pitchFamily="18" charset="0"/>
                <a:cs typeface="Times New Roman" panose="02020603050405020304" pitchFamily="18" charset="0"/>
              </a:rPr>
              <a:t>):</a:t>
            </a:r>
            <a:r>
              <a:rPr lang="en-IN" sz="2000" dirty="0" err="1">
                <a:ea typeface="Times New Roman" panose="02020603050405020304" pitchFamily="18" charset="0"/>
                <a:cs typeface="Times New Roman" panose="02020603050405020304" pitchFamily="18" charset="0"/>
              </a:rPr>
              <a:t>i,j</a:t>
            </a:r>
            <a:r>
              <a:rPr lang="en-IN" sz="2000" dirty="0">
                <a:ea typeface="Times New Roman" panose="02020603050405020304" pitchFamily="18" charset="0"/>
                <a:cs typeface="Times New Roman" panose="02020603050405020304" pitchFamily="18" charset="0"/>
              </a:rPr>
              <a:t> </a:t>
            </a:r>
            <a:r>
              <a:rPr lang="en-IN" sz="2000" dirty="0">
                <a:ea typeface="Times New Roman" panose="02020603050405020304" pitchFamily="18" charset="0"/>
                <a:cs typeface="Cambria Math" panose="02040503050406030204" pitchFamily="18" charset="0"/>
              </a:rPr>
              <a:t>∈</a:t>
            </a:r>
            <a:r>
              <a:rPr lang="en-IN" sz="2000" dirty="0">
                <a:ea typeface="Times New Roman" panose="02020603050405020304" pitchFamily="18" charset="0"/>
                <a:cs typeface="Times New Roman" panose="02020603050405020304" pitchFamily="18" charset="0"/>
              </a:rPr>
              <a:t>V   and       </a:t>
            </a:r>
            <a:r>
              <a:rPr lang="en-IN" sz="2000" dirty="0" err="1">
                <a:ea typeface="Times New Roman" panose="02020603050405020304" pitchFamily="18" charset="0"/>
                <a:cs typeface="Times New Roman" panose="02020603050405020304" pitchFamily="18" charset="0"/>
              </a:rPr>
              <a:t>i≠j</a:t>
            </a:r>
            <a:endParaRPr lang="en-IN" sz="2000" dirty="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2000" dirty="0">
                <a:solidFill>
                  <a:srgbClr val="000000"/>
                </a:solidFill>
                <a:ea typeface="Times New Roman" panose="02020603050405020304" pitchFamily="18" charset="0"/>
                <a:cs typeface="Times New Roman" panose="02020603050405020304" pitchFamily="18" charset="0"/>
              </a:rPr>
              <a:t>Thus, the cost function is defined as follows −</a:t>
            </a:r>
            <a:endParaRPr lang="en-IN" sz="2000" dirty="0">
              <a:ea typeface="Calibri" panose="020F0502020204030204" pitchFamily="34" charset="0"/>
              <a:cs typeface="Times New Roman" panose="02020603050405020304" pitchFamily="18" charset="0"/>
            </a:endParaRPr>
          </a:p>
          <a:p>
            <a:pPr algn="ctr">
              <a:lnSpc>
                <a:spcPct val="107000"/>
              </a:lnSpc>
              <a:spcAft>
                <a:spcPts val="800"/>
              </a:spcAft>
            </a:pPr>
            <a:r>
              <a:rPr lang="en-IN" sz="2000" dirty="0">
                <a:solidFill>
                  <a:srgbClr val="000000"/>
                </a:solidFill>
                <a:ea typeface="Times New Roman" panose="02020603050405020304" pitchFamily="18" charset="0"/>
                <a:cs typeface="Times New Roman" panose="02020603050405020304" pitchFamily="18" charset="0"/>
              </a:rPr>
              <a:t>t(</a:t>
            </a:r>
            <a:r>
              <a:rPr lang="en-IN" sz="2000" dirty="0" err="1">
                <a:solidFill>
                  <a:srgbClr val="000000"/>
                </a:solidFill>
                <a:ea typeface="Times New Roman" panose="02020603050405020304" pitchFamily="18" charset="0"/>
                <a:cs typeface="Times New Roman" panose="02020603050405020304" pitchFamily="18" charset="0"/>
              </a:rPr>
              <a:t>i,j</a:t>
            </a:r>
            <a:r>
              <a:rPr lang="en-IN" sz="2000" dirty="0">
                <a:solidFill>
                  <a:srgbClr val="000000"/>
                </a:solidFill>
                <a:ea typeface="Times New Roman" panose="02020603050405020304" pitchFamily="18" charset="0"/>
                <a:cs typeface="Times New Roman" panose="02020603050405020304" pitchFamily="18" charset="0"/>
              </a:rPr>
              <a:t>)= 0  if   (</a:t>
            </a:r>
            <a:r>
              <a:rPr lang="en-IN" sz="2000" dirty="0" err="1">
                <a:solidFill>
                  <a:srgbClr val="000000"/>
                </a:solidFill>
                <a:ea typeface="Times New Roman" panose="02020603050405020304" pitchFamily="18" charset="0"/>
                <a:cs typeface="Times New Roman" panose="02020603050405020304" pitchFamily="18" charset="0"/>
              </a:rPr>
              <a:t>i,j</a:t>
            </a:r>
            <a:r>
              <a:rPr lang="en-IN" sz="2000" dirty="0">
                <a:solidFill>
                  <a:srgbClr val="000000"/>
                </a:solidFill>
                <a:ea typeface="Times New Roman" panose="02020603050405020304" pitchFamily="18" charset="0"/>
                <a:cs typeface="Times New Roman" panose="02020603050405020304" pitchFamily="18" charset="0"/>
              </a:rPr>
              <a:t>)  ∈ E         </a:t>
            </a:r>
          </a:p>
          <a:p>
            <a:pPr algn="ctr">
              <a:lnSpc>
                <a:spcPct val="107000"/>
              </a:lnSpc>
              <a:spcAft>
                <a:spcPts val="800"/>
              </a:spcAft>
            </a:pPr>
            <a:r>
              <a:rPr lang="en-IN" sz="2000" dirty="0">
                <a:solidFill>
                  <a:srgbClr val="000000"/>
                </a:solidFill>
                <a:ea typeface="Times New Roman" panose="02020603050405020304" pitchFamily="18" charset="0"/>
                <a:cs typeface="Times New Roman" panose="02020603050405020304" pitchFamily="18" charset="0"/>
              </a:rPr>
              <a:t>                 =1        otherwise</a:t>
            </a:r>
          </a:p>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479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animEffect transition="in" filter="fade">
                                      <p:cBhvr>
                                        <p:cTn id="23" dur="1000"/>
                                        <p:tgtEl>
                                          <p:spTgt spid="11">
                                            <p:txEl>
                                              <p:pRg st="6" end="6"/>
                                            </p:txEl>
                                          </p:spTgt>
                                        </p:tgtEl>
                                      </p:cBhvr>
                                    </p:animEffect>
                                    <p:anim calcmode="lin" valueType="num">
                                      <p:cBhvr>
                                        <p:cTn id="24"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25" dur="1000" fill="hold"/>
                                        <p:tgtEl>
                                          <p:spTgt spid="11">
                                            <p:txEl>
                                              <p:pRg st="6" end="6"/>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1">
                                            <p:txEl>
                                              <p:pRg st="7" end="7"/>
                                            </p:txEl>
                                          </p:spTgt>
                                        </p:tgtEl>
                                        <p:attrNameLst>
                                          <p:attrName>style.visibility</p:attrName>
                                        </p:attrNameLst>
                                      </p:cBhvr>
                                      <p:to>
                                        <p:strVal val="visible"/>
                                      </p:to>
                                    </p:set>
                                    <p:animEffect transition="in" filter="fade">
                                      <p:cBhvr>
                                        <p:cTn id="28" dur="1000"/>
                                        <p:tgtEl>
                                          <p:spTgt spid="11">
                                            <p:txEl>
                                              <p:pRg st="7" end="7"/>
                                            </p:txEl>
                                          </p:spTgt>
                                        </p:tgtEl>
                                      </p:cBhvr>
                                    </p:animEffect>
                                    <p:anim calcmode="lin" valueType="num">
                                      <p:cBhvr>
                                        <p:cTn id="29"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7" end="7"/>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animEffect transition="in" filter="fade">
                                      <p:cBhvr>
                                        <p:cTn id="33" dur="1000"/>
                                        <p:tgtEl>
                                          <p:spTgt spid="11">
                                            <p:txEl>
                                              <p:pRg st="8" end="8"/>
                                            </p:txEl>
                                          </p:spTgt>
                                        </p:tgtEl>
                                      </p:cBhvr>
                                    </p:animEffect>
                                    <p:anim calcmode="lin" valueType="num">
                                      <p:cBhvr>
                                        <p:cTn id="34"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1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791" y="1098052"/>
            <a:ext cx="8305800" cy="4914283"/>
          </a:xfrm>
        </p:spPr>
        <p:txBody>
          <a:bodyPr>
            <a:normAutofit/>
          </a:bodyPr>
          <a:lstStyle/>
          <a:p>
            <a:pPr marL="0" indent="0" algn="just">
              <a:buNone/>
            </a:pPr>
            <a:endParaRPr lang="en-IN" sz="1800" dirty="0"/>
          </a:p>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D9088F76-5AE6-4F6D-AD76-6AA4336ABBB2}"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72</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NP Completeness(CO5)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4" name="Rectangle 3">
            <a:extLst>
              <a:ext uri="{FF2B5EF4-FFF2-40B4-BE49-F238E27FC236}">
                <a16:creationId xmlns:a16="http://schemas.microsoft.com/office/drawing/2014/main" id="{ACA97E9F-6E74-48E7-AC01-3D1BEAE0EDE6}"/>
              </a:ext>
            </a:extLst>
          </p:cNvPr>
          <p:cNvSpPr/>
          <p:nvPr/>
        </p:nvSpPr>
        <p:spPr>
          <a:xfrm>
            <a:off x="555897" y="1049497"/>
            <a:ext cx="8032206" cy="4739759"/>
          </a:xfrm>
          <a:prstGeom prst="rect">
            <a:avLst/>
          </a:prstGeom>
        </p:spPr>
        <p:txBody>
          <a:bodyPr wrap="square">
            <a:spAutoFit/>
          </a:bodyPr>
          <a:lstStyle/>
          <a:p>
            <a:r>
              <a:rPr lang="en-IN" sz="2000" dirty="0">
                <a:solidFill>
                  <a:srgbClr val="000000"/>
                </a:solidFill>
                <a:latin typeface="+mj-lt"/>
              </a:rPr>
              <a:t> </a:t>
            </a:r>
          </a:p>
          <a:p>
            <a:pPr marL="342900" indent="-342900" algn="just">
              <a:buFont typeface="Arial" panose="020B0604020202020204" pitchFamily="34" charset="0"/>
              <a:buChar char="•"/>
            </a:pPr>
            <a:r>
              <a:rPr lang="en-IN" sz="2200" dirty="0"/>
              <a:t>Now, suppose that a Hamiltonian cycle </a:t>
            </a:r>
            <a:r>
              <a:rPr lang="en-IN" sz="2200" b="1" i="1" dirty="0"/>
              <a:t>h</a:t>
            </a:r>
            <a:r>
              <a:rPr lang="en-IN" sz="2200" dirty="0"/>
              <a:t> exists in </a:t>
            </a:r>
            <a:r>
              <a:rPr lang="en-IN" sz="2200" b="1" i="1" dirty="0"/>
              <a:t>G</a:t>
            </a:r>
            <a:r>
              <a:rPr lang="en-IN" sz="2200" dirty="0"/>
              <a:t>. It is clear that the cost of each edge in </a:t>
            </a:r>
            <a:r>
              <a:rPr lang="en-IN" sz="2200" b="1" i="1" dirty="0"/>
              <a:t>h</a:t>
            </a:r>
            <a:r>
              <a:rPr lang="en-IN" sz="2200" dirty="0"/>
              <a:t> is </a:t>
            </a:r>
            <a:r>
              <a:rPr lang="en-IN" sz="2200" b="1" dirty="0"/>
              <a:t>0</a:t>
            </a:r>
            <a:r>
              <a:rPr lang="en-IN" sz="2200" dirty="0"/>
              <a:t> in </a:t>
            </a:r>
            <a:r>
              <a:rPr lang="en-IN" sz="2200" b="1" i="1" dirty="0"/>
              <a:t>G</a:t>
            </a:r>
            <a:r>
              <a:rPr lang="en-IN" sz="2200" b="1" i="1" baseline="30000" dirty="0"/>
              <a:t>'</a:t>
            </a:r>
            <a:r>
              <a:rPr lang="en-IN" sz="2200" dirty="0"/>
              <a:t> as each edge belongs to </a:t>
            </a:r>
            <a:r>
              <a:rPr lang="en-IN" sz="2200" b="1" i="1" dirty="0"/>
              <a:t>E</a:t>
            </a:r>
            <a:r>
              <a:rPr lang="en-IN" sz="2200" dirty="0"/>
              <a:t>. Therefore, </a:t>
            </a:r>
            <a:r>
              <a:rPr lang="en-IN" sz="2200" b="1" i="1" dirty="0"/>
              <a:t>h</a:t>
            </a:r>
            <a:r>
              <a:rPr lang="en-IN" sz="2200" dirty="0"/>
              <a:t> has a cost of </a:t>
            </a:r>
            <a:r>
              <a:rPr lang="en-IN" sz="2200" b="1" dirty="0"/>
              <a:t>0</a:t>
            </a:r>
            <a:r>
              <a:rPr lang="en-IN" sz="2200" dirty="0"/>
              <a:t> in </a:t>
            </a:r>
            <a:r>
              <a:rPr lang="en-IN" sz="2200" b="1" i="1" dirty="0"/>
              <a:t>G</a:t>
            </a:r>
            <a:r>
              <a:rPr lang="en-IN" sz="2200" b="1" i="1" baseline="30000" dirty="0"/>
              <a:t>'</a:t>
            </a:r>
            <a:r>
              <a:rPr lang="en-IN" sz="2200" dirty="0"/>
              <a:t>. Thus, if graph </a:t>
            </a:r>
            <a:r>
              <a:rPr lang="en-IN" sz="2200" b="1" i="1" dirty="0"/>
              <a:t>G</a:t>
            </a:r>
            <a:r>
              <a:rPr lang="en-IN" sz="2200" dirty="0"/>
              <a:t> has a Hamiltonian cycle, then graph </a:t>
            </a:r>
            <a:r>
              <a:rPr lang="en-IN" sz="2200" b="1" i="1" dirty="0"/>
              <a:t>G</a:t>
            </a:r>
            <a:r>
              <a:rPr lang="en-IN" sz="2200" b="1" i="1" baseline="30000" dirty="0"/>
              <a:t>'</a:t>
            </a:r>
            <a:r>
              <a:rPr lang="en-IN" sz="2200" dirty="0"/>
              <a:t> has a tour of </a:t>
            </a:r>
            <a:r>
              <a:rPr lang="en-IN" sz="2200" b="1" dirty="0"/>
              <a:t>0</a:t>
            </a:r>
            <a:r>
              <a:rPr lang="en-IN" sz="2200" dirty="0"/>
              <a:t> cost.</a:t>
            </a:r>
          </a:p>
          <a:p>
            <a:pPr algn="just"/>
            <a:endParaRPr lang="en-IN" sz="2200" dirty="0"/>
          </a:p>
          <a:p>
            <a:pPr marL="342900" indent="-342900" algn="just">
              <a:buFont typeface="Arial" panose="020B0604020202020204" pitchFamily="34" charset="0"/>
              <a:buChar char="•"/>
            </a:pPr>
            <a:r>
              <a:rPr lang="en-IN" sz="2200" dirty="0"/>
              <a:t>Conversely, we assume that </a:t>
            </a:r>
            <a:r>
              <a:rPr lang="en-IN" sz="2200" b="1" i="1" dirty="0"/>
              <a:t>G</a:t>
            </a:r>
            <a:r>
              <a:rPr lang="en-IN" sz="2200" b="1" i="1" baseline="30000" dirty="0"/>
              <a:t>'</a:t>
            </a:r>
            <a:r>
              <a:rPr lang="en-IN" sz="2200" dirty="0"/>
              <a:t> has a tour </a:t>
            </a:r>
            <a:r>
              <a:rPr lang="en-IN" sz="2200" b="1" i="1" dirty="0"/>
              <a:t>h</a:t>
            </a:r>
            <a:r>
              <a:rPr lang="en-IN" sz="2200" b="1" i="1" baseline="30000" dirty="0"/>
              <a:t>'</a:t>
            </a:r>
            <a:r>
              <a:rPr lang="en-IN" sz="2200" dirty="0"/>
              <a:t> of cost at most </a:t>
            </a:r>
            <a:r>
              <a:rPr lang="en-IN" sz="2200" b="1" dirty="0"/>
              <a:t>0</a:t>
            </a:r>
            <a:r>
              <a:rPr lang="en-IN" sz="2200" dirty="0"/>
              <a:t>. The cost of edges in </a:t>
            </a:r>
            <a:r>
              <a:rPr lang="en-IN" sz="2200" b="1" i="1" dirty="0"/>
              <a:t>E</a:t>
            </a:r>
            <a:r>
              <a:rPr lang="en-IN" sz="2200" b="1" i="1" baseline="30000" dirty="0"/>
              <a:t>'</a:t>
            </a:r>
            <a:r>
              <a:rPr lang="en-IN" sz="2200" dirty="0"/>
              <a:t> are </a:t>
            </a:r>
            <a:r>
              <a:rPr lang="en-IN" sz="2200" b="1" dirty="0"/>
              <a:t>0</a:t>
            </a:r>
            <a:r>
              <a:rPr lang="en-IN" sz="2200" dirty="0"/>
              <a:t> and </a:t>
            </a:r>
            <a:r>
              <a:rPr lang="en-IN" sz="2200" b="1" dirty="0"/>
              <a:t>1</a:t>
            </a:r>
            <a:r>
              <a:rPr lang="en-IN" sz="2200" dirty="0"/>
              <a:t> by definition. Hence, each edge must have a cost of </a:t>
            </a:r>
            <a:r>
              <a:rPr lang="en-IN" sz="2200" b="1" dirty="0"/>
              <a:t>0</a:t>
            </a:r>
            <a:r>
              <a:rPr lang="en-IN" sz="2200" dirty="0"/>
              <a:t> as the cost of </a:t>
            </a:r>
            <a:r>
              <a:rPr lang="en-IN" sz="2200" b="1" i="1" dirty="0"/>
              <a:t>h</a:t>
            </a:r>
            <a:r>
              <a:rPr lang="en-IN" sz="2200" b="1" i="1" baseline="30000" dirty="0"/>
              <a:t>'</a:t>
            </a:r>
            <a:r>
              <a:rPr lang="en-IN" sz="2200" dirty="0"/>
              <a:t> is </a:t>
            </a:r>
            <a:r>
              <a:rPr lang="en-IN" sz="2200" b="1" dirty="0"/>
              <a:t>0</a:t>
            </a:r>
            <a:r>
              <a:rPr lang="en-IN" sz="2200" dirty="0"/>
              <a:t>. We therefore conclude that </a:t>
            </a:r>
            <a:r>
              <a:rPr lang="en-IN" sz="2200" b="1" i="1" dirty="0"/>
              <a:t>h</a:t>
            </a:r>
            <a:r>
              <a:rPr lang="en-IN" sz="2200" b="1" i="1" baseline="30000" dirty="0"/>
              <a:t>'</a:t>
            </a:r>
            <a:r>
              <a:rPr lang="en-IN" sz="2200" dirty="0"/>
              <a:t> contains only edges in </a:t>
            </a:r>
            <a:r>
              <a:rPr lang="en-IN" sz="2200" b="1" i="1" dirty="0"/>
              <a:t>E</a:t>
            </a:r>
            <a:r>
              <a:rPr lang="en-IN" sz="2200" dirty="0"/>
              <a:t>.</a:t>
            </a:r>
          </a:p>
          <a:p>
            <a:pPr algn="just"/>
            <a:endParaRPr lang="en-IN" sz="2200" dirty="0"/>
          </a:p>
          <a:p>
            <a:pPr marL="342900" indent="-342900" algn="just">
              <a:buFont typeface="Arial" panose="020B0604020202020204" pitchFamily="34" charset="0"/>
              <a:buChar char="•"/>
            </a:pPr>
            <a:r>
              <a:rPr lang="en-IN" sz="2200" dirty="0"/>
              <a:t>We have thus proven that </a:t>
            </a:r>
            <a:r>
              <a:rPr lang="en-IN" sz="2200" b="1" i="1" dirty="0"/>
              <a:t>G</a:t>
            </a:r>
            <a:r>
              <a:rPr lang="en-IN" sz="2200" dirty="0"/>
              <a:t> has a Hamiltonian cycle, if and only if </a:t>
            </a:r>
            <a:r>
              <a:rPr lang="en-IN" sz="2200" b="1" i="1" dirty="0"/>
              <a:t>G</a:t>
            </a:r>
            <a:r>
              <a:rPr lang="en-IN" sz="2200" b="1" i="1" baseline="30000" dirty="0"/>
              <a:t>'</a:t>
            </a:r>
            <a:r>
              <a:rPr lang="en-IN" sz="2200" dirty="0"/>
              <a:t> has a tour of cost at most </a:t>
            </a:r>
            <a:r>
              <a:rPr lang="en-IN" sz="2200" b="1" dirty="0"/>
              <a:t>0</a:t>
            </a:r>
            <a:r>
              <a:rPr lang="en-IN" sz="2200" dirty="0"/>
              <a:t>. TSP is NP-complete.</a:t>
            </a:r>
          </a:p>
          <a:p>
            <a:pPr algn="just"/>
            <a:endParaRPr lang="en-IN" dirty="0">
              <a:latin typeface="+mj-lt"/>
            </a:endParaRPr>
          </a:p>
        </p:txBody>
      </p:sp>
    </p:spTree>
    <p:extLst>
      <p:ext uri="{BB962C8B-B14F-4D97-AF65-F5344CB8AC3E}">
        <p14:creationId xmlns:p14="http://schemas.microsoft.com/office/powerpoint/2010/main" val="385731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990600"/>
            <a:ext cx="8305800" cy="5029199"/>
          </a:xfrm>
        </p:spPr>
        <p:txBody>
          <a:bodyPr>
            <a:noAutofit/>
          </a:bodyPr>
          <a:lstStyle/>
          <a:p>
            <a:pPr algn="just"/>
            <a:r>
              <a:rPr lang="en-IN" sz="1800" b="1" dirty="0"/>
              <a:t> </a:t>
            </a:r>
            <a:r>
              <a:rPr lang="en-IN" sz="2200" dirty="0"/>
              <a:t>An </a:t>
            </a:r>
            <a:r>
              <a:rPr lang="en-IN" sz="2200" b="1" dirty="0"/>
              <a:t>Approximate Algorithm</a:t>
            </a:r>
            <a:r>
              <a:rPr lang="en-IN" sz="2200" dirty="0"/>
              <a:t> is a way of approach NP-COMPLETENESS for the optimization problem.</a:t>
            </a:r>
          </a:p>
          <a:p>
            <a:pPr marL="0" indent="0" algn="just">
              <a:buNone/>
            </a:pPr>
            <a:r>
              <a:rPr lang="en-IN" sz="2200" dirty="0"/>
              <a:t> </a:t>
            </a:r>
          </a:p>
          <a:p>
            <a:pPr algn="just"/>
            <a:r>
              <a:rPr lang="en-IN" sz="2200" dirty="0"/>
              <a:t>This technique does not guarantee the best solution.</a:t>
            </a:r>
          </a:p>
          <a:p>
            <a:pPr algn="just"/>
            <a:endParaRPr lang="en-IN" sz="2200" dirty="0"/>
          </a:p>
          <a:p>
            <a:pPr algn="just"/>
            <a:r>
              <a:rPr lang="en-IN" sz="2200" dirty="0"/>
              <a:t>The goal of an </a:t>
            </a:r>
            <a:r>
              <a:rPr lang="en-IN" sz="2200" b="1" dirty="0"/>
              <a:t>approximation algorithm</a:t>
            </a:r>
            <a:r>
              <a:rPr lang="en-IN" sz="2200" dirty="0"/>
              <a:t> is to come as close as possible to the optimum value in a reasonable amount of time which is at the most polynomial time</a:t>
            </a:r>
          </a:p>
          <a:p>
            <a:pPr marL="0" indent="0" algn="just">
              <a:buNone/>
            </a:pPr>
            <a:endParaRPr lang="en-IN" sz="2200" dirty="0"/>
          </a:p>
          <a:p>
            <a:pPr algn="just"/>
            <a:r>
              <a:rPr lang="en-IN" sz="2200" dirty="0"/>
              <a:t>A </a:t>
            </a:r>
            <a:r>
              <a:rPr lang="en-IN" sz="2200" b="1" dirty="0"/>
              <a:t>simple example</a:t>
            </a:r>
            <a:r>
              <a:rPr lang="en-IN" sz="2200" dirty="0"/>
              <a:t> of an </a:t>
            </a:r>
            <a:r>
              <a:rPr lang="en-IN" sz="2200" b="1" dirty="0"/>
              <a:t>approximation algorithm</a:t>
            </a:r>
            <a:r>
              <a:rPr lang="en-IN" sz="2200" dirty="0"/>
              <a:t> is one for the Minimum Vertex Cover problem, where the goal is to choose the smallest set of vertices such that every edge in the input graph contains at least one chosen vertex.</a:t>
            </a:r>
          </a:p>
          <a:p>
            <a:pPr algn="just"/>
            <a:endParaRPr lang="en-IN" sz="2200" dirty="0"/>
          </a:p>
          <a:p>
            <a:pPr algn="just"/>
            <a:endParaRPr lang="en-IN" sz="1800" dirty="0"/>
          </a:p>
        </p:txBody>
      </p:sp>
      <p:sp>
        <p:nvSpPr>
          <p:cNvPr id="6" name="Date Placeholder 5"/>
          <p:cNvSpPr>
            <a:spLocks noGrp="1"/>
          </p:cNvSpPr>
          <p:nvPr>
            <p:ph type="dt" sz="half" idx="10"/>
          </p:nvPr>
        </p:nvSpPr>
        <p:spPr/>
        <p:txBody>
          <a:bodyPr/>
          <a:lstStyle/>
          <a:p>
            <a:fld id="{4B9D8DA7-629C-4475-88C9-19C71959E614}"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NP Completeness(CO5</a:t>
            </a:r>
            <a:r>
              <a:rPr lang="en-US" sz="3000" dirty="0"/>
              <a:t>)</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Tree>
    <p:extLst>
      <p:ext uri="{BB962C8B-B14F-4D97-AF65-F5344CB8AC3E}">
        <p14:creationId xmlns:p14="http://schemas.microsoft.com/office/powerpoint/2010/main" val="58944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990600"/>
            <a:ext cx="8305800" cy="4724399"/>
          </a:xfrm>
        </p:spPr>
        <p:txBody>
          <a:bodyPr>
            <a:noAutofit/>
          </a:bodyPr>
          <a:lstStyle/>
          <a:p>
            <a:pPr algn="just"/>
            <a:r>
              <a:rPr lang="en-IN" sz="2200" dirty="0"/>
              <a:t>An </a:t>
            </a:r>
            <a:r>
              <a:rPr lang="en-IN" sz="2200" b="1" dirty="0"/>
              <a:t>algorithm</a:t>
            </a:r>
            <a:r>
              <a:rPr lang="en-IN" sz="2200" dirty="0"/>
              <a:t> that uses random numbers to decide what to do next anywhere in its logic is called </a:t>
            </a:r>
            <a:r>
              <a:rPr lang="en-IN" sz="2200" b="1" dirty="0"/>
              <a:t>Randomized Algorithm</a:t>
            </a:r>
            <a:r>
              <a:rPr lang="en-IN" sz="2200" dirty="0"/>
              <a:t>.. For example, in </a:t>
            </a:r>
            <a:r>
              <a:rPr lang="en-IN" sz="2200" b="1" dirty="0"/>
              <a:t>Randomized</a:t>
            </a:r>
            <a:r>
              <a:rPr lang="en-IN" sz="2200" dirty="0"/>
              <a:t> Quick Sort, we use random number to pick the next pivot (or we randomly shuffle the array). And in Karger's </a:t>
            </a:r>
            <a:r>
              <a:rPr lang="en-IN" sz="2200" b="1" dirty="0"/>
              <a:t>algorithm</a:t>
            </a:r>
            <a:r>
              <a:rPr lang="en-IN" sz="2200" dirty="0"/>
              <a:t>, we randomly pick an edge..</a:t>
            </a:r>
          </a:p>
          <a:p>
            <a:pPr marL="0" indent="0" algn="just">
              <a:buNone/>
            </a:pPr>
            <a:r>
              <a:rPr lang="en-IN" sz="2200" dirty="0"/>
              <a:t>    For example:</a:t>
            </a:r>
          </a:p>
          <a:p>
            <a:pPr algn="just"/>
            <a:r>
              <a:rPr lang="en-IN" sz="2200" dirty="0"/>
              <a:t>Select a random number from stream, with O(1) space.</a:t>
            </a:r>
          </a:p>
          <a:p>
            <a:pPr algn="just"/>
            <a:r>
              <a:rPr lang="en-IN" sz="2200" dirty="0"/>
              <a:t>Birthday Paradox</a:t>
            </a:r>
          </a:p>
          <a:p>
            <a:pPr algn="just"/>
            <a:r>
              <a:rPr lang="en-IN" sz="2200" dirty="0"/>
              <a:t>Linearity of Expectation</a:t>
            </a:r>
          </a:p>
          <a:p>
            <a:pPr algn="just"/>
            <a:r>
              <a:rPr lang="en-IN" sz="2200" dirty="0"/>
              <a:t>Random Number generator in arbitrary probability distribution fashion</a:t>
            </a:r>
          </a:p>
          <a:p>
            <a:pPr marL="0" indent="0" algn="just">
              <a:buNone/>
            </a:pPr>
            <a:r>
              <a:rPr lang="en-IN" sz="2200" dirty="0"/>
              <a:t> </a:t>
            </a:r>
          </a:p>
        </p:txBody>
      </p:sp>
      <p:sp>
        <p:nvSpPr>
          <p:cNvPr id="6" name="Date Placeholder 5"/>
          <p:cNvSpPr>
            <a:spLocks noGrp="1"/>
          </p:cNvSpPr>
          <p:nvPr>
            <p:ph type="dt" sz="half" idx="10"/>
          </p:nvPr>
        </p:nvSpPr>
        <p:spPr/>
        <p:txBody>
          <a:bodyPr/>
          <a:lstStyle/>
          <a:p>
            <a:fld id="{782B18C8-67CE-44D6-AA2D-E30AE24C3929}"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NP Completeness(CO5)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Parul Goel     ACSE0401      DAA       Unit V</a:t>
            </a:r>
          </a:p>
        </p:txBody>
      </p:sp>
    </p:spTree>
    <p:extLst>
      <p:ext uri="{BB962C8B-B14F-4D97-AF65-F5344CB8AC3E}">
        <p14:creationId xmlns:p14="http://schemas.microsoft.com/office/powerpoint/2010/main" val="47363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1800" dirty="0"/>
              <a:t>Self Made Video Link:</a:t>
            </a:r>
          </a:p>
          <a:p>
            <a:endParaRPr lang="en-US" sz="2000" dirty="0"/>
          </a:p>
          <a:p>
            <a:pPr marL="0" indent="0">
              <a:buNone/>
            </a:pPr>
            <a:endParaRPr lang="en-US" sz="2000" dirty="0"/>
          </a:p>
          <a:p>
            <a:endParaRPr lang="en-US" sz="2000" dirty="0"/>
          </a:p>
          <a:p>
            <a:endParaRPr lang="en-US" sz="2000" dirty="0"/>
          </a:p>
          <a:p>
            <a:endParaRPr lang="en-US" sz="2000" dirty="0"/>
          </a:p>
          <a:p>
            <a:r>
              <a:rPr lang="en-US" sz="2000" dirty="0" err="1"/>
              <a:t>Youtube</a:t>
            </a:r>
            <a:r>
              <a:rPr lang="en-US" sz="2000" dirty="0"/>
              <a:t>/other  Video Links</a:t>
            </a:r>
          </a:p>
          <a:p>
            <a:r>
              <a:rPr lang="en-IN" sz="2000" dirty="0">
                <a:hlinkClick r:id="rId2"/>
              </a:rPr>
              <a:t>https://www.youtube.com/watch?v=e2cF8a5aAhE</a:t>
            </a:r>
            <a:endParaRPr lang="en-IN" sz="2000" dirty="0"/>
          </a:p>
          <a:p>
            <a:r>
              <a:rPr lang="en-IN" sz="2000" dirty="0">
                <a:hlinkClick r:id="rId3"/>
              </a:rPr>
              <a:t>https://www.youtube.com/watch?v=jFW7fwa0Zm8</a:t>
            </a:r>
            <a:endParaRPr lang="en-IN" sz="2000" dirty="0"/>
          </a:p>
          <a:p>
            <a:r>
              <a:rPr lang="en-IN" sz="2000" dirty="0">
                <a:hlinkClick r:id="rId4"/>
              </a:rPr>
              <a:t>https://www.youtube.com/watch?v=MEz1J9wY2iM</a:t>
            </a:r>
            <a:endParaRPr lang="en-US" sz="2000" dirty="0"/>
          </a:p>
        </p:txBody>
      </p:sp>
      <p:sp>
        <p:nvSpPr>
          <p:cNvPr id="4" name="Date Placeholder 3"/>
          <p:cNvSpPr>
            <a:spLocks noGrp="1"/>
          </p:cNvSpPr>
          <p:nvPr>
            <p:ph type="dt" sz="half" idx="10"/>
          </p:nvPr>
        </p:nvSpPr>
        <p:spPr/>
        <p:txBody>
          <a:bodyPr/>
          <a:lstStyle/>
          <a:p>
            <a:fld id="{532FF2D8-205C-4A81-ABA4-E105B5554D89}"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You tube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5"/>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433070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8006"/>
            <a:ext cx="8229600" cy="5336979"/>
          </a:xfrm>
        </p:spPr>
        <p:txBody>
          <a:bodyPr>
            <a:normAutofit/>
          </a:bodyPr>
          <a:lstStyle/>
          <a:p>
            <a:r>
              <a:rPr lang="en-IN" sz="2200" dirty="0"/>
              <a:t>What does NP stands for in complexity classes theory?</a:t>
            </a:r>
          </a:p>
          <a:p>
            <a:r>
              <a:rPr lang="en-IN" sz="2200" dirty="0"/>
              <a:t>The hardest of NP problems are ____________.</a:t>
            </a:r>
          </a:p>
          <a:p>
            <a:r>
              <a:rPr lang="en-IN" sz="2200" dirty="0"/>
              <a:t>Travelling sales man problem belongs to which of the class?</a:t>
            </a:r>
          </a:p>
          <a:p>
            <a:r>
              <a:rPr lang="en-IN" sz="2200" dirty="0"/>
              <a:t>A problem which is both _______ and _________ is said to be NP complete.</a:t>
            </a:r>
          </a:p>
          <a:p>
            <a:r>
              <a:rPr lang="en-IN" sz="2200" dirty="0"/>
              <a:t>In terms of NTIME, NP problems are the set of decision problems which can be solved using a non deterministic machine in _______ time</a:t>
            </a:r>
            <a:r>
              <a:rPr lang="en-IN" dirty="0"/>
              <a:t>.</a:t>
            </a:r>
          </a:p>
          <a:p>
            <a:r>
              <a:rPr lang="en-IN" sz="2200" dirty="0"/>
              <a:t>Problems that can be solved in polynomial time are known as?</a:t>
            </a:r>
          </a:p>
          <a:p>
            <a:r>
              <a:rPr lang="en-IN" sz="2200" dirty="0"/>
              <a:t>The sum and composition of two polynomials are always polynomials.(True/False).</a:t>
            </a:r>
          </a:p>
          <a:p>
            <a:r>
              <a:rPr lang="en-IN" sz="2200" dirty="0"/>
              <a:t>.... is the class of decision problems that can be solved by non-deterministic polynomial algorithms?</a:t>
            </a:r>
          </a:p>
          <a:p>
            <a:endParaRPr lang="en-US" sz="2200" dirty="0"/>
          </a:p>
        </p:txBody>
      </p:sp>
      <p:sp>
        <p:nvSpPr>
          <p:cNvPr id="4" name="Date Placeholder 3"/>
          <p:cNvSpPr>
            <a:spLocks noGrp="1"/>
          </p:cNvSpPr>
          <p:nvPr>
            <p:ph type="dt" sz="half" idx="10"/>
          </p:nvPr>
        </p:nvSpPr>
        <p:spPr/>
        <p:txBody>
          <a:bodyPr/>
          <a:lstStyle/>
          <a:p>
            <a:fld id="{DBC0ACDA-4038-47B3-A845-69F858A19644}"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869519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578" y="1066800"/>
            <a:ext cx="8229600" cy="4876800"/>
          </a:xfrm>
        </p:spPr>
        <p:txBody>
          <a:bodyPr>
            <a:normAutofit fontScale="25000" lnSpcReduction="20000"/>
          </a:bodyPr>
          <a:lstStyle/>
          <a:p>
            <a:pPr marL="0" indent="0">
              <a:buNone/>
            </a:pPr>
            <a:r>
              <a:rPr lang="en-US" sz="8800" dirty="0"/>
              <a:t>1.</a:t>
            </a:r>
            <a:r>
              <a:rPr lang="en-US" sz="8000" dirty="0"/>
              <a:t>Write Rabin-Karp algorithm. For string matching working modulo q =</a:t>
            </a:r>
          </a:p>
          <a:p>
            <a:pPr marL="0" indent="0">
              <a:buNone/>
            </a:pPr>
            <a:r>
              <a:rPr lang="en-US" sz="8000" dirty="0"/>
              <a:t>   11, how many spurious hits does the Rabin-Karp matcher encounter</a:t>
            </a:r>
          </a:p>
          <a:p>
            <a:pPr marL="0" indent="0">
              <a:buNone/>
            </a:pPr>
            <a:r>
              <a:rPr lang="en-US" sz="8000" dirty="0"/>
              <a:t>    in the text T = 3141592653589793  when looking for pattern P = 26? </a:t>
            </a:r>
          </a:p>
          <a:p>
            <a:pPr marL="0" indent="0">
              <a:buNone/>
            </a:pPr>
            <a:r>
              <a:rPr lang="en-US" sz="8000" dirty="0"/>
              <a:t>                                                                                                                  [CO5]</a:t>
            </a:r>
          </a:p>
          <a:p>
            <a:pPr marL="0" indent="0">
              <a:buNone/>
            </a:pPr>
            <a:r>
              <a:rPr lang="en-US" sz="8000" dirty="0"/>
              <a:t>2.Define NP, NP hard and NP complete. Give example of each.    [CO5]</a:t>
            </a:r>
          </a:p>
          <a:p>
            <a:pPr marL="0" indent="0">
              <a:buNone/>
            </a:pPr>
            <a:endParaRPr lang="en-IN" sz="8000" dirty="0"/>
          </a:p>
          <a:p>
            <a:pPr marL="0" indent="0">
              <a:buNone/>
            </a:pPr>
            <a:r>
              <a:rPr lang="en-US" sz="8000" dirty="0"/>
              <a:t>3.</a:t>
            </a:r>
            <a:r>
              <a:rPr lang="en-IN" sz="8000" dirty="0"/>
              <a:t> Explain Approximation and Randomized algorithms.                  </a:t>
            </a:r>
            <a:r>
              <a:rPr lang="en-US" sz="8000" dirty="0"/>
              <a:t>[CO5]</a:t>
            </a:r>
          </a:p>
          <a:p>
            <a:pPr marL="0" indent="0">
              <a:buNone/>
            </a:pPr>
            <a:r>
              <a:rPr lang="en-IN" sz="8000" dirty="0"/>
              <a:t>    </a:t>
            </a:r>
          </a:p>
          <a:p>
            <a:pPr marL="0" indent="0">
              <a:buNone/>
            </a:pPr>
            <a:r>
              <a:rPr lang="en-IN" sz="8000" dirty="0"/>
              <a:t>4.</a:t>
            </a:r>
            <a:r>
              <a:rPr lang="en-US" sz="8000" dirty="0"/>
              <a:t> Explain Rabin Karp algorithm. For the text 2359023141526739921 and for the pattern 31415 and working modulo q=13 how many valid match and spurious hits does the Rabin matcher encounter.        [CO5]</a:t>
            </a:r>
          </a:p>
          <a:p>
            <a:pPr marL="0" indent="0">
              <a:buNone/>
            </a:pPr>
            <a:endParaRPr lang="en-US" sz="8000" dirty="0"/>
          </a:p>
          <a:p>
            <a:pPr marL="0" indent="0">
              <a:buNone/>
            </a:pPr>
            <a:r>
              <a:rPr lang="en-US" sz="8000" dirty="0"/>
              <a:t>5.</a:t>
            </a:r>
            <a:r>
              <a:rPr lang="en-US" sz="8000" b="1" dirty="0"/>
              <a:t> </a:t>
            </a:r>
            <a:r>
              <a:rPr lang="en-US" sz="8000" dirty="0"/>
              <a:t> Write short notes on					             [CO5]</a:t>
            </a:r>
          </a:p>
          <a:p>
            <a:pPr lvl="0"/>
            <a:r>
              <a:rPr lang="en-US" sz="8000" dirty="0"/>
              <a:t>Algebraic Computation</a:t>
            </a:r>
            <a:endParaRPr lang="en-IN" sz="8000" dirty="0"/>
          </a:p>
          <a:p>
            <a:pPr lvl="0"/>
            <a:r>
              <a:rPr lang="en-US" sz="8000" dirty="0"/>
              <a:t>FFT</a:t>
            </a:r>
            <a:endParaRPr lang="en-IN" sz="8000" dirty="0"/>
          </a:p>
          <a:p>
            <a:pPr marL="0" indent="0">
              <a:buNone/>
            </a:pPr>
            <a:endParaRPr lang="en-IN" sz="8800" dirty="0"/>
          </a:p>
          <a:p>
            <a:pPr marL="0" indent="0">
              <a:buNone/>
            </a:pPr>
            <a:r>
              <a:rPr lang="en-US" sz="8800" dirty="0"/>
              <a:t>	</a:t>
            </a:r>
            <a:endParaRPr lang="en-IN" sz="8800" dirty="0"/>
          </a:p>
          <a:p>
            <a:pPr marL="0" indent="0">
              <a:buNone/>
            </a:pPr>
            <a:endParaRPr lang="en-US" sz="2200" dirty="0"/>
          </a:p>
        </p:txBody>
      </p:sp>
      <p:sp>
        <p:nvSpPr>
          <p:cNvPr id="4" name="Date Placeholder 3"/>
          <p:cNvSpPr>
            <a:spLocks noGrp="1"/>
          </p:cNvSpPr>
          <p:nvPr>
            <p:ph type="dt" sz="half" idx="10"/>
          </p:nvPr>
        </p:nvSpPr>
        <p:spPr/>
        <p:txBody>
          <a:bodyPr/>
          <a:lstStyle/>
          <a:p>
            <a:fld id="{3EFF0A78-B1A4-4D2A-87BC-6BDCF55CCB0B}"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Weekly</a:t>
            </a:r>
            <a:r>
              <a:rPr kumimoji="0" lang="en-US" sz="2400" b="0" i="0" u="none" strike="noStrike" kern="1200" cap="none" spc="0" normalizeH="0" noProof="0" dirty="0">
                <a:ln>
                  <a:noFill/>
                </a:ln>
                <a:solidFill>
                  <a:schemeClr val="dk1"/>
                </a:solidFill>
                <a:effectLst/>
                <a:uLnTx/>
                <a:uFillTx/>
                <a:latin typeface="+mn-lt"/>
                <a:ea typeface="+mn-ea"/>
                <a:cs typeface="+mn-cs"/>
              </a:rPr>
              <a:t> Assignment</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1210798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514350" indent="-514350">
              <a:buFont typeface="+mj-lt"/>
              <a:buAutoNum type="arabicPeriod"/>
            </a:pPr>
            <a:r>
              <a:rPr lang="en-IN" sz="2200" dirty="0"/>
              <a:t> Which of the following can be used to define NP complexity class?</a:t>
            </a:r>
            <a:br>
              <a:rPr lang="en-IN" sz="2200" dirty="0"/>
            </a:br>
            <a:r>
              <a:rPr lang="en-IN" sz="2200" dirty="0"/>
              <a:t>a) Verifier</a:t>
            </a:r>
            <a:br>
              <a:rPr lang="en-IN" sz="2200" dirty="0"/>
            </a:br>
            <a:r>
              <a:rPr lang="en-IN" sz="2200" dirty="0"/>
              <a:t>b) Polynomial time</a:t>
            </a:r>
            <a:br>
              <a:rPr lang="en-IN" sz="2200" dirty="0"/>
            </a:br>
            <a:r>
              <a:rPr lang="en-IN" sz="2200" dirty="0"/>
              <a:t>c) Both (a) and (b)</a:t>
            </a:r>
            <a:br>
              <a:rPr lang="en-IN" sz="2200" dirty="0"/>
            </a:br>
            <a:r>
              <a:rPr lang="en-IN" sz="2200" dirty="0"/>
              <a:t>d) None of the mentioned</a:t>
            </a:r>
          </a:p>
          <a:p>
            <a:pPr marL="514350" indent="-514350">
              <a:buFont typeface="+mj-lt"/>
              <a:buAutoNum type="arabicPeriod"/>
            </a:pPr>
            <a:endParaRPr lang="en-IN" sz="2200" dirty="0"/>
          </a:p>
          <a:p>
            <a:pPr marL="514350" indent="-514350">
              <a:buFont typeface="+mj-lt"/>
              <a:buAutoNum type="arabicPeriod"/>
            </a:pPr>
            <a:r>
              <a:rPr lang="en-IN" sz="2200" dirty="0"/>
              <a:t>Which of the following are not in NP?</a:t>
            </a:r>
            <a:br>
              <a:rPr lang="en-IN" sz="2200" dirty="0"/>
            </a:br>
            <a:r>
              <a:rPr lang="en-IN" sz="2200" dirty="0"/>
              <a:t>a) All problems in P</a:t>
            </a:r>
            <a:br>
              <a:rPr lang="en-IN" sz="2200" dirty="0"/>
            </a:br>
            <a:r>
              <a:rPr lang="en-IN" sz="2200" dirty="0"/>
              <a:t>b) Boolean Satisfiability problems</a:t>
            </a:r>
            <a:br>
              <a:rPr lang="en-IN" sz="2200" dirty="0"/>
            </a:br>
            <a:r>
              <a:rPr lang="en-IN" sz="2200" dirty="0"/>
              <a:t>c) Integer factorization problem</a:t>
            </a:r>
            <a:br>
              <a:rPr lang="en-IN" sz="2200" dirty="0"/>
            </a:br>
            <a:r>
              <a:rPr lang="en-IN" sz="2200" dirty="0"/>
              <a:t>d) None of the mentioned</a:t>
            </a:r>
            <a:endParaRPr lang="en-US" sz="2200" dirty="0"/>
          </a:p>
        </p:txBody>
      </p:sp>
      <p:sp>
        <p:nvSpPr>
          <p:cNvPr id="4" name="Date Placeholder 3"/>
          <p:cNvSpPr>
            <a:spLocks noGrp="1"/>
          </p:cNvSpPr>
          <p:nvPr>
            <p:ph type="dt" sz="half" idx="10"/>
          </p:nvPr>
        </p:nvSpPr>
        <p:spPr/>
        <p:txBody>
          <a:bodyPr/>
          <a:lstStyle/>
          <a:p>
            <a:fld id="{6765A4E6-90A7-4A2F-8F53-D51296E529A7}" type="datetime1">
              <a:rPr lang="en-US" smtClean="0"/>
              <a:t>12/28/2022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kumimoji="0" lang="en-US" sz="2400" b="0" i="0" u="none" strike="noStrike" kern="1200" cap="none" spc="0" normalizeH="0" noProof="0" dirty="0">
                <a:ln>
                  <a:noFill/>
                </a:ln>
                <a:solidFill>
                  <a:schemeClr val="dk1"/>
                </a:solidFill>
                <a:effectLst/>
                <a:uLnTx/>
                <a:uFillTx/>
                <a:latin typeface="+mn-lt"/>
                <a:ea typeface="+mn-ea"/>
                <a:cs typeface="+mn-cs"/>
              </a:rPr>
              <a:t>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0913421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marL="457200" indent="-457200">
              <a:buFont typeface="+mj-lt"/>
              <a:buAutoNum type="arabicPeriod" startAt="3"/>
            </a:pPr>
            <a:r>
              <a:rPr lang="en-IN" sz="2200" dirty="0"/>
              <a:t> Which of the following contains NP?</a:t>
            </a:r>
            <a:br>
              <a:rPr lang="en-IN" sz="2200" dirty="0"/>
            </a:br>
            <a:r>
              <a:rPr lang="en-IN" sz="2200" dirty="0"/>
              <a:t>a) PSPACE</a:t>
            </a:r>
            <a:br>
              <a:rPr lang="en-IN" sz="2200" dirty="0"/>
            </a:br>
            <a:r>
              <a:rPr lang="en-IN" sz="2200" dirty="0"/>
              <a:t>b) EXPSPACE</a:t>
            </a:r>
            <a:br>
              <a:rPr lang="en-IN" sz="2200" dirty="0"/>
            </a:br>
            <a:r>
              <a:rPr lang="en-IN" sz="2200" dirty="0"/>
              <a:t>c) Both (a) and (b)</a:t>
            </a:r>
            <a:br>
              <a:rPr lang="en-IN" sz="2200" dirty="0"/>
            </a:br>
            <a:r>
              <a:rPr lang="en-IN" sz="2200" dirty="0"/>
              <a:t>d) None of the mentioned</a:t>
            </a:r>
          </a:p>
          <a:p>
            <a:pPr marL="457200" indent="-457200">
              <a:buFont typeface="+mj-lt"/>
              <a:buAutoNum type="arabicPeriod" startAt="3"/>
            </a:pPr>
            <a:endParaRPr lang="en-IN" sz="2200" dirty="0"/>
          </a:p>
          <a:p>
            <a:pPr marL="457200" indent="-457200">
              <a:buFont typeface="+mj-lt"/>
              <a:buAutoNum type="arabicPeriod" startAt="3"/>
            </a:pPr>
            <a:r>
              <a:rPr lang="en-IN" sz="2200" dirty="0"/>
              <a:t>State true or false?</a:t>
            </a:r>
            <a:br>
              <a:rPr lang="en-IN" sz="2200" dirty="0"/>
            </a:br>
            <a:r>
              <a:rPr lang="en-IN" sz="2200" dirty="0"/>
              <a:t>Statement: If a problem X is in NP and a polynomial time algorithm for X could also be used to solve problem Y in polynomial time, then Y is also in NP.</a:t>
            </a:r>
            <a:br>
              <a:rPr lang="en-IN" sz="2200" dirty="0"/>
            </a:br>
            <a:r>
              <a:rPr lang="en-IN" sz="2200" dirty="0"/>
              <a:t>a) true</a:t>
            </a:r>
            <a:br>
              <a:rPr lang="en-IN" sz="2200" dirty="0"/>
            </a:br>
            <a:r>
              <a:rPr lang="en-IN" sz="2200" dirty="0"/>
              <a:t>b) false</a:t>
            </a:r>
            <a:br>
              <a:rPr lang="en-IN" sz="2200" dirty="0"/>
            </a:br>
            <a:endParaRPr lang="en-US" sz="2200" dirty="0"/>
          </a:p>
        </p:txBody>
      </p:sp>
      <p:sp>
        <p:nvSpPr>
          <p:cNvPr id="4" name="Date Placeholder 3"/>
          <p:cNvSpPr>
            <a:spLocks noGrp="1"/>
          </p:cNvSpPr>
          <p:nvPr>
            <p:ph type="dt" sz="half" idx="10"/>
          </p:nvPr>
        </p:nvSpPr>
        <p:spPr/>
        <p:txBody>
          <a:bodyPr/>
          <a:lstStyle/>
          <a:p>
            <a:fld id="{5469628C-E67E-41F1-8596-2F537BEABA99}" type="datetime1">
              <a:rPr lang="en-US" smtClean="0"/>
              <a:t>12/28/2022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kumimoji="0" lang="en-US" sz="2400" b="0" i="0" u="none" strike="noStrike" kern="1200" cap="none" spc="0" normalizeH="0" noProof="0" dirty="0">
                <a:ln>
                  <a:noFill/>
                </a:ln>
                <a:solidFill>
                  <a:schemeClr val="dk1"/>
                </a:solidFill>
                <a:effectLst/>
                <a:uLnTx/>
                <a:uFillTx/>
                <a:latin typeface="+mn-lt"/>
                <a:ea typeface="+mn-ea"/>
                <a:cs typeface="+mn-cs"/>
              </a:rPr>
              <a:t>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26767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C32E89-292F-41A2-8CA6-B390FFE345F3}"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4815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Program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23446" y="0"/>
            <a:ext cx="1522828" cy="817163"/>
          </a:xfrm>
          <a:prstGeom prst="rect">
            <a:avLst/>
          </a:prstGeom>
          <a:noFill/>
        </p:spPr>
      </p:pic>
      <p:sp>
        <p:nvSpPr>
          <p:cNvPr id="10" name="Rectangle 9">
            <a:extLst>
              <a:ext uri="{FF2B5EF4-FFF2-40B4-BE49-F238E27FC236}">
                <a16:creationId xmlns:a16="http://schemas.microsoft.com/office/drawing/2014/main" id="{541E00FF-D043-46A6-B039-CD5B92081618}"/>
              </a:ext>
            </a:extLst>
          </p:cNvPr>
          <p:cNvSpPr/>
          <p:nvPr/>
        </p:nvSpPr>
        <p:spPr>
          <a:xfrm>
            <a:off x="838200" y="1107707"/>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0975EA2E-9AA8-4F60-B278-BDBF39596728}"/>
              </a:ext>
            </a:extLst>
          </p:cNvPr>
          <p:cNvGraphicFramePr>
            <a:graphicFrameLocks noGrp="1"/>
          </p:cNvGraphicFramePr>
          <p:nvPr>
            <p:ph idx="1"/>
            <p:extLst>
              <p:ext uri="{D42A27DB-BD31-4B8C-83A1-F6EECF244321}">
                <p14:modId xmlns:p14="http://schemas.microsoft.com/office/powerpoint/2010/main" val="4131989246"/>
              </p:ext>
            </p:extLst>
          </p:nvPr>
        </p:nvGraphicFramePr>
        <p:xfrm>
          <a:off x="838200" y="1676399"/>
          <a:ext cx="7620000" cy="4073888"/>
        </p:xfrm>
        <a:graphic>
          <a:graphicData uri="http://schemas.openxmlformats.org/drawingml/2006/table">
            <a:tbl>
              <a:tblPr firstRow="1" firstCol="1" bandRow="1">
                <a:tableStyleId>{5C22544A-7EE6-4342-B048-85BDC9FD1C3A}</a:tableStyleId>
              </a:tblPr>
              <a:tblGrid>
                <a:gridCol w="1426280">
                  <a:extLst>
                    <a:ext uri="{9D8B030D-6E8A-4147-A177-3AD203B41FA5}">
                      <a16:colId xmlns:a16="http://schemas.microsoft.com/office/drawing/2014/main" val="730212534"/>
                    </a:ext>
                  </a:extLst>
                </a:gridCol>
                <a:gridCol w="6193720">
                  <a:extLst>
                    <a:ext uri="{9D8B030D-6E8A-4147-A177-3AD203B41FA5}">
                      <a16:colId xmlns:a16="http://schemas.microsoft.com/office/drawing/2014/main" val="3901585434"/>
                    </a:ext>
                  </a:extLst>
                </a:gridCol>
              </a:tblGrid>
              <a:tr h="313376">
                <a:tc>
                  <a:txBody>
                    <a:bodyPr/>
                    <a:lstStyle/>
                    <a:p>
                      <a:pPr>
                        <a:lnSpc>
                          <a:spcPct val="107000"/>
                        </a:lnSpc>
                        <a:spcAft>
                          <a:spcPts val="0"/>
                        </a:spcAft>
                      </a:pPr>
                      <a:r>
                        <a:rPr lang="en-IN" sz="1400">
                          <a:effectLst/>
                        </a:rPr>
                        <a:t>POs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Graduates will be able to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7662473"/>
                  </a:ext>
                </a:extLst>
              </a:tr>
              <a:tr h="313376">
                <a:tc>
                  <a:txBody>
                    <a:bodyPr/>
                    <a:lstStyle/>
                    <a:p>
                      <a:pPr>
                        <a:lnSpc>
                          <a:spcPct val="107000"/>
                        </a:lnSpc>
                        <a:spcAft>
                          <a:spcPts val="0"/>
                        </a:spcAft>
                      </a:pPr>
                      <a:r>
                        <a:rPr lang="en-IN" sz="1400">
                          <a:effectLst/>
                        </a:rPr>
                        <a:t>PO1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Knowledge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6962074"/>
                  </a:ext>
                </a:extLst>
              </a:tr>
              <a:tr h="313376">
                <a:tc>
                  <a:txBody>
                    <a:bodyPr/>
                    <a:lstStyle/>
                    <a:p>
                      <a:pPr>
                        <a:lnSpc>
                          <a:spcPct val="107000"/>
                        </a:lnSpc>
                        <a:spcAft>
                          <a:spcPts val="0"/>
                        </a:spcAft>
                      </a:pPr>
                      <a:r>
                        <a:rPr lang="en-IN" sz="1400">
                          <a:effectLst/>
                        </a:rPr>
                        <a:t>PO2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Problem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3383004"/>
                  </a:ext>
                </a:extLst>
              </a:tr>
              <a:tr h="313376">
                <a:tc>
                  <a:txBody>
                    <a:bodyPr/>
                    <a:lstStyle/>
                    <a:p>
                      <a:pPr>
                        <a:lnSpc>
                          <a:spcPct val="107000"/>
                        </a:lnSpc>
                        <a:spcAft>
                          <a:spcPts val="0"/>
                        </a:spcAft>
                      </a:pPr>
                      <a:r>
                        <a:rPr lang="en-IN" sz="1400">
                          <a:effectLst/>
                        </a:rPr>
                        <a:t>PO3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Design &amp; Development of solutions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302825"/>
                  </a:ext>
                </a:extLst>
              </a:tr>
              <a:tr h="313376">
                <a:tc>
                  <a:txBody>
                    <a:bodyPr/>
                    <a:lstStyle/>
                    <a:p>
                      <a:pPr>
                        <a:lnSpc>
                          <a:spcPct val="107000"/>
                        </a:lnSpc>
                        <a:spcAft>
                          <a:spcPts val="0"/>
                        </a:spcAft>
                      </a:pPr>
                      <a:r>
                        <a:rPr lang="en-IN" sz="1400">
                          <a:effectLst/>
                        </a:rPr>
                        <a:t>PO4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Conduct Investigation of complex problems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1366988"/>
                  </a:ext>
                </a:extLst>
              </a:tr>
              <a:tr h="313376">
                <a:tc>
                  <a:txBody>
                    <a:bodyPr/>
                    <a:lstStyle/>
                    <a:p>
                      <a:pPr>
                        <a:lnSpc>
                          <a:spcPct val="107000"/>
                        </a:lnSpc>
                        <a:spcAft>
                          <a:spcPts val="0"/>
                        </a:spcAft>
                      </a:pPr>
                      <a:r>
                        <a:rPr lang="en-IN" sz="1400">
                          <a:effectLst/>
                        </a:rPr>
                        <a:t>PO5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Modern Tool Usage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4335665"/>
                  </a:ext>
                </a:extLst>
              </a:tr>
              <a:tr h="313376">
                <a:tc>
                  <a:txBody>
                    <a:bodyPr/>
                    <a:lstStyle/>
                    <a:p>
                      <a:pPr>
                        <a:lnSpc>
                          <a:spcPct val="107000"/>
                        </a:lnSpc>
                        <a:spcAft>
                          <a:spcPts val="0"/>
                        </a:spcAft>
                      </a:pPr>
                      <a:r>
                        <a:rPr lang="en-IN" sz="1400">
                          <a:effectLst/>
                        </a:rPr>
                        <a:t>PO6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The Engineer and Society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6071200"/>
                  </a:ext>
                </a:extLst>
              </a:tr>
              <a:tr h="313376">
                <a:tc>
                  <a:txBody>
                    <a:bodyPr/>
                    <a:lstStyle/>
                    <a:p>
                      <a:pPr>
                        <a:lnSpc>
                          <a:spcPct val="107000"/>
                        </a:lnSpc>
                        <a:spcAft>
                          <a:spcPts val="0"/>
                        </a:spcAft>
                      </a:pPr>
                      <a:r>
                        <a:rPr lang="en-IN" sz="1400">
                          <a:effectLst/>
                        </a:rPr>
                        <a:t>PO7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Environment and sustainability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7868391"/>
                  </a:ext>
                </a:extLst>
              </a:tr>
              <a:tr h="313376">
                <a:tc>
                  <a:txBody>
                    <a:bodyPr/>
                    <a:lstStyle/>
                    <a:p>
                      <a:pPr>
                        <a:lnSpc>
                          <a:spcPct val="107000"/>
                        </a:lnSpc>
                        <a:spcAft>
                          <a:spcPts val="0"/>
                        </a:spcAft>
                      </a:pPr>
                      <a:r>
                        <a:rPr lang="en-IN" sz="1400">
                          <a:effectLst/>
                        </a:rPr>
                        <a:t>PO8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Ethics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2099741"/>
                  </a:ext>
                </a:extLst>
              </a:tr>
              <a:tr h="313376">
                <a:tc>
                  <a:txBody>
                    <a:bodyPr/>
                    <a:lstStyle/>
                    <a:p>
                      <a:pPr>
                        <a:lnSpc>
                          <a:spcPct val="107000"/>
                        </a:lnSpc>
                        <a:spcAft>
                          <a:spcPts val="0"/>
                        </a:spcAft>
                      </a:pPr>
                      <a:r>
                        <a:rPr lang="en-IN" sz="1400">
                          <a:effectLst/>
                        </a:rPr>
                        <a:t>PO9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Individual &amp; Team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1395007"/>
                  </a:ext>
                </a:extLst>
              </a:tr>
              <a:tr h="313376">
                <a:tc>
                  <a:txBody>
                    <a:bodyPr/>
                    <a:lstStyle/>
                    <a:p>
                      <a:pPr>
                        <a:lnSpc>
                          <a:spcPct val="107000"/>
                        </a:lnSpc>
                        <a:spcAft>
                          <a:spcPts val="0"/>
                        </a:spcAft>
                      </a:pPr>
                      <a:r>
                        <a:rPr lang="en-IN" sz="1400">
                          <a:effectLst/>
                        </a:rPr>
                        <a:t>PO10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Communication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1081910"/>
                  </a:ext>
                </a:extLst>
              </a:tr>
              <a:tr h="313376">
                <a:tc>
                  <a:txBody>
                    <a:bodyPr/>
                    <a:lstStyle/>
                    <a:p>
                      <a:pPr>
                        <a:lnSpc>
                          <a:spcPct val="107000"/>
                        </a:lnSpc>
                        <a:spcAft>
                          <a:spcPts val="0"/>
                        </a:spcAft>
                      </a:pPr>
                      <a:r>
                        <a:rPr lang="en-IN" sz="1400">
                          <a:effectLst/>
                        </a:rPr>
                        <a:t>PO11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Project management and Finance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1012516"/>
                  </a:ext>
                </a:extLst>
              </a:tr>
              <a:tr h="313376">
                <a:tc>
                  <a:txBody>
                    <a:bodyPr/>
                    <a:lstStyle/>
                    <a:p>
                      <a:pPr>
                        <a:lnSpc>
                          <a:spcPct val="107000"/>
                        </a:lnSpc>
                        <a:spcAft>
                          <a:spcPts val="0"/>
                        </a:spcAft>
                      </a:pPr>
                      <a:r>
                        <a:rPr lang="en-IN" sz="1400">
                          <a:effectLst/>
                        </a:rPr>
                        <a:t>PO12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Life Long Learning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9303712"/>
                  </a:ext>
                </a:extLst>
              </a:tr>
            </a:tbl>
          </a:graphicData>
        </a:graphic>
      </p:graphicFrame>
    </p:spTree>
    <p:extLst>
      <p:ext uri="{BB962C8B-B14F-4D97-AF65-F5344CB8AC3E}">
        <p14:creationId xmlns:p14="http://schemas.microsoft.com/office/powerpoint/2010/main" val="17754172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48913"/>
            <a:ext cx="8229600" cy="5170887"/>
          </a:xfrm>
        </p:spPr>
        <p:txBody>
          <a:bodyPr>
            <a:normAutofit fontScale="92500" lnSpcReduction="10000"/>
          </a:bodyPr>
          <a:lstStyle/>
          <a:p>
            <a:pPr marL="514350" indent="-514350">
              <a:buFont typeface="+mj-lt"/>
              <a:buAutoNum type="arabicPeriod" startAt="5"/>
            </a:pPr>
            <a:r>
              <a:rPr lang="en-IN" sz="2400" dirty="0"/>
              <a:t> Which of the following is incorrect for the given phrase</a:t>
            </a:r>
            <a:br>
              <a:rPr lang="en-IN" sz="2400" dirty="0"/>
            </a:br>
            <a:r>
              <a:rPr lang="en-IN" sz="2400" dirty="0" err="1"/>
              <a:t>Phrase</a:t>
            </a:r>
            <a:r>
              <a:rPr lang="en-IN" sz="2400" dirty="0"/>
              <a:t> :’solvable by non deterministic algorithms in polynomial time’</a:t>
            </a:r>
            <a:br>
              <a:rPr lang="en-IN" sz="2400" dirty="0"/>
            </a:br>
            <a:r>
              <a:rPr lang="en-IN" sz="2400" dirty="0"/>
              <a:t>a) NP Problems</a:t>
            </a:r>
            <a:br>
              <a:rPr lang="en-IN" sz="2400" dirty="0"/>
            </a:br>
            <a:r>
              <a:rPr lang="en-IN" sz="2400" dirty="0"/>
              <a:t>b) During control flow, non deterministic algorithm may have more than one choice</a:t>
            </a:r>
            <a:br>
              <a:rPr lang="en-IN" sz="2400" dirty="0"/>
            </a:br>
            <a:r>
              <a:rPr lang="en-IN" sz="2400" dirty="0"/>
              <a:t>c) If the choices that non deterministic algorithm makes are correct, the amount of time it takes is bounded by polynomial time.</a:t>
            </a:r>
            <a:br>
              <a:rPr lang="en-IN" sz="2400" dirty="0"/>
            </a:br>
            <a:r>
              <a:rPr lang="en-IN" sz="2400" dirty="0"/>
              <a:t>d) None of the mentioned</a:t>
            </a:r>
          </a:p>
          <a:p>
            <a:pPr marL="514350" indent="-514350">
              <a:buFont typeface="+mj-lt"/>
              <a:buAutoNum type="arabicPeriod" startAt="5"/>
            </a:pPr>
            <a:endParaRPr lang="en-IN" sz="2400" dirty="0"/>
          </a:p>
          <a:p>
            <a:pPr marL="514350" indent="-514350">
              <a:buFont typeface="+mj-lt"/>
              <a:buAutoNum type="arabicPeriod" startAt="5"/>
            </a:pPr>
            <a:r>
              <a:rPr lang="en-IN" sz="2400" dirty="0"/>
              <a:t>Which of the following can be used to define NP complexity class?</a:t>
            </a:r>
            <a:br>
              <a:rPr lang="en-IN" sz="2400" dirty="0"/>
            </a:br>
            <a:r>
              <a:rPr lang="en-IN" sz="2400" dirty="0"/>
              <a:t>a) Verifier</a:t>
            </a:r>
            <a:br>
              <a:rPr lang="en-IN" sz="2400" dirty="0"/>
            </a:br>
            <a:r>
              <a:rPr lang="en-IN" sz="2400" dirty="0"/>
              <a:t>b) Polynomial time</a:t>
            </a:r>
            <a:br>
              <a:rPr lang="en-IN" sz="2400" dirty="0"/>
            </a:br>
            <a:r>
              <a:rPr lang="en-IN" sz="2400" dirty="0"/>
              <a:t>c) Both (a) and (b)</a:t>
            </a:r>
            <a:br>
              <a:rPr lang="en-IN" sz="2400" dirty="0"/>
            </a:br>
            <a:r>
              <a:rPr lang="en-IN" sz="2400" dirty="0"/>
              <a:t>d) None of the mentioned</a:t>
            </a:r>
          </a:p>
          <a:p>
            <a:pPr marL="514350" indent="-514350">
              <a:buFont typeface="+mj-lt"/>
              <a:buAutoNum type="arabicPeriod" startAt="5"/>
            </a:pPr>
            <a:endParaRPr lang="en-IN" sz="2200" dirty="0"/>
          </a:p>
        </p:txBody>
      </p:sp>
      <p:sp>
        <p:nvSpPr>
          <p:cNvPr id="4" name="Date Placeholder 3"/>
          <p:cNvSpPr>
            <a:spLocks noGrp="1"/>
          </p:cNvSpPr>
          <p:nvPr>
            <p:ph type="dt" sz="half" idx="10"/>
          </p:nvPr>
        </p:nvSpPr>
        <p:spPr/>
        <p:txBody>
          <a:bodyPr/>
          <a:lstStyle/>
          <a:p>
            <a:fld id="{EF507571-1F0F-4FDB-A071-EA95EC8FD6D3}" type="datetime1">
              <a:rPr lang="en-US" smtClean="0"/>
              <a:t>12/28/2022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lang="en-US" sz="2400" baseline="0" dirty="0"/>
              <a:t>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3585154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48913"/>
            <a:ext cx="8229600" cy="5170887"/>
          </a:xfrm>
        </p:spPr>
        <p:txBody>
          <a:bodyPr>
            <a:normAutofit/>
          </a:bodyPr>
          <a:lstStyle/>
          <a:p>
            <a:pPr marL="457200" indent="-457200">
              <a:buFont typeface="+mj-lt"/>
              <a:buAutoNum type="arabicPeriod" startAt="7"/>
            </a:pPr>
            <a:r>
              <a:rPr lang="en-IN" sz="2400" dirty="0"/>
              <a:t> </a:t>
            </a:r>
            <a:r>
              <a:rPr lang="en-IN" sz="2200" dirty="0"/>
              <a:t>Which of the following does not belong to the closure properties of NP class?</a:t>
            </a:r>
            <a:br>
              <a:rPr lang="en-IN" sz="2200" dirty="0"/>
            </a:br>
            <a:r>
              <a:rPr lang="en-IN" sz="2200" dirty="0"/>
              <a:t>a) Union</a:t>
            </a:r>
            <a:br>
              <a:rPr lang="en-IN" sz="2200" dirty="0"/>
            </a:br>
            <a:r>
              <a:rPr lang="en-IN" sz="2200" dirty="0"/>
              <a:t>b) Concatenation</a:t>
            </a:r>
            <a:br>
              <a:rPr lang="en-IN" sz="2200" dirty="0"/>
            </a:br>
            <a:r>
              <a:rPr lang="en-IN" sz="2200" dirty="0"/>
              <a:t>c) Reversal</a:t>
            </a:r>
            <a:br>
              <a:rPr lang="en-IN" sz="2200" dirty="0"/>
            </a:br>
            <a:r>
              <a:rPr lang="en-IN" sz="2200" dirty="0"/>
              <a:t>d) Complement</a:t>
            </a:r>
          </a:p>
          <a:p>
            <a:pPr marL="457200" indent="-457200">
              <a:buFont typeface="+mj-lt"/>
              <a:buAutoNum type="arabicPeriod" startAt="7"/>
            </a:pPr>
            <a:endParaRPr lang="en-IN" sz="2200" dirty="0"/>
          </a:p>
          <a:p>
            <a:pPr marL="457200" indent="-457200">
              <a:buFont typeface="+mj-lt"/>
              <a:buAutoNum type="arabicPeriod" startAt="8"/>
            </a:pPr>
            <a:r>
              <a:rPr lang="en-IN" sz="2200" dirty="0"/>
              <a:t>The worst-case efficiency of solving a problem in polynomial time is?</a:t>
            </a:r>
            <a:br>
              <a:rPr lang="en-IN" sz="2200" dirty="0"/>
            </a:br>
            <a:r>
              <a:rPr lang="en-IN" sz="2200" dirty="0"/>
              <a:t>a) O(p(n))</a:t>
            </a:r>
            <a:br>
              <a:rPr lang="en-IN" sz="2200" dirty="0"/>
            </a:br>
            <a:r>
              <a:rPr lang="en-IN" sz="2200" dirty="0"/>
              <a:t>b) O(p( n log n))</a:t>
            </a:r>
            <a:br>
              <a:rPr lang="en-IN" sz="2200" dirty="0"/>
            </a:br>
            <a:r>
              <a:rPr lang="en-IN" sz="2200" dirty="0"/>
              <a:t>c) O(p(n</a:t>
            </a:r>
            <a:r>
              <a:rPr lang="en-IN" sz="2200" baseline="30000" dirty="0"/>
              <a:t>2</a:t>
            </a:r>
            <a:r>
              <a:rPr lang="en-IN" sz="2200" dirty="0"/>
              <a:t>))</a:t>
            </a:r>
            <a:br>
              <a:rPr lang="en-IN" sz="2200" dirty="0"/>
            </a:br>
            <a:r>
              <a:rPr lang="en-IN" sz="2200" dirty="0"/>
              <a:t>d) O(p(m log n))</a:t>
            </a:r>
          </a:p>
        </p:txBody>
      </p:sp>
      <p:sp>
        <p:nvSpPr>
          <p:cNvPr id="4" name="Date Placeholder 3"/>
          <p:cNvSpPr>
            <a:spLocks noGrp="1"/>
          </p:cNvSpPr>
          <p:nvPr>
            <p:ph type="dt" sz="half" idx="10"/>
          </p:nvPr>
        </p:nvSpPr>
        <p:spPr/>
        <p:txBody>
          <a:bodyPr/>
          <a:lstStyle/>
          <a:p>
            <a:fld id="{ED03DCA7-1EFD-421D-95F8-2063E218B9BF}" type="datetime1">
              <a:rPr lang="en-US" smtClean="0"/>
              <a:t>12/28/2022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kumimoji="0" lang="en-US" sz="2400" b="0" i="0" u="none" strike="noStrike" kern="1200" cap="none" spc="0" normalizeH="0" noProof="0" dirty="0">
                <a:ln>
                  <a:noFill/>
                </a:ln>
                <a:solidFill>
                  <a:schemeClr val="dk1"/>
                </a:solidFill>
                <a:effectLst/>
                <a:uLnTx/>
                <a:uFillTx/>
                <a:latin typeface="+mn-lt"/>
                <a:ea typeface="+mn-ea"/>
                <a:cs typeface="+mn-cs"/>
              </a:rPr>
              <a:t>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108255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96366"/>
            <a:ext cx="8229600" cy="5170887"/>
          </a:xfrm>
        </p:spPr>
        <p:txBody>
          <a:bodyPr>
            <a:normAutofit/>
          </a:bodyPr>
          <a:lstStyle/>
          <a:p>
            <a:pPr marL="457200" indent="-457200">
              <a:buFont typeface="+mj-lt"/>
              <a:buAutoNum type="arabicPeriod" startAt="9"/>
            </a:pPr>
            <a:r>
              <a:rPr lang="en-IN" sz="2200" dirty="0"/>
              <a:t>Halting problem is an example for?</a:t>
            </a:r>
            <a:br>
              <a:rPr lang="en-IN" sz="2200" dirty="0"/>
            </a:br>
            <a:r>
              <a:rPr lang="en-IN" sz="2200" dirty="0"/>
              <a:t>a) decidable problem</a:t>
            </a:r>
            <a:br>
              <a:rPr lang="en-IN" sz="2200" dirty="0"/>
            </a:br>
            <a:r>
              <a:rPr lang="en-IN" sz="2200" dirty="0"/>
              <a:t>b) undecidable problem</a:t>
            </a:r>
            <a:br>
              <a:rPr lang="en-IN" sz="2200" dirty="0"/>
            </a:br>
            <a:r>
              <a:rPr lang="en-IN" sz="2200" dirty="0"/>
              <a:t>c) complete problem</a:t>
            </a:r>
            <a:br>
              <a:rPr lang="en-IN" sz="2200" dirty="0"/>
            </a:br>
            <a:r>
              <a:rPr lang="en-IN" sz="2200" dirty="0"/>
              <a:t>d) trackable problem</a:t>
            </a:r>
          </a:p>
          <a:p>
            <a:pPr marL="514350" indent="-514350">
              <a:buFont typeface="+mj-lt"/>
              <a:buAutoNum type="arabicPeriod" startAt="5"/>
            </a:pPr>
            <a:endParaRPr lang="en-IN" sz="2200" dirty="0"/>
          </a:p>
          <a:p>
            <a:pPr marL="514350" indent="-514350">
              <a:buFont typeface="+mj-lt"/>
              <a:buAutoNum type="arabicPeriod" startAt="5"/>
            </a:pPr>
            <a:endParaRPr lang="en-IN" sz="2200" dirty="0"/>
          </a:p>
          <a:p>
            <a:pPr marL="457200" indent="-457200">
              <a:buFont typeface="+mj-lt"/>
              <a:buAutoNum type="arabicPeriod" startAt="10"/>
            </a:pPr>
            <a:r>
              <a:rPr lang="en-IN" sz="2200" dirty="0"/>
              <a:t>A non-deterministic algorithm is said to be non-deterministic polynomial if the time-efficiency of its verification stage is polynomial.</a:t>
            </a:r>
            <a:br>
              <a:rPr lang="en-IN" sz="2200" dirty="0"/>
            </a:br>
            <a:r>
              <a:rPr lang="en-IN" sz="2200" dirty="0"/>
              <a:t>a) true</a:t>
            </a:r>
            <a:br>
              <a:rPr lang="en-IN" sz="2200" dirty="0"/>
            </a:br>
            <a:r>
              <a:rPr lang="en-IN" sz="2200" dirty="0"/>
              <a:t>b) false</a:t>
            </a:r>
          </a:p>
        </p:txBody>
      </p:sp>
      <p:sp>
        <p:nvSpPr>
          <p:cNvPr id="4" name="Date Placeholder 3"/>
          <p:cNvSpPr>
            <a:spLocks noGrp="1"/>
          </p:cNvSpPr>
          <p:nvPr>
            <p:ph type="dt" sz="half" idx="10"/>
          </p:nvPr>
        </p:nvSpPr>
        <p:spPr/>
        <p:txBody>
          <a:bodyPr/>
          <a:lstStyle/>
          <a:p>
            <a:fld id="{FCE5AA9D-E6C3-429A-A94A-BA14E0074C6D}" type="datetime1">
              <a:rPr lang="en-US" smtClean="0"/>
              <a:t>12/28/2022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kumimoji="0" lang="en-US" sz="2400" b="0" i="0" u="none" strike="noStrike" kern="1200" cap="none" spc="0" normalizeH="0" noProof="0" dirty="0">
                <a:ln>
                  <a:noFill/>
                </a:ln>
                <a:solidFill>
                  <a:schemeClr val="dk1"/>
                </a:solidFill>
                <a:effectLst/>
                <a:uLnTx/>
                <a:uFillTx/>
                <a:latin typeface="+mn-lt"/>
                <a:ea typeface="+mn-ea"/>
                <a:cs typeface="+mn-cs"/>
              </a:rPr>
              <a:t>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0799710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BBC9A9-81DC-4904-884C-77EC8ADDFA12}"/>
              </a:ext>
            </a:extLst>
          </p:cNvPr>
          <p:cNvSpPr>
            <a:spLocks noGrp="1"/>
          </p:cNvSpPr>
          <p:nvPr>
            <p:ph type="dt" sz="quarter" idx="10"/>
          </p:nvPr>
        </p:nvSpPr>
        <p:spPr/>
        <p:txBody>
          <a:bodyPr/>
          <a:lstStyle/>
          <a:p>
            <a:pPr>
              <a:defRPr/>
            </a:pPr>
            <a:fld id="{8B378BE7-D87D-424C-A34A-9341F389962E}" type="datetime1">
              <a:rPr lang="en-US" smtClean="0"/>
              <a:t>12/28/2022</a:t>
            </a:fld>
            <a:endParaRPr lang="en-US"/>
          </a:p>
        </p:txBody>
      </p:sp>
      <p:sp>
        <p:nvSpPr>
          <p:cNvPr id="5" name="Footer Placeholder 4">
            <a:extLst>
              <a:ext uri="{FF2B5EF4-FFF2-40B4-BE49-F238E27FC236}">
                <a16:creationId xmlns:a16="http://schemas.microsoft.com/office/drawing/2014/main" id="{4B2BD925-7283-4E6B-B827-F670996A219D}"/>
              </a:ext>
            </a:extLst>
          </p:cNvPr>
          <p:cNvSpPr>
            <a:spLocks noGrp="1"/>
          </p:cNvSpPr>
          <p:nvPr>
            <p:ph type="ftr" sz="quarter" idx="11"/>
          </p:nvPr>
        </p:nvSpPr>
        <p:spPr>
          <a:xfrm>
            <a:off x="2514600" y="6324600"/>
            <a:ext cx="4876800" cy="365125"/>
          </a:xfrm>
        </p:spPr>
        <p:txBody>
          <a:bodyPr/>
          <a:lstStyle/>
          <a:p>
            <a:pPr>
              <a:defRPr/>
            </a:pPr>
            <a:r>
              <a:rPr lang="en-US" dirty="0"/>
              <a:t>Parul Goel     ACSE0401      DAA       Unit V</a:t>
            </a:r>
          </a:p>
        </p:txBody>
      </p:sp>
      <p:sp>
        <p:nvSpPr>
          <p:cNvPr id="6" name="Slide Number Placeholder 5">
            <a:extLst>
              <a:ext uri="{FF2B5EF4-FFF2-40B4-BE49-F238E27FC236}">
                <a16:creationId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83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t>Glossary Question </a:t>
            </a:r>
          </a:p>
        </p:txBody>
      </p:sp>
      <p:pic>
        <p:nvPicPr>
          <p:cNvPr id="37895" name="Picture 2" descr="E:\NIET\Project\xLogo11.png.pagespeed.ic.pydHLuCQEZ.png">
            <a:extLst>
              <a:ext uri="{FF2B5EF4-FFF2-40B4-BE49-F238E27FC236}">
                <a16:creationId xmlns:a16="http://schemas.microsoft.com/office/drawing/2014/main" id="{BBABAA55-F831-4393-9185-10EA7A4C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a:extLst>
              <a:ext uri="{FF2B5EF4-FFF2-40B4-BE49-F238E27FC236}">
                <a16:creationId xmlns:a16="http://schemas.microsoft.com/office/drawing/2014/main" id="{C5AAD220-1267-FC41-9B00-10B6AC7A89C1}"/>
              </a:ext>
            </a:extLst>
          </p:cNvPr>
          <p:cNvSpPr>
            <a:spLocks noGrp="1"/>
          </p:cNvSpPr>
          <p:nvPr>
            <p:ph idx="1"/>
          </p:nvPr>
        </p:nvSpPr>
        <p:spPr>
          <a:xfrm>
            <a:off x="457200" y="1066800"/>
            <a:ext cx="8229600" cy="5059363"/>
          </a:xfrm>
        </p:spPr>
        <p:txBody>
          <a:bodyPr>
            <a:noAutofit/>
          </a:bodyPr>
          <a:lstStyle/>
          <a:p>
            <a:pPr marL="0" indent="0">
              <a:buNone/>
            </a:pPr>
            <a:r>
              <a:rPr lang="en-US" sz="1800" dirty="0"/>
              <a:t>Q.1 ________worst-case efficiency of solving a problem in polynomial time.</a:t>
            </a:r>
            <a:br>
              <a:rPr lang="en-US" sz="1800" dirty="0"/>
            </a:br>
            <a:r>
              <a:rPr lang="en-US" sz="1800" dirty="0"/>
              <a:t>a) O(p(n))</a:t>
            </a:r>
            <a:br>
              <a:rPr lang="en-US" sz="1800" dirty="0"/>
            </a:br>
            <a:r>
              <a:rPr lang="en-US" sz="1800" dirty="0"/>
              <a:t>b) O(p( n log n))</a:t>
            </a:r>
            <a:br>
              <a:rPr lang="en-US" sz="1800" dirty="0"/>
            </a:br>
            <a:r>
              <a:rPr lang="en-US" sz="1800" dirty="0"/>
              <a:t>c) O(p(n</a:t>
            </a:r>
            <a:r>
              <a:rPr lang="en-US" sz="1800" baseline="30000" dirty="0"/>
              <a:t>2</a:t>
            </a:r>
            <a:r>
              <a:rPr lang="en-US" sz="1800" dirty="0"/>
              <a:t>))</a:t>
            </a:r>
            <a:br>
              <a:rPr lang="en-US" sz="1800" dirty="0"/>
            </a:br>
            <a:r>
              <a:rPr lang="en-US" sz="1800" dirty="0"/>
              <a:t>d) O(p(m log n))</a:t>
            </a:r>
          </a:p>
          <a:p>
            <a:pPr marL="0" indent="0">
              <a:buNone/>
            </a:pPr>
            <a:r>
              <a:rPr lang="en-US" sz="1800" dirty="0"/>
              <a:t>Q.2 Problems that can be solved in polynomial time are known as____________.</a:t>
            </a:r>
            <a:br>
              <a:rPr lang="en-US" sz="1800" dirty="0"/>
            </a:br>
            <a:r>
              <a:rPr lang="en-US" sz="1800" dirty="0"/>
              <a:t>a) intractable</a:t>
            </a:r>
            <a:br>
              <a:rPr lang="en-US" sz="1800" dirty="0"/>
            </a:br>
            <a:r>
              <a:rPr lang="en-US" sz="1800" dirty="0"/>
              <a:t>b) tractable</a:t>
            </a:r>
            <a:br>
              <a:rPr lang="en-US" sz="1800" dirty="0"/>
            </a:br>
            <a:r>
              <a:rPr lang="en-US" sz="1800" dirty="0"/>
              <a:t>c) decision</a:t>
            </a:r>
            <a:br>
              <a:rPr lang="en-US" sz="1800" dirty="0"/>
            </a:br>
            <a:r>
              <a:rPr lang="en-US" sz="1800" dirty="0"/>
              <a:t>d) complete</a:t>
            </a:r>
          </a:p>
          <a:p>
            <a:pPr marL="0" indent="0">
              <a:buNone/>
            </a:pPr>
            <a:r>
              <a:rPr lang="en-US" sz="1800" dirty="0"/>
              <a:t>Q.3 _________ is the class of decision problems that can be solved by non-deterministic polynomial algorithms.</a:t>
            </a:r>
            <a:br>
              <a:rPr lang="en-US" sz="1800" dirty="0"/>
            </a:br>
            <a:r>
              <a:rPr lang="en-US" sz="1800" dirty="0"/>
              <a:t>a) NP</a:t>
            </a:r>
            <a:br>
              <a:rPr lang="en-US" sz="1800" dirty="0"/>
            </a:br>
            <a:r>
              <a:rPr lang="en-US" sz="1800" dirty="0"/>
              <a:t>b) P</a:t>
            </a:r>
            <a:br>
              <a:rPr lang="en-US" sz="1800" dirty="0"/>
            </a:br>
            <a:r>
              <a:rPr lang="en-US" sz="1800" dirty="0"/>
              <a:t>c) Hard</a:t>
            </a:r>
            <a:br>
              <a:rPr lang="en-US" sz="1800" dirty="0"/>
            </a:br>
            <a:r>
              <a:rPr lang="en-US" sz="1800" dirty="0"/>
              <a:t>d) Complete</a:t>
            </a:r>
          </a:p>
        </p:txBody>
      </p:sp>
    </p:spTree>
    <p:extLst>
      <p:ext uri="{BB962C8B-B14F-4D97-AF65-F5344CB8AC3E}">
        <p14:creationId xmlns:p14="http://schemas.microsoft.com/office/powerpoint/2010/main" val="9767276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BBC9A9-81DC-4904-884C-77EC8ADDFA12}"/>
              </a:ext>
            </a:extLst>
          </p:cNvPr>
          <p:cNvSpPr>
            <a:spLocks noGrp="1"/>
          </p:cNvSpPr>
          <p:nvPr>
            <p:ph type="dt" sz="quarter" idx="10"/>
          </p:nvPr>
        </p:nvSpPr>
        <p:spPr/>
        <p:txBody>
          <a:bodyPr/>
          <a:lstStyle/>
          <a:p>
            <a:pPr>
              <a:defRPr/>
            </a:pPr>
            <a:fld id="{B23B13A8-2D31-45DD-9395-00C7213BEFEF}" type="datetime1">
              <a:rPr lang="en-US" smtClean="0"/>
              <a:t>12/28/2022</a:t>
            </a:fld>
            <a:endParaRPr lang="en-US"/>
          </a:p>
        </p:txBody>
      </p:sp>
      <p:sp>
        <p:nvSpPr>
          <p:cNvPr id="5" name="Footer Placeholder 4">
            <a:extLst>
              <a:ext uri="{FF2B5EF4-FFF2-40B4-BE49-F238E27FC236}">
                <a16:creationId xmlns:a16="http://schemas.microsoft.com/office/drawing/2014/main" id="{4B2BD925-7283-4E6B-B827-F670996A219D}"/>
              </a:ext>
            </a:extLst>
          </p:cNvPr>
          <p:cNvSpPr>
            <a:spLocks noGrp="1"/>
          </p:cNvSpPr>
          <p:nvPr>
            <p:ph type="ftr" sz="quarter" idx="11"/>
          </p:nvPr>
        </p:nvSpPr>
        <p:spPr>
          <a:xfrm>
            <a:off x="2514600" y="6324600"/>
            <a:ext cx="4876800" cy="365125"/>
          </a:xfrm>
        </p:spPr>
        <p:txBody>
          <a:bodyPr/>
          <a:lstStyle/>
          <a:p>
            <a:pPr>
              <a:defRPr/>
            </a:pPr>
            <a:r>
              <a:rPr lang="en-US" dirty="0"/>
              <a:t>Parul Goel     ACSE0401      DAA       Unit V</a:t>
            </a:r>
          </a:p>
        </p:txBody>
      </p:sp>
      <p:sp>
        <p:nvSpPr>
          <p:cNvPr id="6" name="Slide Number Placeholder 5">
            <a:extLst>
              <a:ext uri="{FF2B5EF4-FFF2-40B4-BE49-F238E27FC236}">
                <a16:creationId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84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t>Glossary Question </a:t>
            </a:r>
          </a:p>
        </p:txBody>
      </p:sp>
      <p:pic>
        <p:nvPicPr>
          <p:cNvPr id="37895" name="Picture 2" descr="E:\NIET\Project\xLogo11.png.pagespeed.ic.pydHLuCQEZ.png">
            <a:extLst>
              <a:ext uri="{FF2B5EF4-FFF2-40B4-BE49-F238E27FC236}">
                <a16:creationId xmlns:a16="http://schemas.microsoft.com/office/drawing/2014/main" id="{BBABAA55-F831-4393-9185-10EA7A4C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a:extLst>
              <a:ext uri="{FF2B5EF4-FFF2-40B4-BE49-F238E27FC236}">
                <a16:creationId xmlns:a16="http://schemas.microsoft.com/office/drawing/2014/main" id="{C5AAD220-1267-FC41-9B00-10B6AC7A89C1}"/>
              </a:ext>
            </a:extLst>
          </p:cNvPr>
          <p:cNvSpPr>
            <a:spLocks noGrp="1"/>
          </p:cNvSpPr>
          <p:nvPr>
            <p:ph idx="1"/>
          </p:nvPr>
        </p:nvSpPr>
        <p:spPr>
          <a:xfrm>
            <a:off x="457200" y="1066800"/>
            <a:ext cx="8229600" cy="5059363"/>
          </a:xfrm>
        </p:spPr>
        <p:txBody>
          <a:bodyPr>
            <a:noAutofit/>
          </a:bodyPr>
          <a:lstStyle/>
          <a:p>
            <a:pPr marL="0" indent="0">
              <a:buNone/>
            </a:pPr>
            <a:r>
              <a:rPr lang="en-US" sz="2000" dirty="0"/>
              <a:t>Q.4 Problems that cannot be solved by any algorithm are called _________.</a:t>
            </a:r>
            <a:br>
              <a:rPr lang="en-US" sz="2000" dirty="0"/>
            </a:br>
            <a:r>
              <a:rPr lang="en-US" sz="2000" dirty="0"/>
              <a:t>a) tractable problems</a:t>
            </a:r>
            <a:br>
              <a:rPr lang="en-US" sz="2000" dirty="0"/>
            </a:br>
            <a:r>
              <a:rPr lang="en-US" sz="2000" dirty="0"/>
              <a:t>b) intractable problems</a:t>
            </a:r>
            <a:br>
              <a:rPr lang="en-US" sz="2000" dirty="0"/>
            </a:br>
            <a:r>
              <a:rPr lang="en-US" sz="2000" dirty="0"/>
              <a:t>c) undecidable problems</a:t>
            </a:r>
            <a:br>
              <a:rPr lang="en-US" sz="2000" dirty="0"/>
            </a:br>
            <a:r>
              <a:rPr lang="en-US" sz="2000" dirty="0"/>
              <a:t>d) decidable problems</a:t>
            </a:r>
          </a:p>
          <a:p>
            <a:pPr marL="0" indent="0">
              <a:buNone/>
            </a:pPr>
            <a:r>
              <a:rPr lang="en-US" sz="2000" dirty="0"/>
              <a:t>Q.5 Halting problem is an example for___________.</a:t>
            </a:r>
            <a:br>
              <a:rPr lang="en-US" sz="2000" dirty="0"/>
            </a:br>
            <a:r>
              <a:rPr lang="en-US" sz="2000" dirty="0"/>
              <a:t>a) decidable problem</a:t>
            </a:r>
            <a:br>
              <a:rPr lang="en-US" sz="2000" dirty="0"/>
            </a:br>
            <a:r>
              <a:rPr lang="en-US" sz="2000" dirty="0"/>
              <a:t>b) undecidable problem</a:t>
            </a:r>
            <a:br>
              <a:rPr lang="en-US" sz="2000" dirty="0"/>
            </a:br>
            <a:r>
              <a:rPr lang="en-US" sz="2000" dirty="0"/>
              <a:t>c) complete problem</a:t>
            </a:r>
            <a:br>
              <a:rPr lang="en-US" sz="2000" dirty="0"/>
            </a:br>
            <a:r>
              <a:rPr lang="en-US" sz="2000" dirty="0"/>
              <a:t>d) trackable problem.</a:t>
            </a:r>
          </a:p>
          <a:p>
            <a:pPr marL="0" indent="0">
              <a:buNone/>
            </a:pPr>
            <a:r>
              <a:rPr lang="en-US" sz="2000" dirty="0"/>
              <a:t>Q.6 __________conditions have to be met if an NP- complete problem is </a:t>
            </a:r>
            <a:r>
              <a:rPr lang="en-US" sz="2000" dirty="0" err="1"/>
              <a:t>polynomially</a:t>
            </a:r>
            <a:r>
              <a:rPr lang="en-US" sz="2000" dirty="0"/>
              <a:t> reducible?</a:t>
            </a:r>
            <a:br>
              <a:rPr lang="en-US" sz="2000" dirty="0"/>
            </a:br>
            <a:r>
              <a:rPr lang="en-US" sz="2000" dirty="0"/>
              <a:t>a) 1</a:t>
            </a:r>
            <a:br>
              <a:rPr lang="en-US" sz="2000" dirty="0"/>
            </a:br>
            <a:r>
              <a:rPr lang="en-US" sz="2000" dirty="0"/>
              <a:t>b) 2</a:t>
            </a:r>
            <a:br>
              <a:rPr lang="en-US" sz="2000" dirty="0"/>
            </a:br>
            <a:r>
              <a:rPr lang="en-US" sz="2000" dirty="0"/>
              <a:t>c) 3</a:t>
            </a:r>
            <a:br>
              <a:rPr lang="en-US" sz="2000" dirty="0"/>
            </a:br>
            <a:r>
              <a:rPr lang="en-US" sz="2000" dirty="0"/>
              <a:t>d) 4</a:t>
            </a:r>
          </a:p>
        </p:txBody>
      </p:sp>
    </p:spTree>
    <p:extLst>
      <p:ext uri="{BB962C8B-B14F-4D97-AF65-F5344CB8AC3E}">
        <p14:creationId xmlns:p14="http://schemas.microsoft.com/office/powerpoint/2010/main" val="199803731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BBC9A9-81DC-4904-884C-77EC8ADDFA12}"/>
              </a:ext>
            </a:extLst>
          </p:cNvPr>
          <p:cNvSpPr>
            <a:spLocks noGrp="1"/>
          </p:cNvSpPr>
          <p:nvPr>
            <p:ph type="dt" sz="quarter" idx="10"/>
          </p:nvPr>
        </p:nvSpPr>
        <p:spPr/>
        <p:txBody>
          <a:bodyPr/>
          <a:lstStyle/>
          <a:p>
            <a:pPr>
              <a:defRPr/>
            </a:pPr>
            <a:fld id="{FBA4DBFC-C89B-4A41-AF2F-522459C977B3}" type="datetime1">
              <a:rPr lang="en-US" smtClean="0"/>
              <a:t>12/28/2022</a:t>
            </a:fld>
            <a:endParaRPr lang="en-US"/>
          </a:p>
        </p:txBody>
      </p:sp>
      <p:sp>
        <p:nvSpPr>
          <p:cNvPr id="5" name="Footer Placeholder 4">
            <a:extLst>
              <a:ext uri="{FF2B5EF4-FFF2-40B4-BE49-F238E27FC236}">
                <a16:creationId xmlns:a16="http://schemas.microsoft.com/office/drawing/2014/main" id="{4B2BD925-7283-4E6B-B827-F670996A219D}"/>
              </a:ext>
            </a:extLst>
          </p:cNvPr>
          <p:cNvSpPr>
            <a:spLocks noGrp="1"/>
          </p:cNvSpPr>
          <p:nvPr>
            <p:ph type="ftr" sz="quarter" idx="11"/>
          </p:nvPr>
        </p:nvSpPr>
        <p:spPr>
          <a:xfrm>
            <a:off x="2514600" y="6324600"/>
            <a:ext cx="4876800" cy="365125"/>
          </a:xfrm>
        </p:spPr>
        <p:txBody>
          <a:bodyPr/>
          <a:lstStyle/>
          <a:p>
            <a:pPr>
              <a:defRPr/>
            </a:pPr>
            <a:r>
              <a:rPr lang="en-US" dirty="0"/>
              <a:t>Parul Goel     ACSE0401      DAA       Unit V</a:t>
            </a:r>
          </a:p>
        </p:txBody>
      </p:sp>
      <p:sp>
        <p:nvSpPr>
          <p:cNvPr id="6" name="Slide Number Placeholder 5">
            <a:extLst>
              <a:ext uri="{FF2B5EF4-FFF2-40B4-BE49-F238E27FC236}">
                <a16:creationId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85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t>Glossary Question </a:t>
            </a:r>
          </a:p>
        </p:txBody>
      </p:sp>
      <p:pic>
        <p:nvPicPr>
          <p:cNvPr id="37895" name="Picture 2" descr="E:\NIET\Project\xLogo11.png.pagespeed.ic.pydHLuCQEZ.png">
            <a:extLst>
              <a:ext uri="{FF2B5EF4-FFF2-40B4-BE49-F238E27FC236}">
                <a16:creationId xmlns:a16="http://schemas.microsoft.com/office/drawing/2014/main" id="{BBABAA55-F831-4393-9185-10EA7A4C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a:extLst>
              <a:ext uri="{FF2B5EF4-FFF2-40B4-BE49-F238E27FC236}">
                <a16:creationId xmlns:a16="http://schemas.microsoft.com/office/drawing/2014/main" id="{C5AAD220-1267-FC41-9B00-10B6AC7A89C1}"/>
              </a:ext>
            </a:extLst>
          </p:cNvPr>
          <p:cNvSpPr>
            <a:spLocks noGrp="1"/>
          </p:cNvSpPr>
          <p:nvPr>
            <p:ph idx="1"/>
          </p:nvPr>
        </p:nvSpPr>
        <p:spPr>
          <a:xfrm>
            <a:off x="457200" y="1066800"/>
            <a:ext cx="8229600" cy="5059363"/>
          </a:xfrm>
        </p:spPr>
        <p:txBody>
          <a:bodyPr>
            <a:noAutofit/>
          </a:bodyPr>
          <a:lstStyle/>
          <a:p>
            <a:pPr marL="0" indent="0">
              <a:buNone/>
            </a:pPr>
            <a:r>
              <a:rPr lang="en-US" sz="1800" dirty="0"/>
              <a:t>Q.7 A CNF-satisfiability problem belong to______</a:t>
            </a:r>
            <a:br>
              <a:rPr lang="en-US" sz="1800" dirty="0"/>
            </a:br>
            <a:r>
              <a:rPr lang="en-US" sz="1800" dirty="0"/>
              <a:t>a) NP class</a:t>
            </a:r>
            <a:br>
              <a:rPr lang="en-US" sz="1800" dirty="0"/>
            </a:br>
            <a:r>
              <a:rPr lang="en-US" sz="1800" dirty="0"/>
              <a:t>b) P class</a:t>
            </a:r>
            <a:br>
              <a:rPr lang="en-US" sz="1800" dirty="0"/>
            </a:br>
            <a:r>
              <a:rPr lang="en-US" sz="1800" dirty="0"/>
              <a:t>c) NP complete</a:t>
            </a:r>
            <a:br>
              <a:rPr lang="en-US" sz="1800" dirty="0"/>
            </a:br>
            <a:r>
              <a:rPr lang="en-US" sz="1800" dirty="0"/>
              <a:t>d) NP hard</a:t>
            </a:r>
          </a:p>
          <a:p>
            <a:pPr marL="0" indent="0">
              <a:buNone/>
            </a:pPr>
            <a:r>
              <a:rPr lang="en-US" sz="1800" dirty="0"/>
              <a:t>Q.8 The choice of polynomial class has led to the development of an extensive theory called ________</a:t>
            </a:r>
            <a:br>
              <a:rPr lang="en-US" sz="1800" dirty="0"/>
            </a:br>
            <a:r>
              <a:rPr lang="en-US" sz="1800" dirty="0"/>
              <a:t>a) computational complexity</a:t>
            </a:r>
            <a:br>
              <a:rPr lang="en-US" sz="1800" dirty="0"/>
            </a:br>
            <a:r>
              <a:rPr lang="en-US" sz="1800" dirty="0"/>
              <a:t>b) time complexity</a:t>
            </a:r>
            <a:br>
              <a:rPr lang="en-US" sz="1800" dirty="0"/>
            </a:br>
            <a:r>
              <a:rPr lang="en-US" sz="1800" dirty="0"/>
              <a:t>c) problem complexity</a:t>
            </a:r>
            <a:br>
              <a:rPr lang="en-US" sz="1800" dirty="0"/>
            </a:br>
            <a:r>
              <a:rPr lang="en-US" sz="1800" dirty="0"/>
              <a:t>d) decision complexity</a:t>
            </a:r>
          </a:p>
          <a:p>
            <a:pPr marL="0" indent="0">
              <a:buNone/>
            </a:pPr>
            <a:r>
              <a:rPr lang="en-US" sz="1800" dirty="0"/>
              <a:t>Q.9 A randomized algorithm uses random bits as input in order to achieve a _____________ good performance over all possible choice of random bits.</a:t>
            </a:r>
            <a:br>
              <a:rPr lang="en-US" sz="1800" dirty="0"/>
            </a:br>
            <a:r>
              <a:rPr lang="en-US" sz="1800" dirty="0"/>
              <a:t>a) worst case</a:t>
            </a:r>
            <a:br>
              <a:rPr lang="en-US" sz="1800" dirty="0"/>
            </a:br>
            <a:r>
              <a:rPr lang="en-US" sz="1800" dirty="0"/>
              <a:t>b) best case</a:t>
            </a:r>
            <a:br>
              <a:rPr lang="en-US" sz="1800" dirty="0"/>
            </a:br>
            <a:r>
              <a:rPr lang="en-US" sz="1800" dirty="0"/>
              <a:t>c) average case</a:t>
            </a:r>
            <a:br>
              <a:rPr lang="en-US" sz="1800" dirty="0"/>
            </a:br>
            <a:r>
              <a:rPr lang="en-US" sz="1800" dirty="0"/>
              <a:t>d) none of the mentioned</a:t>
            </a:r>
          </a:p>
        </p:txBody>
      </p:sp>
    </p:spTree>
    <p:extLst>
      <p:ext uri="{BB962C8B-B14F-4D97-AF65-F5344CB8AC3E}">
        <p14:creationId xmlns:p14="http://schemas.microsoft.com/office/powerpoint/2010/main" val="1908219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7DA3A1-8E55-4599-B5D3-08DB4BC72B85}" type="datetime1">
              <a:rPr lang="en-US" smtClean="0"/>
              <a:t>12/28/2022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8" name="Picture 17">
            <a:extLst>
              <a:ext uri="{FF2B5EF4-FFF2-40B4-BE49-F238E27FC236}">
                <a16:creationId xmlns:a16="http://schemas.microsoft.com/office/drawing/2014/main" id="{136605B1-7C6C-46BB-8C34-BCE26CBDB7CB}"/>
              </a:ext>
            </a:extLst>
          </p:cNvPr>
          <p:cNvPicPr>
            <a:picLocks noChangeAspect="1"/>
          </p:cNvPicPr>
          <p:nvPr/>
        </p:nvPicPr>
        <p:blipFill>
          <a:blip r:embed="rId3"/>
          <a:stretch>
            <a:fillRect/>
          </a:stretch>
        </p:blipFill>
        <p:spPr>
          <a:xfrm>
            <a:off x="0" y="1704068"/>
            <a:ext cx="9144000" cy="386499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43425A-7E58-41D1-AD2B-5DA33AD7DA09}" type="datetime1">
              <a:rPr lang="en-US" smtClean="0"/>
              <a:t>12/28/2022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1" name="Picture 10">
            <a:extLst>
              <a:ext uri="{FF2B5EF4-FFF2-40B4-BE49-F238E27FC236}">
                <a16:creationId xmlns:a16="http://schemas.microsoft.com/office/drawing/2014/main" id="{DCBEDB78-772B-4A9C-9813-AAAA86507DC2}"/>
              </a:ext>
            </a:extLst>
          </p:cNvPr>
          <p:cNvPicPr>
            <a:picLocks noChangeAspect="1"/>
          </p:cNvPicPr>
          <p:nvPr/>
        </p:nvPicPr>
        <p:blipFill>
          <a:blip r:embed="rId3"/>
          <a:stretch>
            <a:fillRect/>
          </a:stretch>
        </p:blipFill>
        <p:spPr>
          <a:xfrm>
            <a:off x="-38100" y="1490662"/>
            <a:ext cx="8724900" cy="3876675"/>
          </a:xfrm>
          <a:prstGeom prst="rect">
            <a:avLst/>
          </a:prstGeom>
        </p:spPr>
      </p:pic>
    </p:spTree>
    <p:extLst>
      <p:ext uri="{BB962C8B-B14F-4D97-AF65-F5344CB8AC3E}">
        <p14:creationId xmlns:p14="http://schemas.microsoft.com/office/powerpoint/2010/main" val="333396500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8809C0A-F26D-4EF1-B42B-C037F7EEEF01}" type="datetime1">
              <a:rPr lang="en-US" smtClean="0"/>
              <a:t>12/28/2022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a16="http://schemas.microsoft.com/office/drawing/2014/main" id="{BA2A20FF-8453-4405-BDD8-D260DD567651}"/>
              </a:ext>
            </a:extLst>
          </p:cNvPr>
          <p:cNvPicPr>
            <a:picLocks noChangeAspect="1"/>
          </p:cNvPicPr>
          <p:nvPr/>
        </p:nvPicPr>
        <p:blipFill>
          <a:blip r:embed="rId3"/>
          <a:stretch>
            <a:fillRect/>
          </a:stretch>
        </p:blipFill>
        <p:spPr>
          <a:xfrm>
            <a:off x="472439" y="785715"/>
            <a:ext cx="8467725" cy="3476625"/>
          </a:xfrm>
          <a:prstGeom prst="rect">
            <a:avLst/>
          </a:prstGeom>
        </p:spPr>
      </p:pic>
      <p:pic>
        <p:nvPicPr>
          <p:cNvPr id="10" name="Picture 9">
            <a:extLst>
              <a:ext uri="{FF2B5EF4-FFF2-40B4-BE49-F238E27FC236}">
                <a16:creationId xmlns:a16="http://schemas.microsoft.com/office/drawing/2014/main" id="{E8556C07-5A5F-4C93-AE28-32A087B7138D}"/>
              </a:ext>
            </a:extLst>
          </p:cNvPr>
          <p:cNvPicPr>
            <a:picLocks noChangeAspect="1"/>
          </p:cNvPicPr>
          <p:nvPr/>
        </p:nvPicPr>
        <p:blipFill>
          <a:blip r:embed="rId4"/>
          <a:stretch>
            <a:fillRect/>
          </a:stretch>
        </p:blipFill>
        <p:spPr>
          <a:xfrm>
            <a:off x="333447" y="4091048"/>
            <a:ext cx="8745708" cy="1981200"/>
          </a:xfrm>
          <a:prstGeom prst="rect">
            <a:avLst/>
          </a:prstGeom>
        </p:spPr>
      </p:pic>
    </p:spTree>
    <p:extLst>
      <p:ext uri="{BB962C8B-B14F-4D97-AF65-F5344CB8AC3E}">
        <p14:creationId xmlns:p14="http://schemas.microsoft.com/office/powerpoint/2010/main" val="16059005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385EFF-7902-4E7B-A75C-93C74564B97B}" type="datetime1">
              <a:rPr lang="en-US" smtClean="0"/>
              <a:t>12/28/2022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a16="http://schemas.microsoft.com/office/drawing/2014/main" id="{16ADE8F7-E139-4DCA-8AF1-0CD612A3A676}"/>
              </a:ext>
            </a:extLst>
          </p:cNvPr>
          <p:cNvPicPr>
            <a:picLocks noChangeAspect="1"/>
          </p:cNvPicPr>
          <p:nvPr/>
        </p:nvPicPr>
        <p:blipFill>
          <a:blip r:embed="rId3"/>
          <a:stretch>
            <a:fillRect/>
          </a:stretch>
        </p:blipFill>
        <p:spPr>
          <a:xfrm>
            <a:off x="94810" y="1295400"/>
            <a:ext cx="9077325" cy="4267200"/>
          </a:xfrm>
          <a:prstGeom prst="rect">
            <a:avLst/>
          </a:prstGeom>
        </p:spPr>
      </p:pic>
    </p:spTree>
    <p:extLst>
      <p:ext uri="{BB962C8B-B14F-4D97-AF65-F5344CB8AC3E}">
        <p14:creationId xmlns:p14="http://schemas.microsoft.com/office/powerpoint/2010/main" val="1341485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7E190D-782D-4395-852E-1CF8201F0274}"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CO-PO and PSO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12" name="Content Placeholder 11">
            <a:extLst>
              <a:ext uri="{FF2B5EF4-FFF2-40B4-BE49-F238E27FC236}">
                <a16:creationId xmlns:a16="http://schemas.microsoft.com/office/drawing/2014/main" id="{97E10CFE-F886-4849-8ED2-2A4FB0811591}"/>
              </a:ext>
            </a:extLst>
          </p:cNvPr>
          <p:cNvGraphicFramePr>
            <a:graphicFrameLocks noGrp="1"/>
          </p:cNvGraphicFramePr>
          <p:nvPr>
            <p:ph idx="1"/>
            <p:extLst>
              <p:ext uri="{D42A27DB-BD31-4B8C-83A1-F6EECF244321}">
                <p14:modId xmlns:p14="http://schemas.microsoft.com/office/powerpoint/2010/main" val="3559104271"/>
              </p:ext>
            </p:extLst>
          </p:nvPr>
        </p:nvGraphicFramePr>
        <p:xfrm>
          <a:off x="304800" y="1219200"/>
          <a:ext cx="8153402" cy="4572000"/>
        </p:xfrm>
        <a:graphic>
          <a:graphicData uri="http://schemas.openxmlformats.org/drawingml/2006/table">
            <a:tbl>
              <a:tblPr>
                <a:tableStyleId>{5C22544A-7EE6-4342-B048-85BDC9FD1C3A}</a:tableStyleId>
              </a:tblPr>
              <a:tblGrid>
                <a:gridCol w="1371600">
                  <a:extLst>
                    <a:ext uri="{9D8B030D-6E8A-4147-A177-3AD203B41FA5}">
                      <a16:colId xmlns:a16="http://schemas.microsoft.com/office/drawing/2014/main" val="336454987"/>
                    </a:ext>
                  </a:extLst>
                </a:gridCol>
                <a:gridCol w="499967">
                  <a:extLst>
                    <a:ext uri="{9D8B030D-6E8A-4147-A177-3AD203B41FA5}">
                      <a16:colId xmlns:a16="http://schemas.microsoft.com/office/drawing/2014/main" val="2419786324"/>
                    </a:ext>
                  </a:extLst>
                </a:gridCol>
                <a:gridCol w="428619">
                  <a:extLst>
                    <a:ext uri="{9D8B030D-6E8A-4147-A177-3AD203B41FA5}">
                      <a16:colId xmlns:a16="http://schemas.microsoft.com/office/drawing/2014/main" val="2116179407"/>
                    </a:ext>
                  </a:extLst>
                </a:gridCol>
                <a:gridCol w="593065">
                  <a:extLst>
                    <a:ext uri="{9D8B030D-6E8A-4147-A177-3AD203B41FA5}">
                      <a16:colId xmlns:a16="http://schemas.microsoft.com/office/drawing/2014/main" val="4150870881"/>
                    </a:ext>
                  </a:extLst>
                </a:gridCol>
                <a:gridCol w="593065">
                  <a:extLst>
                    <a:ext uri="{9D8B030D-6E8A-4147-A177-3AD203B41FA5}">
                      <a16:colId xmlns:a16="http://schemas.microsoft.com/office/drawing/2014/main" val="1959501051"/>
                    </a:ext>
                  </a:extLst>
                </a:gridCol>
                <a:gridCol w="593065">
                  <a:extLst>
                    <a:ext uri="{9D8B030D-6E8A-4147-A177-3AD203B41FA5}">
                      <a16:colId xmlns:a16="http://schemas.microsoft.com/office/drawing/2014/main" val="714186528"/>
                    </a:ext>
                  </a:extLst>
                </a:gridCol>
                <a:gridCol w="593065">
                  <a:extLst>
                    <a:ext uri="{9D8B030D-6E8A-4147-A177-3AD203B41FA5}">
                      <a16:colId xmlns:a16="http://schemas.microsoft.com/office/drawing/2014/main" val="1947496999"/>
                    </a:ext>
                  </a:extLst>
                </a:gridCol>
                <a:gridCol w="593065">
                  <a:extLst>
                    <a:ext uri="{9D8B030D-6E8A-4147-A177-3AD203B41FA5}">
                      <a16:colId xmlns:a16="http://schemas.microsoft.com/office/drawing/2014/main" val="1278955555"/>
                    </a:ext>
                  </a:extLst>
                </a:gridCol>
                <a:gridCol w="593065">
                  <a:extLst>
                    <a:ext uri="{9D8B030D-6E8A-4147-A177-3AD203B41FA5}">
                      <a16:colId xmlns:a16="http://schemas.microsoft.com/office/drawing/2014/main" val="293989632"/>
                    </a:ext>
                  </a:extLst>
                </a:gridCol>
                <a:gridCol w="517030">
                  <a:extLst>
                    <a:ext uri="{9D8B030D-6E8A-4147-A177-3AD203B41FA5}">
                      <a16:colId xmlns:a16="http://schemas.microsoft.com/office/drawing/2014/main" val="2587493755"/>
                    </a:ext>
                  </a:extLst>
                </a:gridCol>
                <a:gridCol w="593065">
                  <a:extLst>
                    <a:ext uri="{9D8B030D-6E8A-4147-A177-3AD203B41FA5}">
                      <a16:colId xmlns:a16="http://schemas.microsoft.com/office/drawing/2014/main" val="3619800553"/>
                    </a:ext>
                  </a:extLst>
                </a:gridCol>
                <a:gridCol w="517030">
                  <a:extLst>
                    <a:ext uri="{9D8B030D-6E8A-4147-A177-3AD203B41FA5}">
                      <a16:colId xmlns:a16="http://schemas.microsoft.com/office/drawing/2014/main" val="3634469593"/>
                    </a:ext>
                  </a:extLst>
                </a:gridCol>
                <a:gridCol w="632776">
                  <a:extLst>
                    <a:ext uri="{9D8B030D-6E8A-4147-A177-3AD203B41FA5}">
                      <a16:colId xmlns:a16="http://schemas.microsoft.com/office/drawing/2014/main" val="1787714184"/>
                    </a:ext>
                  </a:extLst>
                </a:gridCol>
                <a:gridCol w="34925">
                  <a:extLst>
                    <a:ext uri="{9D8B030D-6E8A-4147-A177-3AD203B41FA5}">
                      <a16:colId xmlns:a16="http://schemas.microsoft.com/office/drawing/2014/main" val="2421800470"/>
                    </a:ext>
                  </a:extLst>
                </a:gridCol>
              </a:tblGrid>
              <a:tr h="688113">
                <a:tc gridSpan="14">
                  <a:txBody>
                    <a:bodyPr/>
                    <a:lstStyle/>
                    <a:p>
                      <a:pPr algn="ctr">
                        <a:lnSpc>
                          <a:spcPct val="106000"/>
                        </a:lnSpc>
                        <a:spcAft>
                          <a:spcPts val="0"/>
                        </a:spcAft>
                      </a:pPr>
                      <a:r>
                        <a:rPr lang="en-US" sz="1800" b="1" kern="1200" dirty="0">
                          <a:effectLst/>
                          <a:latin typeface="+mn-lt"/>
                          <a:cs typeface="Times New Roman" panose="02020603050405020304" pitchFamily="18" charset="0"/>
                        </a:rPr>
                        <a:t>Design and Analysis of Algorithm (kCS-502)</a:t>
                      </a:r>
                      <a:endParaRPr lang="en-IN" sz="1800" b="1" dirty="0">
                        <a:effectLst/>
                        <a:latin typeface="+mn-lt"/>
                        <a:ea typeface="Calibri" panose="020F0502020204030204" pitchFamily="34" charset="0"/>
                        <a:cs typeface="Times New Roman" panose="02020603050405020304" pitchFamily="18"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07401935"/>
                  </a:ext>
                </a:extLst>
              </a:tr>
              <a:tr h="782978">
                <a:tc>
                  <a:txBody>
                    <a:bodyPr/>
                    <a:lstStyle/>
                    <a:p>
                      <a:pPr algn="ctr">
                        <a:lnSpc>
                          <a:spcPct val="106000"/>
                        </a:lnSpc>
                        <a:spcAft>
                          <a:spcPts val="0"/>
                        </a:spcAft>
                      </a:pPr>
                      <a:r>
                        <a:rPr lang="en-US" sz="1800" b="0" kern="1200" dirty="0">
                          <a:effectLst/>
                        </a:rPr>
                        <a:t>CO.K</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PO7</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PO9</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PO10</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403446412"/>
                  </a:ext>
                </a:extLst>
              </a:tr>
              <a:tr h="510040">
                <a:tc>
                  <a:txBody>
                    <a:bodyPr/>
                    <a:lstStyle/>
                    <a:p>
                      <a:pPr algn="ctr">
                        <a:lnSpc>
                          <a:spcPct val="106000"/>
                        </a:lnSpc>
                        <a:spcAft>
                          <a:spcPts val="0"/>
                        </a:spcAft>
                      </a:pPr>
                      <a:r>
                        <a:rPr lang="en-US" sz="1800" b="0" kern="1200" dirty="0">
                          <a:solidFill>
                            <a:srgbClr val="FF0000"/>
                          </a:solidFill>
                          <a:effectLst/>
                        </a:rPr>
                        <a:t>ACSE0401.1</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kern="1200" dirty="0">
                          <a:solidFill>
                            <a:srgbClr val="FF0000"/>
                          </a:solidFill>
                          <a:effectLst/>
                        </a:rPr>
                        <a:t>2</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2</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2</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85205472"/>
                  </a:ext>
                </a:extLst>
              </a:tr>
              <a:tr h="499048">
                <a:tc>
                  <a:txBody>
                    <a:bodyPr/>
                    <a:lstStyle/>
                    <a:p>
                      <a:pPr algn="ctr">
                        <a:lnSpc>
                          <a:spcPct val="106000"/>
                        </a:lnSpc>
                        <a:spcAft>
                          <a:spcPts val="0"/>
                        </a:spcAft>
                      </a:pPr>
                      <a:r>
                        <a:rPr lang="en-US" sz="1800" b="0" kern="1200" dirty="0">
                          <a:effectLst/>
                        </a:rPr>
                        <a:t>ACSE0401.2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1837788"/>
                  </a:ext>
                </a:extLst>
              </a:tr>
              <a:tr h="488054">
                <a:tc>
                  <a:txBody>
                    <a:bodyPr/>
                    <a:lstStyle/>
                    <a:p>
                      <a:pPr algn="ctr">
                        <a:lnSpc>
                          <a:spcPct val="106000"/>
                        </a:lnSpc>
                        <a:spcAft>
                          <a:spcPts val="0"/>
                        </a:spcAft>
                      </a:pPr>
                      <a:r>
                        <a:rPr lang="en-US" sz="1800" b="0" kern="1200" dirty="0">
                          <a:effectLst/>
                        </a:rPr>
                        <a:t>ACSE0401.3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53856071"/>
                  </a:ext>
                </a:extLst>
              </a:tr>
              <a:tr h="510040">
                <a:tc>
                  <a:txBody>
                    <a:bodyPr/>
                    <a:lstStyle/>
                    <a:p>
                      <a:pPr algn="ctr">
                        <a:lnSpc>
                          <a:spcPct val="106000"/>
                        </a:lnSpc>
                        <a:spcAft>
                          <a:spcPts val="0"/>
                        </a:spcAft>
                      </a:pPr>
                      <a:r>
                        <a:rPr lang="en-US" sz="1800" b="0" kern="1200" dirty="0">
                          <a:effectLst/>
                        </a:rPr>
                        <a:t>ACSE0401.4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33960778"/>
                  </a:ext>
                </a:extLst>
              </a:tr>
              <a:tr h="499048">
                <a:tc>
                  <a:txBody>
                    <a:bodyPr/>
                    <a:lstStyle/>
                    <a:p>
                      <a:pPr algn="ctr">
                        <a:lnSpc>
                          <a:spcPct val="106000"/>
                        </a:lnSpc>
                        <a:spcAft>
                          <a:spcPts val="0"/>
                        </a:spcAft>
                      </a:pPr>
                      <a:r>
                        <a:rPr lang="en-US" sz="1800" b="0" kern="1200" dirty="0">
                          <a:effectLst/>
                        </a:rPr>
                        <a:t>ACSE0401.5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6706185"/>
                  </a:ext>
                </a:extLst>
              </a:tr>
              <a:tr h="594679">
                <a:tc>
                  <a:txBody>
                    <a:bodyPr/>
                    <a:lstStyle/>
                    <a:p>
                      <a:pPr algn="ctr">
                        <a:lnSpc>
                          <a:spcPct val="106000"/>
                        </a:lnSpc>
                        <a:spcAft>
                          <a:spcPts val="0"/>
                        </a:spcAft>
                      </a:pPr>
                      <a:r>
                        <a:rPr lang="en-US" sz="1800" b="0" kern="1200">
                          <a:effectLst/>
                        </a:rPr>
                        <a:t>Average</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2.6</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63174887"/>
                  </a:ext>
                </a:extLst>
              </a:tr>
            </a:tbl>
          </a:graphicData>
        </a:graphic>
      </p:graphicFrame>
    </p:spTree>
    <p:extLst>
      <p:ext uri="{BB962C8B-B14F-4D97-AF65-F5344CB8AC3E}">
        <p14:creationId xmlns:p14="http://schemas.microsoft.com/office/powerpoint/2010/main" val="124576166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D2AB71-E8C2-4CE7-96C5-DC3A433D7A9B}" type="datetime1">
              <a:rPr lang="en-US" smtClean="0"/>
              <a:t>12/28/2022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a:extLst>
              <a:ext uri="{FF2B5EF4-FFF2-40B4-BE49-F238E27FC236}">
                <a16:creationId xmlns:a16="http://schemas.microsoft.com/office/drawing/2014/main" id="{DEB84E8E-1ABC-43CE-99D6-56EA6092F77B}"/>
              </a:ext>
            </a:extLst>
          </p:cNvPr>
          <p:cNvPicPr>
            <a:picLocks noChangeAspect="1"/>
          </p:cNvPicPr>
          <p:nvPr/>
        </p:nvPicPr>
        <p:blipFill>
          <a:blip r:embed="rId3"/>
          <a:stretch>
            <a:fillRect/>
          </a:stretch>
        </p:blipFill>
        <p:spPr>
          <a:xfrm>
            <a:off x="233289" y="817163"/>
            <a:ext cx="8686800" cy="3495675"/>
          </a:xfrm>
          <a:prstGeom prst="rect">
            <a:avLst/>
          </a:prstGeom>
        </p:spPr>
      </p:pic>
      <p:pic>
        <p:nvPicPr>
          <p:cNvPr id="9" name="Picture 8">
            <a:extLst>
              <a:ext uri="{FF2B5EF4-FFF2-40B4-BE49-F238E27FC236}">
                <a16:creationId xmlns:a16="http://schemas.microsoft.com/office/drawing/2014/main" id="{88DC669E-3E28-45BC-BF22-A6D7C513E400}"/>
              </a:ext>
            </a:extLst>
          </p:cNvPr>
          <p:cNvPicPr>
            <a:picLocks noChangeAspect="1"/>
          </p:cNvPicPr>
          <p:nvPr/>
        </p:nvPicPr>
        <p:blipFill>
          <a:blip r:embed="rId4"/>
          <a:stretch>
            <a:fillRect/>
          </a:stretch>
        </p:blipFill>
        <p:spPr>
          <a:xfrm>
            <a:off x="447675" y="4261030"/>
            <a:ext cx="8467725" cy="2000250"/>
          </a:xfrm>
          <a:prstGeom prst="rect">
            <a:avLst/>
          </a:prstGeom>
        </p:spPr>
      </p:pic>
    </p:spTree>
    <p:extLst>
      <p:ext uri="{BB962C8B-B14F-4D97-AF65-F5344CB8AC3E}">
        <p14:creationId xmlns:p14="http://schemas.microsoft.com/office/powerpoint/2010/main" val="41489279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354030-1B1F-4C80-9A9C-E477A915D3C5}" type="datetime1">
              <a:rPr lang="en-US" smtClean="0"/>
              <a:t>12/28/2022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id="{724646B2-1108-4A15-80EC-95C85C1A0DEA}"/>
              </a:ext>
            </a:extLst>
          </p:cNvPr>
          <p:cNvPicPr>
            <a:picLocks noChangeAspect="1"/>
          </p:cNvPicPr>
          <p:nvPr/>
        </p:nvPicPr>
        <p:blipFill>
          <a:blip r:embed="rId3"/>
          <a:stretch>
            <a:fillRect/>
          </a:stretch>
        </p:blipFill>
        <p:spPr>
          <a:xfrm>
            <a:off x="304800" y="896937"/>
            <a:ext cx="7924800" cy="3790950"/>
          </a:xfrm>
          <a:prstGeom prst="rect">
            <a:avLst/>
          </a:prstGeom>
        </p:spPr>
      </p:pic>
      <p:pic>
        <p:nvPicPr>
          <p:cNvPr id="10" name="Picture 9">
            <a:extLst>
              <a:ext uri="{FF2B5EF4-FFF2-40B4-BE49-F238E27FC236}">
                <a16:creationId xmlns:a16="http://schemas.microsoft.com/office/drawing/2014/main" id="{BE598FE8-C6B9-402F-AFCD-1783314AEDD5}"/>
              </a:ext>
            </a:extLst>
          </p:cNvPr>
          <p:cNvPicPr>
            <a:picLocks noChangeAspect="1"/>
          </p:cNvPicPr>
          <p:nvPr/>
        </p:nvPicPr>
        <p:blipFill>
          <a:blip r:embed="rId4"/>
          <a:stretch>
            <a:fillRect/>
          </a:stretch>
        </p:blipFill>
        <p:spPr>
          <a:xfrm>
            <a:off x="723900" y="4732492"/>
            <a:ext cx="7315200" cy="1304925"/>
          </a:xfrm>
          <a:prstGeom prst="rect">
            <a:avLst/>
          </a:prstGeom>
        </p:spPr>
      </p:pic>
    </p:spTree>
    <p:extLst>
      <p:ext uri="{BB962C8B-B14F-4D97-AF65-F5344CB8AC3E}">
        <p14:creationId xmlns:p14="http://schemas.microsoft.com/office/powerpoint/2010/main" val="4233612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3EF27F-C92E-41F9-8B10-0079603E2BD1}" type="datetime1">
              <a:rPr lang="en-US" smtClean="0"/>
              <a:t>12/28/2022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id="{F3A10B29-C300-4D61-BEC6-B3021E800B08}"/>
              </a:ext>
            </a:extLst>
          </p:cNvPr>
          <p:cNvPicPr>
            <a:picLocks noChangeAspect="1"/>
          </p:cNvPicPr>
          <p:nvPr/>
        </p:nvPicPr>
        <p:blipFill>
          <a:blip r:embed="rId3"/>
          <a:stretch>
            <a:fillRect/>
          </a:stretch>
        </p:blipFill>
        <p:spPr>
          <a:xfrm>
            <a:off x="523875" y="1447800"/>
            <a:ext cx="8096250" cy="4267199"/>
          </a:xfrm>
          <a:prstGeom prst="rect">
            <a:avLst/>
          </a:prstGeom>
        </p:spPr>
      </p:pic>
    </p:spTree>
    <p:extLst>
      <p:ext uri="{BB962C8B-B14F-4D97-AF65-F5344CB8AC3E}">
        <p14:creationId xmlns:p14="http://schemas.microsoft.com/office/powerpoint/2010/main" val="24360796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A99746-037B-4F2B-8F46-6501A8264F0F}" type="datetime1">
              <a:rPr lang="en-US" smtClean="0"/>
              <a:t>12/28/2022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a:extLst>
              <a:ext uri="{FF2B5EF4-FFF2-40B4-BE49-F238E27FC236}">
                <a16:creationId xmlns:a16="http://schemas.microsoft.com/office/drawing/2014/main" id="{E373DD7C-E5F3-42EE-AB48-0E3F3BAFF530}"/>
              </a:ext>
            </a:extLst>
          </p:cNvPr>
          <p:cNvPicPr>
            <a:picLocks noChangeAspect="1"/>
          </p:cNvPicPr>
          <p:nvPr/>
        </p:nvPicPr>
        <p:blipFill>
          <a:blip r:embed="rId3"/>
          <a:stretch>
            <a:fillRect/>
          </a:stretch>
        </p:blipFill>
        <p:spPr>
          <a:xfrm>
            <a:off x="866775" y="970233"/>
            <a:ext cx="7410450" cy="2162175"/>
          </a:xfrm>
          <a:prstGeom prst="rect">
            <a:avLst/>
          </a:prstGeom>
        </p:spPr>
      </p:pic>
      <p:pic>
        <p:nvPicPr>
          <p:cNvPr id="11" name="Picture 10">
            <a:extLst>
              <a:ext uri="{FF2B5EF4-FFF2-40B4-BE49-F238E27FC236}">
                <a16:creationId xmlns:a16="http://schemas.microsoft.com/office/drawing/2014/main" id="{2CC5C692-9C3B-4FF9-A885-4EFA8D2D82CB}"/>
              </a:ext>
            </a:extLst>
          </p:cNvPr>
          <p:cNvPicPr>
            <a:picLocks noChangeAspect="1"/>
          </p:cNvPicPr>
          <p:nvPr/>
        </p:nvPicPr>
        <p:blipFill>
          <a:blip r:embed="rId4"/>
          <a:stretch>
            <a:fillRect/>
          </a:stretch>
        </p:blipFill>
        <p:spPr>
          <a:xfrm>
            <a:off x="866775" y="2852950"/>
            <a:ext cx="8086725" cy="3471650"/>
          </a:xfrm>
          <a:prstGeom prst="rect">
            <a:avLst/>
          </a:prstGeom>
        </p:spPr>
      </p:pic>
    </p:spTree>
    <p:extLst>
      <p:ext uri="{BB962C8B-B14F-4D97-AF65-F5344CB8AC3E}">
        <p14:creationId xmlns:p14="http://schemas.microsoft.com/office/powerpoint/2010/main" val="131343279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3700E20-BDBB-49D3-8307-D313C0CF1B3C}" type="datetime1">
              <a:rPr lang="en-US" smtClean="0"/>
              <a:t>12/28/2022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id="{78620722-2D70-4D32-B0A5-5F3FFB907EAA}"/>
              </a:ext>
            </a:extLst>
          </p:cNvPr>
          <p:cNvPicPr>
            <a:picLocks noChangeAspect="1"/>
          </p:cNvPicPr>
          <p:nvPr/>
        </p:nvPicPr>
        <p:blipFill>
          <a:blip r:embed="rId3"/>
          <a:stretch>
            <a:fillRect/>
          </a:stretch>
        </p:blipFill>
        <p:spPr>
          <a:xfrm>
            <a:off x="493542" y="1066800"/>
            <a:ext cx="8191500" cy="3133725"/>
          </a:xfrm>
          <a:prstGeom prst="rect">
            <a:avLst/>
          </a:prstGeom>
        </p:spPr>
      </p:pic>
      <p:pic>
        <p:nvPicPr>
          <p:cNvPr id="11" name="Picture 10">
            <a:extLst>
              <a:ext uri="{FF2B5EF4-FFF2-40B4-BE49-F238E27FC236}">
                <a16:creationId xmlns:a16="http://schemas.microsoft.com/office/drawing/2014/main" id="{E3A547C2-759F-4082-B6D4-E3B3C3023B8B}"/>
              </a:ext>
            </a:extLst>
          </p:cNvPr>
          <p:cNvPicPr>
            <a:picLocks noChangeAspect="1"/>
          </p:cNvPicPr>
          <p:nvPr/>
        </p:nvPicPr>
        <p:blipFill>
          <a:blip r:embed="rId4"/>
          <a:stretch>
            <a:fillRect/>
          </a:stretch>
        </p:blipFill>
        <p:spPr>
          <a:xfrm>
            <a:off x="750863" y="4245577"/>
            <a:ext cx="7991475" cy="1257300"/>
          </a:xfrm>
          <a:prstGeom prst="rect">
            <a:avLst/>
          </a:prstGeom>
        </p:spPr>
      </p:pic>
    </p:spTree>
    <p:extLst>
      <p:ext uri="{BB962C8B-B14F-4D97-AF65-F5344CB8AC3E}">
        <p14:creationId xmlns:p14="http://schemas.microsoft.com/office/powerpoint/2010/main" val="609005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12AD8CE-49D1-4958-B354-E3E5FFB7952C}" type="datetime1">
              <a:rPr lang="en-US" smtClean="0"/>
              <a:t>12/28/2022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a:extLst>
              <a:ext uri="{FF2B5EF4-FFF2-40B4-BE49-F238E27FC236}">
                <a16:creationId xmlns:a16="http://schemas.microsoft.com/office/drawing/2014/main" id="{6CA325D6-A9FF-4BDD-90B3-5E3F4FC22715}"/>
              </a:ext>
            </a:extLst>
          </p:cNvPr>
          <p:cNvPicPr>
            <a:picLocks noChangeAspect="1"/>
          </p:cNvPicPr>
          <p:nvPr/>
        </p:nvPicPr>
        <p:blipFill>
          <a:blip r:embed="rId3"/>
          <a:stretch>
            <a:fillRect/>
          </a:stretch>
        </p:blipFill>
        <p:spPr>
          <a:xfrm>
            <a:off x="450166" y="1752600"/>
            <a:ext cx="8096250" cy="1533525"/>
          </a:xfrm>
          <a:prstGeom prst="rect">
            <a:avLst/>
          </a:prstGeom>
        </p:spPr>
      </p:pic>
    </p:spTree>
    <p:extLst>
      <p:ext uri="{BB962C8B-B14F-4D97-AF65-F5344CB8AC3E}">
        <p14:creationId xmlns:p14="http://schemas.microsoft.com/office/powerpoint/2010/main" val="213446800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1FCCD72-4C46-452F-9239-56BED7134EEB}" type="datetime1">
              <a:rPr lang="en-US" smtClean="0"/>
              <a:t>12/28/2022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Papers(2017-2018)</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4" name="Content Placeholder 13">
            <a:extLst>
              <a:ext uri="{FF2B5EF4-FFF2-40B4-BE49-F238E27FC236}">
                <a16:creationId xmlns:a16="http://schemas.microsoft.com/office/drawing/2014/main" id="{974472EB-2CC9-4720-ADAE-777ED3BDFE93}"/>
              </a:ext>
            </a:extLst>
          </p:cNvPr>
          <p:cNvPicPr>
            <a:picLocks noGrp="1" noChangeAspect="1"/>
          </p:cNvPicPr>
          <p:nvPr>
            <p:ph idx="1"/>
          </p:nvPr>
        </p:nvPicPr>
        <p:blipFill>
          <a:blip r:embed="rId3"/>
          <a:stretch>
            <a:fillRect/>
          </a:stretch>
        </p:blipFill>
        <p:spPr>
          <a:xfrm>
            <a:off x="457200" y="1143000"/>
            <a:ext cx="8229600" cy="3371161"/>
          </a:xfrm>
          <a:prstGeom prst="rect">
            <a:avLst/>
          </a:prstGeom>
        </p:spPr>
      </p:pic>
      <p:pic>
        <p:nvPicPr>
          <p:cNvPr id="15" name="Picture 14">
            <a:extLst>
              <a:ext uri="{FF2B5EF4-FFF2-40B4-BE49-F238E27FC236}">
                <a16:creationId xmlns:a16="http://schemas.microsoft.com/office/drawing/2014/main" id="{CADD11AD-D9A4-4EB1-A961-AD8997D6EF0E}"/>
              </a:ext>
            </a:extLst>
          </p:cNvPr>
          <p:cNvPicPr>
            <a:picLocks noChangeAspect="1"/>
          </p:cNvPicPr>
          <p:nvPr/>
        </p:nvPicPr>
        <p:blipFill>
          <a:blip r:embed="rId4"/>
          <a:stretch>
            <a:fillRect/>
          </a:stretch>
        </p:blipFill>
        <p:spPr>
          <a:xfrm>
            <a:off x="504825" y="4639552"/>
            <a:ext cx="8639175" cy="1133475"/>
          </a:xfrm>
          <a:prstGeom prst="rect">
            <a:avLst/>
          </a:prstGeom>
        </p:spPr>
      </p:pic>
    </p:spTree>
    <p:extLst>
      <p:ext uri="{BB962C8B-B14F-4D97-AF65-F5344CB8AC3E}">
        <p14:creationId xmlns:p14="http://schemas.microsoft.com/office/powerpoint/2010/main" val="413815549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301E0F4-090A-49A9-A2C6-C8FAA8247271}" type="datetime1">
              <a:rPr lang="en-US" smtClean="0"/>
              <a:t>12/28/2022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Old Question Papers(2017-2018)</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2" name="Content Placeholder 11">
            <a:extLst>
              <a:ext uri="{FF2B5EF4-FFF2-40B4-BE49-F238E27FC236}">
                <a16:creationId xmlns:a16="http://schemas.microsoft.com/office/drawing/2014/main" id="{169E21E4-811C-48C1-ACC4-A0924FF55EA6}"/>
              </a:ext>
            </a:extLst>
          </p:cNvPr>
          <p:cNvPicPr>
            <a:picLocks noGrp="1" noChangeAspect="1"/>
          </p:cNvPicPr>
          <p:nvPr>
            <p:ph idx="1"/>
          </p:nvPr>
        </p:nvPicPr>
        <p:blipFill>
          <a:blip r:embed="rId3"/>
          <a:stretch>
            <a:fillRect/>
          </a:stretch>
        </p:blipFill>
        <p:spPr>
          <a:xfrm>
            <a:off x="547687" y="3132537"/>
            <a:ext cx="8048625" cy="2901156"/>
          </a:xfrm>
          <a:prstGeom prst="rect">
            <a:avLst/>
          </a:prstGeom>
        </p:spPr>
      </p:pic>
      <p:pic>
        <p:nvPicPr>
          <p:cNvPr id="11" name="Picture 10">
            <a:extLst>
              <a:ext uri="{FF2B5EF4-FFF2-40B4-BE49-F238E27FC236}">
                <a16:creationId xmlns:a16="http://schemas.microsoft.com/office/drawing/2014/main" id="{28AD5C79-D573-4059-980C-7236DA4B0BA4}"/>
              </a:ext>
            </a:extLst>
          </p:cNvPr>
          <p:cNvPicPr>
            <a:picLocks noChangeAspect="1"/>
          </p:cNvPicPr>
          <p:nvPr/>
        </p:nvPicPr>
        <p:blipFill>
          <a:blip r:embed="rId4"/>
          <a:stretch>
            <a:fillRect/>
          </a:stretch>
        </p:blipFill>
        <p:spPr>
          <a:xfrm>
            <a:off x="118843" y="946150"/>
            <a:ext cx="8582025" cy="205740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D36729-C417-41AF-93A3-FE9FD6CC37B6}" type="datetime1">
              <a:rPr lang="en-US" smtClean="0"/>
              <a:t>12/28/2022</a:t>
            </a:fld>
            <a:endParaRPr lang="en-US"/>
          </a:p>
        </p:txBody>
      </p:sp>
      <p:sp>
        <p:nvSpPr>
          <p:cNvPr id="5" name="Footer Placeholder 4"/>
          <p:cNvSpPr>
            <a:spLocks noGrp="1"/>
          </p:cNvSpPr>
          <p:nvPr>
            <p:ph type="ftr" sz="quarter" idx="11"/>
          </p:nvPr>
        </p:nvSpPr>
        <p:spPr>
          <a:xfrm>
            <a:off x="2514600" y="6356350"/>
            <a:ext cx="51816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Old Question Papers(2017-2018)</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a:extLst>
              <a:ext uri="{FF2B5EF4-FFF2-40B4-BE49-F238E27FC236}">
                <a16:creationId xmlns:a16="http://schemas.microsoft.com/office/drawing/2014/main" id="{B9773743-676C-41F6-94F6-BA6A34F2166E}"/>
              </a:ext>
            </a:extLst>
          </p:cNvPr>
          <p:cNvPicPr>
            <a:picLocks noChangeAspect="1"/>
          </p:cNvPicPr>
          <p:nvPr/>
        </p:nvPicPr>
        <p:blipFill>
          <a:blip r:embed="rId3"/>
          <a:stretch>
            <a:fillRect/>
          </a:stretch>
        </p:blipFill>
        <p:spPr>
          <a:xfrm>
            <a:off x="361240" y="866370"/>
            <a:ext cx="8325560" cy="2105432"/>
          </a:xfrm>
          <a:prstGeom prst="rect">
            <a:avLst/>
          </a:prstGeom>
        </p:spPr>
      </p:pic>
      <p:pic>
        <p:nvPicPr>
          <p:cNvPr id="3" name="Picture 2">
            <a:extLst>
              <a:ext uri="{FF2B5EF4-FFF2-40B4-BE49-F238E27FC236}">
                <a16:creationId xmlns:a16="http://schemas.microsoft.com/office/drawing/2014/main" id="{4DC212D7-A3EA-4C01-AFCB-8E08325B9E9D}"/>
              </a:ext>
            </a:extLst>
          </p:cNvPr>
          <p:cNvPicPr>
            <a:picLocks noChangeAspect="1"/>
          </p:cNvPicPr>
          <p:nvPr/>
        </p:nvPicPr>
        <p:blipFill>
          <a:blip r:embed="rId4"/>
          <a:stretch>
            <a:fillRect/>
          </a:stretch>
        </p:blipFill>
        <p:spPr>
          <a:xfrm>
            <a:off x="361240" y="2743200"/>
            <a:ext cx="8153400" cy="3248431"/>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0D1F42-20AB-4976-8445-DE54658CEE60}" type="datetime1">
              <a:rPr lang="en-US" smtClean="0"/>
              <a:t>12/28/2022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dirty="0"/>
              <a:t>Parul Goel     ACSE0401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1323535" y="93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p>
          <a:p>
            <a:pPr algn="ctr">
              <a:spcBef>
                <a:spcPct val="0"/>
              </a:spcBef>
              <a:defRPr/>
            </a:pPr>
            <a:r>
              <a:rPr lang="en-US" sz="2400" dirty="0"/>
              <a:t>Old Question Papers(2017-2018)</a:t>
            </a:r>
          </a:p>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pic>
        <p:nvPicPr>
          <p:cNvPr id="3" name="Picture 2">
            <a:extLst>
              <a:ext uri="{FF2B5EF4-FFF2-40B4-BE49-F238E27FC236}">
                <a16:creationId xmlns:a16="http://schemas.microsoft.com/office/drawing/2014/main" id="{C116E379-091F-407F-8B62-DD4B55E3D309}"/>
              </a:ext>
            </a:extLst>
          </p:cNvPr>
          <p:cNvPicPr>
            <a:picLocks noChangeAspect="1"/>
          </p:cNvPicPr>
          <p:nvPr/>
        </p:nvPicPr>
        <p:blipFill>
          <a:blip r:embed="rId3"/>
          <a:stretch>
            <a:fillRect/>
          </a:stretch>
        </p:blipFill>
        <p:spPr>
          <a:xfrm>
            <a:off x="228600" y="1295400"/>
            <a:ext cx="8839200" cy="4267200"/>
          </a:xfrm>
          <a:prstGeom prst="rect">
            <a:avLst/>
          </a:prstGeom>
        </p:spPr>
      </p:pic>
    </p:spTree>
    <p:extLst>
      <p:ext uri="{BB962C8B-B14F-4D97-AF65-F5344CB8AC3E}">
        <p14:creationId xmlns:p14="http://schemas.microsoft.com/office/powerpoint/2010/main" val="2555220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4993</TotalTime>
  <Words>7799</Words>
  <Application>Microsoft Office PowerPoint</Application>
  <PresentationFormat>On-screen Show (4:3)</PresentationFormat>
  <Paragraphs>1309</Paragraphs>
  <Slides>103</Slides>
  <Notes>55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103</vt:i4>
      </vt:variant>
    </vt:vector>
  </HeadingPairs>
  <TitlesOfParts>
    <vt:vector size="114" baseType="lpstr">
      <vt:lpstr>Arial</vt:lpstr>
      <vt:lpstr>Arial Unicode MS</vt:lpstr>
      <vt:lpstr>Calibri</vt:lpstr>
      <vt:lpstr>Helvetica</vt:lpstr>
      <vt:lpstr>MathJax_Main</vt:lpstr>
      <vt:lpstr>MathJax_Math-italic</vt:lpstr>
      <vt:lpstr>Roboto</vt:lpstr>
      <vt:lpstr>Times New Roman</vt:lpstr>
      <vt:lpstr>Verdana</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91858</cp:lastModifiedBy>
  <cp:revision>132</cp:revision>
  <dcterms:created xsi:type="dcterms:W3CDTF">2006-08-16T00:00:00Z</dcterms:created>
  <dcterms:modified xsi:type="dcterms:W3CDTF">2022-12-28T05:44:01Z</dcterms:modified>
</cp:coreProperties>
</file>