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handoutMasterIdLst>
    <p:handoutMasterId r:id="rId93"/>
  </p:handoutMasterIdLst>
  <p:sldIdLst>
    <p:sldId id="256" r:id="rId2"/>
    <p:sldId id="461" r:id="rId3"/>
    <p:sldId id="462" r:id="rId4"/>
    <p:sldId id="463" r:id="rId5"/>
    <p:sldId id="464" r:id="rId6"/>
    <p:sldId id="465" r:id="rId7"/>
    <p:sldId id="466" r:id="rId8"/>
    <p:sldId id="467" r:id="rId9"/>
    <p:sldId id="468" r:id="rId10"/>
    <p:sldId id="284" r:id="rId11"/>
    <p:sldId id="469" r:id="rId12"/>
    <p:sldId id="470" r:id="rId13"/>
    <p:sldId id="471" r:id="rId14"/>
    <p:sldId id="472" r:id="rId15"/>
    <p:sldId id="473" r:id="rId16"/>
    <p:sldId id="474" r:id="rId17"/>
    <p:sldId id="475" r:id="rId18"/>
    <p:sldId id="477" r:id="rId19"/>
    <p:sldId id="257" r:id="rId20"/>
    <p:sldId id="334" r:id="rId21"/>
    <p:sldId id="258" r:id="rId22"/>
    <p:sldId id="259" r:id="rId23"/>
    <p:sldId id="332" r:id="rId24"/>
    <p:sldId id="333" r:id="rId25"/>
    <p:sldId id="330" r:id="rId26"/>
    <p:sldId id="272" r:id="rId27"/>
    <p:sldId id="336" r:id="rId28"/>
    <p:sldId id="271" r:id="rId29"/>
    <p:sldId id="282" r:id="rId30"/>
    <p:sldId id="281" r:id="rId31"/>
    <p:sldId id="276" r:id="rId32"/>
    <p:sldId id="292" r:id="rId33"/>
    <p:sldId id="337" r:id="rId34"/>
    <p:sldId id="338" r:id="rId35"/>
    <p:sldId id="291" r:id="rId36"/>
    <p:sldId id="290" r:id="rId37"/>
    <p:sldId id="339" r:id="rId38"/>
    <p:sldId id="341" r:id="rId39"/>
    <p:sldId id="340" r:id="rId40"/>
    <p:sldId id="342" r:id="rId41"/>
    <p:sldId id="289" r:id="rId42"/>
    <p:sldId id="344" r:id="rId43"/>
    <p:sldId id="345" r:id="rId44"/>
    <p:sldId id="346" r:id="rId45"/>
    <p:sldId id="347" r:id="rId46"/>
    <p:sldId id="348" r:id="rId47"/>
    <p:sldId id="349" r:id="rId48"/>
    <p:sldId id="350" r:id="rId49"/>
    <p:sldId id="287" r:id="rId50"/>
    <p:sldId id="286" r:id="rId51"/>
    <p:sldId id="280" r:id="rId52"/>
    <p:sldId id="343" r:id="rId53"/>
    <p:sldId id="315" r:id="rId54"/>
    <p:sldId id="447" r:id="rId55"/>
    <p:sldId id="314" r:id="rId56"/>
    <p:sldId id="312" r:id="rId57"/>
    <p:sldId id="311" r:id="rId58"/>
    <p:sldId id="310" r:id="rId59"/>
    <p:sldId id="308" r:id="rId60"/>
    <p:sldId id="448" r:id="rId61"/>
    <p:sldId id="449" r:id="rId62"/>
    <p:sldId id="450" r:id="rId63"/>
    <p:sldId id="451" r:id="rId64"/>
    <p:sldId id="453" r:id="rId65"/>
    <p:sldId id="452" r:id="rId66"/>
    <p:sldId id="454" r:id="rId67"/>
    <p:sldId id="455" r:id="rId68"/>
    <p:sldId id="456" r:id="rId69"/>
    <p:sldId id="457" r:id="rId70"/>
    <p:sldId id="458" r:id="rId71"/>
    <p:sldId id="459" r:id="rId72"/>
    <p:sldId id="460" r:id="rId73"/>
    <p:sldId id="307" r:id="rId74"/>
    <p:sldId id="306" r:id="rId75"/>
    <p:sldId id="305" r:id="rId76"/>
    <p:sldId id="304" r:id="rId77"/>
    <p:sldId id="302" r:id="rId78"/>
    <p:sldId id="301" r:id="rId79"/>
    <p:sldId id="275" r:id="rId80"/>
    <p:sldId id="270" r:id="rId81"/>
    <p:sldId id="273" r:id="rId82"/>
    <p:sldId id="324" r:id="rId83"/>
    <p:sldId id="264" r:id="rId84"/>
    <p:sldId id="325" r:id="rId85"/>
    <p:sldId id="274" r:id="rId86"/>
    <p:sldId id="267" r:id="rId87"/>
    <p:sldId id="318" r:id="rId88"/>
    <p:sldId id="317" r:id="rId89"/>
    <p:sldId id="265" r:id="rId90"/>
    <p:sldId id="283" r:id="rId9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0" autoAdjust="0"/>
    <p:restoredTop sz="93011" autoAdjust="0"/>
  </p:normalViewPr>
  <p:slideViewPr>
    <p:cSldViewPr>
      <p:cViewPr varScale="1">
        <p:scale>
          <a:sx n="85" d="100"/>
          <a:sy n="85" d="100"/>
        </p:scale>
        <p:origin x="1560" y="90"/>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3/28/2022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3/28/2022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IN" dirty="0" err="1"/>
              <a:t>Shubhi</a:t>
            </a:r>
            <a:r>
              <a:rPr lang="en-IN"/>
              <a:t> and Jyoti</a:t>
            </a:r>
          </a:p>
        </p:txBody>
      </p:sp>
      <p:sp>
        <p:nvSpPr>
          <p:cNvPr id="4" name="Slide Number Placeholder 3"/>
          <p:cNvSpPr>
            <a:spLocks noGrp="1"/>
          </p:cNvSpPr>
          <p:nvPr>
            <p:ph type="sldNum" sz="quarter" idx="5"/>
          </p:nvPr>
        </p:nvSpPr>
        <p:spPr/>
        <p:txBody>
          <a:bodyPr/>
          <a:lstStyle/>
          <a:p>
            <a:fld id="{E897426F-D8DE-435B-A503-E97FD59197C2}" type="slidenum">
              <a:rPr lang="en-IN" smtClean="0"/>
              <a:pPr/>
              <a:t>11</a:t>
            </a:fld>
            <a:endParaRPr lang="en-IN"/>
          </a:p>
        </p:txBody>
      </p:sp>
    </p:spTree>
    <p:extLst>
      <p:ext uri="{BB962C8B-B14F-4D97-AF65-F5344CB8AC3E}">
        <p14:creationId xmlns:p14="http://schemas.microsoft.com/office/powerpoint/2010/main" val="1011138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081878-6470-4DA4-A101-1F1DEADB177A}" type="slidenum">
              <a:rPr lang="en-US" smtClean="0"/>
              <a:pPr/>
              <a:t>12</a:t>
            </a:fld>
            <a:endParaRPr lang="en-US"/>
          </a:p>
        </p:txBody>
      </p:sp>
    </p:spTree>
    <p:extLst>
      <p:ext uri="{BB962C8B-B14F-4D97-AF65-F5344CB8AC3E}">
        <p14:creationId xmlns:p14="http://schemas.microsoft.com/office/powerpoint/2010/main" val="3144523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081878-6470-4DA4-A101-1F1DEADB177A}" type="slidenum">
              <a:rPr lang="en-US" smtClean="0"/>
              <a:pPr/>
              <a:t>13</a:t>
            </a:fld>
            <a:endParaRPr lang="en-US"/>
          </a:p>
        </p:txBody>
      </p:sp>
    </p:spTree>
    <p:extLst>
      <p:ext uri="{BB962C8B-B14F-4D97-AF65-F5344CB8AC3E}">
        <p14:creationId xmlns:p14="http://schemas.microsoft.com/office/powerpoint/2010/main" val="676165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081878-6470-4DA4-A101-1F1DEADB177A}" type="slidenum">
              <a:rPr lang="en-US" smtClean="0"/>
              <a:pPr/>
              <a:t>14</a:t>
            </a:fld>
            <a:endParaRPr lang="en-US"/>
          </a:p>
        </p:txBody>
      </p:sp>
    </p:spTree>
    <p:extLst>
      <p:ext uri="{BB962C8B-B14F-4D97-AF65-F5344CB8AC3E}">
        <p14:creationId xmlns:p14="http://schemas.microsoft.com/office/powerpoint/2010/main" val="832348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081878-6470-4DA4-A101-1F1DEADB177A}" type="slidenum">
              <a:rPr lang="en-US" smtClean="0"/>
              <a:pPr/>
              <a:t>15</a:t>
            </a:fld>
            <a:endParaRPr lang="en-US"/>
          </a:p>
        </p:txBody>
      </p:sp>
    </p:spTree>
    <p:extLst>
      <p:ext uri="{BB962C8B-B14F-4D97-AF65-F5344CB8AC3E}">
        <p14:creationId xmlns:p14="http://schemas.microsoft.com/office/powerpoint/2010/main" val="696054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081878-6470-4DA4-A101-1F1DEADB177A}" type="slidenum">
              <a:rPr lang="en-US" smtClean="0"/>
              <a:pPr/>
              <a:t>16</a:t>
            </a:fld>
            <a:endParaRPr lang="en-US"/>
          </a:p>
        </p:txBody>
      </p:sp>
    </p:spTree>
    <p:extLst>
      <p:ext uri="{BB962C8B-B14F-4D97-AF65-F5344CB8AC3E}">
        <p14:creationId xmlns:p14="http://schemas.microsoft.com/office/powerpoint/2010/main" val="5742911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081878-6470-4DA4-A101-1F1DEADB177A}" type="slidenum">
              <a:rPr lang="en-US" smtClean="0"/>
              <a:pPr/>
              <a:t>17</a:t>
            </a:fld>
            <a:endParaRPr lang="en-US"/>
          </a:p>
        </p:txBody>
      </p:sp>
    </p:spTree>
    <p:extLst>
      <p:ext uri="{BB962C8B-B14F-4D97-AF65-F5344CB8AC3E}">
        <p14:creationId xmlns:p14="http://schemas.microsoft.com/office/powerpoint/2010/main" val="2499236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20</a:t>
            </a:fld>
            <a:endParaRPr lang="en-US"/>
          </a:p>
        </p:txBody>
      </p:sp>
    </p:spTree>
    <p:extLst>
      <p:ext uri="{BB962C8B-B14F-4D97-AF65-F5344CB8AC3E}">
        <p14:creationId xmlns:p14="http://schemas.microsoft.com/office/powerpoint/2010/main" val="6453748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23</a:t>
            </a:fld>
            <a:endParaRPr lang="en-US" dirty="0"/>
          </a:p>
        </p:txBody>
      </p:sp>
    </p:spTree>
    <p:extLst>
      <p:ext uri="{BB962C8B-B14F-4D97-AF65-F5344CB8AC3E}">
        <p14:creationId xmlns:p14="http://schemas.microsoft.com/office/powerpoint/2010/main" val="3539066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extLst>
      <p:ext uri="{BB962C8B-B14F-4D97-AF65-F5344CB8AC3E}">
        <p14:creationId xmlns:p14="http://schemas.microsoft.com/office/powerpoint/2010/main" val="30772061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24</a:t>
            </a:fld>
            <a:endParaRPr lang="en-US" dirty="0"/>
          </a:p>
        </p:txBody>
      </p:sp>
    </p:spTree>
    <p:extLst>
      <p:ext uri="{BB962C8B-B14F-4D97-AF65-F5344CB8AC3E}">
        <p14:creationId xmlns:p14="http://schemas.microsoft.com/office/powerpoint/2010/main" val="35390660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73</a:t>
            </a:fld>
            <a:endParaRPr lang="en-US"/>
          </a:p>
        </p:txBody>
      </p:sp>
    </p:spTree>
    <p:extLst>
      <p:ext uri="{BB962C8B-B14F-4D97-AF65-F5344CB8AC3E}">
        <p14:creationId xmlns:p14="http://schemas.microsoft.com/office/powerpoint/2010/main" val="1965956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a:t>
            </a:fld>
            <a:endParaRPr lang="en-US"/>
          </a:p>
        </p:txBody>
      </p:sp>
    </p:spTree>
    <p:extLst>
      <p:ext uri="{BB962C8B-B14F-4D97-AF65-F5344CB8AC3E}">
        <p14:creationId xmlns:p14="http://schemas.microsoft.com/office/powerpoint/2010/main" val="3873514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a:p>
        </p:txBody>
      </p:sp>
    </p:spTree>
    <p:extLst>
      <p:ext uri="{BB962C8B-B14F-4D97-AF65-F5344CB8AC3E}">
        <p14:creationId xmlns:p14="http://schemas.microsoft.com/office/powerpoint/2010/main" val="3389647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a:t>
            </a:fld>
            <a:endParaRPr lang="en-US"/>
          </a:p>
        </p:txBody>
      </p:sp>
    </p:spTree>
    <p:extLst>
      <p:ext uri="{BB962C8B-B14F-4D97-AF65-F5344CB8AC3E}">
        <p14:creationId xmlns:p14="http://schemas.microsoft.com/office/powerpoint/2010/main" val="657548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a:t>
            </a:fld>
            <a:endParaRPr lang="en-US"/>
          </a:p>
        </p:txBody>
      </p:sp>
    </p:spTree>
    <p:extLst>
      <p:ext uri="{BB962C8B-B14F-4D97-AF65-F5344CB8AC3E}">
        <p14:creationId xmlns:p14="http://schemas.microsoft.com/office/powerpoint/2010/main" val="1370680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a:t>
            </a:fld>
            <a:endParaRPr lang="en-US"/>
          </a:p>
        </p:txBody>
      </p:sp>
    </p:spTree>
    <p:extLst>
      <p:ext uri="{BB962C8B-B14F-4D97-AF65-F5344CB8AC3E}">
        <p14:creationId xmlns:p14="http://schemas.microsoft.com/office/powerpoint/2010/main" val="674320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8</a:t>
            </a:fld>
            <a:endParaRPr lang="en-US"/>
          </a:p>
        </p:txBody>
      </p:sp>
    </p:spTree>
    <p:extLst>
      <p:ext uri="{BB962C8B-B14F-4D97-AF65-F5344CB8AC3E}">
        <p14:creationId xmlns:p14="http://schemas.microsoft.com/office/powerpoint/2010/main" val="3960605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081878-6470-4DA4-A101-1F1DEADB177A}" type="slidenum">
              <a:rPr lang="en-US" smtClean="0"/>
              <a:pPr/>
              <a:t>10</a:t>
            </a:fld>
            <a:endParaRPr lang="en-US"/>
          </a:p>
        </p:txBody>
      </p:sp>
    </p:spTree>
    <p:extLst>
      <p:ext uri="{BB962C8B-B14F-4D97-AF65-F5344CB8AC3E}">
        <p14:creationId xmlns:p14="http://schemas.microsoft.com/office/powerpoint/2010/main" val="2925100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FC40643-1BD0-4815-9EA8-F1166CA923F3}" type="datetime1">
              <a:rPr lang="en-US" smtClean="0"/>
              <a:t>3/28/2022</a:t>
            </a:fld>
            <a:endParaRPr lang="en-US"/>
          </a:p>
        </p:txBody>
      </p:sp>
      <p:sp>
        <p:nvSpPr>
          <p:cNvPr id="5" name="Footer Placeholder 4"/>
          <p:cNvSpPr>
            <a:spLocks noGrp="1"/>
          </p:cNvSpPr>
          <p:nvPr>
            <p:ph type="ftr" sz="quarter" idx="11"/>
          </p:nvPr>
        </p:nvSpPr>
        <p:spPr/>
        <p:txBody>
          <a:bodyPr/>
          <a:lstStyle/>
          <a:p>
            <a:r>
              <a:rPr lang="it-IT"/>
              <a:t>Sonali Agarwal        EVS (ANC0302)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A8EBD6-776B-48C8-BFA5-7360B91A83B3}" type="datetime1">
              <a:rPr lang="en-US" smtClean="0"/>
              <a:t>3/28/2022</a:t>
            </a:fld>
            <a:endParaRPr lang="en-US"/>
          </a:p>
        </p:txBody>
      </p:sp>
      <p:sp>
        <p:nvSpPr>
          <p:cNvPr id="5" name="Footer Placeholder 4"/>
          <p:cNvSpPr>
            <a:spLocks noGrp="1"/>
          </p:cNvSpPr>
          <p:nvPr>
            <p:ph type="ftr" sz="quarter" idx="11"/>
          </p:nvPr>
        </p:nvSpPr>
        <p:spPr/>
        <p:txBody>
          <a:bodyPr/>
          <a:lstStyle/>
          <a:p>
            <a:r>
              <a:rPr lang="it-IT"/>
              <a:t>Sonali Agarwal        EVS (ANC0302)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406631-9A05-4CF9-8D88-DB1099A039DA}" type="datetime1">
              <a:rPr lang="en-US" smtClean="0"/>
              <a:t>3/28/2022</a:t>
            </a:fld>
            <a:endParaRPr lang="en-US"/>
          </a:p>
        </p:txBody>
      </p:sp>
      <p:sp>
        <p:nvSpPr>
          <p:cNvPr id="5" name="Footer Placeholder 4"/>
          <p:cNvSpPr>
            <a:spLocks noGrp="1"/>
          </p:cNvSpPr>
          <p:nvPr>
            <p:ph type="ftr" sz="quarter" idx="11"/>
          </p:nvPr>
        </p:nvSpPr>
        <p:spPr/>
        <p:txBody>
          <a:bodyPr/>
          <a:lstStyle/>
          <a:p>
            <a:r>
              <a:rPr lang="it-IT"/>
              <a:t>Sonali Agarwal        EVS (ANC0302)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503AC2-C24C-4F69-8F79-8CAF24AE0C88}" type="datetime1">
              <a:rPr lang="en-US" smtClean="0"/>
              <a:t>3/28/2022</a:t>
            </a:fld>
            <a:endParaRPr lang="en-US"/>
          </a:p>
        </p:txBody>
      </p:sp>
      <p:sp>
        <p:nvSpPr>
          <p:cNvPr id="5" name="Footer Placeholder 4"/>
          <p:cNvSpPr>
            <a:spLocks noGrp="1"/>
          </p:cNvSpPr>
          <p:nvPr>
            <p:ph type="ftr" sz="quarter" idx="11"/>
          </p:nvPr>
        </p:nvSpPr>
        <p:spPr/>
        <p:txBody>
          <a:bodyPr/>
          <a:lstStyle/>
          <a:p>
            <a:r>
              <a:rPr lang="it-IT"/>
              <a:t>Sonali Agarwal        EVS (ANC0302)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95E512-FCE3-4B8B-9400-AFBD7D34E63A}" type="datetime1">
              <a:rPr lang="en-US" smtClean="0"/>
              <a:t>3/28/2022</a:t>
            </a:fld>
            <a:endParaRPr lang="en-US"/>
          </a:p>
        </p:txBody>
      </p:sp>
      <p:sp>
        <p:nvSpPr>
          <p:cNvPr id="5" name="Footer Placeholder 4"/>
          <p:cNvSpPr>
            <a:spLocks noGrp="1"/>
          </p:cNvSpPr>
          <p:nvPr>
            <p:ph type="ftr" sz="quarter" idx="11"/>
          </p:nvPr>
        </p:nvSpPr>
        <p:spPr/>
        <p:txBody>
          <a:bodyPr/>
          <a:lstStyle/>
          <a:p>
            <a:r>
              <a:rPr lang="it-IT"/>
              <a:t>Sonali Agarwal        EVS (ANC0302)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D00A12-6270-4E20-8D0E-7CA54F1CFBC1}" type="datetime1">
              <a:rPr lang="en-US" smtClean="0"/>
              <a:t>3/28/2022</a:t>
            </a:fld>
            <a:endParaRPr lang="en-US"/>
          </a:p>
        </p:txBody>
      </p:sp>
      <p:sp>
        <p:nvSpPr>
          <p:cNvPr id="6" name="Footer Placeholder 5"/>
          <p:cNvSpPr>
            <a:spLocks noGrp="1"/>
          </p:cNvSpPr>
          <p:nvPr>
            <p:ph type="ftr" sz="quarter" idx="11"/>
          </p:nvPr>
        </p:nvSpPr>
        <p:spPr/>
        <p:txBody>
          <a:bodyPr/>
          <a:lstStyle/>
          <a:p>
            <a:r>
              <a:rPr lang="it-IT"/>
              <a:t>Sonali Agarwal        EVS (ANC0302)            Unit 3</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D28364-861A-4975-93A5-D4034859DEDF}" type="datetime1">
              <a:rPr lang="en-US" smtClean="0"/>
              <a:t>3/28/2022</a:t>
            </a:fld>
            <a:endParaRPr lang="en-US"/>
          </a:p>
        </p:txBody>
      </p:sp>
      <p:sp>
        <p:nvSpPr>
          <p:cNvPr id="8" name="Footer Placeholder 7"/>
          <p:cNvSpPr>
            <a:spLocks noGrp="1"/>
          </p:cNvSpPr>
          <p:nvPr>
            <p:ph type="ftr" sz="quarter" idx="11"/>
          </p:nvPr>
        </p:nvSpPr>
        <p:spPr/>
        <p:txBody>
          <a:bodyPr/>
          <a:lstStyle/>
          <a:p>
            <a:r>
              <a:rPr lang="it-IT"/>
              <a:t>Sonali Agarwal        EVS (ANC0302)            Unit 3</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D6699BB-B7FD-44D3-8004-F1D76E904F29}" type="datetime1">
              <a:rPr lang="en-US" smtClean="0"/>
              <a:t>3/28/2022</a:t>
            </a:fld>
            <a:endParaRPr lang="en-US"/>
          </a:p>
        </p:txBody>
      </p:sp>
      <p:sp>
        <p:nvSpPr>
          <p:cNvPr id="4" name="Footer Placeholder 3"/>
          <p:cNvSpPr>
            <a:spLocks noGrp="1"/>
          </p:cNvSpPr>
          <p:nvPr>
            <p:ph type="ftr" sz="quarter" idx="11"/>
          </p:nvPr>
        </p:nvSpPr>
        <p:spPr/>
        <p:txBody>
          <a:bodyPr/>
          <a:lstStyle/>
          <a:p>
            <a:r>
              <a:rPr lang="it-IT"/>
              <a:t>Sonali Agarwal        EVS (ANC0302)            Unit 3</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BBCFF4-B7FA-43C8-B59A-945DD6DDF7A7}" type="datetime1">
              <a:rPr lang="en-US" smtClean="0"/>
              <a:t>3/28/2022</a:t>
            </a:fld>
            <a:endParaRPr lang="en-US"/>
          </a:p>
        </p:txBody>
      </p:sp>
      <p:sp>
        <p:nvSpPr>
          <p:cNvPr id="3" name="Footer Placeholder 2"/>
          <p:cNvSpPr>
            <a:spLocks noGrp="1"/>
          </p:cNvSpPr>
          <p:nvPr>
            <p:ph type="ftr" sz="quarter" idx="11"/>
          </p:nvPr>
        </p:nvSpPr>
        <p:spPr/>
        <p:txBody>
          <a:bodyPr/>
          <a:lstStyle/>
          <a:p>
            <a:r>
              <a:rPr lang="it-IT"/>
              <a:t>Sonali Agarwal        EVS (ANC0302)            Unit 3</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903309-C8C4-45EB-B599-94C5DCAE8D1F}" type="datetime1">
              <a:rPr lang="en-US" smtClean="0"/>
              <a:t>3/28/2022</a:t>
            </a:fld>
            <a:endParaRPr lang="en-US"/>
          </a:p>
        </p:txBody>
      </p:sp>
      <p:sp>
        <p:nvSpPr>
          <p:cNvPr id="6" name="Footer Placeholder 5"/>
          <p:cNvSpPr>
            <a:spLocks noGrp="1"/>
          </p:cNvSpPr>
          <p:nvPr>
            <p:ph type="ftr" sz="quarter" idx="11"/>
          </p:nvPr>
        </p:nvSpPr>
        <p:spPr/>
        <p:txBody>
          <a:bodyPr/>
          <a:lstStyle/>
          <a:p>
            <a:r>
              <a:rPr lang="it-IT"/>
              <a:t>Sonali Agarwal        EVS (ANC0302)            Unit 3</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923FF5-FE5C-4A95-8604-DE9E56259E03}" type="datetime1">
              <a:rPr lang="en-US" smtClean="0"/>
              <a:t>3/28/2022</a:t>
            </a:fld>
            <a:endParaRPr lang="en-US"/>
          </a:p>
        </p:txBody>
      </p:sp>
      <p:sp>
        <p:nvSpPr>
          <p:cNvPr id="6" name="Footer Placeholder 5"/>
          <p:cNvSpPr>
            <a:spLocks noGrp="1"/>
          </p:cNvSpPr>
          <p:nvPr>
            <p:ph type="ftr" sz="quarter" idx="11"/>
          </p:nvPr>
        </p:nvSpPr>
        <p:spPr/>
        <p:txBody>
          <a:bodyPr/>
          <a:lstStyle/>
          <a:p>
            <a:r>
              <a:rPr lang="it-IT"/>
              <a:t>Sonali Agarwal        EVS (ANC0302)            Unit 3</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69B4BF-547B-4A20-9EF1-CA69AFEDC099}" type="datetime1">
              <a:rPr lang="en-US" smtClean="0"/>
              <a:t>3/28/2022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Sonali Agarwal        EVS (ANC0302)            Unit 3</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britannica.com/science/life" TargetMode="External"/><Relationship Id="rId7" Type="http://schemas.openxmlformats.org/officeDocument/2006/relationships/hyperlink" Target="https://en.wikipedia.org/wiki/Biodiversity"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britannica.com/science/species-taxon" TargetMode="External"/><Relationship Id="rId5" Type="http://schemas.openxmlformats.org/officeDocument/2006/relationships/hyperlink" Target="https://www.britannica.com/science/species-richness" TargetMode="External"/><Relationship Id="rId4" Type="http://schemas.openxmlformats.org/officeDocument/2006/relationships/hyperlink" Target="https://www.britannica.com/place/Earth"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ki/Species" TargetMode="External"/><Relationship Id="rId2" Type="http://schemas.openxmlformats.org/officeDocument/2006/relationships/hyperlink" Target="https://en.wikipedia.org/wiki/Genetics"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png"/><Relationship Id="rId4" Type="http://schemas.openxmlformats.org/officeDocument/2006/relationships/hyperlink" Target="https://en.wikipedia.org/wiki/Ecosystem"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byjus.com/biology/ecosystem/"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byjus.com/free-ias-prep/western-ghat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hyperlink" Target="https://en.wikipedia.org/wiki/Sundarbans" TargetMode="External"/><Relationship Id="rId13" Type="http://schemas.openxmlformats.org/officeDocument/2006/relationships/hyperlink" Target="https://en.wikipedia.org/wiki/Meghalaya" TargetMode="External"/><Relationship Id="rId18" Type="http://schemas.openxmlformats.org/officeDocument/2006/relationships/hyperlink" Target="https://en.wikipedia.org/wiki/Great_Nicobar_Biosphere_Reserve" TargetMode="External"/><Relationship Id="rId3" Type="http://schemas.openxmlformats.org/officeDocument/2006/relationships/hyperlink" Target="https://en.wikipedia.org/wiki/Nilgiri_Biosphere_Reserve" TargetMode="External"/><Relationship Id="rId21" Type="http://schemas.openxmlformats.org/officeDocument/2006/relationships/hyperlink" Target="https://en.wikipedia.org/wiki/Chhattisgarh" TargetMode="External"/><Relationship Id="rId7" Type="http://schemas.openxmlformats.org/officeDocument/2006/relationships/hyperlink" Target="https://en.wikipedia.org/wiki/Gulf_of_Mannar_Biosphere_Reserve" TargetMode="External"/><Relationship Id="rId12" Type="http://schemas.openxmlformats.org/officeDocument/2006/relationships/hyperlink" Target="https://en.wikipedia.org/wiki/Nokrek_Biosphere_Reserve" TargetMode="External"/><Relationship Id="rId17" Type="http://schemas.openxmlformats.org/officeDocument/2006/relationships/hyperlink" Target="https://en.wikipedia.org/wiki/Odisha" TargetMode="External"/><Relationship Id="rId25" Type="http://schemas.openxmlformats.org/officeDocument/2006/relationships/hyperlink" Target="https://en.wikipedia.org/wiki/Panna_National_Park" TargetMode="External"/><Relationship Id="rId2" Type="http://schemas.openxmlformats.org/officeDocument/2006/relationships/image" Target="../media/image1.png"/><Relationship Id="rId16" Type="http://schemas.openxmlformats.org/officeDocument/2006/relationships/hyperlink" Target="https://en.wikipedia.org/wiki/Simlipal_Biosphere_Reserve" TargetMode="External"/><Relationship Id="rId20" Type="http://schemas.openxmlformats.org/officeDocument/2006/relationships/hyperlink" Target="https://en.wikipedia.org/wiki/Achanakmar-Amarkantak_Biosphere_Reserve" TargetMode="External"/><Relationship Id="rId1" Type="http://schemas.openxmlformats.org/officeDocument/2006/relationships/slideLayout" Target="../slideLayouts/slideLayout2.xml"/><Relationship Id="rId6" Type="http://schemas.openxmlformats.org/officeDocument/2006/relationships/hyperlink" Target="https://en.wikipedia.org/wiki/Karnataka" TargetMode="External"/><Relationship Id="rId11" Type="http://schemas.openxmlformats.org/officeDocument/2006/relationships/hyperlink" Target="https://en.wikipedia.org/wiki/Uttarakhand" TargetMode="External"/><Relationship Id="rId24" Type="http://schemas.openxmlformats.org/officeDocument/2006/relationships/hyperlink" Target="https://en.wikipedia.org/wiki/Sikkim" TargetMode="External"/><Relationship Id="rId5" Type="http://schemas.openxmlformats.org/officeDocument/2006/relationships/hyperlink" Target="https://en.wikipedia.org/wiki/Kerala" TargetMode="External"/><Relationship Id="rId15" Type="http://schemas.openxmlformats.org/officeDocument/2006/relationships/hyperlink" Target="https://en.wikipedia.org/wiki/Madhya_Pradesh" TargetMode="External"/><Relationship Id="rId23" Type="http://schemas.openxmlformats.org/officeDocument/2006/relationships/hyperlink" Target="https://en.wikipedia.org/wiki/Khangchendzonga_National_Park" TargetMode="External"/><Relationship Id="rId10" Type="http://schemas.openxmlformats.org/officeDocument/2006/relationships/hyperlink" Target="https://en.wikipedia.org/wiki/Nanda_Devi_Biosphere_Reserve" TargetMode="External"/><Relationship Id="rId19" Type="http://schemas.openxmlformats.org/officeDocument/2006/relationships/hyperlink" Target="https://en.wikipedia.org/wiki/Andaman_and_Nicobar_Islands" TargetMode="External"/><Relationship Id="rId4" Type="http://schemas.openxmlformats.org/officeDocument/2006/relationships/hyperlink" Target="https://en.wikipedia.org/wiki/Tamil_Nadu" TargetMode="External"/><Relationship Id="rId9" Type="http://schemas.openxmlformats.org/officeDocument/2006/relationships/hyperlink" Target="https://en.wikipedia.org/wiki/West_Bengal" TargetMode="External"/><Relationship Id="rId14" Type="http://schemas.openxmlformats.org/officeDocument/2006/relationships/hyperlink" Target="https://en.wikipedia.org/wiki/Pachmarhi_Biosphere_Reserve" TargetMode="External"/><Relationship Id="rId22" Type="http://schemas.openxmlformats.org/officeDocument/2006/relationships/hyperlink" Target="https://en.wikipedia.org/wiki/Agasthyamalai_Biosphere_Reserve" TargetMode="Externa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hyperlink" Target="https://en.wikipedia.org/wiki/Research" TargetMode="External"/><Relationship Id="rId3" Type="http://schemas.openxmlformats.org/officeDocument/2006/relationships/hyperlink" Target="https://en.wikipedia.org/wiki/Protected_area" TargetMode="External"/><Relationship Id="rId7" Type="http://schemas.openxmlformats.org/officeDocument/2006/relationships/hyperlink" Target="https://en.wikipedia.org/wiki/Conservation_(ethic)" TargetMode="External"/><Relationship Id="rId2" Type="http://schemas.openxmlformats.org/officeDocument/2006/relationships/hyperlink" Target="https://en.wikipedia.org/wiki/Nature_reserve" TargetMode="External"/><Relationship Id="rId1" Type="http://schemas.openxmlformats.org/officeDocument/2006/relationships/slideLayout" Target="../slideLayouts/slideLayout2.xml"/><Relationship Id="rId6" Type="http://schemas.openxmlformats.org/officeDocument/2006/relationships/hyperlink" Target="https://en.wikipedia.org/wiki/Geological" TargetMode="External"/><Relationship Id="rId11" Type="http://schemas.openxmlformats.org/officeDocument/2006/relationships/image" Target="../media/image1.png"/><Relationship Id="rId5" Type="http://schemas.openxmlformats.org/officeDocument/2006/relationships/hyperlink" Target="https://en.wikipedia.org/wiki/Fauna" TargetMode="External"/><Relationship Id="rId10" Type="http://schemas.openxmlformats.org/officeDocument/2006/relationships/hyperlink" Target="https://en.wikipedia.org/wiki/List_of_wildlife_sanctuaries_of_India" TargetMode="External"/><Relationship Id="rId4" Type="http://schemas.openxmlformats.org/officeDocument/2006/relationships/hyperlink" Target="https://en.wikipedia.org/wiki/Flora" TargetMode="External"/><Relationship Id="rId9" Type="http://schemas.openxmlformats.org/officeDocument/2006/relationships/hyperlink" Target="https://en.wikipedia.org/wiki/Wild_Life_(Protection)_Act,_1972" TargetMode="Externa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hyperlink" Target="https://en.wikipedia.org/wiki/China" TargetMode="External"/><Relationship Id="rId13" Type="http://schemas.openxmlformats.org/officeDocument/2006/relationships/hyperlink" Target="https://en.wikipedia.org/wiki/Kenya" TargetMode="External"/><Relationship Id="rId18" Type="http://schemas.openxmlformats.org/officeDocument/2006/relationships/hyperlink" Target="https://en.wikipedia.org/wiki/Venezuela" TargetMode="External"/><Relationship Id="rId3" Type="http://schemas.openxmlformats.org/officeDocument/2006/relationships/hyperlink" Target="https://en.wikipedia.org/wiki/Endemic_species" TargetMode="External"/><Relationship Id="rId7" Type="http://schemas.openxmlformats.org/officeDocument/2006/relationships/hyperlink" Target="https://en.wikipedia.org/wiki/Brazil" TargetMode="External"/><Relationship Id="rId12" Type="http://schemas.openxmlformats.org/officeDocument/2006/relationships/hyperlink" Target="https://en.wikipedia.org/wiki/Indonesia" TargetMode="External"/><Relationship Id="rId17" Type="http://schemas.openxmlformats.org/officeDocument/2006/relationships/hyperlink" Target="https://en.wikipedia.org/wiki/South_Africa" TargetMode="External"/><Relationship Id="rId2" Type="http://schemas.openxmlformats.org/officeDocument/2006/relationships/image" Target="../media/image1.png"/><Relationship Id="rId16" Type="http://schemas.openxmlformats.org/officeDocument/2006/relationships/hyperlink" Target="https://en.wikipedia.org/wiki/Philippines" TargetMode="External"/><Relationship Id="rId1" Type="http://schemas.openxmlformats.org/officeDocument/2006/relationships/slideLayout" Target="../slideLayouts/slideLayout2.xml"/><Relationship Id="rId6" Type="http://schemas.openxmlformats.org/officeDocument/2006/relationships/hyperlink" Target="https://en.wikipedia.org/wiki/Subtropical" TargetMode="External"/><Relationship Id="rId11" Type="http://schemas.openxmlformats.org/officeDocument/2006/relationships/hyperlink" Target="https://en.wikipedia.org/wiki/India" TargetMode="External"/><Relationship Id="rId5" Type="http://schemas.openxmlformats.org/officeDocument/2006/relationships/hyperlink" Target="https://en.wikipedia.org/wiki/Tropical" TargetMode="External"/><Relationship Id="rId15" Type="http://schemas.openxmlformats.org/officeDocument/2006/relationships/hyperlink" Target="https://en.wikipedia.org/wiki/Peru" TargetMode="External"/><Relationship Id="rId10" Type="http://schemas.openxmlformats.org/officeDocument/2006/relationships/hyperlink" Target="https://en.wikipedia.org/wiki/Costa_Rica" TargetMode="External"/><Relationship Id="rId4" Type="http://schemas.openxmlformats.org/officeDocument/2006/relationships/hyperlink" Target="https://en.wikipedia.org/wiki/Conservation_International" TargetMode="External"/><Relationship Id="rId9" Type="http://schemas.openxmlformats.org/officeDocument/2006/relationships/hyperlink" Target="https://en.wikipedia.org/wiki/Colombia" TargetMode="External"/><Relationship Id="rId14" Type="http://schemas.openxmlformats.org/officeDocument/2006/relationships/hyperlink" Target="https://en.wikipedia.org/wiki/Mexico" TargetMode="Externa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hyperlink" Target="https://en.wikipedia.org/wiki/Conservation_(ethic)" TargetMode="External"/><Relationship Id="rId3" Type="http://schemas.openxmlformats.org/officeDocument/2006/relationships/hyperlink" Target="https://en.wikipedia.org/wiki/Nature_reserve" TargetMode="External"/><Relationship Id="rId7" Type="http://schemas.openxmlformats.org/officeDocument/2006/relationships/hyperlink" Target="https://en.wikipedia.org/wiki/Geological"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en.wikipedia.org/wiki/Fauna" TargetMode="External"/><Relationship Id="rId11" Type="http://schemas.openxmlformats.org/officeDocument/2006/relationships/hyperlink" Target="https://en.wikipedia.org/wiki/List_of_wildlife_sanctuaries_of_India" TargetMode="External"/><Relationship Id="rId5" Type="http://schemas.openxmlformats.org/officeDocument/2006/relationships/hyperlink" Target="https://en.wikipedia.org/wiki/Flora" TargetMode="External"/><Relationship Id="rId10" Type="http://schemas.openxmlformats.org/officeDocument/2006/relationships/hyperlink" Target="https://en.wikipedia.org/wiki/Wild_Life_(Protection)_Act,_1972" TargetMode="External"/><Relationship Id="rId4" Type="http://schemas.openxmlformats.org/officeDocument/2006/relationships/hyperlink" Target="https://en.wikipedia.org/wiki/Protected_area" TargetMode="External"/><Relationship Id="rId9" Type="http://schemas.openxmlformats.org/officeDocument/2006/relationships/hyperlink" Target="https://en.wikipedia.org/wiki/Research" TargetMode="External"/></Relationships>
</file>

<file path=ppt/slides/_rels/slide66.xml.rels><?xml version="1.0" encoding="UTF-8" standalone="yes"?>
<Relationships xmlns="http://schemas.openxmlformats.org/package/2006/relationships"><Relationship Id="rId8" Type="http://schemas.openxmlformats.org/officeDocument/2006/relationships/hyperlink" Target="https://www.gktoday.in/topic/biogeographic-regions-of-india/#Deccan_Plateau" TargetMode="External"/><Relationship Id="rId3" Type="http://schemas.openxmlformats.org/officeDocument/2006/relationships/hyperlink" Target="https://www.gktoday.in/topic/biogeographic-regions-of-india/#Trans-Himalayan_Region" TargetMode="External"/><Relationship Id="rId7" Type="http://schemas.openxmlformats.org/officeDocument/2006/relationships/hyperlink" Target="https://www.gktoday.in/topic/biogeographic-regions-of-india/#Western_Ghats" TargetMode="External"/><Relationship Id="rId12" Type="http://schemas.openxmlformats.org/officeDocument/2006/relationships/hyperlink" Target="https://www.gktoday.in/topic/biogeographic-regions-of-india/#Andaman_and_Nicobar_Islands"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gktoday.in/topic/biogeographic-regions-of-india/#Semi_Arid_Region" TargetMode="External"/><Relationship Id="rId11" Type="http://schemas.openxmlformats.org/officeDocument/2006/relationships/hyperlink" Target="https://www.gktoday.in/topic/biogeographic-regions-of-india/#Coastal_Region" TargetMode="External"/><Relationship Id="rId5" Type="http://schemas.openxmlformats.org/officeDocument/2006/relationships/hyperlink" Target="https://www.gktoday.in/topic/biogeographic-regions-of-india/#Indian_Desert_Zone" TargetMode="External"/><Relationship Id="rId10" Type="http://schemas.openxmlformats.org/officeDocument/2006/relationships/hyperlink" Target="https://www.gktoday.in/topic/biogeographic-regions-of-india/#North_East_Region" TargetMode="External"/><Relationship Id="rId4" Type="http://schemas.openxmlformats.org/officeDocument/2006/relationships/hyperlink" Target="https://www.gktoday.in/topic/biogeographic-regions-of-india/#Himalayan_Zone" TargetMode="External"/><Relationship Id="rId9" Type="http://schemas.openxmlformats.org/officeDocument/2006/relationships/hyperlink" Target="https://www.gktoday.in/topic/biogeographic-regions-of-india/#Gangetic_Plain" TargetMode="Externa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en.wikipedia.org/wiki/Species"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en.wikipedia.org/wiki/Mass_extinction" TargetMode="External"/><Relationship Id="rId4" Type="http://schemas.openxmlformats.org/officeDocument/2006/relationships/hyperlink" Target="https://en.wikipedia.org/wiki/Community_(ecology)" TargetMode="Externa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www.youtube.com/watch?v=b6Ua_zWDH6U" TargetMode="External"/><Relationship Id="rId7" Type="http://schemas.openxmlformats.org/officeDocument/2006/relationships/image" Target="../media/image1.png"/><Relationship Id="rId2" Type="http://schemas.openxmlformats.org/officeDocument/2006/relationships/hyperlink" Target="https://www.youtube.com/watch?v=GK_vRtHJZu4" TargetMode="External"/><Relationship Id="rId1" Type="http://schemas.openxmlformats.org/officeDocument/2006/relationships/slideLayout" Target="../slideLayouts/slideLayout2.xml"/><Relationship Id="rId6" Type="http://schemas.openxmlformats.org/officeDocument/2006/relationships/hyperlink" Target="https://www.khanacademy.org/science/high-school-biology/hs-ecology/hs-human-impact-on-ecosystems/v/conservation-and-the-race-to-save-biodiversity" TargetMode="External"/><Relationship Id="rId5" Type="http://schemas.openxmlformats.org/officeDocument/2006/relationships/hyperlink" Target="https://www.youtube.com/watch?v=ErATB1aMiSU" TargetMode="External"/><Relationship Id="rId4" Type="http://schemas.openxmlformats.org/officeDocument/2006/relationships/hyperlink" Target="https://www.youtube.com/watch?v=7tgNamjTRkk"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s://www.youtube.com/watch?v=ewJ96jiwHn0"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youtube.com/watch?v=RjHtvV_0Fh4(biodiversity)" TargetMode="External"/><Relationship Id="rId5" Type="http://schemas.openxmlformats.org/officeDocument/2006/relationships/hyperlink" Target="https://www.youtube.com/watch?v=viQFIGTiUBo" TargetMode="External"/><Relationship Id="rId4" Type="http://schemas.openxmlformats.org/officeDocument/2006/relationships/hyperlink" Target="https://www.youtube.com/watch?v=bm0U8XRbDV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Noida Institute of Engineering and Technology, Greater Noida</a:t>
            </a:r>
          </a:p>
        </p:txBody>
      </p:sp>
      <p:sp>
        <p:nvSpPr>
          <p:cNvPr id="3" name="Subtitle 2"/>
          <p:cNvSpPr>
            <a:spLocks noGrp="1"/>
          </p:cNvSpPr>
          <p:nvPr>
            <p:ph type="subTitle" idx="1"/>
          </p:nvPr>
        </p:nvSpPr>
        <p:spPr>
          <a:xfrm>
            <a:off x="1447800" y="914400"/>
            <a:ext cx="6400800" cy="1752600"/>
          </a:xfrm>
        </p:spPr>
        <p:style>
          <a:lnRef idx="2">
            <a:schemeClr val="accent5"/>
          </a:lnRef>
          <a:fillRef idx="1">
            <a:schemeClr val="lt1"/>
          </a:fillRef>
          <a:effectRef idx="0">
            <a:schemeClr val="accent5"/>
          </a:effectRef>
          <a:fontRef idx="minor">
            <a:schemeClr val="dk1"/>
          </a:fontRef>
        </p:style>
        <p:txBody>
          <a:bodyPr>
            <a:normAutofit/>
          </a:bodyPr>
          <a:lstStyle/>
          <a:p>
            <a:endParaRPr lang="en-US" sz="2500"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Biodiversity Succession</a:t>
            </a:r>
          </a:p>
        </p:txBody>
      </p:sp>
      <p:pic>
        <p:nvPicPr>
          <p:cNvPr id="102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8DA79758-1DC4-4541-AA4B-A190CEB9D6B2}" type="datetime1">
              <a:rPr lang="en-US" smtClean="0"/>
              <a:t>3/28/2022</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lang="en-US" sz="2500" dirty="0">
                <a:solidFill>
                  <a:schemeClr val="tx1"/>
                </a:solidFill>
              </a:rPr>
              <a:t> -III</a:t>
            </a:r>
            <a:endParaRPr kumimoji="0" lang="en-US" sz="2500" b="0" i="0" u="none" strike="noStrike" kern="1200" cap="none" spc="0" normalizeH="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286000" y="6248400"/>
            <a:ext cx="5029200" cy="365125"/>
          </a:xfrm>
        </p:spPr>
        <p:txBody>
          <a:bodyPr/>
          <a:lstStyle/>
          <a:p>
            <a:r>
              <a:rPr lang="it-IT"/>
              <a:t>Sonali Agarwal        EVS (ANC0302)            Unit 3</a:t>
            </a:r>
            <a:endParaRPr lang="en-US" dirty="0"/>
          </a:p>
        </p:txBody>
      </p:sp>
      <p:sp>
        <p:nvSpPr>
          <p:cNvPr id="16" name="Subtitle 2">
            <a:extLst>
              <a:ext uri="{FF2B5EF4-FFF2-40B4-BE49-F238E27FC236}">
                <a16:creationId xmlns:a16="http://schemas.microsoft.com/office/drawing/2014/main" id="{FDC6270D-AA43-47DF-A2AE-A39A09C323F6}"/>
              </a:ext>
            </a:extLst>
          </p:cNvPr>
          <p:cNvSpPr txBox="1">
            <a:spLocks/>
          </p:cNvSpPr>
          <p:nvPr/>
        </p:nvSpPr>
        <p:spPr>
          <a:xfrm>
            <a:off x="5762740" y="3673475"/>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a:ln>
                  <a:noFill/>
                </a:ln>
                <a:solidFill>
                  <a:schemeClr val="tx1"/>
                </a:solidFill>
                <a:effectLst/>
                <a:uLnTx/>
                <a:uFillTx/>
                <a:latin typeface="+mn-lt"/>
                <a:ea typeface="+mn-ea"/>
                <a:cs typeface="+mn-cs"/>
              </a:rPr>
              <a:t>Mrs. Sonali Agarwal</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solidFill>
              </a:rPr>
              <a:t>Assistant Professor</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a:ln>
                  <a:noFill/>
                </a:ln>
                <a:solidFill>
                  <a:schemeClr val="tx1"/>
                </a:solidFill>
                <a:effectLst/>
                <a:uLnTx/>
                <a:uFillTx/>
                <a:latin typeface="+mn-lt"/>
                <a:ea typeface="+mn-ea"/>
                <a:cs typeface="+mn-cs"/>
              </a:rPr>
              <a:t>Civil Department</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8" name="Subtitle 2">
            <a:extLst>
              <a:ext uri="{FF2B5EF4-FFF2-40B4-BE49-F238E27FC236}">
                <a16:creationId xmlns:a16="http://schemas.microsoft.com/office/drawing/2014/main" id="{AF112634-3DFC-488B-9E7E-09223F6E3CAB}"/>
              </a:ext>
            </a:extLst>
          </p:cNvPr>
          <p:cNvSpPr txBox="1">
            <a:spLocks/>
          </p:cNvSpPr>
          <p:nvPr/>
        </p:nvSpPr>
        <p:spPr>
          <a:xfrm>
            <a:off x="304800" y="50292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Course</a:t>
            </a:r>
            <a:r>
              <a:rPr kumimoji="0" lang="en-US" sz="2000" b="0" i="0" u="none" strike="noStrike" kern="1200" cap="none" spc="0" normalizeH="0" noProof="0" dirty="0">
                <a:ln>
                  <a:noFill/>
                </a:ln>
                <a:solidFill>
                  <a:schemeClr val="tx1"/>
                </a:solidFill>
                <a:effectLst/>
                <a:uLnTx/>
                <a:uFillTx/>
                <a:latin typeface="+mn-lt"/>
                <a:ea typeface="+mn-ea"/>
                <a:cs typeface="+mn-cs"/>
              </a:rPr>
              <a:t> Details</a:t>
            </a:r>
            <a:br>
              <a:rPr kumimoji="0" lang="en-US" sz="2000" b="0" i="0" u="none" strike="noStrike" kern="1200" cap="none" spc="0" normalizeH="0" noProof="0" dirty="0">
                <a:ln>
                  <a:noFill/>
                </a:ln>
                <a:solidFill>
                  <a:schemeClr val="tx1"/>
                </a:solidFill>
                <a:effectLst/>
                <a:uLnTx/>
                <a:uFillTx/>
                <a:latin typeface="+mn-lt"/>
                <a:ea typeface="+mn-ea"/>
                <a:cs typeface="+mn-cs"/>
              </a:rPr>
            </a:br>
            <a:r>
              <a:rPr kumimoji="0" lang="en-US" sz="2000" b="0" i="0" u="none" strike="noStrike" kern="1200" cap="none" spc="0" normalizeH="0" noProof="0" dirty="0">
                <a:ln>
                  <a:noFill/>
                </a:ln>
                <a:solidFill>
                  <a:schemeClr val="tx1"/>
                </a:solidFill>
                <a:effectLst/>
                <a:uLnTx/>
                <a:uFillTx/>
                <a:latin typeface="+mn-lt"/>
                <a:ea typeface="+mn-ea"/>
                <a:cs typeface="+mn-cs"/>
              </a:rPr>
              <a:t>Semester –III/IV</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9" name="Subtitle 2">
            <a:extLst>
              <a:ext uri="{FF2B5EF4-FFF2-40B4-BE49-F238E27FC236}">
                <a16:creationId xmlns:a16="http://schemas.microsoft.com/office/drawing/2014/main" id="{C6CEF4FA-3D7E-4815-9084-CBB6263CEA68}"/>
              </a:ext>
            </a:extLst>
          </p:cNvPr>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Subject</a:t>
            </a:r>
            <a:r>
              <a:rPr kumimoji="0" lang="en-US" sz="2000" b="0" i="0" u="none" strike="noStrike" kern="1200" cap="none" spc="0" normalizeH="0" noProof="0" dirty="0">
                <a:ln>
                  <a:noFill/>
                </a:ln>
                <a:solidFill>
                  <a:schemeClr val="tx1"/>
                </a:solidFill>
                <a:effectLst/>
                <a:uLnTx/>
                <a:uFillTx/>
                <a:latin typeface="+mn-lt"/>
                <a:ea typeface="+mn-ea"/>
                <a:cs typeface="+mn-cs"/>
              </a:rPr>
              <a:t> Name</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aseline="0" dirty="0">
                <a:solidFill>
                  <a:schemeClr val="tx1"/>
                </a:solidFill>
              </a:rPr>
              <a:t>Environmental Science</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1EC59BF-5979-4CA3-AB0D-566604E8210B}" type="datetime1">
              <a:rPr lang="en-US" smtClean="0"/>
              <a:t>3/28/2022</a:t>
            </a:fld>
            <a:endParaRPr lang="en-US"/>
          </a:p>
        </p:txBody>
      </p:sp>
      <p:sp>
        <p:nvSpPr>
          <p:cNvPr id="5" name="Footer Placeholder 4"/>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3</a:t>
            </a:r>
            <a:endParaRPr lang="en-US" sz="1600" dirty="0">
              <a:solidFill>
                <a:schemeClr val="tx1"/>
              </a:solidFill>
            </a:endParaRPr>
          </a:p>
        </p:txBody>
      </p:sp>
      <p:sp>
        <p:nvSpPr>
          <p:cNvPr id="7" name="Title 1"/>
          <p:cNvSpPr txBox="1">
            <a:spLocks/>
          </p:cNvSpPr>
          <p:nvPr/>
        </p:nvSpPr>
        <p:spPr>
          <a:xfrm>
            <a:off x="1209711" y="21"/>
            <a:ext cx="7781887"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solidFill>
                  <a:schemeClr val="tx1"/>
                </a:solidFill>
                <a:latin typeface="+mj-lt"/>
              </a:rPr>
              <a:t>Course Outcome</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123862" y="18"/>
            <a:ext cx="1085850" cy="817163"/>
          </a:xfrm>
          <a:prstGeom prst="rect">
            <a:avLst/>
          </a:prstGeom>
          <a:noFill/>
        </p:spPr>
      </p:pic>
      <p:sp>
        <p:nvSpPr>
          <p:cNvPr id="2" name="Slide Number Placeholder 1">
            <a:extLst>
              <a:ext uri="{FF2B5EF4-FFF2-40B4-BE49-F238E27FC236}">
                <a16:creationId xmlns:a16="http://schemas.microsoft.com/office/drawing/2014/main" id="{194D41C3-1294-47C4-9198-EE44ED08F001}"/>
              </a:ext>
            </a:extLst>
          </p:cNvPr>
          <p:cNvSpPr>
            <a:spLocks noGrp="1"/>
          </p:cNvSpPr>
          <p:nvPr>
            <p:ph type="sldNum" sz="quarter" idx="12"/>
          </p:nvPr>
        </p:nvSpPr>
        <p:spPr/>
        <p:txBody>
          <a:bodyPr/>
          <a:lstStyle/>
          <a:p>
            <a:r>
              <a:rPr lang="en-US" dirty="0"/>
              <a:t>                         </a:t>
            </a:r>
            <a:fld id="{B6F15528-21DE-4FAA-801E-634DDDAF4B2B}" type="slidenum">
              <a:rPr lang="en-US" smtClean="0"/>
              <a:pPr/>
              <a:t>10</a:t>
            </a:fld>
            <a:endParaRPr lang="en-US" dirty="0"/>
          </a:p>
        </p:txBody>
      </p:sp>
      <p:graphicFrame>
        <p:nvGraphicFramePr>
          <p:cNvPr id="9" name="Table 8"/>
          <p:cNvGraphicFramePr>
            <a:graphicFrameLocks noGrp="1"/>
          </p:cNvGraphicFramePr>
          <p:nvPr/>
        </p:nvGraphicFramePr>
        <p:xfrm>
          <a:off x="457208" y="817181"/>
          <a:ext cx="8534391" cy="4948992"/>
        </p:xfrm>
        <a:graphic>
          <a:graphicData uri="http://schemas.openxmlformats.org/drawingml/2006/table">
            <a:tbl>
              <a:tblPr/>
              <a:tblGrid>
                <a:gridCol w="638989">
                  <a:extLst>
                    <a:ext uri="{9D8B030D-6E8A-4147-A177-3AD203B41FA5}">
                      <a16:colId xmlns:a16="http://schemas.microsoft.com/office/drawing/2014/main" val="20000"/>
                    </a:ext>
                  </a:extLst>
                </a:gridCol>
                <a:gridCol w="5947886">
                  <a:extLst>
                    <a:ext uri="{9D8B030D-6E8A-4147-A177-3AD203B41FA5}">
                      <a16:colId xmlns:a16="http://schemas.microsoft.com/office/drawing/2014/main" val="20001"/>
                    </a:ext>
                  </a:extLst>
                </a:gridCol>
                <a:gridCol w="1947516">
                  <a:extLst>
                    <a:ext uri="{9D8B030D-6E8A-4147-A177-3AD203B41FA5}">
                      <a16:colId xmlns:a16="http://schemas.microsoft.com/office/drawing/2014/main" val="20002"/>
                    </a:ext>
                  </a:extLst>
                </a:gridCol>
              </a:tblGrid>
              <a:tr h="1224457">
                <a:tc>
                  <a:txBody>
                    <a:bodyPr/>
                    <a:lstStyle/>
                    <a:p>
                      <a:pPr marL="0" marR="0" algn="ctr">
                        <a:lnSpc>
                          <a:spcPct val="107000"/>
                        </a:lnSpc>
                        <a:spcBef>
                          <a:spcPts val="0"/>
                        </a:spcBef>
                        <a:spcAft>
                          <a:spcPts val="0"/>
                        </a:spcAft>
                      </a:pPr>
                      <a:r>
                        <a:rPr lang="en-US" sz="1600" dirty="0">
                          <a:latin typeface="Calibri"/>
                          <a:ea typeface="Times New Roman"/>
                        </a:rPr>
                        <a:t>CO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gn="just">
                        <a:lnSpc>
                          <a:spcPct val="107000"/>
                        </a:lnSpc>
                        <a:spcBef>
                          <a:spcPts val="0"/>
                        </a:spcBef>
                        <a:spcAft>
                          <a:spcPts val="0"/>
                        </a:spcAft>
                      </a:pPr>
                      <a:r>
                        <a:rPr lang="en-US" sz="1800" dirty="0">
                          <a:latin typeface="Calibri"/>
                          <a:ea typeface="Times New Roman"/>
                        </a:rPr>
                        <a:t>Understand the basic principles of ecology and environment. Ecosystem: Basic concepts, components of ecosystem, food chains and food webs. Ecological pyramids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gn="just">
                        <a:lnSpc>
                          <a:spcPct val="107000"/>
                        </a:lnSpc>
                        <a:spcBef>
                          <a:spcPts val="0"/>
                        </a:spcBef>
                        <a:spcAft>
                          <a:spcPts val="0"/>
                        </a:spcAft>
                      </a:pPr>
                      <a:r>
                        <a:rPr lang="en-US" sz="1600" dirty="0">
                          <a:latin typeface="Calibri"/>
                          <a:ea typeface="Times New Roman"/>
                        </a:rPr>
                        <a:t>K1,K2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000"/>
                  </a:ext>
                </a:extLst>
              </a:tr>
              <a:tr h="816302">
                <a:tc>
                  <a:txBody>
                    <a:bodyPr/>
                    <a:lstStyle/>
                    <a:p>
                      <a:pPr marL="0" marR="0" algn="ctr">
                        <a:lnSpc>
                          <a:spcPct val="107000"/>
                        </a:lnSpc>
                        <a:spcBef>
                          <a:spcPts val="0"/>
                        </a:spcBef>
                        <a:spcAft>
                          <a:spcPts val="0"/>
                        </a:spcAft>
                      </a:pPr>
                      <a:r>
                        <a:rPr lang="en-US" sz="1600">
                          <a:latin typeface="Calibri"/>
                          <a:ea typeface="Times New Roman"/>
                        </a:rPr>
                        <a:t>CO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800" kern="1200" dirty="0">
                          <a:solidFill>
                            <a:schemeClr val="tx1"/>
                          </a:solidFill>
                          <a:latin typeface="Calibri"/>
                          <a:ea typeface="Times New Roman"/>
                          <a:cs typeface="+mn-cs"/>
                        </a:rPr>
                        <a:t>Understand the different types of natural recourses like food, forest, Minerals and energy and their conservation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dirty="0">
                          <a:latin typeface="Calibri"/>
                          <a:ea typeface="Times New Roman"/>
                        </a:rPr>
                        <a:t>K1.K2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16302">
                <a:tc>
                  <a:txBody>
                    <a:bodyPr/>
                    <a:lstStyle/>
                    <a:p>
                      <a:pPr marL="0" marR="0" algn="ctr">
                        <a:lnSpc>
                          <a:spcPct val="107000"/>
                        </a:lnSpc>
                        <a:spcBef>
                          <a:spcPts val="0"/>
                        </a:spcBef>
                        <a:spcAft>
                          <a:spcPts val="0"/>
                        </a:spcAft>
                      </a:pPr>
                      <a:r>
                        <a:rPr lang="en-US" sz="1600">
                          <a:latin typeface="Calibri"/>
                          <a:ea typeface="Times New Roman"/>
                        </a:rPr>
                        <a:t>CO 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800" kern="1200" dirty="0">
                          <a:solidFill>
                            <a:schemeClr val="tx1"/>
                          </a:solidFill>
                          <a:latin typeface="Calibri"/>
                          <a:ea typeface="Times New Roman"/>
                          <a:cs typeface="+mn-cs"/>
                        </a:rPr>
                        <a:t>Understand the importance of biodiversity, Threats of biodiversity and different methods of biodiversity conservation</a:t>
                      </a:r>
                      <a:r>
                        <a:rPr lang="en-US" sz="1600" dirty="0">
                          <a:latin typeface="Calibri"/>
                          <a:ea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dirty="0">
                          <a:latin typeface="Calibri"/>
                          <a:ea typeface="Times New Roman"/>
                        </a:rPr>
                        <a:t>K1,K2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16302">
                <a:tc>
                  <a:txBody>
                    <a:bodyPr/>
                    <a:lstStyle/>
                    <a:p>
                      <a:pPr marL="0" marR="0" algn="ctr">
                        <a:lnSpc>
                          <a:spcPct val="107000"/>
                        </a:lnSpc>
                        <a:spcBef>
                          <a:spcPts val="0"/>
                        </a:spcBef>
                        <a:spcAft>
                          <a:spcPts val="0"/>
                        </a:spcAft>
                      </a:pPr>
                      <a:r>
                        <a:rPr lang="en-US" sz="1600">
                          <a:latin typeface="Calibri"/>
                          <a:ea typeface="Times New Roman"/>
                        </a:rPr>
                        <a:t>CO 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800" kern="1200" dirty="0">
                          <a:solidFill>
                            <a:schemeClr val="tx1"/>
                          </a:solidFill>
                          <a:latin typeface="Calibri"/>
                          <a:ea typeface="Times New Roman"/>
                          <a:cs typeface="+mn-cs"/>
                        </a:rPr>
                        <a:t>Understand</a:t>
                      </a:r>
                      <a:r>
                        <a:rPr lang="en-US" sz="1600" dirty="0">
                          <a:latin typeface="Calibri"/>
                          <a:ea typeface="Times New Roman"/>
                        </a:rPr>
                        <a:t> </a:t>
                      </a:r>
                      <a:r>
                        <a:rPr lang="en-US" sz="1800" kern="1200" dirty="0">
                          <a:solidFill>
                            <a:schemeClr val="tx1"/>
                          </a:solidFill>
                          <a:latin typeface="Calibri"/>
                          <a:ea typeface="Times New Roman"/>
                          <a:cs typeface="+mn-cs"/>
                        </a:rPr>
                        <a:t>the different types of pollution, pollutants, their sources, effects and their control methods</a:t>
                      </a:r>
                      <a:r>
                        <a:rPr lang="en-US" sz="1600" dirty="0">
                          <a:latin typeface="Calibri"/>
                          <a:ea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a:latin typeface="Calibri"/>
                          <a:ea typeface="Times New Roman"/>
                        </a:rPr>
                        <a:t>K1,K2,K3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224457">
                <a:tc>
                  <a:txBody>
                    <a:bodyPr/>
                    <a:lstStyle/>
                    <a:p>
                      <a:pPr marL="0" marR="0" algn="ctr">
                        <a:lnSpc>
                          <a:spcPct val="107000"/>
                        </a:lnSpc>
                        <a:spcBef>
                          <a:spcPts val="0"/>
                        </a:spcBef>
                        <a:spcAft>
                          <a:spcPts val="0"/>
                        </a:spcAft>
                      </a:pPr>
                      <a:r>
                        <a:rPr lang="en-US" sz="1600">
                          <a:latin typeface="Calibri"/>
                          <a:ea typeface="Times New Roman"/>
                        </a:rPr>
                        <a:t>CO 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200" dirty="0">
                          <a:solidFill>
                            <a:schemeClr val="tx1"/>
                          </a:solidFill>
                          <a:latin typeface="Calibri"/>
                          <a:ea typeface="Times New Roman"/>
                          <a:cs typeface="+mn-cs"/>
                        </a:rPr>
                        <a:t>Understand the basic concepts of sustainable development, Environmental Impact Assessment (EIA) and different acts related to environment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dirty="0">
                          <a:latin typeface="Calibri"/>
                          <a:ea typeface="Times New Roman"/>
                        </a:rPr>
                        <a:t>K1,K2,K3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4391129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8E54679-DE2A-452C-94AF-39390C352003}"/>
              </a:ext>
            </a:extLst>
          </p:cNvPr>
          <p:cNvSpPr>
            <a:spLocks noGrp="1"/>
          </p:cNvSpPr>
          <p:nvPr/>
        </p:nvSpPr>
        <p:spPr>
          <a:xfrm>
            <a:off x="989574" y="47632"/>
            <a:ext cx="8154426"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dirty="0"/>
              <a:t>Topic mapping with CO</a:t>
            </a:r>
          </a:p>
        </p:txBody>
      </p:sp>
      <p:sp>
        <p:nvSpPr>
          <p:cNvPr id="2" name="Date Placeholder 1">
            <a:extLst>
              <a:ext uri="{FF2B5EF4-FFF2-40B4-BE49-F238E27FC236}">
                <a16:creationId xmlns:a16="http://schemas.microsoft.com/office/drawing/2014/main" id="{41E00839-EE1B-4D2B-88CF-E49D876C0406}"/>
              </a:ext>
            </a:extLst>
          </p:cNvPr>
          <p:cNvSpPr>
            <a:spLocks noGrp="1"/>
          </p:cNvSpPr>
          <p:nvPr>
            <p:ph type="dt" sz="half" idx="10"/>
          </p:nvPr>
        </p:nvSpPr>
        <p:spPr/>
        <p:txBody>
          <a:bodyPr/>
          <a:lstStyle/>
          <a:p>
            <a:fld id="{7158A92A-D89A-4663-BBC7-93D2A4C88C11}" type="datetime1">
              <a:rPr lang="en-US" smtClean="0"/>
              <a:t>3/28/2022</a:t>
            </a:fld>
            <a:endParaRPr lang="en-IN"/>
          </a:p>
        </p:txBody>
      </p:sp>
      <p:sp>
        <p:nvSpPr>
          <p:cNvPr id="9" name="Footer Placeholder 8">
            <a:extLst>
              <a:ext uri="{FF2B5EF4-FFF2-40B4-BE49-F238E27FC236}">
                <a16:creationId xmlns:a16="http://schemas.microsoft.com/office/drawing/2014/main" id="{1C9CE17E-2577-4EBF-B83B-7163AB8E22A6}"/>
              </a:ext>
            </a:extLst>
          </p:cNvPr>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3</a:t>
            </a:r>
            <a:endParaRPr lang="en-IN"/>
          </a:p>
        </p:txBody>
      </p:sp>
      <p:sp>
        <p:nvSpPr>
          <p:cNvPr id="10" name="Slide Number Placeholder 9">
            <a:extLst>
              <a:ext uri="{FF2B5EF4-FFF2-40B4-BE49-F238E27FC236}">
                <a16:creationId xmlns:a16="http://schemas.microsoft.com/office/drawing/2014/main" id="{0BDCD497-AADE-419F-9D48-D0F7343E4940}"/>
              </a:ext>
            </a:extLst>
          </p:cNvPr>
          <p:cNvSpPr>
            <a:spLocks noGrp="1"/>
          </p:cNvSpPr>
          <p:nvPr>
            <p:ph type="sldNum" sz="quarter" idx="12"/>
          </p:nvPr>
        </p:nvSpPr>
        <p:spPr/>
        <p:txBody>
          <a:bodyPr/>
          <a:lstStyle/>
          <a:p>
            <a:fld id="{08733D17-ACEF-41C4-8E3E-0A067B6D076A}" type="slidenum">
              <a:rPr lang="en-IN" smtClean="0"/>
              <a:pPr/>
              <a:t>11</a:t>
            </a:fld>
            <a:endParaRPr lang="en-IN"/>
          </a:p>
        </p:txBody>
      </p:sp>
      <p:pic>
        <p:nvPicPr>
          <p:cNvPr id="11" name="Picture 10" descr="Department of Electronics and Communication Enginnering,NIET - Home |  Facebook">
            <a:extLst>
              <a:ext uri="{FF2B5EF4-FFF2-40B4-BE49-F238E27FC236}">
                <a16:creationId xmlns:a16="http://schemas.microsoft.com/office/drawing/2014/main" id="{9568C11C-D7DD-4132-A436-E0C06E8C41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6803"/>
            <a:ext cx="989574" cy="74826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11">
            <a:extLst>
              <a:ext uri="{FF2B5EF4-FFF2-40B4-BE49-F238E27FC236}">
                <a16:creationId xmlns:a16="http://schemas.microsoft.com/office/drawing/2014/main" id="{5F34553A-5F26-4771-9C64-9E2320EA613B}"/>
              </a:ext>
            </a:extLst>
          </p:cNvPr>
          <p:cNvGraphicFramePr>
            <a:graphicFrameLocks noGrp="1"/>
          </p:cNvGraphicFramePr>
          <p:nvPr/>
        </p:nvGraphicFramePr>
        <p:xfrm>
          <a:off x="304800" y="792603"/>
          <a:ext cx="8610599" cy="6435568"/>
        </p:xfrm>
        <a:graphic>
          <a:graphicData uri="http://schemas.openxmlformats.org/drawingml/2006/table">
            <a:tbl>
              <a:tblPr firstRow="1" bandRow="1">
                <a:tableStyleId>{5C22544A-7EE6-4342-B048-85BDC9FD1C3A}</a:tableStyleId>
              </a:tblPr>
              <a:tblGrid>
                <a:gridCol w="2900799">
                  <a:extLst>
                    <a:ext uri="{9D8B030D-6E8A-4147-A177-3AD203B41FA5}">
                      <a16:colId xmlns:a16="http://schemas.microsoft.com/office/drawing/2014/main" val="2132886195"/>
                    </a:ext>
                  </a:extLst>
                </a:gridCol>
                <a:gridCol w="4314478">
                  <a:extLst>
                    <a:ext uri="{9D8B030D-6E8A-4147-A177-3AD203B41FA5}">
                      <a16:colId xmlns:a16="http://schemas.microsoft.com/office/drawing/2014/main" val="3904522113"/>
                    </a:ext>
                  </a:extLst>
                </a:gridCol>
                <a:gridCol w="697661">
                  <a:extLst>
                    <a:ext uri="{9D8B030D-6E8A-4147-A177-3AD203B41FA5}">
                      <a16:colId xmlns:a16="http://schemas.microsoft.com/office/drawing/2014/main" val="637585672"/>
                    </a:ext>
                  </a:extLst>
                </a:gridCol>
                <a:gridCol w="697661">
                  <a:extLst>
                    <a:ext uri="{9D8B030D-6E8A-4147-A177-3AD203B41FA5}">
                      <a16:colId xmlns:a16="http://schemas.microsoft.com/office/drawing/2014/main" val="20003"/>
                    </a:ext>
                  </a:extLst>
                </a:gridCol>
              </a:tblGrid>
              <a:tr h="838815">
                <a:tc>
                  <a:txBody>
                    <a:bodyPr/>
                    <a:lstStyle/>
                    <a:p>
                      <a:r>
                        <a:rPr lang="en-IN" sz="1200" dirty="0">
                          <a:latin typeface="Times New Roman" panose="02020603050405020304" pitchFamily="18" charset="0"/>
                          <a:cs typeface="Times New Roman" panose="02020603050405020304" pitchFamily="18" charset="0"/>
                        </a:rPr>
                        <a:t>Topic</a:t>
                      </a:r>
                    </a:p>
                  </a:txBody>
                  <a:tcPr marL="68580" marR="68580"/>
                </a:tc>
                <a:tc>
                  <a:txBody>
                    <a:bodyPr/>
                    <a:lstStyle/>
                    <a:p>
                      <a:r>
                        <a:rPr lang="en-IN" sz="1200" dirty="0">
                          <a:latin typeface="Times New Roman" panose="02020603050405020304" pitchFamily="18" charset="0"/>
                          <a:cs typeface="Times New Roman" panose="02020603050405020304" pitchFamily="18" charset="0"/>
                        </a:rPr>
                        <a:t>Topic outcome</a:t>
                      </a:r>
                    </a:p>
                  </a:txBody>
                  <a:tcPr marL="68580" marR="68580"/>
                </a:tc>
                <a:tc>
                  <a:txBody>
                    <a:bodyPr/>
                    <a:lstStyle/>
                    <a:p>
                      <a:r>
                        <a:rPr lang="en-IN" sz="1200" dirty="0">
                          <a:latin typeface="Times New Roman" panose="02020603050405020304" pitchFamily="18" charset="0"/>
                          <a:cs typeface="Times New Roman" panose="02020603050405020304" pitchFamily="18" charset="0"/>
                        </a:rPr>
                        <a:t>CO Map</a:t>
                      </a: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t>Extend of mapping</a:t>
                      </a:r>
                    </a:p>
                    <a:p>
                      <a:endParaRPr lang="en-IN" sz="1200" dirty="0">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val="2467633568"/>
                  </a:ext>
                </a:extLst>
              </a:tr>
              <a:tr h="310698">
                <a:tc>
                  <a:txBody>
                    <a:bodyPr/>
                    <a:lstStyle/>
                    <a:p>
                      <a:r>
                        <a:rPr lang="en-US" sz="1400" dirty="0">
                          <a:latin typeface="+mn-lt"/>
                        </a:rPr>
                        <a:t>Environment and its segment</a:t>
                      </a:r>
                    </a:p>
                  </a:txBody>
                  <a:tcPr marL="68580" marR="68580"/>
                </a:tc>
                <a:tc>
                  <a:txBody>
                    <a:bodyPr/>
                    <a:lstStyle/>
                    <a:p>
                      <a:r>
                        <a:rPr lang="en-IN" sz="1400" dirty="0">
                          <a:latin typeface="+mn-lt"/>
                          <a:cs typeface="Times New Roman" panose="02020603050405020304" pitchFamily="18" charset="0"/>
                        </a:rPr>
                        <a:t>Students understand the meaning of environment</a:t>
                      </a:r>
                    </a:p>
                  </a:txBody>
                  <a:tcPr marL="68580" marR="68580"/>
                </a:tc>
                <a:tc>
                  <a:txBody>
                    <a:bodyPr/>
                    <a:lstStyle/>
                    <a:p>
                      <a:r>
                        <a:rPr lang="en-IN" sz="1200" dirty="0">
                          <a:latin typeface="Times New Roman" panose="02020603050405020304" pitchFamily="18" charset="0"/>
                          <a:cs typeface="Times New Roman" panose="02020603050405020304" pitchFamily="18" charset="0"/>
                        </a:rPr>
                        <a:t>CO1</a:t>
                      </a:r>
                    </a:p>
                  </a:txBody>
                  <a:tcPr marL="68580" marR="68580"/>
                </a:tc>
                <a:tc>
                  <a:txBody>
                    <a:bodyPr/>
                    <a:lstStyle/>
                    <a:p>
                      <a:r>
                        <a:rPr lang="en-IN" sz="1200" dirty="0">
                          <a:latin typeface="Times New Roman" panose="02020603050405020304" pitchFamily="18" charset="0"/>
                          <a:cs typeface="Times New Roman" panose="02020603050405020304" pitchFamily="18" charset="0"/>
                        </a:rPr>
                        <a:t>1</a:t>
                      </a:r>
                    </a:p>
                  </a:txBody>
                  <a:tcPr marL="68580" marR="68580"/>
                </a:tc>
                <a:extLst>
                  <a:ext uri="{0D108BD9-81ED-4DB2-BD59-A6C34878D82A}">
                    <a16:rowId xmlns:a16="http://schemas.microsoft.com/office/drawing/2014/main" val="2091857372"/>
                  </a:ext>
                </a:extLst>
              </a:tr>
              <a:tr h="1071487">
                <a:tc>
                  <a:txBody>
                    <a:bodyPr/>
                    <a:lstStyle/>
                    <a:p>
                      <a:r>
                        <a:rPr lang="en-US" sz="1400" dirty="0">
                          <a:latin typeface="+mn-lt"/>
                        </a:rPr>
                        <a:t>Segment of atmosphere</a:t>
                      </a:r>
                    </a:p>
                    <a:p>
                      <a:r>
                        <a:rPr lang="en-US" sz="1400" dirty="0">
                          <a:latin typeface="+mn-lt"/>
                        </a:rPr>
                        <a:t>Multidisciplinary nature of EVS</a:t>
                      </a:r>
                    </a:p>
                    <a:p>
                      <a:r>
                        <a:rPr lang="en-US" sz="1400" dirty="0">
                          <a:latin typeface="+mn-lt"/>
                        </a:rPr>
                        <a:t>Scope and importance of </a:t>
                      </a:r>
                      <a:r>
                        <a:rPr lang="en-US" sz="1400" dirty="0" err="1">
                          <a:latin typeface="+mn-lt"/>
                        </a:rPr>
                        <a:t>evs</a:t>
                      </a:r>
                      <a:endParaRPr lang="en-US" sz="1400" dirty="0">
                        <a:latin typeface="+mn-lt"/>
                      </a:endParaRPr>
                    </a:p>
                  </a:txBody>
                  <a:tcPr marL="68580" marR="68580"/>
                </a:tc>
                <a:tc>
                  <a:txBody>
                    <a:bodyPr/>
                    <a:lstStyle/>
                    <a:p>
                      <a:r>
                        <a:rPr lang="en-IN" sz="1400" dirty="0">
                          <a:latin typeface="+mn-lt"/>
                          <a:cs typeface="Times New Roman" panose="02020603050405020304" pitchFamily="18" charset="0"/>
                        </a:rPr>
                        <a:t>.Students understand different</a:t>
                      </a:r>
                      <a:r>
                        <a:rPr lang="en-IN" sz="1400" baseline="0" dirty="0">
                          <a:latin typeface="+mn-lt"/>
                          <a:cs typeface="Times New Roman" panose="02020603050405020304" pitchFamily="18" charset="0"/>
                        </a:rPr>
                        <a:t> segment of atmosphere</a:t>
                      </a:r>
                    </a:p>
                    <a:p>
                      <a:r>
                        <a:rPr lang="en-IN" sz="1400" baseline="0" dirty="0">
                          <a:latin typeface="+mn-lt"/>
                          <a:cs typeface="Times New Roman" panose="02020603050405020304" pitchFamily="18" charset="0"/>
                        </a:rPr>
                        <a:t>Students understand the basic knowledge of basic science</a:t>
                      </a:r>
                    </a:p>
                    <a:p>
                      <a:r>
                        <a:rPr lang="en-IN" sz="1400" baseline="0" dirty="0">
                          <a:latin typeface="+mn-lt"/>
                          <a:cs typeface="Times New Roman" panose="02020603050405020304" pitchFamily="18" charset="0"/>
                        </a:rPr>
                        <a:t>Students understand the  scope of environmental SC.</a:t>
                      </a:r>
                      <a:endParaRPr lang="en-IN" sz="1400" dirty="0">
                        <a:latin typeface="+mn-lt"/>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CO1</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1</a:t>
                      </a:r>
                    </a:p>
                  </a:txBody>
                  <a:tcPr marL="68580" marR="68580"/>
                </a:tc>
                <a:extLst>
                  <a:ext uri="{0D108BD9-81ED-4DB2-BD59-A6C34878D82A}">
                    <a16:rowId xmlns:a16="http://schemas.microsoft.com/office/drawing/2014/main" val="1333931630"/>
                  </a:ext>
                </a:extLst>
              </a:tr>
              <a:tr h="528143">
                <a:tc>
                  <a:txBody>
                    <a:bodyPr/>
                    <a:lstStyle/>
                    <a:p>
                      <a:r>
                        <a:rPr lang="en-US" sz="1400" dirty="0">
                          <a:latin typeface="+mn-lt"/>
                        </a:rPr>
                        <a:t>Food chain and food web</a:t>
                      </a:r>
                    </a:p>
                  </a:txBody>
                  <a:tcPr marL="68580" marR="68580"/>
                </a:tc>
                <a:tc>
                  <a:txBody>
                    <a:bodyPr/>
                    <a:lstStyle/>
                    <a:p>
                      <a:r>
                        <a:rPr lang="en-US" sz="1400" dirty="0">
                          <a:latin typeface="+mn-lt"/>
                        </a:rPr>
                        <a:t>Students understand the definition and types of food chain</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CO1</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2</a:t>
                      </a:r>
                    </a:p>
                  </a:txBody>
                  <a:tcPr marL="68580" marR="68580"/>
                </a:tc>
                <a:extLst>
                  <a:ext uri="{0D108BD9-81ED-4DB2-BD59-A6C34878D82A}">
                    <a16:rowId xmlns:a16="http://schemas.microsoft.com/office/drawing/2014/main" val="2882597273"/>
                  </a:ext>
                </a:extLst>
              </a:tr>
              <a:tr h="528143">
                <a:tc>
                  <a:txBody>
                    <a:bodyPr/>
                    <a:lstStyle/>
                    <a:p>
                      <a:r>
                        <a:rPr lang="en-US" sz="1400" dirty="0">
                          <a:latin typeface="+mn-lt"/>
                        </a:rPr>
                        <a:t>Ecological pyramid</a:t>
                      </a:r>
                    </a:p>
                  </a:txBody>
                  <a:tcPr marL="68580" marR="68580"/>
                </a:tc>
                <a:tc>
                  <a:txBody>
                    <a:bodyPr/>
                    <a:lstStyle/>
                    <a:p>
                      <a:r>
                        <a:rPr lang="en-US" sz="1400" dirty="0">
                          <a:latin typeface="+mn-lt"/>
                        </a:rPr>
                        <a:t>Students understand the graphical representation of food chain</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CO1</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1</a:t>
                      </a:r>
                    </a:p>
                  </a:txBody>
                  <a:tcPr marL="68580" marR="68580"/>
                </a:tc>
                <a:extLst>
                  <a:ext uri="{0D108BD9-81ED-4DB2-BD59-A6C34878D82A}">
                    <a16:rowId xmlns:a16="http://schemas.microsoft.com/office/drawing/2014/main" val="2107617731"/>
                  </a:ext>
                </a:extLst>
              </a:tr>
              <a:tr h="745613">
                <a:tc>
                  <a:txBody>
                    <a:bodyPr/>
                    <a:lstStyle/>
                    <a:p>
                      <a:r>
                        <a:rPr lang="en-US" sz="1400" dirty="0">
                          <a:latin typeface="Calibri" pitchFamily="34" charset="0"/>
                        </a:rPr>
                        <a:t>Ecosystem and its types</a:t>
                      </a:r>
                    </a:p>
                  </a:txBody>
                  <a:tcPr marL="68580" marR="68580"/>
                </a:tc>
                <a:tc>
                  <a:txBody>
                    <a:bodyPr/>
                    <a:lstStyle/>
                    <a:p>
                      <a:r>
                        <a:rPr lang="en-IN" sz="1400" dirty="0">
                          <a:latin typeface="Calibri" pitchFamily="34" charset="0"/>
                          <a:cs typeface="Times New Roman" panose="02020603050405020304" pitchFamily="18" charset="0"/>
                        </a:rPr>
                        <a:t>Students understand the interaction between the biotic</a:t>
                      </a:r>
                      <a:r>
                        <a:rPr lang="en-IN" sz="1400" baseline="0" dirty="0">
                          <a:latin typeface="Calibri" pitchFamily="34" charset="0"/>
                          <a:cs typeface="Times New Roman" panose="02020603050405020304" pitchFamily="18" charset="0"/>
                        </a:rPr>
                        <a:t> </a:t>
                      </a:r>
                      <a:r>
                        <a:rPr lang="en-IN" sz="1400" dirty="0">
                          <a:latin typeface="Calibri" pitchFamily="34" charset="0"/>
                          <a:cs typeface="Times New Roman" panose="02020603050405020304" pitchFamily="18" charset="0"/>
                        </a:rPr>
                        <a:t>and </a:t>
                      </a:r>
                      <a:r>
                        <a:rPr lang="en-IN" sz="1400" dirty="0" err="1">
                          <a:latin typeface="Calibri" pitchFamily="34" charset="0"/>
                          <a:cs typeface="Times New Roman" panose="02020603050405020304" pitchFamily="18" charset="0"/>
                        </a:rPr>
                        <a:t>abiotic</a:t>
                      </a:r>
                      <a:endParaRPr lang="en-IN" sz="1400" dirty="0">
                        <a:latin typeface="Calibri" pitchFamily="34" charset="0"/>
                        <a:cs typeface="Times New Roman" panose="02020603050405020304" pitchFamily="18" charset="0"/>
                      </a:endParaRPr>
                    </a:p>
                    <a:p>
                      <a:r>
                        <a:rPr lang="en-IN" sz="1400" dirty="0">
                          <a:latin typeface="Calibri" pitchFamily="34" charset="0"/>
                          <a:cs typeface="Times New Roman" panose="02020603050405020304" pitchFamily="18" charset="0"/>
                        </a:rPr>
                        <a:t>Components .along its types</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CO1</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1</a:t>
                      </a:r>
                    </a:p>
                  </a:txBody>
                  <a:tcPr marL="68580" marR="68580"/>
                </a:tc>
                <a:extLst>
                  <a:ext uri="{0D108BD9-81ED-4DB2-BD59-A6C34878D82A}">
                    <a16:rowId xmlns:a16="http://schemas.microsoft.com/office/drawing/2014/main" val="257723499"/>
                  </a:ext>
                </a:extLst>
              </a:tr>
              <a:tr h="528143">
                <a:tc>
                  <a:txBody>
                    <a:bodyPr/>
                    <a:lstStyle/>
                    <a:p>
                      <a:r>
                        <a:rPr lang="en-US" sz="1400" dirty="0">
                          <a:latin typeface="Calibri" pitchFamily="34" charset="0"/>
                        </a:rPr>
                        <a:t>Components of ecosystem</a:t>
                      </a:r>
                    </a:p>
                  </a:txBody>
                  <a:tcPr marL="68580" marR="68580"/>
                </a:tc>
                <a:tc>
                  <a:txBody>
                    <a:bodyPr/>
                    <a:lstStyle/>
                    <a:p>
                      <a:r>
                        <a:rPr lang="en-US" sz="1400" dirty="0">
                          <a:latin typeface="Calibri" pitchFamily="34" charset="0"/>
                        </a:rPr>
                        <a:t>Students understand the living and non living components</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CO1</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1</a:t>
                      </a:r>
                    </a:p>
                  </a:txBody>
                  <a:tcPr marL="68580" marR="68580"/>
                </a:tc>
                <a:extLst>
                  <a:ext uri="{0D108BD9-81ED-4DB2-BD59-A6C34878D82A}">
                    <a16:rowId xmlns:a16="http://schemas.microsoft.com/office/drawing/2014/main" val="2918941928"/>
                  </a:ext>
                </a:extLst>
              </a:tr>
              <a:tr h="383053">
                <a:tc>
                  <a:txBody>
                    <a:bodyPr/>
                    <a:lstStyle/>
                    <a:p>
                      <a:r>
                        <a:rPr lang="en-US" sz="1400" dirty="0">
                          <a:latin typeface="Calibri" pitchFamily="34" charset="0"/>
                        </a:rPr>
                        <a:t>Function of ecosystem</a:t>
                      </a:r>
                    </a:p>
                  </a:txBody>
                  <a:tcPr marL="68580" marR="68580"/>
                </a:tc>
                <a:tc>
                  <a:txBody>
                    <a:bodyPr/>
                    <a:lstStyle/>
                    <a:p>
                      <a:r>
                        <a:rPr lang="en-US" sz="1400" dirty="0">
                          <a:latin typeface="Calibri" pitchFamily="34" charset="0"/>
                        </a:rPr>
                        <a:t>Students understand the functions of ecosystems.</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CO1</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2</a:t>
                      </a:r>
                    </a:p>
                  </a:txBody>
                  <a:tcPr marL="68580" marR="68580"/>
                </a:tc>
                <a:extLst>
                  <a:ext uri="{0D108BD9-81ED-4DB2-BD59-A6C34878D82A}">
                    <a16:rowId xmlns:a16="http://schemas.microsoft.com/office/drawing/2014/main" val="3251158104"/>
                  </a:ext>
                </a:extLst>
              </a:tr>
              <a:tr h="383053">
                <a:tc>
                  <a:txBody>
                    <a:bodyPr/>
                    <a:lstStyle/>
                    <a:p>
                      <a:r>
                        <a:rPr lang="en-US" sz="1400" dirty="0">
                          <a:latin typeface="Calibri" pitchFamily="34" charset="0"/>
                        </a:rPr>
                        <a:t>Forest recourses</a:t>
                      </a:r>
                    </a:p>
                  </a:txBody>
                  <a:tcPr marL="68580" marR="68580"/>
                </a:tc>
                <a:tc>
                  <a:txBody>
                    <a:bodyPr/>
                    <a:lstStyle/>
                    <a:p>
                      <a:r>
                        <a:rPr lang="en-US" sz="1400" dirty="0">
                          <a:latin typeface="Calibri" pitchFamily="34" charset="0"/>
                        </a:rPr>
                        <a:t>Students understand the functions and value of forest</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CO1</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1</a:t>
                      </a:r>
                    </a:p>
                  </a:txBody>
                  <a:tcPr marL="68580" marR="68580"/>
                </a:tc>
                <a:extLst>
                  <a:ext uri="{0D108BD9-81ED-4DB2-BD59-A6C34878D82A}">
                    <a16:rowId xmlns:a16="http://schemas.microsoft.com/office/drawing/2014/main" val="1451889703"/>
                  </a:ext>
                </a:extLst>
              </a:tr>
              <a:tr h="528143">
                <a:tc>
                  <a:txBody>
                    <a:bodyPr/>
                    <a:lstStyle/>
                    <a:p>
                      <a:r>
                        <a:rPr lang="en-US" sz="1400" dirty="0">
                          <a:latin typeface="Calibri" pitchFamily="34" charset="0"/>
                        </a:rPr>
                        <a:t>Deforestation</a:t>
                      </a:r>
                    </a:p>
                  </a:txBody>
                  <a:tcPr marL="68580" marR="68580"/>
                </a:tc>
                <a:tc>
                  <a:txBody>
                    <a:bodyPr/>
                    <a:lstStyle/>
                    <a:p>
                      <a:r>
                        <a:rPr lang="en-US" sz="1400" dirty="0">
                          <a:latin typeface="Calibri" pitchFamily="34" charset="0"/>
                        </a:rPr>
                        <a:t>Students understand the ill effect and causes of deforestation</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CO1</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1</a:t>
                      </a:r>
                    </a:p>
                  </a:txBody>
                  <a:tcPr marL="68580" marR="68580"/>
                </a:tc>
                <a:extLst>
                  <a:ext uri="{0D108BD9-81ED-4DB2-BD59-A6C34878D82A}">
                    <a16:rowId xmlns:a16="http://schemas.microsoft.com/office/drawing/2014/main" val="4032471969"/>
                  </a:ext>
                </a:extLst>
              </a:tr>
              <a:tr h="590277">
                <a:tc>
                  <a:txBody>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Mining and transportation activity.</a:t>
                      </a:r>
                    </a:p>
                    <a:p>
                      <a:endParaRPr lang="en-US" dirty="0"/>
                    </a:p>
                  </a:txBody>
                  <a:tcPr marL="68580" marR="68580"/>
                </a:tc>
                <a:tc>
                  <a:txBody>
                    <a:bodyPr/>
                    <a:lstStyle/>
                    <a:p>
                      <a:r>
                        <a:rPr lang="en-US" sz="1400" dirty="0"/>
                        <a:t>Students understand the ill effects of mining and</a:t>
                      </a:r>
                      <a:r>
                        <a:rPr lang="en-US" sz="1400" baseline="0" dirty="0"/>
                        <a:t> transportation activity</a:t>
                      </a:r>
                      <a:endParaRPr lang="en-US" sz="1400" dirty="0"/>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CO1</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1</a:t>
                      </a:r>
                      <a:endParaRPr lang="en-IN" sz="1200" dirty="0">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val="3906935134"/>
                  </a:ext>
                </a:extLst>
              </a:tr>
            </a:tbl>
          </a:graphicData>
        </a:graphic>
      </p:graphicFrame>
    </p:spTree>
    <p:extLst>
      <p:ext uri="{BB962C8B-B14F-4D97-AF65-F5344CB8AC3E}">
        <p14:creationId xmlns:p14="http://schemas.microsoft.com/office/powerpoint/2010/main" val="1468793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6C71FE1-C739-484B-8DEA-3C7A7AD5F5E5}" type="datetime1">
              <a:rPr lang="en-US" smtClean="0"/>
              <a:t>3/28/2022</a:t>
            </a:fld>
            <a:endParaRPr lang="en-US"/>
          </a:p>
        </p:txBody>
      </p:sp>
      <p:sp>
        <p:nvSpPr>
          <p:cNvPr id="5" name="Footer Placeholder 4"/>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3</a:t>
            </a:r>
            <a:endParaRPr lang="en-US" sz="1600" dirty="0">
              <a:solidFill>
                <a:schemeClr val="tx1"/>
              </a:solidFill>
            </a:endParaRPr>
          </a:p>
        </p:txBody>
      </p:sp>
      <p:sp>
        <p:nvSpPr>
          <p:cNvPr id="7" name="Title 1"/>
          <p:cNvSpPr txBox="1">
            <a:spLocks/>
          </p:cNvSpPr>
          <p:nvPr/>
        </p:nvSpPr>
        <p:spPr>
          <a:xfrm>
            <a:off x="1295399" y="21"/>
            <a:ext cx="7696199"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solidFill>
                  <a:schemeClr val="tx1"/>
                </a:solidFill>
                <a:latin typeface="+mj-lt"/>
              </a:rPr>
              <a:t>Program Outcome (PO’s)</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334660" y="-7495"/>
            <a:ext cx="1085850" cy="817163"/>
          </a:xfrm>
          <a:prstGeom prst="rect">
            <a:avLst/>
          </a:prstGeom>
          <a:noFill/>
        </p:spPr>
      </p:pic>
      <p:sp>
        <p:nvSpPr>
          <p:cNvPr id="2" name="Slide Number Placeholder 1">
            <a:extLst>
              <a:ext uri="{FF2B5EF4-FFF2-40B4-BE49-F238E27FC236}">
                <a16:creationId xmlns:a16="http://schemas.microsoft.com/office/drawing/2014/main" id="{194D41C3-1294-47C4-9198-EE44ED08F001}"/>
              </a:ext>
            </a:extLst>
          </p:cNvPr>
          <p:cNvSpPr>
            <a:spLocks noGrp="1"/>
          </p:cNvSpPr>
          <p:nvPr>
            <p:ph type="sldNum" sz="quarter" idx="12"/>
          </p:nvPr>
        </p:nvSpPr>
        <p:spPr/>
        <p:txBody>
          <a:bodyPr/>
          <a:lstStyle/>
          <a:p>
            <a:r>
              <a:rPr lang="en-US" dirty="0"/>
              <a:t>                         </a:t>
            </a:r>
            <a:fld id="{B6F15528-21DE-4FAA-801E-634DDDAF4B2B}" type="slidenum">
              <a:rPr lang="en-US" smtClean="0"/>
              <a:pPr/>
              <a:t>12</a:t>
            </a:fld>
            <a:endParaRPr lang="en-US" dirty="0"/>
          </a:p>
        </p:txBody>
      </p:sp>
      <p:sp>
        <p:nvSpPr>
          <p:cNvPr id="10" name="TextBox 9">
            <a:extLst>
              <a:ext uri="{FF2B5EF4-FFF2-40B4-BE49-F238E27FC236}">
                <a16:creationId xmlns:a16="http://schemas.microsoft.com/office/drawing/2014/main" id="{C1A44D11-6E59-4C7C-A6E7-F1553F982DBB}"/>
              </a:ext>
            </a:extLst>
          </p:cNvPr>
          <p:cNvSpPr txBox="1"/>
          <p:nvPr/>
        </p:nvSpPr>
        <p:spPr>
          <a:xfrm>
            <a:off x="304800" y="1081400"/>
            <a:ext cx="8686798" cy="4524315"/>
          </a:xfrm>
          <a:prstGeom prst="rect">
            <a:avLst/>
          </a:prstGeom>
          <a:noFill/>
        </p:spPr>
        <p:txBody>
          <a:bodyPr wrap="square">
            <a:spAutoFit/>
          </a:bodyPr>
          <a:lstStyle/>
          <a:p>
            <a:pPr marL="342900" indent="-342900">
              <a:buAutoNum type="arabicPeriod"/>
            </a:pPr>
            <a:r>
              <a:rPr lang="en-US" sz="2400" dirty="0"/>
              <a:t>Engineering Knowledge, </a:t>
            </a:r>
          </a:p>
          <a:p>
            <a:pPr marL="342900" indent="-342900">
              <a:buAutoNum type="arabicPeriod"/>
            </a:pPr>
            <a:r>
              <a:rPr lang="en-US" sz="2400" dirty="0"/>
              <a:t>Problem Analysis </a:t>
            </a:r>
          </a:p>
          <a:p>
            <a:pPr marL="342900" indent="-342900">
              <a:buAutoNum type="arabicPeriod"/>
            </a:pPr>
            <a:r>
              <a:rPr lang="en-US" sz="2400" dirty="0"/>
              <a:t>Design/development of solutions,</a:t>
            </a:r>
          </a:p>
          <a:p>
            <a:pPr marL="342900" indent="-342900">
              <a:buAutoNum type="arabicPeriod"/>
            </a:pPr>
            <a:r>
              <a:rPr lang="en-US" sz="2400" dirty="0"/>
              <a:t>Conduct investigations of complex Problems, </a:t>
            </a:r>
          </a:p>
          <a:p>
            <a:pPr marL="342900" indent="-342900">
              <a:buAutoNum type="arabicPeriod"/>
            </a:pPr>
            <a:r>
              <a:rPr lang="en-US" sz="2400" dirty="0"/>
              <a:t>Modern tool usage, </a:t>
            </a:r>
          </a:p>
          <a:p>
            <a:pPr marL="342900" indent="-342900">
              <a:buAutoNum type="arabicPeriod"/>
            </a:pPr>
            <a:r>
              <a:rPr lang="en-US" sz="2400" dirty="0"/>
              <a:t>The engineer and society, </a:t>
            </a:r>
          </a:p>
          <a:p>
            <a:pPr marL="342900" indent="-342900">
              <a:buAutoNum type="arabicPeriod"/>
            </a:pPr>
            <a:r>
              <a:rPr lang="en-US" sz="2400" dirty="0"/>
              <a:t>Environment and sustainability, </a:t>
            </a:r>
          </a:p>
          <a:p>
            <a:pPr marL="342900" indent="-342900">
              <a:buAutoNum type="arabicPeriod"/>
            </a:pPr>
            <a:r>
              <a:rPr lang="en-US" sz="2400" dirty="0"/>
              <a:t>Ethics, </a:t>
            </a:r>
          </a:p>
          <a:p>
            <a:pPr marL="342900" indent="-342900">
              <a:buAutoNum type="arabicPeriod"/>
            </a:pPr>
            <a:r>
              <a:rPr lang="en-US" sz="2400" dirty="0"/>
              <a:t>Individual and team work, </a:t>
            </a:r>
          </a:p>
          <a:p>
            <a:pPr marL="342900" indent="-342900">
              <a:buAutoNum type="arabicPeriod"/>
            </a:pPr>
            <a:r>
              <a:rPr lang="en-US" sz="2400" dirty="0"/>
              <a:t>Communication, </a:t>
            </a:r>
          </a:p>
          <a:p>
            <a:pPr marL="342900" indent="-342900">
              <a:buAutoNum type="arabicPeriod"/>
            </a:pPr>
            <a:r>
              <a:rPr lang="en-US" sz="2400" dirty="0"/>
              <a:t>Project management and finance, </a:t>
            </a:r>
          </a:p>
          <a:p>
            <a:pPr marL="342900" indent="-342900">
              <a:buAutoNum type="arabicPeriod"/>
            </a:pPr>
            <a:r>
              <a:rPr lang="en-US" sz="2400" dirty="0"/>
              <a:t>Life-long learning</a:t>
            </a:r>
          </a:p>
        </p:txBody>
      </p:sp>
    </p:spTree>
    <p:extLst>
      <p:ext uri="{BB962C8B-B14F-4D97-AF65-F5344CB8AC3E}">
        <p14:creationId xmlns:p14="http://schemas.microsoft.com/office/powerpoint/2010/main" val="347857360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118612B-6023-4BB6-86B1-FC903BB44DB7}" type="datetime1">
              <a:rPr lang="en-US" smtClean="0"/>
              <a:t>3/28/2022</a:t>
            </a:fld>
            <a:endParaRPr lang="en-US"/>
          </a:p>
        </p:txBody>
      </p:sp>
      <p:sp>
        <p:nvSpPr>
          <p:cNvPr id="5" name="Footer Placeholder 4"/>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3</a:t>
            </a:r>
            <a:endParaRPr lang="en-US" sz="1600" dirty="0">
              <a:solidFill>
                <a:schemeClr val="tx1"/>
              </a:solidFill>
            </a:endParaRPr>
          </a:p>
        </p:txBody>
      </p:sp>
      <p:sp>
        <p:nvSpPr>
          <p:cNvPr id="7" name="Title 1"/>
          <p:cNvSpPr txBox="1">
            <a:spLocks/>
          </p:cNvSpPr>
          <p:nvPr/>
        </p:nvSpPr>
        <p:spPr>
          <a:xfrm>
            <a:off x="1295399" y="21"/>
            <a:ext cx="7696199"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solidFill>
                  <a:schemeClr val="tx1"/>
                </a:solidFill>
                <a:latin typeface="+mj-lt"/>
              </a:rPr>
              <a:t>CO-PO Mapping</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334660" y="-7495"/>
            <a:ext cx="1085850" cy="817163"/>
          </a:xfrm>
          <a:prstGeom prst="rect">
            <a:avLst/>
          </a:prstGeom>
          <a:noFill/>
        </p:spPr>
      </p:pic>
      <p:sp>
        <p:nvSpPr>
          <p:cNvPr id="2" name="Slide Number Placeholder 1">
            <a:extLst>
              <a:ext uri="{FF2B5EF4-FFF2-40B4-BE49-F238E27FC236}">
                <a16:creationId xmlns:a16="http://schemas.microsoft.com/office/drawing/2014/main" id="{194D41C3-1294-47C4-9198-EE44ED08F001}"/>
              </a:ext>
            </a:extLst>
          </p:cNvPr>
          <p:cNvSpPr>
            <a:spLocks noGrp="1"/>
          </p:cNvSpPr>
          <p:nvPr>
            <p:ph type="sldNum" sz="quarter" idx="12"/>
          </p:nvPr>
        </p:nvSpPr>
        <p:spPr/>
        <p:txBody>
          <a:bodyPr/>
          <a:lstStyle/>
          <a:p>
            <a:r>
              <a:rPr lang="en-US" dirty="0"/>
              <a:t>                         </a:t>
            </a:r>
            <a:fld id="{B6F15528-21DE-4FAA-801E-634DDDAF4B2B}" type="slidenum">
              <a:rPr lang="en-US" smtClean="0"/>
              <a:pPr/>
              <a:t>13</a:t>
            </a:fld>
            <a:endParaRPr lang="en-US" dirty="0"/>
          </a:p>
        </p:txBody>
      </p:sp>
      <p:graphicFrame>
        <p:nvGraphicFramePr>
          <p:cNvPr id="3" name="Table 2">
            <a:extLst>
              <a:ext uri="{FF2B5EF4-FFF2-40B4-BE49-F238E27FC236}">
                <a16:creationId xmlns:a16="http://schemas.microsoft.com/office/drawing/2014/main" id="{9C8570E0-F65D-4D29-A2E5-6E47BFDD62FB}"/>
              </a:ext>
            </a:extLst>
          </p:cNvPr>
          <p:cNvGraphicFramePr>
            <a:graphicFrameLocks noGrp="1"/>
          </p:cNvGraphicFramePr>
          <p:nvPr/>
        </p:nvGraphicFramePr>
        <p:xfrm>
          <a:off x="305929" y="1219200"/>
          <a:ext cx="8685671" cy="3619035"/>
        </p:xfrm>
        <a:graphic>
          <a:graphicData uri="http://schemas.openxmlformats.org/drawingml/2006/table">
            <a:tbl>
              <a:tblPr>
                <a:tableStyleId>{5DA37D80-6434-44D0-A028-1B22A696006F}</a:tableStyleId>
              </a:tblPr>
              <a:tblGrid>
                <a:gridCol w="602579">
                  <a:extLst>
                    <a:ext uri="{9D8B030D-6E8A-4147-A177-3AD203B41FA5}">
                      <a16:colId xmlns:a16="http://schemas.microsoft.com/office/drawing/2014/main" val="691924379"/>
                    </a:ext>
                  </a:extLst>
                </a:gridCol>
                <a:gridCol w="673591">
                  <a:extLst>
                    <a:ext uri="{9D8B030D-6E8A-4147-A177-3AD203B41FA5}">
                      <a16:colId xmlns:a16="http://schemas.microsoft.com/office/drawing/2014/main" val="2547414843"/>
                    </a:ext>
                  </a:extLst>
                </a:gridCol>
                <a:gridCol w="673591">
                  <a:extLst>
                    <a:ext uri="{9D8B030D-6E8A-4147-A177-3AD203B41FA5}">
                      <a16:colId xmlns:a16="http://schemas.microsoft.com/office/drawing/2014/main" val="1230452329"/>
                    </a:ext>
                  </a:extLst>
                </a:gridCol>
                <a:gridCol w="673591">
                  <a:extLst>
                    <a:ext uri="{9D8B030D-6E8A-4147-A177-3AD203B41FA5}">
                      <a16:colId xmlns:a16="http://schemas.microsoft.com/office/drawing/2014/main" val="3641980527"/>
                    </a:ext>
                  </a:extLst>
                </a:gridCol>
                <a:gridCol w="673591">
                  <a:extLst>
                    <a:ext uri="{9D8B030D-6E8A-4147-A177-3AD203B41FA5}">
                      <a16:colId xmlns:a16="http://schemas.microsoft.com/office/drawing/2014/main" val="786123283"/>
                    </a:ext>
                  </a:extLst>
                </a:gridCol>
                <a:gridCol w="673591">
                  <a:extLst>
                    <a:ext uri="{9D8B030D-6E8A-4147-A177-3AD203B41FA5}">
                      <a16:colId xmlns:a16="http://schemas.microsoft.com/office/drawing/2014/main" val="1608820323"/>
                    </a:ext>
                  </a:extLst>
                </a:gridCol>
                <a:gridCol w="673591">
                  <a:extLst>
                    <a:ext uri="{9D8B030D-6E8A-4147-A177-3AD203B41FA5}">
                      <a16:colId xmlns:a16="http://schemas.microsoft.com/office/drawing/2014/main" val="3709310902"/>
                    </a:ext>
                  </a:extLst>
                </a:gridCol>
                <a:gridCol w="673591">
                  <a:extLst>
                    <a:ext uri="{9D8B030D-6E8A-4147-A177-3AD203B41FA5}">
                      <a16:colId xmlns:a16="http://schemas.microsoft.com/office/drawing/2014/main" val="442867165"/>
                    </a:ext>
                  </a:extLst>
                </a:gridCol>
                <a:gridCol w="673591">
                  <a:extLst>
                    <a:ext uri="{9D8B030D-6E8A-4147-A177-3AD203B41FA5}">
                      <a16:colId xmlns:a16="http://schemas.microsoft.com/office/drawing/2014/main" val="281383457"/>
                    </a:ext>
                  </a:extLst>
                </a:gridCol>
                <a:gridCol w="673591">
                  <a:extLst>
                    <a:ext uri="{9D8B030D-6E8A-4147-A177-3AD203B41FA5}">
                      <a16:colId xmlns:a16="http://schemas.microsoft.com/office/drawing/2014/main" val="3655867986"/>
                    </a:ext>
                  </a:extLst>
                </a:gridCol>
                <a:gridCol w="673591">
                  <a:extLst>
                    <a:ext uri="{9D8B030D-6E8A-4147-A177-3AD203B41FA5}">
                      <a16:colId xmlns:a16="http://schemas.microsoft.com/office/drawing/2014/main" val="1306424498"/>
                    </a:ext>
                  </a:extLst>
                </a:gridCol>
                <a:gridCol w="673591">
                  <a:extLst>
                    <a:ext uri="{9D8B030D-6E8A-4147-A177-3AD203B41FA5}">
                      <a16:colId xmlns:a16="http://schemas.microsoft.com/office/drawing/2014/main" val="2738825095"/>
                    </a:ext>
                  </a:extLst>
                </a:gridCol>
                <a:gridCol w="673591">
                  <a:extLst>
                    <a:ext uri="{9D8B030D-6E8A-4147-A177-3AD203B41FA5}">
                      <a16:colId xmlns:a16="http://schemas.microsoft.com/office/drawing/2014/main" val="3798800617"/>
                    </a:ext>
                  </a:extLst>
                </a:gridCol>
              </a:tblGrid>
              <a:tr h="554182">
                <a:tc>
                  <a:txBody>
                    <a:bodyPr/>
                    <a:lstStyle/>
                    <a:p>
                      <a:pPr algn="ctr" fontAlgn="ctr"/>
                      <a:r>
                        <a:rPr lang="en-US" sz="1800" u="none" strike="noStrike">
                          <a:effectLst/>
                        </a:rPr>
                        <a:t>CO</a:t>
                      </a:r>
                      <a:endParaRPr lang="en-US" sz="1800" b="1" i="0" u="none" strike="noStrike">
                        <a:solidFill>
                          <a:srgbClr val="000000"/>
                        </a:solidFill>
                        <a:effectLst/>
                        <a:latin typeface="Calibri" panose="020F0502020204030204" pitchFamily="34" charset="0"/>
                      </a:endParaRPr>
                    </a:p>
                  </a:txBody>
                  <a:tcPr marL="5768" marR="5768" marT="5768" marB="0" anchor="ctr">
                    <a:solidFill>
                      <a:srgbClr val="D4F5FF"/>
                    </a:solidFill>
                  </a:tcPr>
                </a:tc>
                <a:tc>
                  <a:txBody>
                    <a:bodyPr/>
                    <a:lstStyle/>
                    <a:p>
                      <a:pPr algn="ctr" fontAlgn="ctr"/>
                      <a:r>
                        <a:rPr lang="en-US" sz="1800" u="none" strike="noStrike">
                          <a:effectLst/>
                        </a:rPr>
                        <a:t>PO-1</a:t>
                      </a:r>
                      <a:endParaRPr lang="en-US" sz="1800" b="1" i="0" u="none" strike="noStrike">
                        <a:solidFill>
                          <a:srgbClr val="000000"/>
                        </a:solidFill>
                        <a:effectLst/>
                        <a:latin typeface="Calibri" panose="020F0502020204030204" pitchFamily="34" charset="0"/>
                      </a:endParaRPr>
                    </a:p>
                  </a:txBody>
                  <a:tcPr marL="5768" marR="5768" marT="5768" marB="0" anchor="ctr">
                    <a:solidFill>
                      <a:srgbClr val="D4F5FF"/>
                    </a:solidFill>
                  </a:tcPr>
                </a:tc>
                <a:tc>
                  <a:txBody>
                    <a:bodyPr/>
                    <a:lstStyle/>
                    <a:p>
                      <a:pPr algn="ctr" fontAlgn="ctr"/>
                      <a:r>
                        <a:rPr lang="en-US" sz="1800" u="none" strike="noStrike" dirty="0">
                          <a:effectLst/>
                        </a:rPr>
                        <a:t>PO-2</a:t>
                      </a:r>
                      <a:endParaRPr lang="en-US" sz="1800" b="1" i="0" u="none" strike="noStrike" dirty="0">
                        <a:solidFill>
                          <a:srgbClr val="000000"/>
                        </a:solidFill>
                        <a:effectLst/>
                        <a:latin typeface="Calibri" panose="020F0502020204030204" pitchFamily="34" charset="0"/>
                      </a:endParaRPr>
                    </a:p>
                  </a:txBody>
                  <a:tcPr marL="5768" marR="5768" marT="5768" marB="0" anchor="ctr">
                    <a:solidFill>
                      <a:srgbClr val="D4F5FF"/>
                    </a:solidFill>
                  </a:tcPr>
                </a:tc>
                <a:tc>
                  <a:txBody>
                    <a:bodyPr/>
                    <a:lstStyle/>
                    <a:p>
                      <a:pPr algn="ctr" fontAlgn="ctr"/>
                      <a:r>
                        <a:rPr lang="en-US" sz="1800" u="none" strike="noStrike">
                          <a:effectLst/>
                        </a:rPr>
                        <a:t>PO-3</a:t>
                      </a:r>
                      <a:endParaRPr lang="en-US" sz="1800" b="1" i="0" u="none" strike="noStrike">
                        <a:solidFill>
                          <a:srgbClr val="000000"/>
                        </a:solidFill>
                        <a:effectLst/>
                        <a:latin typeface="Calibri" panose="020F0502020204030204" pitchFamily="34" charset="0"/>
                      </a:endParaRPr>
                    </a:p>
                  </a:txBody>
                  <a:tcPr marL="5768" marR="5768" marT="5768" marB="0" anchor="ctr">
                    <a:solidFill>
                      <a:srgbClr val="D4F5FF"/>
                    </a:solidFill>
                  </a:tcPr>
                </a:tc>
                <a:tc>
                  <a:txBody>
                    <a:bodyPr/>
                    <a:lstStyle/>
                    <a:p>
                      <a:pPr algn="ctr" fontAlgn="ctr"/>
                      <a:r>
                        <a:rPr lang="en-US" sz="1800" u="none" strike="noStrike">
                          <a:effectLst/>
                        </a:rPr>
                        <a:t>PO-4</a:t>
                      </a:r>
                      <a:endParaRPr lang="en-US" sz="1800" b="1" i="0" u="none" strike="noStrike">
                        <a:solidFill>
                          <a:srgbClr val="000000"/>
                        </a:solidFill>
                        <a:effectLst/>
                        <a:latin typeface="Calibri" panose="020F0502020204030204" pitchFamily="34" charset="0"/>
                      </a:endParaRPr>
                    </a:p>
                  </a:txBody>
                  <a:tcPr marL="5768" marR="5768" marT="5768" marB="0" anchor="ctr">
                    <a:solidFill>
                      <a:srgbClr val="D4F5FF"/>
                    </a:solidFill>
                  </a:tcPr>
                </a:tc>
                <a:tc>
                  <a:txBody>
                    <a:bodyPr/>
                    <a:lstStyle/>
                    <a:p>
                      <a:pPr algn="ctr" fontAlgn="ctr"/>
                      <a:r>
                        <a:rPr lang="en-US" sz="1800" u="none" strike="noStrike">
                          <a:effectLst/>
                        </a:rPr>
                        <a:t>PO-5</a:t>
                      </a:r>
                      <a:endParaRPr lang="en-US" sz="1800" b="1" i="0" u="none" strike="noStrike">
                        <a:solidFill>
                          <a:srgbClr val="000000"/>
                        </a:solidFill>
                        <a:effectLst/>
                        <a:latin typeface="Calibri" panose="020F0502020204030204" pitchFamily="34" charset="0"/>
                      </a:endParaRPr>
                    </a:p>
                  </a:txBody>
                  <a:tcPr marL="5768" marR="5768" marT="5768" marB="0" anchor="ctr">
                    <a:solidFill>
                      <a:srgbClr val="D4F5FF"/>
                    </a:solidFill>
                  </a:tcPr>
                </a:tc>
                <a:tc>
                  <a:txBody>
                    <a:bodyPr/>
                    <a:lstStyle/>
                    <a:p>
                      <a:pPr algn="ctr" fontAlgn="ctr"/>
                      <a:r>
                        <a:rPr lang="en-US" sz="1800" u="none" strike="noStrike">
                          <a:effectLst/>
                        </a:rPr>
                        <a:t>PO-6</a:t>
                      </a:r>
                      <a:endParaRPr lang="en-US" sz="1800" b="1" i="0" u="none" strike="noStrike">
                        <a:solidFill>
                          <a:srgbClr val="000000"/>
                        </a:solidFill>
                        <a:effectLst/>
                        <a:latin typeface="Calibri" panose="020F0502020204030204" pitchFamily="34" charset="0"/>
                      </a:endParaRPr>
                    </a:p>
                  </a:txBody>
                  <a:tcPr marL="5768" marR="5768" marT="5768" marB="0" anchor="ctr">
                    <a:solidFill>
                      <a:srgbClr val="D4F5FF"/>
                    </a:solidFill>
                  </a:tcPr>
                </a:tc>
                <a:tc>
                  <a:txBody>
                    <a:bodyPr/>
                    <a:lstStyle/>
                    <a:p>
                      <a:pPr algn="ctr" fontAlgn="ctr"/>
                      <a:r>
                        <a:rPr lang="en-US" sz="1800" u="none" strike="noStrike" dirty="0">
                          <a:effectLst/>
                        </a:rPr>
                        <a:t>PO-7</a:t>
                      </a:r>
                      <a:endParaRPr lang="en-US" sz="1800" b="1" i="0" u="none" strike="noStrike" dirty="0">
                        <a:solidFill>
                          <a:srgbClr val="000000"/>
                        </a:solidFill>
                        <a:effectLst/>
                        <a:latin typeface="Calibri" panose="020F0502020204030204" pitchFamily="34" charset="0"/>
                      </a:endParaRPr>
                    </a:p>
                  </a:txBody>
                  <a:tcPr marL="5768" marR="5768" marT="5768" marB="0" anchor="ctr">
                    <a:solidFill>
                      <a:srgbClr val="D4F5FF"/>
                    </a:solidFill>
                  </a:tcPr>
                </a:tc>
                <a:tc>
                  <a:txBody>
                    <a:bodyPr/>
                    <a:lstStyle/>
                    <a:p>
                      <a:pPr algn="ctr" fontAlgn="ctr"/>
                      <a:r>
                        <a:rPr lang="en-US" sz="1800" u="none" strike="noStrike">
                          <a:effectLst/>
                        </a:rPr>
                        <a:t>PO-8</a:t>
                      </a:r>
                      <a:endParaRPr lang="en-US" sz="1800" b="1" i="0" u="none" strike="noStrike">
                        <a:solidFill>
                          <a:srgbClr val="000000"/>
                        </a:solidFill>
                        <a:effectLst/>
                        <a:latin typeface="Calibri" panose="020F0502020204030204" pitchFamily="34" charset="0"/>
                      </a:endParaRPr>
                    </a:p>
                  </a:txBody>
                  <a:tcPr marL="5768" marR="5768" marT="5768" marB="0" anchor="ctr">
                    <a:solidFill>
                      <a:srgbClr val="D4F5FF"/>
                    </a:solidFill>
                  </a:tcPr>
                </a:tc>
                <a:tc>
                  <a:txBody>
                    <a:bodyPr/>
                    <a:lstStyle/>
                    <a:p>
                      <a:pPr algn="ctr" fontAlgn="ctr"/>
                      <a:r>
                        <a:rPr lang="en-US" sz="1800" u="none" strike="noStrike">
                          <a:effectLst/>
                        </a:rPr>
                        <a:t>PO-9</a:t>
                      </a:r>
                      <a:endParaRPr lang="en-US" sz="1800" b="1" i="0" u="none" strike="noStrike">
                        <a:solidFill>
                          <a:srgbClr val="000000"/>
                        </a:solidFill>
                        <a:effectLst/>
                        <a:latin typeface="Calibri" panose="020F0502020204030204" pitchFamily="34" charset="0"/>
                      </a:endParaRPr>
                    </a:p>
                  </a:txBody>
                  <a:tcPr marL="5768" marR="5768" marT="5768" marB="0" anchor="ctr">
                    <a:solidFill>
                      <a:srgbClr val="D4F5FF"/>
                    </a:solidFill>
                  </a:tcPr>
                </a:tc>
                <a:tc>
                  <a:txBody>
                    <a:bodyPr/>
                    <a:lstStyle/>
                    <a:p>
                      <a:pPr algn="ctr" fontAlgn="ctr"/>
                      <a:r>
                        <a:rPr lang="en-US" sz="1800" u="none" strike="noStrike">
                          <a:effectLst/>
                        </a:rPr>
                        <a:t>PO-10</a:t>
                      </a:r>
                      <a:endParaRPr lang="en-US" sz="1800" b="1" i="0" u="none" strike="noStrike">
                        <a:solidFill>
                          <a:srgbClr val="000000"/>
                        </a:solidFill>
                        <a:effectLst/>
                        <a:latin typeface="Calibri" panose="020F0502020204030204" pitchFamily="34" charset="0"/>
                      </a:endParaRPr>
                    </a:p>
                  </a:txBody>
                  <a:tcPr marL="5768" marR="5768" marT="5768" marB="0" anchor="ctr">
                    <a:solidFill>
                      <a:srgbClr val="D4F5FF"/>
                    </a:solidFill>
                  </a:tcPr>
                </a:tc>
                <a:tc>
                  <a:txBody>
                    <a:bodyPr/>
                    <a:lstStyle/>
                    <a:p>
                      <a:pPr algn="ctr" fontAlgn="ctr"/>
                      <a:r>
                        <a:rPr lang="en-US" sz="1800" u="none" strike="noStrike">
                          <a:effectLst/>
                        </a:rPr>
                        <a:t>PO-11</a:t>
                      </a:r>
                      <a:endParaRPr lang="en-US" sz="1800" b="1" i="0" u="none" strike="noStrike">
                        <a:solidFill>
                          <a:srgbClr val="000000"/>
                        </a:solidFill>
                        <a:effectLst/>
                        <a:latin typeface="Calibri" panose="020F0502020204030204" pitchFamily="34" charset="0"/>
                      </a:endParaRPr>
                    </a:p>
                  </a:txBody>
                  <a:tcPr marL="5768" marR="5768" marT="5768" marB="0" anchor="ctr">
                    <a:solidFill>
                      <a:srgbClr val="D4F5FF"/>
                    </a:solidFill>
                  </a:tcPr>
                </a:tc>
                <a:tc>
                  <a:txBody>
                    <a:bodyPr/>
                    <a:lstStyle/>
                    <a:p>
                      <a:pPr algn="ctr" fontAlgn="ctr"/>
                      <a:r>
                        <a:rPr lang="en-US" sz="1800" u="none" strike="noStrike" dirty="0">
                          <a:effectLst/>
                        </a:rPr>
                        <a:t>PO-12</a:t>
                      </a:r>
                      <a:endParaRPr lang="en-US" sz="1800" b="1" i="0" u="none" strike="noStrike" dirty="0">
                        <a:solidFill>
                          <a:srgbClr val="000000"/>
                        </a:solidFill>
                        <a:effectLst/>
                        <a:latin typeface="Calibri" panose="020F0502020204030204" pitchFamily="34" charset="0"/>
                      </a:endParaRPr>
                    </a:p>
                  </a:txBody>
                  <a:tcPr marL="5768" marR="5768" marT="5768" marB="0" anchor="ctr">
                    <a:solidFill>
                      <a:srgbClr val="D4F5FF"/>
                    </a:solidFill>
                  </a:tcPr>
                </a:tc>
                <a:extLst>
                  <a:ext uri="{0D108BD9-81ED-4DB2-BD59-A6C34878D82A}">
                    <a16:rowId xmlns:a16="http://schemas.microsoft.com/office/drawing/2014/main" val="2188784393"/>
                  </a:ext>
                </a:extLst>
              </a:tr>
              <a:tr h="554182">
                <a:tc>
                  <a:txBody>
                    <a:bodyPr/>
                    <a:lstStyle/>
                    <a:p>
                      <a:pPr algn="ctr" fontAlgn="ctr"/>
                      <a:r>
                        <a:rPr lang="en-US" sz="1800" u="none" strike="noStrike" dirty="0">
                          <a:effectLst/>
                        </a:rPr>
                        <a:t>CO1</a:t>
                      </a:r>
                      <a:endParaRPr lang="en-US" sz="1800" b="0" i="0" u="none" strike="noStrike" dirty="0">
                        <a:solidFill>
                          <a:srgbClr val="000000"/>
                        </a:solidFill>
                        <a:effectLst/>
                        <a:latin typeface="Calibri" panose="020F0502020204030204" pitchFamily="34" charset="0"/>
                      </a:endParaRPr>
                    </a:p>
                  </a:txBody>
                  <a:tcPr marL="5768" marR="5768" marT="5768" marB="0" anchor="ctr">
                    <a:solidFill>
                      <a:srgbClr val="E8C0BF"/>
                    </a:solidFill>
                  </a:tcP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dirty="0">
                          <a:effectLst/>
                        </a:rPr>
                        <a:t>-</a:t>
                      </a:r>
                      <a:endParaRPr lang="en-US" sz="1800" b="0" i="0" u="none" strike="noStrike" dirty="0">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extLst>
                  <a:ext uri="{0D108BD9-81ED-4DB2-BD59-A6C34878D82A}">
                    <a16:rowId xmlns:a16="http://schemas.microsoft.com/office/drawing/2014/main" val="693448162"/>
                  </a:ext>
                </a:extLst>
              </a:tr>
              <a:tr h="554182">
                <a:tc>
                  <a:txBody>
                    <a:bodyPr/>
                    <a:lstStyle/>
                    <a:p>
                      <a:pPr algn="ctr" fontAlgn="ctr"/>
                      <a:r>
                        <a:rPr lang="en-US" sz="1800" u="none" strike="noStrike" dirty="0">
                          <a:effectLst/>
                        </a:rPr>
                        <a:t>CO2</a:t>
                      </a:r>
                      <a:endParaRPr lang="en-US" sz="1800" b="0" i="0" u="none" strike="noStrike" dirty="0">
                        <a:solidFill>
                          <a:srgbClr val="000000"/>
                        </a:solidFill>
                        <a:effectLst/>
                        <a:latin typeface="Calibri" panose="020F0502020204030204" pitchFamily="34" charset="0"/>
                      </a:endParaRPr>
                    </a:p>
                  </a:txBody>
                  <a:tcPr marL="5768" marR="5768" marT="5768" marB="0" anchor="ctr">
                    <a:solidFill>
                      <a:srgbClr val="E8C0BF"/>
                    </a:solidFill>
                  </a:tcP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extLst>
                  <a:ext uri="{0D108BD9-81ED-4DB2-BD59-A6C34878D82A}">
                    <a16:rowId xmlns:a16="http://schemas.microsoft.com/office/drawing/2014/main" val="1425901788"/>
                  </a:ext>
                </a:extLst>
              </a:tr>
              <a:tr h="554182">
                <a:tc>
                  <a:txBody>
                    <a:bodyPr/>
                    <a:lstStyle/>
                    <a:p>
                      <a:pPr algn="ctr" fontAlgn="ctr"/>
                      <a:r>
                        <a:rPr lang="en-US" sz="1800" u="none" strike="noStrike" dirty="0">
                          <a:effectLst/>
                        </a:rPr>
                        <a:t>CO3</a:t>
                      </a:r>
                      <a:endParaRPr lang="en-US" sz="1800" b="0" i="0" u="none" strike="noStrike" dirty="0">
                        <a:solidFill>
                          <a:srgbClr val="000000"/>
                        </a:solidFill>
                        <a:effectLst/>
                        <a:latin typeface="Calibri" panose="020F0502020204030204" pitchFamily="34" charset="0"/>
                      </a:endParaRPr>
                    </a:p>
                  </a:txBody>
                  <a:tcPr marL="5768" marR="5768" marT="5768" marB="0" anchor="ctr">
                    <a:solidFill>
                      <a:srgbClr val="E8C0BF"/>
                    </a:solidFill>
                  </a:tcP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extLst>
                  <a:ext uri="{0D108BD9-81ED-4DB2-BD59-A6C34878D82A}">
                    <a16:rowId xmlns:a16="http://schemas.microsoft.com/office/drawing/2014/main" val="4266066842"/>
                  </a:ext>
                </a:extLst>
              </a:tr>
              <a:tr h="554182">
                <a:tc>
                  <a:txBody>
                    <a:bodyPr/>
                    <a:lstStyle/>
                    <a:p>
                      <a:pPr algn="ctr" fontAlgn="ctr"/>
                      <a:r>
                        <a:rPr lang="en-US" sz="1800" u="none" strike="noStrike" dirty="0">
                          <a:effectLst/>
                        </a:rPr>
                        <a:t>CO4</a:t>
                      </a:r>
                      <a:endParaRPr lang="en-US" sz="1800" b="0" i="0" u="none" strike="noStrike" dirty="0">
                        <a:solidFill>
                          <a:srgbClr val="000000"/>
                        </a:solidFill>
                        <a:effectLst/>
                        <a:latin typeface="Calibri" panose="020F0502020204030204" pitchFamily="34" charset="0"/>
                      </a:endParaRPr>
                    </a:p>
                  </a:txBody>
                  <a:tcPr marL="5768" marR="5768" marT="5768" marB="0" anchor="ctr">
                    <a:solidFill>
                      <a:srgbClr val="E8C0BF"/>
                    </a:solidFill>
                  </a:tcP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extLst>
                  <a:ext uri="{0D108BD9-81ED-4DB2-BD59-A6C34878D82A}">
                    <a16:rowId xmlns:a16="http://schemas.microsoft.com/office/drawing/2014/main" val="1979543103"/>
                  </a:ext>
                </a:extLst>
              </a:tr>
              <a:tr h="568037">
                <a:tc>
                  <a:txBody>
                    <a:bodyPr/>
                    <a:lstStyle/>
                    <a:p>
                      <a:pPr algn="ctr" fontAlgn="ctr"/>
                      <a:r>
                        <a:rPr lang="en-US" sz="1800" u="none" strike="noStrike" dirty="0">
                          <a:effectLst/>
                        </a:rPr>
                        <a:t>CO5</a:t>
                      </a:r>
                      <a:endParaRPr lang="en-US" sz="1800" b="0" i="0" u="none" strike="noStrike" dirty="0">
                        <a:solidFill>
                          <a:srgbClr val="000000"/>
                        </a:solidFill>
                        <a:effectLst/>
                        <a:latin typeface="Calibri" panose="020F0502020204030204" pitchFamily="34" charset="0"/>
                      </a:endParaRPr>
                    </a:p>
                  </a:txBody>
                  <a:tcPr marL="5768" marR="5768" marT="5768" marB="0" anchor="ctr">
                    <a:solidFill>
                      <a:srgbClr val="E8C0BF"/>
                    </a:solidFill>
                  </a:tcP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extLst>
                  <a:ext uri="{0D108BD9-81ED-4DB2-BD59-A6C34878D82A}">
                    <a16:rowId xmlns:a16="http://schemas.microsoft.com/office/drawing/2014/main" val="634687372"/>
                  </a:ext>
                </a:extLst>
              </a:tr>
              <a:tr h="242454">
                <a:tc>
                  <a:txBody>
                    <a:bodyPr/>
                    <a:lstStyle/>
                    <a:p>
                      <a:pPr algn="ctr" fontAlgn="ctr"/>
                      <a:r>
                        <a:rPr lang="en-US" sz="1800" b="1" u="none" strike="noStrike" dirty="0">
                          <a:solidFill>
                            <a:srgbClr val="FF0000"/>
                          </a:solidFill>
                          <a:effectLst/>
                        </a:rPr>
                        <a:t>Mean</a:t>
                      </a:r>
                      <a:endParaRPr lang="en-US" sz="1800" b="1" i="0" u="none" strike="noStrike" dirty="0">
                        <a:solidFill>
                          <a:srgbClr val="FF0000"/>
                        </a:solidFill>
                        <a:effectLst/>
                        <a:latin typeface="Calibri" panose="020F0502020204030204" pitchFamily="34" charset="0"/>
                      </a:endParaRPr>
                    </a:p>
                  </a:txBody>
                  <a:tcPr marL="5768" marR="5768" marT="5768" marB="0" anchor="ctr"/>
                </a:tc>
                <a:tc>
                  <a:txBody>
                    <a:bodyPr/>
                    <a:lstStyle/>
                    <a:p>
                      <a:pPr algn="ctr" fontAlgn="ctr"/>
                      <a:r>
                        <a:rPr lang="en-US" sz="1800" b="1" u="none" strike="noStrike" dirty="0">
                          <a:solidFill>
                            <a:srgbClr val="FF0000"/>
                          </a:solidFill>
                          <a:effectLst/>
                        </a:rPr>
                        <a:t>2</a:t>
                      </a:r>
                      <a:endParaRPr lang="en-US" sz="1800" b="1" i="0" u="none" strike="noStrike" dirty="0">
                        <a:solidFill>
                          <a:srgbClr val="FF0000"/>
                        </a:solidFill>
                        <a:effectLst/>
                        <a:latin typeface="Calibri" panose="020F0502020204030204" pitchFamily="34" charset="0"/>
                      </a:endParaRPr>
                    </a:p>
                  </a:txBody>
                  <a:tcPr marL="5768" marR="5768" marT="5768" marB="0" anchor="ctr"/>
                </a:tc>
                <a:tc>
                  <a:txBody>
                    <a:bodyPr/>
                    <a:lstStyle/>
                    <a:p>
                      <a:pPr algn="ctr" fontAlgn="ctr"/>
                      <a:r>
                        <a:rPr lang="en-US" sz="1800" b="1" u="none" strike="noStrike" dirty="0">
                          <a:solidFill>
                            <a:srgbClr val="FF0000"/>
                          </a:solidFill>
                          <a:effectLst/>
                        </a:rPr>
                        <a:t>2</a:t>
                      </a:r>
                      <a:endParaRPr lang="en-US" sz="1800" b="1" i="0" u="none" strike="noStrike" dirty="0">
                        <a:solidFill>
                          <a:srgbClr val="FF0000"/>
                        </a:solidFill>
                        <a:effectLst/>
                        <a:latin typeface="Calibri" panose="020F0502020204030204" pitchFamily="34" charset="0"/>
                      </a:endParaRPr>
                    </a:p>
                  </a:txBody>
                  <a:tcPr marL="5768" marR="5768" marT="5768" marB="0" anchor="ctr"/>
                </a:tc>
                <a:tc>
                  <a:txBody>
                    <a:bodyPr/>
                    <a:lstStyle/>
                    <a:p>
                      <a:pPr algn="ctr" fontAlgn="ctr"/>
                      <a:r>
                        <a:rPr lang="en-US" sz="1800" b="1" u="none" strike="noStrike" dirty="0">
                          <a:solidFill>
                            <a:srgbClr val="FF0000"/>
                          </a:solidFill>
                          <a:effectLst/>
                        </a:rPr>
                        <a:t>1</a:t>
                      </a:r>
                      <a:endParaRPr lang="en-US" sz="1800" b="1" i="0" u="none" strike="noStrike" dirty="0">
                        <a:solidFill>
                          <a:srgbClr val="FF0000"/>
                        </a:solidFill>
                        <a:effectLst/>
                        <a:latin typeface="Calibri" panose="020F0502020204030204" pitchFamily="34" charset="0"/>
                      </a:endParaRPr>
                    </a:p>
                  </a:txBody>
                  <a:tcPr marL="5768" marR="5768" marT="5768" marB="0" anchor="ctr"/>
                </a:tc>
                <a:tc>
                  <a:txBody>
                    <a:bodyPr/>
                    <a:lstStyle/>
                    <a:p>
                      <a:pPr algn="ctr" fontAlgn="ctr"/>
                      <a:r>
                        <a:rPr lang="en-US" sz="1800" b="1" u="none" strike="noStrike" dirty="0">
                          <a:solidFill>
                            <a:srgbClr val="FF0000"/>
                          </a:solidFill>
                          <a:effectLst/>
                        </a:rPr>
                        <a:t>-</a:t>
                      </a:r>
                      <a:endParaRPr lang="en-US" sz="1800" b="1" i="0" u="none" strike="noStrike" dirty="0">
                        <a:solidFill>
                          <a:srgbClr val="FF0000"/>
                        </a:solidFill>
                        <a:effectLst/>
                        <a:latin typeface="Calibri" panose="020F0502020204030204" pitchFamily="34" charset="0"/>
                      </a:endParaRPr>
                    </a:p>
                  </a:txBody>
                  <a:tcPr marL="5768" marR="5768" marT="5768" marB="0" anchor="ctr"/>
                </a:tc>
                <a:tc>
                  <a:txBody>
                    <a:bodyPr/>
                    <a:lstStyle/>
                    <a:p>
                      <a:pPr algn="ctr" fontAlgn="ctr"/>
                      <a:r>
                        <a:rPr lang="en-US" sz="1800" b="1" u="none" strike="noStrike" dirty="0">
                          <a:solidFill>
                            <a:srgbClr val="FF0000"/>
                          </a:solidFill>
                          <a:effectLst/>
                        </a:rPr>
                        <a:t>-</a:t>
                      </a:r>
                      <a:endParaRPr lang="en-US" sz="1800" b="1" i="0" u="none" strike="noStrike" dirty="0">
                        <a:solidFill>
                          <a:srgbClr val="FF0000"/>
                        </a:solidFill>
                        <a:effectLst/>
                        <a:latin typeface="Calibri" panose="020F0502020204030204" pitchFamily="34" charset="0"/>
                      </a:endParaRPr>
                    </a:p>
                  </a:txBody>
                  <a:tcPr marL="5768" marR="5768" marT="5768" marB="0" anchor="ctr"/>
                </a:tc>
                <a:tc>
                  <a:txBody>
                    <a:bodyPr/>
                    <a:lstStyle/>
                    <a:p>
                      <a:pPr algn="ctr" fontAlgn="ctr"/>
                      <a:r>
                        <a:rPr lang="en-US" sz="1800" b="1" u="none" strike="noStrike" dirty="0">
                          <a:solidFill>
                            <a:srgbClr val="FF0000"/>
                          </a:solidFill>
                          <a:effectLst/>
                        </a:rPr>
                        <a:t>1</a:t>
                      </a:r>
                      <a:endParaRPr lang="en-US" sz="1800" b="1" i="0" u="none" strike="noStrike" dirty="0">
                        <a:solidFill>
                          <a:srgbClr val="FF0000"/>
                        </a:solidFill>
                        <a:effectLst/>
                        <a:latin typeface="Calibri" panose="020F0502020204030204" pitchFamily="34" charset="0"/>
                      </a:endParaRPr>
                    </a:p>
                  </a:txBody>
                  <a:tcPr marL="5768" marR="5768" marT="5768" marB="0" anchor="ctr"/>
                </a:tc>
                <a:tc>
                  <a:txBody>
                    <a:bodyPr/>
                    <a:lstStyle/>
                    <a:p>
                      <a:pPr algn="ctr" fontAlgn="ctr"/>
                      <a:r>
                        <a:rPr lang="en-US" sz="1800" b="1" u="none" strike="noStrike" dirty="0">
                          <a:solidFill>
                            <a:srgbClr val="FF0000"/>
                          </a:solidFill>
                          <a:effectLst/>
                        </a:rPr>
                        <a:t>3</a:t>
                      </a:r>
                      <a:endParaRPr lang="en-US" sz="1800" b="1" i="0" u="none" strike="noStrike" dirty="0">
                        <a:solidFill>
                          <a:srgbClr val="FF0000"/>
                        </a:solidFill>
                        <a:effectLst/>
                        <a:latin typeface="Calibri" panose="020F0502020204030204" pitchFamily="34" charset="0"/>
                      </a:endParaRPr>
                    </a:p>
                  </a:txBody>
                  <a:tcPr marL="5768" marR="5768" marT="5768" marB="0" anchor="ctr"/>
                </a:tc>
                <a:tc>
                  <a:txBody>
                    <a:bodyPr/>
                    <a:lstStyle/>
                    <a:p>
                      <a:pPr algn="ctr" fontAlgn="ctr"/>
                      <a:r>
                        <a:rPr lang="en-US" sz="1800" b="1" u="none" strike="noStrike" dirty="0">
                          <a:solidFill>
                            <a:srgbClr val="FF0000"/>
                          </a:solidFill>
                          <a:effectLst/>
                        </a:rPr>
                        <a:t>2</a:t>
                      </a:r>
                      <a:endParaRPr lang="en-US" sz="1800" b="1" i="0" u="none" strike="noStrike" dirty="0">
                        <a:solidFill>
                          <a:srgbClr val="FF0000"/>
                        </a:solidFill>
                        <a:effectLst/>
                        <a:latin typeface="Calibri" panose="020F0502020204030204" pitchFamily="34" charset="0"/>
                      </a:endParaRPr>
                    </a:p>
                  </a:txBody>
                  <a:tcPr marL="5768" marR="5768" marT="5768" marB="0" anchor="ctr"/>
                </a:tc>
                <a:tc>
                  <a:txBody>
                    <a:bodyPr/>
                    <a:lstStyle/>
                    <a:p>
                      <a:pPr algn="ctr" fontAlgn="ctr"/>
                      <a:r>
                        <a:rPr lang="en-US" sz="1800" b="1" u="none" strike="noStrike" dirty="0">
                          <a:solidFill>
                            <a:srgbClr val="FF0000"/>
                          </a:solidFill>
                          <a:effectLst/>
                        </a:rPr>
                        <a:t>2</a:t>
                      </a:r>
                      <a:endParaRPr lang="en-US" sz="1800" b="1" i="0" u="none" strike="noStrike" dirty="0">
                        <a:solidFill>
                          <a:srgbClr val="FF0000"/>
                        </a:solidFill>
                        <a:effectLst/>
                        <a:latin typeface="Calibri" panose="020F0502020204030204" pitchFamily="34" charset="0"/>
                      </a:endParaRPr>
                    </a:p>
                  </a:txBody>
                  <a:tcPr marL="5768" marR="5768" marT="5768" marB="0" anchor="ctr"/>
                </a:tc>
                <a:tc>
                  <a:txBody>
                    <a:bodyPr/>
                    <a:lstStyle/>
                    <a:p>
                      <a:pPr algn="ctr" fontAlgn="ctr"/>
                      <a:r>
                        <a:rPr lang="en-US" sz="1800" b="1" u="none" strike="noStrike" dirty="0">
                          <a:solidFill>
                            <a:srgbClr val="FF0000"/>
                          </a:solidFill>
                          <a:effectLst/>
                        </a:rPr>
                        <a:t>2</a:t>
                      </a:r>
                      <a:endParaRPr lang="en-US" sz="1800" b="1" i="0" u="none" strike="noStrike" dirty="0">
                        <a:solidFill>
                          <a:srgbClr val="FF0000"/>
                        </a:solidFill>
                        <a:effectLst/>
                        <a:latin typeface="Calibri" panose="020F0502020204030204" pitchFamily="34" charset="0"/>
                      </a:endParaRPr>
                    </a:p>
                  </a:txBody>
                  <a:tcPr marL="5768" marR="5768" marT="5768" marB="0" anchor="ctr"/>
                </a:tc>
                <a:tc>
                  <a:txBody>
                    <a:bodyPr/>
                    <a:lstStyle/>
                    <a:p>
                      <a:pPr algn="ctr" fontAlgn="ctr"/>
                      <a:r>
                        <a:rPr lang="en-US" sz="1800" b="1" u="none" strike="noStrike" dirty="0">
                          <a:solidFill>
                            <a:srgbClr val="FF0000"/>
                          </a:solidFill>
                          <a:effectLst/>
                        </a:rPr>
                        <a:t>-</a:t>
                      </a:r>
                      <a:endParaRPr lang="en-US" sz="1800" b="1" i="0" u="none" strike="noStrike" dirty="0">
                        <a:solidFill>
                          <a:srgbClr val="FF0000"/>
                        </a:solidFill>
                        <a:effectLst/>
                        <a:latin typeface="Calibri" panose="020F0502020204030204" pitchFamily="34" charset="0"/>
                      </a:endParaRPr>
                    </a:p>
                  </a:txBody>
                  <a:tcPr marL="5768" marR="5768" marT="5768" marB="0" anchor="ctr"/>
                </a:tc>
                <a:tc>
                  <a:txBody>
                    <a:bodyPr/>
                    <a:lstStyle/>
                    <a:p>
                      <a:pPr algn="ctr" fontAlgn="ctr"/>
                      <a:r>
                        <a:rPr lang="en-US" sz="1800" b="1" u="none" strike="noStrike" dirty="0">
                          <a:solidFill>
                            <a:srgbClr val="FF0000"/>
                          </a:solidFill>
                          <a:effectLst/>
                        </a:rPr>
                        <a:t>2</a:t>
                      </a:r>
                      <a:endParaRPr lang="en-US" sz="1800" b="1" i="0" u="none" strike="noStrike" dirty="0">
                        <a:solidFill>
                          <a:srgbClr val="FF0000"/>
                        </a:solidFill>
                        <a:effectLst/>
                        <a:latin typeface="Calibri" panose="020F0502020204030204" pitchFamily="34" charset="0"/>
                      </a:endParaRPr>
                    </a:p>
                  </a:txBody>
                  <a:tcPr marL="5768" marR="5768" marT="5768" marB="0" anchor="ctr"/>
                </a:tc>
                <a:extLst>
                  <a:ext uri="{0D108BD9-81ED-4DB2-BD59-A6C34878D82A}">
                    <a16:rowId xmlns:a16="http://schemas.microsoft.com/office/drawing/2014/main" val="2162029946"/>
                  </a:ext>
                </a:extLst>
              </a:tr>
            </a:tbl>
          </a:graphicData>
        </a:graphic>
      </p:graphicFrame>
    </p:spTree>
    <p:extLst>
      <p:ext uri="{BB962C8B-B14F-4D97-AF65-F5344CB8AC3E}">
        <p14:creationId xmlns:p14="http://schemas.microsoft.com/office/powerpoint/2010/main" val="374628755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CA69304-F981-4E2F-ABB1-BF61BDC76A66}" type="datetime1">
              <a:rPr lang="en-US" smtClean="0"/>
              <a:t>3/28/2022</a:t>
            </a:fld>
            <a:endParaRPr lang="en-US"/>
          </a:p>
        </p:txBody>
      </p:sp>
      <p:sp>
        <p:nvSpPr>
          <p:cNvPr id="5" name="Footer Placeholder 4"/>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3</a:t>
            </a:r>
            <a:endParaRPr lang="en-US" sz="1600" dirty="0">
              <a:solidFill>
                <a:schemeClr val="tx1"/>
              </a:solidFill>
            </a:endParaRPr>
          </a:p>
        </p:txBody>
      </p:sp>
      <p:sp>
        <p:nvSpPr>
          <p:cNvPr id="7" name="Title 1"/>
          <p:cNvSpPr txBox="1">
            <a:spLocks/>
          </p:cNvSpPr>
          <p:nvPr/>
        </p:nvSpPr>
        <p:spPr>
          <a:xfrm>
            <a:off x="1295399" y="21"/>
            <a:ext cx="7696199"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solidFill>
                  <a:schemeClr val="tx1"/>
                </a:solidFill>
                <a:latin typeface="+mj-lt"/>
              </a:rPr>
              <a:t>Program Specific Outcome (PSO’s)</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334660" y="-7495"/>
            <a:ext cx="1085850" cy="817163"/>
          </a:xfrm>
          <a:prstGeom prst="rect">
            <a:avLst/>
          </a:prstGeom>
          <a:noFill/>
        </p:spPr>
      </p:pic>
      <p:sp>
        <p:nvSpPr>
          <p:cNvPr id="2" name="Slide Number Placeholder 1">
            <a:extLst>
              <a:ext uri="{FF2B5EF4-FFF2-40B4-BE49-F238E27FC236}">
                <a16:creationId xmlns:a16="http://schemas.microsoft.com/office/drawing/2014/main" id="{194D41C3-1294-47C4-9198-EE44ED08F001}"/>
              </a:ext>
            </a:extLst>
          </p:cNvPr>
          <p:cNvSpPr>
            <a:spLocks noGrp="1"/>
          </p:cNvSpPr>
          <p:nvPr>
            <p:ph type="sldNum" sz="quarter" idx="12"/>
          </p:nvPr>
        </p:nvSpPr>
        <p:spPr/>
        <p:txBody>
          <a:bodyPr/>
          <a:lstStyle/>
          <a:p>
            <a:r>
              <a:rPr lang="en-US" dirty="0"/>
              <a:t>                         </a:t>
            </a:r>
            <a:fld id="{B6F15528-21DE-4FAA-801E-634DDDAF4B2B}" type="slidenum">
              <a:rPr lang="en-US" smtClean="0"/>
              <a:pPr/>
              <a:t>14</a:t>
            </a:fld>
            <a:endParaRPr lang="en-US" dirty="0"/>
          </a:p>
        </p:txBody>
      </p:sp>
      <p:sp>
        <p:nvSpPr>
          <p:cNvPr id="10" name="TextBox 9">
            <a:extLst>
              <a:ext uri="{FF2B5EF4-FFF2-40B4-BE49-F238E27FC236}">
                <a16:creationId xmlns:a16="http://schemas.microsoft.com/office/drawing/2014/main" id="{C1A44D11-6E59-4C7C-A6E7-F1553F982DBB}"/>
              </a:ext>
            </a:extLst>
          </p:cNvPr>
          <p:cNvSpPr txBox="1"/>
          <p:nvPr/>
        </p:nvSpPr>
        <p:spPr>
          <a:xfrm>
            <a:off x="304800" y="1081400"/>
            <a:ext cx="8686798" cy="461665"/>
          </a:xfrm>
          <a:prstGeom prst="rect">
            <a:avLst/>
          </a:prstGeom>
          <a:noFill/>
        </p:spPr>
        <p:txBody>
          <a:bodyPr wrap="square">
            <a:spAutoFit/>
          </a:bodyPr>
          <a:lstStyle/>
          <a:p>
            <a:r>
              <a:rPr lang="en-US" sz="2400" dirty="0"/>
              <a:t>Not applicable </a:t>
            </a:r>
          </a:p>
        </p:txBody>
      </p:sp>
    </p:spTree>
    <p:extLst>
      <p:ext uri="{BB962C8B-B14F-4D97-AF65-F5344CB8AC3E}">
        <p14:creationId xmlns:p14="http://schemas.microsoft.com/office/powerpoint/2010/main" val="309163435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3D66F94-22AE-4B5F-BE30-D8192FBDC4D7}" type="datetime1">
              <a:rPr lang="en-US" smtClean="0"/>
              <a:t>3/28/2022</a:t>
            </a:fld>
            <a:endParaRPr lang="en-US"/>
          </a:p>
        </p:txBody>
      </p:sp>
      <p:sp>
        <p:nvSpPr>
          <p:cNvPr id="5" name="Footer Placeholder 4"/>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3</a:t>
            </a:r>
            <a:endParaRPr lang="en-US" sz="1600" dirty="0">
              <a:solidFill>
                <a:schemeClr val="tx1"/>
              </a:solidFill>
            </a:endParaRPr>
          </a:p>
        </p:txBody>
      </p:sp>
      <p:sp>
        <p:nvSpPr>
          <p:cNvPr id="7" name="Title 1"/>
          <p:cNvSpPr txBox="1">
            <a:spLocks/>
          </p:cNvSpPr>
          <p:nvPr/>
        </p:nvSpPr>
        <p:spPr>
          <a:xfrm>
            <a:off x="1295399" y="21"/>
            <a:ext cx="7696199"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solidFill>
                  <a:schemeClr val="tx1"/>
                </a:solidFill>
                <a:latin typeface="+mj-lt"/>
              </a:rPr>
              <a:t>COs and PSOs Mapping</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334660" y="-7495"/>
            <a:ext cx="1085850" cy="817163"/>
          </a:xfrm>
          <a:prstGeom prst="rect">
            <a:avLst/>
          </a:prstGeom>
          <a:noFill/>
        </p:spPr>
      </p:pic>
      <p:sp>
        <p:nvSpPr>
          <p:cNvPr id="2" name="Slide Number Placeholder 1">
            <a:extLst>
              <a:ext uri="{FF2B5EF4-FFF2-40B4-BE49-F238E27FC236}">
                <a16:creationId xmlns:a16="http://schemas.microsoft.com/office/drawing/2014/main" id="{194D41C3-1294-47C4-9198-EE44ED08F001}"/>
              </a:ext>
            </a:extLst>
          </p:cNvPr>
          <p:cNvSpPr>
            <a:spLocks noGrp="1"/>
          </p:cNvSpPr>
          <p:nvPr>
            <p:ph type="sldNum" sz="quarter" idx="12"/>
          </p:nvPr>
        </p:nvSpPr>
        <p:spPr/>
        <p:txBody>
          <a:bodyPr/>
          <a:lstStyle/>
          <a:p>
            <a:r>
              <a:rPr lang="en-US" dirty="0"/>
              <a:t>                         </a:t>
            </a:r>
            <a:fld id="{B6F15528-21DE-4FAA-801E-634DDDAF4B2B}" type="slidenum">
              <a:rPr lang="en-US" smtClean="0"/>
              <a:pPr/>
              <a:t>15</a:t>
            </a:fld>
            <a:endParaRPr lang="en-US" dirty="0"/>
          </a:p>
        </p:txBody>
      </p:sp>
      <p:sp>
        <p:nvSpPr>
          <p:cNvPr id="10" name="TextBox 9">
            <a:extLst>
              <a:ext uri="{FF2B5EF4-FFF2-40B4-BE49-F238E27FC236}">
                <a16:creationId xmlns:a16="http://schemas.microsoft.com/office/drawing/2014/main" id="{C1A44D11-6E59-4C7C-A6E7-F1553F982DBB}"/>
              </a:ext>
            </a:extLst>
          </p:cNvPr>
          <p:cNvSpPr txBox="1"/>
          <p:nvPr/>
        </p:nvSpPr>
        <p:spPr>
          <a:xfrm>
            <a:off x="304800" y="1081400"/>
            <a:ext cx="8686798" cy="461665"/>
          </a:xfrm>
          <a:prstGeom prst="rect">
            <a:avLst/>
          </a:prstGeom>
          <a:noFill/>
        </p:spPr>
        <p:txBody>
          <a:bodyPr wrap="square">
            <a:spAutoFit/>
          </a:bodyPr>
          <a:lstStyle/>
          <a:p>
            <a:r>
              <a:rPr lang="en-US" sz="2400" dirty="0"/>
              <a:t>Not applicable </a:t>
            </a:r>
          </a:p>
        </p:txBody>
      </p:sp>
    </p:spTree>
    <p:extLst>
      <p:ext uri="{BB962C8B-B14F-4D97-AF65-F5344CB8AC3E}">
        <p14:creationId xmlns:p14="http://schemas.microsoft.com/office/powerpoint/2010/main" val="183827906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9975D69-D6C2-45C3-B23D-498CB01A40B7}" type="datetime1">
              <a:rPr lang="en-US" smtClean="0"/>
              <a:t>3/28/2022</a:t>
            </a:fld>
            <a:endParaRPr lang="en-US"/>
          </a:p>
        </p:txBody>
      </p:sp>
      <p:sp>
        <p:nvSpPr>
          <p:cNvPr id="5" name="Footer Placeholder 4"/>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3</a:t>
            </a:r>
            <a:endParaRPr lang="en-US" sz="1600" dirty="0">
              <a:solidFill>
                <a:schemeClr val="tx1"/>
              </a:solidFill>
            </a:endParaRPr>
          </a:p>
        </p:txBody>
      </p:sp>
      <p:sp>
        <p:nvSpPr>
          <p:cNvPr id="7" name="Title 1"/>
          <p:cNvSpPr txBox="1">
            <a:spLocks/>
          </p:cNvSpPr>
          <p:nvPr/>
        </p:nvSpPr>
        <p:spPr>
          <a:xfrm>
            <a:off x="1295399" y="21"/>
            <a:ext cx="7696199"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solidFill>
                  <a:schemeClr val="tx1"/>
                </a:solidFill>
                <a:latin typeface="+mj-lt"/>
              </a:rPr>
              <a:t>Program Educational Objectives (PEOs)</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334660" y="-7495"/>
            <a:ext cx="1085850" cy="817163"/>
          </a:xfrm>
          <a:prstGeom prst="rect">
            <a:avLst/>
          </a:prstGeom>
          <a:noFill/>
        </p:spPr>
      </p:pic>
      <p:sp>
        <p:nvSpPr>
          <p:cNvPr id="2" name="Slide Number Placeholder 1">
            <a:extLst>
              <a:ext uri="{FF2B5EF4-FFF2-40B4-BE49-F238E27FC236}">
                <a16:creationId xmlns:a16="http://schemas.microsoft.com/office/drawing/2014/main" id="{194D41C3-1294-47C4-9198-EE44ED08F001}"/>
              </a:ext>
            </a:extLst>
          </p:cNvPr>
          <p:cNvSpPr>
            <a:spLocks noGrp="1"/>
          </p:cNvSpPr>
          <p:nvPr>
            <p:ph type="sldNum" sz="quarter" idx="12"/>
          </p:nvPr>
        </p:nvSpPr>
        <p:spPr/>
        <p:txBody>
          <a:bodyPr/>
          <a:lstStyle/>
          <a:p>
            <a:r>
              <a:rPr lang="en-US" dirty="0"/>
              <a:t>                         </a:t>
            </a:r>
            <a:fld id="{B6F15528-21DE-4FAA-801E-634DDDAF4B2B}" type="slidenum">
              <a:rPr lang="en-US" smtClean="0"/>
              <a:pPr/>
              <a:t>16</a:t>
            </a:fld>
            <a:endParaRPr lang="en-US" dirty="0"/>
          </a:p>
        </p:txBody>
      </p:sp>
      <p:sp>
        <p:nvSpPr>
          <p:cNvPr id="10" name="TextBox 9">
            <a:extLst>
              <a:ext uri="{FF2B5EF4-FFF2-40B4-BE49-F238E27FC236}">
                <a16:creationId xmlns:a16="http://schemas.microsoft.com/office/drawing/2014/main" id="{C1A44D11-6E59-4C7C-A6E7-F1553F982DBB}"/>
              </a:ext>
            </a:extLst>
          </p:cNvPr>
          <p:cNvSpPr txBox="1"/>
          <p:nvPr/>
        </p:nvSpPr>
        <p:spPr>
          <a:xfrm>
            <a:off x="304800" y="1081400"/>
            <a:ext cx="8686798" cy="461665"/>
          </a:xfrm>
          <a:prstGeom prst="rect">
            <a:avLst/>
          </a:prstGeom>
          <a:noFill/>
        </p:spPr>
        <p:txBody>
          <a:bodyPr wrap="square">
            <a:spAutoFit/>
          </a:bodyPr>
          <a:lstStyle/>
          <a:p>
            <a:r>
              <a:rPr lang="en-US" sz="2400" dirty="0"/>
              <a:t>Not applicable </a:t>
            </a:r>
          </a:p>
        </p:txBody>
      </p:sp>
    </p:spTree>
    <p:extLst>
      <p:ext uri="{BB962C8B-B14F-4D97-AF65-F5344CB8AC3E}">
        <p14:creationId xmlns:p14="http://schemas.microsoft.com/office/powerpoint/2010/main" val="45831233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F8CA5E-73BC-4F44-BF7F-0198733F261B}" type="datetime1">
              <a:rPr lang="en-US" smtClean="0"/>
              <a:t>3/28/2022</a:t>
            </a:fld>
            <a:endParaRPr lang="en-US"/>
          </a:p>
        </p:txBody>
      </p:sp>
      <p:sp>
        <p:nvSpPr>
          <p:cNvPr id="5" name="Footer Placeholder 4"/>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3</a:t>
            </a:r>
            <a:endParaRPr lang="en-US" sz="1600" dirty="0">
              <a:solidFill>
                <a:schemeClr val="tx1"/>
              </a:solidFill>
            </a:endParaRPr>
          </a:p>
        </p:txBody>
      </p:sp>
      <p:sp>
        <p:nvSpPr>
          <p:cNvPr id="7" name="Title 1"/>
          <p:cNvSpPr txBox="1">
            <a:spLocks/>
          </p:cNvSpPr>
          <p:nvPr/>
        </p:nvSpPr>
        <p:spPr>
          <a:xfrm>
            <a:off x="1295399" y="21"/>
            <a:ext cx="7696199"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solidFill>
                  <a:schemeClr val="tx1"/>
                </a:solidFill>
                <a:latin typeface="+mj-lt"/>
              </a:rPr>
              <a:t>Result Analysis</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334660" y="-7495"/>
            <a:ext cx="1085850" cy="817163"/>
          </a:xfrm>
          <a:prstGeom prst="rect">
            <a:avLst/>
          </a:prstGeom>
          <a:noFill/>
        </p:spPr>
      </p:pic>
      <p:sp>
        <p:nvSpPr>
          <p:cNvPr id="2" name="Slide Number Placeholder 1">
            <a:extLst>
              <a:ext uri="{FF2B5EF4-FFF2-40B4-BE49-F238E27FC236}">
                <a16:creationId xmlns:a16="http://schemas.microsoft.com/office/drawing/2014/main" id="{194D41C3-1294-47C4-9198-EE44ED08F001}"/>
              </a:ext>
            </a:extLst>
          </p:cNvPr>
          <p:cNvSpPr>
            <a:spLocks noGrp="1"/>
          </p:cNvSpPr>
          <p:nvPr>
            <p:ph type="sldNum" sz="quarter" idx="12"/>
          </p:nvPr>
        </p:nvSpPr>
        <p:spPr/>
        <p:txBody>
          <a:bodyPr/>
          <a:lstStyle/>
          <a:p>
            <a:r>
              <a:rPr lang="en-US" dirty="0"/>
              <a:t>                         </a:t>
            </a:r>
            <a:fld id="{B6F15528-21DE-4FAA-801E-634DDDAF4B2B}" type="slidenum">
              <a:rPr lang="en-US" smtClean="0"/>
              <a:pPr/>
              <a:t>17</a:t>
            </a:fld>
            <a:endParaRPr lang="en-US" dirty="0"/>
          </a:p>
        </p:txBody>
      </p:sp>
      <p:sp>
        <p:nvSpPr>
          <p:cNvPr id="10" name="TextBox 9">
            <a:extLst>
              <a:ext uri="{FF2B5EF4-FFF2-40B4-BE49-F238E27FC236}">
                <a16:creationId xmlns:a16="http://schemas.microsoft.com/office/drawing/2014/main" id="{C1A44D11-6E59-4C7C-A6E7-F1553F982DBB}"/>
              </a:ext>
            </a:extLst>
          </p:cNvPr>
          <p:cNvSpPr txBox="1"/>
          <p:nvPr/>
        </p:nvSpPr>
        <p:spPr>
          <a:xfrm>
            <a:off x="304800" y="1081400"/>
            <a:ext cx="8686798" cy="461665"/>
          </a:xfrm>
          <a:prstGeom prst="rect">
            <a:avLst/>
          </a:prstGeom>
          <a:noFill/>
        </p:spPr>
        <p:txBody>
          <a:bodyPr wrap="square">
            <a:spAutoFit/>
          </a:bodyPr>
          <a:lstStyle/>
          <a:p>
            <a:r>
              <a:rPr lang="en-US" sz="2400" dirty="0"/>
              <a:t>Not Available (first time included)</a:t>
            </a:r>
          </a:p>
        </p:txBody>
      </p:sp>
    </p:spTree>
    <p:extLst>
      <p:ext uri="{BB962C8B-B14F-4D97-AF65-F5344CB8AC3E}">
        <p14:creationId xmlns:p14="http://schemas.microsoft.com/office/powerpoint/2010/main" val="134197900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839200" cy="5310586"/>
          </a:xfrm>
        </p:spPr>
        <p:txBody>
          <a:bodyPr>
            <a:normAutofit/>
          </a:bodyPr>
          <a:lstStyle/>
          <a:p>
            <a:pPr algn="just"/>
            <a:r>
              <a:rPr lang="en-US" sz="2000" dirty="0">
                <a:latin typeface="Times New Roman" panose="02020603050405020304" pitchFamily="18" charset="0"/>
                <a:cs typeface="Times New Roman" panose="02020603050405020304" pitchFamily="18" charset="0"/>
              </a:rPr>
              <a:t>Environmental studies are the study of human interaction with the environment and in the interests of solving complex problems. </a:t>
            </a:r>
          </a:p>
          <a:p>
            <a:pPr algn="just"/>
            <a:r>
              <a:rPr lang="en-US" sz="2000" dirty="0">
                <a:latin typeface="Times New Roman" panose="02020603050405020304" pitchFamily="18" charset="0"/>
                <a:cs typeface="Times New Roman" panose="02020603050405020304" pitchFamily="18" charset="0"/>
              </a:rPr>
              <a:t>Environment includes which we are directly or indirectly dependent for our survival, whether it is living component like animals, plants or non living component like soil, air and water.</a:t>
            </a:r>
          </a:p>
          <a:p>
            <a:pPr algn="just"/>
            <a:r>
              <a:rPr lang="en-US" sz="2000" dirty="0">
                <a:latin typeface="Times New Roman" panose="02020603050405020304" pitchFamily="18" charset="0"/>
                <a:cs typeface="Times New Roman" panose="02020603050405020304" pitchFamily="18" charset="0"/>
              </a:rPr>
              <a:t>The biologist Jacob Van </a:t>
            </a:r>
            <a:r>
              <a:rPr lang="en-US" sz="2000" dirty="0" err="1">
                <a:latin typeface="Times New Roman" panose="02020603050405020304" pitchFamily="18" charset="0"/>
                <a:cs typeface="Times New Roman" panose="02020603050405020304" pitchFamily="18" charset="0"/>
              </a:rPr>
              <a:t>Uerkal</a:t>
            </a:r>
            <a:r>
              <a:rPr lang="en-US" sz="2000" dirty="0">
                <a:latin typeface="Times New Roman" panose="02020603050405020304" pitchFamily="18" charset="0"/>
                <a:cs typeface="Times New Roman" panose="02020603050405020304" pitchFamily="18" charset="0"/>
              </a:rPr>
              <a:t> (1864-1944) introduced the term ‘environment’</a:t>
            </a:r>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Video: https://www.youtube.com/watch?v=7G3eXI_DPn8</a:t>
            </a:r>
            <a:endParaRPr lang="en-US" sz="1800" dirty="0"/>
          </a:p>
        </p:txBody>
      </p:sp>
      <p:sp>
        <p:nvSpPr>
          <p:cNvPr id="4" name="Date Placeholder 3"/>
          <p:cNvSpPr>
            <a:spLocks noGrp="1"/>
          </p:cNvSpPr>
          <p:nvPr>
            <p:ph type="dt" sz="half" idx="10"/>
          </p:nvPr>
        </p:nvSpPr>
        <p:spPr/>
        <p:txBody>
          <a:bodyPr/>
          <a:lstStyle/>
          <a:p>
            <a:fld id="{042A0E1E-3683-4511-92AC-04C80B48507D}" type="datetime1">
              <a:rPr lang="en-US" smtClean="0"/>
              <a:t>3/28/2022</a:t>
            </a:fld>
            <a:endParaRPr lang="en-US"/>
          </a:p>
        </p:txBody>
      </p:sp>
      <p:sp>
        <p:nvSpPr>
          <p:cNvPr id="5" name="Footer Placeholder 4"/>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40283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solidFill>
                  <a:prstClr val="black"/>
                </a:solidFill>
                <a:ea typeface="+mj-ea"/>
                <a:cs typeface="+mj-cs"/>
              </a:rPr>
              <a:t>Brief Introduction about the Subject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a:extLst>
              <a:ext uri="{FF2B5EF4-FFF2-40B4-BE49-F238E27FC236}">
                <a16:creationId xmlns:a16="http://schemas.microsoft.com/office/drawing/2014/main" id="{80DB584A-BE7F-43BB-8983-A64CB1553BC7}"/>
              </a:ext>
            </a:extLst>
          </p:cNvPr>
          <p:cNvPicPr>
            <a:picLocks noChangeAspect="1"/>
          </p:cNvPicPr>
          <p:nvPr/>
        </p:nvPicPr>
        <p:blipFill>
          <a:blip r:embed="rId3"/>
          <a:stretch>
            <a:fillRect/>
          </a:stretch>
        </p:blipFill>
        <p:spPr>
          <a:xfrm>
            <a:off x="5867400" y="4157307"/>
            <a:ext cx="3276600" cy="1842188"/>
          </a:xfrm>
          <a:prstGeom prst="rect">
            <a:avLst/>
          </a:prstGeom>
        </p:spPr>
      </p:pic>
    </p:spTree>
    <p:extLst>
      <p:ext uri="{BB962C8B-B14F-4D97-AF65-F5344CB8AC3E}">
        <p14:creationId xmlns:p14="http://schemas.microsoft.com/office/powerpoint/2010/main" val="4195553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FCD34F5F-334F-4A03-9832-57E9C73B72A5}" type="datetime1">
              <a:rPr lang="en-US" smtClean="0"/>
              <a:t>3/28/2022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19</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t>Syllabus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Content Placeholder 2">
            <a:extLst>
              <a:ext uri="{FF2B5EF4-FFF2-40B4-BE49-F238E27FC236}">
                <a16:creationId xmlns:a16="http://schemas.microsoft.com/office/drawing/2014/main" id="{95D9BA16-644B-4361-A222-61DB89B31106}"/>
              </a:ext>
            </a:extLst>
          </p:cNvPr>
          <p:cNvSpPr>
            <a:spLocks noGrp="1"/>
          </p:cNvSpPr>
          <p:nvPr>
            <p:ph idx="1"/>
          </p:nvPr>
        </p:nvSpPr>
        <p:spPr>
          <a:xfrm>
            <a:off x="480391" y="1708151"/>
            <a:ext cx="7848600" cy="3870324"/>
          </a:xfrm>
        </p:spPr>
        <p:txBody>
          <a:bodyPr>
            <a:normAutofit/>
          </a:bodyPr>
          <a:lstStyle/>
          <a:p>
            <a:r>
              <a:rPr lang="en-US" sz="2800" b="1" dirty="0"/>
              <a:t>UNIT-III (Biodiversity Succession)</a:t>
            </a:r>
            <a:endParaRPr lang="en-US" sz="1800" b="1" dirty="0"/>
          </a:p>
          <a:p>
            <a:pPr algn="just"/>
            <a:r>
              <a:rPr lang="en-US" sz="2000" dirty="0"/>
              <a:t>Biodiversity and their importance, Threats to biodiversity, major causes, extinction’s, vulnerability of species to extinction, IUCN threat categories, Red data book. </a:t>
            </a:r>
          </a:p>
          <a:p>
            <a:pPr algn="just"/>
            <a:r>
              <a:rPr lang="en-US" sz="2000" dirty="0"/>
              <a:t>Strategies for biodiversity conservation, principles of biodiversity conservation in-situ and ex-situ conservation </a:t>
            </a:r>
            <a:r>
              <a:rPr lang="en-US" sz="2000" dirty="0" err="1"/>
              <a:t>strategies,Mega</a:t>
            </a:r>
            <a:r>
              <a:rPr lang="en-US" sz="2000" dirty="0"/>
              <a:t> diversity zones and Hot spots, concepts, distribution and importance.</a:t>
            </a:r>
          </a:p>
          <a:p>
            <a:pPr algn="just"/>
            <a:r>
              <a:rPr lang="en-US" sz="2000" b="1" dirty="0"/>
              <a:t>Succession: </a:t>
            </a:r>
            <a:r>
              <a:rPr lang="en-US" sz="2000" dirty="0"/>
              <a:t>Concepts of succession, Types of Succession. Trends in succession. Climax and stability.</a:t>
            </a:r>
          </a:p>
        </p:txBody>
      </p:sp>
      <p:sp>
        <p:nvSpPr>
          <p:cNvPr id="12" name="Subtitle 2">
            <a:extLst>
              <a:ext uri="{FF2B5EF4-FFF2-40B4-BE49-F238E27FC236}">
                <a16:creationId xmlns:a16="http://schemas.microsoft.com/office/drawing/2014/main" id="{880EE9AB-8A2C-4CF6-8941-6E571A437F9D}"/>
              </a:ext>
            </a:extLst>
          </p:cNvPr>
          <p:cNvSpPr txBox="1">
            <a:spLocks/>
          </p:cNvSpPr>
          <p:nvPr/>
        </p:nvSpPr>
        <p:spPr>
          <a:xfrm>
            <a:off x="2494935" y="930275"/>
            <a:ext cx="4724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noProof="0" dirty="0">
                <a:ln>
                  <a:noFill/>
                </a:ln>
                <a:solidFill>
                  <a:schemeClr val="tx1"/>
                </a:solidFill>
                <a:effectLst/>
                <a:uLnTx/>
                <a:uFillTx/>
                <a:latin typeface="+mn-lt"/>
                <a:ea typeface="+mn-ea"/>
                <a:cs typeface="+mn-cs"/>
              </a:rPr>
              <a:t> III</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Footer Placeholder 1">
            <a:extLst>
              <a:ext uri="{FF2B5EF4-FFF2-40B4-BE49-F238E27FC236}">
                <a16:creationId xmlns:a16="http://schemas.microsoft.com/office/drawing/2014/main" id="{2D713067-2A0B-4C3A-A29C-1D4154FED01E}"/>
              </a:ext>
            </a:extLst>
          </p:cNvPr>
          <p:cNvSpPr>
            <a:spLocks noGrp="1"/>
          </p:cNvSpPr>
          <p:nvPr>
            <p:ph type="ftr" sz="quarter" idx="11"/>
          </p:nvPr>
        </p:nvSpPr>
        <p:spPr/>
        <p:txBody>
          <a:bodyPr/>
          <a:lstStyle/>
          <a:p>
            <a:r>
              <a:rPr lang="it-IT"/>
              <a:t>Sonali Agarwal        EVS (ANC0302)            Unit 3</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Evaluation Scheme </a:t>
            </a:r>
          </a:p>
        </p:txBody>
      </p:sp>
      <p:pic>
        <p:nvPicPr>
          <p:cNvPr id="102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D36146A9-6F01-42ED-9AA8-62A9340D215E}" type="datetime1">
              <a:rPr lang="en-US" smtClean="0"/>
              <a:t>3/28/2022</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2</a:t>
            </a:fld>
            <a:endParaRPr lang="en-US"/>
          </a:p>
        </p:txBody>
      </p:sp>
      <p:sp>
        <p:nvSpPr>
          <p:cNvPr id="13" name="Footer Placeholder 12"/>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3</a:t>
            </a:r>
            <a:endParaRPr lang="en-US" dirty="0"/>
          </a:p>
        </p:txBody>
      </p:sp>
      <p:pic>
        <p:nvPicPr>
          <p:cNvPr id="4" name="Picture 3" descr="Table&#10;&#10;Description automatically generated">
            <a:extLst>
              <a:ext uri="{FF2B5EF4-FFF2-40B4-BE49-F238E27FC236}">
                <a16:creationId xmlns:a16="http://schemas.microsoft.com/office/drawing/2014/main" id="{2FE77908-281A-4E50-9B34-82C628C96D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7178" y="937865"/>
            <a:ext cx="7649643" cy="4982270"/>
          </a:xfrm>
          <a:prstGeom prst="rect">
            <a:avLst/>
          </a:prstGeom>
        </p:spPr>
      </p:pic>
    </p:spTree>
    <p:extLst>
      <p:ext uri="{BB962C8B-B14F-4D97-AF65-F5344CB8AC3E}">
        <p14:creationId xmlns:p14="http://schemas.microsoft.com/office/powerpoint/2010/main" val="3145347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53E8FC2E-F3E7-4A91-9206-D485E4E5CB50}" type="datetime1">
              <a:rPr lang="en-US" smtClean="0"/>
              <a:t>3/28/2022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20</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Content</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Content Placeholder 2">
            <a:extLst>
              <a:ext uri="{FF2B5EF4-FFF2-40B4-BE49-F238E27FC236}">
                <a16:creationId xmlns:a16="http://schemas.microsoft.com/office/drawing/2014/main" id="{F069D4D2-FC2F-4B95-8293-7D728D138308}"/>
              </a:ext>
            </a:extLst>
          </p:cNvPr>
          <p:cNvSpPr>
            <a:spLocks noGrp="1"/>
          </p:cNvSpPr>
          <p:nvPr>
            <p:ph idx="1"/>
          </p:nvPr>
        </p:nvSpPr>
        <p:spPr>
          <a:xfrm>
            <a:off x="381000" y="1143000"/>
            <a:ext cx="7924800" cy="4525963"/>
          </a:xfrm>
        </p:spPr>
        <p:txBody>
          <a:bodyPr>
            <a:normAutofit lnSpcReduction="10000"/>
          </a:bodyPr>
          <a:lstStyle/>
          <a:p>
            <a:pPr marL="0" indent="0">
              <a:buNone/>
            </a:pPr>
            <a:endParaRPr lang="en-US" sz="1800" b="1" dirty="0"/>
          </a:p>
          <a:p>
            <a:pPr algn="just"/>
            <a:r>
              <a:rPr lang="en-US" sz="2000" dirty="0"/>
              <a:t>Biodiversity and their importance, </a:t>
            </a:r>
          </a:p>
          <a:p>
            <a:pPr algn="just"/>
            <a:r>
              <a:rPr lang="en-US" sz="2000" dirty="0"/>
              <a:t>Threats to biodiversity, </a:t>
            </a:r>
          </a:p>
          <a:p>
            <a:pPr algn="just"/>
            <a:r>
              <a:rPr lang="en-US" sz="2000" dirty="0"/>
              <a:t>Major causes, extinction’s, </a:t>
            </a:r>
          </a:p>
          <a:p>
            <a:pPr algn="just"/>
            <a:r>
              <a:rPr lang="en-US" sz="2000" dirty="0"/>
              <a:t>Vulnerability of species to extinction, </a:t>
            </a:r>
          </a:p>
          <a:p>
            <a:pPr algn="just"/>
            <a:r>
              <a:rPr lang="en-US" sz="2000" dirty="0"/>
              <a:t>IUCN threat categories, Red data book. </a:t>
            </a:r>
          </a:p>
          <a:p>
            <a:pPr algn="just"/>
            <a:r>
              <a:rPr lang="en-US" sz="2000" dirty="0"/>
              <a:t>Strategies for biodiversity conservation, </a:t>
            </a:r>
          </a:p>
          <a:p>
            <a:pPr algn="just"/>
            <a:r>
              <a:rPr lang="en-US" sz="2000" dirty="0"/>
              <a:t>Principles of biodiversity conservation in-situ and ex-situ conservation strategies,</a:t>
            </a:r>
          </a:p>
          <a:p>
            <a:pPr algn="just"/>
            <a:r>
              <a:rPr lang="en-US" sz="2000" dirty="0"/>
              <a:t>Mega diversity zones and Hot spots, concepts, distribution and importance.</a:t>
            </a:r>
          </a:p>
          <a:p>
            <a:pPr algn="just"/>
            <a:r>
              <a:rPr lang="en-US" sz="2000" b="1" dirty="0"/>
              <a:t>Succession: </a:t>
            </a:r>
            <a:r>
              <a:rPr lang="en-US" sz="2000" dirty="0"/>
              <a:t>Concepts of succession, Types of Succession. Trends in succession. </a:t>
            </a:r>
          </a:p>
          <a:p>
            <a:pPr algn="just"/>
            <a:r>
              <a:rPr lang="en-US" sz="2000" dirty="0"/>
              <a:t>Climax and stability.</a:t>
            </a:r>
          </a:p>
          <a:p>
            <a:endParaRPr lang="en-US" sz="1800" dirty="0"/>
          </a:p>
        </p:txBody>
      </p:sp>
      <p:sp>
        <p:nvSpPr>
          <p:cNvPr id="2" name="Footer Placeholder 1">
            <a:extLst>
              <a:ext uri="{FF2B5EF4-FFF2-40B4-BE49-F238E27FC236}">
                <a16:creationId xmlns:a16="http://schemas.microsoft.com/office/drawing/2014/main" id="{78528206-14BB-4FCB-812E-EF4E000C0119}"/>
              </a:ext>
            </a:extLst>
          </p:cNvPr>
          <p:cNvSpPr>
            <a:spLocks noGrp="1"/>
          </p:cNvSpPr>
          <p:nvPr>
            <p:ph type="ftr" sz="quarter" idx="11"/>
          </p:nvPr>
        </p:nvSpPr>
        <p:spPr/>
        <p:txBody>
          <a:bodyPr/>
          <a:lstStyle/>
          <a:p>
            <a:r>
              <a:rPr lang="it-IT"/>
              <a:t>Sonali Agarwal        EVS (ANC0302)            Unit 3</a:t>
            </a:r>
            <a:endParaRPr lang="en-US"/>
          </a:p>
        </p:txBody>
      </p:sp>
    </p:spTree>
    <p:extLst>
      <p:ext uri="{BB962C8B-B14F-4D97-AF65-F5344CB8AC3E}">
        <p14:creationId xmlns:p14="http://schemas.microsoft.com/office/powerpoint/2010/main" val="3817597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1800" b="1" dirty="0"/>
              <a:t>Course objective of </a:t>
            </a:r>
          </a:p>
          <a:p>
            <a:r>
              <a:rPr lang="en-US" sz="1800" b="1" dirty="0"/>
              <a:t>CO 3 – To Understand the importance of biodiversity, Threats of biodiversity and different methods of biodiversity conservation (K1,K2)</a:t>
            </a:r>
          </a:p>
          <a:p>
            <a:endParaRPr lang="en-US" sz="1800" b="1" dirty="0"/>
          </a:p>
          <a:p>
            <a:endParaRPr lang="en-US" sz="1800" b="1" dirty="0"/>
          </a:p>
          <a:p>
            <a:endParaRPr lang="en-US" sz="1800" b="1" dirty="0"/>
          </a:p>
          <a:p>
            <a:endParaRPr lang="en-US" sz="1800" b="1" dirty="0"/>
          </a:p>
          <a:p>
            <a:pPr algn="just">
              <a:buNone/>
            </a:pPr>
            <a:endParaRPr lang="en-US" sz="2400" dirty="0"/>
          </a:p>
          <a:p>
            <a:pPr algn="just">
              <a:buNone/>
            </a:pPr>
            <a:endParaRPr lang="en-US" sz="2400" b="1" dirty="0"/>
          </a:p>
          <a:p>
            <a:pPr algn="just">
              <a:buNone/>
            </a:pPr>
            <a:endParaRPr lang="en-US" sz="2400" dirty="0"/>
          </a:p>
          <a:p>
            <a:pPr algn="ctr">
              <a:buNone/>
            </a:pPr>
            <a:endParaRPr lang="en-US" sz="1800" dirty="0"/>
          </a:p>
          <a:p>
            <a:endParaRPr lang="en-US" sz="1800" dirty="0"/>
          </a:p>
        </p:txBody>
      </p:sp>
      <p:sp>
        <p:nvSpPr>
          <p:cNvPr id="4" name="Date Placeholder 3"/>
          <p:cNvSpPr>
            <a:spLocks noGrp="1"/>
          </p:cNvSpPr>
          <p:nvPr>
            <p:ph type="dt" sz="half" idx="10"/>
          </p:nvPr>
        </p:nvSpPr>
        <p:spPr/>
        <p:txBody>
          <a:bodyPr/>
          <a:lstStyle/>
          <a:p>
            <a:fld id="{58A9F254-E586-4B6A-B410-CB791295CC4C}" type="datetime1">
              <a:rPr lang="en-US" smtClean="0"/>
              <a:t>3/28/2022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Course</a:t>
            </a:r>
            <a:r>
              <a:rPr kumimoji="0" lang="en-US" sz="3000" b="0" i="0" u="none" strike="noStrike" kern="1200" cap="none" spc="0" normalizeH="0" noProof="0" dirty="0">
                <a:ln>
                  <a:noFill/>
                </a:ln>
                <a:solidFill>
                  <a:schemeClr val="dk1"/>
                </a:solidFill>
                <a:effectLst/>
                <a:uLnTx/>
                <a:uFillTx/>
                <a:latin typeface="+mn-lt"/>
                <a:ea typeface="+mn-ea"/>
                <a:cs typeface="+mn-cs"/>
              </a:rPr>
              <a:t> Objective(CO3)</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Footer Placeholder 1">
            <a:extLst>
              <a:ext uri="{FF2B5EF4-FFF2-40B4-BE49-F238E27FC236}">
                <a16:creationId xmlns:a16="http://schemas.microsoft.com/office/drawing/2014/main" id="{0C5397CA-2F9B-49FF-85A7-A604EF1E83E9}"/>
              </a:ext>
            </a:extLst>
          </p:cNvPr>
          <p:cNvSpPr>
            <a:spLocks noGrp="1"/>
          </p:cNvSpPr>
          <p:nvPr>
            <p:ph type="ftr" sz="quarter" idx="11"/>
          </p:nvPr>
        </p:nvSpPr>
        <p:spPr/>
        <p:txBody>
          <a:bodyPr/>
          <a:lstStyle/>
          <a:p>
            <a:r>
              <a:rPr lang="it-IT"/>
              <a:t>Sonali Agarwal        EVS (ANC0302)            Unit 3</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dirty="0"/>
              <a:t>CO 1 ---Understand the basic principles of ecology and environment. Ecosystem: Basic concepts, components of ecosystem, food chains and food webs. Ecological pyramidsK1,K2</a:t>
            </a:r>
          </a:p>
          <a:p>
            <a:endParaRPr lang="en-US" sz="1800" dirty="0"/>
          </a:p>
          <a:p>
            <a:r>
              <a:rPr lang="en-US" sz="1800" dirty="0"/>
              <a:t>CO 2--Understand the different types of natural recourses like food, forest, Minerals and energy and their conservation K1.K2</a:t>
            </a:r>
          </a:p>
          <a:p>
            <a:r>
              <a:rPr lang="en-US" sz="1800" b="1" dirty="0"/>
              <a:t>CO 3 --Understand the importance of biodiversity, Threats of biodiversity and different methods of biodiversity conservationK1,K2</a:t>
            </a:r>
          </a:p>
          <a:p>
            <a:r>
              <a:rPr lang="en-US" sz="1800" dirty="0"/>
              <a:t>CO 4--Understand the different types of pollution, pollutants, their sources, effects and their control methods.K1,K2,K3</a:t>
            </a:r>
          </a:p>
          <a:p>
            <a:r>
              <a:rPr lang="en-US" sz="1800" dirty="0"/>
              <a:t>CO 5--Understand the basic concepts of sustainable development, Environmental Impact Assessment (EIA) and different acts related to environmentK1,K2,K3</a:t>
            </a:r>
          </a:p>
        </p:txBody>
      </p:sp>
      <p:sp>
        <p:nvSpPr>
          <p:cNvPr id="4" name="Date Placeholder 3"/>
          <p:cNvSpPr>
            <a:spLocks noGrp="1"/>
          </p:cNvSpPr>
          <p:nvPr>
            <p:ph type="dt" sz="half" idx="10"/>
          </p:nvPr>
        </p:nvSpPr>
        <p:spPr/>
        <p:txBody>
          <a:bodyPr/>
          <a:lstStyle/>
          <a:p>
            <a:fld id="{638CBA0D-0AD1-4E4B-8701-9D71F3855D78}" type="datetime1">
              <a:rPr lang="en-US" smtClean="0"/>
              <a:t>3/28/2022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Course</a:t>
            </a:r>
            <a:r>
              <a:rPr kumimoji="0" lang="en-US" sz="3000" b="0" i="0" u="none" strike="noStrike" kern="1200" cap="none" spc="0" normalizeH="0" noProof="0" dirty="0">
                <a:ln>
                  <a:noFill/>
                </a:ln>
                <a:solidFill>
                  <a:schemeClr val="dk1"/>
                </a:solidFill>
                <a:effectLst/>
                <a:uLnTx/>
                <a:uFillTx/>
                <a:latin typeface="+mn-lt"/>
                <a:ea typeface="+mn-ea"/>
                <a:cs typeface="+mn-cs"/>
              </a:rPr>
              <a:t> Outcome(CO3)</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3725130577"/>
              </p:ext>
            </p:extLst>
          </p:nvPr>
        </p:nvGraphicFramePr>
        <p:xfrm>
          <a:off x="152399" y="990600"/>
          <a:ext cx="8763000" cy="5516149"/>
        </p:xfrm>
        <a:graphic>
          <a:graphicData uri="http://schemas.openxmlformats.org/drawingml/2006/table">
            <a:tbl>
              <a:tblPr firstRow="1" bandRow="1">
                <a:tableStyleId>{5C22544A-7EE6-4342-B048-85BDC9FD1C3A}</a:tableStyleId>
              </a:tblPr>
              <a:tblGrid>
                <a:gridCol w="472515">
                  <a:extLst>
                    <a:ext uri="{9D8B030D-6E8A-4147-A177-3AD203B41FA5}">
                      <a16:colId xmlns:a16="http://schemas.microsoft.com/office/drawing/2014/main" val="20000"/>
                    </a:ext>
                  </a:extLst>
                </a:gridCol>
                <a:gridCol w="3307603">
                  <a:extLst>
                    <a:ext uri="{9D8B030D-6E8A-4147-A177-3AD203B41FA5}">
                      <a16:colId xmlns:a16="http://schemas.microsoft.com/office/drawing/2014/main" val="20001"/>
                    </a:ext>
                  </a:extLst>
                </a:gridCol>
                <a:gridCol w="2577353">
                  <a:extLst>
                    <a:ext uri="{9D8B030D-6E8A-4147-A177-3AD203B41FA5}">
                      <a16:colId xmlns:a16="http://schemas.microsoft.com/office/drawing/2014/main" val="20002"/>
                    </a:ext>
                  </a:extLst>
                </a:gridCol>
                <a:gridCol w="945029">
                  <a:extLst>
                    <a:ext uri="{9D8B030D-6E8A-4147-A177-3AD203B41FA5}">
                      <a16:colId xmlns:a16="http://schemas.microsoft.com/office/drawing/2014/main" val="20003"/>
                    </a:ext>
                  </a:extLst>
                </a:gridCol>
                <a:gridCol w="1460500">
                  <a:extLst>
                    <a:ext uri="{9D8B030D-6E8A-4147-A177-3AD203B41FA5}">
                      <a16:colId xmlns:a16="http://schemas.microsoft.com/office/drawing/2014/main" val="20004"/>
                    </a:ext>
                  </a:extLst>
                </a:gridCol>
              </a:tblGrid>
              <a:tr h="814589">
                <a:tc>
                  <a:txBody>
                    <a:bodyPr/>
                    <a:lstStyle/>
                    <a:p>
                      <a:r>
                        <a:rPr lang="en-IN" dirty="0"/>
                        <a:t>No</a:t>
                      </a:r>
                    </a:p>
                  </a:txBody>
                  <a:tcPr marL="68580" marR="68580"/>
                </a:tc>
                <a:tc>
                  <a:txBody>
                    <a:bodyPr/>
                    <a:lstStyle/>
                    <a:p>
                      <a:r>
                        <a:rPr lang="en-IN" dirty="0"/>
                        <a:t>Topic</a:t>
                      </a:r>
                    </a:p>
                  </a:txBody>
                  <a:tcPr marL="68580" marR="68580"/>
                </a:tc>
                <a:tc>
                  <a:txBody>
                    <a:bodyPr/>
                    <a:lstStyle/>
                    <a:p>
                      <a:r>
                        <a:rPr lang="en-IN" dirty="0"/>
                        <a:t>Topic outcome-</a:t>
                      </a:r>
                    </a:p>
                    <a:p>
                      <a:r>
                        <a:rPr lang="en-IN" dirty="0"/>
                        <a:t>Students will be able to</a:t>
                      </a:r>
                    </a:p>
                  </a:txBody>
                  <a:tcPr marL="68580" marR="68580"/>
                </a:tc>
                <a:tc>
                  <a:txBody>
                    <a:bodyPr/>
                    <a:lstStyle/>
                    <a:p>
                      <a:r>
                        <a:rPr lang="en-IN" dirty="0"/>
                        <a:t>CO mapping</a:t>
                      </a:r>
                    </a:p>
                  </a:txBody>
                  <a:tcPr marL="68580" marR="68580"/>
                </a:tc>
                <a:tc>
                  <a:txBody>
                    <a:bodyPr/>
                    <a:lstStyle/>
                    <a:p>
                      <a:pPr algn="ctr"/>
                      <a:r>
                        <a:rPr lang="en-IN" dirty="0"/>
                        <a:t>Extend of mapping</a:t>
                      </a:r>
                    </a:p>
                  </a:txBody>
                  <a:tcPr marL="68580" marR="68580"/>
                </a:tc>
                <a:extLst>
                  <a:ext uri="{0D108BD9-81ED-4DB2-BD59-A6C34878D82A}">
                    <a16:rowId xmlns:a16="http://schemas.microsoft.com/office/drawing/2014/main" val="10000"/>
                  </a:ext>
                </a:extLst>
              </a:tr>
              <a:tr h="929385">
                <a:tc>
                  <a:txBody>
                    <a:bodyPr/>
                    <a:lstStyle/>
                    <a:p>
                      <a:r>
                        <a:rPr lang="en-IN" dirty="0"/>
                        <a:t>1</a:t>
                      </a:r>
                    </a:p>
                  </a:txBody>
                  <a:tcPr marL="68580" marR="68580"/>
                </a:tc>
                <a:tc>
                  <a: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Definition of biodiversity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Types of biodiversity</a:t>
                      </a:r>
                    </a:p>
                    <a:p>
                      <a:endParaRPr lang="en-US" dirty="0"/>
                    </a:p>
                  </a:txBody>
                  <a:tcPr marL="68580" marR="68580"/>
                </a:tc>
                <a:tc>
                  <a:txBody>
                    <a:bodyPr/>
                    <a:lstStyle/>
                    <a:p>
                      <a:r>
                        <a:rPr lang="en-US" dirty="0"/>
                        <a:t>Meaning of biodiversity,alpha,beta and gamma biodiversity</a:t>
                      </a:r>
                    </a:p>
                  </a:txBody>
                  <a:tcPr marL="68580" marR="68580"/>
                </a:tc>
                <a:tc>
                  <a:txBody>
                    <a:bodyPr/>
                    <a:lstStyle/>
                    <a:p>
                      <a:r>
                        <a:rPr lang="en-US" dirty="0"/>
                        <a:t>CO3</a:t>
                      </a:r>
                    </a:p>
                  </a:txBody>
                  <a:tcPr marL="68580" marR="68580"/>
                </a:tc>
                <a:tc>
                  <a:txBody>
                    <a:bodyPr/>
                    <a:lstStyle/>
                    <a:p>
                      <a:r>
                        <a:rPr lang="en-US" dirty="0"/>
                        <a:t>1</a:t>
                      </a:r>
                    </a:p>
                  </a:txBody>
                  <a:tcPr marL="68580" marR="68580"/>
                </a:tc>
                <a:extLst>
                  <a:ext uri="{0D108BD9-81ED-4DB2-BD59-A6C34878D82A}">
                    <a16:rowId xmlns:a16="http://schemas.microsoft.com/office/drawing/2014/main" val="10001"/>
                  </a:ext>
                </a:extLst>
              </a:tr>
              <a:tr h="1058965">
                <a:tc>
                  <a:txBody>
                    <a:bodyPr/>
                    <a:lstStyle/>
                    <a:p>
                      <a:r>
                        <a:rPr lang="en-IN" dirty="0"/>
                        <a:t>2</a:t>
                      </a:r>
                    </a:p>
                  </a:txBody>
                  <a:tcPr marL="68580" marR="68580"/>
                </a:tc>
                <a:tc>
                  <a:txBody>
                    <a:bodyPr/>
                    <a:lstStyle/>
                    <a:p>
                      <a:r>
                        <a:rPr lang="en-US" dirty="0"/>
                        <a:t>Measurement of biodiversity</a:t>
                      </a:r>
                    </a:p>
                    <a:p>
                      <a:r>
                        <a:rPr lang="en-US" dirty="0"/>
                        <a:t>Value of biodiversity</a:t>
                      </a:r>
                    </a:p>
                  </a:txBody>
                  <a:tcPr marL="68580" marR="68580"/>
                </a:tc>
                <a:tc>
                  <a:txBody>
                    <a:bodyPr/>
                    <a:lstStyle/>
                    <a:p>
                      <a:r>
                        <a:rPr lang="en-US" dirty="0"/>
                        <a:t>beta and gamma  and alpha biodiversity </a:t>
                      </a:r>
                    </a:p>
                  </a:txBody>
                  <a:tcPr marL="68580" marR="68580"/>
                </a:tc>
                <a:tc>
                  <a:txBody>
                    <a:bodyPr/>
                    <a:lstStyle/>
                    <a:p>
                      <a:r>
                        <a:rPr lang="en-US" dirty="0"/>
                        <a:t>CO3</a:t>
                      </a:r>
                    </a:p>
                  </a:txBody>
                  <a:tcPr marL="68580" marR="68580"/>
                </a:tc>
                <a:tc>
                  <a:txBody>
                    <a:bodyPr/>
                    <a:lstStyle/>
                    <a:p>
                      <a:r>
                        <a:rPr lang="en-US" dirty="0"/>
                        <a:t>1</a:t>
                      </a:r>
                    </a:p>
                  </a:txBody>
                  <a:tcPr marL="68580" marR="68580"/>
                </a:tc>
                <a:extLst>
                  <a:ext uri="{0D108BD9-81ED-4DB2-BD59-A6C34878D82A}">
                    <a16:rowId xmlns:a16="http://schemas.microsoft.com/office/drawing/2014/main" val="10002"/>
                  </a:ext>
                </a:extLst>
              </a:tr>
              <a:tr h="1139812">
                <a:tc>
                  <a:txBody>
                    <a:bodyPr/>
                    <a:lstStyle/>
                    <a:p>
                      <a:r>
                        <a:rPr lang="en-IN" dirty="0"/>
                        <a:t>3</a:t>
                      </a:r>
                    </a:p>
                  </a:txBody>
                  <a:tcPr marL="68580" marR="68580"/>
                </a:tc>
                <a:tc>
                  <a:txBody>
                    <a:bodyPr/>
                    <a:lstStyle/>
                    <a:p>
                      <a:r>
                        <a:rPr lang="en-US" dirty="0"/>
                        <a:t>Causes to the loss of biodiversity</a:t>
                      </a:r>
                    </a:p>
                    <a:p>
                      <a:endParaRPr lang="en-US" dirty="0"/>
                    </a:p>
                  </a:txBody>
                  <a:tcPr marL="68580" marR="68580"/>
                </a:tc>
                <a:tc>
                  <a:txBody>
                    <a:bodyPr/>
                    <a:lstStyle/>
                    <a:p>
                      <a:r>
                        <a:rPr lang="en-US" dirty="0"/>
                        <a:t>Different sources and causes which are responsible to the loss of biodiversity</a:t>
                      </a: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CO3</a:t>
                      </a:r>
                    </a:p>
                    <a:p>
                      <a:endParaRPr lang="en-US" dirty="0"/>
                    </a:p>
                  </a:txBody>
                  <a:tcPr marL="68580" marR="68580"/>
                </a:tc>
                <a:tc>
                  <a:txBody>
                    <a:bodyPr/>
                    <a:lstStyle/>
                    <a:p>
                      <a:r>
                        <a:rPr lang="en-US" dirty="0"/>
                        <a:t>2</a:t>
                      </a:r>
                    </a:p>
                  </a:txBody>
                  <a:tcPr marL="68580" marR="68580"/>
                </a:tc>
                <a:extLst>
                  <a:ext uri="{0D108BD9-81ED-4DB2-BD59-A6C34878D82A}">
                    <a16:rowId xmlns:a16="http://schemas.microsoft.com/office/drawing/2014/main" val="10003"/>
                  </a:ext>
                </a:extLst>
              </a:tr>
              <a:tr h="1384800">
                <a:tc>
                  <a:txBody>
                    <a:bodyPr/>
                    <a:lstStyle/>
                    <a:p>
                      <a:r>
                        <a:rPr lang="en-IN" dirty="0"/>
                        <a:t>4</a:t>
                      </a:r>
                    </a:p>
                  </a:txBody>
                  <a:tcPr marL="68580" marR="68580"/>
                </a:tc>
                <a:tc>
                  <a:txBody>
                    <a:bodyPr/>
                    <a:lstStyle/>
                    <a:p>
                      <a:r>
                        <a:rPr lang="en-US" sz="1800" dirty="0"/>
                        <a:t>Hot spot</a:t>
                      </a:r>
                    </a:p>
                    <a:p>
                      <a:r>
                        <a:rPr lang="en-US" sz="1800" dirty="0"/>
                        <a:t>Conservation of biodiversity</a:t>
                      </a:r>
                    </a:p>
                    <a:p>
                      <a:endParaRPr lang="en-US" dirty="0"/>
                    </a:p>
                  </a:txBody>
                  <a:tcPr marL="68580" marR="68580"/>
                </a:tc>
                <a:tc>
                  <a:txBody>
                    <a:bodyPr/>
                    <a:lstStyle/>
                    <a:p>
                      <a:r>
                        <a:rPr lang="en-US" dirty="0"/>
                        <a:t>Definition and criteria for the selection for hot spot</a:t>
                      </a: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CO3</a:t>
                      </a:r>
                    </a:p>
                    <a:p>
                      <a:endParaRPr lang="en-US" dirty="0"/>
                    </a:p>
                  </a:txBody>
                  <a:tcPr marL="68580" marR="68580"/>
                </a:tc>
                <a:tc>
                  <a:txBody>
                    <a:bodyPr/>
                    <a:lstStyle/>
                    <a:p>
                      <a:r>
                        <a:rPr lang="en-US" dirty="0"/>
                        <a:t>1</a:t>
                      </a:r>
                    </a:p>
                  </a:txBody>
                  <a:tcPr marL="68580" marR="68580"/>
                </a:tc>
                <a:extLst>
                  <a:ext uri="{0D108BD9-81ED-4DB2-BD59-A6C34878D82A}">
                    <a16:rowId xmlns:a16="http://schemas.microsoft.com/office/drawing/2014/main" val="10004"/>
                  </a:ext>
                </a:extLst>
              </a:tr>
            </a:tbl>
          </a:graphicData>
        </a:graphic>
      </p:graphicFrame>
      <p:sp>
        <p:nvSpPr>
          <p:cNvPr id="7" name="Slide Number Placeholder 6"/>
          <p:cNvSpPr>
            <a:spLocks noGrp="1"/>
          </p:cNvSpPr>
          <p:nvPr>
            <p:ph type="sldNum" sz="quarter" idx="12"/>
          </p:nvPr>
        </p:nvSpPr>
        <p:spPr/>
        <p:txBody>
          <a:bodyPr/>
          <a:lstStyle/>
          <a:p>
            <a:fld id="{B6F15528-21DE-4FAA-801E-634DDDAF4B2B}" type="slidenum">
              <a:rPr lang="en-US" smtClean="0"/>
              <a:pPr/>
              <a:t>23</a:t>
            </a:fld>
            <a:endParaRPr lang="en-US" dirty="0"/>
          </a:p>
        </p:txBody>
      </p:sp>
      <p:sp>
        <p:nvSpPr>
          <p:cNvPr id="8" name="Title 1"/>
          <p:cNvSpPr txBox="1">
            <a:spLocks/>
          </p:cNvSpPr>
          <p:nvPr/>
        </p:nvSpPr>
        <p:spPr>
          <a:xfrm>
            <a:off x="1690353" y="3"/>
            <a:ext cx="6310648"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Topic wise mapping(CO3)</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357389" y="2"/>
            <a:ext cx="1332964" cy="817163"/>
          </a:xfrm>
          <a:prstGeom prst="rect">
            <a:avLst/>
          </a:prstGeom>
          <a:noFill/>
        </p:spPr>
      </p:pic>
      <p:sp>
        <p:nvSpPr>
          <p:cNvPr id="3" name="Date Placeholder 2">
            <a:extLst>
              <a:ext uri="{FF2B5EF4-FFF2-40B4-BE49-F238E27FC236}">
                <a16:creationId xmlns:a16="http://schemas.microsoft.com/office/drawing/2014/main" id="{5DDEA24C-E8E2-4952-AC15-5E76D00D47AA}"/>
              </a:ext>
            </a:extLst>
          </p:cNvPr>
          <p:cNvSpPr>
            <a:spLocks noGrp="1"/>
          </p:cNvSpPr>
          <p:nvPr>
            <p:ph type="dt" sz="half" idx="10"/>
          </p:nvPr>
        </p:nvSpPr>
        <p:spPr/>
        <p:txBody>
          <a:bodyPr/>
          <a:lstStyle/>
          <a:p>
            <a:fld id="{ADECB6E5-5347-4179-A08E-0889893DEE1B}" type="datetime1">
              <a:rPr lang="en-US" smtClean="0"/>
              <a:t>3/28/2022</a:t>
            </a:fld>
            <a:endParaRPr lang="en-US"/>
          </a:p>
        </p:txBody>
      </p:sp>
      <p:sp>
        <p:nvSpPr>
          <p:cNvPr id="4" name="Footer Placeholder 3">
            <a:extLst>
              <a:ext uri="{FF2B5EF4-FFF2-40B4-BE49-F238E27FC236}">
                <a16:creationId xmlns:a16="http://schemas.microsoft.com/office/drawing/2014/main" id="{EF074B25-16A5-4D48-8267-ED4DCF6CD74F}"/>
              </a:ext>
            </a:extLst>
          </p:cNvPr>
          <p:cNvSpPr>
            <a:spLocks noGrp="1"/>
          </p:cNvSpPr>
          <p:nvPr>
            <p:ph type="ftr" sz="quarter" idx="11"/>
          </p:nvPr>
        </p:nvSpPr>
        <p:spPr/>
        <p:txBody>
          <a:bodyPr/>
          <a:lstStyle/>
          <a:p>
            <a:r>
              <a:rPr lang="it-IT"/>
              <a:t>Sonali Agarwal        EVS (ANC0302)            Unit 3</a:t>
            </a:r>
            <a:endParaRPr lang="en-US"/>
          </a:p>
        </p:txBody>
      </p:sp>
    </p:spTree>
    <p:extLst>
      <p:ext uri="{BB962C8B-B14F-4D97-AF65-F5344CB8AC3E}">
        <p14:creationId xmlns:p14="http://schemas.microsoft.com/office/powerpoint/2010/main" val="3443627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1094172289"/>
              </p:ext>
            </p:extLst>
          </p:nvPr>
        </p:nvGraphicFramePr>
        <p:xfrm>
          <a:off x="357389" y="817167"/>
          <a:ext cx="8558010" cy="5842986"/>
        </p:xfrm>
        <a:graphic>
          <a:graphicData uri="http://schemas.openxmlformats.org/drawingml/2006/table">
            <a:tbl>
              <a:tblPr firstRow="1" bandRow="1">
                <a:tableStyleId>{5C22544A-7EE6-4342-B048-85BDC9FD1C3A}</a:tableStyleId>
              </a:tblPr>
              <a:tblGrid>
                <a:gridCol w="461462">
                  <a:extLst>
                    <a:ext uri="{9D8B030D-6E8A-4147-A177-3AD203B41FA5}">
                      <a16:colId xmlns:a16="http://schemas.microsoft.com/office/drawing/2014/main" val="20000"/>
                    </a:ext>
                  </a:extLst>
                </a:gridCol>
                <a:gridCol w="3230229">
                  <a:extLst>
                    <a:ext uri="{9D8B030D-6E8A-4147-A177-3AD203B41FA5}">
                      <a16:colId xmlns:a16="http://schemas.microsoft.com/office/drawing/2014/main" val="20001"/>
                    </a:ext>
                  </a:extLst>
                </a:gridCol>
                <a:gridCol w="2517062">
                  <a:extLst>
                    <a:ext uri="{9D8B030D-6E8A-4147-A177-3AD203B41FA5}">
                      <a16:colId xmlns:a16="http://schemas.microsoft.com/office/drawing/2014/main" val="20002"/>
                    </a:ext>
                  </a:extLst>
                </a:gridCol>
                <a:gridCol w="922922">
                  <a:extLst>
                    <a:ext uri="{9D8B030D-6E8A-4147-A177-3AD203B41FA5}">
                      <a16:colId xmlns:a16="http://schemas.microsoft.com/office/drawing/2014/main" val="20003"/>
                    </a:ext>
                  </a:extLst>
                </a:gridCol>
                <a:gridCol w="1426335">
                  <a:extLst>
                    <a:ext uri="{9D8B030D-6E8A-4147-A177-3AD203B41FA5}">
                      <a16:colId xmlns:a16="http://schemas.microsoft.com/office/drawing/2014/main" val="20004"/>
                    </a:ext>
                  </a:extLst>
                </a:gridCol>
              </a:tblGrid>
              <a:tr h="689499">
                <a:tc>
                  <a:txBody>
                    <a:bodyPr/>
                    <a:lstStyle/>
                    <a:p>
                      <a:r>
                        <a:rPr lang="en-IN" dirty="0"/>
                        <a:t>No</a:t>
                      </a:r>
                    </a:p>
                  </a:txBody>
                  <a:tcPr marL="68580" marR="68580"/>
                </a:tc>
                <a:tc>
                  <a:txBody>
                    <a:bodyPr/>
                    <a:lstStyle/>
                    <a:p>
                      <a:r>
                        <a:rPr lang="en-IN" dirty="0"/>
                        <a:t>Topic</a:t>
                      </a:r>
                    </a:p>
                  </a:txBody>
                  <a:tcPr marL="68580" marR="68580"/>
                </a:tc>
                <a:tc>
                  <a:txBody>
                    <a:bodyPr/>
                    <a:lstStyle/>
                    <a:p>
                      <a:r>
                        <a:rPr lang="en-IN" dirty="0"/>
                        <a:t>Topic outcome-</a:t>
                      </a:r>
                    </a:p>
                    <a:p>
                      <a:r>
                        <a:rPr lang="en-IN" dirty="0"/>
                        <a:t>Students will be able to</a:t>
                      </a:r>
                    </a:p>
                  </a:txBody>
                  <a:tcPr marL="68580" marR="68580"/>
                </a:tc>
                <a:tc>
                  <a:txBody>
                    <a:bodyPr/>
                    <a:lstStyle/>
                    <a:p>
                      <a:r>
                        <a:rPr lang="en-IN" dirty="0"/>
                        <a:t>CO mapping</a:t>
                      </a:r>
                    </a:p>
                  </a:txBody>
                  <a:tcPr marL="68580" marR="68580"/>
                </a:tc>
                <a:tc>
                  <a:txBody>
                    <a:bodyPr/>
                    <a:lstStyle/>
                    <a:p>
                      <a:pPr algn="ctr"/>
                      <a:r>
                        <a:rPr lang="en-IN" dirty="0"/>
                        <a:t>Extend of mapping</a:t>
                      </a:r>
                    </a:p>
                  </a:txBody>
                  <a:tcPr marL="68580" marR="68580"/>
                </a:tc>
                <a:extLst>
                  <a:ext uri="{0D108BD9-81ED-4DB2-BD59-A6C34878D82A}">
                    <a16:rowId xmlns:a16="http://schemas.microsoft.com/office/drawing/2014/main" val="10000"/>
                  </a:ext>
                </a:extLst>
              </a:tr>
              <a:tr h="1019094">
                <a:tc>
                  <a:txBody>
                    <a:bodyPr/>
                    <a:lstStyle/>
                    <a:p>
                      <a:r>
                        <a:rPr lang="en-IN" dirty="0"/>
                        <a:t>5</a:t>
                      </a:r>
                    </a:p>
                  </a:txBody>
                  <a:tcPr marL="68580" marR="68580"/>
                </a:tc>
                <a:tc>
                  <a:txBody>
                    <a:bodyPr/>
                    <a:lstStyle/>
                    <a:p>
                      <a:r>
                        <a:rPr lang="en-US" dirty="0"/>
                        <a:t>Ex situ method of conservation of biodiversity</a:t>
                      </a:r>
                    </a:p>
                  </a:txBody>
                  <a:tcPr marL="68580" marR="68580"/>
                </a:tc>
                <a:tc>
                  <a:txBody>
                    <a:bodyPr/>
                    <a:lstStyle/>
                    <a:p>
                      <a:r>
                        <a:rPr lang="en-US" dirty="0"/>
                        <a:t>Importance of forest reserve, national parks for the conservation of biodiversity</a:t>
                      </a:r>
                    </a:p>
                  </a:txBody>
                  <a:tcPr marL="68580" marR="68580"/>
                </a:tc>
                <a:tc>
                  <a:txBody>
                    <a:bodyPr/>
                    <a:lstStyle/>
                    <a:p>
                      <a:r>
                        <a:rPr lang="en-US" dirty="0"/>
                        <a:t>CO3</a:t>
                      </a:r>
                    </a:p>
                  </a:txBody>
                  <a:tcPr marL="68580" marR="68580"/>
                </a:tc>
                <a:tc>
                  <a:txBody>
                    <a:bodyPr/>
                    <a:lstStyle/>
                    <a:p>
                      <a:r>
                        <a:rPr lang="en-US" dirty="0"/>
                        <a:t>1</a:t>
                      </a:r>
                    </a:p>
                  </a:txBody>
                  <a:tcPr marL="68580" marR="68580"/>
                </a:tc>
                <a:extLst>
                  <a:ext uri="{0D108BD9-81ED-4DB2-BD59-A6C34878D82A}">
                    <a16:rowId xmlns:a16="http://schemas.microsoft.com/office/drawing/2014/main" val="10001"/>
                  </a:ext>
                </a:extLst>
              </a:tr>
              <a:tr h="896349">
                <a:tc>
                  <a:txBody>
                    <a:bodyPr/>
                    <a:lstStyle/>
                    <a:p>
                      <a:r>
                        <a:rPr lang="en-IN" dirty="0"/>
                        <a:t>6</a:t>
                      </a:r>
                    </a:p>
                  </a:txBody>
                  <a:tcPr marL="68580" marR="68580"/>
                </a:tc>
                <a:tc>
                  <a:txBody>
                    <a:bodyPr/>
                    <a:lstStyle/>
                    <a:p>
                      <a:r>
                        <a:rPr lang="en-US" dirty="0"/>
                        <a:t>In situ method of biodiversity</a:t>
                      </a:r>
                    </a:p>
                  </a:txBody>
                  <a:tcPr marL="68580" marR="68580"/>
                </a:tc>
                <a:tc>
                  <a:txBody>
                    <a:bodyPr/>
                    <a:lstStyle/>
                    <a:p>
                      <a:r>
                        <a:rPr lang="en-US" dirty="0"/>
                        <a:t>Seed bank, Gene bank, tissue culture etc</a:t>
                      </a: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CO3</a:t>
                      </a:r>
                    </a:p>
                    <a:p>
                      <a:endParaRPr lang="en-US" dirty="0"/>
                    </a:p>
                  </a:txBody>
                  <a:tcPr marL="68580" marR="68580"/>
                </a:tc>
                <a:tc>
                  <a:txBody>
                    <a:bodyPr/>
                    <a:lstStyle/>
                    <a:p>
                      <a:r>
                        <a:rPr lang="en-US" dirty="0"/>
                        <a:t>1</a:t>
                      </a:r>
                    </a:p>
                  </a:txBody>
                  <a:tcPr marL="68580" marR="68580"/>
                </a:tc>
                <a:extLst>
                  <a:ext uri="{0D108BD9-81ED-4DB2-BD59-A6C34878D82A}">
                    <a16:rowId xmlns:a16="http://schemas.microsoft.com/office/drawing/2014/main" val="10002"/>
                  </a:ext>
                </a:extLst>
              </a:tr>
              <a:tr h="1019094">
                <a:tc>
                  <a:txBody>
                    <a:bodyPr/>
                    <a:lstStyle/>
                    <a:p>
                      <a:r>
                        <a:rPr lang="en-IN" dirty="0"/>
                        <a:t>7</a:t>
                      </a:r>
                    </a:p>
                  </a:txBody>
                  <a:tcPr marL="68580" marR="68580"/>
                </a:tc>
                <a:tc>
                  <a:txBody>
                    <a:bodyPr/>
                    <a:lstStyle/>
                    <a:p>
                      <a:r>
                        <a:rPr lang="en-US" sz="1800" dirty="0"/>
                        <a:t>Definition of succession</a:t>
                      </a:r>
                    </a:p>
                    <a:p>
                      <a:endParaRPr lang="en-US" sz="1800" dirty="0"/>
                    </a:p>
                    <a:p>
                      <a:r>
                        <a:rPr lang="en-US" sz="1800" dirty="0"/>
                        <a:t>Types of ecological succession</a:t>
                      </a:r>
                    </a:p>
                    <a:p>
                      <a:endParaRPr lang="en-US" dirty="0"/>
                    </a:p>
                  </a:txBody>
                  <a:tcPr marL="68580" marR="68580"/>
                </a:tc>
                <a:tc>
                  <a:txBody>
                    <a:bodyPr/>
                    <a:lstStyle/>
                    <a:p>
                      <a:r>
                        <a:rPr lang="en-US" dirty="0"/>
                        <a:t>Meaning of succession.</a:t>
                      </a:r>
                    </a:p>
                    <a:p>
                      <a:r>
                        <a:rPr lang="en-US" dirty="0"/>
                        <a:t>Types  and importance of</a:t>
                      </a:r>
                      <a:r>
                        <a:rPr lang="en-US" baseline="0" dirty="0"/>
                        <a:t> succession</a:t>
                      </a:r>
                      <a:endParaRPr lang="en-US"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CO3</a:t>
                      </a:r>
                    </a:p>
                    <a:p>
                      <a:endParaRPr lang="en-US" dirty="0"/>
                    </a:p>
                  </a:txBody>
                  <a:tcPr marL="68580" marR="68580"/>
                </a:tc>
                <a:tc>
                  <a:txBody>
                    <a:bodyPr/>
                    <a:lstStyle/>
                    <a:p>
                      <a:r>
                        <a:rPr lang="en-US" dirty="0"/>
                        <a:t>2</a:t>
                      </a:r>
                    </a:p>
                  </a:txBody>
                  <a:tcPr marL="68580" marR="68580"/>
                </a:tc>
                <a:extLst>
                  <a:ext uri="{0D108BD9-81ED-4DB2-BD59-A6C34878D82A}">
                    <a16:rowId xmlns:a16="http://schemas.microsoft.com/office/drawing/2014/main" val="10003"/>
                  </a:ext>
                </a:extLst>
              </a:tr>
              <a:tr h="1172148">
                <a:tc>
                  <a:txBody>
                    <a:bodyPr/>
                    <a:lstStyle/>
                    <a:p>
                      <a:r>
                        <a:rPr lang="en-IN" dirty="0"/>
                        <a:t>8</a:t>
                      </a:r>
                    </a:p>
                  </a:txBody>
                  <a:tcPr marL="68580" marR="68580"/>
                </a:tc>
                <a:tc>
                  <a:txBody>
                    <a:bodyPr/>
                    <a:lstStyle/>
                    <a:p>
                      <a:r>
                        <a:rPr lang="en-US" sz="1800" dirty="0"/>
                        <a:t>Process of ecological succession</a:t>
                      </a:r>
                      <a:endParaRPr lang="en-US" dirty="0"/>
                    </a:p>
                  </a:txBody>
                  <a:tcPr marL="68580" marR="68580"/>
                </a:tc>
                <a:tc>
                  <a:txBody>
                    <a:bodyPr/>
                    <a:lstStyle/>
                    <a:p>
                      <a:r>
                        <a:rPr lang="en-US" dirty="0"/>
                        <a:t>Process of succession</a:t>
                      </a: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CO3</a:t>
                      </a:r>
                    </a:p>
                    <a:p>
                      <a:endParaRPr lang="en-US" dirty="0"/>
                    </a:p>
                  </a:txBody>
                  <a:tcPr marL="68580" marR="68580"/>
                </a:tc>
                <a:tc>
                  <a:txBody>
                    <a:bodyPr/>
                    <a:lstStyle/>
                    <a:p>
                      <a:r>
                        <a:rPr lang="en-US" dirty="0"/>
                        <a:t>1</a:t>
                      </a:r>
                    </a:p>
                  </a:txBody>
                  <a:tcPr marL="68580" marR="68580"/>
                </a:tc>
                <a:extLst>
                  <a:ext uri="{0D108BD9-81ED-4DB2-BD59-A6C34878D82A}">
                    <a16:rowId xmlns:a16="http://schemas.microsoft.com/office/drawing/2014/main" val="10004"/>
                  </a:ext>
                </a:extLst>
              </a:tr>
              <a:tr h="482649">
                <a:tc>
                  <a:txBody>
                    <a:bodyPr/>
                    <a:lstStyle/>
                    <a:p>
                      <a:endParaRPr lang="en-US" dirty="0"/>
                    </a:p>
                  </a:txBody>
                  <a:tcPr marL="68580" marR="68580"/>
                </a:tc>
                <a:tc>
                  <a:txBody>
                    <a:bodyPr/>
                    <a:lstStyle/>
                    <a:p>
                      <a:endParaRPr lang="en-US" dirty="0"/>
                    </a:p>
                  </a:txBody>
                  <a:tcPr marL="68580" marR="68580"/>
                </a:tc>
                <a:tc>
                  <a:txBody>
                    <a:bodyPr/>
                    <a:lstStyle/>
                    <a:p>
                      <a:endParaRPr lang="en-US" dirty="0"/>
                    </a:p>
                  </a:txBody>
                  <a:tcPr marL="68580" marR="68580"/>
                </a:tc>
                <a:tc>
                  <a:txBody>
                    <a:bodyPr/>
                    <a:lstStyle/>
                    <a:p>
                      <a:endParaRPr lang="en-US"/>
                    </a:p>
                  </a:txBody>
                  <a:tcPr marL="68580" marR="68580"/>
                </a:tc>
                <a:tc>
                  <a:txBody>
                    <a:bodyPr/>
                    <a:lstStyle/>
                    <a:p>
                      <a:endParaRPr lang="en-US" dirty="0"/>
                    </a:p>
                  </a:txBody>
                  <a:tcPr marL="68580" marR="68580"/>
                </a:tc>
                <a:extLst>
                  <a:ext uri="{0D108BD9-81ED-4DB2-BD59-A6C34878D82A}">
                    <a16:rowId xmlns:a16="http://schemas.microsoft.com/office/drawing/2014/main" val="10005"/>
                  </a:ext>
                </a:extLst>
              </a:tr>
            </a:tbl>
          </a:graphicData>
        </a:graphic>
      </p:graphicFrame>
      <p:sp>
        <p:nvSpPr>
          <p:cNvPr id="7" name="Slide Number Placeholder 6"/>
          <p:cNvSpPr>
            <a:spLocks noGrp="1"/>
          </p:cNvSpPr>
          <p:nvPr>
            <p:ph type="sldNum" sz="quarter" idx="12"/>
          </p:nvPr>
        </p:nvSpPr>
        <p:spPr/>
        <p:txBody>
          <a:bodyPr/>
          <a:lstStyle/>
          <a:p>
            <a:fld id="{B6F15528-21DE-4FAA-801E-634DDDAF4B2B}" type="slidenum">
              <a:rPr lang="en-US" smtClean="0"/>
              <a:pPr/>
              <a:t>24</a:t>
            </a:fld>
            <a:endParaRPr lang="en-US" dirty="0"/>
          </a:p>
        </p:txBody>
      </p:sp>
      <p:sp>
        <p:nvSpPr>
          <p:cNvPr id="8" name="Title 1"/>
          <p:cNvSpPr txBox="1">
            <a:spLocks/>
          </p:cNvSpPr>
          <p:nvPr/>
        </p:nvSpPr>
        <p:spPr>
          <a:xfrm>
            <a:off x="1690352" y="3"/>
            <a:ext cx="7758447"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Topic wise mapping(CO3)</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357389" y="2"/>
            <a:ext cx="1332964" cy="817163"/>
          </a:xfrm>
          <a:prstGeom prst="rect">
            <a:avLst/>
          </a:prstGeom>
          <a:noFill/>
        </p:spPr>
      </p:pic>
      <p:sp>
        <p:nvSpPr>
          <p:cNvPr id="3" name="Date Placeholder 2">
            <a:extLst>
              <a:ext uri="{FF2B5EF4-FFF2-40B4-BE49-F238E27FC236}">
                <a16:creationId xmlns:a16="http://schemas.microsoft.com/office/drawing/2014/main" id="{22665433-86FA-45B7-8A03-D29D9D5DA65E}"/>
              </a:ext>
            </a:extLst>
          </p:cNvPr>
          <p:cNvSpPr>
            <a:spLocks noGrp="1"/>
          </p:cNvSpPr>
          <p:nvPr>
            <p:ph type="dt" sz="half" idx="10"/>
          </p:nvPr>
        </p:nvSpPr>
        <p:spPr/>
        <p:txBody>
          <a:bodyPr/>
          <a:lstStyle/>
          <a:p>
            <a:fld id="{C1E4E7DE-CEE8-4970-8EA2-5511C1EE3A13}" type="datetime1">
              <a:rPr lang="en-US" smtClean="0"/>
              <a:t>3/28/2022</a:t>
            </a:fld>
            <a:endParaRPr lang="en-US"/>
          </a:p>
        </p:txBody>
      </p:sp>
      <p:sp>
        <p:nvSpPr>
          <p:cNvPr id="4" name="Footer Placeholder 3">
            <a:extLst>
              <a:ext uri="{FF2B5EF4-FFF2-40B4-BE49-F238E27FC236}">
                <a16:creationId xmlns:a16="http://schemas.microsoft.com/office/drawing/2014/main" id="{A55A8827-9054-4EA5-9518-81D26FF39411}"/>
              </a:ext>
            </a:extLst>
          </p:cNvPr>
          <p:cNvSpPr>
            <a:spLocks noGrp="1"/>
          </p:cNvSpPr>
          <p:nvPr>
            <p:ph type="ftr" sz="quarter" idx="11"/>
          </p:nvPr>
        </p:nvSpPr>
        <p:spPr/>
        <p:txBody>
          <a:bodyPr/>
          <a:lstStyle/>
          <a:p>
            <a:r>
              <a:rPr lang="it-IT"/>
              <a:t>Sonali Agarwal        EVS (ANC0302)            Unit 3</a:t>
            </a:r>
            <a:endParaRPr lang="en-US"/>
          </a:p>
        </p:txBody>
      </p:sp>
    </p:spTree>
    <p:extLst>
      <p:ext uri="{BB962C8B-B14F-4D97-AF65-F5344CB8AC3E}">
        <p14:creationId xmlns:p14="http://schemas.microsoft.com/office/powerpoint/2010/main" val="3443627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dirty="0"/>
              <a:t>Basic knowledge of nature</a:t>
            </a:r>
          </a:p>
          <a:p>
            <a:endParaRPr lang="en-US" sz="1800" dirty="0"/>
          </a:p>
        </p:txBody>
      </p:sp>
      <p:sp>
        <p:nvSpPr>
          <p:cNvPr id="4" name="Date Placeholder 3"/>
          <p:cNvSpPr>
            <a:spLocks noGrp="1"/>
          </p:cNvSpPr>
          <p:nvPr>
            <p:ph type="dt" sz="half" idx="10"/>
          </p:nvPr>
        </p:nvSpPr>
        <p:spPr/>
        <p:txBody>
          <a:bodyPr/>
          <a:lstStyle/>
          <a:p>
            <a:fld id="{E0929D6A-14E7-40FE-8648-A5D630AAEB83}" type="datetime1">
              <a:rPr lang="en-US" smtClean="0"/>
              <a:t>3/28/2022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Prerequisite and Recap(CO3)</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50178" name="AutoShape 2" descr="Module 10 â€“ Create Your Own Learning Activity | GEOG 30 â€“ Our Perspectiv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Footer Placeholder 1">
            <a:extLst>
              <a:ext uri="{FF2B5EF4-FFF2-40B4-BE49-F238E27FC236}">
                <a16:creationId xmlns:a16="http://schemas.microsoft.com/office/drawing/2014/main" id="{AD8ADD0C-9D46-42E8-8420-C93F3FA5F04D}"/>
              </a:ext>
            </a:extLst>
          </p:cNvPr>
          <p:cNvSpPr>
            <a:spLocks noGrp="1"/>
          </p:cNvSpPr>
          <p:nvPr>
            <p:ph type="ftr" sz="quarter" idx="11"/>
          </p:nvPr>
        </p:nvSpPr>
        <p:spPr/>
        <p:txBody>
          <a:bodyPr/>
          <a:lstStyle/>
          <a:p>
            <a:r>
              <a:rPr lang="it-IT"/>
              <a:t>Sonali Agarwal        EVS (ANC0302)            Unit 3</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EF4A11-6878-4F42-84DF-AF85E6FC921E}" type="datetime1">
              <a:rPr lang="en-US" smtClean="0"/>
              <a:t>3/28/2022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Biodiversity(CO3..)</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79B23BC7-03A4-4700-AE8B-CB202C0E19E5}"/>
              </a:ext>
            </a:extLst>
          </p:cNvPr>
          <p:cNvSpPr txBox="1"/>
          <p:nvPr/>
        </p:nvSpPr>
        <p:spPr>
          <a:xfrm>
            <a:off x="571500" y="685799"/>
            <a:ext cx="8001000" cy="5078313"/>
          </a:xfrm>
          <a:prstGeom prst="rect">
            <a:avLst/>
          </a:prstGeom>
          <a:noFill/>
        </p:spPr>
        <p:txBody>
          <a:bodyPr wrap="square">
            <a:spAutoFit/>
          </a:bodyPr>
          <a:lstStyle/>
          <a:p>
            <a:r>
              <a:rPr lang="en-US" b="1" i="0" dirty="0">
                <a:solidFill>
                  <a:srgbClr val="000000"/>
                </a:solidFill>
                <a:effectLst/>
                <a:latin typeface="GeographEditWeb"/>
              </a:rPr>
              <a:t>Biodiversity</a:t>
            </a:r>
            <a:r>
              <a:rPr lang="en-US" b="0" i="0" dirty="0">
                <a:solidFill>
                  <a:srgbClr val="000000"/>
                </a:solidFill>
                <a:effectLst/>
                <a:latin typeface="GeographEditWeb"/>
              </a:rPr>
              <a:t> </a:t>
            </a:r>
          </a:p>
          <a:p>
            <a:pPr marL="285750" indent="-285750">
              <a:buFont typeface="Arial" panose="020B0604020202020204" pitchFamily="34" charset="0"/>
              <a:buChar char="•"/>
            </a:pPr>
            <a:r>
              <a:rPr lang="en-US" dirty="0">
                <a:solidFill>
                  <a:srgbClr val="000000"/>
                </a:solidFill>
                <a:latin typeface="GeographEditWeb"/>
              </a:rPr>
              <a:t>It </a:t>
            </a:r>
            <a:r>
              <a:rPr lang="en-US" b="0" i="0" dirty="0">
                <a:solidFill>
                  <a:srgbClr val="000000"/>
                </a:solidFill>
                <a:effectLst/>
                <a:latin typeface="GeographEditWeb"/>
              </a:rPr>
              <a:t>refers to the variety of living species on Earth, including plants, animals, bacteria, and fungi. </a:t>
            </a:r>
          </a:p>
          <a:p>
            <a:pPr marL="285750" indent="-285750">
              <a:buFont typeface="Arial" panose="020B0604020202020204" pitchFamily="34" charset="0"/>
              <a:buChar char="•"/>
            </a:pPr>
            <a:r>
              <a:rPr lang="en-US" b="0" i="0" dirty="0">
                <a:solidFill>
                  <a:srgbClr val="000000"/>
                </a:solidFill>
                <a:effectLst/>
                <a:latin typeface="GeographEditWeb"/>
              </a:rPr>
              <a:t>While Earth’s biodiversity is so rich that many species have yet to be discovered, many species are being threatened with extinction due to human activities, putting the Earth’s magnificent biodiversity at risk.</a:t>
            </a:r>
          </a:p>
          <a:p>
            <a:r>
              <a:rPr lang="en-US" b="1" i="0" u="none" strike="noStrike" dirty="0">
                <a:solidFill>
                  <a:srgbClr val="000000"/>
                </a:solidFill>
                <a:effectLst/>
                <a:latin typeface="GeographEditWeb"/>
              </a:rPr>
              <a:t>Biodiversity</a:t>
            </a:r>
          </a:p>
          <a:p>
            <a:pPr marL="285750" indent="-285750">
              <a:buFont typeface="Arial" panose="020B0604020202020204" pitchFamily="34" charset="0"/>
              <a:buChar char="•"/>
            </a:pPr>
            <a:r>
              <a:rPr lang="en-US" dirty="0">
                <a:solidFill>
                  <a:srgbClr val="000000"/>
                </a:solidFill>
                <a:latin typeface="GeographEditWeb"/>
              </a:rPr>
              <a:t>It </a:t>
            </a:r>
            <a:r>
              <a:rPr lang="en-US" b="0" i="0" dirty="0">
                <a:solidFill>
                  <a:srgbClr val="000000"/>
                </a:solidFill>
                <a:effectLst/>
                <a:latin typeface="GeographEditWeb"/>
              </a:rPr>
              <a:t> is a term used to describe the enormous variety of life on Earth. </a:t>
            </a:r>
          </a:p>
          <a:p>
            <a:pPr marL="285750" indent="-285750">
              <a:buFont typeface="Arial" panose="020B0604020202020204" pitchFamily="34" charset="0"/>
              <a:buChar char="•"/>
            </a:pPr>
            <a:r>
              <a:rPr lang="en-US" b="0" i="0" dirty="0">
                <a:solidFill>
                  <a:srgbClr val="000000"/>
                </a:solidFill>
                <a:effectLst/>
                <a:latin typeface="GeographEditWeb"/>
              </a:rPr>
              <a:t>It can be used more specifically to refer to all of the </a:t>
            </a:r>
            <a:r>
              <a:rPr lang="en-US" b="0" i="0" u="none" strike="noStrike" dirty="0">
                <a:solidFill>
                  <a:srgbClr val="000000"/>
                </a:solidFill>
                <a:effectLst/>
                <a:latin typeface="GeographEditWeb"/>
              </a:rPr>
              <a:t>species</a:t>
            </a:r>
            <a:r>
              <a:rPr lang="en-US" b="0" i="0" dirty="0">
                <a:solidFill>
                  <a:srgbClr val="000000"/>
                </a:solidFill>
                <a:effectLst/>
                <a:latin typeface="GeographEditWeb"/>
              </a:rPr>
              <a:t> in one region or </a:t>
            </a:r>
            <a:r>
              <a:rPr lang="en-US" b="0" i="0" u="none" strike="noStrike" dirty="0">
                <a:solidFill>
                  <a:srgbClr val="000000"/>
                </a:solidFill>
                <a:effectLst/>
                <a:latin typeface="GeographEditWeb"/>
              </a:rPr>
              <a:t>ecosystem</a:t>
            </a:r>
            <a:r>
              <a:rPr lang="en-US" b="0" i="0" dirty="0">
                <a:solidFill>
                  <a:srgbClr val="000000"/>
                </a:solidFill>
                <a:effectLst/>
                <a:latin typeface="GeographEditWeb"/>
              </a:rPr>
              <a:t>. </a:t>
            </a:r>
          </a:p>
          <a:p>
            <a:pPr marL="285750" indent="-285750">
              <a:buFont typeface="Arial" panose="020B0604020202020204" pitchFamily="34" charset="0"/>
              <a:buChar char="•"/>
            </a:pPr>
            <a:r>
              <a:rPr lang="en-US" b="0" i="0" dirty="0">
                <a:solidFill>
                  <a:srgbClr val="000000"/>
                </a:solidFill>
                <a:effectLst/>
                <a:latin typeface="GeographEditWeb"/>
              </a:rPr>
              <a:t>Biodiversity refers to every living thing, including plants, bacteria, animals, and humans. </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a:t>
            </a:r>
            <a:r>
              <a:rPr lang="en-US" b="1" i="0" dirty="0">
                <a:effectLst/>
                <a:latin typeface="Times New Roman" panose="02020603050405020304" pitchFamily="18" charset="0"/>
                <a:cs typeface="Times New Roman" panose="02020603050405020304" pitchFamily="18" charset="0"/>
              </a:rPr>
              <a:t>iodiversity</a:t>
            </a:r>
            <a:r>
              <a:rPr lang="en-US" b="0" i="0" dirty="0">
                <a:effectLst/>
                <a:latin typeface="Times New Roman" panose="02020603050405020304" pitchFamily="18" charset="0"/>
                <a:cs typeface="Times New Roman" panose="02020603050405020304" pitchFamily="18" charset="0"/>
              </a:rPr>
              <a:t>, also called </a:t>
            </a:r>
            <a:r>
              <a:rPr lang="en-US" b="1" i="0" dirty="0">
                <a:effectLst/>
                <a:latin typeface="Times New Roman" panose="02020603050405020304" pitchFamily="18" charset="0"/>
                <a:cs typeface="Times New Roman" panose="02020603050405020304" pitchFamily="18" charset="0"/>
              </a:rPr>
              <a:t>biological diversity</a:t>
            </a:r>
            <a:r>
              <a:rPr lang="en-US" b="0" i="0" dirty="0">
                <a:effectLst/>
                <a:latin typeface="Times New Roman" panose="02020603050405020304" pitchFamily="18" charset="0"/>
                <a:cs typeface="Times New Roman" panose="02020603050405020304" pitchFamily="18" charset="0"/>
              </a:rPr>
              <a:t>, the variety of </a:t>
            </a:r>
            <a:r>
              <a:rPr lang="en-US" b="0" i="0" u="none"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life</a:t>
            </a:r>
            <a:r>
              <a:rPr lang="en-US" b="0" i="0" dirty="0">
                <a:effectLst/>
                <a:latin typeface="Times New Roman" panose="02020603050405020304" pitchFamily="18" charset="0"/>
                <a:cs typeface="Times New Roman" panose="02020603050405020304" pitchFamily="18" charset="0"/>
              </a:rPr>
              <a:t> found in a place on </a:t>
            </a:r>
            <a:r>
              <a:rPr lang="en-US" b="0" i="0" u="none" strike="noStrike"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Earth</a:t>
            </a:r>
            <a:r>
              <a:rPr lang="en-US" b="0" i="0" dirty="0">
                <a:effectLst/>
                <a:latin typeface="Times New Roman" panose="02020603050405020304" pitchFamily="18" charset="0"/>
                <a:cs typeface="Times New Roman" panose="02020603050405020304" pitchFamily="18" charset="0"/>
              </a:rPr>
              <a:t> or, often, the total variety of life on Earth. </a:t>
            </a: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 common measure of this variety, called </a:t>
            </a:r>
            <a:r>
              <a:rPr lang="en-US" b="0" i="0" u="sng" dirty="0">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species richness</a:t>
            </a:r>
            <a:r>
              <a:rPr lang="en-US" b="0" i="0" dirty="0">
                <a:effectLst/>
                <a:latin typeface="Times New Roman" panose="02020603050405020304" pitchFamily="18" charset="0"/>
                <a:cs typeface="Times New Roman" panose="02020603050405020304" pitchFamily="18" charset="0"/>
              </a:rPr>
              <a:t>, is the count of </a:t>
            </a:r>
            <a:r>
              <a:rPr lang="en-US" b="0" i="0" u="none" strike="noStrike" dirty="0">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species</a:t>
            </a:r>
            <a:r>
              <a:rPr lang="en-US" b="0" i="0" dirty="0">
                <a:effectLst/>
                <a:latin typeface="Times New Roman" panose="02020603050405020304" pitchFamily="18" charset="0"/>
                <a:cs typeface="Times New Roman" panose="02020603050405020304" pitchFamily="18" charset="0"/>
              </a:rPr>
              <a:t> in an area.</a:t>
            </a:r>
            <a:endParaRPr lang="en-US" dirty="0">
              <a:solidFill>
                <a:srgbClr val="000000"/>
              </a:solidFill>
              <a:latin typeface="GeographEditWeb"/>
            </a:endParaRPr>
          </a:p>
          <a:p>
            <a:pPr marL="285750" indent="-285750">
              <a:buFont typeface="Arial" panose="020B0604020202020204" pitchFamily="34" charset="0"/>
              <a:buChar char="•"/>
            </a:pPr>
            <a:endParaRPr lang="en-US" dirty="0">
              <a:solidFill>
                <a:srgbClr val="000000"/>
              </a:solidFill>
              <a:latin typeface="GeographEditWeb"/>
            </a:endParaRPr>
          </a:p>
          <a:p>
            <a:pPr marL="285750" indent="-285750">
              <a:buFont typeface="Arial" panose="020B0604020202020204" pitchFamily="34" charset="0"/>
              <a:buChar char="•"/>
            </a:pPr>
            <a:r>
              <a:rPr lang="en-IN" sz="1800" b="0" i="0" u="sng" strike="noStrike" dirty="0">
                <a:solidFill>
                  <a:srgbClr val="0563C1"/>
                </a:solidFill>
                <a:effectLst/>
                <a:latin typeface="Calibri" panose="020F0502020204030204" pitchFamily="34" charset="0"/>
                <a:hlinkClick r:id="rId7"/>
              </a:rPr>
              <a:t>https://en.wikipedia.org/wiki/Biodiversity</a:t>
            </a:r>
            <a:r>
              <a:rPr lang="en-IN" dirty="0"/>
              <a:t> </a:t>
            </a:r>
          </a:p>
        </p:txBody>
      </p:sp>
      <p:sp>
        <p:nvSpPr>
          <p:cNvPr id="2" name="Footer Placeholder 1">
            <a:extLst>
              <a:ext uri="{FF2B5EF4-FFF2-40B4-BE49-F238E27FC236}">
                <a16:creationId xmlns:a16="http://schemas.microsoft.com/office/drawing/2014/main" id="{D0733C69-8C43-44C0-AC59-643CC39ED682}"/>
              </a:ext>
            </a:extLst>
          </p:cNvPr>
          <p:cNvSpPr>
            <a:spLocks noGrp="1"/>
          </p:cNvSpPr>
          <p:nvPr>
            <p:ph type="ftr" sz="quarter" idx="11"/>
          </p:nvPr>
        </p:nvSpPr>
        <p:spPr/>
        <p:txBody>
          <a:bodyPr/>
          <a:lstStyle/>
          <a:p>
            <a:r>
              <a:rPr lang="it-IT"/>
              <a:t>Sonali Agarwal        EVS (ANC0302)            Unit 3</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dirty="0"/>
              <a:t>Coined by Norman Myers, the term “Biodiversity hotspots” can be defined as the regions which are known for their high species richness.</a:t>
            </a:r>
          </a:p>
          <a:p>
            <a:endParaRPr lang="en-US" sz="1800" dirty="0"/>
          </a:p>
          <a:p>
            <a:pPr algn="ctr">
              <a:buNone/>
            </a:pPr>
            <a:r>
              <a:rPr lang="en-US" sz="1800" dirty="0"/>
              <a:t>Bio = Life</a:t>
            </a:r>
          </a:p>
          <a:p>
            <a:pPr algn="ctr">
              <a:buNone/>
            </a:pPr>
            <a:r>
              <a:rPr lang="en-US" sz="1800" dirty="0"/>
              <a:t>Diversity = Variation	</a:t>
            </a:r>
          </a:p>
          <a:p>
            <a:pPr algn="just">
              <a:buNone/>
            </a:pPr>
            <a:r>
              <a:rPr lang="en-US" sz="1800" dirty="0"/>
              <a:t>	Biodiversity is the variety of life on earth and the essential interdependence of all living things.</a:t>
            </a:r>
          </a:p>
          <a:p>
            <a:pPr algn="just">
              <a:buNone/>
            </a:pPr>
            <a:endParaRPr lang="en-US" sz="1800" dirty="0"/>
          </a:p>
          <a:p>
            <a:pPr>
              <a:buNone/>
            </a:pPr>
            <a:r>
              <a:rPr lang="en-US" sz="1800" b="1" dirty="0"/>
              <a:t>Biodiversity</a:t>
            </a:r>
            <a:r>
              <a:rPr lang="en-US" sz="1800" dirty="0"/>
              <a:t> is defined as </a:t>
            </a:r>
          </a:p>
          <a:p>
            <a:pPr>
              <a:buNone/>
            </a:pPr>
            <a:r>
              <a:rPr lang="en-US" sz="1800" dirty="0"/>
              <a:t>“the variability among living organisms from all sources including terrestrial, marine and other aquatic ecosystems and the ecological complexes of which they are part; this includes diversity within species, between species and of ecosystems.”</a:t>
            </a:r>
          </a:p>
          <a:p>
            <a:endParaRPr lang="en-US" sz="1800" dirty="0"/>
          </a:p>
        </p:txBody>
      </p:sp>
      <p:sp>
        <p:nvSpPr>
          <p:cNvPr id="4" name="Date Placeholder 3"/>
          <p:cNvSpPr>
            <a:spLocks noGrp="1"/>
          </p:cNvSpPr>
          <p:nvPr>
            <p:ph type="dt" sz="half" idx="10"/>
          </p:nvPr>
        </p:nvSpPr>
        <p:spPr/>
        <p:txBody>
          <a:bodyPr/>
          <a:lstStyle/>
          <a:p>
            <a:fld id="{3AB7AF38-0F6E-4778-97F4-8D56F3F7E196}" type="datetime1">
              <a:rPr lang="en-US" smtClean="0"/>
              <a:t>3/28/2022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Biodiversity(CO3..)</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Footer Placeholder 1">
            <a:extLst>
              <a:ext uri="{FF2B5EF4-FFF2-40B4-BE49-F238E27FC236}">
                <a16:creationId xmlns:a16="http://schemas.microsoft.com/office/drawing/2014/main" id="{AC0F813E-F082-4858-8837-B9F094297A07}"/>
              </a:ext>
            </a:extLst>
          </p:cNvPr>
          <p:cNvSpPr>
            <a:spLocks noGrp="1"/>
          </p:cNvSpPr>
          <p:nvPr>
            <p:ph type="ftr" sz="quarter" idx="11"/>
          </p:nvPr>
        </p:nvSpPr>
        <p:spPr/>
        <p:txBody>
          <a:bodyPr/>
          <a:lstStyle/>
          <a:p>
            <a:r>
              <a:rPr lang="it-IT"/>
              <a:t>Sonali Agarwal        EVS (ANC0302)            Unit 3</a:t>
            </a:r>
            <a:endParaRPr lang="en-US"/>
          </a:p>
        </p:txBody>
      </p:sp>
    </p:spTree>
    <p:extLst>
      <p:ext uri="{BB962C8B-B14F-4D97-AF65-F5344CB8AC3E}">
        <p14:creationId xmlns:p14="http://schemas.microsoft.com/office/powerpoint/2010/main" val="40439683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1"/>
            <a:ext cx="8229600" cy="1600199"/>
          </a:xfrm>
        </p:spPr>
        <p:txBody>
          <a:bodyPr>
            <a:normAutofit/>
          </a:bodyPr>
          <a:lstStyle/>
          <a:p>
            <a:pPr marL="137160" indent="0">
              <a:lnSpc>
                <a:spcPct val="120000"/>
              </a:lnSpc>
              <a:spcBef>
                <a:spcPts val="3000"/>
              </a:spcBef>
              <a:buNone/>
            </a:pPr>
            <a:r>
              <a:rPr lang="en-US" sz="2000" b="0" i="0" dirty="0">
                <a:effectLst/>
                <a:latin typeface="Times New Roman" panose="02020603050405020304" pitchFamily="18" charset="0"/>
                <a:cs typeface="Times New Roman" panose="02020603050405020304" pitchFamily="18" charset="0"/>
              </a:rPr>
              <a:t>Biodiversity is a measure of variation at the  different level         </a:t>
            </a:r>
          </a:p>
          <a:p>
            <a:pPr marL="137160" indent="0">
              <a:lnSpc>
                <a:spcPct val="120000"/>
              </a:lnSpc>
              <a:spcBef>
                <a:spcPts val="3000"/>
              </a:spcBef>
              <a:buNone/>
            </a:pPr>
            <a:r>
              <a:rPr lang="en-US" sz="2000" b="0" i="0" dirty="0">
                <a:effectLst/>
                <a:latin typeface="Times New Roman" panose="02020603050405020304" pitchFamily="18" charset="0"/>
                <a:cs typeface="Times New Roman" panose="02020603050405020304" pitchFamily="18" charset="0"/>
              </a:rPr>
              <a:t> </a:t>
            </a:r>
            <a:r>
              <a:rPr lang="en-US" sz="2000" u="none" strike="noStrike" dirty="0">
                <a:latin typeface="Times New Roman" panose="02020603050405020304" pitchFamily="18" charset="0"/>
                <a:cs typeface="Times New Roman" panose="02020603050405020304" pitchFamily="18" charset="0"/>
                <a:hlinkClick r:id="rId2" tooltip="Genetics">
                  <a:extLst>
                    <a:ext uri="{A12FA001-AC4F-418D-AE19-62706E023703}">
                      <ahyp:hlinkClr xmlns:ahyp="http://schemas.microsoft.com/office/drawing/2018/hyperlinkcolor" val="tx"/>
                    </a:ext>
                  </a:extLst>
                </a:hlinkClick>
              </a:rPr>
              <a:t>G</a:t>
            </a:r>
            <a:r>
              <a:rPr lang="en-US" sz="2000" b="0" i="0" u="none" strike="noStrike" dirty="0">
                <a:effectLst/>
                <a:latin typeface="Times New Roman" panose="02020603050405020304" pitchFamily="18" charset="0"/>
                <a:cs typeface="Times New Roman" panose="02020603050405020304" pitchFamily="18" charset="0"/>
                <a:hlinkClick r:id="rId2" tooltip="Genetics">
                  <a:extLst>
                    <a:ext uri="{A12FA001-AC4F-418D-AE19-62706E023703}">
                      <ahyp:hlinkClr xmlns:ahyp="http://schemas.microsoft.com/office/drawing/2018/hyperlinkcolor" val="tx"/>
                    </a:ext>
                  </a:extLst>
                </a:hlinkClick>
              </a:rPr>
              <a:t>enetic</a:t>
            </a:r>
            <a:r>
              <a:rPr lang="en-US" sz="2000" b="0" i="0" dirty="0">
                <a:effectLst/>
                <a:latin typeface="Times New Roman" panose="02020603050405020304" pitchFamily="18" charset="0"/>
                <a:cs typeface="Times New Roman" panose="02020603050405020304" pitchFamily="18" charset="0"/>
              </a:rPr>
              <a:t>,  </a:t>
            </a:r>
            <a:r>
              <a:rPr lang="en-US" sz="2000" b="0" i="0" u="none" strike="noStrike" dirty="0">
                <a:effectLst/>
                <a:latin typeface="Times New Roman" panose="02020603050405020304" pitchFamily="18" charset="0"/>
                <a:cs typeface="Times New Roman" panose="02020603050405020304" pitchFamily="18" charset="0"/>
                <a:hlinkClick r:id="rId3" tooltip="Species">
                  <a:extLst>
                    <a:ext uri="{A12FA001-AC4F-418D-AE19-62706E023703}">
                      <ahyp:hlinkClr xmlns:ahyp="http://schemas.microsoft.com/office/drawing/2018/hyperlinkcolor" val="tx"/>
                    </a:ext>
                  </a:extLst>
                </a:hlinkClick>
              </a:rPr>
              <a:t>Species</a:t>
            </a:r>
            <a:r>
              <a:rPr lang="en-US" sz="2000" b="0" i="0" dirty="0">
                <a:effectLst/>
                <a:latin typeface="Times New Roman" panose="02020603050405020304" pitchFamily="18" charset="0"/>
                <a:cs typeface="Times New Roman" panose="02020603050405020304" pitchFamily="18" charset="0"/>
              </a:rPr>
              <a:t>, and </a:t>
            </a:r>
            <a:r>
              <a:rPr lang="en-US" sz="2000" u="none" strike="noStrike" dirty="0">
                <a:latin typeface="Times New Roman" panose="02020603050405020304" pitchFamily="18" charset="0"/>
                <a:cs typeface="Times New Roman" panose="02020603050405020304" pitchFamily="18" charset="0"/>
                <a:hlinkClick r:id="rId4" tooltip="Ecosystem">
                  <a:extLst>
                    <a:ext uri="{A12FA001-AC4F-418D-AE19-62706E023703}">
                      <ahyp:hlinkClr xmlns:ahyp="http://schemas.microsoft.com/office/drawing/2018/hyperlinkcolor" val="tx"/>
                    </a:ext>
                  </a:extLst>
                </a:hlinkClick>
              </a:rPr>
              <a:t>E</a:t>
            </a:r>
            <a:r>
              <a:rPr lang="en-US" sz="2000" b="0" i="0" u="none" strike="noStrike" dirty="0">
                <a:effectLst/>
                <a:latin typeface="Times New Roman" panose="02020603050405020304" pitchFamily="18" charset="0"/>
                <a:cs typeface="Times New Roman" panose="02020603050405020304" pitchFamily="18" charset="0"/>
                <a:hlinkClick r:id="rId4" tooltip="Ecosystem">
                  <a:extLst>
                    <a:ext uri="{A12FA001-AC4F-418D-AE19-62706E023703}">
                      <ahyp:hlinkClr xmlns:ahyp="http://schemas.microsoft.com/office/drawing/2018/hyperlinkcolor" val="tx"/>
                    </a:ext>
                  </a:extLst>
                </a:hlinkClick>
              </a:rPr>
              <a:t>cosystem</a:t>
            </a:r>
            <a:r>
              <a:rPr lang="en-US" sz="2000" b="0" i="0" dirty="0">
                <a:effectLst/>
                <a:latin typeface="Times New Roman" panose="02020603050405020304" pitchFamily="18" charset="0"/>
                <a:cs typeface="Times New Roman" panose="02020603050405020304" pitchFamily="18" charset="0"/>
              </a:rPr>
              <a:t> level.</a:t>
            </a:r>
            <a:endParaRPr lang="en-US" sz="2000" dirty="0">
              <a:latin typeface="Times New Roman" panose="02020603050405020304" pitchFamily="18" charset="0"/>
              <a:cs typeface="Times New Roman" panose="02020603050405020304" pitchFamily="18" charset="0"/>
            </a:endParaRPr>
          </a:p>
          <a:p>
            <a:pPr marL="0" indent="0">
              <a:lnSpc>
                <a:spcPct val="110000"/>
              </a:lnSpc>
              <a:spcBef>
                <a:spcPts val="3000"/>
              </a:spcBef>
              <a:buNone/>
            </a:pPr>
            <a:endParaRPr lang="en-US" sz="2000" dirty="0">
              <a:latin typeface="Times New Roman" panose="02020603050405020304" pitchFamily="18" charset="0"/>
              <a:cs typeface="Times New Roman" panose="02020603050405020304" pitchFamily="18" charset="0"/>
            </a:endParaRPr>
          </a:p>
          <a:p>
            <a:pPr>
              <a:lnSpc>
                <a:spcPct val="110000"/>
              </a:lnSpc>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F4E7F6E-6C6B-4CCF-A4CB-690A24157ED0}" type="datetime1">
              <a:rPr lang="en-US" smtClean="0"/>
              <a:t>3/28/2022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Types of biodiversity(CO3..)</a:t>
            </a:r>
          </a:p>
        </p:txBody>
      </p:sp>
      <p:pic>
        <p:nvPicPr>
          <p:cNvPr id="8" name="Picture 2" descr="E:\NIET\Project\xLogo11.png.pagespeed.ic.pydHLuCQEZ.png"/>
          <p:cNvPicPr>
            <a:picLocks noChangeAspect="1" noChangeArrowheads="1"/>
          </p:cNvPicPr>
          <p:nvPr/>
        </p:nvPicPr>
        <p:blipFill>
          <a:blip r:embed="rId5"/>
          <a:srcRect/>
          <a:stretch>
            <a:fillRect/>
          </a:stretch>
        </p:blipFill>
        <p:spPr bwMode="auto">
          <a:xfrm>
            <a:off x="0" y="0"/>
            <a:ext cx="1447800" cy="817163"/>
          </a:xfrm>
          <a:prstGeom prst="rect">
            <a:avLst/>
          </a:prstGeom>
          <a:noFill/>
        </p:spPr>
      </p:pic>
      <p:pic>
        <p:nvPicPr>
          <p:cNvPr id="12" name="Picture 11">
            <a:extLst>
              <a:ext uri="{FF2B5EF4-FFF2-40B4-BE49-F238E27FC236}">
                <a16:creationId xmlns:a16="http://schemas.microsoft.com/office/drawing/2014/main" id="{46E876C8-FD69-435D-9970-161A5A23DE3D}"/>
              </a:ext>
            </a:extLst>
          </p:cNvPr>
          <p:cNvPicPr>
            <a:picLocks noChangeAspect="1"/>
          </p:cNvPicPr>
          <p:nvPr/>
        </p:nvPicPr>
        <p:blipFill>
          <a:blip r:embed="rId6"/>
          <a:stretch>
            <a:fillRect/>
          </a:stretch>
        </p:blipFill>
        <p:spPr>
          <a:xfrm>
            <a:off x="823912" y="2936821"/>
            <a:ext cx="7648575" cy="2724256"/>
          </a:xfrm>
          <a:prstGeom prst="rect">
            <a:avLst/>
          </a:prstGeom>
        </p:spPr>
      </p:pic>
      <p:sp>
        <p:nvSpPr>
          <p:cNvPr id="2" name="Footer Placeholder 1">
            <a:extLst>
              <a:ext uri="{FF2B5EF4-FFF2-40B4-BE49-F238E27FC236}">
                <a16:creationId xmlns:a16="http://schemas.microsoft.com/office/drawing/2014/main" id="{32010380-AE8D-4CFF-8214-C4C8360FBA55}"/>
              </a:ext>
            </a:extLst>
          </p:cNvPr>
          <p:cNvSpPr>
            <a:spLocks noGrp="1"/>
          </p:cNvSpPr>
          <p:nvPr>
            <p:ph type="ftr" sz="quarter" idx="11"/>
          </p:nvPr>
        </p:nvSpPr>
        <p:spPr/>
        <p:txBody>
          <a:bodyPr/>
          <a:lstStyle/>
          <a:p>
            <a:r>
              <a:rPr lang="it-IT"/>
              <a:t>Sonali Agarwal        EVS (ANC0302)            Unit 3</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l">
              <a:buNone/>
            </a:pPr>
            <a:r>
              <a:rPr lang="en-US" sz="1800" b="1" dirty="0"/>
              <a:t>Types of Biodiversity</a:t>
            </a:r>
          </a:p>
          <a:p>
            <a:pPr algn="l"/>
            <a:r>
              <a:rPr lang="en-US" sz="1800" dirty="0"/>
              <a:t>There are the following three different types of biodiversity:</a:t>
            </a:r>
          </a:p>
          <a:p>
            <a:pPr algn="l">
              <a:buFont typeface="Arial" panose="020B0604020202020204" pitchFamily="34" charset="0"/>
              <a:buChar char="•"/>
            </a:pPr>
            <a:r>
              <a:rPr lang="en-US" sz="1800" dirty="0"/>
              <a:t>Genetic Biodiversity</a:t>
            </a:r>
          </a:p>
          <a:p>
            <a:pPr algn="l">
              <a:buFont typeface="Arial" panose="020B0604020202020204" pitchFamily="34" charset="0"/>
              <a:buChar char="•"/>
            </a:pPr>
            <a:r>
              <a:rPr lang="en-US" sz="1800" dirty="0"/>
              <a:t>Species Biodiversity</a:t>
            </a:r>
          </a:p>
          <a:p>
            <a:pPr algn="l">
              <a:buFont typeface="Arial" panose="020B0604020202020204" pitchFamily="34" charset="0"/>
              <a:buChar char="•"/>
            </a:pPr>
            <a:r>
              <a:rPr lang="en-US" sz="1800" dirty="0"/>
              <a:t>Ecological Biodiversity</a:t>
            </a:r>
          </a:p>
          <a:p>
            <a:r>
              <a:rPr lang="en-US" sz="1800" b="1" dirty="0"/>
              <a:t>Genetic diversity </a:t>
            </a:r>
            <a:r>
              <a:rPr lang="en-US" sz="1800" dirty="0"/>
              <a:t>is all the different genes contained in all individual plants, </a:t>
            </a:r>
            <a:r>
              <a:rPr lang="en-US" sz="1800" b="1" dirty="0"/>
              <a:t>animals</a:t>
            </a:r>
            <a:r>
              <a:rPr lang="en-US" sz="1800" dirty="0"/>
              <a:t>, fungi, and microorganisms. </a:t>
            </a:r>
          </a:p>
          <a:p>
            <a:r>
              <a:rPr lang="en-US" sz="1800" dirty="0"/>
              <a:t>It occurs within a species as well as between species</a:t>
            </a:r>
          </a:p>
          <a:p>
            <a:endParaRPr lang="en-US" sz="1800" dirty="0"/>
          </a:p>
          <a:p>
            <a:endParaRPr lang="en-US" sz="1800" dirty="0"/>
          </a:p>
        </p:txBody>
      </p:sp>
      <p:sp>
        <p:nvSpPr>
          <p:cNvPr id="4" name="Date Placeholder 3"/>
          <p:cNvSpPr>
            <a:spLocks noGrp="1"/>
          </p:cNvSpPr>
          <p:nvPr>
            <p:ph type="dt" sz="half" idx="10"/>
          </p:nvPr>
        </p:nvSpPr>
        <p:spPr/>
        <p:txBody>
          <a:bodyPr/>
          <a:lstStyle/>
          <a:p>
            <a:fld id="{F5741620-02D2-4A59-9392-AFC0B4CC08CA}" type="datetime1">
              <a:rPr lang="en-US" smtClean="0"/>
              <a:t>3/28/2022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Genetic biodiversity(CO3..)</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3"/>
          <p:cNvPicPr>
            <a:picLocks noChangeAspect="1" noChangeArrowheads="1"/>
          </p:cNvPicPr>
          <p:nvPr/>
        </p:nvPicPr>
        <p:blipFill>
          <a:blip r:embed="rId3"/>
          <a:srcRect/>
          <a:stretch>
            <a:fillRect/>
          </a:stretch>
        </p:blipFill>
        <p:spPr bwMode="auto">
          <a:xfrm>
            <a:off x="1524000" y="4167586"/>
            <a:ext cx="6781800" cy="2057400"/>
          </a:xfrm>
          <a:prstGeom prst="rect">
            <a:avLst/>
          </a:prstGeom>
          <a:noFill/>
          <a:ln w="9525">
            <a:noFill/>
            <a:miter lim="800000"/>
            <a:headEnd/>
            <a:tailEnd/>
          </a:ln>
          <a:effectLst/>
        </p:spPr>
      </p:pic>
      <p:sp>
        <p:nvSpPr>
          <p:cNvPr id="2" name="Footer Placeholder 1">
            <a:extLst>
              <a:ext uri="{FF2B5EF4-FFF2-40B4-BE49-F238E27FC236}">
                <a16:creationId xmlns:a16="http://schemas.microsoft.com/office/drawing/2014/main" id="{685F3C12-F0ED-4B29-951D-3E3A43360576}"/>
              </a:ext>
            </a:extLst>
          </p:cNvPr>
          <p:cNvSpPr>
            <a:spLocks noGrp="1"/>
          </p:cNvSpPr>
          <p:nvPr>
            <p:ph type="ftr" sz="quarter" idx="11"/>
          </p:nvPr>
        </p:nvSpPr>
        <p:spPr/>
        <p:txBody>
          <a:bodyPr/>
          <a:lstStyle/>
          <a:p>
            <a:r>
              <a:rPr lang="it-IT"/>
              <a:t>Sonali Agarwal        EVS (ANC0302)            Unit 3</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8004" y="1685452"/>
            <a:ext cx="8534400" cy="4525963"/>
          </a:xfrm>
        </p:spPr>
        <p:txBody>
          <a:bodyPr>
            <a:normAutofit/>
          </a:bodyPr>
          <a:lstStyle/>
          <a:p>
            <a:r>
              <a:rPr lang="en-US" sz="2800" b="1" dirty="0"/>
              <a:t>UNIT-I (Basic Principle of ecology)</a:t>
            </a:r>
            <a:endParaRPr lang="en-US" sz="1800" b="1" dirty="0"/>
          </a:p>
          <a:p>
            <a:pPr algn="just"/>
            <a:r>
              <a:rPr lang="en-US" sz="2000" dirty="0"/>
              <a:t>Definition, Scope and basic principles of ecology and environment. </a:t>
            </a:r>
            <a:r>
              <a:rPr lang="en-US" sz="2000" b="1" dirty="0"/>
              <a:t>Ecosystem: </a:t>
            </a:r>
            <a:r>
              <a:rPr lang="en-US" sz="2000" dirty="0"/>
              <a:t>Basic concepts, components of ecosystem. </a:t>
            </a:r>
          </a:p>
          <a:p>
            <a:pPr algn="just"/>
            <a:r>
              <a:rPr lang="en-US" sz="2000" dirty="0"/>
              <a:t>Food chains and food webs. Ecological pyramids, Energy flow in ecological systems, Characteristics of different ecosystems. </a:t>
            </a:r>
          </a:p>
          <a:p>
            <a:pPr algn="just"/>
            <a:r>
              <a:rPr lang="en-US" sz="2000" b="1" dirty="0"/>
              <a:t>Biogeochemical Cycles</a:t>
            </a:r>
            <a:r>
              <a:rPr lang="en-US" sz="2000" dirty="0"/>
              <a:t>: Importance, gaseous and sedimentary cycles. Carbon, Nitrogen, Phosphorus and Sulphur Cycles. </a:t>
            </a:r>
          </a:p>
          <a:p>
            <a:pPr algn="just"/>
            <a:r>
              <a:rPr lang="en-US" sz="2000" dirty="0"/>
              <a:t>Basic concepts of sustainable development, SDGs, Ecosystem services, UN Decade for Eco restoration.</a:t>
            </a:r>
          </a:p>
          <a:p>
            <a:endParaRPr lang="en-US" sz="1800" dirty="0"/>
          </a:p>
        </p:txBody>
      </p:sp>
      <p:sp>
        <p:nvSpPr>
          <p:cNvPr id="6" name="Date Placeholder 5"/>
          <p:cNvSpPr>
            <a:spLocks noGrp="1"/>
          </p:cNvSpPr>
          <p:nvPr>
            <p:ph type="dt" sz="half" idx="10"/>
          </p:nvPr>
        </p:nvSpPr>
        <p:spPr/>
        <p:txBody>
          <a:bodyPr/>
          <a:lstStyle/>
          <a:p>
            <a:fld id="{75DDAF97-B68D-4F39-A006-1F795C36EDFC}" type="datetime1">
              <a:rPr lang="en-US" smtClean="0"/>
              <a:t>3/28/2022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mn-lt"/>
                <a:ea typeface="+mn-ea"/>
                <a:cs typeface="+mn-cs"/>
              </a:rPr>
              <a:t>Syllabus</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3</a:t>
            </a:r>
            <a:endParaRPr lang="en-US" dirty="0"/>
          </a:p>
        </p:txBody>
      </p:sp>
    </p:spTree>
    <p:extLst>
      <p:ext uri="{BB962C8B-B14F-4D97-AF65-F5344CB8AC3E}">
        <p14:creationId xmlns:p14="http://schemas.microsoft.com/office/powerpoint/2010/main" val="774791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1600200"/>
          </a:xfrm>
        </p:spPr>
        <p:txBody>
          <a:bodyPr>
            <a:normAutofit/>
          </a:bodyPr>
          <a:lstStyle/>
          <a:p>
            <a:r>
              <a:rPr lang="en-US" sz="1800" b="1" dirty="0"/>
              <a:t>Species diversity </a:t>
            </a:r>
            <a:r>
              <a:rPr lang="en-US" sz="1800" dirty="0"/>
              <a:t>refers to the variety of different types of species found in a particular area. It is the biodiversity at the most basic level. </a:t>
            </a:r>
          </a:p>
          <a:p>
            <a:r>
              <a:rPr lang="en-US" sz="1800" dirty="0"/>
              <a:t>It includes all the species ranging from plants to different microorganisms.</a:t>
            </a:r>
          </a:p>
          <a:p>
            <a:r>
              <a:rPr lang="en-US" sz="1800" dirty="0"/>
              <a:t>No two individuals of the same species are exactly similar. For example, humans show a lot of diversity among themselves</a:t>
            </a:r>
          </a:p>
          <a:p>
            <a:endParaRPr lang="en-US" sz="1800" dirty="0"/>
          </a:p>
        </p:txBody>
      </p:sp>
      <p:sp>
        <p:nvSpPr>
          <p:cNvPr id="4" name="Date Placeholder 3"/>
          <p:cNvSpPr>
            <a:spLocks noGrp="1"/>
          </p:cNvSpPr>
          <p:nvPr>
            <p:ph type="dt" sz="half" idx="10"/>
          </p:nvPr>
        </p:nvSpPr>
        <p:spPr/>
        <p:txBody>
          <a:bodyPr/>
          <a:lstStyle/>
          <a:p>
            <a:fld id="{0CD90C1A-5AAE-4264-B442-4B03919C11AF}" type="datetime1">
              <a:rPr lang="en-US" smtClean="0"/>
              <a:t>3/28/2022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Species biodiversity(CO3)</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4"/>
          <p:cNvPicPr>
            <a:picLocks noChangeAspect="1" noChangeArrowheads="1"/>
          </p:cNvPicPr>
          <p:nvPr/>
        </p:nvPicPr>
        <p:blipFill>
          <a:blip r:embed="rId3"/>
          <a:srcRect/>
          <a:stretch>
            <a:fillRect/>
          </a:stretch>
        </p:blipFill>
        <p:spPr bwMode="auto">
          <a:xfrm>
            <a:off x="914400" y="3055785"/>
            <a:ext cx="7315200" cy="3200400"/>
          </a:xfrm>
          <a:prstGeom prst="rect">
            <a:avLst/>
          </a:prstGeom>
          <a:noFill/>
          <a:ln w="9525">
            <a:noFill/>
            <a:miter lim="800000"/>
            <a:headEnd/>
            <a:tailEnd/>
          </a:ln>
          <a:effectLst/>
        </p:spPr>
      </p:pic>
      <p:sp>
        <p:nvSpPr>
          <p:cNvPr id="2" name="Footer Placeholder 1">
            <a:extLst>
              <a:ext uri="{FF2B5EF4-FFF2-40B4-BE49-F238E27FC236}">
                <a16:creationId xmlns:a16="http://schemas.microsoft.com/office/drawing/2014/main" id="{E200F23E-A789-487A-B9FD-2610B59B35FB}"/>
              </a:ext>
            </a:extLst>
          </p:cNvPr>
          <p:cNvSpPr>
            <a:spLocks noGrp="1"/>
          </p:cNvSpPr>
          <p:nvPr>
            <p:ph type="ftr" sz="quarter" idx="11"/>
          </p:nvPr>
        </p:nvSpPr>
        <p:spPr/>
        <p:txBody>
          <a:bodyPr/>
          <a:lstStyle/>
          <a:p>
            <a:r>
              <a:rPr lang="it-IT"/>
              <a:t>Sonali Agarwal        EVS (ANC0302)            Unit 3</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4"/>
            <a:ext cx="8229600" cy="2307036"/>
          </a:xfrm>
        </p:spPr>
        <p:txBody>
          <a:bodyPr>
            <a:normAutofit/>
          </a:bodyPr>
          <a:lstStyle/>
          <a:p>
            <a:r>
              <a:rPr lang="en-US" sz="1800" b="1" dirty="0"/>
              <a:t>Ecosystem biodiversity </a:t>
            </a:r>
            <a:r>
              <a:rPr lang="en-US" sz="1800" dirty="0"/>
              <a:t>is a collection of living and non-living organisms and their interaction with each other.</a:t>
            </a:r>
          </a:p>
          <a:p>
            <a:r>
              <a:rPr lang="en-US" sz="1800" dirty="0"/>
              <a:t> Ecological biodiversity refers to the variations in the plant and animal species living together and connected by food chains and food webs.</a:t>
            </a:r>
          </a:p>
          <a:p>
            <a:r>
              <a:rPr lang="en-US" sz="1800" dirty="0"/>
              <a:t>It is the diversity observed among the different </a:t>
            </a:r>
            <a:r>
              <a:rPr lang="en-US" sz="1800" dirty="0">
                <a:hlinkClick r:id="rId2"/>
              </a:rPr>
              <a:t>ecosystems</a:t>
            </a:r>
            <a:r>
              <a:rPr lang="en-US" sz="1800" dirty="0"/>
              <a:t> in a region. </a:t>
            </a:r>
          </a:p>
          <a:p>
            <a:r>
              <a:rPr lang="en-US" sz="1800" dirty="0"/>
              <a:t>Diversity in different ecosystems like deserts, rainforests, mangroves, etc., include ecological diversity.</a:t>
            </a:r>
          </a:p>
          <a:p>
            <a:endParaRPr lang="en-US" sz="1800" dirty="0"/>
          </a:p>
        </p:txBody>
      </p:sp>
      <p:sp>
        <p:nvSpPr>
          <p:cNvPr id="4" name="Date Placeholder 3"/>
          <p:cNvSpPr>
            <a:spLocks noGrp="1"/>
          </p:cNvSpPr>
          <p:nvPr>
            <p:ph type="dt" sz="half" idx="10"/>
          </p:nvPr>
        </p:nvSpPr>
        <p:spPr/>
        <p:txBody>
          <a:bodyPr/>
          <a:lstStyle/>
          <a:p>
            <a:fld id="{BF170CA2-AACC-421F-AB27-27B34D26AE5F}" type="datetime1">
              <a:rPr lang="en-US" smtClean="0"/>
              <a:t>3/28/2022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Ecological biodiversity(CO3..)</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9" name="Picture 5"/>
          <p:cNvPicPr>
            <a:picLocks noChangeAspect="1" noChangeArrowheads="1"/>
          </p:cNvPicPr>
          <p:nvPr/>
        </p:nvPicPr>
        <p:blipFill>
          <a:blip r:embed="rId4"/>
          <a:srcRect/>
          <a:stretch>
            <a:fillRect/>
          </a:stretch>
        </p:blipFill>
        <p:spPr bwMode="auto">
          <a:xfrm>
            <a:off x="609600" y="3314010"/>
            <a:ext cx="7696200" cy="2819400"/>
          </a:xfrm>
          <a:prstGeom prst="rect">
            <a:avLst/>
          </a:prstGeom>
          <a:noFill/>
          <a:ln w="9525">
            <a:noFill/>
            <a:miter lim="800000"/>
            <a:headEnd/>
            <a:tailEnd/>
          </a:ln>
          <a:effectLst/>
        </p:spPr>
      </p:pic>
      <p:sp>
        <p:nvSpPr>
          <p:cNvPr id="2" name="Footer Placeholder 1">
            <a:extLst>
              <a:ext uri="{FF2B5EF4-FFF2-40B4-BE49-F238E27FC236}">
                <a16:creationId xmlns:a16="http://schemas.microsoft.com/office/drawing/2014/main" id="{C38830A1-7F75-48D7-9D5F-10ABB760710A}"/>
              </a:ext>
            </a:extLst>
          </p:cNvPr>
          <p:cNvSpPr>
            <a:spLocks noGrp="1"/>
          </p:cNvSpPr>
          <p:nvPr>
            <p:ph type="ftr" sz="quarter" idx="11"/>
          </p:nvPr>
        </p:nvSpPr>
        <p:spPr/>
        <p:txBody>
          <a:bodyPr/>
          <a:lstStyle/>
          <a:p>
            <a:r>
              <a:rPr lang="it-IT"/>
              <a:t>Sonali Agarwal        EVS (ANC0302)            Unit 3</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EE2513C-6C24-4373-85FE-961AAB6C7740}" type="datetime1">
              <a:rPr lang="en-US" smtClean="0"/>
              <a:t>3/28/2022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Biodiversity at Global Level(CO3..)</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F561A327-1EB4-413F-A137-8535567441B7}"/>
              </a:ext>
            </a:extLst>
          </p:cNvPr>
          <p:cNvSpPr txBox="1"/>
          <p:nvPr/>
        </p:nvSpPr>
        <p:spPr>
          <a:xfrm>
            <a:off x="381000" y="685799"/>
            <a:ext cx="8610600" cy="5632311"/>
          </a:xfrm>
          <a:prstGeom prst="rect">
            <a:avLst/>
          </a:prstGeom>
          <a:noFill/>
        </p:spPr>
        <p:txBody>
          <a:bodyPr wrap="square">
            <a:spAutoFit/>
          </a:bodyPr>
          <a:lstStyle/>
          <a:p>
            <a:pPr algn="l"/>
            <a:r>
              <a:rPr lang="en-US" b="1" i="0" dirty="0">
                <a:effectLst/>
                <a:latin typeface="Roboto" panose="02000000000000000000" pitchFamily="2" charset="0"/>
              </a:rPr>
              <a:t>Importance Of Biodiversity</a:t>
            </a:r>
          </a:p>
          <a:p>
            <a:pPr marL="285750" indent="-285750" algn="l">
              <a:buFont typeface="Arial" panose="020B0604020202020204" pitchFamily="34" charset="0"/>
              <a:buChar char="•"/>
            </a:pPr>
            <a:r>
              <a:rPr lang="en-US" b="0" i="0" dirty="0">
                <a:effectLst/>
                <a:latin typeface="Roboto" panose="02000000000000000000" pitchFamily="2" charset="0"/>
              </a:rPr>
              <a:t>Biodiversity and its maintenance are very important for sustaining life on earth. </a:t>
            </a:r>
          </a:p>
          <a:p>
            <a:pPr marL="285750" indent="-285750" algn="l">
              <a:buFont typeface="Arial" panose="020B0604020202020204" pitchFamily="34" charset="0"/>
              <a:buChar char="•"/>
            </a:pPr>
            <a:r>
              <a:rPr lang="en-US" b="0" i="0" dirty="0">
                <a:effectLst/>
                <a:latin typeface="Roboto" panose="02000000000000000000" pitchFamily="2" charset="0"/>
              </a:rPr>
              <a:t>A few of the reasons explaining the importance of biodiversity are:</a:t>
            </a:r>
          </a:p>
          <a:p>
            <a:pPr algn="l"/>
            <a:r>
              <a:rPr lang="en-US" b="1" i="0" dirty="0">
                <a:effectLst/>
                <a:latin typeface="Roboto" panose="02000000000000000000" pitchFamily="2" charset="0"/>
              </a:rPr>
              <a:t>Ecological Stability</a:t>
            </a:r>
          </a:p>
          <a:p>
            <a:pPr marL="285750" indent="-285750" algn="l">
              <a:buFont typeface="Arial" panose="020B0604020202020204" pitchFamily="34" charset="0"/>
              <a:buChar char="•"/>
            </a:pPr>
            <a:r>
              <a:rPr lang="en-US" b="0" i="0" dirty="0">
                <a:effectLst/>
                <a:latin typeface="Roboto" panose="02000000000000000000" pitchFamily="2" charset="0"/>
              </a:rPr>
              <a:t>Every species has a specific role in an ecosystem. </a:t>
            </a:r>
          </a:p>
          <a:p>
            <a:pPr marL="285750" indent="-285750" algn="l">
              <a:buFont typeface="Arial" panose="020B0604020202020204" pitchFamily="34" charset="0"/>
              <a:buChar char="•"/>
            </a:pPr>
            <a:r>
              <a:rPr lang="en-US" b="0" i="0" dirty="0">
                <a:effectLst/>
                <a:latin typeface="Roboto" panose="02000000000000000000" pitchFamily="2" charset="0"/>
              </a:rPr>
              <a:t>They capture and store energy and also produce and decompose organic matter. </a:t>
            </a:r>
          </a:p>
          <a:p>
            <a:pPr marL="285750" indent="-285750" algn="l">
              <a:buFont typeface="Arial" panose="020B0604020202020204" pitchFamily="34" charset="0"/>
              <a:buChar char="•"/>
            </a:pPr>
            <a:r>
              <a:rPr lang="en-US" b="0" i="0" dirty="0">
                <a:effectLst/>
                <a:latin typeface="Roboto" panose="02000000000000000000" pitchFamily="2" charset="0"/>
              </a:rPr>
              <a:t>The ecosystem supports the services without which humans cannot survive. </a:t>
            </a:r>
          </a:p>
          <a:p>
            <a:pPr marL="285750" indent="-285750" algn="l">
              <a:buFont typeface="Arial" panose="020B0604020202020204" pitchFamily="34" charset="0"/>
              <a:buChar char="•"/>
            </a:pPr>
            <a:r>
              <a:rPr lang="en-US" b="0" i="0" dirty="0">
                <a:effectLst/>
                <a:latin typeface="Roboto" panose="02000000000000000000" pitchFamily="2" charset="0"/>
              </a:rPr>
              <a:t>A diverse ecosystem is more productive and can withstand environmental stress.</a:t>
            </a:r>
          </a:p>
          <a:p>
            <a:pPr algn="l"/>
            <a:r>
              <a:rPr lang="en-US" b="1" i="0" dirty="0">
                <a:effectLst/>
                <a:latin typeface="Roboto" panose="02000000000000000000" pitchFamily="2" charset="0"/>
              </a:rPr>
              <a:t>Economic Importance</a:t>
            </a:r>
          </a:p>
          <a:p>
            <a:pPr marL="285750" indent="-285750" algn="l">
              <a:buFont typeface="Arial" panose="020B0604020202020204" pitchFamily="34" charset="0"/>
              <a:buChar char="•"/>
            </a:pPr>
            <a:r>
              <a:rPr lang="en-US" b="0" i="0" dirty="0">
                <a:effectLst/>
                <a:latin typeface="Roboto" panose="02000000000000000000" pitchFamily="2" charset="0"/>
              </a:rPr>
              <a:t>Biodiversity is a reservoir of resources for the manufacture of food, cosmetic products and pharmaceuticals.</a:t>
            </a:r>
          </a:p>
          <a:p>
            <a:pPr marL="285750" indent="-285750" algn="l">
              <a:buFont typeface="Arial" panose="020B0604020202020204" pitchFamily="34" charset="0"/>
              <a:buChar char="•"/>
            </a:pPr>
            <a:r>
              <a:rPr lang="en-US" b="0" i="0" dirty="0">
                <a:effectLst/>
                <a:latin typeface="Roboto" panose="02000000000000000000" pitchFamily="2" charset="0"/>
              </a:rPr>
              <a:t>Crops livestock, fishery, and forests are a rich source of food.</a:t>
            </a:r>
          </a:p>
          <a:p>
            <a:pPr marL="285750" indent="-285750" algn="l">
              <a:buFont typeface="Arial" panose="020B0604020202020204" pitchFamily="34" charset="0"/>
              <a:buChar char="•"/>
            </a:pPr>
            <a:r>
              <a:rPr lang="en-US" b="0" i="0" dirty="0">
                <a:effectLst/>
                <a:latin typeface="Roboto" panose="02000000000000000000" pitchFamily="2" charset="0"/>
              </a:rPr>
              <a:t>Wild plants such as Cinchona and Foxglove plant are used for medicinal purposes.</a:t>
            </a:r>
          </a:p>
          <a:p>
            <a:pPr marL="285750" indent="-285750" algn="l">
              <a:buFont typeface="Arial" panose="020B0604020202020204" pitchFamily="34" charset="0"/>
              <a:buChar char="•"/>
            </a:pPr>
            <a:r>
              <a:rPr lang="en-US" b="0" i="0" dirty="0">
                <a:effectLst/>
                <a:latin typeface="Roboto" panose="02000000000000000000" pitchFamily="2" charset="0"/>
              </a:rPr>
              <a:t>Wood, </a:t>
            </a:r>
            <a:r>
              <a:rPr lang="en-US" b="0" i="0" dirty="0" err="1">
                <a:effectLst/>
                <a:latin typeface="Roboto" panose="02000000000000000000" pitchFamily="2" charset="0"/>
              </a:rPr>
              <a:t>fibres</a:t>
            </a:r>
            <a:r>
              <a:rPr lang="en-US" b="0" i="0" dirty="0">
                <a:effectLst/>
                <a:latin typeface="Roboto" panose="02000000000000000000" pitchFamily="2" charset="0"/>
              </a:rPr>
              <a:t>, perfumes, lubricants, rubber, resins, poison and cork are all derived from different plant species.</a:t>
            </a:r>
          </a:p>
          <a:p>
            <a:pPr marL="285750" indent="-285750" algn="l">
              <a:buFont typeface="Arial" panose="020B0604020202020204" pitchFamily="34" charset="0"/>
              <a:buChar char="•"/>
            </a:pPr>
            <a:r>
              <a:rPr lang="en-US" b="0" i="0" dirty="0">
                <a:effectLst/>
                <a:latin typeface="Roboto" panose="02000000000000000000" pitchFamily="2" charset="0"/>
              </a:rPr>
              <a:t>The national parks and sanctuaries are a source of tourism. They are a source of beauty and joy for many people.</a:t>
            </a:r>
          </a:p>
        </p:txBody>
      </p:sp>
      <p:sp>
        <p:nvSpPr>
          <p:cNvPr id="2" name="Footer Placeholder 1">
            <a:extLst>
              <a:ext uri="{FF2B5EF4-FFF2-40B4-BE49-F238E27FC236}">
                <a16:creationId xmlns:a16="http://schemas.microsoft.com/office/drawing/2014/main" id="{DC82C40A-E3A1-41D9-988C-00D86088CA29}"/>
              </a:ext>
            </a:extLst>
          </p:cNvPr>
          <p:cNvSpPr>
            <a:spLocks noGrp="1"/>
          </p:cNvSpPr>
          <p:nvPr>
            <p:ph type="ftr" sz="quarter" idx="11"/>
          </p:nvPr>
        </p:nvSpPr>
        <p:spPr/>
        <p:txBody>
          <a:bodyPr/>
          <a:lstStyle/>
          <a:p>
            <a:r>
              <a:rPr lang="it-IT"/>
              <a:t>Sonali Agarwal        EVS (ANC0302)            Unit 3</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57C2CD-1357-442B-B2D5-1216F8C1A3A8}" type="datetime1">
              <a:rPr lang="en-US" smtClean="0"/>
              <a:t>3/28/2022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Biodiversity at Global Level(CO3..)</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967CCAB8-523F-466B-A302-7B3E5B036A75}"/>
              </a:ext>
            </a:extLst>
          </p:cNvPr>
          <p:cNvSpPr txBox="1"/>
          <p:nvPr/>
        </p:nvSpPr>
        <p:spPr>
          <a:xfrm>
            <a:off x="609600" y="1219200"/>
            <a:ext cx="7924800" cy="1477328"/>
          </a:xfrm>
          <a:prstGeom prst="rect">
            <a:avLst/>
          </a:prstGeom>
          <a:noFill/>
        </p:spPr>
        <p:txBody>
          <a:bodyPr wrap="square">
            <a:spAutoFit/>
          </a:bodyPr>
          <a:lstStyle/>
          <a:p>
            <a:pPr algn="l"/>
            <a:r>
              <a:rPr lang="en-US" b="1" i="0" dirty="0">
                <a:effectLst/>
                <a:latin typeface="Roboto" panose="02000000000000000000" pitchFamily="2" charset="0"/>
              </a:rPr>
              <a:t>Ethical Importance</a:t>
            </a:r>
          </a:p>
          <a:p>
            <a:pPr marL="285750" indent="-285750" algn="l">
              <a:buFont typeface="Arial" panose="020B0604020202020204" pitchFamily="34" charset="0"/>
              <a:buChar char="•"/>
            </a:pPr>
            <a:r>
              <a:rPr lang="en-US" b="0" i="0" dirty="0">
                <a:effectLst/>
                <a:latin typeface="Roboto" panose="02000000000000000000" pitchFamily="2" charset="0"/>
              </a:rPr>
              <a:t>All the species have a right to exist.</a:t>
            </a:r>
          </a:p>
          <a:p>
            <a:pPr marL="285750" indent="-285750" algn="l">
              <a:buFont typeface="Arial" panose="020B0604020202020204" pitchFamily="34" charset="0"/>
              <a:buChar char="•"/>
            </a:pPr>
            <a:r>
              <a:rPr lang="en-US" b="0" i="0" dirty="0">
                <a:effectLst/>
                <a:latin typeface="Roboto" panose="02000000000000000000" pitchFamily="2" charset="0"/>
              </a:rPr>
              <a:t>Humans should not cause their voluntary extinction. </a:t>
            </a:r>
          </a:p>
          <a:p>
            <a:pPr marL="285750" indent="-285750" algn="l">
              <a:buFont typeface="Arial" panose="020B0604020202020204" pitchFamily="34" charset="0"/>
              <a:buChar char="•"/>
            </a:pPr>
            <a:r>
              <a:rPr lang="en-US" b="0" i="0" dirty="0">
                <a:effectLst/>
                <a:latin typeface="Roboto" panose="02000000000000000000" pitchFamily="2" charset="0"/>
              </a:rPr>
              <a:t>Biodiversity preserves different cultures and spiritual heritage. </a:t>
            </a:r>
          </a:p>
          <a:p>
            <a:pPr marL="285750" indent="-285750" algn="l">
              <a:buFont typeface="Arial" panose="020B0604020202020204" pitchFamily="34" charset="0"/>
              <a:buChar char="•"/>
            </a:pPr>
            <a:r>
              <a:rPr lang="en-US" b="0" i="0" dirty="0">
                <a:effectLst/>
                <a:latin typeface="Roboto" panose="02000000000000000000" pitchFamily="2" charset="0"/>
              </a:rPr>
              <a:t>Therefore, it is very important to conserve biodiversity.</a:t>
            </a:r>
          </a:p>
        </p:txBody>
      </p:sp>
      <p:sp>
        <p:nvSpPr>
          <p:cNvPr id="2" name="Footer Placeholder 1">
            <a:extLst>
              <a:ext uri="{FF2B5EF4-FFF2-40B4-BE49-F238E27FC236}">
                <a16:creationId xmlns:a16="http://schemas.microsoft.com/office/drawing/2014/main" id="{3324E1DD-0F5D-4EA2-AFF2-5F0CDC8DDBDB}"/>
              </a:ext>
            </a:extLst>
          </p:cNvPr>
          <p:cNvSpPr>
            <a:spLocks noGrp="1"/>
          </p:cNvSpPr>
          <p:nvPr>
            <p:ph type="ftr" sz="quarter" idx="11"/>
          </p:nvPr>
        </p:nvSpPr>
        <p:spPr/>
        <p:txBody>
          <a:bodyPr/>
          <a:lstStyle/>
          <a:p>
            <a:r>
              <a:rPr lang="it-IT"/>
              <a:t>Sonali Agarwal        EVS (ANC0302)            Unit 3</a:t>
            </a:r>
            <a:endParaRPr lang="en-US"/>
          </a:p>
        </p:txBody>
      </p:sp>
    </p:spTree>
    <p:extLst>
      <p:ext uri="{BB962C8B-B14F-4D97-AF65-F5344CB8AC3E}">
        <p14:creationId xmlns:p14="http://schemas.microsoft.com/office/powerpoint/2010/main" val="23135157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0EF2ED2-10E6-469B-9482-D05EB552EE9D}" type="datetime1">
              <a:rPr lang="en-US" smtClean="0"/>
              <a:t>3/28/2022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Biodiversity at Global Level(CO3..)</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2"/>
          <p:cNvPicPr>
            <a:picLocks noGrp="1" noChangeAspect="1" noChangeArrowheads="1"/>
          </p:cNvPicPr>
          <p:nvPr>
            <p:ph idx="1"/>
          </p:nvPr>
        </p:nvPicPr>
        <p:blipFill>
          <a:blip r:embed="rId3"/>
          <a:srcRect/>
          <a:stretch>
            <a:fillRect/>
          </a:stretch>
        </p:blipFill>
        <p:spPr bwMode="auto">
          <a:xfrm>
            <a:off x="838200" y="990600"/>
            <a:ext cx="7391400" cy="4391819"/>
          </a:xfrm>
          <a:prstGeom prst="rect">
            <a:avLst/>
          </a:prstGeom>
          <a:noFill/>
          <a:ln w="9525">
            <a:noFill/>
            <a:miter lim="800000"/>
            <a:headEnd/>
            <a:tailEnd/>
          </a:ln>
          <a:effectLst/>
        </p:spPr>
      </p:pic>
      <p:sp>
        <p:nvSpPr>
          <p:cNvPr id="2" name="Footer Placeholder 1">
            <a:extLst>
              <a:ext uri="{FF2B5EF4-FFF2-40B4-BE49-F238E27FC236}">
                <a16:creationId xmlns:a16="http://schemas.microsoft.com/office/drawing/2014/main" id="{C0D35E3C-41F4-4559-91C2-6CCDA4BB6FE9}"/>
              </a:ext>
            </a:extLst>
          </p:cNvPr>
          <p:cNvSpPr>
            <a:spLocks noGrp="1"/>
          </p:cNvSpPr>
          <p:nvPr>
            <p:ph type="ftr" sz="quarter" idx="11"/>
          </p:nvPr>
        </p:nvSpPr>
        <p:spPr/>
        <p:txBody>
          <a:bodyPr/>
          <a:lstStyle/>
          <a:p>
            <a:r>
              <a:rPr lang="it-IT"/>
              <a:t>Sonali Agarwal        EVS (ANC0302)            Unit 3</a:t>
            </a:r>
            <a:endParaRPr lang="en-US"/>
          </a:p>
        </p:txBody>
      </p:sp>
    </p:spTree>
    <p:extLst>
      <p:ext uri="{BB962C8B-B14F-4D97-AF65-F5344CB8AC3E}">
        <p14:creationId xmlns:p14="http://schemas.microsoft.com/office/powerpoint/2010/main" val="24217833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C2FA130-1700-44DB-BE5D-D6A1F881A83D}" type="datetime1">
              <a:rPr lang="en-US" smtClean="0"/>
              <a:t>3/28/2022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Biodiversity at National Level(CO3..)</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2"/>
          <p:cNvPicPr>
            <a:picLocks noGrp="1" noChangeAspect="1" noChangeArrowheads="1"/>
          </p:cNvPicPr>
          <p:nvPr>
            <p:ph idx="1"/>
          </p:nvPr>
        </p:nvPicPr>
        <p:blipFill>
          <a:blip r:embed="rId3"/>
          <a:srcRect/>
          <a:stretch>
            <a:fillRect/>
          </a:stretch>
        </p:blipFill>
        <p:spPr bwMode="auto">
          <a:xfrm>
            <a:off x="990600" y="914400"/>
            <a:ext cx="7467600" cy="4710906"/>
          </a:xfrm>
          <a:prstGeom prst="rect">
            <a:avLst/>
          </a:prstGeom>
          <a:noFill/>
          <a:ln w="9525">
            <a:noFill/>
            <a:miter lim="800000"/>
            <a:headEnd/>
            <a:tailEnd/>
          </a:ln>
          <a:effectLst/>
        </p:spPr>
      </p:pic>
      <p:sp>
        <p:nvSpPr>
          <p:cNvPr id="2" name="Footer Placeholder 1">
            <a:extLst>
              <a:ext uri="{FF2B5EF4-FFF2-40B4-BE49-F238E27FC236}">
                <a16:creationId xmlns:a16="http://schemas.microsoft.com/office/drawing/2014/main" id="{67B3BDE4-3008-4A26-A8F8-A50C2C4B5F37}"/>
              </a:ext>
            </a:extLst>
          </p:cNvPr>
          <p:cNvSpPr>
            <a:spLocks noGrp="1"/>
          </p:cNvSpPr>
          <p:nvPr>
            <p:ph type="ftr" sz="quarter" idx="11"/>
          </p:nvPr>
        </p:nvSpPr>
        <p:spPr/>
        <p:txBody>
          <a:bodyPr/>
          <a:lstStyle/>
          <a:p>
            <a:r>
              <a:rPr lang="it-IT"/>
              <a:t>Sonali Agarwal        EVS (ANC0302)            Unit 3</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dirty="0"/>
              <a:t>Biodiversity refers to the totality of genes, species and -------- of a region.</a:t>
            </a:r>
          </a:p>
          <a:p>
            <a:r>
              <a:rPr lang="en-US" sz="1800" dirty="0"/>
              <a:t>Within a community diversity is called-----------</a:t>
            </a:r>
          </a:p>
          <a:p>
            <a:r>
              <a:rPr lang="en-US" sz="1800" dirty="0"/>
              <a:t>Western Ghats and ------- in India are among 25 hot spots of Biodiversity</a:t>
            </a:r>
          </a:p>
          <a:p>
            <a:r>
              <a:rPr lang="en-US" sz="1800" dirty="0"/>
              <a:t>Define the term biodiversity. Explain the different types of biodiversity</a:t>
            </a:r>
          </a:p>
          <a:p>
            <a:r>
              <a:rPr lang="en-US" sz="1800" dirty="0"/>
              <a:t>What are the measurements of biodiversity? </a:t>
            </a:r>
          </a:p>
          <a:p>
            <a:r>
              <a:rPr lang="en-US" sz="1800" dirty="0"/>
              <a:t>Write short note on Hot spots of Biodiversity.</a:t>
            </a:r>
          </a:p>
          <a:p>
            <a:endParaRPr lang="en-US" sz="1800" dirty="0"/>
          </a:p>
        </p:txBody>
      </p:sp>
      <p:sp>
        <p:nvSpPr>
          <p:cNvPr id="4" name="Date Placeholder 3"/>
          <p:cNvSpPr>
            <a:spLocks noGrp="1"/>
          </p:cNvSpPr>
          <p:nvPr>
            <p:ph type="dt" sz="half" idx="10"/>
          </p:nvPr>
        </p:nvSpPr>
        <p:spPr/>
        <p:txBody>
          <a:bodyPr/>
          <a:lstStyle/>
          <a:p>
            <a:fld id="{55404982-9B3A-4899-AF6F-849BB972CA5A}" type="datetime1">
              <a:rPr lang="en-US" smtClean="0"/>
              <a:t>3/28/2022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Biodiversity at national level(CO3..)</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Footer Placeholder 1">
            <a:extLst>
              <a:ext uri="{FF2B5EF4-FFF2-40B4-BE49-F238E27FC236}">
                <a16:creationId xmlns:a16="http://schemas.microsoft.com/office/drawing/2014/main" id="{D180BE9B-91FE-438A-A9F9-C4E755F1F84E}"/>
              </a:ext>
            </a:extLst>
          </p:cNvPr>
          <p:cNvSpPr>
            <a:spLocks noGrp="1"/>
          </p:cNvSpPr>
          <p:nvPr>
            <p:ph type="ftr" sz="quarter" idx="11"/>
          </p:nvPr>
        </p:nvSpPr>
        <p:spPr/>
        <p:txBody>
          <a:bodyPr/>
          <a:lstStyle/>
          <a:p>
            <a:r>
              <a:rPr lang="it-IT"/>
              <a:t>Sonali Agarwal        EVS (ANC0302)            Unit 3</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A5511C1-1E76-478E-A81D-D35454915EC2}" type="datetime1">
              <a:rPr lang="en-US" smtClean="0"/>
              <a:t>3/28/2022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i="0" dirty="0">
                <a:effectLst/>
                <a:latin typeface="Roboto" panose="02000000000000000000" pitchFamily="2" charset="0"/>
              </a:rPr>
              <a:t>Biodiversity Hotspots </a:t>
            </a:r>
            <a:r>
              <a:rPr lang="en-US" sz="3000" dirty="0"/>
              <a:t>(CO3..)</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722DB20D-38C0-4B7B-B72D-6E7BD9DE3A75}"/>
              </a:ext>
            </a:extLst>
          </p:cNvPr>
          <p:cNvSpPr txBox="1"/>
          <p:nvPr/>
        </p:nvSpPr>
        <p:spPr>
          <a:xfrm>
            <a:off x="723900" y="1295400"/>
            <a:ext cx="8077200" cy="3693319"/>
          </a:xfrm>
          <a:prstGeom prst="rect">
            <a:avLst/>
          </a:prstGeom>
          <a:noFill/>
        </p:spPr>
        <p:txBody>
          <a:bodyPr wrap="square">
            <a:spAutoFit/>
          </a:bodyPr>
          <a:lstStyle/>
          <a:p>
            <a:pPr algn="l"/>
            <a:r>
              <a:rPr lang="en-US" b="1" i="0" dirty="0">
                <a:effectLst/>
                <a:latin typeface="Roboto" panose="02000000000000000000" pitchFamily="2" charset="0"/>
              </a:rPr>
              <a:t>Biodiversity Hotspots </a:t>
            </a:r>
          </a:p>
          <a:p>
            <a:pPr marL="285750" indent="-285750" algn="l">
              <a:buFont typeface="Arial" panose="020B0604020202020204" pitchFamily="34" charset="0"/>
              <a:buChar char="•"/>
            </a:pPr>
            <a:r>
              <a:rPr lang="en-US" b="0" i="0" dirty="0">
                <a:effectLst/>
                <a:latin typeface="Roboto" panose="02000000000000000000" pitchFamily="2" charset="0"/>
              </a:rPr>
              <a:t>2 Main Qualifying Criteria</a:t>
            </a:r>
          </a:p>
          <a:p>
            <a:pPr algn="l"/>
            <a:r>
              <a:rPr lang="en-US" b="0" i="0" dirty="0">
                <a:effectLst/>
                <a:latin typeface="Roboto" panose="02000000000000000000" pitchFamily="2" charset="0"/>
              </a:rPr>
              <a:t>According to Conservation International, a region must fulfill the following two criteria to qualify as a hotspot:</a:t>
            </a:r>
          </a:p>
          <a:p>
            <a:pPr algn="l">
              <a:buFont typeface="+mj-lt"/>
              <a:buAutoNum type="arabicPeriod"/>
            </a:pPr>
            <a:r>
              <a:rPr lang="en-US" b="0" i="0" dirty="0">
                <a:effectLst/>
                <a:latin typeface="Roboto" panose="02000000000000000000" pitchFamily="2" charset="0"/>
              </a:rPr>
              <a:t>The region should have at least 1500 species of plants.</a:t>
            </a:r>
          </a:p>
          <a:p>
            <a:pPr algn="l">
              <a:buFont typeface="+mj-lt"/>
              <a:buAutoNum type="arabicPeriod"/>
            </a:pPr>
            <a:r>
              <a:rPr lang="en-US" b="0" i="0" dirty="0">
                <a:effectLst/>
                <a:latin typeface="Roboto" panose="02000000000000000000" pitchFamily="2" charset="0"/>
              </a:rPr>
              <a:t>It must contain 30% (or less) of its original habitat, i.e. it must be threatened.</a:t>
            </a:r>
          </a:p>
          <a:p>
            <a:pPr algn="l"/>
            <a:r>
              <a:rPr lang="en-US" b="1" i="0" dirty="0">
                <a:effectLst/>
                <a:latin typeface="Roboto" panose="02000000000000000000" pitchFamily="2" charset="0"/>
              </a:rPr>
              <a:t>Biodiversity Hotspot, </a:t>
            </a:r>
          </a:p>
          <a:p>
            <a:pPr algn="l"/>
            <a:r>
              <a:rPr lang="en-US" b="0" i="0" dirty="0">
                <a:effectLst/>
                <a:latin typeface="Roboto" panose="02000000000000000000" pitchFamily="2" charset="0"/>
              </a:rPr>
              <a:t>there are major four biodiversity hotspots in India:</a:t>
            </a:r>
          </a:p>
          <a:p>
            <a:pPr algn="l">
              <a:buFont typeface="+mj-lt"/>
              <a:buAutoNum type="arabicPeriod"/>
            </a:pPr>
            <a:r>
              <a:rPr lang="en-US" b="0" i="0" dirty="0">
                <a:effectLst/>
                <a:latin typeface="Roboto" panose="02000000000000000000" pitchFamily="2" charset="0"/>
              </a:rPr>
              <a:t>The Himalayas</a:t>
            </a:r>
          </a:p>
          <a:p>
            <a:pPr algn="l">
              <a:buFont typeface="+mj-lt"/>
              <a:buAutoNum type="arabicPeriod"/>
            </a:pPr>
            <a:r>
              <a:rPr lang="en-US" b="0" i="0" dirty="0">
                <a:effectLst/>
                <a:latin typeface="Roboto" panose="02000000000000000000" pitchFamily="2" charset="0"/>
              </a:rPr>
              <a:t>Indo-Burma Region</a:t>
            </a:r>
          </a:p>
          <a:p>
            <a:pPr algn="l">
              <a:buFont typeface="+mj-lt"/>
              <a:buAutoNum type="arabicPeriod"/>
            </a:pPr>
            <a:r>
              <a:rPr lang="en-US" b="0" i="0" dirty="0">
                <a:effectLst/>
                <a:latin typeface="Roboto" panose="02000000000000000000" pitchFamily="2" charset="0"/>
              </a:rPr>
              <a:t>The Western Ghats</a:t>
            </a:r>
          </a:p>
          <a:p>
            <a:pPr algn="l">
              <a:buFont typeface="+mj-lt"/>
              <a:buAutoNum type="arabicPeriod"/>
            </a:pPr>
            <a:r>
              <a:rPr lang="en-US" b="0" i="0" dirty="0">
                <a:effectLst/>
                <a:latin typeface="Roboto" panose="02000000000000000000" pitchFamily="2" charset="0"/>
              </a:rPr>
              <a:t>Sundaland</a:t>
            </a:r>
          </a:p>
        </p:txBody>
      </p:sp>
      <p:sp>
        <p:nvSpPr>
          <p:cNvPr id="2" name="Footer Placeholder 1">
            <a:extLst>
              <a:ext uri="{FF2B5EF4-FFF2-40B4-BE49-F238E27FC236}">
                <a16:creationId xmlns:a16="http://schemas.microsoft.com/office/drawing/2014/main" id="{4EF78C8D-96DE-4A81-BAE2-DB97A55292F7}"/>
              </a:ext>
            </a:extLst>
          </p:cNvPr>
          <p:cNvSpPr>
            <a:spLocks noGrp="1"/>
          </p:cNvSpPr>
          <p:nvPr>
            <p:ph type="ftr" sz="quarter" idx="11"/>
          </p:nvPr>
        </p:nvSpPr>
        <p:spPr/>
        <p:txBody>
          <a:bodyPr/>
          <a:lstStyle/>
          <a:p>
            <a:r>
              <a:rPr lang="it-IT"/>
              <a:t>Sonali Agarwal        EVS (ANC0302)            Unit 3</a:t>
            </a:r>
            <a:endParaRPr lang="en-US"/>
          </a:p>
        </p:txBody>
      </p:sp>
    </p:spTree>
    <p:extLst>
      <p:ext uri="{BB962C8B-B14F-4D97-AF65-F5344CB8AC3E}">
        <p14:creationId xmlns:p14="http://schemas.microsoft.com/office/powerpoint/2010/main" val="21531079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3CE821D-523A-43D3-BFF1-30BEFE728219}" type="datetime1">
              <a:rPr lang="en-US" smtClean="0"/>
              <a:t>3/28/2022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722DB20D-38C0-4B7B-B72D-6E7BD9DE3A75}"/>
              </a:ext>
            </a:extLst>
          </p:cNvPr>
          <p:cNvSpPr txBox="1"/>
          <p:nvPr/>
        </p:nvSpPr>
        <p:spPr>
          <a:xfrm>
            <a:off x="914400" y="685799"/>
            <a:ext cx="7772400" cy="5355312"/>
          </a:xfrm>
          <a:prstGeom prst="rect">
            <a:avLst/>
          </a:prstGeom>
          <a:noFill/>
        </p:spPr>
        <p:txBody>
          <a:bodyPr wrap="square">
            <a:spAutoFit/>
          </a:bodyPr>
          <a:lstStyle/>
          <a:p>
            <a:pPr algn="l"/>
            <a:r>
              <a:rPr lang="en-US" b="1" i="0" dirty="0">
                <a:effectLst/>
                <a:latin typeface="Roboto" panose="02000000000000000000" pitchFamily="2" charset="0"/>
              </a:rPr>
              <a:t>The Himalayas</a:t>
            </a:r>
            <a:endParaRPr lang="en-US" b="0" i="0" dirty="0">
              <a:effectLst/>
              <a:latin typeface="Roboto" panose="02000000000000000000" pitchFamily="2" charset="0"/>
            </a:endParaRPr>
          </a:p>
          <a:p>
            <a:pPr marL="285750" indent="-285750" algn="l">
              <a:buFont typeface="Arial" panose="020B0604020202020204" pitchFamily="34" charset="0"/>
              <a:buChar char="•"/>
            </a:pPr>
            <a:r>
              <a:rPr lang="en-US" b="0" i="0" dirty="0">
                <a:effectLst/>
                <a:latin typeface="Roboto" panose="02000000000000000000" pitchFamily="2" charset="0"/>
              </a:rPr>
              <a:t>It is considered the highest in the world, the Himalayas (overall) comprises North-East India, Bhutan, Central and Eastern parts of Nepal. </a:t>
            </a:r>
          </a:p>
          <a:p>
            <a:pPr marL="285750" indent="-285750" algn="l">
              <a:buFont typeface="Arial" panose="020B0604020202020204" pitchFamily="34" charset="0"/>
              <a:buChar char="•"/>
            </a:pPr>
            <a:r>
              <a:rPr lang="en-US" b="0" i="0" dirty="0">
                <a:effectLst/>
                <a:latin typeface="Roboto" panose="02000000000000000000" pitchFamily="2" charset="0"/>
              </a:rPr>
              <a:t>This region (NE Himalayas) holds a record of having 163 endangered species which includes the Wild Asian Water Buffalo, One-horned Rhino; and as many as 10,000 plant species, of which 3160 are endemic. </a:t>
            </a:r>
          </a:p>
          <a:p>
            <a:pPr marL="285750" indent="-285750" algn="l">
              <a:buFont typeface="Arial" panose="020B0604020202020204" pitchFamily="34" charset="0"/>
              <a:buChar char="•"/>
            </a:pPr>
            <a:r>
              <a:rPr lang="en-US" b="0" i="0" dirty="0">
                <a:effectLst/>
                <a:latin typeface="Roboto" panose="02000000000000000000" pitchFamily="2" charset="0"/>
              </a:rPr>
              <a:t>This mountain range covers nearly 750,000 km</a:t>
            </a:r>
            <a:r>
              <a:rPr lang="en-US" b="0" i="0" baseline="30000" dirty="0">
                <a:effectLst/>
                <a:latin typeface="Roboto" panose="02000000000000000000" pitchFamily="2" charset="0"/>
              </a:rPr>
              <a:t>2</a:t>
            </a:r>
            <a:r>
              <a:rPr lang="en-US" b="0" i="0" dirty="0">
                <a:effectLst/>
                <a:latin typeface="Roboto" panose="02000000000000000000" pitchFamily="2" charset="0"/>
              </a:rPr>
              <a:t>.</a:t>
            </a:r>
          </a:p>
          <a:p>
            <a:pPr algn="l"/>
            <a:r>
              <a:rPr lang="en-US" b="1" i="0" dirty="0">
                <a:effectLst/>
                <a:latin typeface="Roboto" panose="02000000000000000000" pitchFamily="2" charset="0"/>
              </a:rPr>
              <a:t>Indo – Burma Region</a:t>
            </a:r>
            <a:endParaRPr lang="en-US" b="0" i="0" dirty="0">
              <a:effectLst/>
              <a:latin typeface="Roboto" panose="02000000000000000000" pitchFamily="2" charset="0"/>
            </a:endParaRPr>
          </a:p>
          <a:p>
            <a:pPr marL="285750" indent="-285750" algn="l">
              <a:buFont typeface="Arial" panose="020B0604020202020204" pitchFamily="34" charset="0"/>
              <a:buChar char="•"/>
            </a:pPr>
            <a:r>
              <a:rPr lang="en-US" b="0" i="0" dirty="0">
                <a:effectLst/>
                <a:latin typeface="Roboto" panose="02000000000000000000" pitchFamily="2" charset="0"/>
              </a:rPr>
              <a:t>The Indo-Burma Region is stretched over a distance of 2,373,000 km².</a:t>
            </a:r>
          </a:p>
          <a:p>
            <a:pPr marL="285750" indent="-285750" algn="l">
              <a:buFont typeface="Arial" panose="020B0604020202020204" pitchFamily="34" charset="0"/>
              <a:buChar char="•"/>
            </a:pPr>
            <a:r>
              <a:rPr lang="en-US" b="0" i="0" dirty="0">
                <a:effectLst/>
                <a:latin typeface="Roboto" panose="02000000000000000000" pitchFamily="2" charset="0"/>
              </a:rPr>
              <a:t> In the last 12 years, 6 large mammal species have been discovered in this region: the Large-antlered Muntjac, the Annamite Muntjac, the Grey-shanked Douc, the Annamite Striped Rabbit, the Leaf Deer, and the </a:t>
            </a:r>
            <a:r>
              <a:rPr lang="en-US" b="0" i="0" dirty="0" err="1">
                <a:effectLst/>
                <a:latin typeface="Roboto" panose="02000000000000000000" pitchFamily="2" charset="0"/>
              </a:rPr>
              <a:t>Saola</a:t>
            </a:r>
            <a:r>
              <a:rPr lang="en-US" b="0" i="0" dirty="0">
                <a:effectLst/>
                <a:latin typeface="Roboto" panose="02000000000000000000" pitchFamily="2" charset="0"/>
              </a:rPr>
              <a:t>.</a:t>
            </a:r>
          </a:p>
          <a:p>
            <a:pPr marL="285750" indent="-285750" algn="l">
              <a:buFont typeface="Arial" panose="020B0604020202020204" pitchFamily="34" charset="0"/>
              <a:buChar char="•"/>
            </a:pPr>
            <a:r>
              <a:rPr lang="en-US" b="0" i="0" dirty="0">
                <a:effectLst/>
                <a:latin typeface="Roboto" panose="02000000000000000000" pitchFamily="2" charset="0"/>
              </a:rPr>
              <a:t>This hotspot is also known for the endemic freshwater turtle species, most of which are threatened with extinction, due to over-harvesting and extensive habitat loss. </a:t>
            </a:r>
          </a:p>
          <a:p>
            <a:pPr marL="285750" indent="-285750" algn="l">
              <a:buFont typeface="Arial" panose="020B0604020202020204" pitchFamily="34" charset="0"/>
              <a:buChar char="•"/>
            </a:pPr>
            <a:r>
              <a:rPr lang="en-US" b="0" i="0" dirty="0">
                <a:effectLst/>
                <a:latin typeface="Roboto" panose="02000000000000000000" pitchFamily="2" charset="0"/>
              </a:rPr>
              <a:t>There are also 1,300 different bird species, including the threatened White-eared Night-heron, the Grey-crowned </a:t>
            </a:r>
            <a:r>
              <a:rPr lang="en-US" b="0" i="0" dirty="0" err="1">
                <a:effectLst/>
                <a:latin typeface="Roboto" panose="02000000000000000000" pitchFamily="2" charset="0"/>
              </a:rPr>
              <a:t>Crocias</a:t>
            </a:r>
            <a:r>
              <a:rPr lang="en-US" b="0" i="0" dirty="0">
                <a:effectLst/>
                <a:latin typeface="Roboto" panose="02000000000000000000" pitchFamily="2" charset="0"/>
              </a:rPr>
              <a:t>, and the Orange-necked Partridge.</a:t>
            </a:r>
          </a:p>
        </p:txBody>
      </p:sp>
      <p:sp>
        <p:nvSpPr>
          <p:cNvPr id="9" name="Title 1">
            <a:extLst>
              <a:ext uri="{FF2B5EF4-FFF2-40B4-BE49-F238E27FC236}">
                <a16:creationId xmlns:a16="http://schemas.microsoft.com/office/drawing/2014/main" id="{AAADC0BC-6068-456D-9413-C16824AD008F}"/>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i="0" dirty="0">
                <a:effectLst/>
                <a:latin typeface="Roboto" panose="02000000000000000000" pitchFamily="2" charset="0"/>
              </a:rPr>
              <a:t>Biodiversity Hotspots </a:t>
            </a:r>
            <a:r>
              <a:rPr lang="en-US" sz="3000" dirty="0"/>
              <a:t>(CO3..)</a:t>
            </a:r>
          </a:p>
        </p:txBody>
      </p:sp>
      <p:sp>
        <p:nvSpPr>
          <p:cNvPr id="2" name="Footer Placeholder 1">
            <a:extLst>
              <a:ext uri="{FF2B5EF4-FFF2-40B4-BE49-F238E27FC236}">
                <a16:creationId xmlns:a16="http://schemas.microsoft.com/office/drawing/2014/main" id="{624932F1-AA02-4E04-8886-04F590A6A656}"/>
              </a:ext>
            </a:extLst>
          </p:cNvPr>
          <p:cNvSpPr>
            <a:spLocks noGrp="1"/>
          </p:cNvSpPr>
          <p:nvPr>
            <p:ph type="ftr" sz="quarter" idx="11"/>
          </p:nvPr>
        </p:nvSpPr>
        <p:spPr/>
        <p:txBody>
          <a:bodyPr/>
          <a:lstStyle/>
          <a:p>
            <a:r>
              <a:rPr lang="it-IT"/>
              <a:t>Sonali Agarwal        EVS (ANC0302)            Unit 3</a:t>
            </a:r>
            <a:endParaRPr lang="en-US"/>
          </a:p>
        </p:txBody>
      </p:sp>
    </p:spTree>
    <p:extLst>
      <p:ext uri="{BB962C8B-B14F-4D97-AF65-F5344CB8AC3E}">
        <p14:creationId xmlns:p14="http://schemas.microsoft.com/office/powerpoint/2010/main" val="26608163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61323C-65F6-4E0C-957D-099C5D4F558B}" type="datetime1">
              <a:rPr lang="en-US" smtClean="0"/>
              <a:t>3/28/2022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3" name="TextBox 12">
            <a:extLst>
              <a:ext uri="{FF2B5EF4-FFF2-40B4-BE49-F238E27FC236}">
                <a16:creationId xmlns:a16="http://schemas.microsoft.com/office/drawing/2014/main" id="{7B77F4D2-520F-47B9-9677-3B674FBF3714}"/>
              </a:ext>
            </a:extLst>
          </p:cNvPr>
          <p:cNvSpPr txBox="1"/>
          <p:nvPr/>
        </p:nvSpPr>
        <p:spPr>
          <a:xfrm>
            <a:off x="1143000" y="825586"/>
            <a:ext cx="7010400" cy="4247317"/>
          </a:xfrm>
          <a:prstGeom prst="rect">
            <a:avLst/>
          </a:prstGeom>
          <a:noFill/>
        </p:spPr>
        <p:txBody>
          <a:bodyPr wrap="square">
            <a:spAutoFit/>
          </a:bodyPr>
          <a:lstStyle/>
          <a:p>
            <a:pPr algn="l"/>
            <a:r>
              <a:rPr lang="en-US" b="1" i="0" dirty="0">
                <a:effectLst/>
                <a:latin typeface="Times New Roman" panose="02020603050405020304" pitchFamily="18" charset="0"/>
                <a:cs typeface="Times New Roman" panose="02020603050405020304" pitchFamily="18" charset="0"/>
              </a:rPr>
              <a:t>The Western Ghats</a:t>
            </a:r>
            <a:endParaRPr lang="en-US"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Western Ghats are present along the western edge of peninsular India and covers most of the deciduous forests and rain forests. </a:t>
            </a: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As per UNESCO, it is home to at least 325 globally threatened flora, fauna, bird, amphibian, reptile and fish species. Originally, the vegetation in this region was spread over 190,000 km</a:t>
            </a:r>
            <a:r>
              <a:rPr lang="en-US" b="0" i="0" baseline="30000" dirty="0">
                <a:effectLst/>
                <a:latin typeface="Times New Roman" panose="02020603050405020304" pitchFamily="18" charset="0"/>
                <a:cs typeface="Times New Roman" panose="02020603050405020304" pitchFamily="18" charset="0"/>
              </a:rPr>
              <a:t>2</a:t>
            </a:r>
            <a:r>
              <a:rPr lang="en-US" b="0" i="0" dirty="0">
                <a:effectLst/>
                <a:latin typeface="Times New Roman" panose="02020603050405020304" pitchFamily="18" charset="0"/>
                <a:cs typeface="Times New Roman" panose="02020603050405020304" pitchFamily="18" charset="0"/>
              </a:rPr>
              <a:t> but has been now reduced to 43,000 km</a:t>
            </a:r>
            <a:r>
              <a:rPr lang="en-US" b="0" i="0" baseline="30000" dirty="0">
                <a:effectLst/>
                <a:latin typeface="Times New Roman" panose="02020603050405020304" pitchFamily="18" charset="0"/>
                <a:cs typeface="Times New Roman" panose="02020603050405020304" pitchFamily="18" charset="0"/>
              </a:rPr>
              <a:t>2</a:t>
            </a:r>
            <a:r>
              <a:rPr lang="en-US" b="0" i="0" dirty="0">
                <a:effectLst/>
                <a:latin typeface="Times New Roman" panose="02020603050405020304" pitchFamily="18" charset="0"/>
                <a:cs typeface="Times New Roman" panose="02020603050405020304" pitchFamily="18" charset="0"/>
              </a:rPr>
              <a:t>. </a:t>
            </a: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region is also known for the globally threatened flora and fauna represented by 229 plant species, 31 mammal species, 15 bird species, 43 amphibian species, 5 reptile species and 1 fish species. </a:t>
            </a: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UNESCO mentions that “Of the total 325 globally threatened species in the Western Ghats, 129 are classified as Vulnerable, 145 as Endangered and 51 as Critically Endangered.”</a:t>
            </a: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Knowing in detail about the </a:t>
            </a:r>
            <a:r>
              <a:rPr lang="en-US" b="0" i="0" u="none"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Western Ghats</a:t>
            </a:r>
            <a:r>
              <a:rPr lang="en-US" b="0" i="0" dirty="0">
                <a:effectLst/>
                <a:latin typeface="Times New Roman" panose="02020603050405020304" pitchFamily="18" charset="0"/>
                <a:cs typeface="Times New Roman" panose="02020603050405020304" pitchFamily="18" charset="0"/>
              </a:rPr>
              <a:t> will be helpful for the aspirants for the Geography preparation.</a:t>
            </a:r>
          </a:p>
        </p:txBody>
      </p:sp>
      <p:sp>
        <p:nvSpPr>
          <p:cNvPr id="14" name="Title 1">
            <a:extLst>
              <a:ext uri="{FF2B5EF4-FFF2-40B4-BE49-F238E27FC236}">
                <a16:creationId xmlns:a16="http://schemas.microsoft.com/office/drawing/2014/main" id="{2E072B0C-A99B-462B-90C9-B8427555DFE0}"/>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i="0" dirty="0">
                <a:effectLst/>
                <a:latin typeface="Roboto" panose="02000000000000000000" pitchFamily="2" charset="0"/>
              </a:rPr>
              <a:t>Biodiversity Hotspots </a:t>
            </a:r>
            <a:r>
              <a:rPr lang="en-US" sz="3000" dirty="0"/>
              <a:t>(CO3..)</a:t>
            </a:r>
          </a:p>
        </p:txBody>
      </p:sp>
      <p:sp>
        <p:nvSpPr>
          <p:cNvPr id="2" name="Footer Placeholder 1">
            <a:extLst>
              <a:ext uri="{FF2B5EF4-FFF2-40B4-BE49-F238E27FC236}">
                <a16:creationId xmlns:a16="http://schemas.microsoft.com/office/drawing/2014/main" id="{DB6BF25C-B229-4EEA-8DBB-86C305148A81}"/>
              </a:ext>
            </a:extLst>
          </p:cNvPr>
          <p:cNvSpPr>
            <a:spLocks noGrp="1"/>
          </p:cNvSpPr>
          <p:nvPr>
            <p:ph type="ftr" sz="quarter" idx="11"/>
          </p:nvPr>
        </p:nvSpPr>
        <p:spPr/>
        <p:txBody>
          <a:bodyPr/>
          <a:lstStyle/>
          <a:p>
            <a:r>
              <a:rPr lang="it-IT"/>
              <a:t>Sonali Agarwal        EVS (ANC0302)            Unit 3</a:t>
            </a:r>
            <a:endParaRPr lang="en-US"/>
          </a:p>
        </p:txBody>
      </p:sp>
    </p:spTree>
    <p:extLst>
      <p:ext uri="{BB962C8B-B14F-4D97-AF65-F5344CB8AC3E}">
        <p14:creationId xmlns:p14="http://schemas.microsoft.com/office/powerpoint/2010/main" val="2871310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534400" cy="4525963"/>
          </a:xfrm>
        </p:spPr>
        <p:txBody>
          <a:bodyPr>
            <a:normAutofit fontScale="92500" lnSpcReduction="10000"/>
          </a:bodyPr>
          <a:lstStyle/>
          <a:p>
            <a:r>
              <a:rPr lang="en-US" sz="2800" b="1" dirty="0"/>
              <a:t>UNIT-II (Natural Resources and Associated Problems)</a:t>
            </a:r>
            <a:endParaRPr lang="en-US" sz="1800" b="1" dirty="0"/>
          </a:p>
          <a:p>
            <a:pPr algn="just"/>
            <a:r>
              <a:rPr lang="en-US" sz="2000" dirty="0"/>
              <a:t>Natural resources and associated problems. </a:t>
            </a:r>
          </a:p>
          <a:p>
            <a:pPr algn="just"/>
            <a:r>
              <a:rPr lang="en-US" sz="2000" b="1" dirty="0"/>
              <a:t>Forest resources: </a:t>
            </a:r>
            <a:r>
              <a:rPr lang="en-US" sz="2000" dirty="0"/>
              <a:t>Use and over-exploitation, deforestation. Timber extraction, mining, dams and their effects on forest and tribal people.</a:t>
            </a:r>
          </a:p>
          <a:p>
            <a:pPr algn="just"/>
            <a:r>
              <a:rPr lang="en-US" sz="2000" dirty="0"/>
              <a:t>Mineral resources: Use and exploitation, environmental effects of extracting and using mineral resources. </a:t>
            </a:r>
          </a:p>
          <a:p>
            <a:pPr algn="just"/>
            <a:r>
              <a:rPr lang="en-US" sz="2000" b="1" dirty="0"/>
              <a:t>Food resources: </a:t>
            </a:r>
            <a:r>
              <a:rPr lang="en-US" sz="2000" dirty="0"/>
              <a:t>World food problems, changes caused by agriculture and over-grazing, effects of modern agriculture, fertilizer-pesticide problems, water logging, salinity.</a:t>
            </a:r>
          </a:p>
          <a:p>
            <a:pPr algn="just"/>
            <a:r>
              <a:rPr lang="en-US" sz="2000" b="1" dirty="0"/>
              <a:t>Land resources:</a:t>
            </a:r>
            <a:r>
              <a:rPr lang="en-US" sz="2000" dirty="0"/>
              <a:t> Land as a resource, land degradation, man induced landslides. Equitable use of resources for sustainable lifestyles.</a:t>
            </a:r>
          </a:p>
          <a:p>
            <a:pPr algn="just"/>
            <a:r>
              <a:rPr lang="en-US" sz="2000" b="1" dirty="0"/>
              <a:t>Non Renewable Energy Resources:</a:t>
            </a:r>
            <a:r>
              <a:rPr lang="en-US" sz="2000" dirty="0"/>
              <a:t> Fossil fuels and their reserves, Nuclear energy, types, uses and effects, </a:t>
            </a:r>
          </a:p>
          <a:p>
            <a:pPr algn="just"/>
            <a:r>
              <a:rPr lang="en-US" sz="2000" b="1" dirty="0"/>
              <a:t>Renewable Energy Resources: </a:t>
            </a:r>
            <a:r>
              <a:rPr lang="en-US" sz="2000" dirty="0"/>
              <a:t>hydropower, Solar energy, geothermal, tidal and wind energy, Biomass energy, biogas and its advantages.</a:t>
            </a:r>
          </a:p>
          <a:p>
            <a:endParaRPr lang="en-US" sz="1800" dirty="0"/>
          </a:p>
        </p:txBody>
      </p:sp>
      <p:sp>
        <p:nvSpPr>
          <p:cNvPr id="6" name="Date Placeholder 5"/>
          <p:cNvSpPr>
            <a:spLocks noGrp="1"/>
          </p:cNvSpPr>
          <p:nvPr>
            <p:ph type="dt" sz="half" idx="10"/>
          </p:nvPr>
        </p:nvSpPr>
        <p:spPr/>
        <p:txBody>
          <a:bodyPr/>
          <a:lstStyle/>
          <a:p>
            <a:fld id="{7B640449-1746-4F2A-9F62-E102E8D4867F}" type="datetime1">
              <a:rPr lang="en-US" smtClean="0"/>
              <a:t>3/28/2022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Syllabus</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3</a:t>
            </a:r>
            <a:endParaRPr lang="en-US" dirty="0"/>
          </a:p>
        </p:txBody>
      </p:sp>
    </p:spTree>
    <p:extLst>
      <p:ext uri="{BB962C8B-B14F-4D97-AF65-F5344CB8AC3E}">
        <p14:creationId xmlns:p14="http://schemas.microsoft.com/office/powerpoint/2010/main" val="26678840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0E61BCF-975B-415F-A2CF-8A7631C790EF}" type="datetime1">
              <a:rPr lang="en-US" smtClean="0"/>
              <a:t>3/28/2022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3" name="TextBox 12">
            <a:extLst>
              <a:ext uri="{FF2B5EF4-FFF2-40B4-BE49-F238E27FC236}">
                <a16:creationId xmlns:a16="http://schemas.microsoft.com/office/drawing/2014/main" id="{7B77F4D2-520F-47B9-9677-3B674FBF3714}"/>
              </a:ext>
            </a:extLst>
          </p:cNvPr>
          <p:cNvSpPr txBox="1"/>
          <p:nvPr/>
        </p:nvSpPr>
        <p:spPr>
          <a:xfrm>
            <a:off x="762000" y="825586"/>
            <a:ext cx="7620000" cy="2862322"/>
          </a:xfrm>
          <a:prstGeom prst="rect">
            <a:avLst/>
          </a:prstGeom>
          <a:noFill/>
        </p:spPr>
        <p:txBody>
          <a:bodyPr wrap="square">
            <a:spAutoFit/>
          </a:bodyPr>
          <a:lstStyle/>
          <a:p>
            <a:pPr algn="l"/>
            <a:r>
              <a:rPr lang="en-US" b="1" i="0" dirty="0">
                <a:effectLst/>
                <a:latin typeface="Times New Roman" panose="02020603050405020304" pitchFamily="18" charset="0"/>
                <a:cs typeface="Times New Roman" panose="02020603050405020304" pitchFamily="18" charset="0"/>
              </a:rPr>
              <a:t>Sundaland</a:t>
            </a:r>
          </a:p>
          <a:p>
            <a:pPr algn="l"/>
            <a:endParaRPr lang="en-US" b="0"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Sundaland hotspot lies in South-East Asia and covers Singapore, Thailand, Indonesia, Brunei, and Malaysia.</a:t>
            </a: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 In the year 2013, the Sundaland was declared as a World Biosphere Reserve by the United Nations. </a:t>
            </a: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This region is famous for its rich terrestrial and marine ecosystem. </a:t>
            </a: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Sundaland is one of the biologically richest hotspots in the world which comprises 25,000 species of vascular plants, of which 15,000 are found only in this region.</a:t>
            </a:r>
          </a:p>
        </p:txBody>
      </p:sp>
      <p:sp>
        <p:nvSpPr>
          <p:cNvPr id="9" name="Title 1">
            <a:extLst>
              <a:ext uri="{FF2B5EF4-FFF2-40B4-BE49-F238E27FC236}">
                <a16:creationId xmlns:a16="http://schemas.microsoft.com/office/drawing/2014/main" id="{99FCD381-1419-46ED-BEB5-349C3FB1118E}"/>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i="0" dirty="0">
                <a:effectLst/>
                <a:latin typeface="Roboto" panose="02000000000000000000" pitchFamily="2" charset="0"/>
              </a:rPr>
              <a:t>Biodiversity Hotspots </a:t>
            </a:r>
            <a:r>
              <a:rPr lang="en-US" sz="3000" dirty="0"/>
              <a:t>(CO3..)</a:t>
            </a:r>
          </a:p>
        </p:txBody>
      </p:sp>
      <p:sp>
        <p:nvSpPr>
          <p:cNvPr id="2" name="Footer Placeholder 1">
            <a:extLst>
              <a:ext uri="{FF2B5EF4-FFF2-40B4-BE49-F238E27FC236}">
                <a16:creationId xmlns:a16="http://schemas.microsoft.com/office/drawing/2014/main" id="{3C95F248-4746-4B1F-B004-C0EE591D1A4A}"/>
              </a:ext>
            </a:extLst>
          </p:cNvPr>
          <p:cNvSpPr>
            <a:spLocks noGrp="1"/>
          </p:cNvSpPr>
          <p:nvPr>
            <p:ph type="ftr" sz="quarter" idx="11"/>
          </p:nvPr>
        </p:nvSpPr>
        <p:spPr/>
        <p:txBody>
          <a:bodyPr/>
          <a:lstStyle/>
          <a:p>
            <a:r>
              <a:rPr lang="it-IT"/>
              <a:t>Sonali Agarwal        EVS (ANC0302)            Unit 3</a:t>
            </a:r>
            <a:endParaRPr lang="en-US"/>
          </a:p>
        </p:txBody>
      </p:sp>
    </p:spTree>
    <p:extLst>
      <p:ext uri="{BB962C8B-B14F-4D97-AF65-F5344CB8AC3E}">
        <p14:creationId xmlns:p14="http://schemas.microsoft.com/office/powerpoint/2010/main" val="15749079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 y="1274079"/>
            <a:ext cx="4648200" cy="4525963"/>
          </a:xfrm>
        </p:spPr>
        <p:txBody>
          <a:bodyPr>
            <a:normAutofit/>
          </a:bodyPr>
          <a:lstStyle/>
          <a:p>
            <a:pPr marL="0" indent="0" algn="l">
              <a:buNone/>
            </a:pPr>
            <a:r>
              <a:rPr lang="en-US" sz="1800" b="1" i="0" dirty="0">
                <a:solidFill>
                  <a:srgbClr val="000000"/>
                </a:solidFill>
                <a:effectLst/>
                <a:latin typeface="Times New Roman" panose="02020603050405020304" pitchFamily="18" charset="0"/>
              </a:rPr>
              <a:t>H.I.P.P.O.</a:t>
            </a:r>
          </a:p>
          <a:p>
            <a:pPr algn="l"/>
            <a:r>
              <a:rPr lang="en-US" sz="1800" b="0" i="0" dirty="0">
                <a:solidFill>
                  <a:srgbClr val="000000"/>
                </a:solidFill>
                <a:effectLst/>
                <a:latin typeface="Times New Roman" panose="02020603050405020304" pitchFamily="18" charset="0"/>
              </a:rPr>
              <a:t>There are many threats to biodiversity today. </a:t>
            </a:r>
            <a:br>
              <a:rPr lang="en-US" sz="1800" b="0" i="0" dirty="0">
                <a:solidFill>
                  <a:srgbClr val="000000"/>
                </a:solidFill>
                <a:effectLst/>
                <a:latin typeface="Times New Roman" panose="02020603050405020304" pitchFamily="18" charset="0"/>
              </a:rPr>
            </a:br>
            <a:r>
              <a:rPr lang="en-US" sz="1800" b="0" i="0" dirty="0">
                <a:solidFill>
                  <a:srgbClr val="000000"/>
                </a:solidFill>
                <a:effectLst/>
                <a:latin typeface="Times New Roman" panose="02020603050405020304" pitchFamily="18" charset="0"/>
              </a:rPr>
              <a:t>The biggest ones can be remembered by using the acronym H.I.P.P.O.:</a:t>
            </a:r>
          </a:p>
          <a:p>
            <a:pPr algn="l"/>
            <a:r>
              <a:rPr lang="en-US" sz="1800" b="0" i="0" dirty="0">
                <a:solidFill>
                  <a:srgbClr val="000000"/>
                </a:solidFill>
                <a:effectLst/>
                <a:latin typeface="Times New Roman" panose="02020603050405020304" pitchFamily="18" charset="0"/>
              </a:rPr>
              <a:t> </a:t>
            </a:r>
            <a:r>
              <a:rPr lang="en-US" sz="1800" b="1" i="0" dirty="0">
                <a:solidFill>
                  <a:srgbClr val="000000"/>
                </a:solidFill>
                <a:effectLst/>
                <a:latin typeface="Times New Roman" panose="02020603050405020304" pitchFamily="18" charset="0"/>
              </a:rPr>
              <a:t>H</a:t>
            </a:r>
            <a:r>
              <a:rPr lang="en-US" sz="1800" b="0" i="0" dirty="0">
                <a:solidFill>
                  <a:srgbClr val="000000"/>
                </a:solidFill>
                <a:effectLst/>
                <a:latin typeface="Times New Roman" panose="02020603050405020304" pitchFamily="18" charset="0"/>
              </a:rPr>
              <a:t>abitat Loss,</a:t>
            </a:r>
            <a:r>
              <a:rPr lang="en-US" sz="1800" b="1" i="0" dirty="0">
                <a:solidFill>
                  <a:srgbClr val="000000"/>
                </a:solidFill>
                <a:effectLst/>
                <a:latin typeface="Times New Roman" panose="02020603050405020304" pitchFamily="18" charset="0"/>
              </a:rPr>
              <a:t> I</a:t>
            </a:r>
            <a:r>
              <a:rPr lang="en-US" sz="1800" b="0" i="0" dirty="0">
                <a:solidFill>
                  <a:srgbClr val="000000"/>
                </a:solidFill>
                <a:effectLst/>
                <a:latin typeface="Times New Roman" panose="02020603050405020304" pitchFamily="18" charset="0"/>
              </a:rPr>
              <a:t>nvasive Species, </a:t>
            </a:r>
            <a:r>
              <a:rPr lang="en-US" sz="1800" b="1" i="0" dirty="0">
                <a:solidFill>
                  <a:srgbClr val="000000"/>
                </a:solidFill>
                <a:effectLst/>
                <a:latin typeface="Times New Roman" panose="02020603050405020304" pitchFamily="18" charset="0"/>
              </a:rPr>
              <a:t>P</a:t>
            </a:r>
            <a:r>
              <a:rPr lang="en-US" sz="1800" b="0" i="0" dirty="0">
                <a:solidFill>
                  <a:srgbClr val="000000"/>
                </a:solidFill>
                <a:effectLst/>
                <a:latin typeface="Times New Roman" panose="02020603050405020304" pitchFamily="18" charset="0"/>
              </a:rPr>
              <a:t>ollution, Human</a:t>
            </a:r>
            <a:r>
              <a:rPr lang="en-US" sz="1800" b="1" i="0" dirty="0">
                <a:solidFill>
                  <a:srgbClr val="000000"/>
                </a:solidFill>
                <a:effectLst/>
                <a:latin typeface="Times New Roman" panose="02020603050405020304" pitchFamily="18" charset="0"/>
              </a:rPr>
              <a:t> P</a:t>
            </a:r>
            <a:r>
              <a:rPr lang="en-US" sz="1800" b="0" i="0" dirty="0">
                <a:solidFill>
                  <a:srgbClr val="000000"/>
                </a:solidFill>
                <a:effectLst/>
                <a:latin typeface="Times New Roman" panose="02020603050405020304" pitchFamily="18" charset="0"/>
              </a:rPr>
              <a:t>opulation, and </a:t>
            </a:r>
            <a:r>
              <a:rPr lang="en-US" sz="1800" b="1" i="0" dirty="0">
                <a:solidFill>
                  <a:srgbClr val="000000"/>
                </a:solidFill>
                <a:effectLst/>
                <a:latin typeface="Times New Roman" panose="02020603050405020304" pitchFamily="18" charset="0"/>
              </a:rPr>
              <a:t>O</a:t>
            </a:r>
            <a:r>
              <a:rPr lang="en-US" sz="1800" b="0" i="0" dirty="0">
                <a:solidFill>
                  <a:srgbClr val="000000"/>
                </a:solidFill>
                <a:effectLst/>
                <a:latin typeface="Times New Roman" panose="02020603050405020304" pitchFamily="18" charset="0"/>
              </a:rPr>
              <a:t>verharvesting</a:t>
            </a:r>
            <a:r>
              <a:rPr lang="en-US" sz="1100" b="0" i="0" dirty="0">
                <a:solidFill>
                  <a:srgbClr val="000000"/>
                </a:solidFill>
                <a:effectLst/>
                <a:latin typeface="Times New Roman" panose="02020603050405020304" pitchFamily="18" charset="0"/>
              </a:rPr>
              <a:t>.</a:t>
            </a:r>
          </a:p>
          <a:p>
            <a:endParaRPr lang="en-US" sz="1800" dirty="0"/>
          </a:p>
          <a:p>
            <a:r>
              <a:rPr lang="en-US" sz="1800" dirty="0"/>
              <a:t>Human Activities and Loss of Habitat: ...</a:t>
            </a:r>
          </a:p>
          <a:p>
            <a:r>
              <a:rPr lang="en-US" sz="1800" dirty="0"/>
              <a:t>Deforestation: ...</a:t>
            </a:r>
          </a:p>
          <a:p>
            <a:r>
              <a:rPr lang="en-US" sz="1800" dirty="0"/>
              <a:t>Desertification: ...</a:t>
            </a:r>
          </a:p>
          <a:p>
            <a:r>
              <a:rPr lang="en-US" sz="1800" dirty="0"/>
              <a:t>Marine Environment: ...</a:t>
            </a:r>
          </a:p>
          <a:p>
            <a:r>
              <a:rPr lang="en-US" sz="1800" dirty="0"/>
              <a:t>Increasing Wildlife Trade: ...</a:t>
            </a:r>
          </a:p>
          <a:p>
            <a:r>
              <a:rPr lang="en-US" sz="1800" dirty="0"/>
              <a:t>Climate Change</a:t>
            </a:r>
          </a:p>
          <a:p>
            <a:pPr>
              <a:buNone/>
            </a:pPr>
            <a:endParaRPr lang="en-US" sz="1800" dirty="0"/>
          </a:p>
          <a:p>
            <a:endParaRPr lang="en-US" sz="1800" dirty="0"/>
          </a:p>
        </p:txBody>
      </p:sp>
      <p:sp>
        <p:nvSpPr>
          <p:cNvPr id="4" name="Date Placeholder 3"/>
          <p:cNvSpPr>
            <a:spLocks noGrp="1"/>
          </p:cNvSpPr>
          <p:nvPr>
            <p:ph type="dt" sz="half" idx="10"/>
          </p:nvPr>
        </p:nvSpPr>
        <p:spPr/>
        <p:txBody>
          <a:bodyPr/>
          <a:lstStyle/>
          <a:p>
            <a:fld id="{648C06EF-C633-416C-A4E2-9EBDE3CBBCA5}" type="datetime1">
              <a:rPr lang="en-US" smtClean="0"/>
              <a:t>3/28/2022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Threats to Biodiversity(CO3)</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5"/>
          <p:cNvPicPr>
            <a:picLocks noChangeAspect="1" noChangeArrowheads="1"/>
          </p:cNvPicPr>
          <p:nvPr/>
        </p:nvPicPr>
        <p:blipFill>
          <a:blip r:embed="rId3"/>
          <a:srcRect/>
          <a:stretch>
            <a:fillRect/>
          </a:stretch>
        </p:blipFill>
        <p:spPr bwMode="auto">
          <a:xfrm>
            <a:off x="4991100" y="1380442"/>
            <a:ext cx="3962400" cy="4419600"/>
          </a:xfrm>
          <a:prstGeom prst="rect">
            <a:avLst/>
          </a:prstGeom>
          <a:noFill/>
          <a:ln w="9525">
            <a:noFill/>
            <a:miter lim="800000"/>
            <a:headEnd/>
            <a:tailEnd/>
          </a:ln>
          <a:effectLst/>
        </p:spPr>
      </p:pic>
      <p:sp>
        <p:nvSpPr>
          <p:cNvPr id="2" name="Footer Placeholder 1">
            <a:extLst>
              <a:ext uri="{FF2B5EF4-FFF2-40B4-BE49-F238E27FC236}">
                <a16:creationId xmlns:a16="http://schemas.microsoft.com/office/drawing/2014/main" id="{3CDF0CF8-0B25-4655-BFC2-5CF3E06E433F}"/>
              </a:ext>
            </a:extLst>
          </p:cNvPr>
          <p:cNvSpPr>
            <a:spLocks noGrp="1"/>
          </p:cNvSpPr>
          <p:nvPr>
            <p:ph type="ftr" sz="quarter" idx="11"/>
          </p:nvPr>
        </p:nvSpPr>
        <p:spPr/>
        <p:txBody>
          <a:bodyPr/>
          <a:lstStyle/>
          <a:p>
            <a:r>
              <a:rPr lang="it-IT"/>
              <a:t>Sonali Agarwal        EVS (ANC0302)            Unit 3</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ED0DECA-8C12-4675-8097-12C979B91D50}" type="datetime1">
              <a:rPr lang="en-US" smtClean="0"/>
              <a:t>3/28/2022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Threats to Biodiversity(CO3)</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26" name="Picture 2" descr="Threats to Biodiversity">
            <a:extLst>
              <a:ext uri="{FF2B5EF4-FFF2-40B4-BE49-F238E27FC236}">
                <a16:creationId xmlns:a16="http://schemas.microsoft.com/office/drawing/2014/main" id="{4C9D5F1B-7167-4BA9-A0BB-D8F8E73196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817163"/>
            <a:ext cx="7924800" cy="5355037"/>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412E00FA-60EE-4BA6-87C0-6D95FCE6DB32}"/>
              </a:ext>
            </a:extLst>
          </p:cNvPr>
          <p:cNvSpPr>
            <a:spLocks noGrp="1"/>
          </p:cNvSpPr>
          <p:nvPr>
            <p:ph type="ftr" sz="quarter" idx="11"/>
          </p:nvPr>
        </p:nvSpPr>
        <p:spPr/>
        <p:txBody>
          <a:bodyPr/>
          <a:lstStyle/>
          <a:p>
            <a:r>
              <a:rPr lang="it-IT"/>
              <a:t>Sonali Agarwal        EVS (ANC0302)            Unit 3</a:t>
            </a:r>
            <a:endParaRPr lang="en-US"/>
          </a:p>
        </p:txBody>
      </p:sp>
    </p:spTree>
    <p:extLst>
      <p:ext uri="{BB962C8B-B14F-4D97-AF65-F5344CB8AC3E}">
        <p14:creationId xmlns:p14="http://schemas.microsoft.com/office/powerpoint/2010/main" val="1686398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590A07C-BA44-443C-94CC-CCB752C2EED3}" type="datetime1">
              <a:rPr lang="en-US" smtClean="0"/>
              <a:t>3/28/2022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Threats to Biodiversity(CO3)</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39896987-2EF3-4960-91F5-96F50AB46AAB}"/>
              </a:ext>
            </a:extLst>
          </p:cNvPr>
          <p:cNvSpPr txBox="1"/>
          <p:nvPr/>
        </p:nvSpPr>
        <p:spPr>
          <a:xfrm>
            <a:off x="381000" y="817163"/>
            <a:ext cx="8610600" cy="5632311"/>
          </a:xfrm>
          <a:prstGeom prst="rect">
            <a:avLst/>
          </a:prstGeom>
          <a:noFill/>
        </p:spPr>
        <p:txBody>
          <a:bodyPr wrap="square">
            <a:spAutoFit/>
          </a:bodyPr>
          <a:lstStyle/>
          <a:p>
            <a:r>
              <a:rPr lang="en-US" b="0" i="0" dirty="0">
                <a:solidFill>
                  <a:srgbClr val="424142"/>
                </a:solidFill>
                <a:effectLst/>
                <a:latin typeface="Times New Roman" panose="02020603050405020304" pitchFamily="18" charset="0"/>
                <a:cs typeface="Times New Roman" panose="02020603050405020304" pitchFamily="18" charset="0"/>
              </a:rPr>
              <a:t>Some of the main threats to biodiversity are: </a:t>
            </a:r>
          </a:p>
          <a:p>
            <a:pPr marL="342900" indent="-342900">
              <a:buAutoNum type="arabicPeriod"/>
            </a:pPr>
            <a:r>
              <a:rPr lang="en-US" b="0" i="0" dirty="0">
                <a:solidFill>
                  <a:srgbClr val="424142"/>
                </a:solidFill>
                <a:effectLst/>
                <a:latin typeface="Times New Roman" panose="02020603050405020304" pitchFamily="18" charset="0"/>
                <a:cs typeface="Times New Roman" panose="02020603050405020304" pitchFamily="18" charset="0"/>
              </a:rPr>
              <a:t>Human Activities and Loss of Habitat, </a:t>
            </a:r>
          </a:p>
          <a:p>
            <a:pPr marL="342900" indent="-342900">
              <a:buAutoNum type="arabicPeriod"/>
            </a:pPr>
            <a:r>
              <a:rPr lang="en-US" b="0" i="0" dirty="0">
                <a:solidFill>
                  <a:srgbClr val="424142"/>
                </a:solidFill>
                <a:effectLst/>
                <a:latin typeface="Times New Roman" panose="02020603050405020304" pitchFamily="18" charset="0"/>
                <a:cs typeface="Times New Roman" panose="02020603050405020304" pitchFamily="18" charset="0"/>
              </a:rPr>
              <a:t> Deforestation, </a:t>
            </a:r>
          </a:p>
          <a:p>
            <a:pPr marL="342900" indent="-342900">
              <a:buAutoNum type="arabicPeriod"/>
            </a:pPr>
            <a:r>
              <a:rPr lang="en-US" b="0" i="0" dirty="0">
                <a:solidFill>
                  <a:srgbClr val="424142"/>
                </a:solidFill>
                <a:effectLst/>
                <a:latin typeface="Times New Roman" panose="02020603050405020304" pitchFamily="18" charset="0"/>
                <a:cs typeface="Times New Roman" panose="02020603050405020304" pitchFamily="18" charset="0"/>
              </a:rPr>
              <a:t> Desertification, </a:t>
            </a:r>
          </a:p>
          <a:p>
            <a:pPr marL="342900" indent="-342900">
              <a:buAutoNum type="arabicPeriod"/>
            </a:pPr>
            <a:r>
              <a:rPr lang="en-US" b="0" i="0" dirty="0">
                <a:solidFill>
                  <a:srgbClr val="424142"/>
                </a:solidFill>
                <a:effectLst/>
                <a:latin typeface="Times New Roman" panose="02020603050405020304" pitchFamily="18" charset="0"/>
                <a:cs typeface="Times New Roman" panose="02020603050405020304" pitchFamily="18" charset="0"/>
              </a:rPr>
              <a:t> Marine Environment, </a:t>
            </a:r>
          </a:p>
          <a:p>
            <a:pPr marL="342900" indent="-342900">
              <a:buAutoNum type="arabicPeriod"/>
            </a:pPr>
            <a:r>
              <a:rPr lang="en-US" b="0" i="0" dirty="0">
                <a:solidFill>
                  <a:srgbClr val="424142"/>
                </a:solidFill>
                <a:effectLst/>
                <a:latin typeface="Times New Roman" panose="02020603050405020304" pitchFamily="18" charset="0"/>
                <a:cs typeface="Times New Roman" panose="02020603050405020304" pitchFamily="18" charset="0"/>
              </a:rPr>
              <a:t> Increasing Wildlife Trade and </a:t>
            </a:r>
          </a:p>
          <a:p>
            <a:pPr marL="342900" indent="-342900">
              <a:buAutoNum type="arabicPeriod"/>
            </a:pPr>
            <a:r>
              <a:rPr lang="en-US" b="0" i="0" dirty="0">
                <a:solidFill>
                  <a:srgbClr val="424142"/>
                </a:solidFill>
                <a:effectLst/>
                <a:latin typeface="Times New Roman" panose="02020603050405020304" pitchFamily="18" charset="0"/>
                <a:cs typeface="Times New Roman" panose="02020603050405020304" pitchFamily="18" charset="0"/>
              </a:rPr>
              <a:t> Climate Change.</a:t>
            </a:r>
          </a:p>
          <a:p>
            <a:r>
              <a:rPr lang="en-US" b="1" dirty="0">
                <a:solidFill>
                  <a:srgbClr val="000000"/>
                </a:solidFill>
                <a:effectLst/>
                <a:latin typeface="Times New Roman" panose="02020603050405020304" pitchFamily="18" charset="0"/>
                <a:cs typeface="Times New Roman" panose="02020603050405020304" pitchFamily="18" charset="0"/>
              </a:rPr>
              <a:t>Human Activities and Loss of Habitat:</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This occurs when a particular area is converted from usable to unusable habitat.</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Industrial activities, agriculture, aquaculture, mining, deforestation, and water extraction are all central causes of habitat loss.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This includes deforestation for wood for cooking food.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Habitat fragmentation, the loss of large units of habitat, is also a serious threat to biodiversity. </a:t>
            </a:r>
          </a:p>
          <a:p>
            <a:pPr marL="285750" indent="-285750">
              <a:buFont typeface="Arial" panose="020B0604020202020204" pitchFamily="34" charset="0"/>
              <a:buChar char="•"/>
            </a:pPr>
            <a:r>
              <a:rPr lang="en-US" b="0" i="0" dirty="0">
                <a:solidFill>
                  <a:srgbClr val="424142"/>
                </a:solidFill>
                <a:effectLst/>
                <a:latin typeface="Times New Roman" panose="02020603050405020304" pitchFamily="18" charset="0"/>
                <a:cs typeface="Times New Roman" panose="02020603050405020304" pitchFamily="18" charset="0"/>
              </a:rPr>
              <a:t>Human activities are causing a loss of biological diversity among animals and plants globally estimated at 50 to 100 times the average rate of species loss in the absence of human activities. </a:t>
            </a:r>
          </a:p>
          <a:p>
            <a:r>
              <a:rPr lang="en-US" b="1" i="0" dirty="0">
                <a:solidFill>
                  <a:srgbClr val="424142"/>
                </a:solidFill>
                <a:effectLst/>
                <a:latin typeface="Times New Roman" panose="02020603050405020304" pitchFamily="18" charset="0"/>
                <a:cs typeface="Times New Roman" panose="02020603050405020304" pitchFamily="18" charset="0"/>
              </a:rPr>
              <a:t>Two most popular species in rich biomes are tropical forests and coral reefs.</a:t>
            </a:r>
          </a:p>
          <a:p>
            <a:pPr marL="285750" indent="-285750">
              <a:buFont typeface="Arial" panose="020B0604020202020204" pitchFamily="34" charset="0"/>
              <a:buChar char="•"/>
            </a:pPr>
            <a:r>
              <a:rPr lang="en-US" b="0" i="0" dirty="0">
                <a:solidFill>
                  <a:srgbClr val="424142"/>
                </a:solidFill>
                <a:effectLst/>
                <a:latin typeface="Times New Roman" panose="02020603050405020304" pitchFamily="18" charset="0"/>
                <a:cs typeface="Times New Roman" panose="02020603050405020304" pitchFamily="18" charset="0"/>
              </a:rPr>
              <a:t>Tropical forests are under threat largely from conversion to other land-uses, while coral reefs are experiencing increasing levels of over exploitation and pollution. </a:t>
            </a:r>
            <a:endParaRPr lang="en-IN" b="1"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8C7AC8A6-5D43-46B6-9677-C61A5D5A7170}"/>
              </a:ext>
            </a:extLst>
          </p:cNvPr>
          <p:cNvSpPr>
            <a:spLocks noGrp="1"/>
          </p:cNvSpPr>
          <p:nvPr>
            <p:ph type="ftr" sz="quarter" idx="11"/>
          </p:nvPr>
        </p:nvSpPr>
        <p:spPr/>
        <p:txBody>
          <a:bodyPr/>
          <a:lstStyle/>
          <a:p>
            <a:r>
              <a:rPr lang="it-IT"/>
              <a:t>Sonali Agarwal        EVS (ANC0302)            Unit 3</a:t>
            </a:r>
            <a:endParaRPr lang="en-US"/>
          </a:p>
        </p:txBody>
      </p:sp>
    </p:spTree>
    <p:extLst>
      <p:ext uri="{BB962C8B-B14F-4D97-AF65-F5344CB8AC3E}">
        <p14:creationId xmlns:p14="http://schemas.microsoft.com/office/powerpoint/2010/main" val="10114373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33E5177-4FB0-4D48-845F-55CEFB8D1441}" type="datetime1">
              <a:rPr lang="en-US" smtClean="0"/>
              <a:t>3/28/2022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Threats to Biodiversity(CO3)</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Rectangle 1">
            <a:extLst>
              <a:ext uri="{FF2B5EF4-FFF2-40B4-BE49-F238E27FC236}">
                <a16:creationId xmlns:a16="http://schemas.microsoft.com/office/drawing/2014/main" id="{333CC097-54CA-4414-A2ED-2111BA3433D0}"/>
              </a:ext>
            </a:extLst>
          </p:cNvPr>
          <p:cNvSpPr>
            <a:spLocks noChangeArrowheads="1"/>
          </p:cNvSpPr>
          <p:nvPr/>
        </p:nvSpPr>
        <p:spPr bwMode="auto">
          <a:xfrm>
            <a:off x="427383" y="914400"/>
            <a:ext cx="8420100" cy="47089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Biodiversity loss can result from a number of activities, including:</a:t>
            </a: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(a) Habitat conversion and destruction;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(b) Over-exploitation of species;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(c) Disconnected patches of original vegetation; and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(d) Air and water pollution.</a:t>
            </a:r>
          </a:p>
          <a:p>
            <a:pPr algn="l" fontAlgn="base"/>
            <a:r>
              <a:rPr lang="en-US" b="1" dirty="0">
                <a:effectLst/>
                <a:latin typeface="Times New Roman" panose="02020603050405020304" pitchFamily="18" charset="0"/>
                <a:cs typeface="Times New Roman" panose="02020603050405020304" pitchFamily="18" charset="0"/>
              </a:rPr>
              <a:t>Deforestation:</a:t>
            </a:r>
          </a:p>
          <a:p>
            <a:pPr marL="285750" indent="-285750" algn="l" fontAlgn="base">
              <a:buFont typeface="Arial" panose="020B0604020202020204" pitchFamily="34" charset="0"/>
              <a:buChar char="•"/>
            </a:pPr>
            <a:r>
              <a:rPr lang="en-US" b="0" dirty="0">
                <a:effectLst/>
                <a:latin typeface="Times New Roman" panose="02020603050405020304" pitchFamily="18" charset="0"/>
                <a:cs typeface="Times New Roman" panose="02020603050405020304" pitchFamily="18" charset="0"/>
              </a:rPr>
              <a:t>Forest ecosystems contain as much as 80 percent of the world’s terrestrial biodiversity and provide wood fiber and biomass energy as well as critical components of the global cycles of water, energy and nutrient.</a:t>
            </a:r>
          </a:p>
          <a:p>
            <a:pPr marL="285750" indent="-285750" algn="l" fontAlgn="base">
              <a:buFont typeface="Arial" panose="020B0604020202020204" pitchFamily="34" charset="0"/>
              <a:buChar char="•"/>
            </a:pPr>
            <a:r>
              <a:rPr lang="en-US" b="0" dirty="0">
                <a:effectLst/>
                <a:latin typeface="Times New Roman" panose="02020603050405020304" pitchFamily="18" charset="0"/>
                <a:cs typeface="Times New Roman" panose="02020603050405020304" pitchFamily="18" charset="0"/>
              </a:rPr>
              <a:t> Forest ecosystems are being cleared and degraded in many parts of the world.</a:t>
            </a:r>
          </a:p>
          <a:p>
            <a:pPr marL="285750" indent="-285750" algn="l"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Forest ecosystems contain about three times the amount of carbon currently present in the atmosphere and about one-third of this carbon is stored above ground in trees and other vegetation and two-third is stored in the soil.</a:t>
            </a:r>
            <a:endParaRPr lang="en-US" i="0" dirty="0">
              <a:latin typeface="Times New Roman" panose="02020603050405020304" pitchFamily="18" charset="0"/>
              <a:cs typeface="Times New Roman" panose="02020603050405020304" pitchFamily="18" charset="0"/>
            </a:endParaRPr>
          </a:p>
          <a:p>
            <a:pPr marL="285750" indent="-285750" algn="l"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When forests are cleared or burned, much of this carbon is released into the atmosphere. According to current estimates, tropical deforestation and burning account for about one quarter of carbon emissions into the atmosphere from human activities.</a:t>
            </a:r>
            <a:endParaRPr lang="en-US" b="0" dirty="0">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E6A12571-6C21-4906-90BC-9AD7DE2AF42F}"/>
              </a:ext>
            </a:extLst>
          </p:cNvPr>
          <p:cNvSpPr>
            <a:spLocks noGrp="1"/>
          </p:cNvSpPr>
          <p:nvPr>
            <p:ph type="ftr" sz="quarter" idx="11"/>
          </p:nvPr>
        </p:nvSpPr>
        <p:spPr/>
        <p:txBody>
          <a:bodyPr/>
          <a:lstStyle/>
          <a:p>
            <a:r>
              <a:rPr lang="it-IT"/>
              <a:t>Sonali Agarwal        EVS (ANC0302)            Unit 3</a:t>
            </a:r>
            <a:endParaRPr lang="en-US"/>
          </a:p>
        </p:txBody>
      </p:sp>
    </p:spTree>
    <p:extLst>
      <p:ext uri="{BB962C8B-B14F-4D97-AF65-F5344CB8AC3E}">
        <p14:creationId xmlns:p14="http://schemas.microsoft.com/office/powerpoint/2010/main" val="19915361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558E143-F30A-4669-9451-3593621361B0}" type="datetime1">
              <a:rPr lang="en-US" smtClean="0"/>
              <a:t>3/28/2022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Threats to Biodiversity(CO3)</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52E2A820-5982-45E7-9287-90DFFCC445AD}"/>
              </a:ext>
            </a:extLst>
          </p:cNvPr>
          <p:cNvSpPr txBox="1"/>
          <p:nvPr/>
        </p:nvSpPr>
        <p:spPr>
          <a:xfrm>
            <a:off x="723900" y="1143000"/>
            <a:ext cx="7581900" cy="4247317"/>
          </a:xfrm>
          <a:prstGeom prst="rect">
            <a:avLst/>
          </a:prstGeom>
          <a:noFill/>
        </p:spPr>
        <p:txBody>
          <a:bodyPr wrap="square">
            <a:spAutoFit/>
          </a:bodyPr>
          <a:lstStyle/>
          <a:p>
            <a:pPr algn="l" fontAlgn="base"/>
            <a:r>
              <a:rPr lang="en-US" b="1" dirty="0">
                <a:effectLst/>
                <a:latin typeface="Times New Roman" panose="02020603050405020304" pitchFamily="18" charset="0"/>
                <a:cs typeface="Times New Roman" panose="02020603050405020304" pitchFamily="18" charset="0"/>
              </a:rPr>
              <a:t>Desertification:</a:t>
            </a:r>
          </a:p>
          <a:p>
            <a:pPr marL="285750" indent="-285750" algn="l" fontAlgn="base">
              <a:buFont typeface="Arial" panose="020B0604020202020204" pitchFamily="34" charset="0"/>
              <a:buChar char="•"/>
            </a:pPr>
            <a:r>
              <a:rPr lang="en-US" b="0" dirty="0">
                <a:effectLst/>
                <a:latin typeface="Times New Roman" panose="02020603050405020304" pitchFamily="18" charset="0"/>
                <a:cs typeface="Times New Roman" panose="02020603050405020304" pitchFamily="18" charset="0"/>
              </a:rPr>
              <a:t>Desertification and deforestation are the main causes of biodiversity loss. Both processes are decisively influenced by the extension of agriculture.</a:t>
            </a:r>
          </a:p>
          <a:p>
            <a:pPr marL="285750" indent="-285750" algn="l" fontAlgn="base">
              <a:buFont typeface="Arial" panose="020B0604020202020204" pitchFamily="34" charset="0"/>
              <a:buChar char="•"/>
            </a:pPr>
            <a:r>
              <a:rPr lang="en-US" b="0" dirty="0">
                <a:effectLst/>
                <a:latin typeface="Times New Roman" panose="02020603050405020304" pitchFamily="18" charset="0"/>
                <a:cs typeface="Times New Roman" panose="02020603050405020304" pitchFamily="18" charset="0"/>
              </a:rPr>
              <a:t>The direct cost of deforestation is reflected in the loss of valuable plants and animal species.</a:t>
            </a:r>
          </a:p>
          <a:p>
            <a:pPr marL="285750" indent="-285750" algn="l" fontAlgn="base">
              <a:buFont typeface="Arial" panose="020B0604020202020204" pitchFamily="34" charset="0"/>
              <a:buChar char="•"/>
            </a:pPr>
            <a:r>
              <a:rPr lang="en-US" b="0" dirty="0">
                <a:effectLst/>
                <a:latin typeface="Times New Roman" panose="02020603050405020304" pitchFamily="18" charset="0"/>
                <a:cs typeface="Times New Roman" panose="02020603050405020304" pitchFamily="18" charset="0"/>
              </a:rPr>
              <a:t>Desertification process is the result of poor land management which can be aggravated by climatic variations. </a:t>
            </a:r>
          </a:p>
          <a:p>
            <a:pPr marL="285750" indent="-285750" algn="l" fontAlgn="base">
              <a:buFont typeface="Arial" panose="020B0604020202020204" pitchFamily="34" charset="0"/>
              <a:buChar char="•"/>
            </a:pPr>
            <a:r>
              <a:rPr lang="en-US" b="0" dirty="0">
                <a:effectLst/>
                <a:latin typeface="Times New Roman" panose="02020603050405020304" pitchFamily="18" charset="0"/>
                <a:cs typeface="Times New Roman" panose="02020603050405020304" pitchFamily="18" charset="0"/>
              </a:rPr>
              <a:t>Converting wild lands to agriculture often involves ploughing the soils which leads in temperate regions to an average decline in soil organic matter between 25 and 40 per cent over twenty five years.</a:t>
            </a:r>
          </a:p>
          <a:p>
            <a:pPr marL="285750" indent="-285750" algn="l" fontAlgn="base">
              <a:buFont typeface="Arial" panose="020B0604020202020204" pitchFamily="34" charset="0"/>
              <a:buChar char="•"/>
            </a:pPr>
            <a:r>
              <a:rPr lang="en-US" b="0" dirty="0">
                <a:effectLst/>
                <a:latin typeface="Times New Roman" panose="02020603050405020304" pitchFamily="18" charset="0"/>
                <a:cs typeface="Times New Roman" panose="02020603050405020304" pitchFamily="18" charset="0"/>
              </a:rPr>
              <a:t>Decreasing soil organic matter is always a clear indication of soil degradation, and often is accompanied by reductions in water infiltration, fertility, and ability to retain fertilizers. </a:t>
            </a:r>
            <a:br>
              <a:rPr lang="en-US" b="0" dirty="0">
                <a:effectLst/>
                <a:latin typeface="Times New Roman" panose="02020603050405020304" pitchFamily="18" charset="0"/>
                <a:cs typeface="Times New Roman" panose="02020603050405020304" pitchFamily="18" charset="0"/>
              </a:rPr>
            </a:br>
            <a:r>
              <a:rPr lang="en-US" b="0" dirty="0">
                <a:effectLst/>
                <a:latin typeface="Times New Roman" panose="02020603050405020304" pitchFamily="18" charset="0"/>
                <a:cs typeface="Times New Roman" panose="02020603050405020304" pitchFamily="18" charset="0"/>
              </a:rPr>
              <a:t>Ploughing also exposes soils to wind and water erosion, resulting in large-scale pollution of freshwater resources.</a:t>
            </a:r>
          </a:p>
        </p:txBody>
      </p:sp>
      <p:sp>
        <p:nvSpPr>
          <p:cNvPr id="2" name="Footer Placeholder 1">
            <a:extLst>
              <a:ext uri="{FF2B5EF4-FFF2-40B4-BE49-F238E27FC236}">
                <a16:creationId xmlns:a16="http://schemas.microsoft.com/office/drawing/2014/main" id="{881830A0-438B-4B4D-86F4-837B402F6096}"/>
              </a:ext>
            </a:extLst>
          </p:cNvPr>
          <p:cNvSpPr>
            <a:spLocks noGrp="1"/>
          </p:cNvSpPr>
          <p:nvPr>
            <p:ph type="ftr" sz="quarter" idx="11"/>
          </p:nvPr>
        </p:nvSpPr>
        <p:spPr/>
        <p:txBody>
          <a:bodyPr/>
          <a:lstStyle/>
          <a:p>
            <a:r>
              <a:rPr lang="it-IT"/>
              <a:t>Sonali Agarwal        EVS (ANC0302)            Unit 3</a:t>
            </a:r>
            <a:endParaRPr lang="en-US"/>
          </a:p>
        </p:txBody>
      </p:sp>
    </p:spTree>
    <p:extLst>
      <p:ext uri="{BB962C8B-B14F-4D97-AF65-F5344CB8AC3E}">
        <p14:creationId xmlns:p14="http://schemas.microsoft.com/office/powerpoint/2010/main" val="32412569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6A34426-573F-4B68-ADD6-3CEFBAF19234}" type="datetime1">
              <a:rPr lang="en-US" smtClean="0"/>
              <a:t>3/28/2022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Threats to Biodiversity(CO3)</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E5C8386C-1837-4B68-B795-85C7A8329719}"/>
              </a:ext>
            </a:extLst>
          </p:cNvPr>
          <p:cNvSpPr txBox="1"/>
          <p:nvPr/>
        </p:nvSpPr>
        <p:spPr>
          <a:xfrm>
            <a:off x="304800" y="990600"/>
            <a:ext cx="8763000" cy="4801314"/>
          </a:xfrm>
          <a:prstGeom prst="rect">
            <a:avLst/>
          </a:prstGeom>
          <a:noFill/>
        </p:spPr>
        <p:txBody>
          <a:bodyPr wrap="square">
            <a:spAutoFit/>
          </a:bodyPr>
          <a:lstStyle/>
          <a:p>
            <a:pPr algn="l" fontAlgn="base"/>
            <a:r>
              <a:rPr lang="en-US" b="1" dirty="0">
                <a:effectLst/>
                <a:latin typeface="Times New Roman" panose="02020603050405020304" pitchFamily="18" charset="0"/>
                <a:cs typeface="Times New Roman" panose="02020603050405020304" pitchFamily="18" charset="0"/>
              </a:rPr>
              <a:t>Marine Environment:</a:t>
            </a:r>
          </a:p>
          <a:p>
            <a:pPr marL="285750" indent="-285750" algn="l" fontAlgn="base">
              <a:buFont typeface="Arial" panose="020B0604020202020204" pitchFamily="34" charset="0"/>
              <a:buChar char="•"/>
            </a:pPr>
            <a:r>
              <a:rPr lang="en-US" b="0" dirty="0">
                <a:effectLst/>
                <a:latin typeface="Times New Roman" panose="02020603050405020304" pitchFamily="18" charset="0"/>
                <a:cs typeface="Times New Roman" panose="02020603050405020304" pitchFamily="18" charset="0"/>
              </a:rPr>
              <a:t>Oceans play a vital role in the global environment. Covering 70 per cent of the earth’s surface, they influence global climate, food production and economic activities. </a:t>
            </a:r>
          </a:p>
          <a:p>
            <a:pPr marL="285750" indent="-285750" algn="l" fontAlgn="base">
              <a:buFont typeface="Arial" panose="020B0604020202020204" pitchFamily="34" charset="0"/>
              <a:buChar char="•"/>
            </a:pPr>
            <a:r>
              <a:rPr lang="en-US" b="0" dirty="0">
                <a:effectLst/>
                <a:latin typeface="Times New Roman" panose="02020603050405020304" pitchFamily="18" charset="0"/>
                <a:cs typeface="Times New Roman" panose="02020603050405020304" pitchFamily="18" charset="0"/>
              </a:rPr>
              <a:t>Despite these roles, coastal and marine environment are being rapidly degraded in many parts of the globe.</a:t>
            </a:r>
          </a:p>
          <a:p>
            <a:pPr marL="285750" indent="-285750" algn="l"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 coastal areas, where human activities are concentrated, pollution, over-exploitation of resources, development of critical habitats such as wetlands, and mangroves, and water-flow from poor land-use practices have led to drastic reductions in near shore fisheries production and aquatic biodiversity.</a:t>
            </a:r>
          </a:p>
          <a:p>
            <a:pPr algn="l" fontAlgn="base"/>
            <a:r>
              <a:rPr lang="en-US" b="1" dirty="0">
                <a:solidFill>
                  <a:srgbClr val="000000"/>
                </a:solidFill>
                <a:effectLst/>
                <a:latin typeface="Georgia" panose="02040502050405020303" pitchFamily="18" charset="0"/>
              </a:rPr>
              <a:t>Increasing Wildlife Trade:</a:t>
            </a:r>
          </a:p>
          <a:p>
            <a:pPr marL="285750" indent="-285750" algn="l" fontAlgn="base">
              <a:buFont typeface="Arial" panose="020B0604020202020204" pitchFamily="34" charset="0"/>
              <a:buChar char="•"/>
            </a:pPr>
            <a:r>
              <a:rPr lang="en-US" b="0" dirty="0">
                <a:solidFill>
                  <a:srgbClr val="424142"/>
                </a:solidFill>
                <a:effectLst/>
                <a:latin typeface="Georgia" panose="02040502050405020303" pitchFamily="18" charset="0"/>
              </a:rPr>
              <a:t>According to Nick Barnes, “Trade is another cause of biodiversity depletion that gives rise to conflict between North and South.” </a:t>
            </a:r>
          </a:p>
          <a:p>
            <a:pPr marL="285750" indent="-285750" algn="l" fontAlgn="base">
              <a:buFont typeface="Arial" panose="020B0604020202020204" pitchFamily="34" charset="0"/>
              <a:buChar char="•"/>
            </a:pPr>
            <a:r>
              <a:rPr lang="en-US" b="0" dirty="0">
                <a:solidFill>
                  <a:srgbClr val="424142"/>
                </a:solidFill>
                <a:effectLst/>
                <a:latin typeface="Georgia" panose="02040502050405020303" pitchFamily="18" charset="0"/>
              </a:rPr>
              <a:t>Global trade in wildlife is estimated to be over US $ 20 billion annually. </a:t>
            </a:r>
          </a:p>
          <a:p>
            <a:pPr marL="285750" indent="-285750" algn="l" fontAlgn="base">
              <a:buFont typeface="Arial" panose="020B0604020202020204" pitchFamily="34" charset="0"/>
              <a:buChar char="•"/>
            </a:pPr>
            <a:r>
              <a:rPr lang="en-US" b="0" dirty="0">
                <a:solidFill>
                  <a:srgbClr val="424142"/>
                </a:solidFill>
                <a:effectLst/>
                <a:latin typeface="Georgia" panose="02040502050405020303" pitchFamily="18" charset="0"/>
              </a:rPr>
              <a:t>Global trade includes at least 40,000 primates, ivory from at least 90,000 African elephants, 1 million orchids, 4 million live birds, 10 million reptile skins, 15 million furs and over 350 million tropical fish.</a:t>
            </a:r>
          </a:p>
          <a:p>
            <a:pPr marL="285750" indent="-285750" algn="l" fontAlgn="base">
              <a:buFont typeface="Arial" panose="020B0604020202020204" pitchFamily="34" charset="0"/>
              <a:buChar char="•"/>
            </a:pPr>
            <a:endParaRPr lang="en-US" b="0" dirty="0">
              <a:effectLst/>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AE1ED8D4-2223-42B5-A07A-C087480C0CC3}"/>
              </a:ext>
            </a:extLst>
          </p:cNvPr>
          <p:cNvSpPr>
            <a:spLocks noGrp="1"/>
          </p:cNvSpPr>
          <p:nvPr>
            <p:ph type="ftr" sz="quarter" idx="11"/>
          </p:nvPr>
        </p:nvSpPr>
        <p:spPr/>
        <p:txBody>
          <a:bodyPr/>
          <a:lstStyle/>
          <a:p>
            <a:r>
              <a:rPr lang="it-IT"/>
              <a:t>Sonali Agarwal        EVS (ANC0302)            Unit 3</a:t>
            </a:r>
            <a:endParaRPr lang="en-US"/>
          </a:p>
        </p:txBody>
      </p:sp>
    </p:spTree>
    <p:extLst>
      <p:ext uri="{BB962C8B-B14F-4D97-AF65-F5344CB8AC3E}">
        <p14:creationId xmlns:p14="http://schemas.microsoft.com/office/powerpoint/2010/main" val="23281826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16DFFD9-37A0-4586-8B32-F447CCD31C66}" type="datetime1">
              <a:rPr lang="en-US" smtClean="0"/>
              <a:t>3/28/2022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Threats to Biodiversity(CO3)</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D416E034-413E-4E16-B4E4-B94D95C0A927}"/>
              </a:ext>
            </a:extLst>
          </p:cNvPr>
          <p:cNvSpPr txBox="1"/>
          <p:nvPr/>
        </p:nvSpPr>
        <p:spPr>
          <a:xfrm>
            <a:off x="609600" y="1219200"/>
            <a:ext cx="7620000" cy="2031325"/>
          </a:xfrm>
          <a:prstGeom prst="rect">
            <a:avLst/>
          </a:prstGeom>
          <a:noFill/>
        </p:spPr>
        <p:txBody>
          <a:bodyPr wrap="square">
            <a:spAutoFit/>
          </a:bodyPr>
          <a:lstStyle/>
          <a:p>
            <a:pPr algn="l" fontAlgn="base"/>
            <a:r>
              <a:rPr lang="en-US" b="1" dirty="0">
                <a:effectLst/>
                <a:latin typeface="Times New Roman" panose="02020603050405020304" pitchFamily="18" charset="0"/>
                <a:cs typeface="Times New Roman" panose="02020603050405020304" pitchFamily="18" charset="0"/>
              </a:rPr>
              <a:t>Climate Change:</a:t>
            </a:r>
          </a:p>
          <a:p>
            <a:pPr marL="285750" indent="-285750" algn="l" fontAlgn="base">
              <a:buFont typeface="Arial" panose="020B0604020202020204" pitchFamily="34" charset="0"/>
              <a:buChar char="•"/>
            </a:pPr>
            <a:r>
              <a:rPr lang="en-US" b="0" dirty="0">
                <a:effectLst/>
                <a:latin typeface="Times New Roman" panose="02020603050405020304" pitchFamily="18" charset="0"/>
                <a:cs typeface="Times New Roman" panose="02020603050405020304" pitchFamily="18" charset="0"/>
              </a:rPr>
              <a:t>As climate warms, species will migrate towards higher latitudes and altitudes in both hemisphere. </a:t>
            </a:r>
          </a:p>
          <a:p>
            <a:pPr marL="285750" indent="-285750" algn="l" fontAlgn="base">
              <a:buFont typeface="Arial" panose="020B0604020202020204" pitchFamily="34" charset="0"/>
              <a:buChar char="•"/>
            </a:pPr>
            <a:r>
              <a:rPr lang="en-US" b="0" dirty="0">
                <a:effectLst/>
                <a:latin typeface="Times New Roman" panose="02020603050405020304" pitchFamily="18" charset="0"/>
                <a:cs typeface="Times New Roman" panose="02020603050405020304" pitchFamily="18" charset="0"/>
              </a:rPr>
              <a:t>The increase in the amount of CO</a:t>
            </a:r>
            <a:r>
              <a:rPr lang="en-US" b="0" baseline="-25000" dirty="0">
                <a:effectLst/>
                <a:latin typeface="Times New Roman" panose="02020603050405020304" pitchFamily="18" charset="0"/>
                <a:cs typeface="Times New Roman" panose="02020603050405020304" pitchFamily="18" charset="0"/>
              </a:rPr>
              <a:t>2</a:t>
            </a:r>
            <a:r>
              <a:rPr lang="en-US" b="0" dirty="0">
                <a:effectLst/>
                <a:latin typeface="Times New Roman" panose="02020603050405020304" pitchFamily="18" charset="0"/>
                <a:cs typeface="Times New Roman" panose="02020603050405020304" pitchFamily="18" charset="0"/>
              </a:rPr>
              <a:t> in the air affects the physiological functioning of plant and species composition.</a:t>
            </a:r>
          </a:p>
          <a:p>
            <a:pPr marL="285750" indent="-285750" algn="l" fontAlgn="base">
              <a:buFont typeface="Arial" panose="020B0604020202020204" pitchFamily="34" charset="0"/>
              <a:buChar char="•"/>
            </a:pPr>
            <a:r>
              <a:rPr lang="en-US" b="0" dirty="0">
                <a:effectLst/>
                <a:latin typeface="Times New Roman" panose="02020603050405020304" pitchFamily="18" charset="0"/>
                <a:cs typeface="Times New Roman" panose="02020603050405020304" pitchFamily="18" charset="0"/>
              </a:rPr>
              <a:t>Moreover, aquatic ecosystems, particularly coral reefs, mangrove swamps, and coastal wetlands, are vulnerable to changes in climate.</a:t>
            </a:r>
          </a:p>
        </p:txBody>
      </p:sp>
      <p:sp>
        <p:nvSpPr>
          <p:cNvPr id="2" name="Footer Placeholder 1">
            <a:extLst>
              <a:ext uri="{FF2B5EF4-FFF2-40B4-BE49-F238E27FC236}">
                <a16:creationId xmlns:a16="http://schemas.microsoft.com/office/drawing/2014/main" id="{D4BE9C2C-694C-4549-A278-A86C3B027135}"/>
              </a:ext>
            </a:extLst>
          </p:cNvPr>
          <p:cNvSpPr>
            <a:spLocks noGrp="1"/>
          </p:cNvSpPr>
          <p:nvPr>
            <p:ph type="ftr" sz="quarter" idx="11"/>
          </p:nvPr>
        </p:nvSpPr>
        <p:spPr/>
        <p:txBody>
          <a:bodyPr/>
          <a:lstStyle/>
          <a:p>
            <a:r>
              <a:rPr lang="it-IT"/>
              <a:t>Sonali Agarwal        EVS (ANC0302)            Unit 3</a:t>
            </a:r>
            <a:endParaRPr lang="en-US"/>
          </a:p>
        </p:txBody>
      </p:sp>
    </p:spTree>
    <p:extLst>
      <p:ext uri="{BB962C8B-B14F-4D97-AF65-F5344CB8AC3E}">
        <p14:creationId xmlns:p14="http://schemas.microsoft.com/office/powerpoint/2010/main" val="37324317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AA6B180-586F-4943-96B9-2632B919CAE7}" type="datetime1">
              <a:rPr lang="en-US" smtClean="0"/>
              <a:t>3/28/2022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Important Definitions(CO3)</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B73A86EB-BD65-4C68-895C-15F7FB84E11A}"/>
              </a:ext>
            </a:extLst>
          </p:cNvPr>
          <p:cNvSpPr txBox="1"/>
          <p:nvPr/>
        </p:nvSpPr>
        <p:spPr>
          <a:xfrm>
            <a:off x="990600" y="739000"/>
            <a:ext cx="7239000" cy="4862870"/>
          </a:xfrm>
          <a:prstGeom prst="rect">
            <a:avLst/>
          </a:prstGeom>
          <a:noFill/>
        </p:spPr>
        <p:txBody>
          <a:bodyPr wrap="square">
            <a:spAutoFit/>
          </a:bodyPr>
          <a:lstStyle/>
          <a:p>
            <a:pPr>
              <a:lnSpc>
                <a:spcPts val="2100"/>
              </a:lnSpc>
              <a:spcBef>
                <a:spcPts val="1200"/>
              </a:spcBef>
            </a:pPr>
            <a:r>
              <a:rPr lang="en-US" sz="1800" b="1" kern="0" spc="-4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Define</a:t>
            </a:r>
            <a:endParaRPr lang="en-IN" sz="2000" b="1" kern="0" dirty="0">
              <a:solidFill>
                <a:srgbClr val="2E74B5"/>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nSpc>
                <a:spcPts val="2100"/>
              </a:lnSpc>
              <a:spcBef>
                <a:spcPts val="1200"/>
              </a:spcBef>
              <a:buAutoNum type="arabicParenBoth"/>
            </a:pPr>
            <a:r>
              <a:rPr lang="en-US" sz="1800" b="1" kern="0" spc="-4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Threatened species </a:t>
            </a:r>
          </a:p>
          <a:p>
            <a:pPr marL="342900" indent="-342900">
              <a:lnSpc>
                <a:spcPts val="2100"/>
              </a:lnSpc>
              <a:spcBef>
                <a:spcPts val="1200"/>
              </a:spcBef>
              <a:buAutoNum type="arabicParenBoth"/>
            </a:pPr>
            <a:r>
              <a:rPr lang="en-US" sz="1800" b="1" kern="0" spc="-4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Extinct species </a:t>
            </a:r>
          </a:p>
          <a:p>
            <a:pPr marL="342900" indent="-342900">
              <a:lnSpc>
                <a:spcPts val="2100"/>
              </a:lnSpc>
              <a:spcBef>
                <a:spcPts val="1200"/>
              </a:spcBef>
              <a:buAutoNum type="arabicParenBoth"/>
            </a:pPr>
            <a:r>
              <a:rPr lang="en-US" sz="1800" b="1" kern="0" spc="-4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Endemic species </a:t>
            </a:r>
          </a:p>
          <a:p>
            <a:pPr marL="342900" indent="-342900">
              <a:lnSpc>
                <a:spcPts val="2100"/>
              </a:lnSpc>
              <a:spcBef>
                <a:spcPts val="1200"/>
              </a:spcBef>
              <a:buAutoNum type="arabicParenBoth"/>
            </a:pPr>
            <a:r>
              <a:rPr lang="en-US" sz="1800" b="1" kern="0" spc="-4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Endangered species</a:t>
            </a:r>
            <a:endParaRPr lang="en-IN" sz="2000" b="1" kern="0" dirty="0">
              <a:solidFill>
                <a:srgbClr val="2E74B5"/>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nSpc>
                <a:spcPts val="2100"/>
              </a:lnSpc>
              <a:spcAft>
                <a:spcPts val="1000"/>
              </a:spcAft>
              <a:buAutoNum type="arabicPeriod"/>
            </a:pPr>
            <a:r>
              <a:rPr lang="en-US" sz="1800" b="1" spc="-4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Threatened species </a:t>
            </a:r>
            <a:r>
              <a:rPr lang="en-US" sz="1800" spc="-4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are any species (including animals, plants, fungi, etc.) which can be endangered in the near future. Species that are threatened are characterized by the population of that species. </a:t>
            </a:r>
          </a:p>
          <a:p>
            <a:pPr marL="342900" indent="-342900">
              <a:lnSpc>
                <a:spcPts val="2100"/>
              </a:lnSpc>
              <a:spcAft>
                <a:spcPts val="1000"/>
              </a:spcAft>
              <a:buAutoNum type="arabicPeriod"/>
            </a:pPr>
            <a:r>
              <a:rPr lang="en-US" sz="1800" spc="-4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spc="-4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Extinct species </a:t>
            </a:r>
            <a:r>
              <a:rPr lang="en-US" sz="1800" spc="-4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 a particular animal or plant species that can no longer be available as a wild, the species has died out. </a:t>
            </a:r>
          </a:p>
          <a:p>
            <a:pPr>
              <a:lnSpc>
                <a:spcPts val="2100"/>
              </a:lnSpc>
              <a:spcAft>
                <a:spcPts val="1000"/>
              </a:spcAft>
            </a:pPr>
            <a:r>
              <a:rPr lang="en-US" sz="1800" spc="-4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 </a:t>
            </a:r>
            <a:r>
              <a:rPr lang="en-US" sz="1800" b="1" spc="-4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Endemic species </a:t>
            </a:r>
            <a:r>
              <a:rPr lang="en-US" sz="1800" spc="-4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are those species of plants and animals which are found exclusively in a particular area.</a:t>
            </a:r>
          </a:p>
          <a:p>
            <a:pPr>
              <a:lnSpc>
                <a:spcPts val="2100"/>
              </a:lnSpc>
              <a:spcAft>
                <a:spcPts val="1000"/>
              </a:spcAft>
            </a:pPr>
            <a:r>
              <a:rPr lang="en-US" sz="1800" spc="-4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 </a:t>
            </a:r>
            <a:r>
              <a:rPr lang="en-US" sz="1800" b="1" spc="-4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 Endangered (EN) </a:t>
            </a:r>
            <a:r>
              <a:rPr lang="en-US" sz="1800" spc="-4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species are those species which are less in number and can be extinct in near future.</a:t>
            </a:r>
          </a:p>
        </p:txBody>
      </p:sp>
      <p:sp>
        <p:nvSpPr>
          <p:cNvPr id="2" name="Footer Placeholder 1">
            <a:extLst>
              <a:ext uri="{FF2B5EF4-FFF2-40B4-BE49-F238E27FC236}">
                <a16:creationId xmlns:a16="http://schemas.microsoft.com/office/drawing/2014/main" id="{A494834E-4A3A-4A6A-A03F-C1EC5A926992}"/>
              </a:ext>
            </a:extLst>
          </p:cNvPr>
          <p:cNvSpPr>
            <a:spLocks noGrp="1"/>
          </p:cNvSpPr>
          <p:nvPr>
            <p:ph type="ftr" sz="quarter" idx="11"/>
          </p:nvPr>
        </p:nvSpPr>
        <p:spPr/>
        <p:txBody>
          <a:bodyPr/>
          <a:lstStyle/>
          <a:p>
            <a:r>
              <a:rPr lang="it-IT"/>
              <a:t>Sonali Agarwal        EVS (ANC0302)            Unit 3</a:t>
            </a:r>
            <a:endParaRPr lang="en-US"/>
          </a:p>
        </p:txBody>
      </p:sp>
    </p:spTree>
    <p:extLst>
      <p:ext uri="{BB962C8B-B14F-4D97-AF65-F5344CB8AC3E}">
        <p14:creationId xmlns:p14="http://schemas.microsoft.com/office/powerpoint/2010/main" val="6446631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r>
              <a:rPr lang="en-US" sz="1800" u="sng" dirty="0"/>
              <a:t>ENDANGERED &amp; ENDEMIC SPECIES OF INDIA:</a:t>
            </a:r>
          </a:p>
          <a:p>
            <a:r>
              <a:rPr lang="en-US" sz="1800" dirty="0"/>
              <a:t>Species are classified into various types:</a:t>
            </a:r>
          </a:p>
          <a:p>
            <a:r>
              <a:rPr lang="en-US" sz="1800" i="1" dirty="0"/>
              <a:t>Extinct species </a:t>
            </a:r>
            <a:r>
              <a:rPr lang="en-US" sz="1800" dirty="0"/>
              <a:t>→ No longer found in the world</a:t>
            </a:r>
          </a:p>
          <a:p>
            <a:r>
              <a:rPr lang="en-US" sz="1800" i="1" dirty="0"/>
              <a:t>Endangered species </a:t>
            </a:r>
            <a:r>
              <a:rPr lang="en-US" sz="1800" dirty="0"/>
              <a:t>→ A species is said to be endangered when its no has been reduced to a critical level. Unless it is protected it is in danger of extinction.</a:t>
            </a:r>
          </a:p>
          <a:p>
            <a:r>
              <a:rPr lang="en-US" sz="1800" i="1" dirty="0"/>
              <a:t>Vulnerable species </a:t>
            </a:r>
            <a:r>
              <a:rPr lang="en-US" sz="1800" dirty="0"/>
              <a:t>→ when its population is facing continuous decline due to habitat loss.</a:t>
            </a:r>
          </a:p>
          <a:p>
            <a:r>
              <a:rPr lang="en-US" sz="1800" i="1" dirty="0"/>
              <a:t>Rare species </a:t>
            </a:r>
            <a:r>
              <a:rPr lang="en-US" sz="1800" dirty="0"/>
              <a:t>→ when it is localized within restricted area.</a:t>
            </a:r>
          </a:p>
          <a:p>
            <a:r>
              <a:rPr lang="en-US" sz="1800" u="sng" dirty="0"/>
              <a:t>ENDANGERED SPECIES OF INDIA:</a:t>
            </a:r>
          </a:p>
          <a:p>
            <a:r>
              <a:rPr lang="en-US" sz="1800" dirty="0"/>
              <a:t>A species is said to be endangered when its no has been reduced to a critical level. Unless it is protected it is in danger of extinction</a:t>
            </a:r>
          </a:p>
          <a:p>
            <a:br>
              <a:rPr lang="en-US" sz="1800" dirty="0"/>
            </a:br>
            <a:br>
              <a:rPr lang="en-US" sz="1800" dirty="0"/>
            </a:br>
            <a:r>
              <a:rPr lang="en-US" sz="1800" dirty="0"/>
              <a:t> </a:t>
            </a:r>
          </a:p>
        </p:txBody>
      </p:sp>
      <p:sp>
        <p:nvSpPr>
          <p:cNvPr id="4" name="Date Placeholder 3"/>
          <p:cNvSpPr>
            <a:spLocks noGrp="1"/>
          </p:cNvSpPr>
          <p:nvPr>
            <p:ph type="dt" sz="half" idx="10"/>
          </p:nvPr>
        </p:nvSpPr>
        <p:spPr/>
        <p:txBody>
          <a:bodyPr/>
          <a:lstStyle/>
          <a:p>
            <a:fld id="{F8AFA47B-DB97-4D94-AAFF-A3319C650EC5}" type="datetime1">
              <a:rPr lang="en-US" smtClean="0"/>
              <a:t>3/28/2022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ENDANGERED &amp; ENDEMIC SPECIES OF INDIA:</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Footer Placeholder 1">
            <a:extLst>
              <a:ext uri="{FF2B5EF4-FFF2-40B4-BE49-F238E27FC236}">
                <a16:creationId xmlns:a16="http://schemas.microsoft.com/office/drawing/2014/main" id="{74FFE169-9B66-4A83-B377-F26B8C057AE5}"/>
              </a:ext>
            </a:extLst>
          </p:cNvPr>
          <p:cNvSpPr>
            <a:spLocks noGrp="1"/>
          </p:cNvSpPr>
          <p:nvPr>
            <p:ph type="ftr" sz="quarter" idx="11"/>
          </p:nvPr>
        </p:nvSpPr>
        <p:spPr/>
        <p:txBody>
          <a:bodyPr/>
          <a:lstStyle/>
          <a:p>
            <a:r>
              <a:rPr lang="it-IT"/>
              <a:t>Sonali Agarwal        EVS (ANC0302)            Unit 3</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534400" cy="4525963"/>
          </a:xfrm>
        </p:spPr>
        <p:txBody>
          <a:bodyPr>
            <a:normAutofit/>
          </a:bodyPr>
          <a:lstStyle/>
          <a:p>
            <a:r>
              <a:rPr lang="en-US" sz="2800" b="1" dirty="0"/>
              <a:t>UNIT-III (Biodiversity Succession)</a:t>
            </a:r>
            <a:endParaRPr lang="en-US" sz="1800" b="1" dirty="0"/>
          </a:p>
          <a:p>
            <a:pPr algn="just"/>
            <a:r>
              <a:rPr lang="en-US" sz="2000" dirty="0"/>
              <a:t>Biodiversity and their importance, Threats to biodiversity, major causes, extinction’s, vulnerability of species to extinction, IUCN threat categories, Red data book. </a:t>
            </a:r>
          </a:p>
          <a:p>
            <a:pPr algn="just"/>
            <a:r>
              <a:rPr lang="en-US" sz="2000" dirty="0"/>
              <a:t>Strategies for biodiversity conservation, principles of biodiversity conservation in-situ and ex-situ conservation </a:t>
            </a:r>
            <a:r>
              <a:rPr lang="en-US" sz="2000" dirty="0" err="1"/>
              <a:t>strategies,Mega</a:t>
            </a:r>
            <a:r>
              <a:rPr lang="en-US" sz="2000" dirty="0"/>
              <a:t> diversity zones and Hot spots, concepts, distribution and importance.</a:t>
            </a:r>
          </a:p>
          <a:p>
            <a:pPr algn="just"/>
            <a:r>
              <a:rPr lang="en-US" sz="2000" b="1" dirty="0"/>
              <a:t>Succession: </a:t>
            </a:r>
            <a:r>
              <a:rPr lang="en-US" sz="2000" dirty="0"/>
              <a:t>Concepts of succession, Types of Succession. Trends in succession. Climax and stability.</a:t>
            </a:r>
          </a:p>
          <a:p>
            <a:endParaRPr lang="en-US" sz="1800" dirty="0"/>
          </a:p>
        </p:txBody>
      </p:sp>
      <p:sp>
        <p:nvSpPr>
          <p:cNvPr id="6" name="Date Placeholder 5"/>
          <p:cNvSpPr>
            <a:spLocks noGrp="1"/>
          </p:cNvSpPr>
          <p:nvPr>
            <p:ph type="dt" sz="half" idx="10"/>
          </p:nvPr>
        </p:nvSpPr>
        <p:spPr/>
        <p:txBody>
          <a:bodyPr/>
          <a:lstStyle/>
          <a:p>
            <a:fld id="{0F4D930C-777E-4515-9988-1E975F74661B}" type="datetime1">
              <a:rPr lang="en-US" smtClean="0"/>
              <a:t>3/28/2022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Syllabus</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3</a:t>
            </a:r>
            <a:endParaRPr lang="en-US" dirty="0"/>
          </a:p>
        </p:txBody>
      </p:sp>
    </p:spTree>
    <p:extLst>
      <p:ext uri="{BB962C8B-B14F-4D97-AF65-F5344CB8AC3E}">
        <p14:creationId xmlns:p14="http://schemas.microsoft.com/office/powerpoint/2010/main" val="28709944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lnSpcReduction="10000"/>
          </a:bodyPr>
          <a:lstStyle/>
          <a:p>
            <a:r>
              <a:rPr lang="en-US" sz="1800" dirty="0"/>
              <a:t>Important Endangered Species</a:t>
            </a:r>
            <a:r>
              <a:rPr lang="en-US" sz="1800" b="1" i="1" u="sng" dirty="0"/>
              <a:t>:</a:t>
            </a:r>
            <a:r>
              <a:rPr lang="en-US" sz="1800" b="1" i="1" dirty="0"/>
              <a:t> </a:t>
            </a:r>
            <a:endParaRPr lang="en-US" sz="1800" dirty="0"/>
          </a:p>
          <a:p>
            <a:r>
              <a:rPr lang="en-US" sz="1800" dirty="0"/>
              <a:t>Reptiles → Tortoise, green sea turtle, </a:t>
            </a:r>
            <a:r>
              <a:rPr lang="en-US" sz="1800" dirty="0" err="1"/>
              <a:t>gharial</a:t>
            </a:r>
            <a:r>
              <a:rPr lang="en-US" sz="1800" dirty="0"/>
              <a:t>, python</a:t>
            </a:r>
          </a:p>
          <a:p>
            <a:r>
              <a:rPr lang="en-US" sz="1800" dirty="0"/>
              <a:t>Birds → Peacock, Siberian white crane, pelican, Indian Bustard</a:t>
            </a:r>
          </a:p>
          <a:p>
            <a:r>
              <a:rPr lang="en-US" sz="1800" dirty="0"/>
              <a:t>Mammals → Indian wolf, red fox, tiger, Indian lion, golden cat, desert cat. Primates → lion tailed monkey, capped monkey, golden monkey</a:t>
            </a:r>
          </a:p>
          <a:p>
            <a:r>
              <a:rPr lang="en-US" sz="1800" dirty="0"/>
              <a:t>Plants → medicinal plants, sandal wood tree</a:t>
            </a:r>
          </a:p>
          <a:p>
            <a:endParaRPr lang="en-US" sz="1800" dirty="0"/>
          </a:p>
          <a:p>
            <a:r>
              <a:rPr lang="en-US" sz="1800" b="1" i="1" u="sng" dirty="0"/>
              <a:t>No of threatened species of India:</a:t>
            </a:r>
            <a:endParaRPr lang="en-US" sz="1800" b="1" i="1" dirty="0"/>
          </a:p>
          <a:p>
            <a:r>
              <a:rPr lang="en-US" sz="1800" dirty="0"/>
              <a:t>Plants	                    250</a:t>
            </a:r>
          </a:p>
          <a:p>
            <a:r>
              <a:rPr lang="en-US" sz="1800" dirty="0"/>
              <a:t>Birds	                   70</a:t>
            </a:r>
          </a:p>
          <a:p>
            <a:r>
              <a:rPr lang="en-US" sz="1800" dirty="0"/>
              <a:t>Mammals	86</a:t>
            </a:r>
          </a:p>
          <a:p>
            <a:r>
              <a:rPr lang="en-US" sz="1800" dirty="0"/>
              <a:t>Reptiles	25</a:t>
            </a:r>
          </a:p>
          <a:p>
            <a:r>
              <a:rPr lang="en-US" sz="1800" dirty="0"/>
              <a:t>Amphibians	3</a:t>
            </a:r>
          </a:p>
          <a:p>
            <a:r>
              <a:rPr lang="en-US" sz="1800" dirty="0"/>
              <a:t>Fishes	                3</a:t>
            </a:r>
          </a:p>
          <a:p>
            <a:r>
              <a:rPr lang="en-US" sz="1800" dirty="0"/>
              <a:t>Mollusks	2, Insects -50</a:t>
            </a:r>
          </a:p>
          <a:p>
            <a:endParaRPr lang="en-US" sz="1800" dirty="0"/>
          </a:p>
        </p:txBody>
      </p:sp>
      <p:sp>
        <p:nvSpPr>
          <p:cNvPr id="4" name="Date Placeholder 3"/>
          <p:cNvSpPr>
            <a:spLocks noGrp="1"/>
          </p:cNvSpPr>
          <p:nvPr>
            <p:ph type="dt" sz="half" idx="10"/>
          </p:nvPr>
        </p:nvSpPr>
        <p:spPr/>
        <p:txBody>
          <a:bodyPr/>
          <a:lstStyle/>
          <a:p>
            <a:fld id="{D336F4B6-1B46-431F-8957-3280A72BD59A}" type="datetime1">
              <a:rPr lang="en-US" smtClean="0"/>
              <a:t>3/28/2022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Important Endangered Species(CO3)</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Footer Placeholder 1">
            <a:extLst>
              <a:ext uri="{FF2B5EF4-FFF2-40B4-BE49-F238E27FC236}">
                <a16:creationId xmlns:a16="http://schemas.microsoft.com/office/drawing/2014/main" id="{A57E4370-589D-4CC3-84DF-E32EAAED9BCB}"/>
              </a:ext>
            </a:extLst>
          </p:cNvPr>
          <p:cNvSpPr>
            <a:spLocks noGrp="1"/>
          </p:cNvSpPr>
          <p:nvPr>
            <p:ph type="ftr" sz="quarter" idx="11"/>
          </p:nvPr>
        </p:nvSpPr>
        <p:spPr/>
        <p:txBody>
          <a:bodyPr/>
          <a:lstStyle/>
          <a:p>
            <a:r>
              <a:rPr lang="it-IT"/>
              <a:t>Sonali Agarwal        EVS (ANC0302)            Unit 3</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b="1" u="sng" dirty="0"/>
              <a:t>ENDEMIC SPECIES:</a:t>
            </a:r>
          </a:p>
          <a:p>
            <a:pPr lvl="1"/>
            <a:r>
              <a:rPr lang="en-US" sz="1800" dirty="0"/>
              <a:t>The species, which are found only in a particular region are known as endemic species.</a:t>
            </a:r>
          </a:p>
          <a:p>
            <a:pPr lvl="1"/>
            <a:r>
              <a:rPr lang="en-US" sz="1800" dirty="0"/>
              <a:t>62% of endemic species are found in Himalayas and Western Ghats</a:t>
            </a:r>
          </a:p>
          <a:p>
            <a:r>
              <a:rPr lang="en-US" sz="1800" b="1" i="1" dirty="0"/>
              <a:t>Fauna:</a:t>
            </a:r>
          </a:p>
          <a:p>
            <a:pPr lvl="1"/>
            <a:r>
              <a:rPr lang="en-US" sz="1800" dirty="0"/>
              <a:t>Animals present in a particular region or period is Fauna.</a:t>
            </a:r>
          </a:p>
          <a:p>
            <a:pPr lvl="1"/>
            <a:r>
              <a:rPr lang="en-US" sz="1800" dirty="0"/>
              <a:t>62% amphibians &amp; 50% lizards are endemic to Western Ghats.</a:t>
            </a:r>
          </a:p>
          <a:p>
            <a:pPr lvl="1"/>
            <a:r>
              <a:rPr lang="en-US" sz="1800" dirty="0"/>
              <a:t>(ex) Monitor lizards, reticulated python, Indian salamander, viviparous toad.</a:t>
            </a:r>
          </a:p>
          <a:p>
            <a:r>
              <a:rPr lang="en-US" sz="1800" b="1" i="1" dirty="0"/>
              <a:t>Flora:</a:t>
            </a:r>
          </a:p>
          <a:p>
            <a:pPr lvl="1"/>
            <a:r>
              <a:rPr lang="en-US" sz="1800" dirty="0"/>
              <a:t>Plants present in a particular region or period is Flora</a:t>
            </a:r>
          </a:p>
          <a:p>
            <a:pPr lvl="1"/>
            <a:r>
              <a:rPr lang="en-US" sz="1800" dirty="0"/>
              <a:t>(ex) </a:t>
            </a:r>
            <a:r>
              <a:rPr lang="en-US" sz="1800" dirty="0" err="1"/>
              <a:t>Sapria</a:t>
            </a:r>
            <a:r>
              <a:rPr lang="en-US" sz="1800" dirty="0"/>
              <a:t> </a:t>
            </a:r>
            <a:r>
              <a:rPr lang="en-US" sz="1800" dirty="0" err="1"/>
              <a:t>himalayana</a:t>
            </a:r>
            <a:r>
              <a:rPr lang="en-US" sz="1800" dirty="0"/>
              <a:t>, </a:t>
            </a:r>
            <a:r>
              <a:rPr lang="en-US" sz="1800" dirty="0" err="1"/>
              <a:t>ovaria</a:t>
            </a:r>
            <a:r>
              <a:rPr lang="en-US" sz="1800" dirty="0"/>
              <a:t> </a:t>
            </a:r>
            <a:r>
              <a:rPr lang="en-US" sz="1800" dirty="0" err="1"/>
              <a:t>lurida</a:t>
            </a:r>
            <a:r>
              <a:rPr lang="en-US" sz="1800" dirty="0"/>
              <a:t>, </a:t>
            </a:r>
            <a:r>
              <a:rPr lang="en-US" sz="1800" dirty="0" err="1"/>
              <a:t>pteridophyta</a:t>
            </a:r>
            <a:r>
              <a:rPr lang="en-US" sz="1800" dirty="0"/>
              <a:t>, angiosperms etc</a:t>
            </a:r>
          </a:p>
        </p:txBody>
      </p:sp>
      <p:sp>
        <p:nvSpPr>
          <p:cNvPr id="4" name="Date Placeholder 3"/>
          <p:cNvSpPr>
            <a:spLocks noGrp="1"/>
          </p:cNvSpPr>
          <p:nvPr>
            <p:ph type="dt" sz="half" idx="10"/>
          </p:nvPr>
        </p:nvSpPr>
        <p:spPr/>
        <p:txBody>
          <a:bodyPr/>
          <a:lstStyle/>
          <a:p>
            <a:fld id="{F39700F8-D432-4C1B-8536-1A68F956DE03}" type="datetime1">
              <a:rPr lang="en-US" smtClean="0"/>
              <a:t>3/28/2022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ENDEMIC SPECIES</a:t>
            </a:r>
            <a:r>
              <a:rPr lang="en-US" sz="3000" dirty="0">
                <a:sym typeface="Wingdings" pitchFamily="2" charset="2"/>
              </a:rPr>
              <a:t>(CO3)</a:t>
            </a:r>
            <a:endParaRPr lang="en-US" sz="3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Footer Placeholder 1">
            <a:extLst>
              <a:ext uri="{FF2B5EF4-FFF2-40B4-BE49-F238E27FC236}">
                <a16:creationId xmlns:a16="http://schemas.microsoft.com/office/drawing/2014/main" id="{5B61B462-B045-4FD4-AA9E-EABC8EA652FF}"/>
              </a:ext>
            </a:extLst>
          </p:cNvPr>
          <p:cNvSpPr>
            <a:spLocks noGrp="1"/>
          </p:cNvSpPr>
          <p:nvPr>
            <p:ph type="ftr" sz="quarter" idx="11"/>
          </p:nvPr>
        </p:nvSpPr>
        <p:spPr/>
        <p:txBody>
          <a:bodyPr/>
          <a:lstStyle/>
          <a:p>
            <a:r>
              <a:rPr lang="it-IT"/>
              <a:t>Sonali Agarwal        EVS (ANC0302)            Unit 3</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F0B016F-9FFC-4D35-B375-69EE74AF4870}" type="datetime1">
              <a:rPr lang="en-US" smtClean="0"/>
              <a:t>3/28/2022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latin typeface="Times New Roman" panose="02020603050405020304" pitchFamily="18" charset="0"/>
                <a:cs typeface="Times New Roman" panose="02020603050405020304" pitchFamily="18" charset="0"/>
              </a:rPr>
              <a:t>T</a:t>
            </a:r>
            <a:r>
              <a:rPr lang="en-US" sz="3200" b="1" i="0" dirty="0">
                <a:effectLst/>
                <a:latin typeface="Times New Roman" panose="02020603050405020304" pitchFamily="18" charset="0"/>
                <a:cs typeface="Times New Roman" panose="02020603050405020304" pitchFamily="18" charset="0"/>
              </a:rPr>
              <a:t>he IUCN Red List</a:t>
            </a:r>
            <a:r>
              <a:rPr lang="en-US" sz="3000" dirty="0">
                <a:sym typeface="Wingdings" pitchFamily="2" charset="2"/>
              </a:rPr>
              <a:t>(CO3)</a:t>
            </a:r>
            <a:endParaRPr lang="en-US" sz="3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27A09749-0A2B-4456-A121-C436C7B7F423}"/>
              </a:ext>
            </a:extLst>
          </p:cNvPr>
          <p:cNvSpPr txBox="1"/>
          <p:nvPr/>
        </p:nvSpPr>
        <p:spPr>
          <a:xfrm>
            <a:off x="457201" y="793972"/>
            <a:ext cx="8077200" cy="5078313"/>
          </a:xfrm>
          <a:prstGeom prst="rect">
            <a:avLst/>
          </a:prstGeom>
          <a:noFill/>
        </p:spPr>
        <p:txBody>
          <a:bodyPr wrap="square">
            <a:spAutoFit/>
          </a:bodyPr>
          <a:lstStyle/>
          <a:p>
            <a:pPr algn="l"/>
            <a:r>
              <a:rPr lang="en-US" b="1" dirty="0">
                <a:latin typeface="Times New Roman" panose="02020603050405020304" pitchFamily="18" charset="0"/>
                <a:cs typeface="Times New Roman" panose="02020603050405020304" pitchFamily="18" charset="0"/>
              </a:rPr>
              <a:t>T</a:t>
            </a:r>
            <a:r>
              <a:rPr lang="en-US" b="1" i="0" dirty="0">
                <a:effectLst/>
                <a:latin typeface="Times New Roman" panose="02020603050405020304" pitchFamily="18" charset="0"/>
                <a:cs typeface="Times New Roman" panose="02020603050405020304" pitchFamily="18" charset="0"/>
              </a:rPr>
              <a:t>he IUCN ( International Union for Conservation of Nature) Red List</a:t>
            </a:r>
            <a:endParaRPr lang="en-US" b="0"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is Founded in 1964, the IUCN Red List also known as the Red Data List evaluates the biological species in the world which are at the risk of extinction.</a:t>
            </a: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IUCN aims to focus on the conservation of the world’s species to reduce species extinction. </a:t>
            </a: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More than 77,300 species have been assessed on the IUCN Red List.</a:t>
            </a:r>
          </a:p>
          <a:p>
            <a:pPr algn="l"/>
            <a:r>
              <a:rPr lang="en-US" b="1" i="0" dirty="0">
                <a:effectLst/>
                <a:latin typeface="Times New Roman" panose="02020603050405020304" pitchFamily="18" charset="0"/>
                <a:cs typeface="Times New Roman" panose="02020603050405020304" pitchFamily="18" charset="0"/>
              </a:rPr>
              <a:t>The IUCN Red List can be divided into the following 9 categories:</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Extinct (EX) – No known individuals remaining.</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Extinct in the wild (EW) – Known only to survive in captivity, or as a naturalized population outside its historic range.</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Critically endangered (CR) – Extremely high risk of extinction in the wild.</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Endangered (EN) – High risk of extinction in the wild.</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Vulnerable (VU) – High risk of endangerment in the wild.</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Near threatened (NT) – Likely to become endangered shortly.</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Least concern (LC) – Lowest risk. Does not qualify for a more at-risk category. Widespread and abundant taxa are included in this category.</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Data deficient (DD) – Not enough data to assess its risk of extinction.</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Not evaluated (NE) – Has not yet been evaluated against the criteria</a:t>
            </a:r>
          </a:p>
        </p:txBody>
      </p:sp>
      <p:sp>
        <p:nvSpPr>
          <p:cNvPr id="2" name="Footer Placeholder 1">
            <a:extLst>
              <a:ext uri="{FF2B5EF4-FFF2-40B4-BE49-F238E27FC236}">
                <a16:creationId xmlns:a16="http://schemas.microsoft.com/office/drawing/2014/main" id="{7C9E8C78-3106-49CA-A952-E83EC640CB0F}"/>
              </a:ext>
            </a:extLst>
          </p:cNvPr>
          <p:cNvSpPr>
            <a:spLocks noGrp="1"/>
          </p:cNvSpPr>
          <p:nvPr>
            <p:ph type="ftr" sz="quarter" idx="11"/>
          </p:nvPr>
        </p:nvSpPr>
        <p:spPr/>
        <p:txBody>
          <a:bodyPr/>
          <a:lstStyle/>
          <a:p>
            <a:r>
              <a:rPr lang="it-IT"/>
              <a:t>Sonali Agarwal        EVS (ANC0302)            Unit 3</a:t>
            </a:r>
            <a:endParaRPr lang="en-US"/>
          </a:p>
        </p:txBody>
      </p:sp>
    </p:spTree>
    <p:extLst>
      <p:ext uri="{BB962C8B-B14F-4D97-AF65-F5344CB8AC3E}">
        <p14:creationId xmlns:p14="http://schemas.microsoft.com/office/powerpoint/2010/main" val="13940530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75049"/>
            <a:ext cx="8458200" cy="5167313"/>
          </a:xfrm>
        </p:spPr>
        <p:txBody>
          <a:bodyPr>
            <a:normAutofit fontScale="25000" lnSpcReduction="20000"/>
          </a:bodyPr>
          <a:lstStyle/>
          <a:p>
            <a:r>
              <a:rPr lang="en-US" sz="7200" dirty="0"/>
              <a:t>Types of </a:t>
            </a:r>
            <a:r>
              <a:rPr kumimoji="0" lang="en-US" sz="7200" b="0" i="0" u="none" strike="noStrike" kern="1200" cap="none" spc="0" normalizeH="0" baseline="0" noProof="0" dirty="0">
                <a:ln>
                  <a:noFill/>
                </a:ln>
                <a:solidFill>
                  <a:schemeClr val="dk1"/>
                </a:solidFill>
                <a:effectLst/>
                <a:uLnTx/>
                <a:uFillTx/>
                <a:latin typeface="+mn-lt"/>
                <a:ea typeface="+mn-ea"/>
                <a:cs typeface="+mn-cs"/>
              </a:rPr>
              <a:t>Conservation</a:t>
            </a:r>
            <a:r>
              <a:rPr kumimoji="0" lang="en-US" sz="7200" b="0" i="0" u="none" strike="noStrike" kern="1200" cap="none" spc="0" normalizeH="0" noProof="0" dirty="0">
                <a:ln>
                  <a:noFill/>
                </a:ln>
                <a:solidFill>
                  <a:schemeClr val="dk1"/>
                </a:solidFill>
                <a:effectLst/>
                <a:uLnTx/>
                <a:uFillTx/>
                <a:latin typeface="+mn-lt"/>
                <a:ea typeface="+mn-ea"/>
                <a:cs typeface="+mn-cs"/>
              </a:rPr>
              <a:t> of biodiversity </a:t>
            </a:r>
            <a:r>
              <a:rPr lang="en-US" sz="7200" b="1" i="1" dirty="0"/>
              <a:t>:</a:t>
            </a:r>
          </a:p>
          <a:p>
            <a:pPr lvl="1"/>
            <a:r>
              <a:rPr lang="en-US" sz="7200" dirty="0"/>
              <a:t>In-situ conservation (within habitat)</a:t>
            </a:r>
          </a:p>
          <a:p>
            <a:pPr lvl="1"/>
            <a:r>
              <a:rPr lang="en-US" sz="7200" dirty="0"/>
              <a:t>Ex-situ conservation (outside habitat)</a:t>
            </a:r>
          </a:p>
          <a:p>
            <a:r>
              <a:rPr lang="en-US" sz="7200" b="1" u="sng" dirty="0"/>
              <a:t>IN-SITU CONSERVATION:</a:t>
            </a:r>
          </a:p>
          <a:p>
            <a:r>
              <a:rPr lang="en-US" sz="7200" dirty="0"/>
              <a:t>Involves protection of fauna &amp; flora within its natural habitat</a:t>
            </a:r>
          </a:p>
          <a:p>
            <a:pPr marL="0" indent="0" algn="l">
              <a:buNone/>
            </a:pPr>
            <a:br>
              <a:rPr lang="en-US" sz="7200" dirty="0"/>
            </a:br>
            <a:r>
              <a:rPr lang="en-US" sz="7200" b="1" u="sng" dirty="0"/>
              <a:t>Biosphere Reserves:</a:t>
            </a:r>
          </a:p>
          <a:p>
            <a:pPr algn="l"/>
            <a:r>
              <a:rPr lang="en-US" sz="7200" dirty="0">
                <a:latin typeface="Times New Roman" panose="02020603050405020304" pitchFamily="18" charset="0"/>
                <a:cs typeface="Times New Roman" panose="02020603050405020304" pitchFamily="18" charset="0"/>
              </a:rPr>
              <a:t>Biosphere Reserve (BR) is an international designation by UNESCO for representative parts of natural and cultural landscapes extending over large area of terrestrial or coastal/marine ecosystems or a combination thereof. </a:t>
            </a:r>
          </a:p>
          <a:p>
            <a:pPr algn="l"/>
            <a:r>
              <a:rPr lang="en-US" sz="7200" dirty="0">
                <a:latin typeface="Times New Roman" panose="02020603050405020304" pitchFamily="18" charset="0"/>
                <a:cs typeface="Times New Roman" panose="02020603050405020304" pitchFamily="18" charset="0"/>
              </a:rPr>
              <a:t>BRs are designated to deal with one of the most important questions of reconciling the conservation of biodiversity, the quest for economic and social development and maintenance of associated cultural values. </a:t>
            </a:r>
          </a:p>
          <a:p>
            <a:pPr algn="l"/>
            <a:r>
              <a:rPr lang="en-US" sz="7200" dirty="0">
                <a:latin typeface="Times New Roman" panose="02020603050405020304" pitchFamily="18" charset="0"/>
                <a:cs typeface="Times New Roman" panose="02020603050405020304" pitchFamily="18" charset="0"/>
              </a:rPr>
              <a:t>BRs are thus special environments for both people and the nature and are living examples of how human beings and nature can co-exist while respecting each others’ needs.</a:t>
            </a:r>
            <a:endParaRPr lang="en-US" sz="7200" b="1" u="sng" dirty="0"/>
          </a:p>
          <a:p>
            <a:pPr lvl="1"/>
            <a:r>
              <a:rPr lang="en-US" sz="7200" dirty="0"/>
              <a:t>Covers area of more than 5000 sq. km.</a:t>
            </a:r>
          </a:p>
          <a:p>
            <a:pPr lvl="1"/>
            <a:r>
              <a:rPr lang="en-US" sz="7200" dirty="0"/>
              <a:t>Protect species for long time </a:t>
            </a:r>
          </a:p>
          <a:p>
            <a:pPr marL="0" indent="0">
              <a:buNone/>
            </a:pPr>
            <a:endParaRPr lang="en-US" sz="1800" dirty="0"/>
          </a:p>
        </p:txBody>
      </p:sp>
      <p:sp>
        <p:nvSpPr>
          <p:cNvPr id="4" name="Date Placeholder 3"/>
          <p:cNvSpPr>
            <a:spLocks noGrp="1"/>
          </p:cNvSpPr>
          <p:nvPr>
            <p:ph type="dt" sz="half" idx="10"/>
          </p:nvPr>
        </p:nvSpPr>
        <p:spPr/>
        <p:txBody>
          <a:bodyPr/>
          <a:lstStyle/>
          <a:p>
            <a:fld id="{86B3FEAE-C8C8-4C16-BA52-5202E1249DBE}" type="datetime1">
              <a:rPr lang="en-US" smtClean="0"/>
              <a:t>3/28/2022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Conservation</a:t>
            </a:r>
            <a:r>
              <a:rPr kumimoji="0" lang="en-US" sz="3000" b="0" i="0" u="none" strike="noStrike" kern="1200" cap="none" spc="0" normalizeH="0" noProof="0" dirty="0">
                <a:ln>
                  <a:noFill/>
                </a:ln>
                <a:solidFill>
                  <a:schemeClr val="dk1"/>
                </a:solidFill>
                <a:effectLst/>
                <a:uLnTx/>
                <a:uFillTx/>
                <a:latin typeface="+mn-lt"/>
                <a:ea typeface="+mn-ea"/>
                <a:cs typeface="+mn-cs"/>
              </a:rPr>
              <a:t> of biodiversity(CO3)</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Footer Placeholder 1">
            <a:extLst>
              <a:ext uri="{FF2B5EF4-FFF2-40B4-BE49-F238E27FC236}">
                <a16:creationId xmlns:a16="http://schemas.microsoft.com/office/drawing/2014/main" id="{2E29174C-D6EF-45B0-B42B-BC24FF0EE197}"/>
              </a:ext>
            </a:extLst>
          </p:cNvPr>
          <p:cNvSpPr>
            <a:spLocks noGrp="1"/>
          </p:cNvSpPr>
          <p:nvPr>
            <p:ph type="ftr" sz="quarter" idx="11"/>
          </p:nvPr>
        </p:nvSpPr>
        <p:spPr/>
        <p:txBody>
          <a:bodyPr/>
          <a:lstStyle/>
          <a:p>
            <a:r>
              <a:rPr lang="it-IT"/>
              <a:t>Sonali Agarwal        EVS (ANC0302)            Unit 3</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BCEC6A-5E06-4B26-A263-36DB18EAA28E}" type="datetime1">
              <a:rPr lang="en-US" smtClean="0"/>
              <a:t>3/28/2022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Conservation</a:t>
            </a:r>
            <a:r>
              <a:rPr kumimoji="0" lang="en-US" sz="3000" b="0" i="0" u="none" strike="noStrike" kern="1200" cap="none" spc="0" normalizeH="0" noProof="0" dirty="0">
                <a:ln>
                  <a:noFill/>
                </a:ln>
                <a:solidFill>
                  <a:schemeClr val="dk1"/>
                </a:solidFill>
                <a:effectLst/>
                <a:uLnTx/>
                <a:uFillTx/>
                <a:latin typeface="+mn-lt"/>
                <a:ea typeface="+mn-ea"/>
                <a:cs typeface="+mn-cs"/>
              </a:rPr>
              <a:t> of biodiversity(CO3)</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11" name="Table 10">
            <a:extLst>
              <a:ext uri="{FF2B5EF4-FFF2-40B4-BE49-F238E27FC236}">
                <a16:creationId xmlns:a16="http://schemas.microsoft.com/office/drawing/2014/main" id="{1802CED2-E35F-4CC4-B8D3-32F1F9DFAB60}"/>
              </a:ext>
            </a:extLst>
          </p:cNvPr>
          <p:cNvGraphicFramePr>
            <a:graphicFrameLocks noGrp="1"/>
          </p:cNvGraphicFramePr>
          <p:nvPr>
            <p:extLst>
              <p:ext uri="{D42A27DB-BD31-4B8C-83A1-F6EECF244321}">
                <p14:modId xmlns:p14="http://schemas.microsoft.com/office/powerpoint/2010/main" val="979846829"/>
              </p:ext>
            </p:extLst>
          </p:nvPr>
        </p:nvGraphicFramePr>
        <p:xfrm>
          <a:off x="762000" y="817163"/>
          <a:ext cx="8229600" cy="5202638"/>
        </p:xfrm>
        <a:graphic>
          <a:graphicData uri="http://schemas.openxmlformats.org/drawingml/2006/table">
            <a:tbl>
              <a:tblPr/>
              <a:tblGrid>
                <a:gridCol w="609600">
                  <a:extLst>
                    <a:ext uri="{9D8B030D-6E8A-4147-A177-3AD203B41FA5}">
                      <a16:colId xmlns:a16="http://schemas.microsoft.com/office/drawing/2014/main" val="2067835163"/>
                    </a:ext>
                  </a:extLst>
                </a:gridCol>
                <a:gridCol w="3505200">
                  <a:extLst>
                    <a:ext uri="{9D8B030D-6E8A-4147-A177-3AD203B41FA5}">
                      <a16:colId xmlns:a16="http://schemas.microsoft.com/office/drawing/2014/main" val="3037886370"/>
                    </a:ext>
                  </a:extLst>
                </a:gridCol>
                <a:gridCol w="3200400">
                  <a:extLst>
                    <a:ext uri="{9D8B030D-6E8A-4147-A177-3AD203B41FA5}">
                      <a16:colId xmlns:a16="http://schemas.microsoft.com/office/drawing/2014/main" val="2204626763"/>
                    </a:ext>
                  </a:extLst>
                </a:gridCol>
                <a:gridCol w="914400">
                  <a:extLst>
                    <a:ext uri="{9D8B030D-6E8A-4147-A177-3AD203B41FA5}">
                      <a16:colId xmlns:a16="http://schemas.microsoft.com/office/drawing/2014/main" val="3955967312"/>
                    </a:ext>
                  </a:extLst>
                </a:gridCol>
              </a:tblGrid>
              <a:tr h="630401">
                <a:tc>
                  <a:txBody>
                    <a:bodyPr/>
                    <a:lstStyle/>
                    <a:p>
                      <a:r>
                        <a:rPr lang="en-US" sz="1400" dirty="0">
                          <a:solidFill>
                            <a:schemeClr val="tx1"/>
                          </a:solidFill>
                          <a:effectLst/>
                          <a:latin typeface="Times New Roman" panose="02020603050405020304" pitchFamily="18" charset="0"/>
                          <a:cs typeface="Times New Roman" panose="02020603050405020304" pitchFamily="18" charset="0"/>
                        </a:rPr>
                        <a:t>1</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50288" marR="50288" marT="25144" marB="2514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br>
                        <a:rPr lang="en-IN" sz="1400" u="none" strike="noStrike" dirty="0">
                          <a:solidFill>
                            <a:schemeClr val="tx1"/>
                          </a:solidFill>
                          <a:effectLst/>
                          <a:latin typeface="Times New Roman" panose="02020603050405020304" pitchFamily="18" charset="0"/>
                          <a:cs typeface="Times New Roman" panose="02020603050405020304" pitchFamily="18" charset="0"/>
                          <a:hlinkClick r:id="rId3" tooltip="Nilgiri Biosphere Reserve">
                            <a:extLst>
                              <a:ext uri="{A12FA001-AC4F-418D-AE19-62706E023703}">
                                <ahyp:hlinkClr xmlns:ahyp="http://schemas.microsoft.com/office/drawing/2018/hyperlinkcolor" val="tx"/>
                              </a:ext>
                            </a:extLst>
                          </a:hlinkClick>
                        </a:rPr>
                      </a:br>
                      <a:r>
                        <a:rPr lang="en-IN" sz="1400" u="none" strike="noStrike" dirty="0" err="1">
                          <a:solidFill>
                            <a:schemeClr val="tx1"/>
                          </a:solidFill>
                          <a:effectLst/>
                          <a:latin typeface="Times New Roman" panose="02020603050405020304" pitchFamily="18" charset="0"/>
                          <a:cs typeface="Times New Roman" panose="02020603050405020304" pitchFamily="18" charset="0"/>
                          <a:hlinkClick r:id="rId3" tooltip="Nilgiri Biosphere Reserve">
                            <a:extLst>
                              <a:ext uri="{A12FA001-AC4F-418D-AE19-62706E023703}">
                                <ahyp:hlinkClr xmlns:ahyp="http://schemas.microsoft.com/office/drawing/2018/hyperlinkcolor" val="tx"/>
                              </a:ext>
                            </a:extLst>
                          </a:hlinkClick>
                        </a:rPr>
                        <a:t>Nilgiri</a:t>
                      </a:r>
                      <a:r>
                        <a:rPr lang="en-IN" sz="1400" u="none" strike="noStrike" dirty="0">
                          <a:solidFill>
                            <a:schemeClr val="tx1"/>
                          </a:solidFill>
                          <a:effectLst/>
                          <a:latin typeface="Times New Roman" panose="02020603050405020304" pitchFamily="18" charset="0"/>
                          <a:cs typeface="Times New Roman" panose="02020603050405020304" pitchFamily="18" charset="0"/>
                          <a:hlinkClick r:id="rId3" tooltip="Nilgiri Biosphere Reserve">
                            <a:extLst>
                              <a:ext uri="{A12FA001-AC4F-418D-AE19-62706E023703}">
                                <ahyp:hlinkClr xmlns:ahyp="http://schemas.microsoft.com/office/drawing/2018/hyperlinkcolor" val="tx"/>
                              </a:ext>
                            </a:extLst>
                          </a:hlinkClick>
                        </a:rPr>
                        <a:t> Biosphere Reserve</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50288" marR="50288" marT="25144" marB="2514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sz="1400" u="none" strike="noStrike" dirty="0">
                          <a:solidFill>
                            <a:schemeClr val="tx1"/>
                          </a:solidFill>
                          <a:effectLst/>
                          <a:latin typeface="Times New Roman" panose="02020603050405020304" pitchFamily="18" charset="0"/>
                          <a:cs typeface="Times New Roman" panose="02020603050405020304" pitchFamily="18" charset="0"/>
                          <a:hlinkClick r:id="rId4" tooltip="Tamil Nadu">
                            <a:extLst>
                              <a:ext uri="{A12FA001-AC4F-418D-AE19-62706E023703}">
                                <ahyp:hlinkClr xmlns:ahyp="http://schemas.microsoft.com/office/drawing/2018/hyperlinkcolor" val="tx"/>
                              </a:ext>
                            </a:extLst>
                          </a:hlinkClick>
                        </a:rPr>
                        <a:t>Tamil Nadu</a:t>
                      </a:r>
                      <a:r>
                        <a:rPr lang="en-IN" sz="1400" dirty="0">
                          <a:solidFill>
                            <a:schemeClr val="tx1"/>
                          </a:solidFill>
                          <a:effectLst/>
                          <a:latin typeface="Times New Roman" panose="02020603050405020304" pitchFamily="18" charset="0"/>
                          <a:cs typeface="Times New Roman" panose="02020603050405020304" pitchFamily="18" charset="0"/>
                        </a:rPr>
                        <a:t>, </a:t>
                      </a:r>
                      <a:r>
                        <a:rPr lang="en-IN" sz="1400" u="none" strike="noStrike" dirty="0">
                          <a:solidFill>
                            <a:schemeClr val="tx1"/>
                          </a:solidFill>
                          <a:effectLst/>
                          <a:latin typeface="Times New Roman" panose="02020603050405020304" pitchFamily="18" charset="0"/>
                          <a:cs typeface="Times New Roman" panose="02020603050405020304" pitchFamily="18" charset="0"/>
                          <a:hlinkClick r:id="rId5" tooltip="Kerala">
                            <a:extLst>
                              <a:ext uri="{A12FA001-AC4F-418D-AE19-62706E023703}">
                                <ahyp:hlinkClr xmlns:ahyp="http://schemas.microsoft.com/office/drawing/2018/hyperlinkcolor" val="tx"/>
                              </a:ext>
                            </a:extLst>
                          </a:hlinkClick>
                        </a:rPr>
                        <a:t>Kerala</a:t>
                      </a:r>
                      <a:r>
                        <a:rPr lang="en-IN" sz="1400" dirty="0">
                          <a:solidFill>
                            <a:schemeClr val="tx1"/>
                          </a:solidFill>
                          <a:effectLst/>
                          <a:latin typeface="Times New Roman" panose="02020603050405020304" pitchFamily="18" charset="0"/>
                          <a:cs typeface="Times New Roman" panose="02020603050405020304" pitchFamily="18" charset="0"/>
                        </a:rPr>
                        <a:t> and </a:t>
                      </a:r>
                      <a:r>
                        <a:rPr lang="en-IN" sz="1400" u="none" strike="noStrike" dirty="0">
                          <a:solidFill>
                            <a:schemeClr val="tx1"/>
                          </a:solidFill>
                          <a:effectLst/>
                          <a:latin typeface="Times New Roman" panose="02020603050405020304" pitchFamily="18" charset="0"/>
                          <a:cs typeface="Times New Roman" panose="02020603050405020304" pitchFamily="18" charset="0"/>
                          <a:hlinkClick r:id="rId6" tooltip="Karnataka">
                            <a:extLst>
                              <a:ext uri="{A12FA001-AC4F-418D-AE19-62706E023703}">
                                <ahyp:hlinkClr xmlns:ahyp="http://schemas.microsoft.com/office/drawing/2018/hyperlinkcolor" val="tx"/>
                              </a:ext>
                            </a:extLst>
                          </a:hlinkClick>
                        </a:rPr>
                        <a:t>Karnataka</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50288" marR="50288" marT="25144" marB="2514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sz="1400" dirty="0">
                          <a:solidFill>
                            <a:schemeClr val="tx1"/>
                          </a:solidFill>
                          <a:effectLst/>
                          <a:latin typeface="Times New Roman" panose="02020603050405020304" pitchFamily="18" charset="0"/>
                          <a:cs typeface="Times New Roman" panose="02020603050405020304" pitchFamily="18" charset="0"/>
                        </a:rPr>
                        <a:t>2000</a:t>
                      </a:r>
                    </a:p>
                  </a:txBody>
                  <a:tcPr marL="50288" marR="50288" marT="25144" marB="25144" anchor="ctr">
                    <a:lnL w="7620" cap="flat" cmpd="sng" algn="ctr">
                      <a:solidFill>
                        <a:srgbClr val="A2A9B1"/>
                      </a:solidFill>
                      <a:prstDash val="solid"/>
                      <a:round/>
                      <a:headEnd type="none" w="med" len="med"/>
                      <a:tailEnd type="none" w="med" len="med"/>
                    </a:lnL>
                    <a:lnB w="7620" cap="flat" cmpd="sng" algn="ctr">
                      <a:solidFill>
                        <a:srgbClr val="A2A9B1"/>
                      </a:solidFill>
                      <a:prstDash val="solid"/>
                      <a:round/>
                      <a:headEnd type="none" w="med" len="med"/>
                      <a:tailEnd type="none" w="med" len="med"/>
                    </a:lnB>
                  </a:tcPr>
                </a:tc>
                <a:extLst>
                  <a:ext uri="{0D108BD9-81ED-4DB2-BD59-A6C34878D82A}">
                    <a16:rowId xmlns:a16="http://schemas.microsoft.com/office/drawing/2014/main" val="782310713"/>
                  </a:ext>
                </a:extLst>
              </a:tr>
              <a:tr h="435574">
                <a:tc>
                  <a:txBody>
                    <a:bodyPr/>
                    <a:lstStyle/>
                    <a:p>
                      <a:r>
                        <a:rPr lang="en-IN" sz="1400">
                          <a:solidFill>
                            <a:schemeClr val="tx1"/>
                          </a:solidFill>
                          <a:effectLst/>
                          <a:latin typeface="Times New Roman" panose="02020603050405020304" pitchFamily="18" charset="0"/>
                          <a:cs typeface="Times New Roman" panose="02020603050405020304" pitchFamily="18" charset="0"/>
                        </a:rPr>
                        <a:t>2</a:t>
                      </a:r>
                    </a:p>
                  </a:txBody>
                  <a:tcPr marL="50288" marR="50288" marT="25144" marB="2514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400" u="none" strike="noStrike" dirty="0">
                          <a:solidFill>
                            <a:schemeClr val="tx1"/>
                          </a:solidFill>
                          <a:effectLst/>
                          <a:latin typeface="Times New Roman" panose="02020603050405020304" pitchFamily="18" charset="0"/>
                          <a:cs typeface="Times New Roman" panose="02020603050405020304" pitchFamily="18" charset="0"/>
                          <a:hlinkClick r:id="rId7" tooltip="Gulf of Mannar Biosphere Reserve">
                            <a:extLst>
                              <a:ext uri="{A12FA001-AC4F-418D-AE19-62706E023703}">
                                <ahyp:hlinkClr xmlns:ahyp="http://schemas.microsoft.com/office/drawing/2018/hyperlinkcolor" val="tx"/>
                              </a:ext>
                            </a:extLst>
                          </a:hlinkClick>
                        </a:rPr>
                        <a:t>Gulf of </a:t>
                      </a:r>
                      <a:r>
                        <a:rPr lang="en-US" sz="1400" u="none" strike="noStrike" dirty="0" err="1">
                          <a:solidFill>
                            <a:schemeClr val="tx1"/>
                          </a:solidFill>
                          <a:effectLst/>
                          <a:latin typeface="Times New Roman" panose="02020603050405020304" pitchFamily="18" charset="0"/>
                          <a:cs typeface="Times New Roman" panose="02020603050405020304" pitchFamily="18" charset="0"/>
                          <a:hlinkClick r:id="rId7" tooltip="Gulf of Mannar Biosphere Reserve">
                            <a:extLst>
                              <a:ext uri="{A12FA001-AC4F-418D-AE19-62706E023703}">
                                <ahyp:hlinkClr xmlns:ahyp="http://schemas.microsoft.com/office/drawing/2018/hyperlinkcolor" val="tx"/>
                              </a:ext>
                            </a:extLst>
                          </a:hlinkClick>
                        </a:rPr>
                        <a:t>Mannar</a:t>
                      </a:r>
                      <a:r>
                        <a:rPr lang="en-US" sz="1400" u="none" strike="noStrike" dirty="0">
                          <a:solidFill>
                            <a:schemeClr val="tx1"/>
                          </a:solidFill>
                          <a:effectLst/>
                          <a:latin typeface="Times New Roman" panose="02020603050405020304" pitchFamily="18" charset="0"/>
                          <a:cs typeface="Times New Roman" panose="02020603050405020304" pitchFamily="18" charset="0"/>
                          <a:hlinkClick r:id="rId7" tooltip="Gulf of Mannar Biosphere Reserve">
                            <a:extLst>
                              <a:ext uri="{A12FA001-AC4F-418D-AE19-62706E023703}">
                                <ahyp:hlinkClr xmlns:ahyp="http://schemas.microsoft.com/office/drawing/2018/hyperlinkcolor" val="tx"/>
                              </a:ext>
                            </a:extLst>
                          </a:hlinkClick>
                        </a:rPr>
                        <a:t> Biosphere Reserve</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50288" marR="50288" marT="25144" marB="2514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sz="1400" u="none" strike="noStrike">
                          <a:solidFill>
                            <a:schemeClr val="tx1"/>
                          </a:solidFill>
                          <a:effectLst/>
                          <a:latin typeface="Times New Roman" panose="02020603050405020304" pitchFamily="18" charset="0"/>
                          <a:cs typeface="Times New Roman" panose="02020603050405020304" pitchFamily="18" charset="0"/>
                          <a:hlinkClick r:id="rId4" tooltip="Tamil Nadu">
                            <a:extLst>
                              <a:ext uri="{A12FA001-AC4F-418D-AE19-62706E023703}">
                                <ahyp:hlinkClr xmlns:ahyp="http://schemas.microsoft.com/office/drawing/2018/hyperlinkcolor" val="tx"/>
                              </a:ext>
                            </a:extLst>
                          </a:hlinkClick>
                        </a:rPr>
                        <a:t>Tamil Nadu</a:t>
                      </a:r>
                      <a:endParaRPr lang="en-IN" sz="1400">
                        <a:solidFill>
                          <a:schemeClr val="tx1"/>
                        </a:solidFill>
                        <a:effectLst/>
                        <a:latin typeface="Times New Roman" panose="02020603050405020304" pitchFamily="18" charset="0"/>
                        <a:cs typeface="Times New Roman" panose="02020603050405020304" pitchFamily="18" charset="0"/>
                      </a:endParaRPr>
                    </a:p>
                  </a:txBody>
                  <a:tcPr marL="50288" marR="50288" marT="25144" marB="2514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sz="1400">
                          <a:solidFill>
                            <a:schemeClr val="tx1"/>
                          </a:solidFill>
                          <a:effectLst/>
                          <a:latin typeface="Times New Roman" panose="02020603050405020304" pitchFamily="18" charset="0"/>
                          <a:cs typeface="Times New Roman" panose="02020603050405020304" pitchFamily="18" charset="0"/>
                        </a:rPr>
                        <a:t>2001</a:t>
                      </a:r>
                    </a:p>
                  </a:txBody>
                  <a:tcPr marL="50288" marR="50288" marT="25144" marB="2514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512556288"/>
                  </a:ext>
                </a:extLst>
              </a:tr>
              <a:tr h="435574">
                <a:tc>
                  <a:txBody>
                    <a:bodyPr/>
                    <a:lstStyle/>
                    <a:p>
                      <a:r>
                        <a:rPr lang="en-IN" sz="1400">
                          <a:solidFill>
                            <a:schemeClr val="tx1"/>
                          </a:solidFill>
                          <a:effectLst/>
                          <a:latin typeface="Times New Roman" panose="02020603050405020304" pitchFamily="18" charset="0"/>
                          <a:cs typeface="Times New Roman" panose="02020603050405020304" pitchFamily="18" charset="0"/>
                        </a:rPr>
                        <a:t>3</a:t>
                      </a:r>
                    </a:p>
                  </a:txBody>
                  <a:tcPr marL="50288" marR="50288" marT="25144" marB="2514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sz="1400" u="none" strike="noStrike" dirty="0">
                          <a:solidFill>
                            <a:schemeClr val="tx1"/>
                          </a:solidFill>
                          <a:effectLst/>
                          <a:latin typeface="Times New Roman" panose="02020603050405020304" pitchFamily="18" charset="0"/>
                          <a:cs typeface="Times New Roman" panose="02020603050405020304" pitchFamily="18" charset="0"/>
                          <a:hlinkClick r:id="rId8" tooltip="Sundarbans">
                            <a:extLst>
                              <a:ext uri="{A12FA001-AC4F-418D-AE19-62706E023703}">
                                <ahyp:hlinkClr xmlns:ahyp="http://schemas.microsoft.com/office/drawing/2018/hyperlinkcolor" val="tx"/>
                              </a:ext>
                            </a:extLst>
                          </a:hlinkClick>
                        </a:rPr>
                        <a:t>Sundarbans</a:t>
                      </a:r>
                      <a:r>
                        <a:rPr lang="en-IN" sz="1400" dirty="0">
                          <a:solidFill>
                            <a:schemeClr val="tx1"/>
                          </a:solidFill>
                          <a:effectLst/>
                          <a:latin typeface="Times New Roman" panose="02020603050405020304" pitchFamily="18" charset="0"/>
                          <a:cs typeface="Times New Roman" panose="02020603050405020304" pitchFamily="18" charset="0"/>
                        </a:rPr>
                        <a:t> Biosphere Reserve</a:t>
                      </a:r>
                    </a:p>
                  </a:txBody>
                  <a:tcPr marL="50288" marR="50288" marT="25144" marB="2514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sz="1400" u="none" strike="noStrike">
                          <a:solidFill>
                            <a:schemeClr val="tx1"/>
                          </a:solidFill>
                          <a:effectLst/>
                          <a:latin typeface="Times New Roman" panose="02020603050405020304" pitchFamily="18" charset="0"/>
                          <a:cs typeface="Times New Roman" panose="02020603050405020304" pitchFamily="18" charset="0"/>
                          <a:hlinkClick r:id="rId9" tooltip="West Bengal">
                            <a:extLst>
                              <a:ext uri="{A12FA001-AC4F-418D-AE19-62706E023703}">
                                <ahyp:hlinkClr xmlns:ahyp="http://schemas.microsoft.com/office/drawing/2018/hyperlinkcolor" val="tx"/>
                              </a:ext>
                            </a:extLst>
                          </a:hlinkClick>
                        </a:rPr>
                        <a:t>West Bengal</a:t>
                      </a:r>
                      <a:endParaRPr lang="en-IN" sz="1400">
                        <a:solidFill>
                          <a:schemeClr val="tx1"/>
                        </a:solidFill>
                        <a:effectLst/>
                        <a:latin typeface="Times New Roman" panose="02020603050405020304" pitchFamily="18" charset="0"/>
                        <a:cs typeface="Times New Roman" panose="02020603050405020304" pitchFamily="18" charset="0"/>
                      </a:endParaRPr>
                    </a:p>
                  </a:txBody>
                  <a:tcPr marL="50288" marR="50288" marT="25144" marB="2514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sz="1400">
                          <a:solidFill>
                            <a:schemeClr val="tx1"/>
                          </a:solidFill>
                          <a:effectLst/>
                          <a:latin typeface="Times New Roman" panose="02020603050405020304" pitchFamily="18" charset="0"/>
                          <a:cs typeface="Times New Roman" panose="02020603050405020304" pitchFamily="18" charset="0"/>
                        </a:rPr>
                        <a:t>2001</a:t>
                      </a:r>
                    </a:p>
                  </a:txBody>
                  <a:tcPr marL="50288" marR="50288" marT="25144" marB="2514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959458003"/>
                  </a:ext>
                </a:extLst>
              </a:tr>
              <a:tr h="435574">
                <a:tc>
                  <a:txBody>
                    <a:bodyPr/>
                    <a:lstStyle/>
                    <a:p>
                      <a:r>
                        <a:rPr lang="en-IN" sz="1400">
                          <a:solidFill>
                            <a:schemeClr val="tx1"/>
                          </a:solidFill>
                          <a:effectLst/>
                          <a:latin typeface="Times New Roman" panose="02020603050405020304" pitchFamily="18" charset="0"/>
                          <a:cs typeface="Times New Roman" panose="02020603050405020304" pitchFamily="18" charset="0"/>
                        </a:rPr>
                        <a:t>4</a:t>
                      </a:r>
                    </a:p>
                  </a:txBody>
                  <a:tcPr marL="50288" marR="50288" marT="25144" marB="2514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sz="1400" u="none" strike="noStrike" dirty="0">
                          <a:solidFill>
                            <a:schemeClr val="tx1"/>
                          </a:solidFill>
                          <a:effectLst/>
                          <a:latin typeface="Times New Roman" panose="02020603050405020304" pitchFamily="18" charset="0"/>
                          <a:cs typeface="Times New Roman" panose="02020603050405020304" pitchFamily="18" charset="0"/>
                          <a:hlinkClick r:id="rId10" tooltip="Nanda Devi Biosphere Reserve">
                            <a:extLst>
                              <a:ext uri="{A12FA001-AC4F-418D-AE19-62706E023703}">
                                <ahyp:hlinkClr xmlns:ahyp="http://schemas.microsoft.com/office/drawing/2018/hyperlinkcolor" val="tx"/>
                              </a:ext>
                            </a:extLst>
                          </a:hlinkClick>
                        </a:rPr>
                        <a:t>Nanda Devi Biosphere Reserve</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50288" marR="50288" marT="25144" marB="2514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sz="1400" u="none" strike="noStrike">
                          <a:solidFill>
                            <a:schemeClr val="tx1"/>
                          </a:solidFill>
                          <a:effectLst/>
                          <a:latin typeface="Times New Roman" panose="02020603050405020304" pitchFamily="18" charset="0"/>
                          <a:cs typeface="Times New Roman" panose="02020603050405020304" pitchFamily="18" charset="0"/>
                          <a:hlinkClick r:id="rId11" tooltip="Uttarakhand">
                            <a:extLst>
                              <a:ext uri="{A12FA001-AC4F-418D-AE19-62706E023703}">
                                <ahyp:hlinkClr xmlns:ahyp="http://schemas.microsoft.com/office/drawing/2018/hyperlinkcolor" val="tx"/>
                              </a:ext>
                            </a:extLst>
                          </a:hlinkClick>
                        </a:rPr>
                        <a:t>Uttarakhand</a:t>
                      </a:r>
                      <a:endParaRPr lang="en-IN" sz="1400">
                        <a:solidFill>
                          <a:schemeClr val="tx1"/>
                        </a:solidFill>
                        <a:effectLst/>
                        <a:latin typeface="Times New Roman" panose="02020603050405020304" pitchFamily="18" charset="0"/>
                        <a:cs typeface="Times New Roman" panose="02020603050405020304" pitchFamily="18" charset="0"/>
                      </a:endParaRPr>
                    </a:p>
                  </a:txBody>
                  <a:tcPr marL="50288" marR="50288" marT="25144" marB="2514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sz="1400">
                          <a:solidFill>
                            <a:schemeClr val="tx1"/>
                          </a:solidFill>
                          <a:effectLst/>
                          <a:latin typeface="Times New Roman" panose="02020603050405020304" pitchFamily="18" charset="0"/>
                          <a:cs typeface="Times New Roman" panose="02020603050405020304" pitchFamily="18" charset="0"/>
                        </a:rPr>
                        <a:t>2004</a:t>
                      </a:r>
                    </a:p>
                  </a:txBody>
                  <a:tcPr marL="50288" marR="50288" marT="25144" marB="2514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941534158"/>
                  </a:ext>
                </a:extLst>
              </a:tr>
              <a:tr h="317230">
                <a:tc>
                  <a:txBody>
                    <a:bodyPr/>
                    <a:lstStyle/>
                    <a:p>
                      <a:r>
                        <a:rPr lang="en-IN" sz="1400">
                          <a:solidFill>
                            <a:schemeClr val="tx1"/>
                          </a:solidFill>
                          <a:effectLst/>
                          <a:latin typeface="Times New Roman" panose="02020603050405020304" pitchFamily="18" charset="0"/>
                          <a:cs typeface="Times New Roman" panose="02020603050405020304" pitchFamily="18" charset="0"/>
                        </a:rPr>
                        <a:t>5</a:t>
                      </a:r>
                    </a:p>
                  </a:txBody>
                  <a:tcPr marL="50288" marR="50288" marT="25144" marB="2514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sz="1400" u="none" strike="noStrike" dirty="0" err="1">
                          <a:solidFill>
                            <a:schemeClr val="tx1"/>
                          </a:solidFill>
                          <a:effectLst/>
                          <a:latin typeface="Times New Roman" panose="02020603050405020304" pitchFamily="18" charset="0"/>
                          <a:cs typeface="Times New Roman" panose="02020603050405020304" pitchFamily="18" charset="0"/>
                          <a:hlinkClick r:id="rId12" tooltip="Nokrek Biosphere Reserve">
                            <a:extLst>
                              <a:ext uri="{A12FA001-AC4F-418D-AE19-62706E023703}">
                                <ahyp:hlinkClr xmlns:ahyp="http://schemas.microsoft.com/office/drawing/2018/hyperlinkcolor" val="tx"/>
                              </a:ext>
                            </a:extLst>
                          </a:hlinkClick>
                        </a:rPr>
                        <a:t>Nokrek</a:t>
                      </a:r>
                      <a:r>
                        <a:rPr lang="en-IN" sz="1400" u="none" strike="noStrike" dirty="0">
                          <a:solidFill>
                            <a:schemeClr val="tx1"/>
                          </a:solidFill>
                          <a:effectLst/>
                          <a:latin typeface="Times New Roman" panose="02020603050405020304" pitchFamily="18" charset="0"/>
                          <a:cs typeface="Times New Roman" panose="02020603050405020304" pitchFamily="18" charset="0"/>
                          <a:hlinkClick r:id="rId12" tooltip="Nokrek Biosphere Reserve">
                            <a:extLst>
                              <a:ext uri="{A12FA001-AC4F-418D-AE19-62706E023703}">
                                <ahyp:hlinkClr xmlns:ahyp="http://schemas.microsoft.com/office/drawing/2018/hyperlinkcolor" val="tx"/>
                              </a:ext>
                            </a:extLst>
                          </a:hlinkClick>
                        </a:rPr>
                        <a:t> Biosphere Reserve</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50288" marR="50288" marT="25144" marB="2514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sz="1400" u="none" strike="noStrike">
                          <a:solidFill>
                            <a:schemeClr val="tx1"/>
                          </a:solidFill>
                          <a:effectLst/>
                          <a:latin typeface="Times New Roman" panose="02020603050405020304" pitchFamily="18" charset="0"/>
                          <a:cs typeface="Times New Roman" panose="02020603050405020304" pitchFamily="18" charset="0"/>
                          <a:hlinkClick r:id="rId13" tooltip="Meghalaya">
                            <a:extLst>
                              <a:ext uri="{A12FA001-AC4F-418D-AE19-62706E023703}">
                                <ahyp:hlinkClr xmlns:ahyp="http://schemas.microsoft.com/office/drawing/2018/hyperlinkcolor" val="tx"/>
                              </a:ext>
                            </a:extLst>
                          </a:hlinkClick>
                        </a:rPr>
                        <a:t>Meghalaya</a:t>
                      </a:r>
                      <a:endParaRPr lang="en-IN" sz="1400">
                        <a:solidFill>
                          <a:schemeClr val="tx1"/>
                        </a:solidFill>
                        <a:effectLst/>
                        <a:latin typeface="Times New Roman" panose="02020603050405020304" pitchFamily="18" charset="0"/>
                        <a:cs typeface="Times New Roman" panose="02020603050405020304" pitchFamily="18" charset="0"/>
                      </a:endParaRPr>
                    </a:p>
                  </a:txBody>
                  <a:tcPr marL="50288" marR="50288" marT="25144" marB="2514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sz="1400">
                          <a:solidFill>
                            <a:schemeClr val="tx1"/>
                          </a:solidFill>
                          <a:effectLst/>
                          <a:latin typeface="Times New Roman" panose="02020603050405020304" pitchFamily="18" charset="0"/>
                          <a:cs typeface="Times New Roman" panose="02020603050405020304" pitchFamily="18" charset="0"/>
                        </a:rPr>
                        <a:t>2009</a:t>
                      </a:r>
                    </a:p>
                  </a:txBody>
                  <a:tcPr marL="50288" marR="50288" marT="25144" marB="2514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776603499"/>
                  </a:ext>
                </a:extLst>
              </a:tr>
              <a:tr h="435574">
                <a:tc>
                  <a:txBody>
                    <a:bodyPr/>
                    <a:lstStyle/>
                    <a:p>
                      <a:r>
                        <a:rPr lang="en-IN" sz="1400">
                          <a:solidFill>
                            <a:schemeClr val="tx1"/>
                          </a:solidFill>
                          <a:effectLst/>
                          <a:latin typeface="Times New Roman" panose="02020603050405020304" pitchFamily="18" charset="0"/>
                          <a:cs typeface="Times New Roman" panose="02020603050405020304" pitchFamily="18" charset="0"/>
                        </a:rPr>
                        <a:t>6</a:t>
                      </a:r>
                    </a:p>
                  </a:txBody>
                  <a:tcPr marL="50288" marR="50288" marT="25144" marB="2514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sz="1400" u="none" strike="noStrike" dirty="0" err="1">
                          <a:solidFill>
                            <a:schemeClr val="tx1"/>
                          </a:solidFill>
                          <a:effectLst/>
                          <a:latin typeface="Times New Roman" panose="02020603050405020304" pitchFamily="18" charset="0"/>
                          <a:cs typeface="Times New Roman" panose="02020603050405020304" pitchFamily="18" charset="0"/>
                          <a:hlinkClick r:id="rId14" tooltip="Pachmarhi Biosphere Reserve">
                            <a:extLst>
                              <a:ext uri="{A12FA001-AC4F-418D-AE19-62706E023703}">
                                <ahyp:hlinkClr xmlns:ahyp="http://schemas.microsoft.com/office/drawing/2018/hyperlinkcolor" val="tx"/>
                              </a:ext>
                            </a:extLst>
                          </a:hlinkClick>
                        </a:rPr>
                        <a:t>Pachmarhi</a:t>
                      </a:r>
                      <a:r>
                        <a:rPr lang="en-IN" sz="1400" u="none" strike="noStrike" dirty="0">
                          <a:solidFill>
                            <a:schemeClr val="tx1"/>
                          </a:solidFill>
                          <a:effectLst/>
                          <a:latin typeface="Times New Roman" panose="02020603050405020304" pitchFamily="18" charset="0"/>
                          <a:cs typeface="Times New Roman" panose="02020603050405020304" pitchFamily="18" charset="0"/>
                          <a:hlinkClick r:id="rId14" tooltip="Pachmarhi Biosphere Reserve">
                            <a:extLst>
                              <a:ext uri="{A12FA001-AC4F-418D-AE19-62706E023703}">
                                <ahyp:hlinkClr xmlns:ahyp="http://schemas.microsoft.com/office/drawing/2018/hyperlinkcolor" val="tx"/>
                              </a:ext>
                            </a:extLst>
                          </a:hlinkClick>
                        </a:rPr>
                        <a:t> Biosphere Reserve</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50288" marR="50288" marT="25144" marB="2514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sz="1400" u="none" strike="noStrike">
                          <a:solidFill>
                            <a:schemeClr val="tx1"/>
                          </a:solidFill>
                          <a:effectLst/>
                          <a:latin typeface="Times New Roman" panose="02020603050405020304" pitchFamily="18" charset="0"/>
                          <a:cs typeface="Times New Roman" panose="02020603050405020304" pitchFamily="18" charset="0"/>
                          <a:hlinkClick r:id="rId15" tooltip="Madhya Pradesh">
                            <a:extLst>
                              <a:ext uri="{A12FA001-AC4F-418D-AE19-62706E023703}">
                                <ahyp:hlinkClr xmlns:ahyp="http://schemas.microsoft.com/office/drawing/2018/hyperlinkcolor" val="tx"/>
                              </a:ext>
                            </a:extLst>
                          </a:hlinkClick>
                        </a:rPr>
                        <a:t>Madhya Pradesh</a:t>
                      </a:r>
                      <a:endParaRPr lang="en-IN" sz="1400">
                        <a:solidFill>
                          <a:schemeClr val="tx1"/>
                        </a:solidFill>
                        <a:effectLst/>
                        <a:latin typeface="Times New Roman" panose="02020603050405020304" pitchFamily="18" charset="0"/>
                        <a:cs typeface="Times New Roman" panose="02020603050405020304" pitchFamily="18" charset="0"/>
                      </a:endParaRPr>
                    </a:p>
                  </a:txBody>
                  <a:tcPr marL="50288" marR="50288" marT="25144" marB="2514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sz="1400">
                          <a:solidFill>
                            <a:schemeClr val="tx1"/>
                          </a:solidFill>
                          <a:effectLst/>
                          <a:latin typeface="Times New Roman" panose="02020603050405020304" pitchFamily="18" charset="0"/>
                          <a:cs typeface="Times New Roman" panose="02020603050405020304" pitchFamily="18" charset="0"/>
                        </a:rPr>
                        <a:t>2009</a:t>
                      </a:r>
                    </a:p>
                  </a:txBody>
                  <a:tcPr marL="50288" marR="50288" marT="25144" marB="2514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584070161"/>
                  </a:ext>
                </a:extLst>
              </a:tr>
              <a:tr h="435574">
                <a:tc>
                  <a:txBody>
                    <a:bodyPr/>
                    <a:lstStyle/>
                    <a:p>
                      <a:r>
                        <a:rPr lang="en-IN" sz="1400">
                          <a:solidFill>
                            <a:schemeClr val="tx1"/>
                          </a:solidFill>
                          <a:effectLst/>
                          <a:latin typeface="Times New Roman" panose="02020603050405020304" pitchFamily="18" charset="0"/>
                          <a:cs typeface="Times New Roman" panose="02020603050405020304" pitchFamily="18" charset="0"/>
                        </a:rPr>
                        <a:t>7</a:t>
                      </a:r>
                    </a:p>
                  </a:txBody>
                  <a:tcPr marL="50288" marR="50288" marT="25144" marB="2514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sz="1400" u="none" strike="noStrike" dirty="0" err="1">
                          <a:solidFill>
                            <a:schemeClr val="tx1"/>
                          </a:solidFill>
                          <a:effectLst/>
                          <a:latin typeface="Times New Roman" panose="02020603050405020304" pitchFamily="18" charset="0"/>
                          <a:cs typeface="Times New Roman" panose="02020603050405020304" pitchFamily="18" charset="0"/>
                          <a:hlinkClick r:id="rId16" tooltip="Simlipal Biosphere Reserve">
                            <a:extLst>
                              <a:ext uri="{A12FA001-AC4F-418D-AE19-62706E023703}">
                                <ahyp:hlinkClr xmlns:ahyp="http://schemas.microsoft.com/office/drawing/2018/hyperlinkcolor" val="tx"/>
                              </a:ext>
                            </a:extLst>
                          </a:hlinkClick>
                        </a:rPr>
                        <a:t>Simlipal</a:t>
                      </a:r>
                      <a:r>
                        <a:rPr lang="en-IN" sz="1400" u="none" strike="noStrike" dirty="0">
                          <a:solidFill>
                            <a:schemeClr val="tx1"/>
                          </a:solidFill>
                          <a:effectLst/>
                          <a:latin typeface="Times New Roman" panose="02020603050405020304" pitchFamily="18" charset="0"/>
                          <a:cs typeface="Times New Roman" panose="02020603050405020304" pitchFamily="18" charset="0"/>
                          <a:hlinkClick r:id="rId16" tooltip="Simlipal Biosphere Reserve">
                            <a:extLst>
                              <a:ext uri="{A12FA001-AC4F-418D-AE19-62706E023703}">
                                <ahyp:hlinkClr xmlns:ahyp="http://schemas.microsoft.com/office/drawing/2018/hyperlinkcolor" val="tx"/>
                              </a:ext>
                            </a:extLst>
                          </a:hlinkClick>
                        </a:rPr>
                        <a:t> Biosphere Reserve</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50288" marR="50288" marT="25144" marB="2514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sz="1400" u="none" strike="noStrike">
                          <a:solidFill>
                            <a:schemeClr val="tx1"/>
                          </a:solidFill>
                          <a:effectLst/>
                          <a:latin typeface="Times New Roman" panose="02020603050405020304" pitchFamily="18" charset="0"/>
                          <a:cs typeface="Times New Roman" panose="02020603050405020304" pitchFamily="18" charset="0"/>
                          <a:hlinkClick r:id="rId17" tooltip="Odisha">
                            <a:extLst>
                              <a:ext uri="{A12FA001-AC4F-418D-AE19-62706E023703}">
                                <ahyp:hlinkClr xmlns:ahyp="http://schemas.microsoft.com/office/drawing/2018/hyperlinkcolor" val="tx"/>
                              </a:ext>
                            </a:extLst>
                          </a:hlinkClick>
                        </a:rPr>
                        <a:t>Odisha</a:t>
                      </a:r>
                      <a:endParaRPr lang="en-IN" sz="1400">
                        <a:solidFill>
                          <a:schemeClr val="tx1"/>
                        </a:solidFill>
                        <a:effectLst/>
                        <a:latin typeface="Times New Roman" panose="02020603050405020304" pitchFamily="18" charset="0"/>
                        <a:cs typeface="Times New Roman" panose="02020603050405020304" pitchFamily="18" charset="0"/>
                      </a:endParaRPr>
                    </a:p>
                  </a:txBody>
                  <a:tcPr marL="50288" marR="50288" marT="25144" marB="2514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sz="1400">
                          <a:solidFill>
                            <a:schemeClr val="tx1"/>
                          </a:solidFill>
                          <a:effectLst/>
                          <a:latin typeface="Times New Roman" panose="02020603050405020304" pitchFamily="18" charset="0"/>
                          <a:cs typeface="Times New Roman" panose="02020603050405020304" pitchFamily="18" charset="0"/>
                        </a:rPr>
                        <a:t>2009</a:t>
                      </a:r>
                    </a:p>
                  </a:txBody>
                  <a:tcPr marL="50288" marR="50288" marT="25144" marB="2514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006419376"/>
                  </a:ext>
                </a:extLst>
              </a:tr>
              <a:tr h="435574">
                <a:tc>
                  <a:txBody>
                    <a:bodyPr/>
                    <a:lstStyle/>
                    <a:p>
                      <a:r>
                        <a:rPr lang="en-IN" sz="1400">
                          <a:solidFill>
                            <a:schemeClr val="tx1"/>
                          </a:solidFill>
                          <a:effectLst/>
                          <a:latin typeface="Times New Roman" panose="02020603050405020304" pitchFamily="18" charset="0"/>
                          <a:cs typeface="Times New Roman" panose="02020603050405020304" pitchFamily="18" charset="0"/>
                        </a:rPr>
                        <a:t>8</a:t>
                      </a:r>
                    </a:p>
                  </a:txBody>
                  <a:tcPr marL="50288" marR="50288" marT="25144" marB="2514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sz="1400" u="none" strike="noStrike" dirty="0">
                          <a:solidFill>
                            <a:schemeClr val="tx1"/>
                          </a:solidFill>
                          <a:effectLst/>
                          <a:latin typeface="Times New Roman" panose="02020603050405020304" pitchFamily="18" charset="0"/>
                          <a:cs typeface="Times New Roman" panose="02020603050405020304" pitchFamily="18" charset="0"/>
                          <a:hlinkClick r:id="rId18" tooltip="Great Nicobar Biosphere Reserve">
                            <a:extLst>
                              <a:ext uri="{A12FA001-AC4F-418D-AE19-62706E023703}">
                                <ahyp:hlinkClr xmlns:ahyp="http://schemas.microsoft.com/office/drawing/2018/hyperlinkcolor" val="tx"/>
                              </a:ext>
                            </a:extLst>
                          </a:hlinkClick>
                        </a:rPr>
                        <a:t>Great Nicobar Biosphere Reserve</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50288" marR="50288" marT="25144" marB="2514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sz="1400" u="none" strike="noStrike">
                          <a:solidFill>
                            <a:schemeClr val="tx1"/>
                          </a:solidFill>
                          <a:effectLst/>
                          <a:latin typeface="Times New Roman" panose="02020603050405020304" pitchFamily="18" charset="0"/>
                          <a:cs typeface="Times New Roman" panose="02020603050405020304" pitchFamily="18" charset="0"/>
                          <a:hlinkClick r:id="rId19" tooltip="Andaman and Nicobar Islands">
                            <a:extLst>
                              <a:ext uri="{A12FA001-AC4F-418D-AE19-62706E023703}">
                                <ahyp:hlinkClr xmlns:ahyp="http://schemas.microsoft.com/office/drawing/2018/hyperlinkcolor" val="tx"/>
                              </a:ext>
                            </a:extLst>
                          </a:hlinkClick>
                        </a:rPr>
                        <a:t>Andaman &amp; Nicobar Islands</a:t>
                      </a:r>
                      <a:endParaRPr lang="en-IN" sz="1400">
                        <a:solidFill>
                          <a:schemeClr val="tx1"/>
                        </a:solidFill>
                        <a:effectLst/>
                        <a:latin typeface="Times New Roman" panose="02020603050405020304" pitchFamily="18" charset="0"/>
                        <a:cs typeface="Times New Roman" panose="02020603050405020304" pitchFamily="18" charset="0"/>
                      </a:endParaRPr>
                    </a:p>
                  </a:txBody>
                  <a:tcPr marL="50288" marR="50288" marT="25144" marB="2514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sz="1400">
                          <a:solidFill>
                            <a:schemeClr val="tx1"/>
                          </a:solidFill>
                          <a:effectLst/>
                          <a:latin typeface="Times New Roman" panose="02020603050405020304" pitchFamily="18" charset="0"/>
                          <a:cs typeface="Times New Roman" panose="02020603050405020304" pitchFamily="18" charset="0"/>
                        </a:rPr>
                        <a:t>2013</a:t>
                      </a:r>
                    </a:p>
                  </a:txBody>
                  <a:tcPr marL="50288" marR="50288" marT="25144" marB="2514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443918612"/>
                  </a:ext>
                </a:extLst>
              </a:tr>
              <a:tr h="453185">
                <a:tc>
                  <a:txBody>
                    <a:bodyPr/>
                    <a:lstStyle/>
                    <a:p>
                      <a:r>
                        <a:rPr lang="en-IN" sz="1400">
                          <a:solidFill>
                            <a:schemeClr val="tx1"/>
                          </a:solidFill>
                          <a:effectLst/>
                          <a:latin typeface="Times New Roman" panose="02020603050405020304" pitchFamily="18" charset="0"/>
                          <a:cs typeface="Times New Roman" panose="02020603050405020304" pitchFamily="18" charset="0"/>
                        </a:rPr>
                        <a:t>9</a:t>
                      </a:r>
                    </a:p>
                  </a:txBody>
                  <a:tcPr marL="50288" marR="50288" marT="25144" marB="2514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sz="1400" u="none" strike="noStrike" dirty="0" err="1">
                          <a:solidFill>
                            <a:schemeClr val="tx1"/>
                          </a:solidFill>
                          <a:effectLst/>
                          <a:latin typeface="Times New Roman" panose="02020603050405020304" pitchFamily="18" charset="0"/>
                          <a:cs typeface="Times New Roman" panose="02020603050405020304" pitchFamily="18" charset="0"/>
                          <a:hlinkClick r:id="rId20" tooltip="Achanakmar-Amarkantak Biosphere Reserve">
                            <a:extLst>
                              <a:ext uri="{A12FA001-AC4F-418D-AE19-62706E023703}">
                                <ahyp:hlinkClr xmlns:ahyp="http://schemas.microsoft.com/office/drawing/2018/hyperlinkcolor" val="tx"/>
                              </a:ext>
                            </a:extLst>
                          </a:hlinkClick>
                        </a:rPr>
                        <a:t>Achanakmar-Amarkantak</a:t>
                      </a:r>
                      <a:r>
                        <a:rPr lang="en-IN" sz="1400" u="none" strike="noStrike" dirty="0">
                          <a:solidFill>
                            <a:schemeClr val="tx1"/>
                          </a:solidFill>
                          <a:effectLst/>
                          <a:latin typeface="Times New Roman" panose="02020603050405020304" pitchFamily="18" charset="0"/>
                          <a:cs typeface="Times New Roman" panose="02020603050405020304" pitchFamily="18" charset="0"/>
                          <a:hlinkClick r:id="rId20" tooltip="Achanakmar-Amarkantak Biosphere Reserve">
                            <a:extLst>
                              <a:ext uri="{A12FA001-AC4F-418D-AE19-62706E023703}">
                                <ahyp:hlinkClr xmlns:ahyp="http://schemas.microsoft.com/office/drawing/2018/hyperlinkcolor" val="tx"/>
                              </a:ext>
                            </a:extLst>
                          </a:hlinkClick>
                        </a:rPr>
                        <a:t> Biosphere Reserve</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50288" marR="50288" marT="25144" marB="2514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sz="1400" u="none" strike="noStrike">
                          <a:solidFill>
                            <a:schemeClr val="tx1"/>
                          </a:solidFill>
                          <a:effectLst/>
                          <a:latin typeface="Times New Roman" panose="02020603050405020304" pitchFamily="18" charset="0"/>
                          <a:cs typeface="Times New Roman" panose="02020603050405020304" pitchFamily="18" charset="0"/>
                          <a:hlinkClick r:id="rId21" tooltip="Chhattisgarh">
                            <a:extLst>
                              <a:ext uri="{A12FA001-AC4F-418D-AE19-62706E023703}">
                                <ahyp:hlinkClr xmlns:ahyp="http://schemas.microsoft.com/office/drawing/2018/hyperlinkcolor" val="tx"/>
                              </a:ext>
                            </a:extLst>
                          </a:hlinkClick>
                        </a:rPr>
                        <a:t>Chhattisgarh</a:t>
                      </a:r>
                      <a:r>
                        <a:rPr lang="en-IN" sz="1400">
                          <a:solidFill>
                            <a:schemeClr val="tx1"/>
                          </a:solidFill>
                          <a:effectLst/>
                          <a:latin typeface="Times New Roman" panose="02020603050405020304" pitchFamily="18" charset="0"/>
                          <a:cs typeface="Times New Roman" panose="02020603050405020304" pitchFamily="18" charset="0"/>
                        </a:rPr>
                        <a:t>, </a:t>
                      </a:r>
                      <a:r>
                        <a:rPr lang="en-IN" sz="1400" u="none" strike="noStrike">
                          <a:solidFill>
                            <a:schemeClr val="tx1"/>
                          </a:solidFill>
                          <a:effectLst/>
                          <a:latin typeface="Times New Roman" panose="02020603050405020304" pitchFamily="18" charset="0"/>
                          <a:cs typeface="Times New Roman" panose="02020603050405020304" pitchFamily="18" charset="0"/>
                          <a:hlinkClick r:id="rId15" tooltip="Madhya Pradesh">
                            <a:extLst>
                              <a:ext uri="{A12FA001-AC4F-418D-AE19-62706E023703}">
                                <ahyp:hlinkClr xmlns:ahyp="http://schemas.microsoft.com/office/drawing/2018/hyperlinkcolor" val="tx"/>
                              </a:ext>
                            </a:extLst>
                          </a:hlinkClick>
                        </a:rPr>
                        <a:t>Madhya Pradesh</a:t>
                      </a:r>
                      <a:endParaRPr lang="en-IN" sz="1400">
                        <a:solidFill>
                          <a:schemeClr val="tx1"/>
                        </a:solidFill>
                        <a:effectLst/>
                        <a:latin typeface="Times New Roman" panose="02020603050405020304" pitchFamily="18" charset="0"/>
                        <a:cs typeface="Times New Roman" panose="02020603050405020304" pitchFamily="18" charset="0"/>
                      </a:endParaRPr>
                    </a:p>
                  </a:txBody>
                  <a:tcPr marL="50288" marR="50288" marT="25144" marB="2514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sz="1400" dirty="0">
                          <a:solidFill>
                            <a:schemeClr val="tx1"/>
                          </a:solidFill>
                          <a:effectLst/>
                          <a:latin typeface="Times New Roman" panose="02020603050405020304" pitchFamily="18" charset="0"/>
                          <a:cs typeface="Times New Roman" panose="02020603050405020304" pitchFamily="18" charset="0"/>
                        </a:rPr>
                        <a:t>2012</a:t>
                      </a:r>
                    </a:p>
                  </a:txBody>
                  <a:tcPr marL="50288" marR="50288" marT="25144" marB="2514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531425166"/>
                  </a:ext>
                </a:extLst>
              </a:tr>
              <a:tr h="435574">
                <a:tc>
                  <a:txBody>
                    <a:bodyPr/>
                    <a:lstStyle/>
                    <a:p>
                      <a:r>
                        <a:rPr lang="en-IN" sz="1400">
                          <a:solidFill>
                            <a:schemeClr val="tx1"/>
                          </a:solidFill>
                          <a:effectLst/>
                          <a:latin typeface="Times New Roman" panose="02020603050405020304" pitchFamily="18" charset="0"/>
                          <a:cs typeface="Times New Roman" panose="02020603050405020304" pitchFamily="18" charset="0"/>
                        </a:rPr>
                        <a:t>10</a:t>
                      </a:r>
                    </a:p>
                  </a:txBody>
                  <a:tcPr marL="50288" marR="50288" marT="25144" marB="2514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sz="1400" u="none" strike="noStrike" dirty="0" err="1">
                          <a:solidFill>
                            <a:schemeClr val="tx1"/>
                          </a:solidFill>
                          <a:effectLst/>
                          <a:latin typeface="Times New Roman" panose="02020603050405020304" pitchFamily="18" charset="0"/>
                          <a:cs typeface="Times New Roman" panose="02020603050405020304" pitchFamily="18" charset="0"/>
                          <a:hlinkClick r:id="rId22" tooltip="Agasthyamalai Biosphere Reserve">
                            <a:extLst>
                              <a:ext uri="{A12FA001-AC4F-418D-AE19-62706E023703}">
                                <ahyp:hlinkClr xmlns:ahyp="http://schemas.microsoft.com/office/drawing/2018/hyperlinkcolor" val="tx"/>
                              </a:ext>
                            </a:extLst>
                          </a:hlinkClick>
                        </a:rPr>
                        <a:t>Agasthyamalai</a:t>
                      </a:r>
                      <a:r>
                        <a:rPr lang="en-IN" sz="1400" u="none" strike="noStrike" dirty="0">
                          <a:solidFill>
                            <a:schemeClr val="tx1"/>
                          </a:solidFill>
                          <a:effectLst/>
                          <a:latin typeface="Times New Roman" panose="02020603050405020304" pitchFamily="18" charset="0"/>
                          <a:cs typeface="Times New Roman" panose="02020603050405020304" pitchFamily="18" charset="0"/>
                          <a:hlinkClick r:id="rId22" tooltip="Agasthyamalai Biosphere Reserve">
                            <a:extLst>
                              <a:ext uri="{A12FA001-AC4F-418D-AE19-62706E023703}">
                                <ahyp:hlinkClr xmlns:ahyp="http://schemas.microsoft.com/office/drawing/2018/hyperlinkcolor" val="tx"/>
                              </a:ext>
                            </a:extLst>
                          </a:hlinkClick>
                        </a:rPr>
                        <a:t> Biosphere Reserve</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50288" marR="50288" marT="25144" marB="2514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sz="1400" u="none" strike="noStrike">
                          <a:solidFill>
                            <a:schemeClr val="tx1"/>
                          </a:solidFill>
                          <a:effectLst/>
                          <a:latin typeface="Times New Roman" panose="02020603050405020304" pitchFamily="18" charset="0"/>
                          <a:cs typeface="Times New Roman" panose="02020603050405020304" pitchFamily="18" charset="0"/>
                          <a:hlinkClick r:id="rId5" tooltip="Kerala">
                            <a:extLst>
                              <a:ext uri="{A12FA001-AC4F-418D-AE19-62706E023703}">
                                <ahyp:hlinkClr xmlns:ahyp="http://schemas.microsoft.com/office/drawing/2018/hyperlinkcolor" val="tx"/>
                              </a:ext>
                            </a:extLst>
                          </a:hlinkClick>
                        </a:rPr>
                        <a:t>Kerala</a:t>
                      </a:r>
                      <a:r>
                        <a:rPr lang="en-IN" sz="1400">
                          <a:solidFill>
                            <a:schemeClr val="tx1"/>
                          </a:solidFill>
                          <a:effectLst/>
                          <a:latin typeface="Times New Roman" panose="02020603050405020304" pitchFamily="18" charset="0"/>
                          <a:cs typeface="Times New Roman" panose="02020603050405020304" pitchFamily="18" charset="0"/>
                        </a:rPr>
                        <a:t> and </a:t>
                      </a:r>
                      <a:r>
                        <a:rPr lang="en-IN" sz="1400" u="none" strike="noStrike">
                          <a:solidFill>
                            <a:schemeClr val="tx1"/>
                          </a:solidFill>
                          <a:effectLst/>
                          <a:latin typeface="Times New Roman" panose="02020603050405020304" pitchFamily="18" charset="0"/>
                          <a:cs typeface="Times New Roman" panose="02020603050405020304" pitchFamily="18" charset="0"/>
                          <a:hlinkClick r:id="rId4" tooltip="Tamil Nadu">
                            <a:extLst>
                              <a:ext uri="{A12FA001-AC4F-418D-AE19-62706E023703}">
                                <ahyp:hlinkClr xmlns:ahyp="http://schemas.microsoft.com/office/drawing/2018/hyperlinkcolor" val="tx"/>
                              </a:ext>
                            </a:extLst>
                          </a:hlinkClick>
                        </a:rPr>
                        <a:t>Tamil Nadu</a:t>
                      </a:r>
                      <a:endParaRPr lang="en-IN" sz="1400">
                        <a:solidFill>
                          <a:schemeClr val="tx1"/>
                        </a:solidFill>
                        <a:effectLst/>
                        <a:latin typeface="Times New Roman" panose="02020603050405020304" pitchFamily="18" charset="0"/>
                        <a:cs typeface="Times New Roman" panose="02020603050405020304" pitchFamily="18" charset="0"/>
                      </a:endParaRPr>
                    </a:p>
                  </a:txBody>
                  <a:tcPr marL="50288" marR="50288" marT="25144" marB="2514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sz="1400" dirty="0">
                          <a:solidFill>
                            <a:schemeClr val="tx1"/>
                          </a:solidFill>
                          <a:effectLst/>
                          <a:latin typeface="Times New Roman" panose="02020603050405020304" pitchFamily="18" charset="0"/>
                          <a:cs typeface="Times New Roman" panose="02020603050405020304" pitchFamily="18" charset="0"/>
                        </a:rPr>
                        <a:t>2016</a:t>
                      </a:r>
                    </a:p>
                  </a:txBody>
                  <a:tcPr marL="50288" marR="50288" marT="25144" marB="2514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244965372"/>
                  </a:ext>
                </a:extLst>
              </a:tr>
              <a:tr h="435574">
                <a:tc>
                  <a:txBody>
                    <a:bodyPr/>
                    <a:lstStyle/>
                    <a:p>
                      <a:r>
                        <a:rPr lang="en-IN" sz="1400">
                          <a:solidFill>
                            <a:schemeClr val="tx1"/>
                          </a:solidFill>
                          <a:effectLst/>
                          <a:latin typeface="Times New Roman" panose="02020603050405020304" pitchFamily="18" charset="0"/>
                          <a:cs typeface="Times New Roman" panose="02020603050405020304" pitchFamily="18" charset="0"/>
                        </a:rPr>
                        <a:t>11</a:t>
                      </a:r>
                    </a:p>
                  </a:txBody>
                  <a:tcPr marL="50288" marR="50288" marT="25144" marB="2514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sz="1400" u="none" strike="noStrike">
                          <a:solidFill>
                            <a:schemeClr val="tx1"/>
                          </a:solidFill>
                          <a:effectLst/>
                          <a:latin typeface="Times New Roman" panose="02020603050405020304" pitchFamily="18" charset="0"/>
                          <a:cs typeface="Times New Roman" panose="02020603050405020304" pitchFamily="18" charset="0"/>
                          <a:hlinkClick r:id="rId23" tooltip="Khangchendzonga National Park">
                            <a:extLst>
                              <a:ext uri="{A12FA001-AC4F-418D-AE19-62706E023703}">
                                <ahyp:hlinkClr xmlns:ahyp="http://schemas.microsoft.com/office/drawing/2018/hyperlinkcolor" val="tx"/>
                              </a:ext>
                            </a:extLst>
                          </a:hlinkClick>
                        </a:rPr>
                        <a:t>Khangchendzonga National Park</a:t>
                      </a:r>
                      <a:endParaRPr lang="en-IN" sz="1400">
                        <a:solidFill>
                          <a:schemeClr val="tx1"/>
                        </a:solidFill>
                        <a:effectLst/>
                        <a:latin typeface="Times New Roman" panose="02020603050405020304" pitchFamily="18" charset="0"/>
                        <a:cs typeface="Times New Roman" panose="02020603050405020304" pitchFamily="18" charset="0"/>
                      </a:endParaRPr>
                    </a:p>
                  </a:txBody>
                  <a:tcPr marL="50288" marR="50288" marT="25144" marB="2514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sz="1400" u="none" strike="noStrike">
                          <a:solidFill>
                            <a:schemeClr val="tx1"/>
                          </a:solidFill>
                          <a:effectLst/>
                          <a:latin typeface="Times New Roman" panose="02020603050405020304" pitchFamily="18" charset="0"/>
                          <a:cs typeface="Times New Roman" panose="02020603050405020304" pitchFamily="18" charset="0"/>
                          <a:hlinkClick r:id="rId24" tooltip="Sikkim">
                            <a:extLst>
                              <a:ext uri="{A12FA001-AC4F-418D-AE19-62706E023703}">
                                <ahyp:hlinkClr xmlns:ahyp="http://schemas.microsoft.com/office/drawing/2018/hyperlinkcolor" val="tx"/>
                              </a:ext>
                            </a:extLst>
                          </a:hlinkClick>
                        </a:rPr>
                        <a:t>Sikkim</a:t>
                      </a:r>
                      <a:endParaRPr lang="en-IN" sz="1400">
                        <a:solidFill>
                          <a:schemeClr val="tx1"/>
                        </a:solidFill>
                        <a:effectLst/>
                        <a:latin typeface="Times New Roman" panose="02020603050405020304" pitchFamily="18" charset="0"/>
                        <a:cs typeface="Times New Roman" panose="02020603050405020304" pitchFamily="18" charset="0"/>
                      </a:endParaRPr>
                    </a:p>
                  </a:txBody>
                  <a:tcPr marL="50288" marR="50288" marT="25144" marB="2514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sz="1400" dirty="0">
                          <a:solidFill>
                            <a:schemeClr val="tx1"/>
                          </a:solidFill>
                          <a:effectLst/>
                          <a:latin typeface="Times New Roman" panose="02020603050405020304" pitchFamily="18" charset="0"/>
                          <a:cs typeface="Times New Roman" panose="02020603050405020304" pitchFamily="18" charset="0"/>
                        </a:rPr>
                        <a:t>2018</a:t>
                      </a:r>
                    </a:p>
                  </a:txBody>
                  <a:tcPr marL="50288" marR="50288" marT="25144" marB="2514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876684045"/>
                  </a:ext>
                </a:extLst>
              </a:tr>
              <a:tr h="317230">
                <a:tc>
                  <a:txBody>
                    <a:bodyPr/>
                    <a:lstStyle/>
                    <a:p>
                      <a:r>
                        <a:rPr lang="en-IN" sz="1400">
                          <a:solidFill>
                            <a:schemeClr val="tx1"/>
                          </a:solidFill>
                          <a:effectLst/>
                          <a:latin typeface="Times New Roman" panose="02020603050405020304" pitchFamily="18" charset="0"/>
                          <a:cs typeface="Times New Roman" panose="02020603050405020304" pitchFamily="18" charset="0"/>
                        </a:rPr>
                        <a:t>12</a:t>
                      </a:r>
                    </a:p>
                  </a:txBody>
                  <a:tcPr marL="50288" marR="50288" marT="25144" marB="2514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sz="1400" u="none" strike="noStrike">
                          <a:solidFill>
                            <a:schemeClr val="tx1"/>
                          </a:solidFill>
                          <a:effectLst/>
                          <a:latin typeface="Times New Roman" panose="02020603050405020304" pitchFamily="18" charset="0"/>
                          <a:cs typeface="Times New Roman" panose="02020603050405020304" pitchFamily="18" charset="0"/>
                          <a:hlinkClick r:id="rId25" tooltip="Panna National Park">
                            <a:extLst>
                              <a:ext uri="{A12FA001-AC4F-418D-AE19-62706E023703}">
                                <ahyp:hlinkClr xmlns:ahyp="http://schemas.microsoft.com/office/drawing/2018/hyperlinkcolor" val="tx"/>
                              </a:ext>
                            </a:extLst>
                          </a:hlinkClick>
                        </a:rPr>
                        <a:t>Panna</a:t>
                      </a:r>
                      <a:r>
                        <a:rPr lang="en-IN" sz="1400">
                          <a:solidFill>
                            <a:schemeClr val="tx1"/>
                          </a:solidFill>
                          <a:effectLst/>
                          <a:latin typeface="Times New Roman" panose="02020603050405020304" pitchFamily="18" charset="0"/>
                          <a:cs typeface="Times New Roman" panose="02020603050405020304" pitchFamily="18" charset="0"/>
                        </a:rPr>
                        <a:t> Biosphere Reserve</a:t>
                      </a:r>
                    </a:p>
                  </a:txBody>
                  <a:tcPr marL="50288" marR="50288" marT="25144" marB="2514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sz="1400" u="none" strike="noStrike">
                          <a:solidFill>
                            <a:schemeClr val="tx1"/>
                          </a:solidFill>
                          <a:effectLst/>
                          <a:latin typeface="Times New Roman" panose="02020603050405020304" pitchFamily="18" charset="0"/>
                          <a:cs typeface="Times New Roman" panose="02020603050405020304" pitchFamily="18" charset="0"/>
                          <a:hlinkClick r:id="rId15" tooltip="Madhya Pradesh">
                            <a:extLst>
                              <a:ext uri="{A12FA001-AC4F-418D-AE19-62706E023703}">
                                <ahyp:hlinkClr xmlns:ahyp="http://schemas.microsoft.com/office/drawing/2018/hyperlinkcolor" val="tx"/>
                              </a:ext>
                            </a:extLst>
                          </a:hlinkClick>
                        </a:rPr>
                        <a:t>Madhya Pradesh</a:t>
                      </a:r>
                      <a:endParaRPr lang="en-IN" sz="1400">
                        <a:solidFill>
                          <a:schemeClr val="tx1"/>
                        </a:solidFill>
                        <a:effectLst/>
                        <a:latin typeface="Times New Roman" panose="02020603050405020304" pitchFamily="18" charset="0"/>
                        <a:cs typeface="Times New Roman" panose="02020603050405020304" pitchFamily="18" charset="0"/>
                      </a:endParaRPr>
                    </a:p>
                  </a:txBody>
                  <a:tcPr marL="50288" marR="50288" marT="25144" marB="2514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IN" sz="1400" dirty="0">
                          <a:solidFill>
                            <a:schemeClr val="tx1"/>
                          </a:solidFill>
                          <a:effectLst/>
                          <a:latin typeface="Times New Roman" panose="02020603050405020304" pitchFamily="18" charset="0"/>
                          <a:cs typeface="Times New Roman" panose="02020603050405020304" pitchFamily="18" charset="0"/>
                        </a:rPr>
                        <a:t>2020</a:t>
                      </a:r>
                    </a:p>
                  </a:txBody>
                  <a:tcPr marL="50288" marR="50288" marT="25144" marB="25144"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739458598"/>
                  </a:ext>
                </a:extLst>
              </a:tr>
            </a:tbl>
          </a:graphicData>
        </a:graphic>
      </p:graphicFrame>
      <p:sp>
        <p:nvSpPr>
          <p:cNvPr id="2" name="Footer Placeholder 1">
            <a:extLst>
              <a:ext uri="{FF2B5EF4-FFF2-40B4-BE49-F238E27FC236}">
                <a16:creationId xmlns:a16="http://schemas.microsoft.com/office/drawing/2014/main" id="{BBC02658-FA39-423C-9090-ADA918B82CE8}"/>
              </a:ext>
            </a:extLst>
          </p:cNvPr>
          <p:cNvSpPr>
            <a:spLocks noGrp="1"/>
          </p:cNvSpPr>
          <p:nvPr>
            <p:ph type="ftr" sz="quarter" idx="11"/>
          </p:nvPr>
        </p:nvSpPr>
        <p:spPr/>
        <p:txBody>
          <a:bodyPr/>
          <a:lstStyle/>
          <a:p>
            <a:r>
              <a:rPr lang="it-IT"/>
              <a:t>Sonali Agarwal        EVS (ANC0302)            Unit 3</a:t>
            </a:r>
            <a:endParaRPr lang="en-US"/>
          </a:p>
        </p:txBody>
      </p:sp>
    </p:spTree>
    <p:extLst>
      <p:ext uri="{BB962C8B-B14F-4D97-AF65-F5344CB8AC3E}">
        <p14:creationId xmlns:p14="http://schemas.microsoft.com/office/powerpoint/2010/main" val="8485694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900" b="1" dirty="0"/>
              <a:t>Role of Biosphere reserves:</a:t>
            </a:r>
          </a:p>
          <a:p>
            <a:pPr lvl="1"/>
            <a:r>
              <a:rPr lang="en-US" sz="1900" dirty="0"/>
              <a:t>Protects endangered species</a:t>
            </a:r>
          </a:p>
          <a:p>
            <a:pPr lvl="1"/>
            <a:r>
              <a:rPr lang="en-US" sz="1900" dirty="0"/>
              <a:t>Site of recreation &amp; tourism</a:t>
            </a:r>
          </a:p>
          <a:p>
            <a:pPr lvl="1"/>
            <a:r>
              <a:rPr lang="en-US" sz="1900" dirty="0"/>
              <a:t>Useful for education &amp; research purpose</a:t>
            </a:r>
          </a:p>
          <a:p>
            <a:pPr lvl="1"/>
            <a:r>
              <a:rPr lang="en-US" sz="1900" dirty="0"/>
              <a:t>Gives long term survival</a:t>
            </a:r>
          </a:p>
          <a:p>
            <a:r>
              <a:rPr lang="en-US" sz="1900" b="1" dirty="0"/>
              <a:t>Restriction:</a:t>
            </a:r>
          </a:p>
          <a:p>
            <a:r>
              <a:rPr lang="en-US" sz="1900" dirty="0"/>
              <a:t>No tourism &amp; explosives are permitted.</a:t>
            </a:r>
          </a:p>
          <a:p>
            <a:endParaRPr lang="en-US" sz="1800" dirty="0"/>
          </a:p>
        </p:txBody>
      </p:sp>
      <p:sp>
        <p:nvSpPr>
          <p:cNvPr id="4" name="Date Placeholder 3"/>
          <p:cNvSpPr>
            <a:spLocks noGrp="1"/>
          </p:cNvSpPr>
          <p:nvPr>
            <p:ph type="dt" sz="half" idx="10"/>
          </p:nvPr>
        </p:nvSpPr>
        <p:spPr/>
        <p:txBody>
          <a:bodyPr/>
          <a:lstStyle/>
          <a:p>
            <a:fld id="{88DC36F0-A6C2-46BE-94ED-A4A2D4343362}" type="datetime1">
              <a:rPr lang="en-US" smtClean="0"/>
              <a:t>3/28/2022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itle 1">
            <a:extLst>
              <a:ext uri="{FF2B5EF4-FFF2-40B4-BE49-F238E27FC236}">
                <a16:creationId xmlns:a16="http://schemas.microsoft.com/office/drawing/2014/main" id="{0FE47CEF-032D-4309-B990-6D7062547343}"/>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Conservation</a:t>
            </a:r>
            <a:r>
              <a:rPr kumimoji="0" lang="en-US" sz="3000" b="0" i="0" u="none" strike="noStrike" kern="1200" cap="none" spc="0" normalizeH="0" noProof="0" dirty="0">
                <a:ln>
                  <a:noFill/>
                </a:ln>
                <a:solidFill>
                  <a:schemeClr val="dk1"/>
                </a:solidFill>
                <a:effectLst/>
                <a:uLnTx/>
                <a:uFillTx/>
                <a:latin typeface="+mn-lt"/>
                <a:ea typeface="+mn-ea"/>
                <a:cs typeface="+mn-cs"/>
              </a:rPr>
              <a:t> of biodiversity(CO3)</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2" name="Footer Placeholder 1">
            <a:extLst>
              <a:ext uri="{FF2B5EF4-FFF2-40B4-BE49-F238E27FC236}">
                <a16:creationId xmlns:a16="http://schemas.microsoft.com/office/drawing/2014/main" id="{58FDEEA2-1004-4BE7-A6A1-101C5810C770}"/>
              </a:ext>
            </a:extLst>
          </p:cNvPr>
          <p:cNvSpPr>
            <a:spLocks noGrp="1"/>
          </p:cNvSpPr>
          <p:nvPr>
            <p:ph type="ftr" sz="quarter" idx="11"/>
          </p:nvPr>
        </p:nvSpPr>
        <p:spPr/>
        <p:txBody>
          <a:bodyPr/>
          <a:lstStyle/>
          <a:p>
            <a:r>
              <a:rPr lang="it-IT"/>
              <a:t>Sonali Agarwal        EVS (ANC0302)            Unit 3</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334000"/>
          </a:xfrm>
        </p:spPr>
        <p:txBody>
          <a:bodyPr>
            <a:normAutofit/>
          </a:bodyPr>
          <a:lstStyle/>
          <a:p>
            <a:pPr marL="0" indent="0">
              <a:buNone/>
            </a:pPr>
            <a:r>
              <a:rPr lang="en-US" sz="1800" b="1" dirty="0"/>
              <a:t>National Park:</a:t>
            </a:r>
          </a:p>
          <a:p>
            <a:r>
              <a:rPr lang="en-US" sz="1800" dirty="0"/>
              <a:t>National park is an area which is strictly reserved for the betterment of the wildlife and biodiversity, and where activities like developmental, forestry, poaching, hunting and grazing on cultivation are not permitted. </a:t>
            </a:r>
          </a:p>
          <a:p>
            <a:r>
              <a:rPr lang="en-US" sz="1800" dirty="0"/>
              <a:t>The government can declare an area as a national park with adequate ecological, geo-morphological and natural significance. </a:t>
            </a:r>
          </a:p>
          <a:p>
            <a:r>
              <a:rPr lang="en-US" sz="1800" dirty="0"/>
              <a:t>In these parks, even private ownership rights are not allowed. </a:t>
            </a:r>
          </a:p>
          <a:p>
            <a:r>
              <a:rPr lang="en-US" sz="1800" dirty="0"/>
              <a:t>Their boundaries are well marked and circumscribed. They are usually small reserves spreading in an area of 100 sq. km. to 500 sq. km. </a:t>
            </a:r>
            <a:endParaRPr lang="en-US" sz="1800" b="1" u="sng" dirty="0"/>
          </a:p>
          <a:p>
            <a:pPr marL="457200" lvl="1" indent="0">
              <a:buNone/>
            </a:pPr>
            <a:r>
              <a:rPr lang="en-US" sz="1800" b="1" dirty="0"/>
              <a:t>Conserve Plants</a:t>
            </a:r>
          </a:p>
          <a:p>
            <a:r>
              <a:rPr lang="en-US" sz="1800" b="1" dirty="0"/>
              <a:t>Examples:</a:t>
            </a:r>
            <a:endParaRPr lang="en-US" sz="1800" b="1" u="sng" dirty="0"/>
          </a:p>
          <a:p>
            <a:r>
              <a:rPr lang="en-US" sz="1800" dirty="0"/>
              <a:t>Citrus sanctuary – North India </a:t>
            </a:r>
          </a:p>
          <a:p>
            <a:r>
              <a:rPr lang="en-US" sz="1800" dirty="0"/>
              <a:t>Pitcher plant	-North India</a:t>
            </a:r>
          </a:p>
          <a:p>
            <a:r>
              <a:rPr lang="en-IN" sz="1800" b="0" i="0" u="sng" strike="noStrike" dirty="0">
                <a:solidFill>
                  <a:srgbClr val="0563C1"/>
                </a:solidFill>
                <a:effectLst/>
                <a:latin typeface="Calibri" panose="020F0502020204030204" pitchFamily="34" charset="0"/>
              </a:rPr>
              <a:t>https://www.careerpower.in/national-parks-india.html</a:t>
            </a:r>
            <a:endParaRPr lang="en-US" sz="1800" dirty="0"/>
          </a:p>
        </p:txBody>
      </p:sp>
      <p:sp>
        <p:nvSpPr>
          <p:cNvPr id="4" name="Date Placeholder 3"/>
          <p:cNvSpPr>
            <a:spLocks noGrp="1"/>
          </p:cNvSpPr>
          <p:nvPr>
            <p:ph type="dt" sz="half" idx="10"/>
          </p:nvPr>
        </p:nvSpPr>
        <p:spPr/>
        <p:txBody>
          <a:bodyPr/>
          <a:lstStyle/>
          <a:p>
            <a:fld id="{4D0FBF68-958A-4BD1-B4EF-201F9B29FA07}" type="datetime1">
              <a:rPr lang="en-US" smtClean="0"/>
              <a:t>3/28/2022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itle 1">
            <a:extLst>
              <a:ext uri="{FF2B5EF4-FFF2-40B4-BE49-F238E27FC236}">
                <a16:creationId xmlns:a16="http://schemas.microsoft.com/office/drawing/2014/main" id="{754D0D89-BA16-4E85-8C82-A51F125A435F}"/>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Conservation</a:t>
            </a:r>
            <a:r>
              <a:rPr kumimoji="0" lang="en-US" sz="3000" b="0" i="0" u="none" strike="noStrike" kern="1200" cap="none" spc="0" normalizeH="0" noProof="0" dirty="0">
                <a:ln>
                  <a:noFill/>
                </a:ln>
                <a:solidFill>
                  <a:schemeClr val="dk1"/>
                </a:solidFill>
                <a:effectLst/>
                <a:uLnTx/>
                <a:uFillTx/>
                <a:latin typeface="+mn-lt"/>
                <a:ea typeface="+mn-ea"/>
                <a:cs typeface="+mn-cs"/>
              </a:rPr>
              <a:t> of biodiversity(CO3)</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2" name="Footer Placeholder 1">
            <a:extLst>
              <a:ext uri="{FF2B5EF4-FFF2-40B4-BE49-F238E27FC236}">
                <a16:creationId xmlns:a16="http://schemas.microsoft.com/office/drawing/2014/main" id="{697831DE-2D93-4CB8-B096-A67A8F076F1E}"/>
              </a:ext>
            </a:extLst>
          </p:cNvPr>
          <p:cNvSpPr>
            <a:spLocks noGrp="1"/>
          </p:cNvSpPr>
          <p:nvPr>
            <p:ph type="ftr" sz="quarter" idx="11"/>
          </p:nvPr>
        </p:nvSpPr>
        <p:spPr/>
        <p:txBody>
          <a:bodyPr/>
          <a:lstStyle/>
          <a:p>
            <a:r>
              <a:rPr lang="it-IT"/>
              <a:t>Sonali Agarwal        EVS (ANC0302)            Unit 3</a:t>
            </a: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85799"/>
            <a:ext cx="8229600" cy="5801915"/>
          </a:xfrm>
        </p:spPr>
        <p:txBody>
          <a:bodyPr>
            <a:noAutofit/>
          </a:bodyPr>
          <a:lstStyle/>
          <a:p>
            <a:pPr lvl="0"/>
            <a:r>
              <a:rPr lang="en-US" sz="1600" b="1" u="sng" dirty="0"/>
              <a:t>Wildlife Sanctuaries:</a:t>
            </a:r>
            <a:r>
              <a:rPr lang="en-US" sz="1600" b="0" i="0" dirty="0">
                <a:solidFill>
                  <a:srgbClr val="202122"/>
                </a:solidFill>
                <a:effectLst/>
                <a:latin typeface="Arial" panose="020B0604020202020204" pitchFamily="34" charset="0"/>
              </a:rPr>
              <a:t> </a:t>
            </a:r>
          </a:p>
          <a:p>
            <a:pPr lvl="0"/>
            <a:r>
              <a:rPr lang="en-US" sz="1600" b="0" i="0" dirty="0">
                <a:effectLst/>
                <a:latin typeface="Times New Roman" panose="02020603050405020304" pitchFamily="18" charset="0"/>
                <a:cs typeface="Times New Roman" panose="02020603050405020304" pitchFamily="18" charset="0"/>
              </a:rPr>
              <a:t>A </a:t>
            </a:r>
            <a:r>
              <a:rPr lang="en-US" sz="1600" b="1" i="0" u="none" strike="noStrike" dirty="0">
                <a:effectLst/>
                <a:latin typeface="Times New Roman" panose="02020603050405020304" pitchFamily="18" charset="0"/>
                <a:cs typeface="Times New Roman" panose="02020603050405020304" pitchFamily="18" charset="0"/>
                <a:hlinkClick r:id="rId2" tooltip="Nature reserve">
                  <a:extLst>
                    <a:ext uri="{A12FA001-AC4F-418D-AE19-62706E023703}">
                      <ahyp:hlinkClr xmlns:ahyp="http://schemas.microsoft.com/office/drawing/2018/hyperlinkcolor" val="tx"/>
                    </a:ext>
                  </a:extLst>
                </a:hlinkClick>
              </a:rPr>
              <a:t>Wildlife Sanctuary</a:t>
            </a:r>
            <a:r>
              <a:rPr lang="en-US" sz="1600" b="0" i="0" dirty="0">
                <a:effectLst/>
                <a:latin typeface="Times New Roman" panose="02020603050405020304" pitchFamily="18" charset="0"/>
                <a:cs typeface="Times New Roman" panose="02020603050405020304" pitchFamily="18" charset="0"/>
              </a:rPr>
              <a:t> is a </a:t>
            </a:r>
            <a:r>
              <a:rPr lang="en-US" sz="1600" b="0" i="0" u="none" strike="noStrike" dirty="0">
                <a:effectLst/>
                <a:latin typeface="Times New Roman" panose="02020603050405020304" pitchFamily="18" charset="0"/>
                <a:cs typeface="Times New Roman" panose="02020603050405020304" pitchFamily="18" charset="0"/>
                <a:hlinkClick r:id="rId3" tooltip="Protected area">
                  <a:extLst>
                    <a:ext uri="{A12FA001-AC4F-418D-AE19-62706E023703}">
                      <ahyp:hlinkClr xmlns:ahyp="http://schemas.microsoft.com/office/drawing/2018/hyperlinkcolor" val="tx"/>
                    </a:ext>
                  </a:extLst>
                </a:hlinkClick>
              </a:rPr>
              <a:t>protected area</a:t>
            </a:r>
            <a:r>
              <a:rPr lang="en-US" sz="1600" b="0" i="0" dirty="0">
                <a:effectLst/>
                <a:latin typeface="Times New Roman" panose="02020603050405020304" pitchFamily="18" charset="0"/>
                <a:cs typeface="Times New Roman" panose="02020603050405020304" pitchFamily="18" charset="0"/>
              </a:rPr>
              <a:t> of importance for </a:t>
            </a:r>
            <a:r>
              <a:rPr lang="en-US" sz="1600" b="0" i="0" u="none" strike="noStrike" dirty="0">
                <a:effectLst/>
                <a:latin typeface="Times New Roman" panose="02020603050405020304" pitchFamily="18" charset="0"/>
                <a:cs typeface="Times New Roman" panose="02020603050405020304" pitchFamily="18" charset="0"/>
                <a:hlinkClick r:id="rId4" tooltip="Flora">
                  <a:extLst>
                    <a:ext uri="{A12FA001-AC4F-418D-AE19-62706E023703}">
                      <ahyp:hlinkClr xmlns:ahyp="http://schemas.microsoft.com/office/drawing/2018/hyperlinkcolor" val="tx"/>
                    </a:ext>
                  </a:extLst>
                </a:hlinkClick>
              </a:rPr>
              <a:t>flora</a:t>
            </a:r>
            <a:r>
              <a:rPr lang="en-US" sz="1600" b="0" i="0" dirty="0">
                <a:effectLst/>
                <a:latin typeface="Times New Roman" panose="02020603050405020304" pitchFamily="18" charset="0"/>
                <a:cs typeface="Times New Roman" panose="02020603050405020304" pitchFamily="18" charset="0"/>
              </a:rPr>
              <a:t>, </a:t>
            </a:r>
            <a:r>
              <a:rPr lang="en-US" sz="1600" b="0" i="0" u="none" strike="noStrike" dirty="0">
                <a:effectLst/>
                <a:latin typeface="Times New Roman" panose="02020603050405020304" pitchFamily="18" charset="0"/>
                <a:cs typeface="Times New Roman" panose="02020603050405020304" pitchFamily="18" charset="0"/>
                <a:hlinkClick r:id="rId5" tooltip="Fauna">
                  <a:extLst>
                    <a:ext uri="{A12FA001-AC4F-418D-AE19-62706E023703}">
                      <ahyp:hlinkClr xmlns:ahyp="http://schemas.microsoft.com/office/drawing/2018/hyperlinkcolor" val="tx"/>
                    </a:ext>
                  </a:extLst>
                </a:hlinkClick>
              </a:rPr>
              <a:t>fauna</a:t>
            </a:r>
            <a:r>
              <a:rPr lang="en-US" sz="1600" b="0" i="0" dirty="0">
                <a:effectLst/>
                <a:latin typeface="Times New Roman" panose="02020603050405020304" pitchFamily="18" charset="0"/>
                <a:cs typeface="Times New Roman" panose="02020603050405020304" pitchFamily="18" charset="0"/>
              </a:rPr>
              <a:t>, or features of </a:t>
            </a:r>
            <a:r>
              <a:rPr lang="en-US" sz="1600" b="0" i="0" u="none" strike="noStrike" dirty="0">
                <a:effectLst/>
                <a:latin typeface="Times New Roman" panose="02020603050405020304" pitchFamily="18" charset="0"/>
                <a:cs typeface="Times New Roman" panose="02020603050405020304" pitchFamily="18" charset="0"/>
                <a:hlinkClick r:id="rId6" tooltip="Geological">
                  <a:extLst>
                    <a:ext uri="{A12FA001-AC4F-418D-AE19-62706E023703}">
                      <ahyp:hlinkClr xmlns:ahyp="http://schemas.microsoft.com/office/drawing/2018/hyperlinkcolor" val="tx"/>
                    </a:ext>
                  </a:extLst>
                </a:hlinkClick>
              </a:rPr>
              <a:t>geological</a:t>
            </a:r>
            <a:r>
              <a:rPr lang="en-US" sz="1600" b="0" i="0" dirty="0">
                <a:effectLst/>
                <a:latin typeface="Times New Roman" panose="02020603050405020304" pitchFamily="18" charset="0"/>
                <a:cs typeface="Times New Roman" panose="02020603050405020304" pitchFamily="18" charset="0"/>
              </a:rPr>
              <a:t> or other interest, which is reserved and managed for </a:t>
            </a:r>
            <a:r>
              <a:rPr lang="en-US" sz="1600" b="0" i="0" u="none" strike="noStrike" dirty="0">
                <a:effectLst/>
                <a:latin typeface="Times New Roman" panose="02020603050405020304" pitchFamily="18" charset="0"/>
                <a:cs typeface="Times New Roman" panose="02020603050405020304" pitchFamily="18" charset="0"/>
                <a:hlinkClick r:id="rId7" tooltip="Conservation (ethic)">
                  <a:extLst>
                    <a:ext uri="{A12FA001-AC4F-418D-AE19-62706E023703}">
                      <ahyp:hlinkClr xmlns:ahyp="http://schemas.microsoft.com/office/drawing/2018/hyperlinkcolor" val="tx"/>
                    </a:ext>
                  </a:extLst>
                </a:hlinkClick>
              </a:rPr>
              <a:t>conservation</a:t>
            </a:r>
            <a:r>
              <a:rPr lang="en-US" sz="1600" b="0" i="0" dirty="0">
                <a:effectLst/>
                <a:latin typeface="Times New Roman" panose="02020603050405020304" pitchFamily="18" charset="0"/>
                <a:cs typeface="Times New Roman" panose="02020603050405020304" pitchFamily="18" charset="0"/>
              </a:rPr>
              <a:t> and to provide opportunities for study or </a:t>
            </a:r>
            <a:r>
              <a:rPr lang="en-US" sz="1600" b="0" i="0" u="none" strike="noStrike" dirty="0">
                <a:effectLst/>
                <a:latin typeface="Times New Roman" panose="02020603050405020304" pitchFamily="18" charset="0"/>
                <a:cs typeface="Times New Roman" panose="02020603050405020304" pitchFamily="18" charset="0"/>
                <a:hlinkClick r:id="rId8" tooltip="Research">
                  <a:extLst>
                    <a:ext uri="{A12FA001-AC4F-418D-AE19-62706E023703}">
                      <ahyp:hlinkClr xmlns:ahyp="http://schemas.microsoft.com/office/drawing/2018/hyperlinkcolor" val="tx"/>
                    </a:ext>
                  </a:extLst>
                </a:hlinkClick>
              </a:rPr>
              <a:t>research</a:t>
            </a:r>
            <a:r>
              <a:rPr lang="en-US" sz="1600" b="0" i="0" dirty="0">
                <a:effectLst/>
                <a:latin typeface="Times New Roman" panose="02020603050405020304" pitchFamily="18" charset="0"/>
                <a:cs typeface="Times New Roman" panose="02020603050405020304" pitchFamily="18" charset="0"/>
              </a:rPr>
              <a:t>. </a:t>
            </a:r>
          </a:p>
          <a:p>
            <a:pPr lvl="0"/>
            <a:r>
              <a:rPr lang="en-US" sz="1600" b="0" i="0" dirty="0">
                <a:effectLst/>
                <a:latin typeface="Times New Roman" panose="02020603050405020304" pitchFamily="18" charset="0"/>
                <a:cs typeface="Times New Roman" panose="02020603050405020304" pitchFamily="18" charset="0"/>
              </a:rPr>
              <a:t>The </a:t>
            </a:r>
            <a:r>
              <a:rPr lang="en-US" sz="1600" b="0" i="0" u="none" strike="noStrike" dirty="0">
                <a:effectLst/>
                <a:latin typeface="Times New Roman" panose="02020603050405020304" pitchFamily="18" charset="0"/>
                <a:cs typeface="Times New Roman" panose="02020603050405020304" pitchFamily="18" charset="0"/>
                <a:hlinkClick r:id="rId9" tooltip="Wild Life (Protection) Act, 1972">
                  <a:extLst>
                    <a:ext uri="{A12FA001-AC4F-418D-AE19-62706E023703}">
                      <ahyp:hlinkClr xmlns:ahyp="http://schemas.microsoft.com/office/drawing/2018/hyperlinkcolor" val="tx"/>
                    </a:ext>
                  </a:extLst>
                </a:hlinkClick>
              </a:rPr>
              <a:t>Wild Life (Protection) Act, 1972</a:t>
            </a:r>
            <a:r>
              <a:rPr lang="en-US" sz="1600" b="0" i="0" dirty="0">
                <a:effectLst/>
                <a:latin typeface="Times New Roman" panose="02020603050405020304" pitchFamily="18" charset="0"/>
                <a:cs typeface="Times New Roman" panose="02020603050405020304" pitchFamily="18" charset="0"/>
              </a:rPr>
              <a:t> provides for the establishment of Protected Areas in India</a:t>
            </a:r>
            <a:endParaRPr lang="en-US" sz="1600" b="1" u="sng"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Conserve animals &amp; Birds only</a:t>
            </a:r>
          </a:p>
          <a:p>
            <a:r>
              <a:rPr lang="en-US" sz="1600" dirty="0">
                <a:latin typeface="Times New Roman" panose="02020603050405020304" pitchFamily="18" charset="0"/>
                <a:cs typeface="Times New Roman" panose="02020603050405020304" pitchFamily="18" charset="0"/>
              </a:rPr>
              <a:t>(Examples)</a:t>
            </a:r>
          </a:p>
          <a:p>
            <a:r>
              <a:rPr lang="en-US" sz="1600" dirty="0" err="1">
                <a:latin typeface="Times New Roman" panose="02020603050405020304" pitchFamily="18" charset="0"/>
                <a:cs typeface="Times New Roman" panose="02020603050405020304" pitchFamily="18" charset="0"/>
              </a:rPr>
              <a:t>Mudumalai</a:t>
            </a:r>
            <a:r>
              <a:rPr lang="en-US" sz="1600" dirty="0">
                <a:latin typeface="Times New Roman" panose="02020603050405020304" pitchFamily="18" charset="0"/>
                <a:cs typeface="Times New Roman" panose="02020603050405020304" pitchFamily="18" charset="0"/>
              </a:rPr>
              <a:t> wildlife sanctuary –TN </a:t>
            </a:r>
          </a:p>
          <a:p>
            <a:r>
              <a:rPr lang="en-IN" sz="1600" dirty="0" err="1">
                <a:latin typeface="Times New Roman" panose="02020603050405020304" pitchFamily="18" charset="0"/>
                <a:cs typeface="Times New Roman" panose="02020603050405020304" pitchFamily="18" charset="0"/>
              </a:rPr>
              <a:t>Vedanthangal</a:t>
            </a:r>
            <a:r>
              <a:rPr lang="en-IN" sz="1600" dirty="0">
                <a:latin typeface="Times New Roman" panose="02020603050405020304" pitchFamily="18" charset="0"/>
                <a:cs typeface="Times New Roman" panose="02020603050405020304" pitchFamily="18" charset="0"/>
              </a:rPr>
              <a:t> Lake Bird</a:t>
            </a:r>
            <a:r>
              <a:rPr lang="en-US" sz="1600" dirty="0">
                <a:latin typeface="Times New Roman" panose="02020603050405020304" pitchFamily="18" charset="0"/>
                <a:cs typeface="Times New Roman" panose="02020603050405020304" pitchFamily="18" charset="0"/>
              </a:rPr>
              <a:t>  sanctuary- TN </a:t>
            </a:r>
          </a:p>
          <a:p>
            <a:r>
              <a:rPr lang="en-US" sz="1600" dirty="0">
                <a:latin typeface="Times New Roman" panose="02020603050405020304" pitchFamily="18" charset="0"/>
                <a:cs typeface="Times New Roman" panose="02020603050405020304" pitchFamily="18" charset="0"/>
              </a:rPr>
              <a:t>Sultanpur Bird sanctuary	- Haryana </a:t>
            </a:r>
          </a:p>
          <a:p>
            <a:r>
              <a:rPr lang="en-US" sz="1600" dirty="0">
                <a:latin typeface="Times New Roman" panose="02020603050405020304" pitchFamily="18" charset="0"/>
                <a:cs typeface="Times New Roman" panose="02020603050405020304" pitchFamily="18" charset="0"/>
              </a:rPr>
              <a:t>Ghana Bird sanctuary	- Rajasthan</a:t>
            </a:r>
          </a:p>
          <a:p>
            <a:r>
              <a:rPr lang="en-US" sz="1600" dirty="0">
                <a:latin typeface="Times New Roman" panose="02020603050405020304" pitchFamily="18" charset="0"/>
                <a:cs typeface="Times New Roman" panose="02020603050405020304" pitchFamily="18" charset="0"/>
              </a:rPr>
              <a:t> Wild Ass sanctuary	-Gujarat</a:t>
            </a:r>
          </a:p>
          <a:p>
            <a:r>
              <a:rPr lang="en-US" sz="1600" dirty="0"/>
              <a:t> </a:t>
            </a:r>
          </a:p>
          <a:p>
            <a:r>
              <a:rPr lang="en-US" sz="1600" b="1" i="1" dirty="0"/>
              <a:t>Role of wildlife Sanctuaries: </a:t>
            </a:r>
            <a:r>
              <a:rPr lang="en-US" sz="1600" dirty="0"/>
              <a:t>Protects animals only Harvesting of timber, Collection of forest products</a:t>
            </a:r>
          </a:p>
          <a:p>
            <a:pPr marL="0" indent="0">
              <a:buNone/>
            </a:pPr>
            <a:br>
              <a:rPr lang="en-US" sz="1600" dirty="0"/>
            </a:br>
            <a:r>
              <a:rPr lang="en-IN" sz="1600" b="0" i="0" u="sng" strike="noStrike" dirty="0">
                <a:solidFill>
                  <a:srgbClr val="0563C1"/>
                </a:solidFill>
                <a:effectLst/>
                <a:latin typeface="Calibri" panose="020F0502020204030204" pitchFamily="34" charset="0"/>
                <a:hlinkClick r:id="rId10"/>
              </a:rPr>
              <a:t>https://en.wikipedia.org/wiki/List_of_wildlife_sanctuaries_of_India</a:t>
            </a:r>
            <a:endParaRPr lang="en-US" sz="1600" dirty="0"/>
          </a:p>
        </p:txBody>
      </p:sp>
      <p:sp>
        <p:nvSpPr>
          <p:cNvPr id="4" name="Date Placeholder 3"/>
          <p:cNvSpPr>
            <a:spLocks noGrp="1"/>
          </p:cNvSpPr>
          <p:nvPr>
            <p:ph type="dt" sz="half" idx="10"/>
          </p:nvPr>
        </p:nvSpPr>
        <p:spPr/>
        <p:txBody>
          <a:bodyPr/>
          <a:lstStyle/>
          <a:p>
            <a:fld id="{1905E436-6FD4-4D5C-B234-9E521844BE5C}" type="datetime1">
              <a:rPr lang="en-US" smtClean="0"/>
              <a:t>3/28/2022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Conservation of biodiversity(CO3)</a:t>
            </a:r>
          </a:p>
        </p:txBody>
      </p:sp>
      <p:pic>
        <p:nvPicPr>
          <p:cNvPr id="8" name="Picture 2" descr="E:\NIET\Project\xLogo11.png.pagespeed.ic.pydHLuCQEZ.png"/>
          <p:cNvPicPr>
            <a:picLocks noChangeAspect="1" noChangeArrowheads="1"/>
          </p:cNvPicPr>
          <p:nvPr/>
        </p:nvPicPr>
        <p:blipFill>
          <a:blip r:embed="rId11"/>
          <a:srcRect/>
          <a:stretch>
            <a:fillRect/>
          </a:stretch>
        </p:blipFill>
        <p:spPr bwMode="auto">
          <a:xfrm>
            <a:off x="0" y="0"/>
            <a:ext cx="1447800" cy="817163"/>
          </a:xfrm>
          <a:prstGeom prst="rect">
            <a:avLst/>
          </a:prstGeom>
          <a:noFill/>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lvl="0"/>
            <a:r>
              <a:rPr lang="en-US" sz="1800" b="1" u="sng" dirty="0"/>
              <a:t>Other Projects for conservation of animals:</a:t>
            </a:r>
          </a:p>
          <a:p>
            <a:r>
              <a:rPr lang="en-US" sz="1800" dirty="0"/>
              <a:t>Examples:</a:t>
            </a:r>
          </a:p>
          <a:p>
            <a:r>
              <a:rPr lang="en-US" sz="1800" dirty="0"/>
              <a:t>Gir Lion Project, Crocodile Breeding Project, Project Elephant, Project Tiger etc.</a:t>
            </a:r>
          </a:p>
          <a:p>
            <a:r>
              <a:rPr lang="en-US" sz="1800" dirty="0"/>
              <a:t> </a:t>
            </a:r>
          </a:p>
          <a:p>
            <a:r>
              <a:rPr lang="en-US" sz="1800" b="1" u="sng" dirty="0"/>
              <a:t>Merits of In-situ conservation:</a:t>
            </a:r>
          </a:p>
          <a:p>
            <a:r>
              <a:rPr lang="en-US" sz="1800" dirty="0"/>
              <a:t>Very cheap &amp; convenient method</a:t>
            </a:r>
          </a:p>
          <a:p>
            <a:r>
              <a:rPr lang="en-US" sz="1800" dirty="0"/>
              <a:t>Species adjust to floods, drought, forest fires etc.</a:t>
            </a:r>
          </a:p>
          <a:p>
            <a:r>
              <a:rPr lang="en-US" sz="1800" b="1" u="sng" dirty="0"/>
              <a:t>Demerits</a:t>
            </a:r>
          </a:p>
          <a:p>
            <a:r>
              <a:rPr lang="en-US" sz="1800" dirty="0"/>
              <a:t>Large area is needed, Maintenance is not proper due to pollution and lack of staff</a:t>
            </a:r>
          </a:p>
        </p:txBody>
      </p:sp>
      <p:sp>
        <p:nvSpPr>
          <p:cNvPr id="4" name="Date Placeholder 3"/>
          <p:cNvSpPr>
            <a:spLocks noGrp="1"/>
          </p:cNvSpPr>
          <p:nvPr>
            <p:ph type="dt" sz="half" idx="10"/>
          </p:nvPr>
        </p:nvSpPr>
        <p:spPr/>
        <p:txBody>
          <a:bodyPr/>
          <a:lstStyle/>
          <a:p>
            <a:fld id="{17AE7F12-D457-4129-9B1A-10BA3238801E}" type="datetime1">
              <a:rPr lang="en-US" smtClean="0"/>
              <a:t>3/28/2022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Conservation of biodiversity(CO3)</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B9C641B-F8CC-40B9-A847-DCD8B79851BA}" type="datetime1">
              <a:rPr lang="en-US" smtClean="0"/>
              <a:t>3/28/2022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noProof="0" dirty="0">
                <a:ln>
                  <a:noFill/>
                </a:ln>
                <a:solidFill>
                  <a:schemeClr val="dk1"/>
                </a:solidFill>
                <a:effectLst/>
                <a:uLnTx/>
                <a:uFillTx/>
                <a:latin typeface="+mn-lt"/>
                <a:ea typeface="+mn-ea"/>
                <a:cs typeface="+mn-cs"/>
              </a:rPr>
              <a:t>Ex situ conservation of Biodiversity(CO3)</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75667754-2157-4BE9-8B7A-18E5BE884459}"/>
              </a:ext>
            </a:extLst>
          </p:cNvPr>
          <p:cNvSpPr txBox="1"/>
          <p:nvPr/>
        </p:nvSpPr>
        <p:spPr>
          <a:xfrm>
            <a:off x="838200" y="817163"/>
            <a:ext cx="7848600" cy="3970318"/>
          </a:xfrm>
          <a:prstGeom prst="rect">
            <a:avLst/>
          </a:prstGeom>
          <a:noFill/>
        </p:spPr>
        <p:txBody>
          <a:bodyPr wrap="square">
            <a:spAutoFit/>
          </a:bodyPr>
          <a:lstStyle/>
          <a:p>
            <a:r>
              <a:rPr lang="en-US" dirty="0" err="1">
                <a:latin typeface="Times New Roman" panose="02020603050405020304" pitchFamily="18" charset="0"/>
                <a:cs typeface="Times New Roman" panose="02020603050405020304" pitchFamily="18" charset="0"/>
              </a:rPr>
              <a:t>Definiton</a:t>
            </a:r>
            <a:r>
              <a:rPr lang="en-US"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Ex-situ conservation literally means, "off-site conservation".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the process of protecting an endangered species of plant or animal by removing part of the population from a threatened habitat and placing it in a new location, which may be a wild area or within the care of humans.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While ex-situ conservation comprises some of the oldest and best known conservation methods, it also involves newer, sometimes controversial laboratory methods. </a:t>
            </a:r>
          </a:p>
          <a:p>
            <a:pPr marL="285750" indent="-285750">
              <a:buFont typeface="Arial" panose="020B0604020202020204" pitchFamily="34" charset="0"/>
              <a:buChar char="•"/>
            </a:pPr>
            <a:r>
              <a:rPr lang="en-IN" sz="1800" spc="-4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Such strategies include establishment of </a:t>
            </a:r>
          </a:p>
          <a:p>
            <a:pPr marL="285750" indent="-285750">
              <a:buFont typeface="Arial" panose="020B0604020202020204" pitchFamily="34" charset="0"/>
              <a:buChar char="•"/>
            </a:pPr>
            <a:r>
              <a:rPr lang="en-IN" spc="-40"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B</a:t>
            </a:r>
            <a:r>
              <a:rPr lang="en-IN" sz="1800" spc="-4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otanical gardens, </a:t>
            </a:r>
          </a:p>
          <a:p>
            <a:pPr marL="285750" indent="-285750">
              <a:buFont typeface="Arial" panose="020B0604020202020204" pitchFamily="34" charset="0"/>
              <a:buChar char="•"/>
            </a:pPr>
            <a:r>
              <a:rPr lang="en-IN" spc="-40"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Z</a:t>
            </a:r>
            <a:r>
              <a:rPr lang="en-IN" sz="1800" spc="-4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oos, </a:t>
            </a:r>
          </a:p>
          <a:p>
            <a:pPr marL="285750" indent="-285750">
              <a:buFont typeface="Arial" panose="020B0604020202020204" pitchFamily="34" charset="0"/>
              <a:buChar char="•"/>
            </a:pPr>
            <a:r>
              <a:rPr lang="en-IN" spc="-40"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C</a:t>
            </a:r>
            <a:r>
              <a:rPr lang="en-IN" sz="1800" spc="-4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onservation strands and gene, </a:t>
            </a:r>
          </a:p>
          <a:p>
            <a:pPr marL="285750" indent="-285750">
              <a:buFont typeface="Arial" panose="020B0604020202020204" pitchFamily="34" charset="0"/>
              <a:buChar char="•"/>
            </a:pPr>
            <a:r>
              <a:rPr lang="en-IN" spc="-40"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P</a:t>
            </a:r>
            <a:r>
              <a:rPr lang="en-IN" sz="1800" spc="-4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ollen seed, </a:t>
            </a:r>
          </a:p>
          <a:p>
            <a:pPr marL="285750" indent="-285750">
              <a:buFont typeface="Arial" panose="020B0604020202020204" pitchFamily="34" charset="0"/>
              <a:buChar char="•"/>
            </a:pPr>
            <a:r>
              <a:rPr lang="en-IN" spc="-40" dirty="0">
                <a:solidFill>
                  <a:srgbClr val="000000"/>
                </a:solidFill>
                <a:latin typeface="Georgia" panose="02040502050405020303" pitchFamily="18" charset="0"/>
                <a:ea typeface="Times New Roman" panose="02020603050405020304" pitchFamily="18" charset="0"/>
                <a:cs typeface="Times New Roman" panose="02020603050405020304" pitchFamily="18" charset="0"/>
              </a:rPr>
              <a:t>S</a:t>
            </a:r>
            <a:r>
              <a:rPr lang="en-IN" sz="1800" spc="-4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eedling, tissue culture and DNA banks.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534400" cy="4525963"/>
          </a:xfrm>
        </p:spPr>
        <p:txBody>
          <a:bodyPr>
            <a:normAutofit/>
          </a:bodyPr>
          <a:lstStyle/>
          <a:p>
            <a:r>
              <a:rPr lang="en-US" sz="2800" b="1" dirty="0"/>
              <a:t>UNIT-IV (Pollution and Solid Waste Management)</a:t>
            </a:r>
            <a:endParaRPr lang="en-US" sz="1800" b="1" dirty="0"/>
          </a:p>
          <a:p>
            <a:pPr algn="just"/>
            <a:r>
              <a:rPr lang="en-US" sz="2000" b="1" dirty="0"/>
              <a:t>Air pollution:</a:t>
            </a:r>
            <a:r>
              <a:rPr lang="en-US" sz="2000" dirty="0"/>
              <a:t> sources of air pollution, Primary and secondary air pollutants. Origin and effects of SO</a:t>
            </a:r>
            <a:r>
              <a:rPr lang="en-US" sz="2000" baseline="-25000" dirty="0"/>
              <a:t>X</a:t>
            </a:r>
            <a:r>
              <a:rPr lang="en-US" sz="2000" dirty="0"/>
              <a:t>, NO</a:t>
            </a:r>
            <a:r>
              <a:rPr lang="en-US" sz="2000" baseline="-25000" dirty="0"/>
              <a:t>X</a:t>
            </a:r>
            <a:r>
              <a:rPr lang="en-US" sz="2000" dirty="0"/>
              <a:t>, CO</a:t>
            </a:r>
            <a:r>
              <a:rPr lang="en-US" sz="2000" baseline="-25000" dirty="0"/>
              <a:t>X</a:t>
            </a:r>
            <a:r>
              <a:rPr lang="en-US" sz="2000" dirty="0"/>
              <a:t>, CFC’s, Hydrocarbon,, control of air pollution.</a:t>
            </a:r>
          </a:p>
          <a:p>
            <a:pPr algn="just"/>
            <a:r>
              <a:rPr lang="en-US" sz="2000" b="1" dirty="0"/>
              <a:t>Water pollution:</a:t>
            </a:r>
            <a:r>
              <a:rPr lang="en-US" sz="2000" dirty="0"/>
              <a:t> sources and types of water pollution, Effects of water pollution, Eutrophication,</a:t>
            </a:r>
          </a:p>
          <a:p>
            <a:pPr algn="just"/>
            <a:r>
              <a:rPr lang="en-US" sz="2000" b="1" dirty="0"/>
              <a:t>Soil pollution:</a:t>
            </a:r>
            <a:r>
              <a:rPr lang="en-US" sz="2000" dirty="0"/>
              <a:t> Causes of soil pollution, Effects of soil pollution</a:t>
            </a:r>
          </a:p>
          <a:p>
            <a:pPr algn="just"/>
            <a:r>
              <a:rPr lang="en-US" sz="2000" b="1" dirty="0"/>
              <a:t>Noise Pollution: </a:t>
            </a:r>
            <a:r>
              <a:rPr lang="en-US" sz="2000" dirty="0"/>
              <a:t>Major sources of and effects of noise pollution on health, </a:t>
            </a:r>
          </a:p>
          <a:p>
            <a:pPr algn="just"/>
            <a:r>
              <a:rPr lang="en-US" sz="2000" b="1" dirty="0"/>
              <a:t>Radioactive and thermal pollution:</a:t>
            </a:r>
            <a:r>
              <a:rPr lang="en-US" sz="2000" dirty="0"/>
              <a:t> sources and their effects on surrounding environment.</a:t>
            </a:r>
          </a:p>
          <a:p>
            <a:pPr algn="just"/>
            <a:r>
              <a:rPr lang="en-US" sz="2000" dirty="0"/>
              <a:t>Solid waste disposal and its effects on surrounding environment</a:t>
            </a:r>
          </a:p>
          <a:p>
            <a:pPr algn="just"/>
            <a:r>
              <a:rPr lang="en-US" sz="2000" dirty="0"/>
              <a:t>Climate change, global warming, acid rain, ozone layer depletion, </a:t>
            </a:r>
          </a:p>
          <a:p>
            <a:endParaRPr lang="en-US" sz="1800" dirty="0"/>
          </a:p>
        </p:txBody>
      </p:sp>
      <p:sp>
        <p:nvSpPr>
          <p:cNvPr id="6" name="Date Placeholder 5"/>
          <p:cNvSpPr>
            <a:spLocks noGrp="1"/>
          </p:cNvSpPr>
          <p:nvPr>
            <p:ph type="dt" sz="half" idx="10"/>
          </p:nvPr>
        </p:nvSpPr>
        <p:spPr/>
        <p:txBody>
          <a:bodyPr/>
          <a:lstStyle/>
          <a:p>
            <a:fld id="{86E7DCEB-9538-4DC1-8C7B-CCD65B687843}" type="datetime1">
              <a:rPr lang="en-US" smtClean="0"/>
              <a:t>3/28/2022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Syllabus</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3</a:t>
            </a:r>
            <a:endParaRPr lang="en-US" dirty="0"/>
          </a:p>
        </p:txBody>
      </p:sp>
    </p:spTree>
    <p:extLst>
      <p:ext uri="{BB962C8B-B14F-4D97-AF65-F5344CB8AC3E}">
        <p14:creationId xmlns:p14="http://schemas.microsoft.com/office/powerpoint/2010/main" val="10696912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b="1" u="sng" dirty="0"/>
              <a:t>Merits</a:t>
            </a:r>
          </a:p>
          <a:p>
            <a:r>
              <a:rPr lang="en-US" sz="1800" dirty="0"/>
              <a:t>Survival / life span of species increase by special care Species are assured for food, water, shelter etc Endangered species are preserved</a:t>
            </a:r>
          </a:p>
          <a:p>
            <a:br>
              <a:rPr lang="en-US" sz="1800" dirty="0"/>
            </a:br>
            <a:r>
              <a:rPr lang="en-US" sz="1800" b="1" u="sng" dirty="0"/>
              <a:t>Demerits:</a:t>
            </a:r>
          </a:p>
          <a:p>
            <a:r>
              <a:rPr lang="en-US" sz="1800" dirty="0"/>
              <a:t>Expensive method Freedom of wildlife is lost</a:t>
            </a:r>
          </a:p>
          <a:p>
            <a:r>
              <a:rPr lang="en-US" sz="1800" dirty="0"/>
              <a:t>Animal cant survive in natural environment</a:t>
            </a:r>
          </a:p>
          <a:p>
            <a:endParaRPr lang="en-US" sz="1800" dirty="0"/>
          </a:p>
        </p:txBody>
      </p:sp>
      <p:sp>
        <p:nvSpPr>
          <p:cNvPr id="4" name="Date Placeholder 3"/>
          <p:cNvSpPr>
            <a:spLocks noGrp="1"/>
          </p:cNvSpPr>
          <p:nvPr>
            <p:ph type="dt" sz="half" idx="10"/>
          </p:nvPr>
        </p:nvSpPr>
        <p:spPr/>
        <p:txBody>
          <a:bodyPr/>
          <a:lstStyle/>
          <a:p>
            <a:fld id="{405510B5-48C4-45A0-B1D6-2263D3EBB932}" type="datetime1">
              <a:rPr lang="en-US" smtClean="0"/>
              <a:t>3/28/2022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Merit</a:t>
            </a:r>
            <a:r>
              <a:rPr kumimoji="0" lang="en-US" sz="3000" b="0" i="0" u="none" strike="noStrike" kern="1200" cap="none" spc="0" normalizeH="0" noProof="0" dirty="0">
                <a:ln>
                  <a:noFill/>
                </a:ln>
                <a:solidFill>
                  <a:schemeClr val="dk1"/>
                </a:solidFill>
                <a:effectLst/>
                <a:uLnTx/>
                <a:uFillTx/>
                <a:latin typeface="+mn-lt"/>
                <a:ea typeface="+mn-ea"/>
                <a:cs typeface="+mn-cs"/>
              </a:rPr>
              <a:t> and demerit of Ex situ conservation(CO3)</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3186296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95D0C5E-18DB-4939-BF8A-E4EBCA54DAB4}" type="datetime1">
              <a:rPr lang="en-US" smtClean="0"/>
              <a:t>3/28/2022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noProof="0" dirty="0">
                <a:ln>
                  <a:noFill/>
                </a:ln>
                <a:solidFill>
                  <a:schemeClr val="dk1"/>
                </a:solidFill>
                <a:effectLst/>
                <a:uLnTx/>
                <a:uFillTx/>
                <a:latin typeface="+mn-lt"/>
                <a:ea typeface="+mn-ea"/>
                <a:cs typeface="+mn-cs"/>
              </a:rPr>
              <a:t> Ex situ conservation of Biodiversity (CO3)</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A0FF1EE0-95A5-4350-B3E5-CE359051203D}"/>
              </a:ext>
            </a:extLst>
          </p:cNvPr>
          <p:cNvSpPr txBox="1"/>
          <p:nvPr/>
        </p:nvSpPr>
        <p:spPr>
          <a:xfrm>
            <a:off x="228600" y="831575"/>
            <a:ext cx="8534400" cy="5300041"/>
          </a:xfrm>
          <a:prstGeom prst="rect">
            <a:avLst/>
          </a:prstGeom>
          <a:noFill/>
        </p:spPr>
        <p:txBody>
          <a:bodyPr wrap="square">
            <a:spAutoFit/>
          </a:bodyPr>
          <a:lstStyle/>
          <a:p>
            <a:pPr>
              <a:lnSpc>
                <a:spcPct val="115000"/>
              </a:lnSpc>
              <a:spcAft>
                <a:spcPts val="1000"/>
              </a:spcAft>
            </a:pPr>
            <a:r>
              <a:rPr lang="en-IN" b="1" spc="-4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Difference between “In-situ Conservation” and “Ex-situ Conservation”</a:t>
            </a:r>
            <a:r>
              <a:rPr lang="en-IN" spc="-4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a:lnSpc>
                <a:spcPct val="115000"/>
              </a:lnSpc>
              <a:spcAft>
                <a:spcPts val="1000"/>
              </a:spcAft>
            </a:pPr>
            <a:r>
              <a:rPr lang="en-IN" b="1" spc="-4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situ Conservation: </a:t>
            </a:r>
          </a:p>
          <a:p>
            <a:pPr marL="285750" indent="-285750">
              <a:lnSpc>
                <a:spcPct val="115000"/>
              </a:lnSpc>
              <a:spcAft>
                <a:spcPts val="1000"/>
              </a:spcAft>
              <a:buFont typeface="Arial" panose="020B0604020202020204" pitchFamily="34" charset="0"/>
              <a:buChar char="•"/>
            </a:pPr>
            <a:r>
              <a:rPr lang="en-IN" spc="-4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is conservation of endangered species in their natural habitats. </a:t>
            </a:r>
          </a:p>
          <a:p>
            <a:pPr marL="285750" indent="-285750">
              <a:lnSpc>
                <a:spcPct val="115000"/>
              </a:lnSpc>
              <a:spcAft>
                <a:spcPts val="1000"/>
              </a:spcAft>
              <a:buFont typeface="Arial" panose="020B0604020202020204" pitchFamily="34" charset="0"/>
              <a:buChar char="•"/>
            </a:pPr>
            <a:r>
              <a:rPr lang="en-IN" spc="-4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endangered species are protected from predators. </a:t>
            </a:r>
            <a:endParaRPr lang="en-IN" spc="-4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r>
              <a:rPr lang="en-IN" spc="-4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depleting resources are augmented. </a:t>
            </a:r>
            <a:endParaRPr lang="en-IN" spc="-4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r>
              <a:rPr lang="en-IN" spc="-4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population recovers in natural environment. </a:t>
            </a:r>
          </a:p>
          <a:p>
            <a:pPr>
              <a:lnSpc>
                <a:spcPct val="115000"/>
              </a:lnSpc>
              <a:spcAft>
                <a:spcPts val="1000"/>
              </a:spcAft>
            </a:pPr>
            <a:r>
              <a:rPr lang="en-IN" b="1" spc="-4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 situ Conservation: </a:t>
            </a:r>
            <a:endParaRPr lang="en-IN" b="1" spc="-4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r>
              <a:rPr lang="en-IN" spc="-4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is conservation of endangered species outside their natural habitats. </a:t>
            </a:r>
            <a:endParaRPr lang="en-IN" spc="-4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r>
              <a:rPr lang="en-IN" spc="-4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endangered species are protected from all adverse factors. </a:t>
            </a:r>
            <a:endParaRPr lang="en-IN" spc="-4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ct val="115000"/>
              </a:lnSpc>
              <a:spcAft>
                <a:spcPts val="1000"/>
              </a:spcAft>
              <a:buFont typeface="Arial" panose="020B0604020202020204" pitchFamily="34" charset="0"/>
              <a:buChar char="•"/>
            </a:pPr>
            <a:r>
              <a:rPr lang="en-IN" spc="-4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They are kept under human supervision and provided all the essentials.</a:t>
            </a:r>
          </a:p>
          <a:p>
            <a:pPr marL="285750" indent="-285750">
              <a:lnSpc>
                <a:spcPct val="115000"/>
              </a:lnSpc>
              <a:spcAft>
                <a:spcPts val="1000"/>
              </a:spcAft>
              <a:buFont typeface="Arial" panose="020B0604020202020204" pitchFamily="34" charset="0"/>
              <a:buChar char="•"/>
            </a:pPr>
            <a:r>
              <a:rPr lang="en-IN" spc="-4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Offspring produced in captive breeding are released in natural</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habitat for acclimatization.</a:t>
            </a:r>
          </a:p>
          <a:p>
            <a:pPr marL="285750" indent="-285750">
              <a:lnSpc>
                <a:spcPct val="115000"/>
              </a:lnSpc>
              <a:spcAft>
                <a:spcPts val="1000"/>
              </a:spcAft>
              <a:buFont typeface="Arial" panose="020B0604020202020204" pitchFamily="34" charset="0"/>
              <a:buChar char="•"/>
            </a:pPr>
            <a:r>
              <a:rPr lang="en-IN" sz="1800" b="0" i="0" u="sng" strike="noStrike" dirty="0">
                <a:solidFill>
                  <a:srgbClr val="0563C1"/>
                </a:solidFill>
                <a:effectLst/>
                <a:latin typeface="Times New Roman" panose="02020603050405020304" pitchFamily="18" charset="0"/>
                <a:cs typeface="Times New Roman" panose="02020603050405020304" pitchFamily="18" charset="0"/>
              </a:rPr>
              <a:t>https://www.hindawi.com/journals/isrn/2013/985037/</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1F79877B-6394-4A6A-9A71-9AED7FFBA2E8}"/>
              </a:ext>
            </a:extLst>
          </p:cNvPr>
          <p:cNvSpPr>
            <a:spLocks noGrp="1"/>
          </p:cNvSpPr>
          <p:nvPr>
            <p:ph type="ftr" sz="quarter" idx="11"/>
          </p:nvPr>
        </p:nvSpPr>
        <p:spPr/>
        <p:txBody>
          <a:bodyPr/>
          <a:lstStyle/>
          <a:p>
            <a:r>
              <a:rPr lang="it-IT"/>
              <a:t>Sonali Agarwal        EVS (ANC0302)            Unit 3</a:t>
            </a:r>
            <a:endParaRPr lang="en-US"/>
          </a:p>
        </p:txBody>
      </p:sp>
    </p:spTree>
    <p:extLst>
      <p:ext uri="{BB962C8B-B14F-4D97-AF65-F5344CB8AC3E}">
        <p14:creationId xmlns:p14="http://schemas.microsoft.com/office/powerpoint/2010/main" val="26154886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4E34D7-D798-41A3-A144-A774E3C43E67}" type="datetime1">
              <a:rPr lang="en-US" smtClean="0"/>
              <a:t>3/28/2022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noProof="0" dirty="0">
                <a:ln>
                  <a:noFill/>
                </a:ln>
                <a:solidFill>
                  <a:schemeClr val="dk1"/>
                </a:solidFill>
                <a:effectLst/>
                <a:uLnTx/>
                <a:uFillTx/>
                <a:latin typeface="+mn-lt"/>
                <a:ea typeface="+mn-ea"/>
                <a:cs typeface="+mn-cs"/>
              </a:rPr>
              <a:t> </a:t>
            </a:r>
            <a:r>
              <a:rPr lang="en-US" sz="3000" dirty="0"/>
              <a:t>Mega</a:t>
            </a:r>
            <a:r>
              <a:rPr kumimoji="0" lang="en-US" sz="3000" b="0" i="0" u="none" strike="noStrike" kern="1200" cap="none" spc="0" normalizeH="0" noProof="0" dirty="0">
                <a:ln>
                  <a:noFill/>
                </a:ln>
                <a:solidFill>
                  <a:schemeClr val="dk1"/>
                </a:solidFill>
                <a:effectLst/>
                <a:uLnTx/>
                <a:uFillTx/>
                <a:latin typeface="+mn-lt"/>
                <a:ea typeface="+mn-ea"/>
                <a:cs typeface="+mn-cs"/>
              </a:rPr>
              <a:t>diversity Zones (CO3)</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787AB22D-F0FC-4053-8877-B2F60B0F5112}"/>
              </a:ext>
            </a:extLst>
          </p:cNvPr>
          <p:cNvSpPr txBox="1"/>
          <p:nvPr/>
        </p:nvSpPr>
        <p:spPr>
          <a:xfrm>
            <a:off x="457200" y="914400"/>
            <a:ext cx="8382000" cy="3970318"/>
          </a:xfrm>
          <a:prstGeom prst="rect">
            <a:avLst/>
          </a:prstGeom>
          <a:noFill/>
        </p:spPr>
        <p:txBody>
          <a:bodyPr wrap="square">
            <a:spAutoFit/>
          </a:bodyPr>
          <a:lstStyle/>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term </a:t>
            </a:r>
            <a:r>
              <a:rPr lang="en-US" b="1" i="0" dirty="0">
                <a:effectLst/>
                <a:latin typeface="Times New Roman" panose="02020603050405020304" pitchFamily="18" charset="0"/>
                <a:cs typeface="Times New Roman" panose="02020603050405020304" pitchFamily="18" charset="0"/>
              </a:rPr>
              <a:t>megadiverse country</a:t>
            </a:r>
            <a:r>
              <a:rPr lang="en-US" b="0" i="0" dirty="0">
                <a:effectLst/>
                <a:latin typeface="Times New Roman" panose="02020603050405020304" pitchFamily="18" charset="0"/>
                <a:cs typeface="Times New Roman" panose="02020603050405020304" pitchFamily="18" charset="0"/>
              </a:rPr>
              <a:t> refers to any one of a group of nations that harbor the majority of Earth's species and high numbers of </a:t>
            </a:r>
            <a:r>
              <a:rPr lang="en-US" b="0" i="0" u="none" strike="noStrike" dirty="0">
                <a:effectLst/>
                <a:latin typeface="Times New Roman" panose="02020603050405020304" pitchFamily="18" charset="0"/>
                <a:cs typeface="Times New Roman" panose="02020603050405020304" pitchFamily="18" charset="0"/>
                <a:hlinkClick r:id="rId3" tooltip="Endemic species">
                  <a:extLst>
                    <a:ext uri="{A12FA001-AC4F-418D-AE19-62706E023703}">
                      <ahyp:hlinkClr xmlns:ahyp="http://schemas.microsoft.com/office/drawing/2018/hyperlinkcolor" val="tx"/>
                    </a:ext>
                  </a:extLst>
                </a:hlinkClick>
              </a:rPr>
              <a:t>endemic species</a:t>
            </a:r>
            <a:r>
              <a:rPr lang="en-US" b="0" i="0" dirty="0">
                <a:effectLst/>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 </a:t>
            </a:r>
            <a:r>
              <a:rPr lang="en-US" b="0" i="0" u="none" strike="noStrike" dirty="0">
                <a:effectLst/>
                <a:latin typeface="Times New Roman" panose="02020603050405020304" pitchFamily="18" charset="0"/>
                <a:cs typeface="Times New Roman" panose="02020603050405020304" pitchFamily="18" charset="0"/>
                <a:hlinkClick r:id="rId4" tooltip="Conservation International">
                  <a:extLst>
                    <a:ext uri="{A12FA001-AC4F-418D-AE19-62706E023703}">
                      <ahyp:hlinkClr xmlns:ahyp="http://schemas.microsoft.com/office/drawing/2018/hyperlinkcolor" val="tx"/>
                    </a:ext>
                  </a:extLst>
                </a:hlinkClick>
              </a:rPr>
              <a:t>Conservation International</a:t>
            </a:r>
            <a:r>
              <a:rPr lang="en-US" b="0" i="0" dirty="0">
                <a:effectLst/>
                <a:latin typeface="Times New Roman" panose="02020603050405020304" pitchFamily="18" charset="0"/>
                <a:cs typeface="Times New Roman" panose="02020603050405020304" pitchFamily="18" charset="0"/>
              </a:rPr>
              <a:t> identified 17 megadiverse countries in 1998.</a:t>
            </a:r>
            <a:endParaRPr lang="en-US" b="0" i="0" baseline="3000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 Many of them are located in, or partially in, </a:t>
            </a:r>
            <a:r>
              <a:rPr lang="en-US" b="0" i="0" u="none" strike="noStrike" dirty="0">
                <a:effectLst/>
                <a:latin typeface="Times New Roman" panose="02020603050405020304" pitchFamily="18" charset="0"/>
                <a:cs typeface="Times New Roman" panose="02020603050405020304" pitchFamily="18" charset="0"/>
                <a:hlinkClick r:id="rId5" tooltip="Tropical">
                  <a:extLst>
                    <a:ext uri="{A12FA001-AC4F-418D-AE19-62706E023703}">
                      <ahyp:hlinkClr xmlns:ahyp="http://schemas.microsoft.com/office/drawing/2018/hyperlinkcolor" val="tx"/>
                    </a:ext>
                  </a:extLst>
                </a:hlinkClick>
              </a:rPr>
              <a:t>tropical</a:t>
            </a:r>
            <a:r>
              <a:rPr lang="en-US" b="0" i="0" dirty="0">
                <a:effectLst/>
                <a:latin typeface="Times New Roman" panose="02020603050405020304" pitchFamily="18" charset="0"/>
                <a:cs typeface="Times New Roman" panose="02020603050405020304" pitchFamily="18" charset="0"/>
              </a:rPr>
              <a:t> or </a:t>
            </a:r>
            <a:r>
              <a:rPr lang="en-US" b="0" i="0" u="none" strike="noStrike" dirty="0">
                <a:effectLst/>
                <a:latin typeface="Times New Roman" panose="02020603050405020304" pitchFamily="18" charset="0"/>
                <a:cs typeface="Times New Roman" panose="02020603050405020304" pitchFamily="18" charset="0"/>
                <a:hlinkClick r:id="rId6" tooltip="Subtropical">
                  <a:extLst>
                    <a:ext uri="{A12FA001-AC4F-418D-AE19-62706E023703}">
                      <ahyp:hlinkClr xmlns:ahyp="http://schemas.microsoft.com/office/drawing/2018/hyperlinkcolor" val="tx"/>
                    </a:ext>
                  </a:extLst>
                </a:hlinkClick>
              </a:rPr>
              <a:t>subtropical</a:t>
            </a:r>
            <a:r>
              <a:rPr lang="en-US" b="0" i="0" dirty="0">
                <a:effectLst/>
                <a:latin typeface="Times New Roman" panose="02020603050405020304" pitchFamily="18" charset="0"/>
                <a:cs typeface="Times New Roman" panose="02020603050405020304" pitchFamily="18" charset="0"/>
              </a:rPr>
              <a:t> regions.</a:t>
            </a:r>
          </a:p>
          <a:p>
            <a:pPr marL="285750" indent="-285750">
              <a:buFont typeface="Arial" panose="020B0604020202020204" pitchFamily="34" charset="0"/>
              <a:buChar char="•"/>
            </a:pPr>
            <a:r>
              <a:rPr lang="en-IN" b="0" i="0" u="none" strike="noStrike" dirty="0">
                <a:effectLst/>
                <a:latin typeface="Times New Roman" panose="02020603050405020304" pitchFamily="18" charset="0"/>
                <a:cs typeface="Times New Roman" panose="02020603050405020304" pitchFamily="18" charset="0"/>
                <a:hlinkClick r:id="rId7" tooltip="Brazil">
                  <a:extLst>
                    <a:ext uri="{A12FA001-AC4F-418D-AE19-62706E023703}">
                      <ahyp:hlinkClr xmlns:ahyp="http://schemas.microsoft.com/office/drawing/2018/hyperlinkcolor" val="tx"/>
                    </a:ext>
                  </a:extLst>
                </a:hlinkClick>
              </a:rPr>
              <a:t>Brazil</a:t>
            </a:r>
            <a:r>
              <a:rPr lang="en-IN" b="0" i="0" dirty="0">
                <a:effectLst/>
                <a:latin typeface="Times New Roman" panose="02020603050405020304" pitchFamily="18" charset="0"/>
                <a:cs typeface="Times New Roman" panose="02020603050405020304" pitchFamily="18" charset="0"/>
              </a:rPr>
              <a:t>, </a:t>
            </a:r>
            <a:r>
              <a:rPr lang="en-IN" b="0" i="0" u="none" strike="noStrike" dirty="0">
                <a:effectLst/>
                <a:latin typeface="Times New Roman" panose="02020603050405020304" pitchFamily="18" charset="0"/>
                <a:cs typeface="Times New Roman" panose="02020603050405020304" pitchFamily="18" charset="0"/>
                <a:hlinkClick r:id="rId8" tooltip="China">
                  <a:extLst>
                    <a:ext uri="{A12FA001-AC4F-418D-AE19-62706E023703}">
                      <ahyp:hlinkClr xmlns:ahyp="http://schemas.microsoft.com/office/drawing/2018/hyperlinkcolor" val="tx"/>
                    </a:ext>
                  </a:extLst>
                </a:hlinkClick>
              </a:rPr>
              <a:t>China</a:t>
            </a:r>
            <a:r>
              <a:rPr lang="en-IN" b="0" i="0" dirty="0">
                <a:effectLst/>
                <a:latin typeface="Times New Roman" panose="02020603050405020304" pitchFamily="18" charset="0"/>
                <a:cs typeface="Times New Roman" panose="02020603050405020304" pitchFamily="18" charset="0"/>
              </a:rPr>
              <a:t>, </a:t>
            </a:r>
            <a:r>
              <a:rPr lang="en-IN" b="0" i="0" u="none" strike="noStrike" dirty="0">
                <a:effectLst/>
                <a:latin typeface="Times New Roman" panose="02020603050405020304" pitchFamily="18" charset="0"/>
                <a:cs typeface="Times New Roman" panose="02020603050405020304" pitchFamily="18" charset="0"/>
                <a:hlinkClick r:id="rId9" tooltip="Colombia">
                  <a:extLst>
                    <a:ext uri="{A12FA001-AC4F-418D-AE19-62706E023703}">
                      <ahyp:hlinkClr xmlns:ahyp="http://schemas.microsoft.com/office/drawing/2018/hyperlinkcolor" val="tx"/>
                    </a:ext>
                  </a:extLst>
                </a:hlinkClick>
              </a:rPr>
              <a:t>Colombia</a:t>
            </a:r>
            <a:r>
              <a:rPr lang="en-IN" b="0" i="0" dirty="0">
                <a:effectLst/>
                <a:latin typeface="Times New Roman" panose="02020603050405020304" pitchFamily="18" charset="0"/>
                <a:cs typeface="Times New Roman" panose="02020603050405020304" pitchFamily="18" charset="0"/>
              </a:rPr>
              <a:t>, </a:t>
            </a:r>
            <a:r>
              <a:rPr lang="en-IN" b="0" i="0" u="none" strike="noStrike" dirty="0">
                <a:effectLst/>
                <a:latin typeface="Times New Roman" panose="02020603050405020304" pitchFamily="18" charset="0"/>
                <a:cs typeface="Times New Roman" panose="02020603050405020304" pitchFamily="18" charset="0"/>
                <a:hlinkClick r:id="rId10" tooltip="Costa Rica">
                  <a:extLst>
                    <a:ext uri="{A12FA001-AC4F-418D-AE19-62706E023703}">
                      <ahyp:hlinkClr xmlns:ahyp="http://schemas.microsoft.com/office/drawing/2018/hyperlinkcolor" val="tx"/>
                    </a:ext>
                  </a:extLst>
                </a:hlinkClick>
              </a:rPr>
              <a:t>Costa Rica</a:t>
            </a:r>
            <a:r>
              <a:rPr lang="en-IN" b="0" i="0" dirty="0">
                <a:effectLst/>
                <a:latin typeface="Times New Roman" panose="02020603050405020304" pitchFamily="18" charset="0"/>
                <a:cs typeface="Times New Roman" panose="02020603050405020304" pitchFamily="18" charset="0"/>
              </a:rPr>
              <a:t>, </a:t>
            </a:r>
            <a:r>
              <a:rPr lang="en-IN" b="0" i="0" u="none" strike="noStrike" dirty="0">
                <a:effectLst/>
                <a:latin typeface="Times New Roman" panose="02020603050405020304" pitchFamily="18" charset="0"/>
                <a:cs typeface="Times New Roman" panose="02020603050405020304" pitchFamily="18" charset="0"/>
                <a:hlinkClick r:id="rId11" tooltip="India">
                  <a:extLst>
                    <a:ext uri="{A12FA001-AC4F-418D-AE19-62706E023703}">
                      <ahyp:hlinkClr xmlns:ahyp="http://schemas.microsoft.com/office/drawing/2018/hyperlinkcolor" val="tx"/>
                    </a:ext>
                  </a:extLst>
                </a:hlinkClick>
              </a:rPr>
              <a:t>India</a:t>
            </a:r>
            <a:r>
              <a:rPr lang="en-IN" b="0" i="0" dirty="0">
                <a:effectLst/>
                <a:latin typeface="Times New Roman" panose="02020603050405020304" pitchFamily="18" charset="0"/>
                <a:cs typeface="Times New Roman" panose="02020603050405020304" pitchFamily="18" charset="0"/>
              </a:rPr>
              <a:t>, </a:t>
            </a:r>
            <a:r>
              <a:rPr lang="en-IN" b="0" i="0" u="none" strike="noStrike" dirty="0">
                <a:effectLst/>
                <a:latin typeface="Times New Roman" panose="02020603050405020304" pitchFamily="18" charset="0"/>
                <a:cs typeface="Times New Roman" panose="02020603050405020304" pitchFamily="18" charset="0"/>
                <a:hlinkClick r:id="rId12" tooltip="Indonesia">
                  <a:extLst>
                    <a:ext uri="{A12FA001-AC4F-418D-AE19-62706E023703}">
                      <ahyp:hlinkClr xmlns:ahyp="http://schemas.microsoft.com/office/drawing/2018/hyperlinkcolor" val="tx"/>
                    </a:ext>
                  </a:extLst>
                </a:hlinkClick>
              </a:rPr>
              <a:t>Indonesia</a:t>
            </a:r>
            <a:r>
              <a:rPr lang="en-IN" b="0" i="0" dirty="0">
                <a:effectLst/>
                <a:latin typeface="Times New Roman" panose="02020603050405020304" pitchFamily="18" charset="0"/>
                <a:cs typeface="Times New Roman" panose="02020603050405020304" pitchFamily="18" charset="0"/>
              </a:rPr>
              <a:t>, </a:t>
            </a:r>
            <a:r>
              <a:rPr lang="en-IN" b="0" i="0" u="none" strike="noStrike" dirty="0">
                <a:effectLst/>
                <a:latin typeface="Times New Roman" panose="02020603050405020304" pitchFamily="18" charset="0"/>
                <a:cs typeface="Times New Roman" panose="02020603050405020304" pitchFamily="18" charset="0"/>
                <a:hlinkClick r:id="rId13" tooltip="Kenya">
                  <a:extLst>
                    <a:ext uri="{A12FA001-AC4F-418D-AE19-62706E023703}">
                      <ahyp:hlinkClr xmlns:ahyp="http://schemas.microsoft.com/office/drawing/2018/hyperlinkcolor" val="tx"/>
                    </a:ext>
                  </a:extLst>
                </a:hlinkClick>
              </a:rPr>
              <a:t>Kenya</a:t>
            </a:r>
            <a:r>
              <a:rPr lang="en-IN" b="0" i="0" dirty="0">
                <a:effectLst/>
                <a:latin typeface="Times New Roman" panose="02020603050405020304" pitchFamily="18" charset="0"/>
                <a:cs typeface="Times New Roman" panose="02020603050405020304" pitchFamily="18" charset="0"/>
              </a:rPr>
              <a:t>, </a:t>
            </a:r>
            <a:r>
              <a:rPr lang="en-IN" b="0" i="0" u="none" strike="noStrike" dirty="0">
                <a:effectLst/>
                <a:latin typeface="Times New Roman" panose="02020603050405020304" pitchFamily="18" charset="0"/>
                <a:cs typeface="Times New Roman" panose="02020603050405020304" pitchFamily="18" charset="0"/>
                <a:hlinkClick r:id="rId14" tooltip="Mexico">
                  <a:extLst>
                    <a:ext uri="{A12FA001-AC4F-418D-AE19-62706E023703}">
                      <ahyp:hlinkClr xmlns:ahyp="http://schemas.microsoft.com/office/drawing/2018/hyperlinkcolor" val="tx"/>
                    </a:ext>
                  </a:extLst>
                </a:hlinkClick>
              </a:rPr>
              <a:t>Mexico</a:t>
            </a:r>
            <a:r>
              <a:rPr lang="en-IN" b="0" i="0" dirty="0">
                <a:effectLst/>
                <a:latin typeface="Times New Roman" panose="02020603050405020304" pitchFamily="18" charset="0"/>
                <a:cs typeface="Times New Roman" panose="02020603050405020304" pitchFamily="18" charset="0"/>
              </a:rPr>
              <a:t>, </a:t>
            </a:r>
            <a:r>
              <a:rPr lang="en-IN" b="0" i="0" u="none" strike="noStrike" dirty="0">
                <a:effectLst/>
                <a:latin typeface="Times New Roman" panose="02020603050405020304" pitchFamily="18" charset="0"/>
                <a:cs typeface="Times New Roman" panose="02020603050405020304" pitchFamily="18" charset="0"/>
                <a:hlinkClick r:id="rId15" tooltip="Peru">
                  <a:extLst>
                    <a:ext uri="{A12FA001-AC4F-418D-AE19-62706E023703}">
                      <ahyp:hlinkClr xmlns:ahyp="http://schemas.microsoft.com/office/drawing/2018/hyperlinkcolor" val="tx"/>
                    </a:ext>
                  </a:extLst>
                </a:hlinkClick>
              </a:rPr>
              <a:t>Peru</a:t>
            </a:r>
            <a:r>
              <a:rPr lang="en-IN" b="0" i="0" dirty="0">
                <a:effectLst/>
                <a:latin typeface="Times New Roman" panose="02020603050405020304" pitchFamily="18" charset="0"/>
                <a:cs typeface="Times New Roman" panose="02020603050405020304" pitchFamily="18" charset="0"/>
              </a:rPr>
              <a:t>, the </a:t>
            </a:r>
            <a:r>
              <a:rPr lang="en-IN" b="0" i="0" u="none" strike="noStrike" dirty="0">
                <a:effectLst/>
                <a:latin typeface="Times New Roman" panose="02020603050405020304" pitchFamily="18" charset="0"/>
                <a:cs typeface="Times New Roman" panose="02020603050405020304" pitchFamily="18" charset="0"/>
                <a:hlinkClick r:id="rId16" tooltip="Philippines">
                  <a:extLst>
                    <a:ext uri="{A12FA001-AC4F-418D-AE19-62706E023703}">
                      <ahyp:hlinkClr xmlns:ahyp="http://schemas.microsoft.com/office/drawing/2018/hyperlinkcolor" val="tx"/>
                    </a:ext>
                  </a:extLst>
                </a:hlinkClick>
              </a:rPr>
              <a:t>Philippines</a:t>
            </a:r>
            <a:r>
              <a:rPr lang="en-IN" b="0" i="0" dirty="0">
                <a:effectLst/>
                <a:latin typeface="Times New Roman" panose="02020603050405020304" pitchFamily="18" charset="0"/>
                <a:cs typeface="Times New Roman" panose="02020603050405020304" pitchFamily="18" charset="0"/>
              </a:rPr>
              <a:t>, </a:t>
            </a:r>
            <a:r>
              <a:rPr lang="en-IN" b="0" i="0" u="none" strike="noStrike" dirty="0">
                <a:effectLst/>
                <a:latin typeface="Times New Roman" panose="02020603050405020304" pitchFamily="18" charset="0"/>
                <a:cs typeface="Times New Roman" panose="02020603050405020304" pitchFamily="18" charset="0"/>
                <a:hlinkClick r:id="rId17" tooltip="South Africa">
                  <a:extLst>
                    <a:ext uri="{A12FA001-AC4F-418D-AE19-62706E023703}">
                      <ahyp:hlinkClr xmlns:ahyp="http://schemas.microsoft.com/office/drawing/2018/hyperlinkcolor" val="tx"/>
                    </a:ext>
                  </a:extLst>
                </a:hlinkClick>
              </a:rPr>
              <a:t>South Africa</a:t>
            </a:r>
            <a:r>
              <a:rPr lang="en-IN" b="0" i="0" dirty="0">
                <a:effectLst/>
                <a:latin typeface="Times New Roman" panose="02020603050405020304" pitchFamily="18" charset="0"/>
                <a:cs typeface="Times New Roman" panose="02020603050405020304" pitchFamily="18" charset="0"/>
              </a:rPr>
              <a:t> and </a:t>
            </a:r>
            <a:r>
              <a:rPr lang="en-IN" b="0" i="0" u="sng" dirty="0">
                <a:effectLst/>
                <a:latin typeface="Times New Roman" panose="02020603050405020304" pitchFamily="18" charset="0"/>
                <a:cs typeface="Times New Roman" panose="02020603050405020304" pitchFamily="18" charset="0"/>
                <a:hlinkClick r:id="rId18">
                  <a:extLst>
                    <a:ext uri="{A12FA001-AC4F-418D-AE19-62706E023703}">
                      <ahyp:hlinkClr xmlns:ahyp="http://schemas.microsoft.com/office/drawing/2018/hyperlinkcolor" val="tx"/>
                    </a:ext>
                  </a:extLst>
                </a:hlinkClick>
              </a:rPr>
              <a:t>Venezuela</a:t>
            </a:r>
            <a:r>
              <a:rPr lang="en-IN" b="0" i="0" u="sng" dirty="0">
                <a:effectLst/>
                <a:latin typeface="Times New Roman" panose="02020603050405020304" pitchFamily="18" charset="0"/>
                <a:cs typeface="Times New Roman" panose="02020603050405020304" pitchFamily="18" charset="0"/>
              </a:rPr>
              <a:t> etc.</a:t>
            </a:r>
          </a:p>
          <a:p>
            <a:pPr marL="285750" indent="-285750">
              <a:buFont typeface="Arial" panose="020B0604020202020204" pitchFamily="34" charset="0"/>
              <a:buChar char="•"/>
            </a:pPr>
            <a:r>
              <a:rPr lang="en-US" b="1" i="0" dirty="0">
                <a:solidFill>
                  <a:srgbClr val="212121"/>
                </a:solidFill>
                <a:effectLst/>
                <a:latin typeface="Times New Roman" panose="02020603050405020304" pitchFamily="18" charset="0"/>
                <a:cs typeface="Times New Roman" panose="02020603050405020304" pitchFamily="18" charset="0"/>
              </a:rPr>
              <a:t>India is one of the 12 mega biodiversity countries in the world</a:t>
            </a:r>
            <a:r>
              <a:rPr lang="en-IN" b="1" i="0" dirty="0">
                <a:solidFill>
                  <a:srgbClr val="212121"/>
                </a:solidFill>
                <a:effectLst/>
                <a:latin typeface="Times New Roman" panose="02020603050405020304" pitchFamily="18" charset="0"/>
                <a:cs typeface="Times New Roman" panose="02020603050405020304" pitchFamily="18" charset="0"/>
              </a:rPr>
              <a:t>.</a:t>
            </a:r>
          </a:p>
          <a:p>
            <a:r>
              <a:rPr lang="en-IN" b="1" dirty="0">
                <a:solidFill>
                  <a:srgbClr val="212121"/>
                </a:solidFill>
                <a:latin typeface="Times New Roman" panose="02020603050405020304" pitchFamily="18" charset="0"/>
                <a:cs typeface="Times New Roman" panose="02020603050405020304" pitchFamily="18" charset="0"/>
              </a:rPr>
              <a:t>Hot spots in India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a:t>
            </a:r>
            <a:r>
              <a:rPr lang="en-US" b="0" i="0" dirty="0">
                <a:effectLst/>
                <a:latin typeface="Times New Roman" panose="02020603050405020304" pitchFamily="18" charset="0"/>
                <a:cs typeface="Times New Roman" panose="02020603050405020304" pitchFamily="18" charset="0"/>
              </a:rPr>
              <a:t>he Himalayas,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a:t>
            </a:r>
            <a:r>
              <a:rPr lang="en-US" b="0" i="0" dirty="0">
                <a:effectLst/>
                <a:latin typeface="Times New Roman" panose="02020603050405020304" pitchFamily="18" charset="0"/>
                <a:cs typeface="Times New Roman" panose="02020603050405020304" pitchFamily="18" charset="0"/>
              </a:rPr>
              <a:t>he Western Ghats,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a:t>
            </a:r>
            <a:r>
              <a:rPr lang="en-US" b="0" i="0" dirty="0">
                <a:effectLst/>
                <a:latin typeface="Times New Roman" panose="02020603050405020304" pitchFamily="18" charset="0"/>
                <a:cs typeface="Times New Roman" panose="02020603050405020304" pitchFamily="18" charset="0"/>
              </a:rPr>
              <a:t>he Indo-Burma region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a:t>
            </a:r>
            <a:r>
              <a:rPr lang="en-US" b="0" i="0" dirty="0">
                <a:effectLst/>
                <a:latin typeface="Times New Roman" panose="02020603050405020304" pitchFamily="18" charset="0"/>
                <a:cs typeface="Times New Roman" panose="02020603050405020304" pitchFamily="18" charset="0"/>
              </a:rPr>
              <a:t>he Sundaland.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a:t>
            </a:r>
            <a:r>
              <a:rPr lang="en-US" b="0" i="0" dirty="0">
                <a:effectLst/>
                <a:latin typeface="Times New Roman" panose="02020603050405020304" pitchFamily="18" charset="0"/>
                <a:cs typeface="Times New Roman" panose="02020603050405020304" pitchFamily="18" charset="0"/>
              </a:rPr>
              <a:t>he Sundarbans and </a:t>
            </a: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a:t>
            </a:r>
            <a:r>
              <a:rPr lang="en-US" b="0" i="0" dirty="0" err="1">
                <a:effectLst/>
                <a:latin typeface="Times New Roman" panose="02020603050405020304" pitchFamily="18" charset="0"/>
                <a:cs typeface="Times New Roman" panose="02020603050405020304" pitchFamily="18" charset="0"/>
              </a:rPr>
              <a:t>Terrai-Duar</a:t>
            </a:r>
            <a:r>
              <a:rPr lang="en-US" b="0" i="0" dirty="0">
                <a:effectLst/>
                <a:latin typeface="Times New Roman" panose="02020603050405020304" pitchFamily="18" charset="0"/>
                <a:cs typeface="Times New Roman" panose="02020603050405020304" pitchFamily="18" charset="0"/>
              </a:rPr>
              <a:t> Savannah grasslands </a:t>
            </a:r>
            <a:endParaRPr lang="en-IN"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711C5240-171D-456C-A401-F8EF5D1D2FE2}"/>
              </a:ext>
            </a:extLst>
          </p:cNvPr>
          <p:cNvSpPr>
            <a:spLocks noGrp="1"/>
          </p:cNvSpPr>
          <p:nvPr>
            <p:ph type="ftr" sz="quarter" idx="11"/>
          </p:nvPr>
        </p:nvSpPr>
        <p:spPr/>
        <p:txBody>
          <a:bodyPr/>
          <a:lstStyle/>
          <a:p>
            <a:r>
              <a:rPr lang="it-IT"/>
              <a:t>Sonali Agarwal        EVS (ANC0302)            Unit 3</a:t>
            </a:r>
            <a:endParaRPr lang="en-US"/>
          </a:p>
        </p:txBody>
      </p:sp>
    </p:spTree>
    <p:extLst>
      <p:ext uri="{BB962C8B-B14F-4D97-AF65-F5344CB8AC3E}">
        <p14:creationId xmlns:p14="http://schemas.microsoft.com/office/powerpoint/2010/main" val="13985751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B4AFC24-EED5-4047-94D5-88ED72BA5B16}" type="datetime1">
              <a:rPr lang="en-US" smtClean="0"/>
              <a:t>3/28/2022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0210BB25-85DB-4F28-A559-90285566310C}"/>
              </a:ext>
            </a:extLst>
          </p:cNvPr>
          <p:cNvSpPr txBox="1"/>
          <p:nvPr/>
        </p:nvSpPr>
        <p:spPr>
          <a:xfrm>
            <a:off x="1219200" y="687789"/>
            <a:ext cx="7086600" cy="5758179"/>
          </a:xfrm>
          <a:prstGeom prst="rect">
            <a:avLst/>
          </a:prstGeom>
          <a:noFill/>
        </p:spPr>
        <p:txBody>
          <a:bodyPr wrap="square">
            <a:spAutoFit/>
          </a:bodyPr>
          <a:lstStyle/>
          <a:p>
            <a:pPr>
              <a:lnSpc>
                <a:spcPct val="115000"/>
              </a:lnSpc>
              <a:spcBef>
                <a:spcPts val="200"/>
              </a:spcBef>
              <a:spcAft>
                <a:spcPts val="1125"/>
              </a:spcAft>
            </a:pPr>
            <a:r>
              <a:rPr lang="en-US" sz="1650" b="1" dirty="0">
                <a:solidFill>
                  <a:srgbClr val="191919"/>
                </a:solidFill>
                <a:effectLst/>
                <a:latin typeface="Times New Roman" panose="02020603050405020304" pitchFamily="18" charset="0"/>
                <a:ea typeface="Times New Roman" panose="02020603050405020304" pitchFamily="18" charset="0"/>
                <a:cs typeface="Times New Roman" panose="02020603050405020304" pitchFamily="18" charset="0"/>
              </a:rPr>
              <a:t>Biosphere Reserves in India</a:t>
            </a:r>
            <a:endParaRPr lang="en-IN" sz="1200" b="1" dirty="0">
              <a:solidFill>
                <a:srgbClr val="1F4D78"/>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R="95250" lvl="0">
              <a:lnSpc>
                <a:spcPct val="115000"/>
              </a:lnSpc>
              <a:spcAft>
                <a:spcPts val="750"/>
              </a:spcAft>
              <a:buSzPts val="1000"/>
              <a:tabLst>
                <a:tab pos="4572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There are 18 biosphere reserves in India:</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285750" marR="95250" lvl="0" indent="-285750">
              <a:lnSpc>
                <a:spcPct val="115000"/>
              </a:lnSpc>
              <a:spcAft>
                <a:spcPts val="750"/>
              </a:spcAft>
              <a:buSzPts val="1000"/>
              <a:buFont typeface="Wingdings" panose="05000000000000000000" pitchFamily="2" charset="2"/>
              <a:buChar char="Ø"/>
              <a:tabLst>
                <a:tab pos="4572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Cold Desert, Himachal Pradesh</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285750" marR="95250" lvl="0" indent="-285750">
              <a:lnSpc>
                <a:spcPct val="115000"/>
              </a:lnSpc>
              <a:spcAft>
                <a:spcPts val="750"/>
              </a:spcAft>
              <a:buSzPts val="1000"/>
              <a:buFont typeface="Wingdings" panose="05000000000000000000" pitchFamily="2" charset="2"/>
              <a:buChar char="Ø"/>
              <a:tabLst>
                <a:tab pos="4572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Nanda Devi,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Uttrakhand</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285750" marR="95250" lvl="0" indent="-285750">
              <a:lnSpc>
                <a:spcPct val="115000"/>
              </a:lnSpc>
              <a:spcAft>
                <a:spcPts val="750"/>
              </a:spcAft>
              <a:buSzPts val="1000"/>
              <a:buFont typeface="Wingdings" panose="05000000000000000000" pitchFamily="2" charset="2"/>
              <a:buChar char="Ø"/>
              <a:tabLst>
                <a:tab pos="457200" algn="l"/>
              </a:tabLst>
            </a:pP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Khangchendzonga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Sikkim</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285750" marR="95250" lvl="0" indent="-285750">
              <a:lnSpc>
                <a:spcPct val="115000"/>
              </a:lnSpc>
              <a:spcAft>
                <a:spcPts val="750"/>
              </a:spcAft>
              <a:buSzPts val="1000"/>
              <a:buFont typeface="Wingdings" panose="05000000000000000000" pitchFamily="2" charset="2"/>
              <a:buChar char="Ø"/>
              <a:tabLst>
                <a:tab pos="457200" algn="l"/>
              </a:tabLst>
            </a:pP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Dehang-Debang</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Arunachal Pradesh</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285750" marR="95250" lvl="0" indent="-285750">
              <a:lnSpc>
                <a:spcPct val="115000"/>
              </a:lnSpc>
              <a:spcAft>
                <a:spcPts val="750"/>
              </a:spcAft>
              <a:buSzPts val="1000"/>
              <a:buFont typeface="Wingdings" panose="05000000000000000000" pitchFamily="2" charset="2"/>
              <a:buChar char="Ø"/>
              <a:tabLst>
                <a:tab pos="4572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Manas, Assam</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285750" marR="95250" lvl="0" indent="-285750">
              <a:lnSpc>
                <a:spcPct val="115000"/>
              </a:lnSpc>
              <a:spcAft>
                <a:spcPts val="750"/>
              </a:spcAft>
              <a:buSzPts val="1000"/>
              <a:buFont typeface="Wingdings" panose="05000000000000000000" pitchFamily="2" charset="2"/>
              <a:buChar char="Ø"/>
              <a:tabLst>
                <a:tab pos="457200" algn="l"/>
              </a:tabLst>
            </a:pP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Dibru-Saikhowa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Assam</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285750" marR="95250" lvl="0" indent="-285750">
              <a:lnSpc>
                <a:spcPct val="115000"/>
              </a:lnSpc>
              <a:spcAft>
                <a:spcPts val="750"/>
              </a:spcAft>
              <a:buSzPts val="1000"/>
              <a:buFont typeface="Wingdings" panose="05000000000000000000" pitchFamily="2" charset="2"/>
              <a:buChar char="Ø"/>
              <a:tabLst>
                <a:tab pos="457200" algn="l"/>
              </a:tabLst>
            </a:pP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Nokrek</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Meghalaya</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285750" marR="95250" lvl="0" indent="-285750">
              <a:lnSpc>
                <a:spcPct val="115000"/>
              </a:lnSpc>
              <a:spcAft>
                <a:spcPts val="750"/>
              </a:spcAft>
              <a:buSzPts val="1000"/>
              <a:buFont typeface="Wingdings" panose="05000000000000000000" pitchFamily="2" charset="2"/>
              <a:buChar char="Ø"/>
              <a:tabLst>
                <a:tab pos="4572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Panna, Madhya Pradesh</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285750" marR="95250" lvl="0" indent="-285750">
              <a:lnSpc>
                <a:spcPct val="115000"/>
              </a:lnSpc>
              <a:spcAft>
                <a:spcPts val="750"/>
              </a:spcAft>
              <a:buSzPts val="1000"/>
              <a:buFont typeface="Wingdings" panose="05000000000000000000" pitchFamily="2" charset="2"/>
              <a:buChar char="Ø"/>
              <a:tabLst>
                <a:tab pos="457200" algn="l"/>
              </a:tabLst>
            </a:pP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Pachmarhi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Madhya Pradesh</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285750" marR="95250" lvl="0" indent="-285750">
              <a:lnSpc>
                <a:spcPct val="115000"/>
              </a:lnSpc>
              <a:spcAft>
                <a:spcPts val="750"/>
              </a:spcAft>
              <a:buSzPts val="1000"/>
              <a:buFont typeface="Wingdings" panose="05000000000000000000" pitchFamily="2" charset="2"/>
              <a:buChar char="Ø"/>
              <a:tabLst>
                <a:tab pos="457200" algn="l"/>
              </a:tabLst>
            </a:pP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Achanakmar-Amarkantak</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Madhya Pradesh-Chhattisgarh</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285750" marR="95250" lvl="0" indent="-285750">
              <a:lnSpc>
                <a:spcPct val="115000"/>
              </a:lnSpc>
              <a:spcAft>
                <a:spcPts val="750"/>
              </a:spcAft>
              <a:buSzPts val="1000"/>
              <a:buFont typeface="Wingdings" panose="05000000000000000000" pitchFamily="2" charset="2"/>
              <a:buChar char="Ø"/>
              <a:tabLst>
                <a:tab pos="457200" algn="l"/>
              </a:tabLst>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Kachchh, Gujarat (Largest Area)</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006EABA8-3990-427E-81F1-51DA91F7F6CF}"/>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noProof="0" dirty="0">
                <a:ln>
                  <a:noFill/>
                </a:ln>
                <a:solidFill>
                  <a:schemeClr val="dk1"/>
                </a:solidFill>
                <a:effectLst/>
                <a:uLnTx/>
                <a:uFillTx/>
                <a:latin typeface="+mn-lt"/>
                <a:ea typeface="+mn-ea"/>
                <a:cs typeface="+mn-cs"/>
              </a:rPr>
              <a:t> </a:t>
            </a:r>
            <a:r>
              <a:rPr lang="en-US" sz="3000" dirty="0"/>
              <a:t>Mega</a:t>
            </a:r>
            <a:r>
              <a:rPr kumimoji="0" lang="en-US" sz="3000" b="0" i="0" u="none" strike="noStrike" kern="1200" cap="none" spc="0" normalizeH="0" noProof="0" dirty="0">
                <a:ln>
                  <a:noFill/>
                </a:ln>
                <a:solidFill>
                  <a:schemeClr val="dk1"/>
                </a:solidFill>
                <a:effectLst/>
                <a:uLnTx/>
                <a:uFillTx/>
                <a:latin typeface="+mn-lt"/>
                <a:ea typeface="+mn-ea"/>
                <a:cs typeface="+mn-cs"/>
              </a:rPr>
              <a:t>diversity Zones (CO3)</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2" name="Footer Placeholder 1">
            <a:extLst>
              <a:ext uri="{FF2B5EF4-FFF2-40B4-BE49-F238E27FC236}">
                <a16:creationId xmlns:a16="http://schemas.microsoft.com/office/drawing/2014/main" id="{A9A690DA-254F-44B9-9E26-253B04F04FAA}"/>
              </a:ext>
            </a:extLst>
          </p:cNvPr>
          <p:cNvSpPr>
            <a:spLocks noGrp="1"/>
          </p:cNvSpPr>
          <p:nvPr>
            <p:ph type="ftr" sz="quarter" idx="11"/>
          </p:nvPr>
        </p:nvSpPr>
        <p:spPr/>
        <p:txBody>
          <a:bodyPr/>
          <a:lstStyle/>
          <a:p>
            <a:r>
              <a:rPr lang="it-IT"/>
              <a:t>Sonali Agarwal        EVS (ANC0302)            Unit 3</a:t>
            </a:r>
            <a:endParaRPr lang="en-US"/>
          </a:p>
        </p:txBody>
      </p:sp>
    </p:spTree>
    <p:extLst>
      <p:ext uri="{BB962C8B-B14F-4D97-AF65-F5344CB8AC3E}">
        <p14:creationId xmlns:p14="http://schemas.microsoft.com/office/powerpoint/2010/main" val="28812426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3AE97A-A8E0-4F57-BE62-5CD77D2E36CA}" type="datetime1">
              <a:rPr lang="en-US" smtClean="0"/>
              <a:t>3/28/2022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0210BB25-85DB-4F28-A559-90285566310C}"/>
              </a:ext>
            </a:extLst>
          </p:cNvPr>
          <p:cNvSpPr txBox="1"/>
          <p:nvPr/>
        </p:nvSpPr>
        <p:spPr>
          <a:xfrm>
            <a:off x="457200" y="793972"/>
            <a:ext cx="8915400" cy="6101799"/>
          </a:xfrm>
          <a:prstGeom prst="rect">
            <a:avLst/>
          </a:prstGeom>
          <a:noFill/>
        </p:spPr>
        <p:txBody>
          <a:bodyPr wrap="square">
            <a:spAutoFit/>
          </a:bodyPr>
          <a:lstStyle/>
          <a:p>
            <a:pPr marL="628650" marR="190500" lvl="1" indent="-171450">
              <a:lnSpc>
                <a:spcPct val="115000"/>
              </a:lnSpc>
              <a:spcAft>
                <a:spcPts val="750"/>
              </a:spcAft>
              <a:buSzPts val="1000"/>
              <a:buFont typeface="Wingdings" panose="05000000000000000000" pitchFamily="2" charset="2"/>
              <a:buChar char="Ø"/>
              <a:tabLst>
                <a:tab pos="914400" algn="l"/>
              </a:tabLst>
            </a:pP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Sundarban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West Bengal</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628650" marR="190500" lvl="1" indent="-171450">
              <a:lnSpc>
                <a:spcPct val="115000"/>
              </a:lnSpc>
              <a:spcAft>
                <a:spcPts val="750"/>
              </a:spcAft>
              <a:buSzPts val="1000"/>
              <a:buFont typeface="Wingdings" panose="05000000000000000000" pitchFamily="2" charset="2"/>
              <a:buChar char="Ø"/>
              <a:tabLst>
                <a:tab pos="914400" algn="l"/>
              </a:tabLst>
            </a:pP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Seshachalam</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Andhra Pradesh</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628650" marR="190500" lvl="1" indent="-171450">
              <a:lnSpc>
                <a:spcPct val="115000"/>
              </a:lnSpc>
              <a:spcAft>
                <a:spcPts val="750"/>
              </a:spcAft>
              <a:buSzPts val="1000"/>
              <a:buFont typeface="Wingdings" panose="05000000000000000000" pitchFamily="2" charset="2"/>
              <a:buChar char="Ø"/>
              <a:tabLst>
                <a:tab pos="914400" algn="l"/>
              </a:tabLst>
            </a:pP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Agasthyamala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Karnataka-Tamil Nadu-Kerala</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628650" marR="190500" lvl="1" indent="-171450">
              <a:lnSpc>
                <a:spcPct val="115000"/>
              </a:lnSpc>
              <a:spcAft>
                <a:spcPts val="750"/>
              </a:spcAft>
              <a:buSzPts val="1000"/>
              <a:buFont typeface="Wingdings" panose="05000000000000000000" pitchFamily="2" charset="2"/>
              <a:buChar char="Ø"/>
              <a:tabLst>
                <a:tab pos="914400" algn="l"/>
              </a:tabLst>
            </a:pPr>
            <a:r>
              <a:rPr lang="en-US" b="1" dirty="0" err="1">
                <a:effectLst/>
                <a:latin typeface="Times New Roman" panose="02020603050405020304" pitchFamily="18" charset="0"/>
                <a:ea typeface="Times New Roman" panose="02020603050405020304" pitchFamily="18" charset="0"/>
                <a:cs typeface="Times New Roman" panose="02020603050405020304" pitchFamily="18" charset="0"/>
              </a:rPr>
              <a:t>Nilgiri</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Tamil Nadu-Kerala (First to be Included)</a:t>
            </a:r>
            <a:endParaRPr lang="en-IN" b="1" dirty="0">
              <a:latin typeface="Times New Roman" panose="02020603050405020304" pitchFamily="18" charset="0"/>
              <a:ea typeface="Times New Roman" panose="02020603050405020304" pitchFamily="18" charset="0"/>
              <a:cs typeface="Times New Roman" panose="02020603050405020304" pitchFamily="18" charset="0"/>
            </a:endParaRPr>
          </a:p>
          <a:p>
            <a:pPr marL="628650" marR="190500" lvl="1" indent="-171450">
              <a:lnSpc>
                <a:spcPct val="115000"/>
              </a:lnSpc>
              <a:spcAft>
                <a:spcPts val="750"/>
              </a:spcAft>
              <a:buSzPts val="1000"/>
              <a:buFont typeface="Wingdings" panose="05000000000000000000" pitchFamily="2" charset="2"/>
              <a:buChar char="Ø"/>
              <a:tabLst>
                <a:tab pos="9144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Gulf of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Mannar</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Tamil Nadu</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628650" marR="190500" lvl="1" indent="-171450">
              <a:lnSpc>
                <a:spcPct val="115000"/>
              </a:lnSpc>
              <a:spcAft>
                <a:spcPts val="750"/>
              </a:spcAft>
              <a:buSzPts val="1000"/>
              <a:buFont typeface="Wingdings" panose="05000000000000000000" pitchFamily="2" charset="2"/>
              <a:buChar char="Ø"/>
              <a:tabLst>
                <a:tab pos="9144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Great Nicobar, Andaman &amp; Nicobar Island</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t>National Parks:</a:t>
            </a:r>
          </a:p>
          <a:p>
            <a:pPr marL="285750" indent="-285750">
              <a:lnSpc>
                <a:spcPct val="115000"/>
              </a:lnSpc>
              <a:spcAft>
                <a:spcPts val="1000"/>
              </a:spcAft>
              <a:buFont typeface="Arial" panose="020B0604020202020204" pitchFamily="34" charset="0"/>
              <a:buChar char="•"/>
            </a:pPr>
            <a:r>
              <a:rPr lang="en-US" b="0" i="0" dirty="0">
                <a:solidFill>
                  <a:srgbClr val="202122"/>
                </a:solidFill>
                <a:effectLst/>
                <a:latin typeface="Arial" panose="020B0604020202020204" pitchFamily="34" charset="0"/>
              </a:rPr>
              <a:t>There are 106 existing national parks in India covering an area of 43,716 km2, which is 1.33% of the geographical area of the country (National Wildlife Database, Dec. 2020).</a:t>
            </a:r>
          </a:p>
          <a:p>
            <a:pPr marL="285750" indent="-285750">
              <a:lnSpc>
                <a:spcPct val="115000"/>
              </a:lnSpc>
              <a:spcAft>
                <a:spcPts val="1000"/>
              </a:spcAft>
              <a:buFont typeface="Arial" panose="020B0604020202020204" pitchFamily="34" charset="0"/>
              <a:buChar char="•"/>
            </a:pPr>
            <a:r>
              <a:rPr lang="en-US" b="0" i="0" dirty="0">
                <a:solidFill>
                  <a:srgbClr val="202122"/>
                </a:solidFill>
                <a:effectLst/>
                <a:latin typeface="Arial" panose="020B0604020202020204" pitchFamily="34" charset="0"/>
              </a:rPr>
              <a:t> In addition to the above 75 National Parks covering an area of 16,608 km2 are proposed in the Protected Area Network Report (Rodgers &amp; Panwar, 1988). </a:t>
            </a:r>
          </a:p>
          <a:p>
            <a:pPr marL="285750" indent="-285750">
              <a:lnSpc>
                <a:spcPct val="115000"/>
              </a:lnSpc>
              <a:spcAft>
                <a:spcPts val="1000"/>
              </a:spcAft>
              <a:buFont typeface="Arial" panose="020B0604020202020204" pitchFamily="34" charset="0"/>
              <a:buChar char="•"/>
            </a:pPr>
            <a:r>
              <a:rPr lang="en-US" b="0" i="0" dirty="0">
                <a:solidFill>
                  <a:srgbClr val="202122"/>
                </a:solidFill>
                <a:effectLst/>
                <a:latin typeface="Arial" panose="020B0604020202020204" pitchFamily="34" charset="0"/>
              </a:rPr>
              <a:t> </a:t>
            </a:r>
            <a:r>
              <a:rPr lang="en-IN" sz="1800" b="0" i="0" u="sng" strike="noStrike" dirty="0">
                <a:solidFill>
                  <a:srgbClr val="0563C1"/>
                </a:solidFill>
                <a:effectLst/>
                <a:latin typeface="Calibri" panose="020F0502020204030204" pitchFamily="34" charset="0"/>
              </a:rPr>
              <a:t>https://en.wikipedia.org/wiki/List_of_national_parks_of_India</a:t>
            </a:r>
            <a:r>
              <a:rPr lang="en-IN" dirty="0"/>
              <a:t> </a:t>
            </a:r>
          </a:p>
          <a:p>
            <a:pPr marL="285750" indent="-285750">
              <a:lnSpc>
                <a:spcPct val="115000"/>
              </a:lnSpc>
              <a:spcAft>
                <a:spcPts val="1000"/>
              </a:spcAft>
              <a:buFont typeface="Arial" panose="020B0604020202020204" pitchFamily="34" charset="0"/>
              <a:buChar char="•"/>
            </a:pPr>
            <a:endParaRPr lang="en-US" b="0" i="0" dirty="0">
              <a:solidFill>
                <a:srgbClr val="202122"/>
              </a:solidFill>
              <a:effectLst/>
              <a:latin typeface="Arial" panose="020B0604020202020204" pitchFamily="34" charset="0"/>
            </a:endParaRPr>
          </a:p>
          <a:p>
            <a:pPr marL="285750" indent="-285750">
              <a:lnSpc>
                <a:spcPct val="115000"/>
              </a:lnSpc>
              <a:spcAft>
                <a:spcPts val="1000"/>
              </a:spcAft>
              <a:buFont typeface="Arial" panose="020B0604020202020204" pitchFamily="34" charset="0"/>
              <a:buChar char="•"/>
            </a:pP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630D87EA-2C60-48FD-A993-EDE04A41E0DD}"/>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noProof="0" dirty="0">
                <a:ln>
                  <a:noFill/>
                </a:ln>
                <a:solidFill>
                  <a:schemeClr val="dk1"/>
                </a:solidFill>
                <a:effectLst/>
                <a:uLnTx/>
                <a:uFillTx/>
                <a:latin typeface="+mn-lt"/>
                <a:ea typeface="+mn-ea"/>
                <a:cs typeface="+mn-cs"/>
              </a:rPr>
              <a:t> </a:t>
            </a:r>
            <a:r>
              <a:rPr lang="en-US" sz="3000" dirty="0"/>
              <a:t>Mega</a:t>
            </a:r>
            <a:r>
              <a:rPr kumimoji="0" lang="en-US" sz="3000" b="0" i="0" u="none" strike="noStrike" kern="1200" cap="none" spc="0" normalizeH="0" noProof="0" dirty="0">
                <a:ln>
                  <a:noFill/>
                </a:ln>
                <a:solidFill>
                  <a:schemeClr val="dk1"/>
                </a:solidFill>
                <a:effectLst/>
                <a:uLnTx/>
                <a:uFillTx/>
                <a:latin typeface="+mn-lt"/>
                <a:ea typeface="+mn-ea"/>
                <a:cs typeface="+mn-cs"/>
              </a:rPr>
              <a:t>diversity Zones (CO3)</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2" name="Footer Placeholder 1">
            <a:extLst>
              <a:ext uri="{FF2B5EF4-FFF2-40B4-BE49-F238E27FC236}">
                <a16:creationId xmlns:a16="http://schemas.microsoft.com/office/drawing/2014/main" id="{FD440123-E035-4D53-B664-F4A9FF85E495}"/>
              </a:ext>
            </a:extLst>
          </p:cNvPr>
          <p:cNvSpPr>
            <a:spLocks noGrp="1"/>
          </p:cNvSpPr>
          <p:nvPr>
            <p:ph type="ftr" sz="quarter" idx="11"/>
          </p:nvPr>
        </p:nvSpPr>
        <p:spPr/>
        <p:txBody>
          <a:bodyPr/>
          <a:lstStyle/>
          <a:p>
            <a:r>
              <a:rPr lang="it-IT"/>
              <a:t>Sonali Agarwal        EVS (ANC0302)            Unit 3</a:t>
            </a:r>
            <a:endParaRPr lang="en-US"/>
          </a:p>
        </p:txBody>
      </p:sp>
    </p:spTree>
    <p:extLst>
      <p:ext uri="{BB962C8B-B14F-4D97-AF65-F5344CB8AC3E}">
        <p14:creationId xmlns:p14="http://schemas.microsoft.com/office/powerpoint/2010/main" val="37396763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0EE329F-4FAF-4BD3-A0DA-B3D97C6E6800}" type="datetime1">
              <a:rPr lang="en-US" smtClean="0"/>
              <a:t>3/28/2022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itle 1">
            <a:extLst>
              <a:ext uri="{FF2B5EF4-FFF2-40B4-BE49-F238E27FC236}">
                <a16:creationId xmlns:a16="http://schemas.microsoft.com/office/drawing/2014/main" id="{CB2FC42E-B10A-4F49-9D6D-862C96CDA5BC}"/>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noProof="0" dirty="0">
                <a:ln>
                  <a:noFill/>
                </a:ln>
                <a:solidFill>
                  <a:schemeClr val="dk1"/>
                </a:solidFill>
                <a:effectLst/>
                <a:uLnTx/>
                <a:uFillTx/>
                <a:latin typeface="+mn-lt"/>
                <a:ea typeface="+mn-ea"/>
                <a:cs typeface="+mn-cs"/>
              </a:rPr>
              <a:t> </a:t>
            </a:r>
            <a:r>
              <a:rPr lang="en-US" sz="3000" dirty="0"/>
              <a:t>Mega</a:t>
            </a:r>
            <a:r>
              <a:rPr kumimoji="0" lang="en-US" sz="3000" b="0" i="0" u="none" strike="noStrike" kern="1200" cap="none" spc="0" normalizeH="0" noProof="0" dirty="0">
                <a:ln>
                  <a:noFill/>
                </a:ln>
                <a:solidFill>
                  <a:schemeClr val="dk1"/>
                </a:solidFill>
                <a:effectLst/>
                <a:uLnTx/>
                <a:uFillTx/>
                <a:latin typeface="+mn-lt"/>
                <a:ea typeface="+mn-ea"/>
                <a:cs typeface="+mn-cs"/>
              </a:rPr>
              <a:t>diversity Zones (CO3)</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2" name="TextBox 11">
            <a:extLst>
              <a:ext uri="{FF2B5EF4-FFF2-40B4-BE49-F238E27FC236}">
                <a16:creationId xmlns:a16="http://schemas.microsoft.com/office/drawing/2014/main" id="{123B255C-9E72-4019-91A7-92325E23D8C8}"/>
              </a:ext>
            </a:extLst>
          </p:cNvPr>
          <p:cNvSpPr txBox="1"/>
          <p:nvPr/>
        </p:nvSpPr>
        <p:spPr>
          <a:xfrm>
            <a:off x="457200" y="782602"/>
            <a:ext cx="8077200" cy="4278094"/>
          </a:xfrm>
          <a:prstGeom prst="rect">
            <a:avLst/>
          </a:prstGeom>
          <a:noFill/>
        </p:spPr>
        <p:txBody>
          <a:bodyPr wrap="square">
            <a:spAutoFit/>
          </a:bodyPr>
          <a:lstStyle/>
          <a:p>
            <a:pPr lvl="0"/>
            <a:r>
              <a:rPr lang="en-US" sz="1600" b="1" u="sng" dirty="0"/>
              <a:t>Wildlife Sanctuaries:</a:t>
            </a:r>
            <a:r>
              <a:rPr lang="en-US" sz="1600" b="0" i="0" dirty="0">
                <a:solidFill>
                  <a:srgbClr val="202122"/>
                </a:solidFill>
                <a:effectLst/>
                <a:latin typeface="Arial" panose="020B0604020202020204" pitchFamily="34" charset="0"/>
              </a:rPr>
              <a:t> </a:t>
            </a:r>
          </a:p>
          <a:p>
            <a:pPr lvl="0"/>
            <a:r>
              <a:rPr lang="en-US" sz="1600" b="0" i="0" dirty="0">
                <a:effectLst/>
                <a:latin typeface="Times New Roman" panose="02020603050405020304" pitchFamily="18" charset="0"/>
                <a:cs typeface="Times New Roman" panose="02020603050405020304" pitchFamily="18" charset="0"/>
              </a:rPr>
              <a:t>A </a:t>
            </a:r>
            <a:r>
              <a:rPr lang="en-US" sz="1600" b="1" i="0" u="none" strike="noStrike" dirty="0">
                <a:effectLst/>
                <a:latin typeface="Times New Roman" panose="02020603050405020304" pitchFamily="18" charset="0"/>
                <a:cs typeface="Times New Roman" panose="02020603050405020304" pitchFamily="18" charset="0"/>
                <a:hlinkClick r:id="rId3" tooltip="Nature reserve">
                  <a:extLst>
                    <a:ext uri="{A12FA001-AC4F-418D-AE19-62706E023703}">
                      <ahyp:hlinkClr xmlns:ahyp="http://schemas.microsoft.com/office/drawing/2018/hyperlinkcolor" val="tx"/>
                    </a:ext>
                  </a:extLst>
                </a:hlinkClick>
              </a:rPr>
              <a:t>Wildlife Sanctuary</a:t>
            </a:r>
            <a:r>
              <a:rPr lang="en-US" sz="1600" b="0" i="0" dirty="0">
                <a:effectLst/>
                <a:latin typeface="Times New Roman" panose="02020603050405020304" pitchFamily="18" charset="0"/>
                <a:cs typeface="Times New Roman" panose="02020603050405020304" pitchFamily="18" charset="0"/>
              </a:rPr>
              <a:t> is a </a:t>
            </a:r>
            <a:r>
              <a:rPr lang="en-US" sz="1600" b="0" i="0" u="none" strike="noStrike" dirty="0">
                <a:effectLst/>
                <a:latin typeface="Times New Roman" panose="02020603050405020304" pitchFamily="18" charset="0"/>
                <a:cs typeface="Times New Roman" panose="02020603050405020304" pitchFamily="18" charset="0"/>
                <a:hlinkClick r:id="rId4" tooltip="Protected area">
                  <a:extLst>
                    <a:ext uri="{A12FA001-AC4F-418D-AE19-62706E023703}">
                      <ahyp:hlinkClr xmlns:ahyp="http://schemas.microsoft.com/office/drawing/2018/hyperlinkcolor" val="tx"/>
                    </a:ext>
                  </a:extLst>
                </a:hlinkClick>
              </a:rPr>
              <a:t>protected area</a:t>
            </a:r>
            <a:r>
              <a:rPr lang="en-US" sz="1600" b="0" i="0" dirty="0">
                <a:effectLst/>
                <a:latin typeface="Times New Roman" panose="02020603050405020304" pitchFamily="18" charset="0"/>
                <a:cs typeface="Times New Roman" panose="02020603050405020304" pitchFamily="18" charset="0"/>
              </a:rPr>
              <a:t> of importance for </a:t>
            </a:r>
            <a:r>
              <a:rPr lang="en-US" sz="1600" b="0" i="0" u="none" strike="noStrike" dirty="0">
                <a:effectLst/>
                <a:latin typeface="Times New Roman" panose="02020603050405020304" pitchFamily="18" charset="0"/>
                <a:cs typeface="Times New Roman" panose="02020603050405020304" pitchFamily="18" charset="0"/>
                <a:hlinkClick r:id="rId5" tooltip="Flora">
                  <a:extLst>
                    <a:ext uri="{A12FA001-AC4F-418D-AE19-62706E023703}">
                      <ahyp:hlinkClr xmlns:ahyp="http://schemas.microsoft.com/office/drawing/2018/hyperlinkcolor" val="tx"/>
                    </a:ext>
                  </a:extLst>
                </a:hlinkClick>
              </a:rPr>
              <a:t>flora</a:t>
            </a:r>
            <a:r>
              <a:rPr lang="en-US" sz="1600" b="0" i="0" dirty="0">
                <a:effectLst/>
                <a:latin typeface="Times New Roman" panose="02020603050405020304" pitchFamily="18" charset="0"/>
                <a:cs typeface="Times New Roman" panose="02020603050405020304" pitchFamily="18" charset="0"/>
              </a:rPr>
              <a:t>, </a:t>
            </a:r>
            <a:r>
              <a:rPr lang="en-US" sz="1600" b="0" i="0" u="none" strike="noStrike" dirty="0">
                <a:effectLst/>
                <a:latin typeface="Times New Roman" panose="02020603050405020304" pitchFamily="18" charset="0"/>
                <a:cs typeface="Times New Roman" panose="02020603050405020304" pitchFamily="18" charset="0"/>
                <a:hlinkClick r:id="rId6" tooltip="Fauna">
                  <a:extLst>
                    <a:ext uri="{A12FA001-AC4F-418D-AE19-62706E023703}">
                      <ahyp:hlinkClr xmlns:ahyp="http://schemas.microsoft.com/office/drawing/2018/hyperlinkcolor" val="tx"/>
                    </a:ext>
                  </a:extLst>
                </a:hlinkClick>
              </a:rPr>
              <a:t>fauna</a:t>
            </a:r>
            <a:r>
              <a:rPr lang="en-US" sz="1600" b="0" i="0" dirty="0">
                <a:effectLst/>
                <a:latin typeface="Times New Roman" panose="02020603050405020304" pitchFamily="18" charset="0"/>
                <a:cs typeface="Times New Roman" panose="02020603050405020304" pitchFamily="18" charset="0"/>
              </a:rPr>
              <a:t>, or features of </a:t>
            </a:r>
            <a:r>
              <a:rPr lang="en-US" sz="1600" b="0" i="0" u="none" strike="noStrike" dirty="0">
                <a:effectLst/>
                <a:latin typeface="Times New Roman" panose="02020603050405020304" pitchFamily="18" charset="0"/>
                <a:cs typeface="Times New Roman" panose="02020603050405020304" pitchFamily="18" charset="0"/>
                <a:hlinkClick r:id="rId7" tooltip="Geological">
                  <a:extLst>
                    <a:ext uri="{A12FA001-AC4F-418D-AE19-62706E023703}">
                      <ahyp:hlinkClr xmlns:ahyp="http://schemas.microsoft.com/office/drawing/2018/hyperlinkcolor" val="tx"/>
                    </a:ext>
                  </a:extLst>
                </a:hlinkClick>
              </a:rPr>
              <a:t>geological</a:t>
            </a:r>
            <a:r>
              <a:rPr lang="en-US" sz="1600" b="0" i="0" dirty="0">
                <a:effectLst/>
                <a:latin typeface="Times New Roman" panose="02020603050405020304" pitchFamily="18" charset="0"/>
                <a:cs typeface="Times New Roman" panose="02020603050405020304" pitchFamily="18" charset="0"/>
              </a:rPr>
              <a:t> or other interest, which is reserved and managed for </a:t>
            </a:r>
            <a:r>
              <a:rPr lang="en-US" sz="1600" b="0" i="0" u="none" strike="noStrike" dirty="0">
                <a:effectLst/>
                <a:latin typeface="Times New Roman" panose="02020603050405020304" pitchFamily="18" charset="0"/>
                <a:cs typeface="Times New Roman" panose="02020603050405020304" pitchFamily="18" charset="0"/>
                <a:hlinkClick r:id="rId8" tooltip="Conservation (ethic)">
                  <a:extLst>
                    <a:ext uri="{A12FA001-AC4F-418D-AE19-62706E023703}">
                      <ahyp:hlinkClr xmlns:ahyp="http://schemas.microsoft.com/office/drawing/2018/hyperlinkcolor" val="tx"/>
                    </a:ext>
                  </a:extLst>
                </a:hlinkClick>
              </a:rPr>
              <a:t>conservation</a:t>
            </a:r>
            <a:r>
              <a:rPr lang="en-US" sz="1600" b="0" i="0" dirty="0">
                <a:effectLst/>
                <a:latin typeface="Times New Roman" panose="02020603050405020304" pitchFamily="18" charset="0"/>
                <a:cs typeface="Times New Roman" panose="02020603050405020304" pitchFamily="18" charset="0"/>
              </a:rPr>
              <a:t> and to provide opportunities for study or </a:t>
            </a:r>
            <a:r>
              <a:rPr lang="en-US" sz="1600" b="0" i="0" u="none" strike="noStrike" dirty="0">
                <a:effectLst/>
                <a:latin typeface="Times New Roman" panose="02020603050405020304" pitchFamily="18" charset="0"/>
                <a:cs typeface="Times New Roman" panose="02020603050405020304" pitchFamily="18" charset="0"/>
                <a:hlinkClick r:id="rId9" tooltip="Research">
                  <a:extLst>
                    <a:ext uri="{A12FA001-AC4F-418D-AE19-62706E023703}">
                      <ahyp:hlinkClr xmlns:ahyp="http://schemas.microsoft.com/office/drawing/2018/hyperlinkcolor" val="tx"/>
                    </a:ext>
                  </a:extLst>
                </a:hlinkClick>
              </a:rPr>
              <a:t>research</a:t>
            </a:r>
            <a:r>
              <a:rPr lang="en-US" sz="1600" b="0" i="0" dirty="0">
                <a:effectLst/>
                <a:latin typeface="Times New Roman" panose="02020603050405020304" pitchFamily="18" charset="0"/>
                <a:cs typeface="Times New Roman" panose="02020603050405020304" pitchFamily="18" charset="0"/>
              </a:rPr>
              <a:t>. </a:t>
            </a:r>
          </a:p>
          <a:p>
            <a:pPr lvl="0"/>
            <a:r>
              <a:rPr lang="en-US" sz="1600" b="0" i="0" dirty="0">
                <a:effectLst/>
                <a:latin typeface="Times New Roman" panose="02020603050405020304" pitchFamily="18" charset="0"/>
                <a:cs typeface="Times New Roman" panose="02020603050405020304" pitchFamily="18" charset="0"/>
              </a:rPr>
              <a:t>The </a:t>
            </a:r>
            <a:r>
              <a:rPr lang="en-US" sz="1600" b="0" i="0" u="none" strike="noStrike" dirty="0">
                <a:effectLst/>
                <a:latin typeface="Times New Roman" panose="02020603050405020304" pitchFamily="18" charset="0"/>
                <a:cs typeface="Times New Roman" panose="02020603050405020304" pitchFamily="18" charset="0"/>
                <a:hlinkClick r:id="rId10" tooltip="Wild Life (Protection) Act, 1972">
                  <a:extLst>
                    <a:ext uri="{A12FA001-AC4F-418D-AE19-62706E023703}">
                      <ahyp:hlinkClr xmlns:ahyp="http://schemas.microsoft.com/office/drawing/2018/hyperlinkcolor" val="tx"/>
                    </a:ext>
                  </a:extLst>
                </a:hlinkClick>
              </a:rPr>
              <a:t>Wild Life (Protection) Act, 1972</a:t>
            </a:r>
            <a:r>
              <a:rPr lang="en-US" sz="1600" b="0" i="0" dirty="0">
                <a:effectLst/>
                <a:latin typeface="Times New Roman" panose="02020603050405020304" pitchFamily="18" charset="0"/>
                <a:cs typeface="Times New Roman" panose="02020603050405020304" pitchFamily="18" charset="0"/>
              </a:rPr>
              <a:t> provides for the establishment of Protected Areas in India</a:t>
            </a:r>
            <a:endParaRPr lang="en-US" sz="1600" b="1" u="sng"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Conserve animals &amp; Birds only</a:t>
            </a:r>
          </a:p>
          <a:p>
            <a:r>
              <a:rPr lang="en-US" sz="1600" dirty="0">
                <a:latin typeface="Times New Roman" panose="02020603050405020304" pitchFamily="18" charset="0"/>
                <a:cs typeface="Times New Roman" panose="02020603050405020304" pitchFamily="18" charset="0"/>
              </a:rPr>
              <a:t>(Examples)</a:t>
            </a:r>
          </a:p>
          <a:p>
            <a:r>
              <a:rPr lang="en-US" sz="1600" dirty="0" err="1">
                <a:latin typeface="Times New Roman" panose="02020603050405020304" pitchFamily="18" charset="0"/>
                <a:cs typeface="Times New Roman" panose="02020603050405020304" pitchFamily="18" charset="0"/>
              </a:rPr>
              <a:t>Mudumalai</a:t>
            </a:r>
            <a:r>
              <a:rPr lang="en-US" sz="1600" dirty="0">
                <a:latin typeface="Times New Roman" panose="02020603050405020304" pitchFamily="18" charset="0"/>
                <a:cs typeface="Times New Roman" panose="02020603050405020304" pitchFamily="18" charset="0"/>
              </a:rPr>
              <a:t> wildlife sanctuary –TN </a:t>
            </a:r>
          </a:p>
          <a:p>
            <a:r>
              <a:rPr lang="en-IN" sz="1600" dirty="0" err="1">
                <a:latin typeface="Times New Roman" panose="02020603050405020304" pitchFamily="18" charset="0"/>
                <a:cs typeface="Times New Roman" panose="02020603050405020304" pitchFamily="18" charset="0"/>
              </a:rPr>
              <a:t>Vedanthangal</a:t>
            </a:r>
            <a:r>
              <a:rPr lang="en-IN" sz="1600" dirty="0">
                <a:latin typeface="Times New Roman" panose="02020603050405020304" pitchFamily="18" charset="0"/>
                <a:cs typeface="Times New Roman" panose="02020603050405020304" pitchFamily="18" charset="0"/>
              </a:rPr>
              <a:t> Lake Bird</a:t>
            </a:r>
            <a:r>
              <a:rPr lang="en-US" sz="1600" dirty="0">
                <a:latin typeface="Times New Roman" panose="02020603050405020304" pitchFamily="18" charset="0"/>
                <a:cs typeface="Times New Roman" panose="02020603050405020304" pitchFamily="18" charset="0"/>
              </a:rPr>
              <a:t>  sanctuary- TN </a:t>
            </a:r>
          </a:p>
          <a:p>
            <a:r>
              <a:rPr lang="en-US" sz="1600" dirty="0">
                <a:latin typeface="Times New Roman" panose="02020603050405020304" pitchFamily="18" charset="0"/>
                <a:cs typeface="Times New Roman" panose="02020603050405020304" pitchFamily="18" charset="0"/>
              </a:rPr>
              <a:t>Sultanpur Bird sanctuary	- Haryana </a:t>
            </a:r>
          </a:p>
          <a:p>
            <a:r>
              <a:rPr lang="en-US" sz="1600" dirty="0">
                <a:latin typeface="Times New Roman" panose="02020603050405020304" pitchFamily="18" charset="0"/>
                <a:cs typeface="Times New Roman" panose="02020603050405020304" pitchFamily="18" charset="0"/>
              </a:rPr>
              <a:t>Ghana Bird sanctuary	- Rajasthan</a:t>
            </a:r>
          </a:p>
          <a:p>
            <a:r>
              <a:rPr lang="en-US" sz="1600" dirty="0">
                <a:latin typeface="Times New Roman" panose="02020603050405020304" pitchFamily="18" charset="0"/>
                <a:cs typeface="Times New Roman" panose="02020603050405020304" pitchFamily="18" charset="0"/>
              </a:rPr>
              <a:t> Wild Ass sanctuary	-Gujarat</a:t>
            </a:r>
          </a:p>
          <a:p>
            <a:r>
              <a:rPr lang="en-US" sz="1600" dirty="0"/>
              <a:t> </a:t>
            </a:r>
          </a:p>
          <a:p>
            <a:r>
              <a:rPr lang="en-US" sz="1600" b="1" i="1" dirty="0"/>
              <a:t>Role of wildlife Sanctuaries: </a:t>
            </a:r>
            <a:r>
              <a:rPr lang="en-US" sz="1600" dirty="0"/>
              <a:t>Protects animals only Harvesting of timber, Collection of forest products</a:t>
            </a:r>
          </a:p>
          <a:p>
            <a:pPr marL="0" indent="0">
              <a:buNone/>
            </a:pPr>
            <a:br>
              <a:rPr lang="en-US" sz="1600" dirty="0"/>
            </a:br>
            <a:r>
              <a:rPr lang="en-IN" sz="1600" b="0" i="0" u="sng" strike="noStrike" dirty="0">
                <a:solidFill>
                  <a:srgbClr val="0563C1"/>
                </a:solidFill>
                <a:effectLst/>
                <a:latin typeface="Calibri" panose="020F0502020204030204" pitchFamily="34" charset="0"/>
                <a:hlinkClick r:id="rId11"/>
              </a:rPr>
              <a:t>https://en.wikipedia.org/wiki/List_of_wildlife_sanctuaries_of_India</a:t>
            </a:r>
            <a:endParaRPr lang="en-US" sz="1600" dirty="0"/>
          </a:p>
        </p:txBody>
      </p:sp>
      <p:sp>
        <p:nvSpPr>
          <p:cNvPr id="2" name="Footer Placeholder 1">
            <a:extLst>
              <a:ext uri="{FF2B5EF4-FFF2-40B4-BE49-F238E27FC236}">
                <a16:creationId xmlns:a16="http://schemas.microsoft.com/office/drawing/2014/main" id="{06C17C66-59F5-4449-A18E-ED593731AC8D}"/>
              </a:ext>
            </a:extLst>
          </p:cNvPr>
          <p:cNvSpPr>
            <a:spLocks noGrp="1"/>
          </p:cNvSpPr>
          <p:nvPr>
            <p:ph type="ftr" sz="quarter" idx="11"/>
          </p:nvPr>
        </p:nvSpPr>
        <p:spPr/>
        <p:txBody>
          <a:bodyPr/>
          <a:lstStyle/>
          <a:p>
            <a:r>
              <a:rPr lang="it-IT"/>
              <a:t>Sonali Agarwal        EVS (ANC0302)            Unit 3</a:t>
            </a:r>
            <a:endParaRPr lang="en-US"/>
          </a:p>
        </p:txBody>
      </p:sp>
    </p:spTree>
    <p:extLst>
      <p:ext uri="{BB962C8B-B14F-4D97-AF65-F5344CB8AC3E}">
        <p14:creationId xmlns:p14="http://schemas.microsoft.com/office/powerpoint/2010/main" val="16763213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C0EACC6-81A4-49DC-B739-9CEEBC1122C7}" type="datetime1">
              <a:rPr lang="en-US" smtClean="0"/>
              <a:t>3/28/2022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itle 1">
            <a:extLst>
              <a:ext uri="{FF2B5EF4-FFF2-40B4-BE49-F238E27FC236}">
                <a16:creationId xmlns:a16="http://schemas.microsoft.com/office/drawing/2014/main" id="{CB2FC42E-B10A-4F49-9D6D-862C96CDA5BC}"/>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noProof="0" dirty="0">
                <a:ln>
                  <a:noFill/>
                </a:ln>
                <a:solidFill>
                  <a:schemeClr val="dk1"/>
                </a:solidFill>
                <a:effectLst/>
                <a:uLnTx/>
                <a:uFillTx/>
                <a:latin typeface="+mn-lt"/>
                <a:ea typeface="+mn-ea"/>
                <a:cs typeface="+mn-cs"/>
              </a:rPr>
              <a:t> </a:t>
            </a:r>
            <a:r>
              <a:rPr lang="en-US" sz="3000" dirty="0"/>
              <a:t>Mega</a:t>
            </a:r>
            <a:r>
              <a:rPr kumimoji="0" lang="en-US" sz="3000" b="0" i="0" u="none" strike="noStrike" kern="1200" cap="none" spc="0" normalizeH="0" noProof="0" dirty="0">
                <a:ln>
                  <a:noFill/>
                </a:ln>
                <a:solidFill>
                  <a:schemeClr val="dk1"/>
                </a:solidFill>
                <a:effectLst/>
                <a:uLnTx/>
                <a:uFillTx/>
                <a:latin typeface="+mn-lt"/>
                <a:ea typeface="+mn-ea"/>
                <a:cs typeface="+mn-cs"/>
              </a:rPr>
              <a:t>diversity Zones (CO3)</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7" name="TextBox 6">
            <a:extLst>
              <a:ext uri="{FF2B5EF4-FFF2-40B4-BE49-F238E27FC236}">
                <a16:creationId xmlns:a16="http://schemas.microsoft.com/office/drawing/2014/main" id="{DC571ADA-B16B-48E7-95EE-2F25D06F91CC}"/>
              </a:ext>
            </a:extLst>
          </p:cNvPr>
          <p:cNvSpPr txBox="1"/>
          <p:nvPr/>
        </p:nvSpPr>
        <p:spPr>
          <a:xfrm>
            <a:off x="533400" y="914400"/>
            <a:ext cx="8458200" cy="3693319"/>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Biogeographic zones</a:t>
            </a:r>
          </a:p>
          <a:p>
            <a:r>
              <a:rPr lang="en-US" b="0" i="0" dirty="0">
                <a:solidFill>
                  <a:srgbClr val="090909"/>
                </a:solidFill>
                <a:effectLst/>
                <a:latin typeface="Times New Roman" panose="02020603050405020304" pitchFamily="18" charset="0"/>
                <a:cs typeface="Times New Roman" panose="02020603050405020304" pitchFamily="18" charset="0"/>
              </a:rPr>
              <a:t>India has been </a:t>
            </a:r>
            <a:r>
              <a:rPr lang="en-US" b="0" i="0" dirty="0" err="1">
                <a:solidFill>
                  <a:srgbClr val="090909"/>
                </a:solidFill>
                <a:effectLst/>
                <a:latin typeface="Times New Roman" panose="02020603050405020304" pitchFamily="18" charset="0"/>
                <a:cs typeface="Times New Roman" panose="02020603050405020304" pitchFamily="18" charset="0"/>
              </a:rPr>
              <a:t>devided</a:t>
            </a:r>
            <a:r>
              <a:rPr lang="en-US" b="0" i="0" dirty="0">
                <a:solidFill>
                  <a:srgbClr val="090909"/>
                </a:solidFill>
                <a:effectLst/>
                <a:latin typeface="Times New Roman" panose="02020603050405020304" pitchFamily="18" charset="0"/>
                <a:cs typeface="Times New Roman" panose="02020603050405020304" pitchFamily="18" charset="0"/>
              </a:rPr>
              <a:t> into </a:t>
            </a:r>
            <a:r>
              <a:rPr lang="en-US" b="1" i="0" dirty="0">
                <a:solidFill>
                  <a:srgbClr val="090909"/>
                </a:solidFill>
                <a:effectLst/>
                <a:latin typeface="Times New Roman" panose="02020603050405020304" pitchFamily="18" charset="0"/>
                <a:cs typeface="Times New Roman" panose="02020603050405020304" pitchFamily="18" charset="0"/>
              </a:rPr>
              <a:t>ten recognizable biogeographic zones</a:t>
            </a:r>
            <a:r>
              <a:rPr lang="en-US" b="0" i="0" dirty="0">
                <a:solidFill>
                  <a:srgbClr val="090909"/>
                </a:solidFill>
                <a:effectLst/>
                <a:latin typeface="Times New Roman" panose="02020603050405020304" pitchFamily="18" charset="0"/>
                <a:cs typeface="Times New Roman" panose="02020603050405020304" pitchFamily="18" charset="0"/>
              </a:rPr>
              <a:t> as follows:</a:t>
            </a:r>
            <a:endParaRPr lang="en-IN" b="1" i="0" dirty="0">
              <a:effectLst/>
              <a:latin typeface="Times New Roman" panose="02020603050405020304" pitchFamily="18" charset="0"/>
              <a:cs typeface="Times New Roman" panose="02020603050405020304" pitchFamily="18" charset="0"/>
            </a:endParaRPr>
          </a:p>
          <a:p>
            <a:pPr algn="just" rtl="0">
              <a:buFont typeface="Arial" panose="020B0604020202020204" pitchFamily="34" charset="0"/>
              <a:buChar char="•"/>
            </a:pPr>
            <a:r>
              <a:rPr lang="en-IN" b="0" i="0" u="none"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Trans-Himalayan Region</a:t>
            </a:r>
            <a:endParaRPr lang="en-IN" b="0" i="0" dirty="0">
              <a:effectLst/>
              <a:latin typeface="Times New Roman" panose="02020603050405020304" pitchFamily="18" charset="0"/>
              <a:cs typeface="Times New Roman" panose="02020603050405020304" pitchFamily="18" charset="0"/>
            </a:endParaRPr>
          </a:p>
          <a:p>
            <a:pPr algn="just" rtl="0">
              <a:buFont typeface="Arial" panose="020B0604020202020204" pitchFamily="34" charset="0"/>
              <a:buChar char="•"/>
            </a:pPr>
            <a:r>
              <a:rPr lang="en-IN" b="0" i="0" u="none" strike="noStrike"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Himalayan Zone</a:t>
            </a:r>
            <a:endParaRPr lang="en-IN" b="0" i="0" dirty="0">
              <a:effectLst/>
              <a:latin typeface="Times New Roman" panose="02020603050405020304" pitchFamily="18" charset="0"/>
              <a:cs typeface="Times New Roman" panose="02020603050405020304" pitchFamily="18" charset="0"/>
            </a:endParaRPr>
          </a:p>
          <a:p>
            <a:pPr algn="just" rtl="0">
              <a:buFont typeface="Arial" panose="020B0604020202020204" pitchFamily="34" charset="0"/>
              <a:buChar char="•"/>
            </a:pPr>
            <a:r>
              <a:rPr lang="en-IN" b="0" i="0" u="sng" dirty="0">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Indian Desert Zone</a:t>
            </a:r>
            <a:endParaRPr lang="en-IN" b="0" i="0" dirty="0">
              <a:effectLst/>
              <a:latin typeface="Times New Roman" panose="02020603050405020304" pitchFamily="18" charset="0"/>
              <a:cs typeface="Times New Roman" panose="02020603050405020304" pitchFamily="18" charset="0"/>
            </a:endParaRPr>
          </a:p>
          <a:p>
            <a:pPr algn="just" rtl="0">
              <a:buFont typeface="Arial" panose="020B0604020202020204" pitchFamily="34" charset="0"/>
              <a:buChar char="•"/>
            </a:pPr>
            <a:r>
              <a:rPr lang="en-IN" b="0" i="0" u="none" strike="noStrike" dirty="0">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Semi Arid Region</a:t>
            </a:r>
            <a:endParaRPr lang="en-IN" b="0" i="0" dirty="0">
              <a:effectLst/>
              <a:latin typeface="Times New Roman" panose="02020603050405020304" pitchFamily="18" charset="0"/>
              <a:cs typeface="Times New Roman" panose="02020603050405020304" pitchFamily="18" charset="0"/>
            </a:endParaRPr>
          </a:p>
          <a:p>
            <a:pPr algn="just" rtl="0">
              <a:buFont typeface="Arial" panose="020B0604020202020204" pitchFamily="34" charset="0"/>
              <a:buChar char="•"/>
            </a:pPr>
            <a:r>
              <a:rPr lang="en-IN" b="0" i="0" u="none" strike="noStrike" dirty="0">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Western Ghats</a:t>
            </a:r>
            <a:endParaRPr lang="en-IN" b="0" i="0" dirty="0">
              <a:effectLst/>
              <a:latin typeface="Times New Roman" panose="02020603050405020304" pitchFamily="18" charset="0"/>
              <a:cs typeface="Times New Roman" panose="02020603050405020304" pitchFamily="18" charset="0"/>
            </a:endParaRPr>
          </a:p>
          <a:p>
            <a:pPr algn="just" rtl="0">
              <a:buFont typeface="Arial" panose="020B0604020202020204" pitchFamily="34" charset="0"/>
              <a:buChar char="•"/>
            </a:pPr>
            <a:r>
              <a:rPr lang="en-IN" b="0" i="0" u="none" strike="noStrike" dirty="0">
                <a:effectLst/>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Deccan Plateau</a:t>
            </a:r>
            <a:endParaRPr lang="en-IN" b="0" i="0" dirty="0">
              <a:effectLst/>
              <a:latin typeface="Times New Roman" panose="02020603050405020304" pitchFamily="18" charset="0"/>
              <a:cs typeface="Times New Roman" panose="02020603050405020304" pitchFamily="18" charset="0"/>
            </a:endParaRPr>
          </a:p>
          <a:p>
            <a:pPr algn="just" rtl="0">
              <a:buFont typeface="Arial" panose="020B0604020202020204" pitchFamily="34" charset="0"/>
              <a:buChar char="•"/>
            </a:pPr>
            <a:r>
              <a:rPr lang="en-IN" b="0" i="0" u="none" strike="noStrike" dirty="0">
                <a:effectLst/>
                <a:latin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Gangetic Plain</a:t>
            </a:r>
            <a:endParaRPr lang="en-IN" b="0" i="0" dirty="0">
              <a:effectLst/>
              <a:latin typeface="Times New Roman" panose="02020603050405020304" pitchFamily="18" charset="0"/>
              <a:cs typeface="Times New Roman" panose="02020603050405020304" pitchFamily="18" charset="0"/>
            </a:endParaRPr>
          </a:p>
          <a:p>
            <a:pPr algn="just" rtl="0">
              <a:buFont typeface="Arial" panose="020B0604020202020204" pitchFamily="34" charset="0"/>
              <a:buChar char="•"/>
            </a:pPr>
            <a:r>
              <a:rPr lang="en-IN" b="0" i="0" u="none" strike="noStrike" dirty="0">
                <a:effectLst/>
                <a:latin typeface="Times New Roman" panose="02020603050405020304" pitchFamily="18" charset="0"/>
                <a:cs typeface="Times New Roman" panose="02020603050405020304" pitchFamily="18" charset="0"/>
                <a:hlinkClick r:id="rId10">
                  <a:extLst>
                    <a:ext uri="{A12FA001-AC4F-418D-AE19-62706E023703}">
                      <ahyp:hlinkClr xmlns:ahyp="http://schemas.microsoft.com/office/drawing/2018/hyperlinkcolor" val="tx"/>
                    </a:ext>
                  </a:extLst>
                </a:hlinkClick>
              </a:rPr>
              <a:t>North East Region</a:t>
            </a:r>
            <a:endParaRPr lang="en-IN" b="0" i="0" dirty="0">
              <a:effectLst/>
              <a:latin typeface="Times New Roman" panose="02020603050405020304" pitchFamily="18" charset="0"/>
              <a:cs typeface="Times New Roman" panose="02020603050405020304" pitchFamily="18" charset="0"/>
            </a:endParaRPr>
          </a:p>
          <a:p>
            <a:pPr algn="just" rtl="0">
              <a:buFont typeface="Arial" panose="020B0604020202020204" pitchFamily="34" charset="0"/>
              <a:buChar char="•"/>
            </a:pPr>
            <a:r>
              <a:rPr lang="en-IN" b="0" i="0" u="none" strike="noStrike" dirty="0">
                <a:effectLst/>
                <a:latin typeface="Times New Roman" panose="02020603050405020304" pitchFamily="18" charset="0"/>
                <a:cs typeface="Times New Roman" panose="02020603050405020304" pitchFamily="18" charset="0"/>
                <a:hlinkClick r:id="rId11">
                  <a:extLst>
                    <a:ext uri="{A12FA001-AC4F-418D-AE19-62706E023703}">
                      <ahyp:hlinkClr xmlns:ahyp="http://schemas.microsoft.com/office/drawing/2018/hyperlinkcolor" val="tx"/>
                    </a:ext>
                  </a:extLst>
                </a:hlinkClick>
              </a:rPr>
              <a:t>Coastal Region</a:t>
            </a:r>
            <a:endParaRPr lang="en-IN" b="0" i="0" dirty="0">
              <a:effectLst/>
              <a:latin typeface="Times New Roman" panose="02020603050405020304" pitchFamily="18" charset="0"/>
              <a:cs typeface="Times New Roman" panose="02020603050405020304" pitchFamily="18" charset="0"/>
            </a:endParaRPr>
          </a:p>
          <a:p>
            <a:pPr algn="just" rtl="0">
              <a:buFont typeface="Arial" panose="020B0604020202020204" pitchFamily="34" charset="0"/>
              <a:buChar char="•"/>
            </a:pPr>
            <a:r>
              <a:rPr lang="en-IN" b="0" i="0" u="none" strike="noStrike" dirty="0">
                <a:effectLst/>
                <a:latin typeface="Times New Roman" panose="02020603050405020304" pitchFamily="18" charset="0"/>
                <a:cs typeface="Times New Roman" panose="02020603050405020304" pitchFamily="18" charset="0"/>
                <a:hlinkClick r:id="rId12">
                  <a:extLst>
                    <a:ext uri="{A12FA001-AC4F-418D-AE19-62706E023703}">
                      <ahyp:hlinkClr xmlns:ahyp="http://schemas.microsoft.com/office/drawing/2018/hyperlinkcolor" val="tx"/>
                    </a:ext>
                  </a:extLst>
                </a:hlinkClick>
              </a:rPr>
              <a:t>Andaman and Nicobar Islands</a:t>
            </a:r>
            <a:endParaRPr lang="en-IN" b="0" i="0" dirty="0">
              <a:effectLst/>
              <a:latin typeface="Times New Roman" panose="02020603050405020304" pitchFamily="18" charset="0"/>
              <a:cs typeface="Times New Roman" panose="02020603050405020304" pitchFamily="18" charset="0"/>
            </a:endParaRPr>
          </a:p>
          <a:p>
            <a:r>
              <a:rPr lang="en-IN" sz="1800" b="0" i="0" u="sng" strike="noStrike" dirty="0">
                <a:solidFill>
                  <a:srgbClr val="0563C1"/>
                </a:solidFill>
                <a:effectLst/>
                <a:latin typeface="Calibri" panose="020F0502020204030204" pitchFamily="34" charset="0"/>
              </a:rPr>
              <a:t>https://www.gktoday.in/topic/biogeographic-regions-of-india/</a:t>
            </a:r>
            <a:r>
              <a:rPr lang="en-IN" dirty="0"/>
              <a:t> </a:t>
            </a:r>
          </a:p>
        </p:txBody>
      </p:sp>
      <p:sp>
        <p:nvSpPr>
          <p:cNvPr id="2" name="Footer Placeholder 1">
            <a:extLst>
              <a:ext uri="{FF2B5EF4-FFF2-40B4-BE49-F238E27FC236}">
                <a16:creationId xmlns:a16="http://schemas.microsoft.com/office/drawing/2014/main" id="{7D5D0EE2-3E49-4A88-8CA3-B4A9B16DB552}"/>
              </a:ext>
            </a:extLst>
          </p:cNvPr>
          <p:cNvSpPr>
            <a:spLocks noGrp="1"/>
          </p:cNvSpPr>
          <p:nvPr>
            <p:ph type="ftr" sz="quarter" idx="11"/>
          </p:nvPr>
        </p:nvSpPr>
        <p:spPr/>
        <p:txBody>
          <a:bodyPr/>
          <a:lstStyle/>
          <a:p>
            <a:r>
              <a:rPr lang="it-IT"/>
              <a:t>Sonali Agarwal        EVS (ANC0302)            Unit 3</a:t>
            </a:r>
            <a:endParaRPr lang="en-US"/>
          </a:p>
        </p:txBody>
      </p:sp>
    </p:spTree>
    <p:extLst>
      <p:ext uri="{BB962C8B-B14F-4D97-AF65-F5344CB8AC3E}">
        <p14:creationId xmlns:p14="http://schemas.microsoft.com/office/powerpoint/2010/main" val="9152112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E69C54A-ECDC-4802-B33D-CF8DEF6882F5}" type="datetime1">
              <a:rPr lang="en-US" smtClean="0"/>
              <a:t>3/28/2022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itle 1">
            <a:extLst>
              <a:ext uri="{FF2B5EF4-FFF2-40B4-BE49-F238E27FC236}">
                <a16:creationId xmlns:a16="http://schemas.microsoft.com/office/drawing/2014/main" id="{CB2FC42E-B10A-4F49-9D6D-862C96CDA5BC}"/>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000" b="0" i="0" u="none" strike="noStrike" kern="1200" cap="none" spc="0" normalizeH="0" noProof="0" dirty="0">
                <a:ln>
                  <a:noFill/>
                </a:ln>
                <a:solidFill>
                  <a:schemeClr val="dk1"/>
                </a:solidFill>
                <a:effectLst/>
                <a:uLnTx/>
                <a:uFillTx/>
                <a:latin typeface="+mn-lt"/>
                <a:ea typeface="+mn-ea"/>
                <a:cs typeface="+mn-cs"/>
              </a:rPr>
              <a:t> </a:t>
            </a:r>
            <a:r>
              <a:rPr lang="en-IN" sz="3200" b="1" i="0" dirty="0">
                <a:solidFill>
                  <a:srgbClr val="000000"/>
                </a:solidFill>
                <a:effectLst/>
                <a:latin typeface="Arial" panose="020B0604020202020204" pitchFamily="34" charset="0"/>
              </a:rPr>
              <a:t>Value of biodiversity</a:t>
            </a:r>
            <a:r>
              <a:rPr kumimoji="0" lang="en-US" sz="3000" b="0" i="0" u="none" strike="noStrike" kern="1200" cap="none" spc="0" normalizeH="0" noProof="0" dirty="0">
                <a:ln>
                  <a:noFill/>
                </a:ln>
                <a:solidFill>
                  <a:schemeClr val="dk1"/>
                </a:solidFill>
                <a:effectLst/>
                <a:uLnTx/>
                <a:uFillTx/>
                <a:latin typeface="+mn-lt"/>
                <a:ea typeface="+mn-ea"/>
                <a:cs typeface="+mn-cs"/>
              </a:rPr>
              <a:t>(CO3)</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TextBox 9">
            <a:extLst>
              <a:ext uri="{FF2B5EF4-FFF2-40B4-BE49-F238E27FC236}">
                <a16:creationId xmlns:a16="http://schemas.microsoft.com/office/drawing/2014/main" id="{07446CDA-14A0-4B11-8F74-2BEB26266F8E}"/>
              </a:ext>
            </a:extLst>
          </p:cNvPr>
          <p:cNvSpPr txBox="1"/>
          <p:nvPr/>
        </p:nvSpPr>
        <p:spPr>
          <a:xfrm>
            <a:off x="457200" y="1219200"/>
            <a:ext cx="8458200" cy="3970318"/>
          </a:xfrm>
          <a:prstGeom prst="rect">
            <a:avLst/>
          </a:prstGeom>
          <a:noFill/>
        </p:spPr>
        <p:txBody>
          <a:bodyPr wrap="square">
            <a:spAutoFit/>
          </a:bodyPr>
          <a:lstStyle/>
          <a:p>
            <a:r>
              <a:rPr lang="en-IN" b="1" i="0" dirty="0">
                <a:solidFill>
                  <a:srgbClr val="000000"/>
                </a:solidFill>
                <a:effectLst/>
                <a:latin typeface="Times New Roman" panose="02020603050405020304" pitchFamily="18" charset="0"/>
                <a:cs typeface="Times New Roman" panose="02020603050405020304" pitchFamily="18" charset="0"/>
              </a:rPr>
              <a:t>Value of biodiversity:</a:t>
            </a:r>
          </a:p>
          <a:p>
            <a:r>
              <a:rPr lang="en-US" b="0" i="0" dirty="0">
                <a:solidFill>
                  <a:srgbClr val="424142"/>
                </a:solidFill>
                <a:effectLst/>
                <a:latin typeface="Times New Roman" panose="02020603050405020304" pitchFamily="18" charset="0"/>
                <a:cs typeface="Times New Roman" panose="02020603050405020304" pitchFamily="18" charset="0"/>
              </a:rPr>
              <a:t>Some of the major values of biodiversity are as follows: 1. Environmental Value 2. Social Value 3. Ecosystem Services 4. Economic Value 5. Consumptive use value 6. Productive Use Value 7. Ethical and Moral Value 8. Aesthetic Value.</a:t>
            </a:r>
          </a:p>
          <a:p>
            <a:r>
              <a:rPr lang="en-US" b="1" dirty="0">
                <a:latin typeface="Times New Roman" panose="02020603050405020304" pitchFamily="18" charset="0"/>
                <a:cs typeface="Times New Roman" panose="02020603050405020304" pitchFamily="18" charset="0"/>
              </a:rPr>
              <a:t>Direct values </a:t>
            </a:r>
            <a:r>
              <a:rPr lang="en-US" dirty="0">
                <a:latin typeface="Times New Roman" panose="02020603050405020304" pitchFamily="18" charset="0"/>
                <a:cs typeface="Times New Roman" panose="02020603050405020304" pitchFamily="18" charset="0"/>
              </a:rPr>
              <a:t>These are those ways by which we can directly use biodiversity for our benefit. For example we can use plants as food of for deriving medicines in the laboratory. Economic value and recreational value comes under this category. Direct values are further classified into: </a:t>
            </a:r>
          </a:p>
          <a:p>
            <a:r>
              <a:rPr lang="en-US" dirty="0">
                <a:latin typeface="Times New Roman" panose="02020603050405020304" pitchFamily="18" charset="0"/>
                <a:cs typeface="Times New Roman" panose="02020603050405020304" pitchFamily="18" charset="0"/>
              </a:rPr>
              <a:t>• Consumptive use Value: Consumptive use value is the value put on the products of nature which are consumed directly without passing through a market. For example, if we use firewood by cutting down a tree or consume an animal after hunting it. </a:t>
            </a:r>
          </a:p>
          <a:p>
            <a:r>
              <a:rPr lang="en-US" dirty="0">
                <a:latin typeface="Times New Roman" panose="02020603050405020304" pitchFamily="18" charset="0"/>
                <a:cs typeface="Times New Roman" panose="02020603050405020304" pitchFamily="18" charset="0"/>
              </a:rPr>
              <a:t>• Productive use value: Productive use value is the value put on the products of nature which are consumed after passing through a market. For example, if we buy fish from the market then it will have productive use value.</a:t>
            </a:r>
            <a:endParaRPr lang="en-IN" b="1" i="0" dirty="0">
              <a:solidFill>
                <a:srgbClr val="000000"/>
              </a:solidFill>
              <a:effectLst/>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6F21E1B6-EDD4-426E-9BD0-B14C58045148}"/>
              </a:ext>
            </a:extLst>
          </p:cNvPr>
          <p:cNvSpPr>
            <a:spLocks noGrp="1"/>
          </p:cNvSpPr>
          <p:nvPr>
            <p:ph type="ftr" sz="quarter" idx="11"/>
          </p:nvPr>
        </p:nvSpPr>
        <p:spPr/>
        <p:txBody>
          <a:bodyPr/>
          <a:lstStyle/>
          <a:p>
            <a:r>
              <a:rPr lang="it-IT"/>
              <a:t>Sonali Agarwal        EVS (ANC0302)            Unit 3</a:t>
            </a:r>
            <a:endParaRPr lang="en-US"/>
          </a:p>
        </p:txBody>
      </p:sp>
    </p:spTree>
    <p:extLst>
      <p:ext uri="{BB962C8B-B14F-4D97-AF65-F5344CB8AC3E}">
        <p14:creationId xmlns:p14="http://schemas.microsoft.com/office/powerpoint/2010/main" val="42242509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CFCBEE8-D991-4910-BC32-A902084EDFAD}" type="datetime1">
              <a:rPr lang="en-US" smtClean="0"/>
              <a:t>3/28/2022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itle 1">
            <a:extLst>
              <a:ext uri="{FF2B5EF4-FFF2-40B4-BE49-F238E27FC236}">
                <a16:creationId xmlns:a16="http://schemas.microsoft.com/office/drawing/2014/main" id="{CB2FC42E-B10A-4F49-9D6D-862C96CDA5BC}"/>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000" b="0" i="0" u="none" strike="noStrike" kern="1200" cap="none" spc="0" normalizeH="0" noProof="0" dirty="0">
                <a:ln>
                  <a:noFill/>
                </a:ln>
                <a:solidFill>
                  <a:schemeClr val="dk1"/>
                </a:solidFill>
                <a:effectLst/>
                <a:uLnTx/>
                <a:uFillTx/>
                <a:latin typeface="+mn-lt"/>
                <a:ea typeface="+mn-ea"/>
                <a:cs typeface="+mn-cs"/>
              </a:rPr>
              <a:t> </a:t>
            </a:r>
            <a:r>
              <a:rPr lang="en-IN" sz="3200" b="1" i="0" dirty="0">
                <a:solidFill>
                  <a:srgbClr val="000000"/>
                </a:solidFill>
                <a:effectLst/>
                <a:latin typeface="Arial" panose="020B0604020202020204" pitchFamily="34" charset="0"/>
              </a:rPr>
              <a:t>Value of biodiversity</a:t>
            </a:r>
            <a:r>
              <a:rPr kumimoji="0" lang="en-US" sz="3000" b="0" i="0" u="none" strike="noStrike" kern="1200" cap="none" spc="0" normalizeH="0" noProof="0" dirty="0">
                <a:ln>
                  <a:noFill/>
                </a:ln>
                <a:solidFill>
                  <a:schemeClr val="dk1"/>
                </a:solidFill>
                <a:effectLst/>
                <a:uLnTx/>
                <a:uFillTx/>
                <a:latin typeface="+mn-lt"/>
                <a:ea typeface="+mn-ea"/>
                <a:cs typeface="+mn-cs"/>
              </a:rPr>
              <a:t>(CO3)</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2" name="TextBox 11">
            <a:extLst>
              <a:ext uri="{FF2B5EF4-FFF2-40B4-BE49-F238E27FC236}">
                <a16:creationId xmlns:a16="http://schemas.microsoft.com/office/drawing/2014/main" id="{29711714-8E9D-458D-B738-50FC50155036}"/>
              </a:ext>
            </a:extLst>
          </p:cNvPr>
          <p:cNvSpPr txBox="1"/>
          <p:nvPr/>
        </p:nvSpPr>
        <p:spPr>
          <a:xfrm>
            <a:off x="609600" y="803911"/>
            <a:ext cx="8229600" cy="5355312"/>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Indirect values or Non-Consumptive value </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These are those ways by which we don't physically use a plant or animal, but by virtue of its existence it provides services that keep the ecosystem healthy. </a:t>
            </a:r>
          </a:p>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Indirect values would include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thical or moral value, </a:t>
            </a:r>
          </a:p>
          <a:p>
            <a:pPr marL="285750"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xistence value,</a:t>
            </a:r>
          </a:p>
          <a:p>
            <a:pPr marL="285750"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cological value, </a:t>
            </a:r>
          </a:p>
          <a:p>
            <a:pPr marL="285750"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esthetic value, </a:t>
            </a:r>
          </a:p>
          <a:p>
            <a:pPr marL="285750"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ultural or spiritual value, </a:t>
            </a:r>
          </a:p>
          <a:p>
            <a:pPr marL="285750"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ption value and </a:t>
            </a:r>
          </a:p>
          <a:p>
            <a:pPr marL="285750" indent="-285750">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cientific or educational value</a:t>
            </a:r>
          </a:p>
          <a:p>
            <a:pPr marL="285750" indent="-285750">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Social values </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Social value of biodiversity lies in the more and more use of resources by affluent societies. </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Apart from traditional agricultural systems, in recent years, farmers have begun to receive economic incentives to grow each crop for national or international markets rather than to supply local needs. </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has resulted in local food shortages, unemployment, landlessness and increased tendency to drought and floods. </a:t>
            </a:r>
            <a:endParaRPr lang="en-IN"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254D6A3E-2356-46FB-8618-35A9C5CA64C6}"/>
              </a:ext>
            </a:extLst>
          </p:cNvPr>
          <p:cNvSpPr>
            <a:spLocks noGrp="1"/>
          </p:cNvSpPr>
          <p:nvPr>
            <p:ph type="ftr" sz="quarter" idx="11"/>
          </p:nvPr>
        </p:nvSpPr>
        <p:spPr/>
        <p:txBody>
          <a:bodyPr/>
          <a:lstStyle/>
          <a:p>
            <a:r>
              <a:rPr lang="it-IT"/>
              <a:t>Sonali Agarwal        EVS (ANC0302)            Unit 3</a:t>
            </a:r>
            <a:endParaRPr lang="en-US"/>
          </a:p>
        </p:txBody>
      </p:sp>
    </p:spTree>
    <p:extLst>
      <p:ext uri="{BB962C8B-B14F-4D97-AF65-F5344CB8AC3E}">
        <p14:creationId xmlns:p14="http://schemas.microsoft.com/office/powerpoint/2010/main" val="12446950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85A0857-A9A6-47A5-BD4E-7835AB3CF466}" type="datetime1">
              <a:rPr lang="en-US" smtClean="0"/>
              <a:t>3/28/2022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itle 1">
            <a:extLst>
              <a:ext uri="{FF2B5EF4-FFF2-40B4-BE49-F238E27FC236}">
                <a16:creationId xmlns:a16="http://schemas.microsoft.com/office/drawing/2014/main" id="{CB2FC42E-B10A-4F49-9D6D-862C96CDA5BC}"/>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000" b="0" i="0" u="none" strike="noStrike" kern="1200" cap="none" spc="0" normalizeH="0" noProof="0" dirty="0">
                <a:ln>
                  <a:noFill/>
                </a:ln>
                <a:solidFill>
                  <a:schemeClr val="dk1"/>
                </a:solidFill>
                <a:effectLst/>
                <a:uLnTx/>
                <a:uFillTx/>
                <a:latin typeface="+mn-lt"/>
                <a:ea typeface="+mn-ea"/>
                <a:cs typeface="+mn-cs"/>
              </a:rPr>
              <a:t> </a:t>
            </a:r>
            <a:r>
              <a:rPr lang="en-IN" sz="3200" b="1" i="0" dirty="0">
                <a:solidFill>
                  <a:srgbClr val="000000"/>
                </a:solidFill>
                <a:effectLst/>
                <a:latin typeface="Arial" panose="020B0604020202020204" pitchFamily="34" charset="0"/>
              </a:rPr>
              <a:t>Value of biodiversity</a:t>
            </a:r>
            <a:r>
              <a:rPr kumimoji="0" lang="en-US" sz="3000" b="0" i="0" u="none" strike="noStrike" kern="1200" cap="none" spc="0" normalizeH="0" noProof="0" dirty="0">
                <a:ln>
                  <a:noFill/>
                </a:ln>
                <a:solidFill>
                  <a:schemeClr val="dk1"/>
                </a:solidFill>
                <a:effectLst/>
                <a:uLnTx/>
                <a:uFillTx/>
                <a:latin typeface="+mn-lt"/>
                <a:ea typeface="+mn-ea"/>
                <a:cs typeface="+mn-cs"/>
              </a:rPr>
              <a:t>(CO3)</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2" name="TextBox 11">
            <a:extLst>
              <a:ext uri="{FF2B5EF4-FFF2-40B4-BE49-F238E27FC236}">
                <a16:creationId xmlns:a16="http://schemas.microsoft.com/office/drawing/2014/main" id="{45775C0B-4773-495E-A304-328164869539}"/>
              </a:ext>
            </a:extLst>
          </p:cNvPr>
          <p:cNvSpPr txBox="1"/>
          <p:nvPr/>
        </p:nvSpPr>
        <p:spPr>
          <a:xfrm>
            <a:off x="304800" y="685799"/>
            <a:ext cx="8763000" cy="5909310"/>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Ethical and Moral value</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Every species has its moral right to exist on earth. Every human culture, religion and society has its own ethical values. </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There are several cultural, moral and ethical values, which are associated with the conservation of biodiversity. </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 have in our country a large number of sacred grooves or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deolis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preserved by tribal people in several States. </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These sacred groves around ancient sacred sites and temples act as gene banks for wild plants.</a:t>
            </a:r>
          </a:p>
          <a:p>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Economical value </a:t>
            </a:r>
          </a:p>
          <a:p>
            <a:pPr marL="285750" indent="-285750">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Biodiversity has economic value because it is a source of important products. Some of these products are : </a:t>
            </a:r>
          </a:p>
          <a:p>
            <a:pPr marL="285750" indent="-285750">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Food supplies: Agriculture, the very basis of human survival, depends on plants and animals. </a:t>
            </a:r>
          </a:p>
          <a:p>
            <a:pPr marL="285750" indent="-285750">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Source of medicines: A large number of medicines are obtained from plants and animals. Cinchonas, Belladonna are important medicinal plants. Snake venom is used in making medicines. </a:t>
            </a:r>
          </a:p>
          <a:p>
            <a:pPr marL="285750" indent="-285750">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Source of raw materials for industries. • It supports the economy of a country. Industries and agriculture generate revenue or income. </a:t>
            </a:r>
          </a:p>
          <a:p>
            <a:pPr marL="285750" indent="-285750">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They also generate employment. In fact the economy of many countries is heavily dependent on biodiversity..</a:t>
            </a:r>
            <a:endParaRPr lang="en-IN"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28958E6D-BE45-487B-843B-7610CD6F8708}"/>
              </a:ext>
            </a:extLst>
          </p:cNvPr>
          <p:cNvSpPr>
            <a:spLocks noGrp="1"/>
          </p:cNvSpPr>
          <p:nvPr>
            <p:ph type="ftr" sz="quarter" idx="11"/>
          </p:nvPr>
        </p:nvSpPr>
        <p:spPr/>
        <p:txBody>
          <a:bodyPr/>
          <a:lstStyle/>
          <a:p>
            <a:r>
              <a:rPr lang="it-IT"/>
              <a:t>Sonali Agarwal        EVS (ANC0302)            Unit 3</a:t>
            </a:r>
            <a:endParaRPr lang="en-US"/>
          </a:p>
        </p:txBody>
      </p:sp>
    </p:spTree>
    <p:extLst>
      <p:ext uri="{BB962C8B-B14F-4D97-AF65-F5344CB8AC3E}">
        <p14:creationId xmlns:p14="http://schemas.microsoft.com/office/powerpoint/2010/main" val="3278172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534400" cy="5105400"/>
          </a:xfrm>
        </p:spPr>
        <p:txBody>
          <a:bodyPr>
            <a:normAutofit/>
          </a:bodyPr>
          <a:lstStyle/>
          <a:p>
            <a:r>
              <a:rPr lang="en-US" sz="2800" b="1" dirty="0"/>
              <a:t>UNIT-V (Role of Community and Environmental Protection Acts)</a:t>
            </a:r>
            <a:endParaRPr lang="en-US" sz="1800" b="1" dirty="0"/>
          </a:p>
          <a:p>
            <a:pPr algn="just"/>
            <a:r>
              <a:rPr lang="en-US" sz="2000" dirty="0"/>
              <a:t>Role of community, women and NGOs in environmental protection, Bioindicators and their role, Natural hazards, Chemical accidents and disasters risk management, </a:t>
            </a:r>
          </a:p>
          <a:p>
            <a:pPr algn="just"/>
            <a:r>
              <a:rPr lang="en-US" sz="2000" dirty="0"/>
              <a:t>Environmental Impact Assessment (EIA)</a:t>
            </a:r>
          </a:p>
          <a:p>
            <a:pPr algn="just"/>
            <a:r>
              <a:rPr lang="en-US" sz="2000" b="1" dirty="0"/>
              <a:t>Salient features of following Acts: </a:t>
            </a:r>
          </a:p>
          <a:p>
            <a:pPr lvl="1" algn="just"/>
            <a:r>
              <a:rPr lang="en-US" sz="1600" dirty="0"/>
              <a:t>a. Environmental Protection Act, 1986, Wildlife (Protection) Act, 1972.</a:t>
            </a:r>
          </a:p>
          <a:p>
            <a:pPr lvl="1" algn="just"/>
            <a:r>
              <a:rPr lang="en-US" sz="1600" dirty="0"/>
              <a:t>b. Water (Prevention and control of pollution) Act, 1974.</a:t>
            </a:r>
          </a:p>
          <a:p>
            <a:pPr lvl="1" algn="just"/>
            <a:r>
              <a:rPr lang="en-US" sz="1600" dirty="0"/>
              <a:t>c. Air (Prevention and control of pollution) Act, 1981. Forest (Conservation) Act, 1980.</a:t>
            </a:r>
          </a:p>
          <a:p>
            <a:pPr lvl="1" algn="just"/>
            <a:r>
              <a:rPr lang="en-US" sz="1600" dirty="0"/>
              <a:t>d. Wetlands (Conservation and Management) Rules, 2017; </a:t>
            </a:r>
          </a:p>
          <a:p>
            <a:pPr lvl="1" algn="just"/>
            <a:r>
              <a:rPr lang="en-US" sz="1600" dirty="0"/>
              <a:t>e. Chemical safety and Disaster Management law. </a:t>
            </a:r>
          </a:p>
          <a:p>
            <a:pPr lvl="1" algn="just"/>
            <a:r>
              <a:rPr lang="en-US" sz="1600" dirty="0"/>
              <a:t>f. District Environmental Action Plan. Climate action plans. </a:t>
            </a:r>
          </a:p>
          <a:p>
            <a:endParaRPr lang="en-US" sz="1800" dirty="0"/>
          </a:p>
        </p:txBody>
      </p:sp>
      <p:sp>
        <p:nvSpPr>
          <p:cNvPr id="6" name="Date Placeholder 5"/>
          <p:cNvSpPr>
            <a:spLocks noGrp="1"/>
          </p:cNvSpPr>
          <p:nvPr>
            <p:ph type="dt" sz="half" idx="10"/>
          </p:nvPr>
        </p:nvSpPr>
        <p:spPr/>
        <p:txBody>
          <a:bodyPr/>
          <a:lstStyle/>
          <a:p>
            <a:fld id="{ADA30BC4-EC7E-4DB1-8703-D09164BEC0B7}" type="datetime1">
              <a:rPr lang="en-US" smtClean="0"/>
              <a:t>3/28/2022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Syllabus</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3</a:t>
            </a:r>
            <a:endParaRPr lang="en-US" dirty="0"/>
          </a:p>
        </p:txBody>
      </p:sp>
    </p:spTree>
    <p:extLst>
      <p:ext uri="{BB962C8B-B14F-4D97-AF65-F5344CB8AC3E}">
        <p14:creationId xmlns:p14="http://schemas.microsoft.com/office/powerpoint/2010/main" val="14287775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74140EB-A9E2-4DC8-87F1-0A57867A697B}" type="datetime1">
              <a:rPr lang="en-US" smtClean="0"/>
              <a:t>3/28/2022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itle 1">
            <a:extLst>
              <a:ext uri="{FF2B5EF4-FFF2-40B4-BE49-F238E27FC236}">
                <a16:creationId xmlns:a16="http://schemas.microsoft.com/office/drawing/2014/main" id="{CB2FC42E-B10A-4F49-9D6D-862C96CDA5BC}"/>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000" b="0" i="0" u="none" strike="noStrike" kern="1200" cap="none" spc="0" normalizeH="0" noProof="0" dirty="0">
                <a:ln>
                  <a:noFill/>
                </a:ln>
                <a:solidFill>
                  <a:schemeClr val="dk1"/>
                </a:solidFill>
                <a:effectLst/>
                <a:uLnTx/>
                <a:uFillTx/>
                <a:latin typeface="+mn-lt"/>
                <a:ea typeface="+mn-ea"/>
                <a:cs typeface="+mn-cs"/>
              </a:rPr>
              <a:t> </a:t>
            </a:r>
            <a:r>
              <a:rPr lang="en-IN" sz="3200" b="1" i="0" dirty="0">
                <a:solidFill>
                  <a:srgbClr val="000000"/>
                </a:solidFill>
                <a:effectLst/>
                <a:latin typeface="Arial" panose="020B0604020202020204" pitchFamily="34" charset="0"/>
              </a:rPr>
              <a:t>Value of biodiversity</a:t>
            </a:r>
            <a:r>
              <a:rPr kumimoji="0" lang="en-US" sz="3000" b="0" i="0" u="none" strike="noStrike" kern="1200" cap="none" spc="0" normalizeH="0" noProof="0" dirty="0">
                <a:ln>
                  <a:noFill/>
                </a:ln>
                <a:solidFill>
                  <a:schemeClr val="dk1"/>
                </a:solidFill>
                <a:effectLst/>
                <a:uLnTx/>
                <a:uFillTx/>
                <a:latin typeface="+mn-lt"/>
                <a:ea typeface="+mn-ea"/>
                <a:cs typeface="+mn-cs"/>
              </a:rPr>
              <a:t>(CO3)</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TextBox 10">
            <a:extLst>
              <a:ext uri="{FF2B5EF4-FFF2-40B4-BE49-F238E27FC236}">
                <a16:creationId xmlns:a16="http://schemas.microsoft.com/office/drawing/2014/main" id="{16B19799-B07D-44DA-B47A-5A5D369D1DA2}"/>
              </a:ext>
            </a:extLst>
          </p:cNvPr>
          <p:cNvSpPr txBox="1"/>
          <p:nvPr/>
        </p:nvSpPr>
        <p:spPr>
          <a:xfrm>
            <a:off x="609600" y="1066800"/>
            <a:ext cx="8305800" cy="4801314"/>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Aesthetic value </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Nature contributes immensely to the beauty of the world. Can you imagine a world without trees, grass, flowers, birds or animals? Thus, biodiversity has immense aesthetic value for us.</a:t>
            </a:r>
          </a:p>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Ecological value </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Every species plays a unique role in the ecosystem. </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Through this role its maintains the ecological balance. </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ecological services maintain ecological balance and the ecosystem. </a:t>
            </a:r>
          </a:p>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Some of these services are: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Waste Management: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Nature has a unique way of managing wastes. The waste of one organism becomes food for another organism. So, wastes don't accumulate. </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For example, forests absorb greenhouse gases like carbon dioxide during photosynthesis. </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helps to reduce global warming.</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Forests also contribute to precipitation due to transpiration. </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Many other plants and animals help to keep forests healthy. </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So, the entire biodiversity contributes towards maintaining climate stability.</a:t>
            </a:r>
            <a:endParaRPr lang="en-IN"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D66DBC68-9014-467F-81FD-D26CC0A7E3FC}"/>
              </a:ext>
            </a:extLst>
          </p:cNvPr>
          <p:cNvSpPr>
            <a:spLocks noGrp="1"/>
          </p:cNvSpPr>
          <p:nvPr>
            <p:ph type="ftr" sz="quarter" idx="11"/>
          </p:nvPr>
        </p:nvSpPr>
        <p:spPr/>
        <p:txBody>
          <a:bodyPr/>
          <a:lstStyle/>
          <a:p>
            <a:r>
              <a:rPr lang="it-IT"/>
              <a:t>Sonali Agarwal        EVS (ANC0302)            Unit 3</a:t>
            </a:r>
            <a:endParaRPr lang="en-US"/>
          </a:p>
        </p:txBody>
      </p:sp>
    </p:spTree>
    <p:extLst>
      <p:ext uri="{BB962C8B-B14F-4D97-AF65-F5344CB8AC3E}">
        <p14:creationId xmlns:p14="http://schemas.microsoft.com/office/powerpoint/2010/main" val="16422529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A21D2A1-350D-4154-92B6-4F709A262D2A}" type="datetime1">
              <a:rPr lang="en-US" smtClean="0"/>
              <a:t>3/28/2022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itle 1">
            <a:extLst>
              <a:ext uri="{FF2B5EF4-FFF2-40B4-BE49-F238E27FC236}">
                <a16:creationId xmlns:a16="http://schemas.microsoft.com/office/drawing/2014/main" id="{CB2FC42E-B10A-4F49-9D6D-862C96CDA5BC}"/>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000" b="0" i="0" u="none" strike="noStrike" kern="1200" cap="none" spc="0" normalizeH="0" noProof="0" dirty="0">
                <a:ln>
                  <a:noFill/>
                </a:ln>
                <a:solidFill>
                  <a:schemeClr val="dk1"/>
                </a:solidFill>
                <a:effectLst/>
                <a:uLnTx/>
                <a:uFillTx/>
                <a:latin typeface="+mn-lt"/>
                <a:ea typeface="+mn-ea"/>
                <a:cs typeface="+mn-cs"/>
              </a:rPr>
              <a:t> </a:t>
            </a:r>
            <a:r>
              <a:rPr lang="en-IN" sz="3200" b="1" i="0" dirty="0">
                <a:solidFill>
                  <a:srgbClr val="000000"/>
                </a:solidFill>
                <a:effectLst/>
                <a:latin typeface="Arial" panose="020B0604020202020204" pitchFamily="34" charset="0"/>
              </a:rPr>
              <a:t>Value of biodiversity</a:t>
            </a:r>
            <a:r>
              <a:rPr kumimoji="0" lang="en-US" sz="3000" b="0" i="0" u="none" strike="noStrike" kern="1200" cap="none" spc="0" normalizeH="0" noProof="0" dirty="0">
                <a:ln>
                  <a:noFill/>
                </a:ln>
                <a:solidFill>
                  <a:schemeClr val="dk1"/>
                </a:solidFill>
                <a:effectLst/>
                <a:uLnTx/>
                <a:uFillTx/>
                <a:latin typeface="+mn-lt"/>
                <a:ea typeface="+mn-ea"/>
                <a:cs typeface="+mn-cs"/>
              </a:rPr>
              <a:t>(CO3)</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TextBox 9">
            <a:extLst>
              <a:ext uri="{FF2B5EF4-FFF2-40B4-BE49-F238E27FC236}">
                <a16:creationId xmlns:a16="http://schemas.microsoft.com/office/drawing/2014/main" id="{1ABE294D-4770-4221-BA8D-01870C11F7F4}"/>
              </a:ext>
            </a:extLst>
          </p:cNvPr>
          <p:cNvSpPr txBox="1"/>
          <p:nvPr/>
        </p:nvSpPr>
        <p:spPr>
          <a:xfrm>
            <a:off x="152400" y="1143000"/>
            <a:ext cx="8839200" cy="3581750"/>
          </a:xfrm>
          <a:prstGeom prst="rect">
            <a:avLst/>
          </a:prstGeom>
          <a:noFill/>
        </p:spPr>
        <p:txBody>
          <a:bodyPr wrap="square">
            <a:spAutoFit/>
          </a:bodyPr>
          <a:lstStyle/>
          <a:p>
            <a:pPr>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Scientific value or Educational value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indent="-285750">
              <a:lnSpc>
                <a:spcPct val="115000"/>
              </a:lnSpc>
              <a:spcAft>
                <a:spcPts val="10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Biodiversity is of great scientific value.</a:t>
            </a:r>
          </a:p>
          <a:p>
            <a:pPr marL="285750" indent="-285750">
              <a:lnSpc>
                <a:spcPct val="115000"/>
              </a:lnSpc>
              <a:spcAft>
                <a:spcPts val="10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Many species of plants and animals are the subjects of our research. </a:t>
            </a:r>
          </a:p>
          <a:p>
            <a:pPr marL="285750" indent="-285750">
              <a:lnSpc>
                <a:spcPct val="115000"/>
              </a:lnSpc>
              <a:spcAft>
                <a:spcPts val="10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 use many species for research and in turn get a lot of knowledge from their study.</a:t>
            </a:r>
          </a:p>
          <a:p>
            <a:pPr marL="285750" indent="-285750">
              <a:lnSpc>
                <a:spcPct val="115000"/>
              </a:lnSpc>
              <a:spcAft>
                <a:spcPts val="10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Through research on plants, insects and animals we find better ways of making medicines, hybrid plants, engineering designs and many other things that are of immense value to human beings. </a:t>
            </a:r>
          </a:p>
          <a:p>
            <a:pPr marL="285750" indent="-285750">
              <a:lnSpc>
                <a:spcPct val="115000"/>
              </a:lnSpc>
              <a:spcAft>
                <a:spcPts val="10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For example, the design of Velcro is developed from cockle-burrs which cling fast to clothing as we walk in the woods.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6B6F9CC5-BF46-4C02-AD59-9F1EC5E76436}"/>
              </a:ext>
            </a:extLst>
          </p:cNvPr>
          <p:cNvSpPr>
            <a:spLocks noGrp="1"/>
          </p:cNvSpPr>
          <p:nvPr>
            <p:ph type="ftr" sz="quarter" idx="11"/>
          </p:nvPr>
        </p:nvSpPr>
        <p:spPr/>
        <p:txBody>
          <a:bodyPr/>
          <a:lstStyle/>
          <a:p>
            <a:r>
              <a:rPr lang="it-IT"/>
              <a:t>Sonali Agarwal        EVS (ANC0302)            Unit 3</a:t>
            </a:r>
            <a:endParaRPr lang="en-US"/>
          </a:p>
        </p:txBody>
      </p:sp>
    </p:spTree>
    <p:extLst>
      <p:ext uri="{BB962C8B-B14F-4D97-AF65-F5344CB8AC3E}">
        <p14:creationId xmlns:p14="http://schemas.microsoft.com/office/powerpoint/2010/main" val="24268600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21A34BA-8C42-428C-8E68-0EFA66BFD1A3}" type="datetime1">
              <a:rPr lang="en-US" smtClean="0"/>
              <a:t>3/28/2022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itle 1">
            <a:extLst>
              <a:ext uri="{FF2B5EF4-FFF2-40B4-BE49-F238E27FC236}">
                <a16:creationId xmlns:a16="http://schemas.microsoft.com/office/drawing/2014/main" id="{CB2FC42E-B10A-4F49-9D6D-862C96CDA5BC}"/>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000" b="0" i="0" u="none" strike="noStrike" kern="1200" cap="none" spc="0" normalizeH="0" noProof="0" dirty="0">
                <a:ln>
                  <a:noFill/>
                </a:ln>
                <a:solidFill>
                  <a:schemeClr val="dk1"/>
                </a:solidFill>
                <a:effectLst/>
                <a:uLnTx/>
                <a:uFillTx/>
                <a:latin typeface="+mn-lt"/>
                <a:ea typeface="+mn-ea"/>
                <a:cs typeface="+mn-cs"/>
              </a:rPr>
              <a:t> </a:t>
            </a:r>
            <a:r>
              <a:rPr lang="en-IN" sz="3200" b="1" i="0" dirty="0">
                <a:solidFill>
                  <a:srgbClr val="000000"/>
                </a:solidFill>
                <a:effectLst/>
                <a:latin typeface="Arial" panose="020B0604020202020204" pitchFamily="34" charset="0"/>
              </a:rPr>
              <a:t>Value of biodiversity</a:t>
            </a:r>
            <a:r>
              <a:rPr kumimoji="0" lang="en-US" sz="3000" b="0" i="0" u="none" strike="noStrike" kern="1200" cap="none" spc="0" normalizeH="0" noProof="0" dirty="0">
                <a:ln>
                  <a:noFill/>
                </a:ln>
                <a:solidFill>
                  <a:schemeClr val="dk1"/>
                </a:solidFill>
                <a:effectLst/>
                <a:uLnTx/>
                <a:uFillTx/>
                <a:latin typeface="+mn-lt"/>
                <a:ea typeface="+mn-ea"/>
                <a:cs typeface="+mn-cs"/>
              </a:rPr>
              <a:t>(CO3)</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TextBox 9">
            <a:extLst>
              <a:ext uri="{FF2B5EF4-FFF2-40B4-BE49-F238E27FC236}">
                <a16:creationId xmlns:a16="http://schemas.microsoft.com/office/drawing/2014/main" id="{AE7A77F3-D7B3-4833-AFEA-8391DD4BD452}"/>
              </a:ext>
            </a:extLst>
          </p:cNvPr>
          <p:cNvSpPr txBox="1"/>
          <p:nvPr/>
        </p:nvSpPr>
        <p:spPr>
          <a:xfrm>
            <a:off x="609600" y="860026"/>
            <a:ext cx="7924800" cy="3970318"/>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Cultural and Spiritual value </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Many cultures of human beings are closely related to many species of plants and animals. </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For example, Hindus Identify owls as the transport of Goddess Lakshmi. Many religions identify themselves with such plants and animals which renders to them a cultural or spiritual value. </a:t>
            </a:r>
          </a:p>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Option value </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There are many plants and animals which have not yet been discovered or even if they have been discovered we do not know if they can be of any use to us.</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untapped potential is referred to as option value. </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For example, there might be a plant or animal which we can use in the future to find a cure for corner. </a:t>
            </a: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If we destroy biodiversity then we lose this chance of finding a cure for cancer. Thus biodiversity has great potential of being useful to us in the future.</a:t>
            </a:r>
            <a:endParaRPr lang="en-IN"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390023CF-CABD-49DC-9A4D-DEDA03C9B2EE}"/>
              </a:ext>
            </a:extLst>
          </p:cNvPr>
          <p:cNvSpPr>
            <a:spLocks noGrp="1"/>
          </p:cNvSpPr>
          <p:nvPr>
            <p:ph type="ftr" sz="quarter" idx="11"/>
          </p:nvPr>
        </p:nvSpPr>
        <p:spPr/>
        <p:txBody>
          <a:bodyPr/>
          <a:lstStyle/>
          <a:p>
            <a:r>
              <a:rPr lang="it-IT"/>
              <a:t>Sonali Agarwal        EVS (ANC0302)            Unit 3</a:t>
            </a:r>
            <a:endParaRPr lang="en-US"/>
          </a:p>
        </p:txBody>
      </p:sp>
    </p:spTree>
    <p:extLst>
      <p:ext uri="{BB962C8B-B14F-4D97-AF65-F5344CB8AC3E}">
        <p14:creationId xmlns:p14="http://schemas.microsoft.com/office/powerpoint/2010/main" val="9618037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1800" b="1" i="0" dirty="0">
                <a:effectLst/>
                <a:latin typeface="Times New Roman" panose="02020603050405020304" pitchFamily="18" charset="0"/>
                <a:cs typeface="Times New Roman" panose="02020603050405020304" pitchFamily="18" charset="0"/>
              </a:rPr>
              <a:t>Ecological succession</a:t>
            </a:r>
            <a:r>
              <a:rPr lang="en-US" sz="1800" b="0" i="0" dirty="0">
                <a:effectLst/>
                <a:latin typeface="Times New Roman" panose="02020603050405020304" pitchFamily="18" charset="0"/>
                <a:cs typeface="Times New Roman" panose="02020603050405020304" pitchFamily="18" charset="0"/>
              </a:rPr>
              <a:t> </a:t>
            </a:r>
          </a:p>
          <a:p>
            <a:r>
              <a:rPr lang="en-US" sz="1800" b="0" i="0" dirty="0">
                <a:effectLst/>
                <a:latin typeface="Times New Roman" panose="02020603050405020304" pitchFamily="18" charset="0"/>
                <a:cs typeface="Times New Roman" panose="02020603050405020304" pitchFamily="18" charset="0"/>
              </a:rPr>
              <a:t>It is the process of change in the </a:t>
            </a:r>
            <a:r>
              <a:rPr lang="en-US" sz="1800" b="0" i="0" u="none" strike="noStrike" dirty="0">
                <a:effectLst/>
                <a:latin typeface="Times New Roman" panose="02020603050405020304" pitchFamily="18" charset="0"/>
                <a:cs typeface="Times New Roman" panose="02020603050405020304" pitchFamily="18" charset="0"/>
                <a:hlinkClick r:id="rId3" tooltip="Species">
                  <a:extLst>
                    <a:ext uri="{A12FA001-AC4F-418D-AE19-62706E023703}">
                      <ahyp:hlinkClr xmlns:ahyp="http://schemas.microsoft.com/office/drawing/2018/hyperlinkcolor" val="tx"/>
                    </a:ext>
                  </a:extLst>
                </a:hlinkClick>
              </a:rPr>
              <a:t>species</a:t>
            </a:r>
            <a:r>
              <a:rPr lang="en-US" sz="1800" b="0" i="0" dirty="0">
                <a:effectLst/>
                <a:latin typeface="Times New Roman" panose="02020603050405020304" pitchFamily="18" charset="0"/>
                <a:cs typeface="Times New Roman" panose="02020603050405020304" pitchFamily="18" charset="0"/>
              </a:rPr>
              <a:t> structure of an </a:t>
            </a:r>
            <a:r>
              <a:rPr lang="en-US" sz="1800" b="0" i="0" u="none" strike="noStrike" dirty="0">
                <a:effectLst/>
                <a:latin typeface="Times New Roman" panose="02020603050405020304" pitchFamily="18" charset="0"/>
                <a:cs typeface="Times New Roman" panose="02020603050405020304" pitchFamily="18" charset="0"/>
                <a:hlinkClick r:id="rId4" tooltip="Community (ecology)">
                  <a:extLst>
                    <a:ext uri="{A12FA001-AC4F-418D-AE19-62706E023703}">
                      <ahyp:hlinkClr xmlns:ahyp="http://schemas.microsoft.com/office/drawing/2018/hyperlinkcolor" val="tx"/>
                    </a:ext>
                  </a:extLst>
                </a:hlinkClick>
              </a:rPr>
              <a:t>ecological community</a:t>
            </a:r>
            <a:r>
              <a:rPr lang="en-US" sz="1800" b="0" i="0" dirty="0">
                <a:effectLst/>
                <a:latin typeface="Times New Roman" panose="02020603050405020304" pitchFamily="18" charset="0"/>
                <a:cs typeface="Times New Roman" panose="02020603050405020304" pitchFamily="18" charset="0"/>
              </a:rPr>
              <a:t> over time. </a:t>
            </a:r>
          </a:p>
          <a:p>
            <a:r>
              <a:rPr lang="en-US" sz="1800" b="0" i="0" dirty="0">
                <a:effectLst/>
                <a:latin typeface="Times New Roman" panose="02020603050405020304" pitchFamily="18" charset="0"/>
                <a:cs typeface="Times New Roman" panose="02020603050405020304" pitchFamily="18" charset="0"/>
              </a:rPr>
              <a:t>The time scale can be decades (for example, after a wildfire), or even millions of years after a </a:t>
            </a:r>
            <a:r>
              <a:rPr lang="en-US" sz="1800" b="0" i="0" u="sng" dirty="0">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mass extinction</a:t>
            </a:r>
            <a:r>
              <a:rPr lang="en-US" sz="1800" b="0" i="0" dirty="0">
                <a:effectLst/>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The "engine" of succession, the cause of ecosystem change, is the impact of established organisms upon their own environments.</a:t>
            </a:r>
          </a:p>
          <a:p>
            <a:r>
              <a:rPr lang="en-US" sz="1800" dirty="0">
                <a:latin typeface="Times New Roman" panose="02020603050405020304" pitchFamily="18" charset="0"/>
                <a:cs typeface="Times New Roman" panose="02020603050405020304" pitchFamily="18" charset="0"/>
              </a:rPr>
              <a:t> A consequence of living is the sometimes subtle and sometimes overt alteration of one's own environment.</a:t>
            </a:r>
          </a:p>
          <a:p>
            <a:pPr marL="0" indent="0">
              <a:buNone/>
            </a:pPr>
            <a:r>
              <a:rPr lang="en-US" sz="1800" b="1" dirty="0">
                <a:latin typeface="Times New Roman" panose="02020603050405020304" pitchFamily="18" charset="0"/>
                <a:cs typeface="Times New Roman" panose="02020603050405020304" pitchFamily="18" charset="0"/>
              </a:rPr>
              <a:t>Two different types of succession</a:t>
            </a:r>
          </a:p>
          <a:p>
            <a:r>
              <a:rPr lang="en-US" sz="1800" dirty="0">
                <a:latin typeface="Times New Roman" panose="02020603050405020304" pitchFamily="18" charset="0"/>
                <a:cs typeface="Times New Roman" panose="02020603050405020304" pitchFamily="18" charset="0"/>
              </a:rPr>
              <a:t>Primary succession</a:t>
            </a:r>
          </a:p>
          <a:p>
            <a:r>
              <a:rPr lang="en-US" sz="1800" dirty="0">
                <a:latin typeface="Times New Roman" panose="02020603050405020304" pitchFamily="18" charset="0"/>
                <a:cs typeface="Times New Roman" panose="02020603050405020304" pitchFamily="18" charset="0"/>
              </a:rPr>
              <a:t>Secondary succession</a:t>
            </a:r>
          </a:p>
          <a:p>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665B113-84E9-43C2-89E7-8EBEE9963FBC}" type="datetime1">
              <a:rPr lang="en-US" smtClean="0"/>
              <a:t>3/28/2022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Ecological succession(CO3)</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6"/>
          <a:srcRect/>
          <a:stretch>
            <a:fillRect/>
          </a:stretch>
        </p:blipFill>
        <p:spPr bwMode="auto">
          <a:xfrm>
            <a:off x="0" y="0"/>
            <a:ext cx="1447800" cy="817163"/>
          </a:xfrm>
          <a:prstGeom prst="rect">
            <a:avLst/>
          </a:prstGeom>
          <a:noFill/>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574" y="864592"/>
            <a:ext cx="8229600" cy="5181600"/>
          </a:xfrm>
        </p:spPr>
        <p:txBody>
          <a:bodyPr>
            <a:noAutofit/>
          </a:bodyPr>
          <a:lstStyle/>
          <a:p>
            <a:pPr marL="0" indent="0">
              <a:buNone/>
            </a:pPr>
            <a:r>
              <a:rPr lang="en-US" sz="2400" b="1" dirty="0"/>
              <a:t>Primary Succession</a:t>
            </a:r>
          </a:p>
          <a:p>
            <a:r>
              <a:rPr lang="en-US" sz="2400" dirty="0"/>
              <a:t>Primary succession is the succession that starts in lifeless areas such as the regions devoid of soil or the areas where the soil is unable to sustain life.</a:t>
            </a:r>
          </a:p>
          <a:p>
            <a:r>
              <a:rPr lang="en-US" sz="2400" dirty="0"/>
              <a:t>When the planet was first formed there was no soil on earth. The earth was only made up of rocks. These rocks were broken down by microorganisms and eroded to form soil. The soil then becomes the foundation of plant life. These plants help in the survival of different animals and progress from primary succession to the climax community.</a:t>
            </a:r>
          </a:p>
          <a:p>
            <a:r>
              <a:rPr lang="en-US" sz="2400" dirty="0"/>
              <a:t>If this primary ecosystem is destroyed, secondary succession takes place.</a:t>
            </a:r>
          </a:p>
        </p:txBody>
      </p:sp>
      <p:sp>
        <p:nvSpPr>
          <p:cNvPr id="4" name="Date Placeholder 3"/>
          <p:cNvSpPr>
            <a:spLocks noGrp="1"/>
          </p:cNvSpPr>
          <p:nvPr>
            <p:ph type="dt" sz="half" idx="10"/>
          </p:nvPr>
        </p:nvSpPr>
        <p:spPr/>
        <p:txBody>
          <a:bodyPr/>
          <a:lstStyle/>
          <a:p>
            <a:fld id="{45D19E44-4AB9-4B52-A51D-80FA48CA0504}" type="datetime1">
              <a:rPr lang="en-US" smtClean="0"/>
              <a:t>3/28/2022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Ecological succession(CO3)</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400" b="1" dirty="0"/>
              <a:t>Secondary succession</a:t>
            </a:r>
            <a:r>
              <a:rPr lang="en-US" sz="2400" dirty="0"/>
              <a:t> </a:t>
            </a:r>
          </a:p>
          <a:p>
            <a:r>
              <a:rPr lang="en-US" sz="2400" dirty="0"/>
              <a:t>It occurs when the primary ecosystem gets destroyed</a:t>
            </a:r>
          </a:p>
          <a:p>
            <a:r>
              <a:rPr lang="en-US" sz="2400" dirty="0"/>
              <a:t>. For </a:t>
            </a:r>
            <a:r>
              <a:rPr lang="en-US" sz="2400" dirty="0" err="1"/>
              <a:t>eg</a:t>
            </a:r>
            <a:r>
              <a:rPr lang="en-US" sz="2400" dirty="0"/>
              <a:t>., a climax community gets destroyed by fire. It gets recolonized after the destruction. </a:t>
            </a:r>
          </a:p>
          <a:p>
            <a:r>
              <a:rPr lang="en-US" sz="2400" dirty="0"/>
              <a:t>This is known as secondary ecological succession. Small plants emerge first, followed by larger plants. </a:t>
            </a:r>
          </a:p>
          <a:p>
            <a:r>
              <a:rPr lang="en-US" sz="2400" dirty="0"/>
              <a:t>The tall trees block the sunlight and change the structure of the organisms below the canopy. Finally, the climax community arrives.</a:t>
            </a:r>
          </a:p>
        </p:txBody>
      </p:sp>
      <p:sp>
        <p:nvSpPr>
          <p:cNvPr id="4" name="Date Placeholder 3"/>
          <p:cNvSpPr>
            <a:spLocks noGrp="1"/>
          </p:cNvSpPr>
          <p:nvPr>
            <p:ph type="dt" sz="half" idx="10"/>
          </p:nvPr>
        </p:nvSpPr>
        <p:spPr/>
        <p:txBody>
          <a:bodyPr/>
          <a:lstStyle/>
          <a:p>
            <a:fld id="{19CB0B68-E396-4681-BCEE-27A0D25F5F16}" type="datetime1">
              <a:rPr lang="en-US" smtClean="0"/>
              <a:t>3/28/2022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Ecological succession(CO3)</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lnSpcReduction="10000"/>
          </a:bodyPr>
          <a:lstStyle/>
          <a:p>
            <a:r>
              <a:rPr lang="en-US" sz="2800" i="1" dirty="0"/>
              <a:t>A seral community is an intermediate stage of ecological succession advancing towards the climax community.”</a:t>
            </a:r>
            <a:endParaRPr lang="en-US" sz="2800" dirty="0"/>
          </a:p>
          <a:p>
            <a:r>
              <a:rPr lang="en-US" sz="2800" dirty="0"/>
              <a:t>A seral community is replaced by the subsequent community.</a:t>
            </a:r>
          </a:p>
          <a:p>
            <a:r>
              <a:rPr lang="en-US" sz="2800" dirty="0"/>
              <a:t> It consists of simple food web and food chains. It exhibits a very low degree of diversity. The individuals are less in number and the nutrients are also less.</a:t>
            </a:r>
          </a:p>
          <a:p>
            <a:r>
              <a:rPr lang="en-IN" sz="1800" b="0" i="0" u="sng" strike="noStrike" dirty="0">
                <a:solidFill>
                  <a:srgbClr val="0563C1"/>
                </a:solidFill>
                <a:effectLst/>
                <a:latin typeface="Calibri" panose="020F0502020204030204" pitchFamily="34" charset="0"/>
              </a:rPr>
              <a:t>https://en.wikipedia.org/wiki/Ecological_succession</a:t>
            </a:r>
            <a:r>
              <a:rPr lang="en-IN" sz="1600" dirty="0"/>
              <a:t> </a:t>
            </a:r>
            <a:endParaRPr lang="en-US" sz="2800" dirty="0"/>
          </a:p>
          <a:p>
            <a:r>
              <a:rPr lang="en-IN" sz="1800" b="0" i="0" u="sng" strike="noStrike" dirty="0">
                <a:solidFill>
                  <a:srgbClr val="0563C1"/>
                </a:solidFill>
                <a:effectLst/>
                <a:latin typeface="Calibri" panose="020F0502020204030204" pitchFamily="34" charset="0"/>
              </a:rPr>
              <a:t>https://www.britannica.com/science/ecological-succession</a:t>
            </a:r>
            <a:r>
              <a:rPr lang="en-IN" sz="1600" dirty="0"/>
              <a:t> </a:t>
            </a:r>
            <a:endParaRPr lang="en-US" sz="2800" dirty="0"/>
          </a:p>
        </p:txBody>
      </p:sp>
      <p:sp>
        <p:nvSpPr>
          <p:cNvPr id="4" name="Date Placeholder 3"/>
          <p:cNvSpPr>
            <a:spLocks noGrp="1"/>
          </p:cNvSpPr>
          <p:nvPr>
            <p:ph type="dt" sz="half" idx="10"/>
          </p:nvPr>
        </p:nvSpPr>
        <p:spPr/>
        <p:txBody>
          <a:bodyPr/>
          <a:lstStyle/>
          <a:p>
            <a:fld id="{ABA0AFD2-8C4C-4AC7-8CFB-858D5CCABDB3}" type="datetime1">
              <a:rPr lang="en-US" smtClean="0"/>
              <a:t>3/28/2022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Ecological succession(CO3)</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b="1" dirty="0"/>
              <a:t>Types of Seres</a:t>
            </a:r>
            <a:endParaRPr lang="en-US" sz="1800" dirty="0"/>
          </a:p>
          <a:p>
            <a:r>
              <a:rPr lang="en-US" sz="1800" dirty="0"/>
              <a:t>Hydrosere</a:t>
            </a:r>
          </a:p>
          <a:p>
            <a:r>
              <a:rPr lang="en-US" sz="1800" dirty="0"/>
              <a:t>Succession in aquatic habitat.</a:t>
            </a:r>
          </a:p>
          <a:p>
            <a:r>
              <a:rPr lang="en-US" sz="1800" dirty="0"/>
              <a:t>Xerosere</a:t>
            </a:r>
          </a:p>
          <a:p>
            <a:r>
              <a:rPr lang="en-US" sz="1800" dirty="0"/>
              <a:t>Succession in dry habitat</a:t>
            </a:r>
          </a:p>
        </p:txBody>
      </p:sp>
      <p:sp>
        <p:nvSpPr>
          <p:cNvPr id="4" name="Date Placeholder 3"/>
          <p:cNvSpPr>
            <a:spLocks noGrp="1"/>
          </p:cNvSpPr>
          <p:nvPr>
            <p:ph type="dt" sz="half" idx="10"/>
          </p:nvPr>
        </p:nvSpPr>
        <p:spPr/>
        <p:txBody>
          <a:bodyPr/>
          <a:lstStyle/>
          <a:p>
            <a:fld id="{749A3AE6-1295-4000-AE4E-B3BFA7CA1B4C}" type="datetime1">
              <a:rPr lang="en-US" smtClean="0"/>
              <a:t>3/28/2022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Types of Seres(CO3)</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dirty="0"/>
              <a:t>Lithosere</a:t>
            </a:r>
          </a:p>
          <a:p>
            <a:r>
              <a:rPr lang="en-US" sz="1800" dirty="0"/>
              <a:t>Succession on a bare rock surface.</a:t>
            </a:r>
          </a:p>
          <a:p>
            <a:r>
              <a:rPr lang="en-US" sz="1800" dirty="0"/>
              <a:t>Psammosere</a:t>
            </a:r>
          </a:p>
          <a:p>
            <a:r>
              <a:rPr lang="en-US" sz="1800" dirty="0"/>
              <a:t>Succession initiating on sandy areas.</a:t>
            </a:r>
          </a:p>
          <a:p>
            <a:r>
              <a:rPr lang="en-US" sz="1800" dirty="0"/>
              <a:t>Halo sere</a:t>
            </a:r>
          </a:p>
          <a:p>
            <a:r>
              <a:rPr lang="en-US" sz="1800" dirty="0"/>
              <a:t>Succession starting in saline soil or water.</a:t>
            </a:r>
          </a:p>
          <a:p>
            <a:r>
              <a:rPr lang="en-US" sz="1800" dirty="0"/>
              <a:t>Senile</a:t>
            </a:r>
          </a:p>
          <a:p>
            <a:r>
              <a:rPr lang="en-US" sz="1800" dirty="0"/>
              <a:t>Succession of microorganism on dead matter.</a:t>
            </a:r>
          </a:p>
          <a:p>
            <a:r>
              <a:rPr lang="en-US" sz="1800" dirty="0"/>
              <a:t>Eosere</a:t>
            </a:r>
          </a:p>
          <a:p>
            <a:r>
              <a:rPr lang="en-US" sz="1800" dirty="0"/>
              <a:t>Development of vegetation in an era.</a:t>
            </a:r>
          </a:p>
          <a:p>
            <a:endParaRPr lang="en-US" sz="1800" dirty="0"/>
          </a:p>
        </p:txBody>
      </p:sp>
      <p:sp>
        <p:nvSpPr>
          <p:cNvPr id="4" name="Date Placeholder 3"/>
          <p:cNvSpPr>
            <a:spLocks noGrp="1"/>
          </p:cNvSpPr>
          <p:nvPr>
            <p:ph type="dt" sz="half" idx="10"/>
          </p:nvPr>
        </p:nvSpPr>
        <p:spPr/>
        <p:txBody>
          <a:bodyPr/>
          <a:lstStyle/>
          <a:p>
            <a:fld id="{0718388D-C906-4AD0-B66A-6F2353572DF4}" type="datetime1">
              <a:rPr lang="en-US" smtClean="0"/>
              <a:t>3/28/2022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Types of Seres(CO3)</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1800" dirty="0"/>
              <a:t>Self Made Video Link:</a:t>
            </a:r>
          </a:p>
          <a:p>
            <a:endParaRPr lang="en-US" sz="2000" dirty="0"/>
          </a:p>
          <a:p>
            <a:endParaRPr lang="en-US" sz="2000" dirty="0"/>
          </a:p>
          <a:p>
            <a:endParaRPr lang="en-US" sz="2000" dirty="0"/>
          </a:p>
          <a:p>
            <a:endParaRPr lang="en-US" sz="2000" dirty="0"/>
          </a:p>
          <a:p>
            <a:endParaRPr lang="en-US" sz="2000" dirty="0"/>
          </a:p>
          <a:p>
            <a:r>
              <a:rPr lang="en-US" sz="2000" dirty="0" err="1"/>
              <a:t>Youtube</a:t>
            </a:r>
            <a:r>
              <a:rPr lang="en-US" sz="2000" dirty="0"/>
              <a:t>/other  Video Links</a:t>
            </a:r>
          </a:p>
          <a:p>
            <a:r>
              <a:rPr lang="en-US" sz="2000" u="sng" dirty="0">
                <a:hlinkClick r:id="rId2"/>
              </a:rPr>
              <a:t>https://www.youtube.com/watch?v=GK_vRtHJZu4</a:t>
            </a:r>
            <a:r>
              <a:rPr lang="en-US" sz="2000" dirty="0"/>
              <a:t>, </a:t>
            </a:r>
            <a:r>
              <a:rPr lang="en-US" sz="2000" u="sng" dirty="0">
                <a:hlinkClick r:id="rId3"/>
              </a:rPr>
              <a:t>https://www.youtube.com/watch?v=b6Ua_zWDH6U</a:t>
            </a:r>
            <a:r>
              <a:rPr lang="en-US" sz="2000" dirty="0"/>
              <a:t>, </a:t>
            </a:r>
            <a:r>
              <a:rPr lang="en-US" sz="2000" u="sng" dirty="0">
                <a:hlinkClick r:id="rId4"/>
              </a:rPr>
              <a:t>https://www.youtube.com/watch?v=7tgNamjTRkk</a:t>
            </a:r>
            <a:r>
              <a:rPr lang="en-US" sz="2000" dirty="0"/>
              <a:t>, </a:t>
            </a:r>
            <a:r>
              <a:rPr lang="en-US" sz="2000" u="sng" dirty="0">
                <a:hlinkClick r:id="rId5"/>
              </a:rPr>
              <a:t>https://www.youtube.com/watch?v=ErATB1aMiSU</a:t>
            </a:r>
            <a:r>
              <a:rPr lang="en-US" sz="2000" dirty="0"/>
              <a:t>, </a:t>
            </a:r>
            <a:r>
              <a:rPr lang="en-US" sz="2000" u="sng" dirty="0">
                <a:hlinkClick r:id="rId6"/>
              </a:rPr>
              <a:t>https://www.khanacademy.org/science/high-school-biology/hs-ecology/hs-human-impact-on-ecosystems/v/conservation-and-the-race-to-save-biodiversity</a:t>
            </a:r>
            <a:endParaRPr lang="en-US" sz="2000" u="sng" dirty="0"/>
          </a:p>
          <a:p>
            <a:endParaRPr lang="en-US" sz="2000" dirty="0"/>
          </a:p>
        </p:txBody>
      </p:sp>
      <p:sp>
        <p:nvSpPr>
          <p:cNvPr id="4" name="Date Placeholder 3"/>
          <p:cNvSpPr>
            <a:spLocks noGrp="1"/>
          </p:cNvSpPr>
          <p:nvPr>
            <p:ph type="dt" sz="half" idx="10"/>
          </p:nvPr>
        </p:nvSpPr>
        <p:spPr/>
        <p:txBody>
          <a:bodyPr/>
          <a:lstStyle/>
          <a:p>
            <a:fld id="{79DE7E58-98D5-4D5F-8C5E-340B727CD123}" type="datetime1">
              <a:rPr lang="en-US" smtClean="0"/>
              <a:t>3/28/2022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2400" b="0" i="0" u="none" strike="noStrike" kern="1200" cap="none" spc="0" normalizeH="0" noProof="0" dirty="0">
                <a:ln>
                  <a:noFill/>
                </a:ln>
                <a:solidFill>
                  <a:schemeClr val="dk1"/>
                </a:solidFill>
                <a:effectLst/>
                <a:uLnTx/>
                <a:uFillTx/>
                <a:latin typeface="+mn-lt"/>
                <a:ea typeface="+mn-ea"/>
                <a:cs typeface="+mn-cs"/>
              </a:rPr>
              <a:t> Links, </a:t>
            </a:r>
            <a:r>
              <a:rPr kumimoji="0" lang="en-US" sz="2400" b="0" i="0" u="none" strike="noStrike" kern="1200" cap="none" spc="0" normalizeH="0" noProof="0" dirty="0" err="1">
                <a:ln>
                  <a:noFill/>
                </a:ln>
                <a:solidFill>
                  <a:schemeClr val="dk1"/>
                </a:solidFill>
                <a:effectLst/>
                <a:uLnTx/>
                <a:uFillTx/>
                <a:latin typeface="+mn-lt"/>
                <a:ea typeface="+mn-ea"/>
                <a:cs typeface="+mn-cs"/>
              </a:rPr>
              <a:t>Youtube</a:t>
            </a:r>
            <a:r>
              <a:rPr kumimoji="0" lang="en-US" sz="2400" b="0"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7"/>
          <a:srcRect/>
          <a:stretch>
            <a:fillRect/>
          </a:stretch>
        </p:blipFill>
        <p:spPr bwMode="auto">
          <a:xfrm>
            <a:off x="0" y="0"/>
            <a:ext cx="1447800" cy="817163"/>
          </a:xfrm>
          <a:prstGeom prst="rect">
            <a:avLst/>
          </a:prstGeom>
          <a:noFill/>
        </p:spPr>
      </p:pic>
      <p:pic>
        <p:nvPicPr>
          <p:cNvPr id="11" name="Picture 10">
            <a:extLst>
              <a:ext uri="{FF2B5EF4-FFF2-40B4-BE49-F238E27FC236}">
                <a16:creationId xmlns:a16="http://schemas.microsoft.com/office/drawing/2014/main" id="{76EBC1C5-22B6-47DA-AF5D-1493292AFE4F}"/>
              </a:ext>
            </a:extLst>
          </p:cNvPr>
          <p:cNvPicPr>
            <a:picLocks noChangeAspect="1"/>
          </p:cNvPicPr>
          <p:nvPr/>
        </p:nvPicPr>
        <p:blipFill>
          <a:blip r:embed="rId8"/>
          <a:stretch>
            <a:fillRect/>
          </a:stretch>
        </p:blipFill>
        <p:spPr>
          <a:xfrm>
            <a:off x="0" y="838200"/>
            <a:ext cx="9144000" cy="5143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534400" cy="5105400"/>
          </a:xfrm>
        </p:spPr>
        <p:txBody>
          <a:bodyPr>
            <a:normAutofit/>
          </a:bodyPr>
          <a:lstStyle/>
          <a:p>
            <a:pPr algn="just"/>
            <a:r>
              <a:rPr lang="en-US" sz="2800" dirty="0"/>
              <a:t>Environmental engineering is the application of science and engineering principles to improve the environment (air, water, and/or land resources), to provide healthful water, air, and land for human habitation and for other organisms, and to remediate polluted sites.</a:t>
            </a:r>
            <a:endParaRPr lang="en-US" sz="1800" dirty="0"/>
          </a:p>
        </p:txBody>
      </p:sp>
      <p:sp>
        <p:nvSpPr>
          <p:cNvPr id="6" name="Date Placeholder 5"/>
          <p:cNvSpPr>
            <a:spLocks noGrp="1"/>
          </p:cNvSpPr>
          <p:nvPr>
            <p:ph type="dt" sz="half" idx="10"/>
          </p:nvPr>
        </p:nvSpPr>
        <p:spPr/>
        <p:txBody>
          <a:bodyPr/>
          <a:lstStyle/>
          <a:p>
            <a:fld id="{B65D2AB8-43D9-4EE8-9DD9-4C9B914855D3}" type="datetime1">
              <a:rPr lang="en-US" smtClean="0"/>
              <a:t>3/28/2022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8</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Applications for Emerging Technology</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3</a:t>
            </a:r>
            <a:endParaRPr lang="en-US" dirty="0"/>
          </a:p>
        </p:txBody>
      </p:sp>
    </p:spTree>
    <p:extLst>
      <p:ext uri="{BB962C8B-B14F-4D97-AF65-F5344CB8AC3E}">
        <p14:creationId xmlns:p14="http://schemas.microsoft.com/office/powerpoint/2010/main" val="12896935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buNone/>
            </a:pPr>
            <a:r>
              <a:rPr lang="en-US" sz="1800" dirty="0"/>
              <a:t>        Q.1.What features make a community stable?</a:t>
            </a:r>
          </a:p>
          <a:p>
            <a:pPr algn="just">
              <a:buNone/>
            </a:pPr>
            <a:r>
              <a:rPr lang="en-US" sz="1800" dirty="0"/>
              <a:t>        Q.2. What is the reason behind the vast diversity in Indian ecology?</a:t>
            </a:r>
          </a:p>
          <a:p>
            <a:pPr algn="just">
              <a:buNone/>
            </a:pPr>
            <a:r>
              <a:rPr lang="en-US" sz="1800" dirty="0"/>
              <a:t>        Q.3. Mention one application of pollen bank. How are pollen stored in a bank?</a:t>
            </a:r>
          </a:p>
          <a:p>
            <a:pPr algn="just">
              <a:buNone/>
            </a:pPr>
            <a:r>
              <a:rPr lang="en-US" sz="1800" dirty="0"/>
              <a:t>        Q.4. Name an artificial ecosystem with high productivity.</a:t>
            </a:r>
          </a:p>
          <a:p>
            <a:pPr algn="just">
              <a:buNone/>
            </a:pPr>
            <a:r>
              <a:rPr lang="en-US" sz="1800" dirty="0"/>
              <a:t>         Q.5. In the IUCN Red List (2004), what does ‘Red’ represent?</a:t>
            </a:r>
          </a:p>
          <a:p>
            <a:pPr algn="just">
              <a:buNone/>
            </a:pPr>
            <a:r>
              <a:rPr lang="en-US" sz="1800" dirty="0"/>
              <a:t>         Q.6. How can the prevailing rate of species extinction be declined by 30% solely through protection of biodiversity hotspots?</a:t>
            </a:r>
          </a:p>
          <a:p>
            <a:pPr algn="just">
              <a:buNone/>
            </a:pPr>
            <a:r>
              <a:rPr lang="en-US" sz="1800" dirty="0"/>
              <a:t>          Q.7.---------is the illegal killing of wildlife for sale in the international trade market.</a:t>
            </a:r>
          </a:p>
          <a:p>
            <a:pPr algn="just">
              <a:buNone/>
            </a:pPr>
            <a:r>
              <a:rPr lang="en-US" sz="1800" dirty="0"/>
              <a:t>         Q.8.Name various methods of In-situ conservation.</a:t>
            </a:r>
          </a:p>
          <a:p>
            <a:pPr algn="just">
              <a:buNone/>
            </a:pPr>
            <a:r>
              <a:rPr lang="en-US" sz="1800" dirty="0"/>
              <a:t>          Q.9.What is Gene Bank</a:t>
            </a:r>
          </a:p>
          <a:p>
            <a:pPr algn="just">
              <a:buNone/>
            </a:pPr>
            <a:r>
              <a:rPr lang="en-US" sz="1800" dirty="0"/>
              <a:t>          Q10.What do you understand by biodiversity conservation</a:t>
            </a:r>
          </a:p>
          <a:p>
            <a:pPr algn="just">
              <a:buNone/>
            </a:pPr>
            <a:endParaRPr lang="en-US" sz="1800" dirty="0"/>
          </a:p>
        </p:txBody>
      </p:sp>
      <p:sp>
        <p:nvSpPr>
          <p:cNvPr id="4" name="Date Placeholder 3"/>
          <p:cNvSpPr>
            <a:spLocks noGrp="1"/>
          </p:cNvSpPr>
          <p:nvPr>
            <p:ph type="dt" sz="half" idx="10"/>
          </p:nvPr>
        </p:nvSpPr>
        <p:spPr/>
        <p:txBody>
          <a:bodyPr/>
          <a:lstStyle/>
          <a:p>
            <a:fld id="{EC9681CE-B7AB-4510-9CC2-D03918D0B8A5}" type="datetime1">
              <a:rPr lang="en-US" smtClean="0"/>
              <a:t>3/28/2022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Daily Quiz(CO3)</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a:extLst>
              <a:ext uri="{FF2B5EF4-FFF2-40B4-BE49-F238E27FC236}">
                <a16:creationId xmlns:a16="http://schemas.microsoft.com/office/drawing/2014/main" id="{D6AFA675-9FDA-41E4-A4CA-DF3682FE8D51}"/>
              </a:ext>
            </a:extLst>
          </p:cNvPr>
          <p:cNvPicPr>
            <a:picLocks noChangeAspect="1"/>
          </p:cNvPicPr>
          <p:nvPr/>
        </p:nvPicPr>
        <p:blipFill>
          <a:blip r:embed="rId3"/>
          <a:stretch>
            <a:fillRect/>
          </a:stretch>
        </p:blipFill>
        <p:spPr>
          <a:xfrm>
            <a:off x="0" y="857250"/>
            <a:ext cx="9144000" cy="5143500"/>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458200" cy="4876800"/>
          </a:xfrm>
        </p:spPr>
        <p:txBody>
          <a:bodyPr>
            <a:noAutofit/>
          </a:bodyPr>
          <a:lstStyle/>
          <a:p>
            <a:pPr lvl="1">
              <a:buNone/>
            </a:pPr>
            <a:r>
              <a:rPr lang="en-US" sz="1800" dirty="0"/>
              <a:t>1.Define Biodiversity?</a:t>
            </a:r>
          </a:p>
          <a:p>
            <a:pPr lvl="1">
              <a:buNone/>
            </a:pPr>
            <a:r>
              <a:rPr lang="en-US" sz="1800" dirty="0"/>
              <a:t>2.Define genetic and species diversity?</a:t>
            </a:r>
          </a:p>
          <a:p>
            <a:pPr lvl="1">
              <a:buNone/>
            </a:pPr>
            <a:r>
              <a:rPr lang="en-US" sz="1800" dirty="0"/>
              <a:t>3.What do you understand by flora and fauna?</a:t>
            </a:r>
          </a:p>
          <a:p>
            <a:pPr>
              <a:buNone/>
            </a:pPr>
            <a:r>
              <a:rPr lang="en-US" sz="1800" dirty="0"/>
              <a:t>         4. Define the term biodiversity. Explain the different types of biodiversity</a:t>
            </a:r>
          </a:p>
          <a:p>
            <a:pPr>
              <a:buNone/>
            </a:pPr>
            <a:r>
              <a:rPr lang="en-US" sz="1800" dirty="0"/>
              <a:t>         5.. What are the measurements of biodiversity. </a:t>
            </a:r>
          </a:p>
          <a:p>
            <a:pPr>
              <a:buNone/>
            </a:pPr>
            <a:r>
              <a:rPr lang="en-US" sz="1800" dirty="0"/>
              <a:t>         6.. Discuss the different factors which are responsible to the loss of biodiversity. </a:t>
            </a:r>
          </a:p>
          <a:p>
            <a:pPr>
              <a:buNone/>
            </a:pPr>
            <a:r>
              <a:rPr lang="en-US" sz="1800" dirty="0"/>
              <a:t>         7 What do you understand by biodiversity conservation or management? What are the methods of biodiversity conservation</a:t>
            </a:r>
          </a:p>
          <a:p>
            <a:pPr>
              <a:buNone/>
            </a:pPr>
            <a:r>
              <a:rPr lang="en-US" sz="1800" dirty="0"/>
              <a:t>         8.What is Biodiversity? Why has it become important recently?</a:t>
            </a:r>
          </a:p>
          <a:p>
            <a:pPr>
              <a:buNone/>
            </a:pPr>
            <a:r>
              <a:rPr lang="en-US" sz="1800" dirty="0"/>
              <a:t>         9. List the important attributes of a stable community?</a:t>
            </a:r>
          </a:p>
          <a:p>
            <a:pPr>
              <a:buNone/>
            </a:pPr>
            <a:r>
              <a:rPr lang="en-US" sz="1800" dirty="0"/>
              <a:t>         10.. What do you mean by biodiversity? What are the different types of Biodiversity?</a:t>
            </a:r>
          </a:p>
          <a:p>
            <a:pPr>
              <a:buNone/>
            </a:pPr>
            <a:r>
              <a:rPr lang="en-US" sz="1800" dirty="0"/>
              <a:t>        11. Why is it necessary to conserve biodiversity?</a:t>
            </a:r>
          </a:p>
          <a:p>
            <a:pPr>
              <a:buNone/>
            </a:pPr>
            <a:r>
              <a:rPr lang="en-US" sz="1800" dirty="0"/>
              <a:t>         12. What are the different approaches for biodiversity conservation in India?</a:t>
            </a:r>
          </a:p>
          <a:p>
            <a:endParaRPr lang="en-US" sz="1800" dirty="0"/>
          </a:p>
        </p:txBody>
      </p:sp>
      <p:sp>
        <p:nvSpPr>
          <p:cNvPr id="4" name="Date Placeholder 3"/>
          <p:cNvSpPr>
            <a:spLocks noGrp="1"/>
          </p:cNvSpPr>
          <p:nvPr>
            <p:ph type="dt" sz="half" idx="10"/>
          </p:nvPr>
        </p:nvSpPr>
        <p:spPr/>
        <p:txBody>
          <a:bodyPr/>
          <a:lstStyle/>
          <a:p>
            <a:fld id="{935671FE-0CB0-4188-B91F-AB5DF036D577}" type="datetime1">
              <a:rPr lang="en-US" smtClean="0"/>
              <a:t>3/28/2022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000" b="0" i="0" u="none" strike="noStrike" kern="1200" cap="none" spc="0" normalizeH="0" baseline="0" noProof="0" dirty="0">
                <a:ln>
                  <a:noFill/>
                </a:ln>
                <a:solidFill>
                  <a:schemeClr val="dk1"/>
                </a:solidFill>
                <a:effectLst/>
                <a:uLnTx/>
                <a:uFillTx/>
                <a:latin typeface="+mn-lt"/>
                <a:ea typeface="+mn-ea"/>
                <a:cs typeface="+mn-cs"/>
              </a:rPr>
              <a:t>Weekly</a:t>
            </a:r>
            <a:r>
              <a:rPr kumimoji="0" lang="en-US" sz="3000" b="0" i="0" u="none" strike="noStrike" kern="1200" cap="none" spc="0" normalizeH="0" noProof="0" dirty="0">
                <a:ln>
                  <a:noFill/>
                </a:ln>
                <a:solidFill>
                  <a:schemeClr val="dk1"/>
                </a:solidFill>
                <a:effectLst/>
                <a:uLnTx/>
                <a:uFillTx/>
                <a:latin typeface="+mn-lt"/>
                <a:ea typeface="+mn-ea"/>
                <a:cs typeface="+mn-cs"/>
              </a:rPr>
              <a:t> Assignment</a:t>
            </a:r>
            <a:r>
              <a:rPr lang="en-US" sz="3000" dirty="0"/>
              <a:t>(CO3)</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8229600" cy="4906963"/>
          </a:xfrm>
        </p:spPr>
        <p:txBody>
          <a:bodyPr>
            <a:noAutofit/>
          </a:bodyPr>
          <a:lstStyle/>
          <a:p>
            <a:pPr lvl="0"/>
            <a:r>
              <a:rPr lang="en-US" sz="1800" dirty="0"/>
              <a:t>1.Which of the following communities is more vulnerable to invasion by outside animals and plants?</a:t>
            </a:r>
          </a:p>
          <a:p>
            <a:pPr lvl="0"/>
            <a:r>
              <a:rPr lang="en-US" sz="1800" dirty="0"/>
              <a:t>A)Mangroves  B)Tropical evergreen forests C)Temperate forests D)Oceanic island communities</a:t>
            </a:r>
          </a:p>
          <a:p>
            <a:pPr lvl="0"/>
            <a:r>
              <a:rPr lang="en-US" sz="1800" dirty="0"/>
              <a:t>Answer---D</a:t>
            </a:r>
          </a:p>
          <a:p>
            <a:pPr lvl="0"/>
            <a:r>
              <a:rPr lang="en-US" sz="1800" dirty="0"/>
              <a:t>2.Which part of the world has a high density of organism ?</a:t>
            </a:r>
          </a:p>
          <a:p>
            <a:pPr lvl="0"/>
            <a:r>
              <a:rPr lang="en-US" sz="1800" dirty="0"/>
              <a:t>A)Greenland B)Savannahs C)Deciduous forests</a:t>
            </a:r>
          </a:p>
          <a:p>
            <a:pPr lvl="0"/>
            <a:r>
              <a:rPr lang="en-US" sz="1800" dirty="0"/>
              <a:t>D)Tropical rain forest</a:t>
            </a:r>
          </a:p>
          <a:p>
            <a:pPr lvl="0"/>
            <a:r>
              <a:rPr lang="en-US" sz="1800" dirty="0"/>
              <a:t>Answer---- D</a:t>
            </a:r>
          </a:p>
          <a:p>
            <a:pPr lvl="0"/>
            <a:r>
              <a:rPr lang="en-US" sz="1800" dirty="0"/>
              <a:t>3.The community which begins succession in a habitat is designated as</a:t>
            </a:r>
          </a:p>
          <a:p>
            <a:pPr lvl="0"/>
            <a:r>
              <a:rPr lang="en-US" sz="1800" dirty="0"/>
              <a:t>A)</a:t>
            </a:r>
            <a:r>
              <a:rPr lang="en-US" sz="1800" dirty="0" err="1"/>
              <a:t>Seral</a:t>
            </a:r>
            <a:r>
              <a:rPr lang="en-US" sz="1800" dirty="0"/>
              <a:t> community </a:t>
            </a:r>
          </a:p>
          <a:p>
            <a:pPr lvl="0"/>
            <a:r>
              <a:rPr lang="en-US" sz="1800" dirty="0"/>
              <a:t>B)Biotic community</a:t>
            </a:r>
          </a:p>
          <a:p>
            <a:pPr lvl="0"/>
            <a:r>
              <a:rPr lang="en-US" sz="1800" dirty="0"/>
              <a:t>C)Pioneer community</a:t>
            </a:r>
          </a:p>
          <a:p>
            <a:pPr lvl="0"/>
            <a:r>
              <a:rPr lang="en-US" sz="1800" dirty="0"/>
              <a:t>D)</a:t>
            </a:r>
            <a:r>
              <a:rPr lang="en-US" sz="1800" dirty="0" err="1"/>
              <a:t>Ecosere</a:t>
            </a:r>
            <a:endParaRPr lang="en-US" sz="1800" dirty="0"/>
          </a:p>
          <a:p>
            <a:pPr lvl="0"/>
            <a:r>
              <a:rPr lang="en-US" sz="1800" dirty="0"/>
              <a:t>Answer-----C</a:t>
            </a:r>
          </a:p>
        </p:txBody>
      </p:sp>
      <p:sp>
        <p:nvSpPr>
          <p:cNvPr id="4" name="Date Placeholder 3"/>
          <p:cNvSpPr>
            <a:spLocks noGrp="1"/>
          </p:cNvSpPr>
          <p:nvPr>
            <p:ph type="dt" sz="half" idx="10"/>
          </p:nvPr>
        </p:nvSpPr>
        <p:spPr/>
        <p:txBody>
          <a:bodyPr/>
          <a:lstStyle/>
          <a:p>
            <a:fld id="{40E61A92-8E9C-4E99-8506-1D2D8B8323FC}" type="datetime1">
              <a:rPr lang="en-US" smtClean="0"/>
              <a:t>3/28/2022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it-IT"/>
              <a:t>Sonali Agarwal        EVS (ANC0302)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r>
              <a:rPr lang="en-US" sz="3000" dirty="0"/>
              <a:t>(CO3)</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lvl="0"/>
            <a:r>
              <a:rPr lang="en-US" sz="1800" dirty="0"/>
              <a:t>4.Which of the following is not a colonizer ?</a:t>
            </a:r>
          </a:p>
          <a:p>
            <a:pPr lvl="0"/>
            <a:r>
              <a:rPr lang="en-US" sz="1800" dirty="0"/>
              <a:t>A)Blue-green algae   B)Viruses C)Lichens D)Mosses Answer---B</a:t>
            </a:r>
          </a:p>
          <a:p>
            <a:pPr lvl="0"/>
            <a:r>
              <a:rPr lang="en-US" sz="1800" dirty="0"/>
              <a:t>5.A succession exhibiting changes in the communities at a place is described as </a:t>
            </a:r>
          </a:p>
          <a:p>
            <a:pPr lvl="0"/>
            <a:r>
              <a:rPr lang="en-US" sz="1800" dirty="0"/>
              <a:t>A)Biotic succession B)Physiographic succession C)Climatic succession D)Geographic succession</a:t>
            </a:r>
          </a:p>
          <a:p>
            <a:pPr lvl="0"/>
            <a:r>
              <a:rPr lang="en-US" sz="1800" dirty="0" err="1"/>
              <a:t>Ans</a:t>
            </a:r>
            <a:r>
              <a:rPr lang="en-US" sz="1800" dirty="0"/>
              <a:t>--D</a:t>
            </a:r>
          </a:p>
          <a:p>
            <a:pPr lvl="0"/>
            <a:r>
              <a:rPr lang="en-US" sz="1800" dirty="0"/>
              <a:t>6.The nature of a climax community depends upon </a:t>
            </a:r>
          </a:p>
          <a:p>
            <a:pPr lvl="0"/>
            <a:r>
              <a:rPr lang="en-US" sz="1800" dirty="0"/>
              <a:t>A)Water factor</a:t>
            </a:r>
          </a:p>
          <a:p>
            <a:pPr lvl="0"/>
            <a:r>
              <a:rPr lang="en-US" sz="1800" dirty="0"/>
              <a:t>B)Temperature</a:t>
            </a:r>
          </a:p>
          <a:p>
            <a:pPr lvl="0"/>
            <a:r>
              <a:rPr lang="en-US" sz="1800" dirty="0"/>
              <a:t>C)Soil fertility</a:t>
            </a:r>
          </a:p>
          <a:p>
            <a:pPr lvl="0"/>
            <a:r>
              <a:rPr lang="en-US" sz="1800" dirty="0"/>
              <a:t>D)Climate</a:t>
            </a:r>
          </a:p>
          <a:p>
            <a:pPr lvl="0"/>
            <a:r>
              <a:rPr lang="en-US" sz="1800" dirty="0"/>
              <a:t>Answer  C</a:t>
            </a:r>
          </a:p>
          <a:p>
            <a:pPr lvl="0"/>
            <a:endParaRPr lang="en-US" sz="1800" dirty="0"/>
          </a:p>
        </p:txBody>
      </p:sp>
      <p:sp>
        <p:nvSpPr>
          <p:cNvPr id="4" name="Date Placeholder 3"/>
          <p:cNvSpPr>
            <a:spLocks noGrp="1"/>
          </p:cNvSpPr>
          <p:nvPr>
            <p:ph type="dt" sz="half" idx="10"/>
          </p:nvPr>
        </p:nvSpPr>
        <p:spPr/>
        <p:txBody>
          <a:bodyPr/>
          <a:lstStyle/>
          <a:p>
            <a:fld id="{B5D11A5E-F6B6-447D-A218-0C1CBA3AE051}" type="datetime1">
              <a:rPr lang="en-US" smtClean="0"/>
              <a:t>3/28/2022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it-IT"/>
              <a:t>Sonali Agarwal        EVS (ANC0302)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r>
              <a:rPr lang="en-US" sz="3000" dirty="0"/>
              <a:t>(CO3)</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458200" cy="4602163"/>
          </a:xfrm>
        </p:spPr>
        <p:txBody>
          <a:bodyPr>
            <a:normAutofit lnSpcReduction="10000"/>
          </a:bodyPr>
          <a:lstStyle/>
          <a:p>
            <a:pPr lvl="0"/>
            <a:r>
              <a:rPr lang="en-US" sz="1800" dirty="0"/>
              <a:t>7.The earliest settlers on barren lands generally are</a:t>
            </a:r>
          </a:p>
          <a:p>
            <a:pPr lvl="0"/>
            <a:r>
              <a:rPr lang="en-US" sz="1800" dirty="0"/>
              <a:t>A)Diatoms  B)Ferns C)Mosses D)Lichens</a:t>
            </a:r>
          </a:p>
          <a:p>
            <a:pPr lvl="0"/>
            <a:r>
              <a:rPr lang="en-US" sz="1800" dirty="0"/>
              <a:t>Answer--C</a:t>
            </a:r>
          </a:p>
          <a:p>
            <a:pPr lvl="0"/>
            <a:r>
              <a:rPr lang="en-US" sz="1800" dirty="0"/>
              <a:t>8.The last community in a succession is called</a:t>
            </a:r>
          </a:p>
          <a:p>
            <a:pPr lvl="0"/>
            <a:r>
              <a:rPr lang="en-US" sz="1800" dirty="0"/>
              <a:t>A)Ecosystem B)Climax community C)</a:t>
            </a:r>
            <a:r>
              <a:rPr lang="en-US" sz="1800" dirty="0" err="1"/>
              <a:t>Ecotone</a:t>
            </a:r>
            <a:r>
              <a:rPr lang="en-US" sz="1800" dirty="0"/>
              <a:t> D)</a:t>
            </a:r>
            <a:r>
              <a:rPr lang="en-US" sz="1800" dirty="0" err="1"/>
              <a:t>Seral</a:t>
            </a:r>
            <a:r>
              <a:rPr lang="en-US" sz="1800" dirty="0"/>
              <a:t> community </a:t>
            </a:r>
          </a:p>
          <a:p>
            <a:r>
              <a:rPr lang="en-US" sz="1800" dirty="0"/>
              <a:t>Answer--B</a:t>
            </a:r>
          </a:p>
          <a:p>
            <a:pPr lvl="0"/>
            <a:r>
              <a:rPr lang="en-US" sz="1800" dirty="0"/>
              <a:t>9.Plant succession taking place in sandy area is called</a:t>
            </a:r>
          </a:p>
          <a:p>
            <a:pPr lvl="0"/>
            <a:r>
              <a:rPr lang="en-US" sz="1800" dirty="0"/>
              <a:t>A)</a:t>
            </a:r>
            <a:r>
              <a:rPr lang="en-US" sz="1800" dirty="0" err="1"/>
              <a:t>Halosere</a:t>
            </a:r>
            <a:r>
              <a:rPr lang="en-US" sz="1800" dirty="0"/>
              <a:t> B)</a:t>
            </a:r>
            <a:r>
              <a:rPr lang="en-US" sz="1800" dirty="0" err="1"/>
              <a:t>Psammosere</a:t>
            </a:r>
            <a:r>
              <a:rPr lang="en-US" sz="1800" dirty="0"/>
              <a:t> C) </a:t>
            </a:r>
            <a:r>
              <a:rPr lang="en-US" sz="1800" dirty="0" err="1"/>
              <a:t>XerosereD</a:t>
            </a:r>
            <a:r>
              <a:rPr lang="en-US" sz="1800" dirty="0"/>
              <a:t>) </a:t>
            </a:r>
            <a:r>
              <a:rPr lang="en-US" sz="1800" dirty="0" err="1"/>
              <a:t>Hydrosere</a:t>
            </a:r>
            <a:endParaRPr lang="en-US" sz="1800" dirty="0"/>
          </a:p>
          <a:p>
            <a:pPr lvl="0"/>
            <a:r>
              <a:rPr lang="en-US" sz="1800" dirty="0"/>
              <a:t>Answer---B</a:t>
            </a:r>
          </a:p>
          <a:p>
            <a:pPr lvl="0"/>
            <a:r>
              <a:rPr lang="en-US" sz="1800" dirty="0"/>
              <a:t>10The physiographic factor responsible for the initiation of succession to</a:t>
            </a:r>
          </a:p>
          <a:p>
            <a:pPr lvl="0"/>
            <a:r>
              <a:rPr lang="en-US" sz="1800" dirty="0"/>
              <a:t>A)Erosion</a:t>
            </a:r>
          </a:p>
          <a:p>
            <a:pPr lvl="0"/>
            <a:r>
              <a:rPr lang="en-US" sz="1800" dirty="0"/>
              <a:t>B)c)Fire</a:t>
            </a:r>
          </a:p>
          <a:p>
            <a:pPr lvl="0"/>
            <a:r>
              <a:rPr lang="en-US" sz="1800" dirty="0"/>
              <a:t>C)Hail</a:t>
            </a:r>
          </a:p>
          <a:p>
            <a:pPr lvl="0"/>
            <a:r>
              <a:rPr lang="en-US" sz="1800" dirty="0"/>
              <a:t>D)Wind</a:t>
            </a:r>
          </a:p>
          <a:p>
            <a:pPr lvl="0"/>
            <a:r>
              <a:rPr lang="en-US" sz="1800" dirty="0"/>
              <a:t>Answer D</a:t>
            </a:r>
          </a:p>
        </p:txBody>
      </p:sp>
      <p:sp>
        <p:nvSpPr>
          <p:cNvPr id="4" name="Date Placeholder 3"/>
          <p:cNvSpPr>
            <a:spLocks noGrp="1"/>
          </p:cNvSpPr>
          <p:nvPr>
            <p:ph type="dt" sz="half" idx="10"/>
          </p:nvPr>
        </p:nvSpPr>
        <p:spPr/>
        <p:txBody>
          <a:bodyPr/>
          <a:lstStyle/>
          <a:p>
            <a:fld id="{67880804-D416-439A-BD4D-B1414C4803F3}" type="datetime1">
              <a:rPr lang="en-US" smtClean="0"/>
              <a:t>3/28/2022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it-IT"/>
              <a:t>Sonali Agarwal        EVS (ANC0302)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r>
              <a:rPr lang="en-US" sz="3000" dirty="0"/>
              <a:t>(CO3)</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dirty="0"/>
              <a:t>NEW AUTONOMOUS SYLLABUS</a:t>
            </a:r>
          </a:p>
        </p:txBody>
      </p:sp>
      <p:sp>
        <p:nvSpPr>
          <p:cNvPr id="4" name="Date Placeholder 3"/>
          <p:cNvSpPr>
            <a:spLocks noGrp="1"/>
          </p:cNvSpPr>
          <p:nvPr>
            <p:ph type="dt" sz="half" idx="10"/>
          </p:nvPr>
        </p:nvSpPr>
        <p:spPr/>
        <p:txBody>
          <a:bodyPr/>
          <a:lstStyle/>
          <a:p>
            <a:fld id="{F931DA78-3B5B-4163-AE3A-913B06C72CBA}" type="datetime1">
              <a:rPr lang="en-US" smtClean="0"/>
              <a:t>3/28/2022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it-IT"/>
              <a:t>Sonali Agarwal        EVS (ANC0302)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8229600" cy="4906963"/>
          </a:xfrm>
        </p:spPr>
        <p:txBody>
          <a:bodyPr>
            <a:noAutofit/>
          </a:bodyPr>
          <a:lstStyle/>
          <a:p>
            <a:pPr lvl="1" algn="just">
              <a:buNone/>
            </a:pPr>
            <a:r>
              <a:rPr lang="en-US" sz="1800" dirty="0"/>
              <a:t>1.There are many animals that have become extinct in the wild but continue to be maintained in zoological parks. </a:t>
            </a:r>
          </a:p>
          <a:p>
            <a:pPr>
              <a:buNone/>
            </a:pPr>
            <a:r>
              <a:rPr lang="en-US" sz="1800" b="1" dirty="0"/>
              <a:t>         2.</a:t>
            </a:r>
            <a:r>
              <a:rPr lang="en-US" sz="1800" dirty="0"/>
              <a:t>White Bengal tigers are protected in special settings in zoological parks. Tiger reserves are maintained in Western </a:t>
            </a:r>
            <a:r>
              <a:rPr lang="en-US" sz="1800" dirty="0" err="1"/>
              <a:t>Ghats.How</a:t>
            </a:r>
            <a:r>
              <a:rPr lang="en-US" sz="1800" dirty="0"/>
              <a:t> do these two approaches differ from each other? Mention the advantages of each one.</a:t>
            </a:r>
          </a:p>
          <a:p>
            <a:r>
              <a:rPr lang="en-US" sz="1800" dirty="0"/>
              <a:t>  3. Why is there a need to conserve biodiversity?</a:t>
            </a:r>
          </a:p>
          <a:p>
            <a:r>
              <a:rPr lang="en-US" sz="1800" dirty="0"/>
              <a:t> 4. Name and explain any two ways that are responsible for the loss of </a:t>
            </a:r>
            <a:r>
              <a:rPr lang="en-US" sz="1800" dirty="0" err="1"/>
              <a:t>biodiversi</a:t>
            </a:r>
            <a:endParaRPr lang="en-US" sz="1800" dirty="0"/>
          </a:p>
          <a:p>
            <a:r>
              <a:rPr lang="en-US" sz="1800" dirty="0"/>
              <a:t> 5. What is the difference between in-situ &amp; ex-situ conservation</a:t>
            </a:r>
          </a:p>
          <a:p>
            <a:r>
              <a:rPr lang="en-US" sz="1800" dirty="0"/>
              <a:t> 6. “Amazonian rain forest in south America has the greatest bio-diversity on earth”. Justify the statement</a:t>
            </a:r>
          </a:p>
          <a:p>
            <a:r>
              <a:rPr lang="en-US" sz="1800" dirty="0"/>
              <a:t>7. What do you mean by species diversity? Name two measures of species diversity statement with the help of an example?</a:t>
            </a:r>
          </a:p>
          <a:p>
            <a:r>
              <a:rPr lang="en-US" sz="1800" dirty="0"/>
              <a:t>8.. What are sacred grooves? What is their role in conservation? What do you mean by IPR. What are the drawbacks of IPR.</a:t>
            </a:r>
          </a:p>
          <a:p>
            <a:r>
              <a:rPr lang="en-US" sz="1800" dirty="0"/>
              <a:t>9. What is Biodiversity? Why has it become important recently?</a:t>
            </a:r>
          </a:p>
          <a:p>
            <a:r>
              <a:rPr lang="en-US" sz="1800" dirty="0"/>
              <a:t>10. List the important attributes of a stable community?</a:t>
            </a:r>
          </a:p>
        </p:txBody>
      </p:sp>
      <p:sp>
        <p:nvSpPr>
          <p:cNvPr id="4" name="Date Placeholder 3"/>
          <p:cNvSpPr>
            <a:spLocks noGrp="1"/>
          </p:cNvSpPr>
          <p:nvPr>
            <p:ph type="dt" sz="half" idx="10"/>
          </p:nvPr>
        </p:nvSpPr>
        <p:spPr/>
        <p:txBody>
          <a:bodyPr/>
          <a:lstStyle/>
          <a:p>
            <a:fld id="{0B4A775B-E10F-43BE-8442-FC829A7060FA}" type="datetime1">
              <a:rPr lang="en-US" smtClean="0"/>
              <a:t>3/28/2022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it-IT"/>
              <a:t>Sonali Agarwal        EVS (ANC0302)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Expected Questions for University Exam(CO3)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dirty="0"/>
              <a:t>.</a:t>
            </a:r>
            <a:r>
              <a:rPr lang="en-US" sz="1800" b="1" i="1" dirty="0"/>
              <a:t> Definition: </a:t>
            </a:r>
            <a:r>
              <a:rPr lang="en-US" sz="1800" i="1" dirty="0"/>
              <a:t>The variety and variability among all groups of living organisms and the ecosystem in which they occur.</a:t>
            </a:r>
            <a:endParaRPr lang="en-US" sz="1800" dirty="0"/>
          </a:p>
          <a:p>
            <a:r>
              <a:rPr lang="en-US" sz="1800" dirty="0"/>
              <a:t>Levels/Classification of Biodiversity:</a:t>
            </a:r>
          </a:p>
          <a:p>
            <a:pPr lvl="0"/>
            <a:r>
              <a:rPr lang="en-US" sz="1800" b="1" dirty="0"/>
              <a:t>Genetic diversity </a:t>
            </a:r>
            <a:r>
              <a:rPr lang="en-US" sz="1800" dirty="0"/>
              <a:t>→ Diversity within the species is genetic diversity.(ex) teak wood varieties, Indian, Burma, </a:t>
            </a:r>
            <a:r>
              <a:rPr lang="en-US" sz="1800" dirty="0" err="1"/>
              <a:t>malasian</a:t>
            </a:r>
            <a:endParaRPr lang="en-US" sz="1800" dirty="0"/>
          </a:p>
          <a:p>
            <a:pPr lvl="0"/>
            <a:r>
              <a:rPr lang="en-US" sz="1800" b="1" dirty="0"/>
              <a:t>Species diversity</a:t>
            </a:r>
            <a:r>
              <a:rPr lang="en-US" sz="1800" dirty="0"/>
              <a:t>→ diversity between different species. (ex) plant species = apple, mango, grapes, animal species = lion, tiger, elephant etc.</a:t>
            </a:r>
          </a:p>
          <a:p>
            <a:pPr lvl="0"/>
            <a:r>
              <a:rPr lang="en-US" sz="1800" b="1" dirty="0"/>
              <a:t>Community/Ecosystem diversity </a:t>
            </a:r>
            <a:r>
              <a:rPr lang="en-US" sz="1800" dirty="0"/>
              <a:t>→ Diversity at the ecological or habitat level is ecosystem diversity. Ex. River ecosystem.</a:t>
            </a:r>
          </a:p>
        </p:txBody>
      </p:sp>
      <p:sp>
        <p:nvSpPr>
          <p:cNvPr id="4" name="Date Placeholder 3"/>
          <p:cNvSpPr>
            <a:spLocks noGrp="1"/>
          </p:cNvSpPr>
          <p:nvPr>
            <p:ph type="dt" sz="half" idx="10"/>
          </p:nvPr>
        </p:nvSpPr>
        <p:spPr/>
        <p:txBody>
          <a:bodyPr/>
          <a:lstStyle/>
          <a:p>
            <a:fld id="{63FE6649-3202-4D6C-83B8-4A38EA62F143}" type="datetime1">
              <a:rPr lang="en-US" smtClean="0"/>
              <a:t>3/28/2022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it-IT"/>
              <a:t>Sonali Agarwal        EVS (ANC0302)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Summary</a:t>
            </a:r>
            <a:r>
              <a:rPr lang="en-US" sz="3000" dirty="0"/>
              <a:t>(CO3)</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62500" lnSpcReduction="20000"/>
          </a:bodyPr>
          <a:lstStyle/>
          <a:p>
            <a:endParaRPr lang="en-US" dirty="0"/>
          </a:p>
          <a:p>
            <a:r>
              <a:rPr lang="en-US" b="1" i="1" dirty="0"/>
              <a:t>Process of Ecological Succession</a:t>
            </a:r>
            <a:endParaRPr lang="en-US" sz="2800" dirty="0"/>
          </a:p>
          <a:p>
            <a:r>
              <a:rPr lang="en-US" dirty="0" err="1"/>
              <a:t>Nudation</a:t>
            </a:r>
            <a:endParaRPr lang="en-US" dirty="0"/>
          </a:p>
          <a:p>
            <a:r>
              <a:rPr lang="en-US" dirty="0"/>
              <a:t>Invasion → Migration, Establishment Competition</a:t>
            </a:r>
          </a:p>
          <a:p>
            <a:r>
              <a:rPr lang="en-US" dirty="0"/>
              <a:t>Reaction Stabilization</a:t>
            </a:r>
          </a:p>
          <a:p>
            <a:r>
              <a:rPr lang="en-US" dirty="0"/>
              <a:t>The progressive replacement of one community by another till the development of stable community in a particular area is ecological succession. </a:t>
            </a:r>
            <a:r>
              <a:rPr lang="en-US" sz="1200" b="1" i="1" dirty="0"/>
              <a:t>Stages of ecological succession:</a:t>
            </a:r>
          </a:p>
          <a:p>
            <a:r>
              <a:rPr lang="en-US" dirty="0"/>
              <a:t>Pioneer community → first group of organism in an area Seral stage → various developmental stages of community </a:t>
            </a:r>
            <a:r>
              <a:rPr lang="en-US" b="1" i="1" dirty="0"/>
              <a:t>Types of ecological succession:</a:t>
            </a:r>
            <a:endParaRPr lang="en-US" sz="2800" dirty="0"/>
          </a:p>
          <a:p>
            <a:r>
              <a:rPr lang="en-US" i="1" dirty="0"/>
              <a:t>Primary succession </a:t>
            </a:r>
            <a:r>
              <a:rPr lang="en-US" dirty="0"/>
              <a:t>→ involves gradual establishment of biotic communities on a lifeless ground </a:t>
            </a:r>
            <a:r>
              <a:rPr lang="en-US" dirty="0" err="1"/>
              <a:t>Hydrarch</a:t>
            </a:r>
            <a:r>
              <a:rPr lang="en-US" dirty="0"/>
              <a:t> / Hydrosere → establishment starts in watery area like pond and lake</a:t>
            </a:r>
          </a:p>
          <a:p>
            <a:r>
              <a:rPr lang="en-US" dirty="0"/>
              <a:t>Xerarch / Xerosere → establishment starts in a dry area like desert and rock</a:t>
            </a:r>
          </a:p>
          <a:p>
            <a:pPr lvl="1">
              <a:buNone/>
            </a:pPr>
            <a:endParaRPr lang="en-US" sz="1800" dirty="0"/>
          </a:p>
        </p:txBody>
      </p:sp>
      <p:sp>
        <p:nvSpPr>
          <p:cNvPr id="4" name="Date Placeholder 3"/>
          <p:cNvSpPr>
            <a:spLocks noGrp="1"/>
          </p:cNvSpPr>
          <p:nvPr>
            <p:ph type="dt" sz="half" idx="10"/>
          </p:nvPr>
        </p:nvSpPr>
        <p:spPr/>
        <p:txBody>
          <a:bodyPr/>
          <a:lstStyle/>
          <a:p>
            <a:fld id="{E014F421-6755-4E39-BBF1-9BCAD3C0E636}" type="datetime1">
              <a:rPr lang="en-US" smtClean="0"/>
              <a:t>3/28/2022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it-IT"/>
              <a:t>Sonali Agarwal        EVS (ANC0302)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Summary(CO3)</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E6115C0-FD4F-45A1-990C-DCC267881CA4}" type="datetime1">
              <a:rPr lang="en-US" smtClean="0"/>
              <a:t>3/28/2022</a:t>
            </a:fld>
            <a:endParaRPr lang="en-US"/>
          </a:p>
        </p:txBody>
      </p:sp>
      <p:sp>
        <p:nvSpPr>
          <p:cNvPr id="5" name="Footer Placeholder 4"/>
          <p:cNvSpPr>
            <a:spLocks noGrp="1"/>
          </p:cNvSpPr>
          <p:nvPr>
            <p:ph type="ftr" sz="quarter" idx="11"/>
          </p:nvPr>
        </p:nvSpPr>
        <p:spPr>
          <a:xfrm>
            <a:off x="2514600" y="6356350"/>
            <a:ext cx="5181600" cy="365125"/>
          </a:xfrm>
        </p:spPr>
        <p:txBody>
          <a:bodyPr/>
          <a:lstStyle/>
          <a:p>
            <a:r>
              <a:rPr lang="it-IT"/>
              <a:t>Sonali Agarwal        EVS (ANC0302)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Reference Books</a:t>
            </a:r>
            <a:endParaRPr kumimoji="0" lang="en-US" sz="300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7902" name="Rectangle 14"/>
          <p:cNvSpPr>
            <a:spLocks noChangeArrowheads="1"/>
          </p:cNvSpPr>
          <p:nvPr/>
        </p:nvSpPr>
        <p:spPr bwMode="auto">
          <a:xfrm>
            <a:off x="457200" y="838200"/>
            <a:ext cx="82296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.1. </a:t>
            </a:r>
            <a:r>
              <a:rPr kumimoji="0" lang="en-US" b="0" i="0" u="none" strike="noStrike" cap="none" normalizeH="0" baseline="0" dirty="0" err="1">
                <a:ln>
                  <a:noFill/>
                </a:ln>
                <a:solidFill>
                  <a:schemeClr val="tx1"/>
                </a:solidFill>
                <a:effectLst/>
                <a:latin typeface="Calibri" pitchFamily="34" charset="0"/>
                <a:ea typeface="Times New Roman" pitchFamily="18" charset="0"/>
                <a:cs typeface="Arial" pitchFamily="34" charset="0"/>
              </a:rPr>
              <a:t>Sodhi</a:t>
            </a:r>
            <a:r>
              <a:rPr kumimoji="0" lang="en-US" b="0" i="0" u="none" strike="noStrike" cap="none" normalizeH="0" baseline="0" dirty="0">
                <a:ln>
                  <a:noFill/>
                </a:ln>
                <a:solidFill>
                  <a:schemeClr val="tx1"/>
                </a:solidFill>
                <a:effectLst/>
                <a:latin typeface="Calibri" pitchFamily="34" charset="0"/>
                <a:ea typeface="Times New Roman" pitchFamily="18" charset="0"/>
                <a:cs typeface="Arial" pitchFamily="34" charset="0"/>
              </a:rPr>
              <a:t> G.S. 2005, Fundamentals of Environmental Chemistry: </a:t>
            </a:r>
            <a:r>
              <a:rPr kumimoji="0" lang="en-US" b="0" i="0" u="none" strike="noStrike" cap="none" normalizeH="0" baseline="0" dirty="0" err="1">
                <a:ln>
                  <a:noFill/>
                </a:ln>
                <a:solidFill>
                  <a:schemeClr val="tx1"/>
                </a:solidFill>
                <a:effectLst/>
                <a:latin typeface="Calibri" pitchFamily="34" charset="0"/>
                <a:ea typeface="Times New Roman" pitchFamily="18" charset="0"/>
                <a:cs typeface="Arial" pitchFamily="34" charset="0"/>
              </a:rPr>
              <a:t>Narosa</a:t>
            </a:r>
            <a:r>
              <a:rPr kumimoji="0" lang="en-US" b="0" i="0" u="none" strike="noStrike" cap="none" normalizeH="0" baseline="0" dirty="0">
                <a:ln>
                  <a:noFill/>
                </a:ln>
                <a:solidFill>
                  <a:schemeClr val="tx1"/>
                </a:solidFill>
                <a:effectLst/>
                <a:latin typeface="Calibri" pitchFamily="34" charset="0"/>
                <a:ea typeface="Times New Roman" pitchFamily="18" charset="0"/>
                <a:cs typeface="Arial" pitchFamily="34" charset="0"/>
              </a:rPr>
              <a:t> Publishing House, New Delhi.</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itchFamily="34" charset="0"/>
                <a:ea typeface="Times New Roman" pitchFamily="18" charset="0"/>
                <a:cs typeface="Arial" pitchFamily="34" charset="0"/>
              </a:rPr>
              <a:t>2. Dash, M.C. (1994).Fundamentals of Ecology, Tata McGraw Hill, New Delhi.</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itchFamily="34" charset="0"/>
                <a:ea typeface="Times New Roman" pitchFamily="18"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itchFamily="34" charset="0"/>
                <a:ea typeface="Times New Roman" pitchFamily="18" charset="0"/>
                <a:cs typeface="Arial" pitchFamily="34" charset="0"/>
              </a:rPr>
              <a:t>3. Sharma P. D. (1996). Environmental Biology, </a:t>
            </a:r>
            <a:r>
              <a:rPr kumimoji="0" lang="en-US" b="0" i="0" u="none" strike="noStrike" cap="none" normalizeH="0" baseline="0" dirty="0" err="1">
                <a:ln>
                  <a:noFill/>
                </a:ln>
                <a:solidFill>
                  <a:schemeClr val="tx1"/>
                </a:solidFill>
                <a:effectLst/>
                <a:latin typeface="Calibri" pitchFamily="34" charset="0"/>
                <a:ea typeface="Times New Roman" pitchFamily="18" charset="0"/>
                <a:cs typeface="Arial" pitchFamily="34" charset="0"/>
              </a:rPr>
              <a:t>Rastogi</a:t>
            </a:r>
            <a:r>
              <a:rPr kumimoji="0" lang="en-US" b="0" i="0" u="none" strike="noStrike" cap="none" normalizeH="0" baseline="0" dirty="0">
                <a:ln>
                  <a:noFill/>
                </a:ln>
                <a:solidFill>
                  <a:schemeClr val="tx1"/>
                </a:solidFill>
                <a:effectLst/>
                <a:latin typeface="Calibri" pitchFamily="34" charset="0"/>
                <a:ea typeface="Times New Roman" pitchFamily="18" charset="0"/>
                <a:cs typeface="Arial" pitchFamily="34" charset="0"/>
              </a:rPr>
              <a:t> Publications, Meerut.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itchFamily="34" charset="0"/>
                <a:ea typeface="Times New Roman" pitchFamily="18" charset="0"/>
                <a:cs typeface="Arial" pitchFamily="34" charset="0"/>
              </a:rPr>
              <a:t>4. </a:t>
            </a:r>
            <a:r>
              <a:rPr kumimoji="0" lang="en-US" b="0" i="0" u="none" strike="noStrike" cap="none" normalizeH="0" baseline="0" dirty="0" err="1">
                <a:ln>
                  <a:noFill/>
                </a:ln>
                <a:solidFill>
                  <a:schemeClr val="tx1"/>
                </a:solidFill>
                <a:effectLst/>
                <a:latin typeface="Calibri" pitchFamily="34" charset="0"/>
                <a:ea typeface="Times New Roman" pitchFamily="18" charset="0"/>
                <a:cs typeface="Arial" pitchFamily="34" charset="0"/>
              </a:rPr>
              <a:t>Verma</a:t>
            </a:r>
            <a:r>
              <a:rPr kumimoji="0" lang="en-US" b="0" i="0" u="none" strike="noStrike" cap="none" normalizeH="0" baseline="0" dirty="0">
                <a:ln>
                  <a:noFill/>
                </a:ln>
                <a:solidFill>
                  <a:schemeClr val="tx1"/>
                </a:solidFill>
                <a:effectLst/>
                <a:latin typeface="Calibri" pitchFamily="34" charset="0"/>
                <a:ea typeface="Times New Roman" pitchFamily="18" charset="0"/>
                <a:cs typeface="Arial" pitchFamily="34" charset="0"/>
              </a:rPr>
              <a:t> P.S. and V.K. </a:t>
            </a:r>
            <a:r>
              <a:rPr kumimoji="0" lang="en-US" b="0" i="0" u="none" strike="noStrike" cap="none" normalizeH="0" baseline="0" dirty="0" err="1">
                <a:ln>
                  <a:noFill/>
                </a:ln>
                <a:solidFill>
                  <a:schemeClr val="tx1"/>
                </a:solidFill>
                <a:effectLst/>
                <a:latin typeface="Calibri" pitchFamily="34" charset="0"/>
                <a:ea typeface="Times New Roman" pitchFamily="18" charset="0"/>
                <a:cs typeface="Arial" pitchFamily="34" charset="0"/>
              </a:rPr>
              <a:t>Agarwal</a:t>
            </a:r>
            <a:r>
              <a:rPr kumimoji="0" lang="en-US" b="0" i="0" u="none" strike="noStrike" cap="none" normalizeH="0" baseline="0" dirty="0">
                <a:ln>
                  <a:noFill/>
                </a:ln>
                <a:solidFill>
                  <a:schemeClr val="tx1"/>
                </a:solidFill>
                <a:effectLst/>
                <a:latin typeface="Calibri" pitchFamily="34" charset="0"/>
                <a:ea typeface="Times New Roman" pitchFamily="18" charset="0"/>
                <a:cs typeface="Arial" pitchFamily="34" charset="0"/>
              </a:rPr>
              <a:t>. (1985). Principles of Ecology. S. </a:t>
            </a:r>
            <a:r>
              <a:rPr kumimoji="0" lang="en-US" b="0" i="0" u="none" strike="noStrike" cap="none" normalizeH="0" baseline="0" dirty="0" err="1">
                <a:ln>
                  <a:noFill/>
                </a:ln>
                <a:solidFill>
                  <a:schemeClr val="tx1"/>
                </a:solidFill>
                <a:effectLst/>
                <a:latin typeface="Calibri" pitchFamily="34" charset="0"/>
                <a:ea typeface="Times New Roman" pitchFamily="18" charset="0"/>
                <a:cs typeface="Arial" pitchFamily="34" charset="0"/>
              </a:rPr>
              <a:t>Chand</a:t>
            </a:r>
            <a:r>
              <a:rPr kumimoji="0" lang="en-US" b="0" i="0" u="none" strike="noStrike" cap="none" normalizeH="0" baseline="0" dirty="0">
                <a:ln>
                  <a:noFill/>
                </a:ln>
                <a:solidFill>
                  <a:schemeClr val="tx1"/>
                </a:solidFill>
                <a:effectLst/>
                <a:latin typeface="Calibri" pitchFamily="34" charset="0"/>
                <a:ea typeface="Times New Roman" pitchFamily="18" charset="0"/>
                <a:cs typeface="Arial" pitchFamily="34" charset="0"/>
              </a:rPr>
              <a:t> and Company (Pub.), New Delhi.</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itchFamily="34" charset="0"/>
                <a:ea typeface="Times New Roman" pitchFamily="18" charset="0"/>
                <a:cs typeface="Arial" pitchFamily="34" charset="0"/>
              </a:rPr>
              <a:t>5. Principles of Environmental Sciences and Engineering -P. </a:t>
            </a:r>
            <a:r>
              <a:rPr kumimoji="0" lang="en-US" b="0" i="0" u="none" strike="noStrike" cap="none" normalizeH="0" baseline="0" dirty="0" err="1">
                <a:ln>
                  <a:noFill/>
                </a:ln>
                <a:solidFill>
                  <a:schemeClr val="tx1"/>
                </a:solidFill>
                <a:effectLst/>
                <a:latin typeface="Calibri" pitchFamily="34" charset="0"/>
                <a:ea typeface="Times New Roman" pitchFamily="18" charset="0"/>
                <a:cs typeface="Arial" pitchFamily="34" charset="0"/>
              </a:rPr>
              <a:t>Venugoplan</a:t>
            </a:r>
            <a:r>
              <a:rPr kumimoji="0" lang="en-US" b="0" i="0" u="none" strike="noStrike" cap="none" normalizeH="0" baseline="0" dirty="0">
                <a:ln>
                  <a:noFill/>
                </a:ln>
                <a:solidFill>
                  <a:schemeClr val="tx1"/>
                </a:solidFill>
                <a:effectLst/>
                <a:latin typeface="Calibri" pitchFamily="34" charset="0"/>
                <a:ea typeface="Times New Roman" pitchFamily="18" charset="0"/>
                <a:cs typeface="Arial" pitchFamily="34" charset="0"/>
              </a:rPr>
              <a:t> </a:t>
            </a:r>
            <a:r>
              <a:rPr kumimoji="0" lang="en-US" b="0" i="0" u="none" strike="noStrike" cap="none" normalizeH="0" baseline="0" dirty="0" err="1">
                <a:ln>
                  <a:noFill/>
                </a:ln>
                <a:solidFill>
                  <a:schemeClr val="tx1"/>
                </a:solidFill>
                <a:effectLst/>
                <a:latin typeface="Calibri" pitchFamily="34" charset="0"/>
                <a:ea typeface="Times New Roman" pitchFamily="18" charset="0"/>
                <a:cs typeface="Arial" pitchFamily="34" charset="0"/>
              </a:rPr>
              <a:t>Rao</a:t>
            </a:r>
            <a:r>
              <a:rPr kumimoji="0" lang="en-US" b="0" i="0" u="none" strike="noStrike" cap="none" normalizeH="0" baseline="0" dirty="0">
                <a:ln>
                  <a:noFill/>
                </a:ln>
                <a:solidFill>
                  <a:schemeClr val="tx1"/>
                </a:solidFill>
                <a:effectLst/>
                <a:latin typeface="Calibri" pitchFamily="34" charset="0"/>
                <a:ea typeface="Times New Roman" pitchFamily="18" charset="0"/>
                <a:cs typeface="Arial" pitchFamily="34" charset="0"/>
              </a:rPr>
              <a:t>, </a:t>
            </a:r>
            <a:r>
              <a:rPr kumimoji="0" lang="en-US" b="0" i="0" u="none" strike="noStrike" cap="none" normalizeH="0" baseline="0" dirty="0" err="1">
                <a:ln>
                  <a:noFill/>
                </a:ln>
                <a:solidFill>
                  <a:schemeClr val="tx1"/>
                </a:solidFill>
                <a:effectLst/>
                <a:latin typeface="Calibri" pitchFamily="34" charset="0"/>
                <a:ea typeface="Times New Roman" pitchFamily="18" charset="0"/>
                <a:cs typeface="Arial" pitchFamily="34" charset="0"/>
              </a:rPr>
              <a:t>Prenitice</a:t>
            </a:r>
            <a:r>
              <a:rPr kumimoji="0" lang="en-US" b="0" i="0" u="none" strike="noStrike" cap="none" normalizeH="0" baseline="0" dirty="0">
                <a:ln>
                  <a:noFill/>
                </a:ln>
                <a:solidFill>
                  <a:schemeClr val="tx1"/>
                </a:solidFill>
                <a:effectLst/>
                <a:latin typeface="Calibri" pitchFamily="34" charset="0"/>
                <a:ea typeface="Times New Roman" pitchFamily="18" charset="0"/>
                <a:cs typeface="Arial" pitchFamily="34" charset="0"/>
              </a:rPr>
              <a:t> Hall of India.</a:t>
            </a:r>
            <a:endParaRPr kumimoji="0" lang="en-US"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6. Environmental Science and Engineering </a:t>
            </a:r>
            <a:r>
              <a:rPr kumimoji="0" lang="en-US" b="0" i="0" u="none" strike="noStrike" cap="none" normalizeH="0" baseline="0" dirty="0" err="1">
                <a:ln>
                  <a:noFill/>
                </a:ln>
                <a:solidFill>
                  <a:schemeClr val="tx1"/>
                </a:solidFill>
                <a:effectLst/>
                <a:latin typeface="Calibri" pitchFamily="34" charset="0"/>
                <a:ea typeface="Times New Roman" pitchFamily="18" charset="0"/>
                <a:cs typeface="Times New Roman" pitchFamily="18" charset="0"/>
              </a:rPr>
              <a:t>Meenakshi</a:t>
            </a:r>
            <a:r>
              <a:rPr kumimoji="0" lang="en-US"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Prentice Hall India</a:t>
            </a:r>
            <a:r>
              <a:rPr kumimoji="0" lang="en-US" sz="8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25114"/>
            <a:ext cx="8229600" cy="5215336"/>
          </a:xfrm>
        </p:spPr>
        <p:txBody>
          <a:bodyPr>
            <a:normAutofit/>
          </a:bodyPr>
          <a:lstStyle/>
          <a:p>
            <a:r>
              <a:rPr lang="en-US" sz="2000" b="1" dirty="0"/>
              <a:t>To help the students in realizing the inter-relationship between man and environment and help the students in acquiring basic knowledge about environment.</a:t>
            </a:r>
          </a:p>
          <a:p>
            <a:r>
              <a:rPr lang="en-US" sz="2000" dirty="0"/>
              <a:t>To develop the sense of awareness among the students about environment and its various problems.</a:t>
            </a:r>
          </a:p>
          <a:p>
            <a:r>
              <a:rPr lang="en-US" sz="2000" dirty="0"/>
              <a:t>To create positive attitude about environment among the student.</a:t>
            </a:r>
          </a:p>
          <a:p>
            <a:r>
              <a:rPr lang="en-US" sz="2000" dirty="0"/>
              <a:t>To develop proper skill required for the fulfillment of the aims of environmental education and educational evaluations</a:t>
            </a:r>
          </a:p>
          <a:p>
            <a:r>
              <a:rPr lang="en-US" sz="2000" dirty="0"/>
              <a:t>To develop the capability of using skills to fulfill the required aims, to realize and solve environmental problems through social, political, cultural and educational processes</a:t>
            </a:r>
          </a:p>
          <a:p>
            <a:endParaRPr lang="en-US" sz="2800" dirty="0"/>
          </a:p>
          <a:p>
            <a:endParaRPr lang="en-US" sz="2800" dirty="0"/>
          </a:p>
          <a:p>
            <a:endParaRPr lang="en-US" sz="2800" dirty="0"/>
          </a:p>
        </p:txBody>
      </p:sp>
      <p:sp>
        <p:nvSpPr>
          <p:cNvPr id="4" name="Date Placeholder 3"/>
          <p:cNvSpPr>
            <a:spLocks noGrp="1"/>
          </p:cNvSpPr>
          <p:nvPr>
            <p:ph type="dt" sz="half" idx="10"/>
          </p:nvPr>
        </p:nvSpPr>
        <p:spPr/>
        <p:txBody>
          <a:bodyPr/>
          <a:lstStyle/>
          <a:p>
            <a:fld id="{4E172005-BA36-4D51-941C-447AD6A6C94D}" type="datetime1">
              <a:rPr lang="en-US" smtClean="0"/>
              <a:t>3/28/2022</a:t>
            </a:fld>
            <a:endParaRPr lang="en-US"/>
          </a:p>
        </p:txBody>
      </p:sp>
      <p:sp>
        <p:nvSpPr>
          <p:cNvPr id="5" name="Footer Placeholder 4"/>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Course</a:t>
            </a:r>
            <a:r>
              <a:rPr kumimoji="0" lang="en-US" sz="3000" b="0" i="0" u="none" strike="noStrike" kern="1200" cap="none" spc="0" normalizeH="0" noProof="0" dirty="0">
                <a:ln>
                  <a:noFill/>
                </a:ln>
                <a:solidFill>
                  <a:schemeClr val="dk1"/>
                </a:solidFill>
                <a:effectLst/>
                <a:uLnTx/>
                <a:uFillTx/>
                <a:latin typeface="+mn-lt"/>
                <a:ea typeface="+mn-ea"/>
                <a:cs typeface="+mn-cs"/>
              </a:rPr>
              <a:t> Objectives(CO1)</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9EAF61B-F21D-4B86-9787-1FFEEB6B11B1}" type="datetime1">
              <a:rPr lang="en-US" smtClean="0"/>
              <a:t>3/28/2022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it-IT"/>
              <a:t>Sonali Agarwal        EVS (ANC0302)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Noida Institute of Engineering and Technology, Greater Noida</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1371600" y="1143000"/>
            <a:ext cx="5529365" cy="5786199"/>
          </a:xfrm>
          <a:prstGeom prst="rect">
            <a:avLst/>
          </a:prstGeom>
          <a:noFill/>
        </p:spPr>
        <p:txBody>
          <a:bodyPr wrap="square" lIns="91440" tIns="45720" rIns="91440" bIns="45720">
            <a:spAutoFit/>
          </a:bodyPr>
          <a:lstStyle/>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a:p>
            <a:pPr algn="r">
              <a:buNone/>
            </a:pPr>
            <a:r>
              <a:rPr lang="en-US" sz="1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hlinkClick r:id="rId3"/>
              </a:rPr>
              <a:t>https://www.youtube.com/watch?v=ewJ96jiwHn0</a:t>
            </a:r>
            <a:endParaRPr lang="en-US" sz="1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endParaRPr lang="en-US" sz="1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r>
              <a:rPr lang="en-US" sz="1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hlinkClick r:id="rId4"/>
              </a:rPr>
              <a:t>https://www.youtube.com/watch?v=bm0U8XRbDVY</a:t>
            </a:r>
            <a:endParaRPr lang="en-US" sz="1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endParaRPr lang="en-US" sz="1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r>
              <a:rPr lang="en-US" sz="1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hlinkClick r:id="rId5"/>
              </a:rPr>
              <a:t>https://www.youtube.com/watch?v=viQFIGTiUBo</a:t>
            </a:r>
            <a:endParaRPr lang="en-US" sz="1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endParaRPr lang="en-US" sz="1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endParaRPr lang="en-US" sz="1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endParaRPr lang="en-US" sz="1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endParaRPr lang="en-US" sz="1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endParaRPr lang="en-US" sz="1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r>
              <a:rPr lang="en-US" sz="1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hlinkClick r:id="rId6"/>
              </a:rPr>
              <a:t>https://www.youtube.com/watch?v=RjHtvV_0Fh4(biodiversity)</a:t>
            </a:r>
            <a:endParaRPr lang="en-US" sz="1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r>
              <a:rPr lang="en-US" sz="1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https://www.youtube.com/watch?v=7Ecczi9qVSM</a:t>
            </a:r>
          </a:p>
          <a:p>
            <a:pPr algn="ctr">
              <a:buNone/>
            </a:pPr>
            <a:endParaRPr lang="en-US" sz="1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endParaRPr lang="en-US" sz="1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endParaRPr lang="en-US" sz="1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p14="http://schemas.microsoft.com/office/powerpoint/2010/main" val="2555220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1586</TotalTime>
  <Words>9863</Words>
  <Application>Microsoft Office PowerPoint</Application>
  <PresentationFormat>On-screen Show (4:3)</PresentationFormat>
  <Paragraphs>1300</Paragraphs>
  <Slides>90</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90</vt:i4>
      </vt:variant>
    </vt:vector>
  </HeadingPairs>
  <TitlesOfParts>
    <vt:vector size="98" baseType="lpstr">
      <vt:lpstr>Arial</vt:lpstr>
      <vt:lpstr>Calibri</vt:lpstr>
      <vt:lpstr>GeographEditWeb</vt:lpstr>
      <vt:lpstr>Georgia</vt:lpstr>
      <vt:lpstr>Roboto</vt:lpstr>
      <vt:lpstr>Times New Roman</vt:lpstr>
      <vt:lpstr>Wingdings</vt:lpstr>
      <vt:lpstr>Office Theme</vt:lpstr>
      <vt:lpstr>Noida Institute of Engineering and Technology, Greater Noida</vt:lpstr>
      <vt:lpstr>Evaluation Scheme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Vivek gaur</cp:lastModifiedBy>
  <cp:revision>87</cp:revision>
  <dcterms:created xsi:type="dcterms:W3CDTF">2006-08-16T00:00:00Z</dcterms:created>
  <dcterms:modified xsi:type="dcterms:W3CDTF">2022-03-28T05:56:29Z</dcterms:modified>
</cp:coreProperties>
</file>