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2"/>
  </p:notesMasterIdLst>
  <p:handoutMasterIdLst>
    <p:handoutMasterId r:id="rId83"/>
  </p:handoutMasterIdLst>
  <p:sldIdLst>
    <p:sldId id="256" r:id="rId2"/>
    <p:sldId id="447" r:id="rId3"/>
    <p:sldId id="449" r:id="rId4"/>
    <p:sldId id="450" r:id="rId5"/>
    <p:sldId id="451" r:id="rId6"/>
    <p:sldId id="452" r:id="rId7"/>
    <p:sldId id="453" r:id="rId8"/>
    <p:sldId id="454" r:id="rId9"/>
    <p:sldId id="455" r:id="rId10"/>
    <p:sldId id="456" r:id="rId11"/>
    <p:sldId id="457" r:id="rId12"/>
    <p:sldId id="458" r:id="rId13"/>
    <p:sldId id="459" r:id="rId14"/>
    <p:sldId id="460" r:id="rId15"/>
    <p:sldId id="461" r:id="rId16"/>
    <p:sldId id="462" r:id="rId17"/>
    <p:sldId id="463" r:id="rId18"/>
    <p:sldId id="464" r:id="rId19"/>
    <p:sldId id="465" r:id="rId20"/>
    <p:sldId id="356" r:id="rId21"/>
    <p:sldId id="257" r:id="rId22"/>
    <p:sldId id="258" r:id="rId23"/>
    <p:sldId id="284" r:id="rId24"/>
    <p:sldId id="333" r:id="rId25"/>
    <p:sldId id="285" r:id="rId26"/>
    <p:sldId id="342" r:id="rId27"/>
    <p:sldId id="343" r:id="rId28"/>
    <p:sldId id="340" r:id="rId29"/>
    <p:sldId id="272" r:id="rId30"/>
    <p:sldId id="316" r:id="rId31"/>
    <p:sldId id="315" r:id="rId32"/>
    <p:sldId id="314" r:id="rId33"/>
    <p:sldId id="313" r:id="rId34"/>
    <p:sldId id="317" r:id="rId35"/>
    <p:sldId id="312" r:id="rId36"/>
    <p:sldId id="311" r:id="rId37"/>
    <p:sldId id="295" r:id="rId38"/>
    <p:sldId id="310" r:id="rId39"/>
    <p:sldId id="309" r:id="rId40"/>
    <p:sldId id="308" r:id="rId41"/>
    <p:sldId id="307" r:id="rId42"/>
    <p:sldId id="305" r:id="rId43"/>
    <p:sldId id="304" r:id="rId44"/>
    <p:sldId id="302" r:id="rId45"/>
    <p:sldId id="301" r:id="rId46"/>
    <p:sldId id="300" r:id="rId47"/>
    <p:sldId id="299" r:id="rId48"/>
    <p:sldId id="298" r:id="rId49"/>
    <p:sldId id="297" r:id="rId50"/>
    <p:sldId id="296" r:id="rId51"/>
    <p:sldId id="294" r:id="rId52"/>
    <p:sldId id="293" r:id="rId53"/>
    <p:sldId id="292" r:id="rId54"/>
    <p:sldId id="291" r:id="rId55"/>
    <p:sldId id="290" r:id="rId56"/>
    <p:sldId id="289" r:id="rId57"/>
    <p:sldId id="318" r:id="rId58"/>
    <p:sldId id="287" r:id="rId59"/>
    <p:sldId id="271" r:id="rId60"/>
    <p:sldId id="282" r:id="rId61"/>
    <p:sldId id="276" r:id="rId62"/>
    <p:sldId id="280" r:id="rId63"/>
    <p:sldId id="324" r:id="rId64"/>
    <p:sldId id="323" r:id="rId65"/>
    <p:sldId id="321" r:id="rId66"/>
    <p:sldId id="320" r:id="rId67"/>
    <p:sldId id="329" r:id="rId68"/>
    <p:sldId id="328" r:id="rId69"/>
    <p:sldId id="326" r:id="rId70"/>
    <p:sldId id="466" r:id="rId71"/>
    <p:sldId id="467" r:id="rId72"/>
    <p:sldId id="275" r:id="rId73"/>
    <p:sldId id="273" r:id="rId74"/>
    <p:sldId id="264" r:id="rId75"/>
    <p:sldId id="274" r:id="rId76"/>
    <p:sldId id="267" r:id="rId77"/>
    <p:sldId id="330" r:id="rId78"/>
    <p:sldId id="331" r:id="rId79"/>
    <p:sldId id="332" r:id="rId80"/>
    <p:sldId id="283" r:id="rId8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0" autoAdjust="0"/>
    <p:restoredTop sz="95256" autoAdjust="0"/>
  </p:normalViewPr>
  <p:slideViewPr>
    <p:cSldViewPr>
      <p:cViewPr varScale="1">
        <p:scale>
          <a:sx n="87" d="100"/>
          <a:sy n="87" d="100"/>
        </p:scale>
        <p:origin x="1500" y="90"/>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4/11/2022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4/11/2022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IN" dirty="0" err="1"/>
              <a:t>Shubhi</a:t>
            </a:r>
            <a:r>
              <a:rPr lang="en-IN"/>
              <a:t> and Jyoti</a:t>
            </a:r>
          </a:p>
        </p:txBody>
      </p:sp>
      <p:sp>
        <p:nvSpPr>
          <p:cNvPr id="4" name="Slide Number Placeholder 3"/>
          <p:cNvSpPr>
            <a:spLocks noGrp="1"/>
          </p:cNvSpPr>
          <p:nvPr>
            <p:ph type="sldNum" sz="quarter" idx="5"/>
          </p:nvPr>
        </p:nvSpPr>
        <p:spPr/>
        <p:txBody>
          <a:bodyPr/>
          <a:lstStyle/>
          <a:p>
            <a:fld id="{E897426F-D8DE-435B-A503-E97FD59197C2}" type="slidenum">
              <a:rPr lang="en-IN" smtClean="0"/>
              <a:pPr/>
              <a:t>11</a:t>
            </a:fld>
            <a:endParaRPr lang="en-IN"/>
          </a:p>
        </p:txBody>
      </p:sp>
    </p:spTree>
    <p:extLst>
      <p:ext uri="{BB962C8B-B14F-4D97-AF65-F5344CB8AC3E}">
        <p14:creationId xmlns:p14="http://schemas.microsoft.com/office/powerpoint/2010/main" val="10111389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12</a:t>
            </a:fld>
            <a:endParaRPr lang="en-US"/>
          </a:p>
        </p:txBody>
      </p:sp>
    </p:spTree>
    <p:extLst>
      <p:ext uri="{BB962C8B-B14F-4D97-AF65-F5344CB8AC3E}">
        <p14:creationId xmlns:p14="http://schemas.microsoft.com/office/powerpoint/2010/main" val="3144523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13</a:t>
            </a:fld>
            <a:endParaRPr lang="en-US"/>
          </a:p>
        </p:txBody>
      </p:sp>
    </p:spTree>
    <p:extLst>
      <p:ext uri="{BB962C8B-B14F-4D97-AF65-F5344CB8AC3E}">
        <p14:creationId xmlns:p14="http://schemas.microsoft.com/office/powerpoint/2010/main" val="6761658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14</a:t>
            </a:fld>
            <a:endParaRPr lang="en-US"/>
          </a:p>
        </p:txBody>
      </p:sp>
    </p:spTree>
    <p:extLst>
      <p:ext uri="{BB962C8B-B14F-4D97-AF65-F5344CB8AC3E}">
        <p14:creationId xmlns:p14="http://schemas.microsoft.com/office/powerpoint/2010/main" val="8323483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15</a:t>
            </a:fld>
            <a:endParaRPr lang="en-US"/>
          </a:p>
        </p:txBody>
      </p:sp>
    </p:spTree>
    <p:extLst>
      <p:ext uri="{BB962C8B-B14F-4D97-AF65-F5344CB8AC3E}">
        <p14:creationId xmlns:p14="http://schemas.microsoft.com/office/powerpoint/2010/main" val="696054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16</a:t>
            </a:fld>
            <a:endParaRPr lang="en-US"/>
          </a:p>
        </p:txBody>
      </p:sp>
    </p:spTree>
    <p:extLst>
      <p:ext uri="{BB962C8B-B14F-4D97-AF65-F5344CB8AC3E}">
        <p14:creationId xmlns:p14="http://schemas.microsoft.com/office/powerpoint/2010/main" val="5742911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17</a:t>
            </a:fld>
            <a:endParaRPr lang="en-US"/>
          </a:p>
        </p:txBody>
      </p:sp>
    </p:spTree>
    <p:extLst>
      <p:ext uri="{BB962C8B-B14F-4D97-AF65-F5344CB8AC3E}">
        <p14:creationId xmlns:p14="http://schemas.microsoft.com/office/powerpoint/2010/main" val="24992363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18</a:t>
            </a:fld>
            <a:endParaRPr lang="en-US"/>
          </a:p>
        </p:txBody>
      </p:sp>
    </p:spTree>
    <p:extLst>
      <p:ext uri="{BB962C8B-B14F-4D97-AF65-F5344CB8AC3E}">
        <p14:creationId xmlns:p14="http://schemas.microsoft.com/office/powerpoint/2010/main" val="11826329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20</a:t>
            </a:fld>
            <a:endParaRPr lang="en-US"/>
          </a:p>
        </p:txBody>
      </p:sp>
    </p:spTree>
    <p:extLst>
      <p:ext uri="{BB962C8B-B14F-4D97-AF65-F5344CB8AC3E}">
        <p14:creationId xmlns:p14="http://schemas.microsoft.com/office/powerpoint/2010/main" val="13706807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extLst>
      <p:ext uri="{BB962C8B-B14F-4D97-AF65-F5344CB8AC3E}">
        <p14:creationId xmlns:p14="http://schemas.microsoft.com/office/powerpoint/2010/main" val="30772061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23</a:t>
            </a:fld>
            <a:endParaRPr lang="en-US"/>
          </a:p>
        </p:txBody>
      </p:sp>
    </p:spTree>
    <p:extLst>
      <p:ext uri="{BB962C8B-B14F-4D97-AF65-F5344CB8AC3E}">
        <p14:creationId xmlns:p14="http://schemas.microsoft.com/office/powerpoint/2010/main" val="29251003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26</a:t>
            </a:fld>
            <a:endParaRPr lang="en-US" dirty="0"/>
          </a:p>
        </p:txBody>
      </p:sp>
    </p:spTree>
    <p:extLst>
      <p:ext uri="{BB962C8B-B14F-4D97-AF65-F5344CB8AC3E}">
        <p14:creationId xmlns:p14="http://schemas.microsoft.com/office/powerpoint/2010/main" val="35390660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27</a:t>
            </a:fld>
            <a:endParaRPr lang="en-US" dirty="0"/>
          </a:p>
        </p:txBody>
      </p:sp>
    </p:spTree>
    <p:extLst>
      <p:ext uri="{BB962C8B-B14F-4D97-AF65-F5344CB8AC3E}">
        <p14:creationId xmlns:p14="http://schemas.microsoft.com/office/powerpoint/2010/main" val="35390660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a:t>
            </a:fld>
            <a:endParaRPr lang="en-US"/>
          </a:p>
        </p:txBody>
      </p:sp>
    </p:spTree>
    <p:extLst>
      <p:ext uri="{BB962C8B-B14F-4D97-AF65-F5344CB8AC3E}">
        <p14:creationId xmlns:p14="http://schemas.microsoft.com/office/powerpoint/2010/main" val="3873514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3389647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657548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1370680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extLst>
      <p:ext uri="{BB962C8B-B14F-4D97-AF65-F5344CB8AC3E}">
        <p14:creationId xmlns:p14="http://schemas.microsoft.com/office/powerpoint/2010/main" val="674320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8</a:t>
            </a:fld>
            <a:endParaRPr lang="en-US"/>
          </a:p>
        </p:txBody>
      </p:sp>
    </p:spTree>
    <p:extLst>
      <p:ext uri="{BB962C8B-B14F-4D97-AF65-F5344CB8AC3E}">
        <p14:creationId xmlns:p14="http://schemas.microsoft.com/office/powerpoint/2010/main" val="3960605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F081878-6470-4DA4-A101-1F1DEADB177A}" type="slidenum">
              <a:rPr lang="en-US" smtClean="0"/>
              <a:pPr/>
              <a:t>10</a:t>
            </a:fld>
            <a:endParaRPr lang="en-US"/>
          </a:p>
        </p:txBody>
      </p:sp>
    </p:spTree>
    <p:extLst>
      <p:ext uri="{BB962C8B-B14F-4D97-AF65-F5344CB8AC3E}">
        <p14:creationId xmlns:p14="http://schemas.microsoft.com/office/powerpoint/2010/main" val="2925100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CA8AF04-1E22-42C6-9D80-34E13BA60AB7}" type="datetime1">
              <a:rPr lang="en-US" smtClean="0"/>
              <a:t>4/11/2022</a:t>
            </a:fld>
            <a:endParaRPr lang="en-US"/>
          </a:p>
        </p:txBody>
      </p:sp>
      <p:sp>
        <p:nvSpPr>
          <p:cNvPr id="5" name="Footer Placeholder 4"/>
          <p:cNvSpPr>
            <a:spLocks noGrp="1"/>
          </p:cNvSpPr>
          <p:nvPr>
            <p:ph type="ftr" sz="quarter" idx="11"/>
          </p:nvPr>
        </p:nvSpPr>
        <p:spPr/>
        <p:txBody>
          <a:bodyPr/>
          <a:lstStyle/>
          <a:p>
            <a:r>
              <a:rPr lang="it-IT"/>
              <a:t>Sonali Agarwal        EVS (ANC0302)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986F0A-CEBC-4E2D-9554-B8D68C1FE5E5}" type="datetime1">
              <a:rPr lang="en-US" smtClean="0"/>
              <a:t>4/11/2022</a:t>
            </a:fld>
            <a:endParaRPr lang="en-US"/>
          </a:p>
        </p:txBody>
      </p:sp>
      <p:sp>
        <p:nvSpPr>
          <p:cNvPr id="5" name="Footer Placeholder 4"/>
          <p:cNvSpPr>
            <a:spLocks noGrp="1"/>
          </p:cNvSpPr>
          <p:nvPr>
            <p:ph type="ftr" sz="quarter" idx="11"/>
          </p:nvPr>
        </p:nvSpPr>
        <p:spPr/>
        <p:txBody>
          <a:bodyPr/>
          <a:lstStyle/>
          <a:p>
            <a:r>
              <a:rPr lang="it-IT"/>
              <a:t>Sonali Agarwal        EVS (ANC0302)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591125-5804-4A4E-A935-055EC51C83F4}" type="datetime1">
              <a:rPr lang="en-US" smtClean="0"/>
              <a:t>4/11/2022</a:t>
            </a:fld>
            <a:endParaRPr lang="en-US"/>
          </a:p>
        </p:txBody>
      </p:sp>
      <p:sp>
        <p:nvSpPr>
          <p:cNvPr id="5" name="Footer Placeholder 4"/>
          <p:cNvSpPr>
            <a:spLocks noGrp="1"/>
          </p:cNvSpPr>
          <p:nvPr>
            <p:ph type="ftr" sz="quarter" idx="11"/>
          </p:nvPr>
        </p:nvSpPr>
        <p:spPr/>
        <p:txBody>
          <a:bodyPr/>
          <a:lstStyle/>
          <a:p>
            <a:r>
              <a:rPr lang="it-IT"/>
              <a:t>Sonali Agarwal        EVS (ANC0302)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2D232E-3C50-4370-AC99-296EE2189D32}" type="datetime1">
              <a:rPr lang="en-US" smtClean="0"/>
              <a:t>4/11/2022</a:t>
            </a:fld>
            <a:endParaRPr lang="en-US"/>
          </a:p>
        </p:txBody>
      </p:sp>
      <p:sp>
        <p:nvSpPr>
          <p:cNvPr id="5" name="Footer Placeholder 4"/>
          <p:cNvSpPr>
            <a:spLocks noGrp="1"/>
          </p:cNvSpPr>
          <p:nvPr>
            <p:ph type="ftr" sz="quarter" idx="11"/>
          </p:nvPr>
        </p:nvSpPr>
        <p:spPr/>
        <p:txBody>
          <a:bodyPr/>
          <a:lstStyle/>
          <a:p>
            <a:r>
              <a:rPr lang="it-IT"/>
              <a:t>Sonali Agarwal        EVS (ANC0302)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0D16DA-CE75-4CA8-83FC-E9A2375EAEF9}" type="datetime1">
              <a:rPr lang="en-US" smtClean="0"/>
              <a:t>4/11/2022</a:t>
            </a:fld>
            <a:endParaRPr lang="en-US"/>
          </a:p>
        </p:txBody>
      </p:sp>
      <p:sp>
        <p:nvSpPr>
          <p:cNvPr id="5" name="Footer Placeholder 4"/>
          <p:cNvSpPr>
            <a:spLocks noGrp="1"/>
          </p:cNvSpPr>
          <p:nvPr>
            <p:ph type="ftr" sz="quarter" idx="11"/>
          </p:nvPr>
        </p:nvSpPr>
        <p:spPr/>
        <p:txBody>
          <a:bodyPr/>
          <a:lstStyle/>
          <a:p>
            <a:r>
              <a:rPr lang="it-IT"/>
              <a:t>Sonali Agarwal        EVS (ANC0302)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C129E0B-EAA1-4981-97AC-C5F2D0324564}" type="datetime1">
              <a:rPr lang="en-US" smtClean="0"/>
              <a:t>4/11/2022</a:t>
            </a:fld>
            <a:endParaRPr lang="en-US"/>
          </a:p>
        </p:txBody>
      </p:sp>
      <p:sp>
        <p:nvSpPr>
          <p:cNvPr id="6" name="Footer Placeholder 5"/>
          <p:cNvSpPr>
            <a:spLocks noGrp="1"/>
          </p:cNvSpPr>
          <p:nvPr>
            <p:ph type="ftr" sz="quarter" idx="11"/>
          </p:nvPr>
        </p:nvSpPr>
        <p:spPr/>
        <p:txBody>
          <a:bodyPr/>
          <a:lstStyle/>
          <a:p>
            <a:r>
              <a:rPr lang="it-IT"/>
              <a:t>Sonali Agarwal        EVS (ANC0302)            Unit 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50504B-6B6D-4804-80A2-457150AEBBE2}" type="datetime1">
              <a:rPr lang="en-US" smtClean="0"/>
              <a:t>4/11/2022</a:t>
            </a:fld>
            <a:endParaRPr lang="en-US"/>
          </a:p>
        </p:txBody>
      </p:sp>
      <p:sp>
        <p:nvSpPr>
          <p:cNvPr id="8" name="Footer Placeholder 7"/>
          <p:cNvSpPr>
            <a:spLocks noGrp="1"/>
          </p:cNvSpPr>
          <p:nvPr>
            <p:ph type="ftr" sz="quarter" idx="11"/>
          </p:nvPr>
        </p:nvSpPr>
        <p:spPr/>
        <p:txBody>
          <a:bodyPr/>
          <a:lstStyle/>
          <a:p>
            <a:r>
              <a:rPr lang="it-IT"/>
              <a:t>Sonali Agarwal        EVS (ANC0302)            Unit 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30FFE4-D031-4D30-B197-52C5262A450C}" type="datetime1">
              <a:rPr lang="en-US" smtClean="0"/>
              <a:t>4/11/2022</a:t>
            </a:fld>
            <a:endParaRPr lang="en-US"/>
          </a:p>
        </p:txBody>
      </p:sp>
      <p:sp>
        <p:nvSpPr>
          <p:cNvPr id="4" name="Footer Placeholder 3"/>
          <p:cNvSpPr>
            <a:spLocks noGrp="1"/>
          </p:cNvSpPr>
          <p:nvPr>
            <p:ph type="ftr" sz="quarter" idx="11"/>
          </p:nvPr>
        </p:nvSpPr>
        <p:spPr/>
        <p:txBody>
          <a:bodyPr/>
          <a:lstStyle/>
          <a:p>
            <a:r>
              <a:rPr lang="it-IT"/>
              <a:t>Sonali Agarwal        EVS (ANC0302)            Unit 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C913B1-C358-48F5-A5DB-38E4973BA95D}" type="datetime1">
              <a:rPr lang="en-US" smtClean="0"/>
              <a:t>4/11/2022</a:t>
            </a:fld>
            <a:endParaRPr lang="en-US"/>
          </a:p>
        </p:txBody>
      </p:sp>
      <p:sp>
        <p:nvSpPr>
          <p:cNvPr id="3" name="Footer Placeholder 2"/>
          <p:cNvSpPr>
            <a:spLocks noGrp="1"/>
          </p:cNvSpPr>
          <p:nvPr>
            <p:ph type="ftr" sz="quarter" idx="11"/>
          </p:nvPr>
        </p:nvSpPr>
        <p:spPr/>
        <p:txBody>
          <a:bodyPr/>
          <a:lstStyle/>
          <a:p>
            <a:r>
              <a:rPr lang="it-IT"/>
              <a:t>Sonali Agarwal        EVS (ANC0302)            Unit 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A1545D-2C82-4B4F-8E73-4B149D0A3B11}" type="datetime1">
              <a:rPr lang="en-US" smtClean="0"/>
              <a:t>4/11/2022</a:t>
            </a:fld>
            <a:endParaRPr lang="en-US"/>
          </a:p>
        </p:txBody>
      </p:sp>
      <p:sp>
        <p:nvSpPr>
          <p:cNvPr id="6" name="Footer Placeholder 5"/>
          <p:cNvSpPr>
            <a:spLocks noGrp="1"/>
          </p:cNvSpPr>
          <p:nvPr>
            <p:ph type="ftr" sz="quarter" idx="11"/>
          </p:nvPr>
        </p:nvSpPr>
        <p:spPr/>
        <p:txBody>
          <a:bodyPr/>
          <a:lstStyle/>
          <a:p>
            <a:r>
              <a:rPr lang="it-IT"/>
              <a:t>Sonali Agarwal        EVS (ANC0302)            Unit 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0933819-3929-468D-87E3-C82F9E9666DC}" type="datetime1">
              <a:rPr lang="en-US" smtClean="0"/>
              <a:t>4/11/2022</a:t>
            </a:fld>
            <a:endParaRPr lang="en-US"/>
          </a:p>
        </p:txBody>
      </p:sp>
      <p:sp>
        <p:nvSpPr>
          <p:cNvPr id="6" name="Footer Placeholder 5"/>
          <p:cNvSpPr>
            <a:spLocks noGrp="1"/>
          </p:cNvSpPr>
          <p:nvPr>
            <p:ph type="ftr" sz="quarter" idx="11"/>
          </p:nvPr>
        </p:nvSpPr>
        <p:spPr/>
        <p:txBody>
          <a:bodyPr/>
          <a:lstStyle/>
          <a:p>
            <a:r>
              <a:rPr lang="it-IT"/>
              <a:t>Sonali Agarwal        EVS (ANC0302)            Unit 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3943E8-7B76-475A-9612-C6F33D211B3F}" type="datetime1">
              <a:rPr lang="en-US" smtClean="0"/>
              <a:t>4/11/2022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it-IT"/>
              <a:t>Sonali Agarwal        EVS (ANC0302)            Unit 4</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4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eschooltoday.com/cancer/causes-of-cancer.html" TargetMode="Externa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conserve-energy-future.com/causes-effects-solutions-of-air-pollution.php" TargetMode="Externa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www.youtube.com/watch?v=NuQE5fKmfME" TargetMode="External"/><Relationship Id="rId2" Type="http://schemas.openxmlformats.org/officeDocument/2006/relationships/hyperlink" Target="https://www.youtube.com/watch?v=7qkaz8ChelI"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youtube.com/watch?v=yEci6iDkXYw" TargetMode="External"/><Relationship Id="rId4" Type="http://schemas.openxmlformats.org/officeDocument/2006/relationships/hyperlink" Target="https://www.youtube.com/watch?v=9CpAjOVLHII" TargetMode="Externa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447800" y="914400"/>
            <a:ext cx="6400800" cy="1752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500" dirty="0">
              <a:solidFill>
                <a:schemeClr val="tx1"/>
              </a:solidFill>
              <a:latin typeface="Times New Roman" panose="02020603050405020304" pitchFamily="18" charset="0"/>
              <a:cs typeface="Times New Roman" panose="02020603050405020304" pitchFamily="18" charset="0"/>
            </a:endParaRPr>
          </a:p>
          <a:p>
            <a:r>
              <a:rPr lang="en-US" sz="3200" b="1" dirty="0">
                <a:solidFill>
                  <a:schemeClr val="tx1"/>
                </a:solidFill>
                <a:latin typeface="Times New Roman" panose="02020603050405020304" pitchFamily="18" charset="0"/>
                <a:cs typeface="Times New Roman" panose="02020603050405020304" pitchFamily="18" charset="0"/>
              </a:rPr>
              <a:t>Pollution and Solid Waste Management</a:t>
            </a:r>
            <a:endParaRPr lang="en-US" b="1" dirty="0">
              <a:solidFill>
                <a:schemeClr val="tx1"/>
              </a:solidFill>
              <a:latin typeface="Times New Roman" panose="02020603050405020304" pitchFamily="18" charset="0"/>
              <a:cs typeface="Times New Roman" panose="02020603050405020304" pitchFamily="18" charset="0"/>
            </a:endParaRP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69447364-EE04-47BE-87F6-AE0A6684AF99}" type="datetime1">
              <a:rPr lang="en-US" smtClean="0"/>
              <a:t>4/11/2022</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lang="en-US" sz="2500" dirty="0">
                <a:solidFill>
                  <a:schemeClr val="tx1"/>
                </a:solidFill>
              </a:rPr>
              <a:t> -IV</a:t>
            </a:r>
            <a:endParaRPr kumimoji="0" lang="en-US" sz="2500" b="0" i="0" u="none" strike="noStrike" kern="1200" cap="none" spc="0" normalizeH="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it-IT" dirty="0"/>
              <a:t>Sonali Agarwal        EVS (ANC0302)            Unit 4</a:t>
            </a:r>
            <a:endParaRPr lang="en-US" dirty="0"/>
          </a:p>
        </p:txBody>
      </p:sp>
      <p:sp>
        <p:nvSpPr>
          <p:cNvPr id="16" name="Subtitle 2">
            <a:extLst>
              <a:ext uri="{FF2B5EF4-FFF2-40B4-BE49-F238E27FC236}">
                <a16:creationId xmlns:a16="http://schemas.microsoft.com/office/drawing/2014/main" id="{FDC6270D-AA43-47DF-A2AE-A39A09C323F6}"/>
              </a:ext>
            </a:extLst>
          </p:cNvPr>
          <p:cNvSpPr txBox="1">
            <a:spLocks/>
          </p:cNvSpPr>
          <p:nvPr/>
        </p:nvSpPr>
        <p:spPr>
          <a:xfrm>
            <a:off x="5762740" y="3673475"/>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Mrs. Sonali Agarwal</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Assistant Professor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Civil Department</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8" name="Subtitle 2">
            <a:extLst>
              <a:ext uri="{FF2B5EF4-FFF2-40B4-BE49-F238E27FC236}">
                <a16:creationId xmlns:a16="http://schemas.microsoft.com/office/drawing/2014/main" id="{AF112634-3DFC-488B-9E7E-09223F6E3CAB}"/>
              </a:ext>
            </a:extLst>
          </p:cNvPr>
          <p:cNvSpPr txBox="1">
            <a:spLocks/>
          </p:cNvSpPr>
          <p:nvPr/>
        </p:nvSpPr>
        <p:spPr>
          <a:xfrm>
            <a:off x="304800" y="50292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Course</a:t>
            </a:r>
            <a:r>
              <a:rPr kumimoji="0" lang="en-US" sz="2000" b="0" i="0" u="none" strike="noStrike" kern="1200" cap="none" spc="0" normalizeH="0" noProof="0" dirty="0">
                <a:ln>
                  <a:noFill/>
                </a:ln>
                <a:solidFill>
                  <a:schemeClr val="tx1"/>
                </a:solidFill>
                <a:effectLst/>
                <a:uLnTx/>
                <a:uFillTx/>
                <a:latin typeface="+mn-lt"/>
                <a:ea typeface="+mn-ea"/>
                <a:cs typeface="+mn-cs"/>
              </a:rPr>
              <a:t> Details</a:t>
            </a: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Semester –III/IV</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Subtitle 2">
            <a:extLst>
              <a:ext uri="{FF2B5EF4-FFF2-40B4-BE49-F238E27FC236}">
                <a16:creationId xmlns:a16="http://schemas.microsoft.com/office/drawing/2014/main" id="{C6CEF4FA-3D7E-4815-9084-CBB6263CEA68}"/>
              </a:ext>
            </a:extLst>
          </p:cNvPr>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Subject</a:t>
            </a:r>
            <a:r>
              <a:rPr kumimoji="0" lang="en-US" sz="2000" b="0" i="0" u="none" strike="noStrike" kern="1200" cap="none" spc="0" normalizeH="0" noProof="0" dirty="0">
                <a:ln>
                  <a:noFill/>
                </a:ln>
                <a:solidFill>
                  <a:schemeClr val="tx1"/>
                </a:solidFill>
                <a:effectLst/>
                <a:uLnTx/>
                <a:uFillTx/>
                <a:latin typeface="+mn-lt"/>
                <a:ea typeface="+mn-ea"/>
                <a:cs typeface="+mn-cs"/>
              </a:rPr>
              <a:t> Name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aseline="0" dirty="0">
                <a:solidFill>
                  <a:schemeClr val="tx1"/>
                </a:solidFill>
              </a:rPr>
              <a:t>Environmental Science</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7E131FA-1FF0-4A55-B2AA-AA5689899FCB}" type="datetime1">
              <a:rPr lang="en-US" smtClean="0"/>
              <a:t>4/11/2022</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4</a:t>
            </a:r>
            <a:endParaRPr lang="en-US" sz="1600" dirty="0">
              <a:solidFill>
                <a:schemeClr val="tx1"/>
              </a:solidFill>
            </a:endParaRPr>
          </a:p>
        </p:txBody>
      </p:sp>
      <p:sp>
        <p:nvSpPr>
          <p:cNvPr id="7" name="Title 1"/>
          <p:cNvSpPr txBox="1">
            <a:spLocks/>
          </p:cNvSpPr>
          <p:nvPr/>
        </p:nvSpPr>
        <p:spPr>
          <a:xfrm>
            <a:off x="1209711" y="21"/>
            <a:ext cx="7781887"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Course Outcome</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123862" y="18"/>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10</a:t>
            </a:fld>
            <a:endParaRPr lang="en-US" dirty="0"/>
          </a:p>
        </p:txBody>
      </p:sp>
      <p:graphicFrame>
        <p:nvGraphicFramePr>
          <p:cNvPr id="9" name="Table 8"/>
          <p:cNvGraphicFramePr>
            <a:graphicFrameLocks noGrp="1"/>
          </p:cNvGraphicFramePr>
          <p:nvPr/>
        </p:nvGraphicFramePr>
        <p:xfrm>
          <a:off x="457208" y="817181"/>
          <a:ext cx="8534391" cy="4948992"/>
        </p:xfrm>
        <a:graphic>
          <a:graphicData uri="http://schemas.openxmlformats.org/drawingml/2006/table">
            <a:tbl>
              <a:tblPr/>
              <a:tblGrid>
                <a:gridCol w="638989">
                  <a:extLst>
                    <a:ext uri="{9D8B030D-6E8A-4147-A177-3AD203B41FA5}">
                      <a16:colId xmlns:a16="http://schemas.microsoft.com/office/drawing/2014/main" val="20000"/>
                    </a:ext>
                  </a:extLst>
                </a:gridCol>
                <a:gridCol w="5947886">
                  <a:extLst>
                    <a:ext uri="{9D8B030D-6E8A-4147-A177-3AD203B41FA5}">
                      <a16:colId xmlns:a16="http://schemas.microsoft.com/office/drawing/2014/main" val="20001"/>
                    </a:ext>
                  </a:extLst>
                </a:gridCol>
                <a:gridCol w="1947516">
                  <a:extLst>
                    <a:ext uri="{9D8B030D-6E8A-4147-A177-3AD203B41FA5}">
                      <a16:colId xmlns:a16="http://schemas.microsoft.com/office/drawing/2014/main" val="20002"/>
                    </a:ext>
                  </a:extLst>
                </a:gridCol>
              </a:tblGrid>
              <a:tr h="1224457">
                <a:tc>
                  <a:txBody>
                    <a:bodyPr/>
                    <a:lstStyle/>
                    <a:p>
                      <a:pPr marL="0" marR="0" algn="ctr">
                        <a:lnSpc>
                          <a:spcPct val="107000"/>
                        </a:lnSpc>
                        <a:spcBef>
                          <a:spcPts val="0"/>
                        </a:spcBef>
                        <a:spcAft>
                          <a:spcPts val="0"/>
                        </a:spcAft>
                      </a:pPr>
                      <a:r>
                        <a:rPr lang="en-US" sz="1600" dirty="0">
                          <a:latin typeface="Calibri"/>
                          <a:ea typeface="Times New Roman"/>
                        </a:rPr>
                        <a:t>CO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gn="just">
                        <a:lnSpc>
                          <a:spcPct val="107000"/>
                        </a:lnSpc>
                        <a:spcBef>
                          <a:spcPts val="0"/>
                        </a:spcBef>
                        <a:spcAft>
                          <a:spcPts val="0"/>
                        </a:spcAft>
                      </a:pPr>
                      <a:r>
                        <a:rPr lang="en-US" sz="1800" dirty="0">
                          <a:latin typeface="Calibri"/>
                          <a:ea typeface="Times New Roman"/>
                        </a:rPr>
                        <a:t>Understand the basic principles of ecology and environment. Ecosystem: Basic concepts, components of ecosystem, food chains and food webs. Ecological pyramids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tx2">
                        <a:lumMod val="40000"/>
                        <a:lumOff val="60000"/>
                      </a:schemeClr>
                    </a:solidFill>
                  </a:tcPr>
                </a:tc>
                <a:tc>
                  <a:txBody>
                    <a:bodyPr/>
                    <a:lstStyle/>
                    <a:p>
                      <a:pPr marL="0" marR="0" algn="just">
                        <a:lnSpc>
                          <a:spcPct val="107000"/>
                        </a:lnSpc>
                        <a:spcBef>
                          <a:spcPts val="0"/>
                        </a:spcBef>
                        <a:spcAft>
                          <a:spcPts val="0"/>
                        </a:spcAft>
                      </a:pPr>
                      <a:r>
                        <a:rPr lang="en-US" sz="1600" dirty="0">
                          <a:latin typeface="Calibri"/>
                          <a:ea typeface="Times New Roman"/>
                        </a:rPr>
                        <a:t>K1,K2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chemeClr val="tx2">
                        <a:lumMod val="40000"/>
                        <a:lumOff val="60000"/>
                      </a:schemeClr>
                    </a:solidFill>
                  </a:tcPr>
                </a:tc>
                <a:extLst>
                  <a:ext uri="{0D108BD9-81ED-4DB2-BD59-A6C34878D82A}">
                    <a16:rowId xmlns:a16="http://schemas.microsoft.com/office/drawing/2014/main" val="10000"/>
                  </a:ext>
                </a:extLst>
              </a:tr>
              <a:tr h="816302">
                <a:tc>
                  <a:txBody>
                    <a:bodyPr/>
                    <a:lstStyle/>
                    <a:p>
                      <a:pPr marL="0" marR="0" algn="ctr">
                        <a:lnSpc>
                          <a:spcPct val="107000"/>
                        </a:lnSpc>
                        <a:spcBef>
                          <a:spcPts val="0"/>
                        </a:spcBef>
                        <a:spcAft>
                          <a:spcPts val="0"/>
                        </a:spcAft>
                      </a:pPr>
                      <a:r>
                        <a:rPr lang="en-US" sz="1600">
                          <a:latin typeface="Calibri"/>
                          <a:ea typeface="Times New Roman"/>
                        </a:rPr>
                        <a:t>CO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800" kern="1200" dirty="0">
                          <a:solidFill>
                            <a:schemeClr val="tx1"/>
                          </a:solidFill>
                          <a:latin typeface="Calibri"/>
                          <a:ea typeface="Times New Roman"/>
                          <a:cs typeface="+mn-cs"/>
                        </a:rPr>
                        <a:t>Understand the different types of natural recourses like food, forest, Minerals and energy and their conservation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latin typeface="Calibri"/>
                          <a:ea typeface="Times New Roman"/>
                        </a:rPr>
                        <a:t>K1.K2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16302">
                <a:tc>
                  <a:txBody>
                    <a:bodyPr/>
                    <a:lstStyle/>
                    <a:p>
                      <a:pPr marL="0" marR="0" algn="ctr">
                        <a:lnSpc>
                          <a:spcPct val="107000"/>
                        </a:lnSpc>
                        <a:spcBef>
                          <a:spcPts val="0"/>
                        </a:spcBef>
                        <a:spcAft>
                          <a:spcPts val="0"/>
                        </a:spcAft>
                      </a:pPr>
                      <a:r>
                        <a:rPr lang="en-US" sz="1600">
                          <a:latin typeface="Calibri"/>
                          <a:ea typeface="Times New Roman"/>
                        </a:rPr>
                        <a:t>CO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800" kern="1200" dirty="0">
                          <a:solidFill>
                            <a:schemeClr val="tx1"/>
                          </a:solidFill>
                          <a:latin typeface="Calibri"/>
                          <a:ea typeface="Times New Roman"/>
                          <a:cs typeface="+mn-cs"/>
                        </a:rPr>
                        <a:t>Understand the importance of biodiversity, Threats of biodiversity and different methods of biodiversity conservation</a:t>
                      </a:r>
                      <a:r>
                        <a:rPr lang="en-US" sz="1600" dirty="0">
                          <a:latin typeface="Calibri"/>
                          <a:ea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latin typeface="Calibri"/>
                          <a:ea typeface="Times New Roman"/>
                        </a:rPr>
                        <a:t>K1,K2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16302">
                <a:tc>
                  <a:txBody>
                    <a:bodyPr/>
                    <a:lstStyle/>
                    <a:p>
                      <a:pPr marL="0" marR="0" algn="ctr">
                        <a:lnSpc>
                          <a:spcPct val="107000"/>
                        </a:lnSpc>
                        <a:spcBef>
                          <a:spcPts val="0"/>
                        </a:spcBef>
                        <a:spcAft>
                          <a:spcPts val="0"/>
                        </a:spcAft>
                      </a:pPr>
                      <a:r>
                        <a:rPr lang="en-US" sz="1600">
                          <a:latin typeface="Calibri"/>
                          <a:ea typeface="Times New Roman"/>
                        </a:rPr>
                        <a:t>CO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800" kern="1200" dirty="0">
                          <a:solidFill>
                            <a:schemeClr val="tx1"/>
                          </a:solidFill>
                          <a:latin typeface="Calibri"/>
                          <a:ea typeface="Times New Roman"/>
                          <a:cs typeface="+mn-cs"/>
                        </a:rPr>
                        <a:t>Understand</a:t>
                      </a:r>
                      <a:r>
                        <a:rPr lang="en-US" sz="1600" dirty="0">
                          <a:latin typeface="Calibri"/>
                          <a:ea typeface="Times New Roman"/>
                        </a:rPr>
                        <a:t> </a:t>
                      </a:r>
                      <a:r>
                        <a:rPr lang="en-US" sz="1800" kern="1200" dirty="0">
                          <a:solidFill>
                            <a:schemeClr val="tx1"/>
                          </a:solidFill>
                          <a:latin typeface="Calibri"/>
                          <a:ea typeface="Times New Roman"/>
                          <a:cs typeface="+mn-cs"/>
                        </a:rPr>
                        <a:t>the different types of pollution, pollutants, their sources, effects and their control methods</a:t>
                      </a:r>
                      <a:r>
                        <a:rPr lang="en-US" sz="1600" dirty="0">
                          <a:latin typeface="Calibri"/>
                          <a:ea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a:latin typeface="Calibri"/>
                          <a:ea typeface="Times New Roman"/>
                        </a:rPr>
                        <a:t>K1,K2,K3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224457">
                <a:tc>
                  <a:txBody>
                    <a:bodyPr/>
                    <a:lstStyle/>
                    <a:p>
                      <a:pPr marL="0" marR="0" algn="ctr">
                        <a:lnSpc>
                          <a:spcPct val="107000"/>
                        </a:lnSpc>
                        <a:spcBef>
                          <a:spcPts val="0"/>
                        </a:spcBef>
                        <a:spcAft>
                          <a:spcPts val="0"/>
                        </a:spcAft>
                      </a:pPr>
                      <a:r>
                        <a:rPr lang="en-US" sz="1600">
                          <a:latin typeface="Calibri"/>
                          <a:ea typeface="Times New Roman"/>
                        </a:rPr>
                        <a:t>CO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800" kern="1200" dirty="0">
                          <a:solidFill>
                            <a:schemeClr val="tx1"/>
                          </a:solidFill>
                          <a:latin typeface="Calibri"/>
                          <a:ea typeface="Times New Roman"/>
                          <a:cs typeface="+mn-cs"/>
                        </a:rPr>
                        <a:t>Understand the basic concepts of sustainable development, Environmental Impact Assessment (EIA) and different acts related to environment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latin typeface="Calibri"/>
                          <a:ea typeface="Times New Roman"/>
                        </a:rPr>
                        <a:t>K1,K2,K3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4391129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8E54679-DE2A-452C-94AF-39390C352003}"/>
              </a:ext>
            </a:extLst>
          </p:cNvPr>
          <p:cNvSpPr>
            <a:spLocks noGrp="1"/>
          </p:cNvSpPr>
          <p:nvPr/>
        </p:nvSpPr>
        <p:spPr>
          <a:xfrm>
            <a:off x="989574" y="47632"/>
            <a:ext cx="8154426"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defRPr/>
            </a:pPr>
            <a:r>
              <a:rPr lang="en-US" sz="2400" dirty="0"/>
              <a:t>Topic mapping with CO</a:t>
            </a:r>
          </a:p>
        </p:txBody>
      </p:sp>
      <p:sp>
        <p:nvSpPr>
          <p:cNvPr id="2" name="Date Placeholder 1">
            <a:extLst>
              <a:ext uri="{FF2B5EF4-FFF2-40B4-BE49-F238E27FC236}">
                <a16:creationId xmlns:a16="http://schemas.microsoft.com/office/drawing/2014/main" id="{41E00839-EE1B-4D2B-88CF-E49D876C0406}"/>
              </a:ext>
            </a:extLst>
          </p:cNvPr>
          <p:cNvSpPr>
            <a:spLocks noGrp="1"/>
          </p:cNvSpPr>
          <p:nvPr>
            <p:ph type="dt" sz="half" idx="10"/>
          </p:nvPr>
        </p:nvSpPr>
        <p:spPr/>
        <p:txBody>
          <a:bodyPr/>
          <a:lstStyle/>
          <a:p>
            <a:fld id="{48520C05-CB54-4593-AFCF-2F4008D39AD5}" type="datetime1">
              <a:rPr lang="en-US" smtClean="0"/>
              <a:t>4/11/2022</a:t>
            </a:fld>
            <a:endParaRPr lang="en-IN"/>
          </a:p>
        </p:txBody>
      </p:sp>
      <p:sp>
        <p:nvSpPr>
          <p:cNvPr id="9" name="Footer Placeholder 8">
            <a:extLst>
              <a:ext uri="{FF2B5EF4-FFF2-40B4-BE49-F238E27FC236}">
                <a16:creationId xmlns:a16="http://schemas.microsoft.com/office/drawing/2014/main" id="{1C9CE17E-2577-4EBF-B83B-7163AB8E22A6}"/>
              </a:ext>
            </a:extLst>
          </p:cNvPr>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4</a:t>
            </a:r>
            <a:endParaRPr lang="en-IN"/>
          </a:p>
        </p:txBody>
      </p:sp>
      <p:sp>
        <p:nvSpPr>
          <p:cNvPr id="10" name="Slide Number Placeholder 9">
            <a:extLst>
              <a:ext uri="{FF2B5EF4-FFF2-40B4-BE49-F238E27FC236}">
                <a16:creationId xmlns:a16="http://schemas.microsoft.com/office/drawing/2014/main" id="{0BDCD497-AADE-419F-9D48-D0F7343E4940}"/>
              </a:ext>
            </a:extLst>
          </p:cNvPr>
          <p:cNvSpPr>
            <a:spLocks noGrp="1"/>
          </p:cNvSpPr>
          <p:nvPr>
            <p:ph type="sldNum" sz="quarter" idx="12"/>
          </p:nvPr>
        </p:nvSpPr>
        <p:spPr/>
        <p:txBody>
          <a:bodyPr/>
          <a:lstStyle/>
          <a:p>
            <a:fld id="{08733D17-ACEF-41C4-8E3E-0A067B6D076A}" type="slidenum">
              <a:rPr lang="en-IN" smtClean="0"/>
              <a:pPr/>
              <a:t>11</a:t>
            </a:fld>
            <a:endParaRPr lang="en-IN"/>
          </a:p>
        </p:txBody>
      </p:sp>
      <p:pic>
        <p:nvPicPr>
          <p:cNvPr id="11" name="Picture 10" descr="Department of Electronics and Communication Enginnering,NIET - Home |  Facebook">
            <a:extLst>
              <a:ext uri="{FF2B5EF4-FFF2-40B4-BE49-F238E27FC236}">
                <a16:creationId xmlns:a16="http://schemas.microsoft.com/office/drawing/2014/main" id="{9568C11C-D7DD-4132-A436-E0C06E8C41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06803"/>
            <a:ext cx="989574" cy="74826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11">
            <a:extLst>
              <a:ext uri="{FF2B5EF4-FFF2-40B4-BE49-F238E27FC236}">
                <a16:creationId xmlns:a16="http://schemas.microsoft.com/office/drawing/2014/main" id="{5F34553A-5F26-4771-9C64-9E2320EA613B}"/>
              </a:ext>
            </a:extLst>
          </p:cNvPr>
          <p:cNvGraphicFramePr>
            <a:graphicFrameLocks noGrp="1"/>
          </p:cNvGraphicFramePr>
          <p:nvPr/>
        </p:nvGraphicFramePr>
        <p:xfrm>
          <a:off x="304800" y="792603"/>
          <a:ext cx="8610599" cy="6435568"/>
        </p:xfrm>
        <a:graphic>
          <a:graphicData uri="http://schemas.openxmlformats.org/drawingml/2006/table">
            <a:tbl>
              <a:tblPr firstRow="1" bandRow="1">
                <a:tableStyleId>{5C22544A-7EE6-4342-B048-85BDC9FD1C3A}</a:tableStyleId>
              </a:tblPr>
              <a:tblGrid>
                <a:gridCol w="2900799">
                  <a:extLst>
                    <a:ext uri="{9D8B030D-6E8A-4147-A177-3AD203B41FA5}">
                      <a16:colId xmlns:a16="http://schemas.microsoft.com/office/drawing/2014/main" val="2132886195"/>
                    </a:ext>
                  </a:extLst>
                </a:gridCol>
                <a:gridCol w="4314478">
                  <a:extLst>
                    <a:ext uri="{9D8B030D-6E8A-4147-A177-3AD203B41FA5}">
                      <a16:colId xmlns:a16="http://schemas.microsoft.com/office/drawing/2014/main" val="3904522113"/>
                    </a:ext>
                  </a:extLst>
                </a:gridCol>
                <a:gridCol w="697661">
                  <a:extLst>
                    <a:ext uri="{9D8B030D-6E8A-4147-A177-3AD203B41FA5}">
                      <a16:colId xmlns:a16="http://schemas.microsoft.com/office/drawing/2014/main" val="637585672"/>
                    </a:ext>
                  </a:extLst>
                </a:gridCol>
                <a:gridCol w="697661">
                  <a:extLst>
                    <a:ext uri="{9D8B030D-6E8A-4147-A177-3AD203B41FA5}">
                      <a16:colId xmlns:a16="http://schemas.microsoft.com/office/drawing/2014/main" val="20003"/>
                    </a:ext>
                  </a:extLst>
                </a:gridCol>
              </a:tblGrid>
              <a:tr h="838815">
                <a:tc>
                  <a:txBody>
                    <a:bodyPr/>
                    <a:lstStyle/>
                    <a:p>
                      <a:r>
                        <a:rPr lang="en-IN" sz="1200" dirty="0">
                          <a:latin typeface="Times New Roman" panose="02020603050405020304" pitchFamily="18" charset="0"/>
                          <a:cs typeface="Times New Roman" panose="02020603050405020304" pitchFamily="18" charset="0"/>
                        </a:rPr>
                        <a:t>Topic</a:t>
                      </a:r>
                    </a:p>
                  </a:txBody>
                  <a:tcPr marL="68580" marR="68580"/>
                </a:tc>
                <a:tc>
                  <a:txBody>
                    <a:bodyPr/>
                    <a:lstStyle/>
                    <a:p>
                      <a:r>
                        <a:rPr lang="en-IN" sz="1200" dirty="0">
                          <a:latin typeface="Times New Roman" panose="02020603050405020304" pitchFamily="18" charset="0"/>
                          <a:cs typeface="Times New Roman" panose="02020603050405020304" pitchFamily="18" charset="0"/>
                        </a:rPr>
                        <a:t>Topic outcome</a:t>
                      </a:r>
                    </a:p>
                  </a:txBody>
                  <a:tcPr marL="68580" marR="68580"/>
                </a:tc>
                <a:tc>
                  <a:txBody>
                    <a:bodyPr/>
                    <a:lstStyle/>
                    <a:p>
                      <a:r>
                        <a:rPr lang="en-IN" sz="1200" dirty="0">
                          <a:latin typeface="Times New Roman" panose="02020603050405020304" pitchFamily="18" charset="0"/>
                          <a:cs typeface="Times New Roman" panose="02020603050405020304" pitchFamily="18" charset="0"/>
                        </a:rPr>
                        <a:t>CO Map</a:t>
                      </a: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dirty="0"/>
                        <a:t>Extend of mapping</a:t>
                      </a:r>
                    </a:p>
                    <a:p>
                      <a:endParaRPr lang="en-IN" sz="1200"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2467633568"/>
                  </a:ext>
                </a:extLst>
              </a:tr>
              <a:tr h="310698">
                <a:tc>
                  <a:txBody>
                    <a:bodyPr/>
                    <a:lstStyle/>
                    <a:p>
                      <a:r>
                        <a:rPr lang="en-US" sz="1400" dirty="0">
                          <a:latin typeface="+mn-lt"/>
                        </a:rPr>
                        <a:t>Environment and its segment</a:t>
                      </a:r>
                    </a:p>
                  </a:txBody>
                  <a:tcPr marL="68580" marR="68580"/>
                </a:tc>
                <a:tc>
                  <a:txBody>
                    <a:bodyPr/>
                    <a:lstStyle/>
                    <a:p>
                      <a:r>
                        <a:rPr lang="en-IN" sz="1400" dirty="0">
                          <a:latin typeface="+mn-lt"/>
                          <a:cs typeface="Times New Roman" panose="02020603050405020304" pitchFamily="18" charset="0"/>
                        </a:rPr>
                        <a:t>Students understand the meaning of environment</a:t>
                      </a:r>
                    </a:p>
                  </a:txBody>
                  <a:tcPr marL="68580" marR="68580"/>
                </a:tc>
                <a:tc>
                  <a:txBody>
                    <a:bodyPr/>
                    <a:lstStyle/>
                    <a:p>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r>
                        <a:rPr lang="en-IN" sz="1200" dirty="0">
                          <a:latin typeface="Times New Roman" panose="02020603050405020304" pitchFamily="18" charset="0"/>
                          <a:cs typeface="Times New Roman" panose="02020603050405020304" pitchFamily="18" charset="0"/>
                        </a:rPr>
                        <a:t>1</a:t>
                      </a:r>
                    </a:p>
                  </a:txBody>
                  <a:tcPr marL="68580" marR="68580"/>
                </a:tc>
                <a:extLst>
                  <a:ext uri="{0D108BD9-81ED-4DB2-BD59-A6C34878D82A}">
                    <a16:rowId xmlns:a16="http://schemas.microsoft.com/office/drawing/2014/main" val="2091857372"/>
                  </a:ext>
                </a:extLst>
              </a:tr>
              <a:tr h="1071487">
                <a:tc>
                  <a:txBody>
                    <a:bodyPr/>
                    <a:lstStyle/>
                    <a:p>
                      <a:r>
                        <a:rPr lang="en-US" sz="1400" dirty="0">
                          <a:latin typeface="+mn-lt"/>
                        </a:rPr>
                        <a:t>Segment of atmosphere</a:t>
                      </a:r>
                    </a:p>
                    <a:p>
                      <a:r>
                        <a:rPr lang="en-US" sz="1400" dirty="0">
                          <a:latin typeface="+mn-lt"/>
                        </a:rPr>
                        <a:t>Multidisciplinary nature of EVS</a:t>
                      </a:r>
                    </a:p>
                    <a:p>
                      <a:r>
                        <a:rPr lang="en-US" sz="1400" dirty="0">
                          <a:latin typeface="+mn-lt"/>
                        </a:rPr>
                        <a:t>Scope and importance of </a:t>
                      </a:r>
                      <a:r>
                        <a:rPr lang="en-US" sz="1400" dirty="0" err="1">
                          <a:latin typeface="+mn-lt"/>
                        </a:rPr>
                        <a:t>evs</a:t>
                      </a:r>
                      <a:endParaRPr lang="en-US" sz="1400" dirty="0">
                        <a:latin typeface="+mn-lt"/>
                      </a:endParaRPr>
                    </a:p>
                  </a:txBody>
                  <a:tcPr marL="68580" marR="68580"/>
                </a:tc>
                <a:tc>
                  <a:txBody>
                    <a:bodyPr/>
                    <a:lstStyle/>
                    <a:p>
                      <a:r>
                        <a:rPr lang="en-IN" sz="1400" dirty="0">
                          <a:latin typeface="+mn-lt"/>
                          <a:cs typeface="Times New Roman" panose="02020603050405020304" pitchFamily="18" charset="0"/>
                        </a:rPr>
                        <a:t>.Students understand different</a:t>
                      </a:r>
                      <a:r>
                        <a:rPr lang="en-IN" sz="1400" baseline="0" dirty="0">
                          <a:latin typeface="+mn-lt"/>
                          <a:cs typeface="Times New Roman" panose="02020603050405020304" pitchFamily="18" charset="0"/>
                        </a:rPr>
                        <a:t> segment of atmosphere</a:t>
                      </a:r>
                    </a:p>
                    <a:p>
                      <a:r>
                        <a:rPr lang="en-IN" sz="1400" baseline="0" dirty="0">
                          <a:latin typeface="+mn-lt"/>
                          <a:cs typeface="Times New Roman" panose="02020603050405020304" pitchFamily="18" charset="0"/>
                        </a:rPr>
                        <a:t>Students understand the basic knowledge of basic science</a:t>
                      </a:r>
                    </a:p>
                    <a:p>
                      <a:r>
                        <a:rPr lang="en-IN" sz="1400" baseline="0" dirty="0">
                          <a:latin typeface="+mn-lt"/>
                          <a:cs typeface="Times New Roman" panose="02020603050405020304" pitchFamily="18" charset="0"/>
                        </a:rPr>
                        <a:t>Students understand the  scope of environmental SC.</a:t>
                      </a:r>
                      <a:endParaRPr lang="en-IN" sz="1400" dirty="0">
                        <a:latin typeface="+mn-lt"/>
                        <a:cs typeface="Times New Roman" panose="02020603050405020304" pitchFamily="18" charset="0"/>
                      </a:endParaRP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200"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1</a:t>
                      </a:r>
                    </a:p>
                  </a:txBody>
                  <a:tcPr marL="68580" marR="68580"/>
                </a:tc>
                <a:extLst>
                  <a:ext uri="{0D108BD9-81ED-4DB2-BD59-A6C34878D82A}">
                    <a16:rowId xmlns:a16="http://schemas.microsoft.com/office/drawing/2014/main" val="1333931630"/>
                  </a:ext>
                </a:extLst>
              </a:tr>
              <a:tr h="528143">
                <a:tc>
                  <a:txBody>
                    <a:bodyPr/>
                    <a:lstStyle/>
                    <a:p>
                      <a:r>
                        <a:rPr lang="en-US" sz="1400" dirty="0">
                          <a:latin typeface="+mn-lt"/>
                        </a:rPr>
                        <a:t>Food chain and food web</a:t>
                      </a:r>
                    </a:p>
                  </a:txBody>
                  <a:tcPr marL="68580" marR="68580"/>
                </a:tc>
                <a:tc>
                  <a:txBody>
                    <a:bodyPr/>
                    <a:lstStyle/>
                    <a:p>
                      <a:r>
                        <a:rPr lang="en-US" sz="1400" dirty="0">
                          <a:latin typeface="+mn-lt"/>
                        </a:rPr>
                        <a:t>Students understand the definition and types of food chain</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2</a:t>
                      </a:r>
                    </a:p>
                  </a:txBody>
                  <a:tcPr marL="68580" marR="68580"/>
                </a:tc>
                <a:extLst>
                  <a:ext uri="{0D108BD9-81ED-4DB2-BD59-A6C34878D82A}">
                    <a16:rowId xmlns:a16="http://schemas.microsoft.com/office/drawing/2014/main" val="2882597273"/>
                  </a:ext>
                </a:extLst>
              </a:tr>
              <a:tr h="528143">
                <a:tc>
                  <a:txBody>
                    <a:bodyPr/>
                    <a:lstStyle/>
                    <a:p>
                      <a:r>
                        <a:rPr lang="en-US" sz="1400" dirty="0">
                          <a:latin typeface="+mn-lt"/>
                        </a:rPr>
                        <a:t>Ecological pyramid</a:t>
                      </a:r>
                    </a:p>
                  </a:txBody>
                  <a:tcPr marL="68580" marR="68580"/>
                </a:tc>
                <a:tc>
                  <a:txBody>
                    <a:bodyPr/>
                    <a:lstStyle/>
                    <a:p>
                      <a:r>
                        <a:rPr lang="en-US" sz="1400" dirty="0">
                          <a:latin typeface="+mn-lt"/>
                        </a:rPr>
                        <a:t>Students understand the graphical representation of food chain</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1</a:t>
                      </a:r>
                    </a:p>
                  </a:txBody>
                  <a:tcPr marL="68580" marR="68580"/>
                </a:tc>
                <a:extLst>
                  <a:ext uri="{0D108BD9-81ED-4DB2-BD59-A6C34878D82A}">
                    <a16:rowId xmlns:a16="http://schemas.microsoft.com/office/drawing/2014/main" val="2107617731"/>
                  </a:ext>
                </a:extLst>
              </a:tr>
              <a:tr h="745613">
                <a:tc>
                  <a:txBody>
                    <a:bodyPr/>
                    <a:lstStyle/>
                    <a:p>
                      <a:r>
                        <a:rPr lang="en-US" sz="1400" dirty="0">
                          <a:latin typeface="Calibri" pitchFamily="34" charset="0"/>
                        </a:rPr>
                        <a:t>Ecosystem and its types</a:t>
                      </a:r>
                    </a:p>
                  </a:txBody>
                  <a:tcPr marL="68580" marR="68580"/>
                </a:tc>
                <a:tc>
                  <a:txBody>
                    <a:bodyPr/>
                    <a:lstStyle/>
                    <a:p>
                      <a:r>
                        <a:rPr lang="en-IN" sz="1400" dirty="0">
                          <a:latin typeface="Calibri" pitchFamily="34" charset="0"/>
                          <a:cs typeface="Times New Roman" panose="02020603050405020304" pitchFamily="18" charset="0"/>
                        </a:rPr>
                        <a:t>Students understand the interaction between the biotic</a:t>
                      </a:r>
                      <a:r>
                        <a:rPr lang="en-IN" sz="1400" baseline="0" dirty="0">
                          <a:latin typeface="Calibri" pitchFamily="34" charset="0"/>
                          <a:cs typeface="Times New Roman" panose="02020603050405020304" pitchFamily="18" charset="0"/>
                        </a:rPr>
                        <a:t> </a:t>
                      </a:r>
                      <a:r>
                        <a:rPr lang="en-IN" sz="1400" dirty="0">
                          <a:latin typeface="Calibri" pitchFamily="34" charset="0"/>
                          <a:cs typeface="Times New Roman" panose="02020603050405020304" pitchFamily="18" charset="0"/>
                        </a:rPr>
                        <a:t>and </a:t>
                      </a:r>
                      <a:r>
                        <a:rPr lang="en-IN" sz="1400" dirty="0" err="1">
                          <a:latin typeface="Calibri" pitchFamily="34" charset="0"/>
                          <a:cs typeface="Times New Roman" panose="02020603050405020304" pitchFamily="18" charset="0"/>
                        </a:rPr>
                        <a:t>abiotic</a:t>
                      </a:r>
                      <a:endParaRPr lang="en-IN" sz="1400" dirty="0">
                        <a:latin typeface="Calibri" pitchFamily="34" charset="0"/>
                        <a:cs typeface="Times New Roman" panose="02020603050405020304" pitchFamily="18" charset="0"/>
                      </a:endParaRPr>
                    </a:p>
                    <a:p>
                      <a:r>
                        <a:rPr lang="en-IN" sz="1400" dirty="0">
                          <a:latin typeface="Calibri" pitchFamily="34" charset="0"/>
                          <a:cs typeface="Times New Roman" panose="02020603050405020304" pitchFamily="18" charset="0"/>
                        </a:rPr>
                        <a:t>Components .along its types</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1</a:t>
                      </a:r>
                    </a:p>
                  </a:txBody>
                  <a:tcPr marL="68580" marR="68580"/>
                </a:tc>
                <a:extLst>
                  <a:ext uri="{0D108BD9-81ED-4DB2-BD59-A6C34878D82A}">
                    <a16:rowId xmlns:a16="http://schemas.microsoft.com/office/drawing/2014/main" val="257723499"/>
                  </a:ext>
                </a:extLst>
              </a:tr>
              <a:tr h="528143">
                <a:tc>
                  <a:txBody>
                    <a:bodyPr/>
                    <a:lstStyle/>
                    <a:p>
                      <a:r>
                        <a:rPr lang="en-US" sz="1400" dirty="0">
                          <a:latin typeface="Calibri" pitchFamily="34" charset="0"/>
                        </a:rPr>
                        <a:t>Components of ecosystem</a:t>
                      </a:r>
                    </a:p>
                  </a:txBody>
                  <a:tcPr marL="68580" marR="68580"/>
                </a:tc>
                <a:tc>
                  <a:txBody>
                    <a:bodyPr/>
                    <a:lstStyle/>
                    <a:p>
                      <a:r>
                        <a:rPr lang="en-US" sz="1400" dirty="0">
                          <a:latin typeface="Calibri" pitchFamily="34" charset="0"/>
                        </a:rPr>
                        <a:t>Students understand the living and non living components</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1</a:t>
                      </a:r>
                    </a:p>
                  </a:txBody>
                  <a:tcPr marL="68580" marR="68580"/>
                </a:tc>
                <a:extLst>
                  <a:ext uri="{0D108BD9-81ED-4DB2-BD59-A6C34878D82A}">
                    <a16:rowId xmlns:a16="http://schemas.microsoft.com/office/drawing/2014/main" val="2918941928"/>
                  </a:ext>
                </a:extLst>
              </a:tr>
              <a:tr h="383053">
                <a:tc>
                  <a:txBody>
                    <a:bodyPr/>
                    <a:lstStyle/>
                    <a:p>
                      <a:r>
                        <a:rPr lang="en-US" sz="1400" dirty="0">
                          <a:latin typeface="Calibri" pitchFamily="34" charset="0"/>
                        </a:rPr>
                        <a:t>Function of ecosystem</a:t>
                      </a:r>
                    </a:p>
                  </a:txBody>
                  <a:tcPr marL="68580" marR="68580"/>
                </a:tc>
                <a:tc>
                  <a:txBody>
                    <a:bodyPr/>
                    <a:lstStyle/>
                    <a:p>
                      <a:r>
                        <a:rPr lang="en-US" sz="1400" dirty="0">
                          <a:latin typeface="Calibri" pitchFamily="34" charset="0"/>
                        </a:rPr>
                        <a:t>Students understand the functions of ecosystems.</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2</a:t>
                      </a:r>
                    </a:p>
                  </a:txBody>
                  <a:tcPr marL="68580" marR="68580"/>
                </a:tc>
                <a:extLst>
                  <a:ext uri="{0D108BD9-81ED-4DB2-BD59-A6C34878D82A}">
                    <a16:rowId xmlns:a16="http://schemas.microsoft.com/office/drawing/2014/main" val="3251158104"/>
                  </a:ext>
                </a:extLst>
              </a:tr>
              <a:tr h="383053">
                <a:tc>
                  <a:txBody>
                    <a:bodyPr/>
                    <a:lstStyle/>
                    <a:p>
                      <a:r>
                        <a:rPr lang="en-US" sz="1400" dirty="0">
                          <a:latin typeface="Calibri" pitchFamily="34" charset="0"/>
                        </a:rPr>
                        <a:t>Forest recourses</a:t>
                      </a:r>
                    </a:p>
                  </a:txBody>
                  <a:tcPr marL="68580" marR="68580"/>
                </a:tc>
                <a:tc>
                  <a:txBody>
                    <a:bodyPr/>
                    <a:lstStyle/>
                    <a:p>
                      <a:r>
                        <a:rPr lang="en-US" sz="1400" dirty="0">
                          <a:latin typeface="Calibri" pitchFamily="34" charset="0"/>
                        </a:rPr>
                        <a:t>Students understand the functions and value of forest</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1</a:t>
                      </a:r>
                    </a:p>
                  </a:txBody>
                  <a:tcPr marL="68580" marR="68580"/>
                </a:tc>
                <a:extLst>
                  <a:ext uri="{0D108BD9-81ED-4DB2-BD59-A6C34878D82A}">
                    <a16:rowId xmlns:a16="http://schemas.microsoft.com/office/drawing/2014/main" val="1451889703"/>
                  </a:ext>
                </a:extLst>
              </a:tr>
              <a:tr h="528143">
                <a:tc>
                  <a:txBody>
                    <a:bodyPr/>
                    <a:lstStyle/>
                    <a:p>
                      <a:r>
                        <a:rPr lang="en-US" sz="1400" dirty="0">
                          <a:latin typeface="Calibri" pitchFamily="34" charset="0"/>
                        </a:rPr>
                        <a:t>Deforestation</a:t>
                      </a:r>
                    </a:p>
                  </a:txBody>
                  <a:tcPr marL="68580" marR="68580"/>
                </a:tc>
                <a:tc>
                  <a:txBody>
                    <a:bodyPr/>
                    <a:lstStyle/>
                    <a:p>
                      <a:r>
                        <a:rPr lang="en-US" sz="1400" dirty="0">
                          <a:latin typeface="Calibri" pitchFamily="34" charset="0"/>
                        </a:rPr>
                        <a:t>Students understand the ill effect and causes of deforestation</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1</a:t>
                      </a:r>
                    </a:p>
                  </a:txBody>
                  <a:tcPr marL="68580" marR="68580"/>
                </a:tc>
                <a:extLst>
                  <a:ext uri="{0D108BD9-81ED-4DB2-BD59-A6C34878D82A}">
                    <a16:rowId xmlns:a16="http://schemas.microsoft.com/office/drawing/2014/main" val="4032471969"/>
                  </a:ext>
                </a:extLst>
              </a:tr>
              <a:tr h="590277">
                <a:tc>
                  <a:txBody>
                    <a:body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1400" b="0" i="0" u="none" strike="noStrike" kern="1200" cap="none" spc="0" normalizeH="0" baseline="0" noProof="0" dirty="0">
                          <a:ln>
                            <a:noFill/>
                          </a:ln>
                          <a:solidFill>
                            <a:prstClr val="black"/>
                          </a:solidFill>
                          <a:effectLst/>
                          <a:uLnTx/>
                          <a:uFillTx/>
                          <a:latin typeface="+mn-lt"/>
                          <a:ea typeface="+mn-ea"/>
                          <a:cs typeface="+mn-cs"/>
                        </a:rPr>
                        <a:t>Mining and transportation activity.</a:t>
                      </a:r>
                    </a:p>
                    <a:p>
                      <a:endParaRPr lang="en-US" dirty="0"/>
                    </a:p>
                  </a:txBody>
                  <a:tcPr marL="68580" marR="68580"/>
                </a:tc>
                <a:tc>
                  <a:txBody>
                    <a:bodyPr/>
                    <a:lstStyle/>
                    <a:p>
                      <a:r>
                        <a:rPr lang="en-US" sz="1400" dirty="0"/>
                        <a:t>Students understand the ill effects of mining and</a:t>
                      </a:r>
                      <a:r>
                        <a:rPr lang="en-US" sz="1400" baseline="0" dirty="0"/>
                        <a:t> transportation activity</a:t>
                      </a:r>
                      <a:endParaRPr lang="en-US" sz="1400" dirty="0"/>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Times New Roman" panose="02020603050405020304" pitchFamily="18" charset="0"/>
                          <a:cs typeface="Times New Roman" panose="02020603050405020304" pitchFamily="18" charset="0"/>
                        </a:rPr>
                        <a:t>CO1</a:t>
                      </a:r>
                    </a:p>
                  </a:txBody>
                  <a:tcPr marL="68580" marR="6858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1</a:t>
                      </a:r>
                      <a:endParaRPr lang="en-IN" sz="1200" dirty="0">
                        <a:latin typeface="Times New Roman" panose="02020603050405020304" pitchFamily="18" charset="0"/>
                        <a:cs typeface="Times New Roman" panose="02020603050405020304" pitchFamily="18" charset="0"/>
                      </a:endParaRPr>
                    </a:p>
                  </a:txBody>
                  <a:tcPr marL="68580" marR="68580"/>
                </a:tc>
                <a:extLst>
                  <a:ext uri="{0D108BD9-81ED-4DB2-BD59-A6C34878D82A}">
                    <a16:rowId xmlns:a16="http://schemas.microsoft.com/office/drawing/2014/main" val="3906935134"/>
                  </a:ext>
                </a:extLst>
              </a:tr>
            </a:tbl>
          </a:graphicData>
        </a:graphic>
      </p:graphicFrame>
    </p:spTree>
    <p:extLst>
      <p:ext uri="{BB962C8B-B14F-4D97-AF65-F5344CB8AC3E}">
        <p14:creationId xmlns:p14="http://schemas.microsoft.com/office/powerpoint/2010/main" val="1468793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342C68-0983-472D-964C-0AB47F383FEF}" type="datetime1">
              <a:rPr lang="en-US" smtClean="0"/>
              <a:t>4/11/2022</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4</a:t>
            </a:r>
            <a:endParaRPr lang="en-US" sz="1600" dirty="0">
              <a:solidFill>
                <a:schemeClr val="tx1"/>
              </a:solidFill>
            </a:endParaRPr>
          </a:p>
        </p:txBody>
      </p:sp>
      <p:sp>
        <p:nvSpPr>
          <p:cNvPr id="7" name="Title 1"/>
          <p:cNvSpPr txBox="1">
            <a:spLocks/>
          </p:cNvSpPr>
          <p:nvPr/>
        </p:nvSpPr>
        <p:spPr>
          <a:xfrm>
            <a:off x="1295399" y="21"/>
            <a:ext cx="7696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Program Outcome (PO’s)</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334660" y="-7495"/>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12</a:t>
            </a:fld>
            <a:endParaRPr lang="en-US" dirty="0"/>
          </a:p>
        </p:txBody>
      </p:sp>
      <p:sp>
        <p:nvSpPr>
          <p:cNvPr id="10" name="TextBox 9">
            <a:extLst>
              <a:ext uri="{FF2B5EF4-FFF2-40B4-BE49-F238E27FC236}">
                <a16:creationId xmlns:a16="http://schemas.microsoft.com/office/drawing/2014/main" id="{C1A44D11-6E59-4C7C-A6E7-F1553F982DBB}"/>
              </a:ext>
            </a:extLst>
          </p:cNvPr>
          <p:cNvSpPr txBox="1"/>
          <p:nvPr/>
        </p:nvSpPr>
        <p:spPr>
          <a:xfrm>
            <a:off x="304800" y="1081400"/>
            <a:ext cx="8686798" cy="4524315"/>
          </a:xfrm>
          <a:prstGeom prst="rect">
            <a:avLst/>
          </a:prstGeom>
          <a:noFill/>
        </p:spPr>
        <p:txBody>
          <a:bodyPr wrap="square">
            <a:spAutoFit/>
          </a:bodyPr>
          <a:lstStyle/>
          <a:p>
            <a:pPr marL="342900" indent="-342900">
              <a:buAutoNum type="arabicPeriod"/>
            </a:pPr>
            <a:r>
              <a:rPr lang="en-US" sz="2400" dirty="0"/>
              <a:t>Engineering Knowledge, </a:t>
            </a:r>
          </a:p>
          <a:p>
            <a:pPr marL="342900" indent="-342900">
              <a:buAutoNum type="arabicPeriod"/>
            </a:pPr>
            <a:r>
              <a:rPr lang="en-US" sz="2400" dirty="0"/>
              <a:t>Problem Analysis </a:t>
            </a:r>
          </a:p>
          <a:p>
            <a:pPr marL="342900" indent="-342900">
              <a:buAutoNum type="arabicPeriod"/>
            </a:pPr>
            <a:r>
              <a:rPr lang="en-US" sz="2400" dirty="0"/>
              <a:t>Design/development of solutions,</a:t>
            </a:r>
          </a:p>
          <a:p>
            <a:pPr marL="342900" indent="-342900">
              <a:buAutoNum type="arabicPeriod"/>
            </a:pPr>
            <a:r>
              <a:rPr lang="en-US" sz="2400" dirty="0"/>
              <a:t>Conduct investigations of complex Problems, </a:t>
            </a:r>
          </a:p>
          <a:p>
            <a:pPr marL="342900" indent="-342900">
              <a:buAutoNum type="arabicPeriod"/>
            </a:pPr>
            <a:r>
              <a:rPr lang="en-US" sz="2400" dirty="0"/>
              <a:t>Modern tool usage, </a:t>
            </a:r>
          </a:p>
          <a:p>
            <a:pPr marL="342900" indent="-342900">
              <a:buAutoNum type="arabicPeriod"/>
            </a:pPr>
            <a:r>
              <a:rPr lang="en-US" sz="2400" dirty="0"/>
              <a:t>The engineer and society, </a:t>
            </a:r>
          </a:p>
          <a:p>
            <a:pPr marL="342900" indent="-342900">
              <a:buAutoNum type="arabicPeriod"/>
            </a:pPr>
            <a:r>
              <a:rPr lang="en-US" sz="2400" dirty="0"/>
              <a:t>Environment and sustainability, </a:t>
            </a:r>
          </a:p>
          <a:p>
            <a:pPr marL="342900" indent="-342900">
              <a:buAutoNum type="arabicPeriod"/>
            </a:pPr>
            <a:r>
              <a:rPr lang="en-US" sz="2400" dirty="0"/>
              <a:t>Ethics, </a:t>
            </a:r>
          </a:p>
          <a:p>
            <a:pPr marL="342900" indent="-342900">
              <a:buAutoNum type="arabicPeriod"/>
            </a:pPr>
            <a:r>
              <a:rPr lang="en-US" sz="2400" dirty="0"/>
              <a:t>Individual and team work, </a:t>
            </a:r>
          </a:p>
          <a:p>
            <a:pPr marL="342900" indent="-342900">
              <a:buAutoNum type="arabicPeriod"/>
            </a:pPr>
            <a:r>
              <a:rPr lang="en-US" sz="2400" dirty="0"/>
              <a:t>Communication, </a:t>
            </a:r>
          </a:p>
          <a:p>
            <a:pPr marL="342900" indent="-342900">
              <a:buAutoNum type="arabicPeriod"/>
            </a:pPr>
            <a:r>
              <a:rPr lang="en-US" sz="2400" dirty="0"/>
              <a:t>Project management and finance, </a:t>
            </a:r>
          </a:p>
          <a:p>
            <a:pPr marL="342900" indent="-342900">
              <a:buAutoNum type="arabicPeriod"/>
            </a:pPr>
            <a:r>
              <a:rPr lang="en-US" sz="2400" dirty="0"/>
              <a:t>Life-long learning</a:t>
            </a:r>
          </a:p>
        </p:txBody>
      </p:sp>
    </p:spTree>
    <p:extLst>
      <p:ext uri="{BB962C8B-B14F-4D97-AF65-F5344CB8AC3E}">
        <p14:creationId xmlns:p14="http://schemas.microsoft.com/office/powerpoint/2010/main" val="3478573602"/>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07236B2-D909-4A09-B955-BC04841E69C8}" type="datetime1">
              <a:rPr lang="en-US" smtClean="0"/>
              <a:t>4/11/2022</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4</a:t>
            </a:r>
            <a:endParaRPr lang="en-US" sz="1600" dirty="0">
              <a:solidFill>
                <a:schemeClr val="tx1"/>
              </a:solidFill>
            </a:endParaRPr>
          </a:p>
        </p:txBody>
      </p:sp>
      <p:sp>
        <p:nvSpPr>
          <p:cNvPr id="7" name="Title 1"/>
          <p:cNvSpPr txBox="1">
            <a:spLocks/>
          </p:cNvSpPr>
          <p:nvPr/>
        </p:nvSpPr>
        <p:spPr>
          <a:xfrm>
            <a:off x="1295399" y="21"/>
            <a:ext cx="7696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CO-PO Mapping</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334660" y="-7495"/>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13</a:t>
            </a:fld>
            <a:endParaRPr lang="en-US" dirty="0"/>
          </a:p>
        </p:txBody>
      </p:sp>
      <p:graphicFrame>
        <p:nvGraphicFramePr>
          <p:cNvPr id="3" name="Table 2">
            <a:extLst>
              <a:ext uri="{FF2B5EF4-FFF2-40B4-BE49-F238E27FC236}">
                <a16:creationId xmlns:a16="http://schemas.microsoft.com/office/drawing/2014/main" id="{9C8570E0-F65D-4D29-A2E5-6E47BFDD62FB}"/>
              </a:ext>
            </a:extLst>
          </p:cNvPr>
          <p:cNvGraphicFramePr>
            <a:graphicFrameLocks noGrp="1"/>
          </p:cNvGraphicFramePr>
          <p:nvPr/>
        </p:nvGraphicFramePr>
        <p:xfrm>
          <a:off x="305929" y="1219200"/>
          <a:ext cx="8685671" cy="3619035"/>
        </p:xfrm>
        <a:graphic>
          <a:graphicData uri="http://schemas.openxmlformats.org/drawingml/2006/table">
            <a:tbl>
              <a:tblPr>
                <a:tableStyleId>{5DA37D80-6434-44D0-A028-1B22A696006F}</a:tableStyleId>
              </a:tblPr>
              <a:tblGrid>
                <a:gridCol w="602579">
                  <a:extLst>
                    <a:ext uri="{9D8B030D-6E8A-4147-A177-3AD203B41FA5}">
                      <a16:colId xmlns:a16="http://schemas.microsoft.com/office/drawing/2014/main" val="691924379"/>
                    </a:ext>
                  </a:extLst>
                </a:gridCol>
                <a:gridCol w="673591">
                  <a:extLst>
                    <a:ext uri="{9D8B030D-6E8A-4147-A177-3AD203B41FA5}">
                      <a16:colId xmlns:a16="http://schemas.microsoft.com/office/drawing/2014/main" val="2547414843"/>
                    </a:ext>
                  </a:extLst>
                </a:gridCol>
                <a:gridCol w="673591">
                  <a:extLst>
                    <a:ext uri="{9D8B030D-6E8A-4147-A177-3AD203B41FA5}">
                      <a16:colId xmlns:a16="http://schemas.microsoft.com/office/drawing/2014/main" val="1230452329"/>
                    </a:ext>
                  </a:extLst>
                </a:gridCol>
                <a:gridCol w="673591">
                  <a:extLst>
                    <a:ext uri="{9D8B030D-6E8A-4147-A177-3AD203B41FA5}">
                      <a16:colId xmlns:a16="http://schemas.microsoft.com/office/drawing/2014/main" val="3641980527"/>
                    </a:ext>
                  </a:extLst>
                </a:gridCol>
                <a:gridCol w="673591">
                  <a:extLst>
                    <a:ext uri="{9D8B030D-6E8A-4147-A177-3AD203B41FA5}">
                      <a16:colId xmlns:a16="http://schemas.microsoft.com/office/drawing/2014/main" val="786123283"/>
                    </a:ext>
                  </a:extLst>
                </a:gridCol>
                <a:gridCol w="673591">
                  <a:extLst>
                    <a:ext uri="{9D8B030D-6E8A-4147-A177-3AD203B41FA5}">
                      <a16:colId xmlns:a16="http://schemas.microsoft.com/office/drawing/2014/main" val="1608820323"/>
                    </a:ext>
                  </a:extLst>
                </a:gridCol>
                <a:gridCol w="673591">
                  <a:extLst>
                    <a:ext uri="{9D8B030D-6E8A-4147-A177-3AD203B41FA5}">
                      <a16:colId xmlns:a16="http://schemas.microsoft.com/office/drawing/2014/main" val="3709310902"/>
                    </a:ext>
                  </a:extLst>
                </a:gridCol>
                <a:gridCol w="673591">
                  <a:extLst>
                    <a:ext uri="{9D8B030D-6E8A-4147-A177-3AD203B41FA5}">
                      <a16:colId xmlns:a16="http://schemas.microsoft.com/office/drawing/2014/main" val="442867165"/>
                    </a:ext>
                  </a:extLst>
                </a:gridCol>
                <a:gridCol w="673591">
                  <a:extLst>
                    <a:ext uri="{9D8B030D-6E8A-4147-A177-3AD203B41FA5}">
                      <a16:colId xmlns:a16="http://schemas.microsoft.com/office/drawing/2014/main" val="281383457"/>
                    </a:ext>
                  </a:extLst>
                </a:gridCol>
                <a:gridCol w="673591">
                  <a:extLst>
                    <a:ext uri="{9D8B030D-6E8A-4147-A177-3AD203B41FA5}">
                      <a16:colId xmlns:a16="http://schemas.microsoft.com/office/drawing/2014/main" val="3655867986"/>
                    </a:ext>
                  </a:extLst>
                </a:gridCol>
                <a:gridCol w="673591">
                  <a:extLst>
                    <a:ext uri="{9D8B030D-6E8A-4147-A177-3AD203B41FA5}">
                      <a16:colId xmlns:a16="http://schemas.microsoft.com/office/drawing/2014/main" val="1306424498"/>
                    </a:ext>
                  </a:extLst>
                </a:gridCol>
                <a:gridCol w="673591">
                  <a:extLst>
                    <a:ext uri="{9D8B030D-6E8A-4147-A177-3AD203B41FA5}">
                      <a16:colId xmlns:a16="http://schemas.microsoft.com/office/drawing/2014/main" val="2738825095"/>
                    </a:ext>
                  </a:extLst>
                </a:gridCol>
                <a:gridCol w="673591">
                  <a:extLst>
                    <a:ext uri="{9D8B030D-6E8A-4147-A177-3AD203B41FA5}">
                      <a16:colId xmlns:a16="http://schemas.microsoft.com/office/drawing/2014/main" val="3798800617"/>
                    </a:ext>
                  </a:extLst>
                </a:gridCol>
              </a:tblGrid>
              <a:tr h="554182">
                <a:tc>
                  <a:txBody>
                    <a:bodyPr/>
                    <a:lstStyle/>
                    <a:p>
                      <a:pPr algn="ctr" fontAlgn="ctr"/>
                      <a:r>
                        <a:rPr lang="en-US" sz="1800" u="none" strike="noStrike">
                          <a:effectLst/>
                        </a:rPr>
                        <a:t>CO</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PO-1</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dirty="0">
                          <a:effectLst/>
                        </a:rPr>
                        <a:t>PO-2</a:t>
                      </a:r>
                      <a:endParaRPr lang="en-US" sz="1800" b="1" i="0" u="none" strike="noStrike" dirty="0">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PO-3</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PO-4</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PO-5</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PO-6</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dirty="0">
                          <a:effectLst/>
                        </a:rPr>
                        <a:t>PO-7</a:t>
                      </a:r>
                      <a:endParaRPr lang="en-US" sz="1800" b="1" i="0" u="none" strike="noStrike" dirty="0">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PO-8</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PO-9</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PO-10</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a:effectLst/>
                        </a:rPr>
                        <a:t>PO-11</a:t>
                      </a:r>
                      <a:endParaRPr lang="en-US" sz="1800" b="1" i="0" u="none" strike="noStrike">
                        <a:solidFill>
                          <a:srgbClr val="000000"/>
                        </a:solidFill>
                        <a:effectLst/>
                        <a:latin typeface="Calibri" panose="020F0502020204030204" pitchFamily="34" charset="0"/>
                      </a:endParaRPr>
                    </a:p>
                  </a:txBody>
                  <a:tcPr marL="5768" marR="5768" marT="5768" marB="0" anchor="ctr">
                    <a:solidFill>
                      <a:srgbClr val="D4F5FF"/>
                    </a:solidFill>
                  </a:tcPr>
                </a:tc>
                <a:tc>
                  <a:txBody>
                    <a:bodyPr/>
                    <a:lstStyle/>
                    <a:p>
                      <a:pPr algn="ctr" fontAlgn="ctr"/>
                      <a:r>
                        <a:rPr lang="en-US" sz="1800" u="none" strike="noStrike" dirty="0">
                          <a:effectLst/>
                        </a:rPr>
                        <a:t>PO-12</a:t>
                      </a:r>
                      <a:endParaRPr lang="en-US" sz="1800" b="1" i="0" u="none" strike="noStrike" dirty="0">
                        <a:solidFill>
                          <a:srgbClr val="000000"/>
                        </a:solidFill>
                        <a:effectLst/>
                        <a:latin typeface="Calibri" panose="020F0502020204030204" pitchFamily="34" charset="0"/>
                      </a:endParaRPr>
                    </a:p>
                  </a:txBody>
                  <a:tcPr marL="5768" marR="5768" marT="5768" marB="0" anchor="ctr">
                    <a:solidFill>
                      <a:srgbClr val="D4F5FF"/>
                    </a:solidFill>
                  </a:tcPr>
                </a:tc>
                <a:extLst>
                  <a:ext uri="{0D108BD9-81ED-4DB2-BD59-A6C34878D82A}">
                    <a16:rowId xmlns:a16="http://schemas.microsoft.com/office/drawing/2014/main" val="2188784393"/>
                  </a:ext>
                </a:extLst>
              </a:tr>
              <a:tr h="554182">
                <a:tc>
                  <a:txBody>
                    <a:bodyPr/>
                    <a:lstStyle/>
                    <a:p>
                      <a:pPr algn="ctr" fontAlgn="ctr"/>
                      <a:r>
                        <a:rPr lang="en-US" sz="1800" u="none" strike="noStrike" dirty="0">
                          <a:effectLst/>
                        </a:rPr>
                        <a:t>CO1</a:t>
                      </a:r>
                      <a:endParaRPr lang="en-US" sz="1800" b="0" i="0" u="none" strike="noStrike" dirty="0">
                        <a:solidFill>
                          <a:srgbClr val="000000"/>
                        </a:solidFill>
                        <a:effectLst/>
                        <a:latin typeface="Calibri" panose="020F0502020204030204" pitchFamily="34" charset="0"/>
                      </a:endParaRPr>
                    </a:p>
                  </a:txBody>
                  <a:tcPr marL="5768" marR="5768" marT="5768" marB="0" anchor="ctr">
                    <a:solidFill>
                      <a:srgbClr val="E8C0BF"/>
                    </a:solidFill>
                  </a:tcP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dirty="0">
                          <a:effectLst/>
                        </a:rPr>
                        <a:t>-</a:t>
                      </a:r>
                      <a:endParaRPr lang="en-US" sz="1800" b="0" i="0" u="none" strike="noStrike" dirty="0">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extLst>
                  <a:ext uri="{0D108BD9-81ED-4DB2-BD59-A6C34878D82A}">
                    <a16:rowId xmlns:a16="http://schemas.microsoft.com/office/drawing/2014/main" val="693448162"/>
                  </a:ext>
                </a:extLst>
              </a:tr>
              <a:tr h="554182">
                <a:tc>
                  <a:txBody>
                    <a:bodyPr/>
                    <a:lstStyle/>
                    <a:p>
                      <a:pPr algn="ctr" fontAlgn="ctr"/>
                      <a:r>
                        <a:rPr lang="en-US" sz="1800" u="none" strike="noStrike" dirty="0">
                          <a:effectLst/>
                        </a:rPr>
                        <a:t>CO2</a:t>
                      </a:r>
                      <a:endParaRPr lang="en-US" sz="1800" b="0" i="0" u="none" strike="noStrike" dirty="0">
                        <a:solidFill>
                          <a:srgbClr val="000000"/>
                        </a:solidFill>
                        <a:effectLst/>
                        <a:latin typeface="Calibri" panose="020F0502020204030204" pitchFamily="34" charset="0"/>
                      </a:endParaRPr>
                    </a:p>
                  </a:txBody>
                  <a:tcPr marL="5768" marR="5768" marT="5768" marB="0" anchor="ctr">
                    <a:solidFill>
                      <a:srgbClr val="E8C0BF"/>
                    </a:solidFill>
                  </a:tcP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extLst>
                  <a:ext uri="{0D108BD9-81ED-4DB2-BD59-A6C34878D82A}">
                    <a16:rowId xmlns:a16="http://schemas.microsoft.com/office/drawing/2014/main" val="1425901788"/>
                  </a:ext>
                </a:extLst>
              </a:tr>
              <a:tr h="554182">
                <a:tc>
                  <a:txBody>
                    <a:bodyPr/>
                    <a:lstStyle/>
                    <a:p>
                      <a:pPr algn="ctr" fontAlgn="ctr"/>
                      <a:r>
                        <a:rPr lang="en-US" sz="1800" u="none" strike="noStrike" dirty="0">
                          <a:effectLst/>
                        </a:rPr>
                        <a:t>CO3</a:t>
                      </a:r>
                      <a:endParaRPr lang="en-US" sz="1800" b="0" i="0" u="none" strike="noStrike" dirty="0">
                        <a:solidFill>
                          <a:srgbClr val="000000"/>
                        </a:solidFill>
                        <a:effectLst/>
                        <a:latin typeface="Calibri" panose="020F0502020204030204" pitchFamily="34" charset="0"/>
                      </a:endParaRPr>
                    </a:p>
                  </a:txBody>
                  <a:tcPr marL="5768" marR="5768" marT="5768" marB="0" anchor="ctr">
                    <a:solidFill>
                      <a:srgbClr val="E8C0BF"/>
                    </a:solidFill>
                  </a:tcP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extLst>
                  <a:ext uri="{0D108BD9-81ED-4DB2-BD59-A6C34878D82A}">
                    <a16:rowId xmlns:a16="http://schemas.microsoft.com/office/drawing/2014/main" val="4266066842"/>
                  </a:ext>
                </a:extLst>
              </a:tr>
              <a:tr h="554182">
                <a:tc>
                  <a:txBody>
                    <a:bodyPr/>
                    <a:lstStyle/>
                    <a:p>
                      <a:pPr algn="ctr" fontAlgn="ctr"/>
                      <a:r>
                        <a:rPr lang="en-US" sz="1800" u="none" strike="noStrike" dirty="0">
                          <a:effectLst/>
                        </a:rPr>
                        <a:t>CO4</a:t>
                      </a:r>
                      <a:endParaRPr lang="en-US" sz="1800" b="0" i="0" u="none" strike="noStrike" dirty="0">
                        <a:solidFill>
                          <a:srgbClr val="000000"/>
                        </a:solidFill>
                        <a:effectLst/>
                        <a:latin typeface="Calibri" panose="020F0502020204030204" pitchFamily="34" charset="0"/>
                      </a:endParaRPr>
                    </a:p>
                  </a:txBody>
                  <a:tcPr marL="5768" marR="5768" marT="5768" marB="0" anchor="ctr">
                    <a:solidFill>
                      <a:srgbClr val="E8C0BF"/>
                    </a:solidFill>
                  </a:tcP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extLst>
                  <a:ext uri="{0D108BD9-81ED-4DB2-BD59-A6C34878D82A}">
                    <a16:rowId xmlns:a16="http://schemas.microsoft.com/office/drawing/2014/main" val="1979543103"/>
                  </a:ext>
                </a:extLst>
              </a:tr>
              <a:tr h="568037">
                <a:tc>
                  <a:txBody>
                    <a:bodyPr/>
                    <a:lstStyle/>
                    <a:p>
                      <a:pPr algn="ctr" fontAlgn="ctr"/>
                      <a:r>
                        <a:rPr lang="en-US" sz="1800" u="none" strike="noStrike" dirty="0">
                          <a:effectLst/>
                        </a:rPr>
                        <a:t>CO5</a:t>
                      </a:r>
                      <a:endParaRPr lang="en-US" sz="1800" b="0" i="0" u="none" strike="noStrike" dirty="0">
                        <a:solidFill>
                          <a:srgbClr val="000000"/>
                        </a:solidFill>
                        <a:effectLst/>
                        <a:latin typeface="Calibri" panose="020F0502020204030204" pitchFamily="34" charset="0"/>
                      </a:endParaRPr>
                    </a:p>
                  </a:txBody>
                  <a:tcPr marL="5768" marR="5768" marT="5768" marB="0" anchor="ctr">
                    <a:solidFill>
                      <a:srgbClr val="E8C0BF"/>
                    </a:solidFill>
                  </a:tcP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a:t>
                      </a:r>
                      <a:endParaRPr lang="en-US" sz="1800" b="0" i="0" u="none" strike="noStrike">
                        <a:solidFill>
                          <a:srgbClr val="000000"/>
                        </a:solidFill>
                        <a:effectLst/>
                        <a:latin typeface="Calibri" panose="020F0502020204030204" pitchFamily="34" charset="0"/>
                      </a:endParaRPr>
                    </a:p>
                  </a:txBody>
                  <a:tcPr marL="5768" marR="5768" marT="5768" marB="0" anchor="ctr"/>
                </a:tc>
                <a:tc>
                  <a:txBody>
                    <a:bodyPr/>
                    <a:lstStyle/>
                    <a:p>
                      <a:pPr algn="ctr"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5768" marR="5768" marT="5768" marB="0" anchor="ctr"/>
                </a:tc>
                <a:extLst>
                  <a:ext uri="{0D108BD9-81ED-4DB2-BD59-A6C34878D82A}">
                    <a16:rowId xmlns:a16="http://schemas.microsoft.com/office/drawing/2014/main" val="634687372"/>
                  </a:ext>
                </a:extLst>
              </a:tr>
              <a:tr h="242454">
                <a:tc>
                  <a:txBody>
                    <a:bodyPr/>
                    <a:lstStyle/>
                    <a:p>
                      <a:pPr algn="ctr" fontAlgn="ctr"/>
                      <a:r>
                        <a:rPr lang="en-US" sz="1800" b="1" u="none" strike="noStrike" dirty="0">
                          <a:solidFill>
                            <a:srgbClr val="FF0000"/>
                          </a:solidFill>
                          <a:effectLst/>
                        </a:rPr>
                        <a:t>Mean</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2</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2</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1</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1</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3</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2</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2</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2</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a:t>
                      </a:r>
                      <a:endParaRPr lang="en-US" sz="1800" b="1" i="0" u="none" strike="noStrike" dirty="0">
                        <a:solidFill>
                          <a:srgbClr val="FF0000"/>
                        </a:solidFill>
                        <a:effectLst/>
                        <a:latin typeface="Calibri" panose="020F0502020204030204" pitchFamily="34" charset="0"/>
                      </a:endParaRPr>
                    </a:p>
                  </a:txBody>
                  <a:tcPr marL="5768" marR="5768" marT="5768" marB="0" anchor="ctr"/>
                </a:tc>
                <a:tc>
                  <a:txBody>
                    <a:bodyPr/>
                    <a:lstStyle/>
                    <a:p>
                      <a:pPr algn="ctr" fontAlgn="ctr"/>
                      <a:r>
                        <a:rPr lang="en-US" sz="1800" b="1" u="none" strike="noStrike" dirty="0">
                          <a:solidFill>
                            <a:srgbClr val="FF0000"/>
                          </a:solidFill>
                          <a:effectLst/>
                        </a:rPr>
                        <a:t>2</a:t>
                      </a:r>
                      <a:endParaRPr lang="en-US" sz="1800" b="1" i="0" u="none" strike="noStrike" dirty="0">
                        <a:solidFill>
                          <a:srgbClr val="FF0000"/>
                        </a:solidFill>
                        <a:effectLst/>
                        <a:latin typeface="Calibri" panose="020F0502020204030204" pitchFamily="34" charset="0"/>
                      </a:endParaRPr>
                    </a:p>
                  </a:txBody>
                  <a:tcPr marL="5768" marR="5768" marT="5768" marB="0" anchor="ctr"/>
                </a:tc>
                <a:extLst>
                  <a:ext uri="{0D108BD9-81ED-4DB2-BD59-A6C34878D82A}">
                    <a16:rowId xmlns:a16="http://schemas.microsoft.com/office/drawing/2014/main" val="2162029946"/>
                  </a:ext>
                </a:extLst>
              </a:tr>
            </a:tbl>
          </a:graphicData>
        </a:graphic>
      </p:graphicFrame>
    </p:spTree>
    <p:extLst>
      <p:ext uri="{BB962C8B-B14F-4D97-AF65-F5344CB8AC3E}">
        <p14:creationId xmlns:p14="http://schemas.microsoft.com/office/powerpoint/2010/main" val="374628755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706257-E0ED-4C79-8C2F-4225786F7388}" type="datetime1">
              <a:rPr lang="en-US" smtClean="0"/>
              <a:t>4/11/2022</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4</a:t>
            </a:r>
            <a:endParaRPr lang="en-US" sz="1600" dirty="0">
              <a:solidFill>
                <a:schemeClr val="tx1"/>
              </a:solidFill>
            </a:endParaRPr>
          </a:p>
        </p:txBody>
      </p:sp>
      <p:sp>
        <p:nvSpPr>
          <p:cNvPr id="7" name="Title 1"/>
          <p:cNvSpPr txBox="1">
            <a:spLocks/>
          </p:cNvSpPr>
          <p:nvPr/>
        </p:nvSpPr>
        <p:spPr>
          <a:xfrm>
            <a:off x="1295399" y="21"/>
            <a:ext cx="7696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Program Specific Outcome (PSO’s)</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334660" y="-7495"/>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14</a:t>
            </a:fld>
            <a:endParaRPr lang="en-US" dirty="0"/>
          </a:p>
        </p:txBody>
      </p:sp>
      <p:sp>
        <p:nvSpPr>
          <p:cNvPr id="10" name="TextBox 9">
            <a:extLst>
              <a:ext uri="{FF2B5EF4-FFF2-40B4-BE49-F238E27FC236}">
                <a16:creationId xmlns:a16="http://schemas.microsoft.com/office/drawing/2014/main" id="{C1A44D11-6E59-4C7C-A6E7-F1553F982DBB}"/>
              </a:ext>
            </a:extLst>
          </p:cNvPr>
          <p:cNvSpPr txBox="1"/>
          <p:nvPr/>
        </p:nvSpPr>
        <p:spPr>
          <a:xfrm>
            <a:off x="304800" y="1081400"/>
            <a:ext cx="8686798" cy="461665"/>
          </a:xfrm>
          <a:prstGeom prst="rect">
            <a:avLst/>
          </a:prstGeom>
          <a:noFill/>
        </p:spPr>
        <p:txBody>
          <a:bodyPr wrap="square">
            <a:spAutoFit/>
          </a:bodyPr>
          <a:lstStyle/>
          <a:p>
            <a:r>
              <a:rPr lang="en-US" sz="2400" dirty="0"/>
              <a:t>Not applicable </a:t>
            </a:r>
          </a:p>
        </p:txBody>
      </p:sp>
    </p:spTree>
    <p:extLst>
      <p:ext uri="{BB962C8B-B14F-4D97-AF65-F5344CB8AC3E}">
        <p14:creationId xmlns:p14="http://schemas.microsoft.com/office/powerpoint/2010/main" val="309163435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CC7E36-6EFB-48AD-A7E0-82E45CFB606F}" type="datetime1">
              <a:rPr lang="en-US" smtClean="0"/>
              <a:t>4/11/2022</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4</a:t>
            </a:r>
            <a:endParaRPr lang="en-US" sz="1600" dirty="0">
              <a:solidFill>
                <a:schemeClr val="tx1"/>
              </a:solidFill>
            </a:endParaRPr>
          </a:p>
        </p:txBody>
      </p:sp>
      <p:sp>
        <p:nvSpPr>
          <p:cNvPr id="7" name="Title 1"/>
          <p:cNvSpPr txBox="1">
            <a:spLocks/>
          </p:cNvSpPr>
          <p:nvPr/>
        </p:nvSpPr>
        <p:spPr>
          <a:xfrm>
            <a:off x="1295399" y="21"/>
            <a:ext cx="7696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COs and PSOs Mapping</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334660" y="-7495"/>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15</a:t>
            </a:fld>
            <a:endParaRPr lang="en-US" dirty="0"/>
          </a:p>
        </p:txBody>
      </p:sp>
      <p:sp>
        <p:nvSpPr>
          <p:cNvPr id="10" name="TextBox 9">
            <a:extLst>
              <a:ext uri="{FF2B5EF4-FFF2-40B4-BE49-F238E27FC236}">
                <a16:creationId xmlns:a16="http://schemas.microsoft.com/office/drawing/2014/main" id="{C1A44D11-6E59-4C7C-A6E7-F1553F982DBB}"/>
              </a:ext>
            </a:extLst>
          </p:cNvPr>
          <p:cNvSpPr txBox="1"/>
          <p:nvPr/>
        </p:nvSpPr>
        <p:spPr>
          <a:xfrm>
            <a:off x="304800" y="1081400"/>
            <a:ext cx="8686798" cy="461665"/>
          </a:xfrm>
          <a:prstGeom prst="rect">
            <a:avLst/>
          </a:prstGeom>
          <a:noFill/>
        </p:spPr>
        <p:txBody>
          <a:bodyPr wrap="square">
            <a:spAutoFit/>
          </a:bodyPr>
          <a:lstStyle/>
          <a:p>
            <a:r>
              <a:rPr lang="en-US" sz="2400" dirty="0"/>
              <a:t>Not applicable </a:t>
            </a:r>
          </a:p>
        </p:txBody>
      </p:sp>
    </p:spTree>
    <p:extLst>
      <p:ext uri="{BB962C8B-B14F-4D97-AF65-F5344CB8AC3E}">
        <p14:creationId xmlns:p14="http://schemas.microsoft.com/office/powerpoint/2010/main" val="183827906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4C696B-456B-4C24-8FB0-1C31725AFC51}" type="datetime1">
              <a:rPr lang="en-US" smtClean="0"/>
              <a:t>4/11/2022</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4</a:t>
            </a:r>
            <a:endParaRPr lang="en-US" sz="1600" dirty="0">
              <a:solidFill>
                <a:schemeClr val="tx1"/>
              </a:solidFill>
            </a:endParaRPr>
          </a:p>
        </p:txBody>
      </p:sp>
      <p:sp>
        <p:nvSpPr>
          <p:cNvPr id="7" name="Title 1"/>
          <p:cNvSpPr txBox="1">
            <a:spLocks/>
          </p:cNvSpPr>
          <p:nvPr/>
        </p:nvSpPr>
        <p:spPr>
          <a:xfrm>
            <a:off x="1295399" y="21"/>
            <a:ext cx="7696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Program Educational Objectives (PEOs)</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334660" y="-7495"/>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16</a:t>
            </a:fld>
            <a:endParaRPr lang="en-US" dirty="0"/>
          </a:p>
        </p:txBody>
      </p:sp>
      <p:sp>
        <p:nvSpPr>
          <p:cNvPr id="10" name="TextBox 9">
            <a:extLst>
              <a:ext uri="{FF2B5EF4-FFF2-40B4-BE49-F238E27FC236}">
                <a16:creationId xmlns:a16="http://schemas.microsoft.com/office/drawing/2014/main" id="{C1A44D11-6E59-4C7C-A6E7-F1553F982DBB}"/>
              </a:ext>
            </a:extLst>
          </p:cNvPr>
          <p:cNvSpPr txBox="1"/>
          <p:nvPr/>
        </p:nvSpPr>
        <p:spPr>
          <a:xfrm>
            <a:off x="304800" y="1081400"/>
            <a:ext cx="8686798" cy="461665"/>
          </a:xfrm>
          <a:prstGeom prst="rect">
            <a:avLst/>
          </a:prstGeom>
          <a:noFill/>
        </p:spPr>
        <p:txBody>
          <a:bodyPr wrap="square">
            <a:spAutoFit/>
          </a:bodyPr>
          <a:lstStyle/>
          <a:p>
            <a:r>
              <a:rPr lang="en-US" sz="2400" dirty="0"/>
              <a:t>Not applicable </a:t>
            </a:r>
          </a:p>
        </p:txBody>
      </p:sp>
    </p:spTree>
    <p:extLst>
      <p:ext uri="{BB962C8B-B14F-4D97-AF65-F5344CB8AC3E}">
        <p14:creationId xmlns:p14="http://schemas.microsoft.com/office/powerpoint/2010/main" val="45831233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3540501-6ECB-41D1-AD81-027F313189C0}" type="datetime1">
              <a:rPr lang="en-US" smtClean="0"/>
              <a:t>4/11/2022</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4</a:t>
            </a:r>
            <a:endParaRPr lang="en-US" sz="1600" dirty="0">
              <a:solidFill>
                <a:schemeClr val="tx1"/>
              </a:solidFill>
            </a:endParaRPr>
          </a:p>
        </p:txBody>
      </p:sp>
      <p:sp>
        <p:nvSpPr>
          <p:cNvPr id="7" name="Title 1"/>
          <p:cNvSpPr txBox="1">
            <a:spLocks/>
          </p:cNvSpPr>
          <p:nvPr/>
        </p:nvSpPr>
        <p:spPr>
          <a:xfrm>
            <a:off x="1295399" y="21"/>
            <a:ext cx="7696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Result Analysis</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334660" y="-7495"/>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17</a:t>
            </a:fld>
            <a:endParaRPr lang="en-US" dirty="0"/>
          </a:p>
        </p:txBody>
      </p:sp>
      <p:sp>
        <p:nvSpPr>
          <p:cNvPr id="10" name="TextBox 9">
            <a:extLst>
              <a:ext uri="{FF2B5EF4-FFF2-40B4-BE49-F238E27FC236}">
                <a16:creationId xmlns:a16="http://schemas.microsoft.com/office/drawing/2014/main" id="{C1A44D11-6E59-4C7C-A6E7-F1553F982DBB}"/>
              </a:ext>
            </a:extLst>
          </p:cNvPr>
          <p:cNvSpPr txBox="1"/>
          <p:nvPr/>
        </p:nvSpPr>
        <p:spPr>
          <a:xfrm>
            <a:off x="304800" y="1081400"/>
            <a:ext cx="8686798" cy="461665"/>
          </a:xfrm>
          <a:prstGeom prst="rect">
            <a:avLst/>
          </a:prstGeom>
          <a:noFill/>
        </p:spPr>
        <p:txBody>
          <a:bodyPr wrap="square">
            <a:spAutoFit/>
          </a:bodyPr>
          <a:lstStyle/>
          <a:p>
            <a:r>
              <a:rPr lang="en-US" sz="2400" dirty="0"/>
              <a:t>Not Available (first time included)</a:t>
            </a:r>
          </a:p>
        </p:txBody>
      </p:sp>
    </p:spTree>
    <p:extLst>
      <p:ext uri="{BB962C8B-B14F-4D97-AF65-F5344CB8AC3E}">
        <p14:creationId xmlns:p14="http://schemas.microsoft.com/office/powerpoint/2010/main" val="134197900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6AB720-587D-4FD8-8957-4968C0583A92}" type="datetime1">
              <a:rPr lang="en-US" smtClean="0"/>
              <a:t>4/11/2022</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4</a:t>
            </a:r>
            <a:endParaRPr lang="en-US" sz="1600" dirty="0">
              <a:solidFill>
                <a:schemeClr val="tx1"/>
              </a:solidFill>
            </a:endParaRPr>
          </a:p>
        </p:txBody>
      </p:sp>
      <p:sp>
        <p:nvSpPr>
          <p:cNvPr id="7" name="Title 1"/>
          <p:cNvSpPr txBox="1">
            <a:spLocks/>
          </p:cNvSpPr>
          <p:nvPr/>
        </p:nvSpPr>
        <p:spPr>
          <a:xfrm>
            <a:off x="1295399" y="21"/>
            <a:ext cx="7696199"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End Semester Question Paper Templates</a:t>
            </a: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334660" y="-7495"/>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r>
              <a:rPr lang="en-US" dirty="0"/>
              <a:t>                         </a:t>
            </a:r>
            <a:fld id="{B6F15528-21DE-4FAA-801E-634DDDAF4B2B}" type="slidenum">
              <a:rPr lang="en-US" smtClean="0"/>
              <a:pPr/>
              <a:t>18</a:t>
            </a:fld>
            <a:endParaRPr lang="en-US" dirty="0"/>
          </a:p>
        </p:txBody>
      </p:sp>
    </p:spTree>
    <p:extLst>
      <p:ext uri="{BB962C8B-B14F-4D97-AF65-F5344CB8AC3E}">
        <p14:creationId xmlns:p14="http://schemas.microsoft.com/office/powerpoint/2010/main" val="56885688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14400"/>
            <a:ext cx="8839200" cy="5310586"/>
          </a:xfrm>
        </p:spPr>
        <p:txBody>
          <a:bodyPr>
            <a:normAutofit/>
          </a:bodyPr>
          <a:lstStyle/>
          <a:p>
            <a:pPr algn="just"/>
            <a:r>
              <a:rPr lang="en-US" sz="2000" dirty="0">
                <a:latin typeface="Times New Roman" panose="02020603050405020304" pitchFamily="18" charset="0"/>
                <a:cs typeface="Times New Roman" panose="02020603050405020304" pitchFamily="18" charset="0"/>
              </a:rPr>
              <a:t>Environmental studies are the study of human interaction with the environment and in the interests of solving complex problems. </a:t>
            </a:r>
          </a:p>
          <a:p>
            <a:pPr algn="just"/>
            <a:r>
              <a:rPr lang="en-US" sz="2000" dirty="0">
                <a:latin typeface="Times New Roman" panose="02020603050405020304" pitchFamily="18" charset="0"/>
                <a:cs typeface="Times New Roman" panose="02020603050405020304" pitchFamily="18" charset="0"/>
              </a:rPr>
              <a:t>Environment includes which we are directly or indirectly dependent for our survival, whether it is living component like animals, plants or non living component like soil, air and water.</a:t>
            </a:r>
          </a:p>
          <a:p>
            <a:pPr algn="just"/>
            <a:r>
              <a:rPr lang="en-US" sz="2000" dirty="0">
                <a:latin typeface="Times New Roman" panose="02020603050405020304" pitchFamily="18" charset="0"/>
                <a:cs typeface="Times New Roman" panose="02020603050405020304" pitchFamily="18" charset="0"/>
              </a:rPr>
              <a:t>The biologist Jacob Van </a:t>
            </a:r>
            <a:r>
              <a:rPr lang="en-US" sz="2000" dirty="0" err="1">
                <a:latin typeface="Times New Roman" panose="02020603050405020304" pitchFamily="18" charset="0"/>
                <a:cs typeface="Times New Roman" panose="02020603050405020304" pitchFamily="18" charset="0"/>
              </a:rPr>
              <a:t>Uerkal</a:t>
            </a:r>
            <a:r>
              <a:rPr lang="en-US" sz="2000" dirty="0">
                <a:latin typeface="Times New Roman" panose="02020603050405020304" pitchFamily="18" charset="0"/>
                <a:cs typeface="Times New Roman" panose="02020603050405020304" pitchFamily="18" charset="0"/>
              </a:rPr>
              <a:t> (1864-1944) introduced the term ‘environment’</a:t>
            </a:r>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Video: https://www.youtube.com/watch?v=7G3eXI_DPn8</a:t>
            </a:r>
            <a:endParaRPr lang="en-US" sz="1800" dirty="0"/>
          </a:p>
        </p:txBody>
      </p:sp>
      <p:sp>
        <p:nvSpPr>
          <p:cNvPr id="4" name="Date Placeholder 3"/>
          <p:cNvSpPr>
            <a:spLocks noGrp="1"/>
          </p:cNvSpPr>
          <p:nvPr>
            <p:ph type="dt" sz="half" idx="10"/>
          </p:nvPr>
        </p:nvSpPr>
        <p:spPr/>
        <p:txBody>
          <a:bodyPr/>
          <a:lstStyle/>
          <a:p>
            <a:fld id="{36E21082-C620-4717-84A8-EE063F63BCD4}" type="datetime1">
              <a:rPr lang="en-US" smtClean="0"/>
              <a:t>4/11/2022</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40283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solidFill>
                  <a:prstClr val="black"/>
                </a:solidFill>
                <a:ea typeface="+mj-ea"/>
                <a:cs typeface="+mj-cs"/>
              </a:rPr>
              <a:t>Brief Introduction about the Subject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a16="http://schemas.microsoft.com/office/drawing/2014/main" id="{80DB584A-BE7F-43BB-8983-A64CB1553BC7}"/>
              </a:ext>
            </a:extLst>
          </p:cNvPr>
          <p:cNvPicPr>
            <a:picLocks noChangeAspect="1"/>
          </p:cNvPicPr>
          <p:nvPr/>
        </p:nvPicPr>
        <p:blipFill>
          <a:blip r:embed="rId3"/>
          <a:stretch>
            <a:fillRect/>
          </a:stretch>
        </p:blipFill>
        <p:spPr>
          <a:xfrm>
            <a:off x="5867400" y="4157307"/>
            <a:ext cx="3276600" cy="1842188"/>
          </a:xfrm>
          <a:prstGeom prst="rect">
            <a:avLst/>
          </a:prstGeom>
        </p:spPr>
      </p:pic>
    </p:spTree>
    <p:extLst>
      <p:ext uri="{BB962C8B-B14F-4D97-AF65-F5344CB8AC3E}">
        <p14:creationId xmlns:p14="http://schemas.microsoft.com/office/powerpoint/2010/main" val="4195553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Evaluation Scheme </a:t>
            </a: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099CB292-840D-43BD-9EEE-5E34473A4471}" type="datetime1">
              <a:rPr lang="en-US" smtClean="0"/>
              <a:t>4/11/2022</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2</a:t>
            </a:fld>
            <a:endParaRPr lang="en-US"/>
          </a:p>
        </p:txBody>
      </p:sp>
      <p:sp>
        <p:nvSpPr>
          <p:cNvPr id="13" name="Footer Placeholder 12"/>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4</a:t>
            </a:r>
            <a:endParaRPr lang="en-US" dirty="0"/>
          </a:p>
        </p:txBody>
      </p:sp>
      <p:pic>
        <p:nvPicPr>
          <p:cNvPr id="4" name="Picture 3" descr="Table&#10;&#10;Description automatically generated">
            <a:extLst>
              <a:ext uri="{FF2B5EF4-FFF2-40B4-BE49-F238E27FC236}">
                <a16:creationId xmlns:a16="http://schemas.microsoft.com/office/drawing/2014/main" id="{2FE77908-281A-4E50-9B34-82C628C96D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7178" y="937865"/>
            <a:ext cx="7649643" cy="4982270"/>
          </a:xfrm>
          <a:prstGeom prst="rect">
            <a:avLst/>
          </a:prstGeom>
        </p:spPr>
      </p:pic>
    </p:spTree>
    <p:extLst>
      <p:ext uri="{BB962C8B-B14F-4D97-AF65-F5344CB8AC3E}">
        <p14:creationId xmlns:p14="http://schemas.microsoft.com/office/powerpoint/2010/main" val="31453477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5245" y="1905000"/>
            <a:ext cx="8534400" cy="3789045"/>
          </a:xfrm>
        </p:spPr>
        <p:txBody>
          <a:bodyPr>
            <a:normAutofit fontScale="92500"/>
          </a:bodyPr>
          <a:lstStyle/>
          <a:p>
            <a:r>
              <a:rPr lang="en-US" sz="2800" b="1" dirty="0"/>
              <a:t>UNIT-IV (Pollution and Solid Waste Management)</a:t>
            </a:r>
            <a:endParaRPr lang="en-US" sz="1800" b="1" dirty="0"/>
          </a:p>
          <a:p>
            <a:pPr algn="just"/>
            <a:r>
              <a:rPr lang="en-US" sz="2000" b="1" dirty="0"/>
              <a:t>Air pollution:</a:t>
            </a:r>
            <a:r>
              <a:rPr lang="en-US" sz="2000" dirty="0"/>
              <a:t> sources of air pollution, Primary and secondary air pollutants. Origin and effects of SO</a:t>
            </a:r>
            <a:r>
              <a:rPr lang="en-US" sz="2000" baseline="-25000" dirty="0"/>
              <a:t>X</a:t>
            </a:r>
            <a:r>
              <a:rPr lang="en-US" sz="2000" dirty="0"/>
              <a:t>, NO</a:t>
            </a:r>
            <a:r>
              <a:rPr lang="en-US" sz="2000" baseline="-25000" dirty="0"/>
              <a:t>X</a:t>
            </a:r>
            <a:r>
              <a:rPr lang="en-US" sz="2000" dirty="0"/>
              <a:t>, CO</a:t>
            </a:r>
            <a:r>
              <a:rPr lang="en-US" sz="2000" baseline="-25000" dirty="0"/>
              <a:t>X</a:t>
            </a:r>
            <a:r>
              <a:rPr lang="en-US" sz="2000" dirty="0"/>
              <a:t>, CFC’s, Hydrocarbon,, control of air pollution.</a:t>
            </a:r>
          </a:p>
          <a:p>
            <a:pPr algn="just"/>
            <a:r>
              <a:rPr lang="en-US" sz="2000" b="1" dirty="0"/>
              <a:t>Water pollution:</a:t>
            </a:r>
            <a:r>
              <a:rPr lang="en-US" sz="2000" dirty="0"/>
              <a:t> sources and types of water pollution, Effects of water pollution, Eutrophication,</a:t>
            </a:r>
          </a:p>
          <a:p>
            <a:pPr algn="just"/>
            <a:r>
              <a:rPr lang="en-US" sz="2000" b="1" dirty="0"/>
              <a:t>Soil pollution:</a:t>
            </a:r>
            <a:r>
              <a:rPr lang="en-US" sz="2000" dirty="0"/>
              <a:t> Causes of soil pollution, Effects of soil pollution</a:t>
            </a:r>
          </a:p>
          <a:p>
            <a:pPr algn="just"/>
            <a:r>
              <a:rPr lang="en-US" sz="2000" b="1" dirty="0"/>
              <a:t>Noise Pollution: </a:t>
            </a:r>
            <a:r>
              <a:rPr lang="en-US" sz="2000" dirty="0"/>
              <a:t>Major sources of and effects of noise pollution on health, </a:t>
            </a:r>
          </a:p>
          <a:p>
            <a:pPr algn="just"/>
            <a:r>
              <a:rPr lang="en-US" sz="2000" b="1" dirty="0"/>
              <a:t>Radioactive and thermal pollution:</a:t>
            </a:r>
            <a:r>
              <a:rPr lang="en-US" sz="2000" dirty="0"/>
              <a:t> sources and their effects on surrounding environment.</a:t>
            </a:r>
          </a:p>
          <a:p>
            <a:pPr algn="just"/>
            <a:r>
              <a:rPr lang="en-US" sz="2000" dirty="0"/>
              <a:t>Solid waste disposal and its effects on surrounding environment</a:t>
            </a:r>
          </a:p>
          <a:p>
            <a:pPr algn="just"/>
            <a:r>
              <a:rPr lang="en-US" sz="2000" dirty="0"/>
              <a:t>Climate change, global warming, acid rain, ozone layer depletion, </a:t>
            </a:r>
          </a:p>
          <a:p>
            <a:endParaRPr lang="en-US" sz="1800" dirty="0"/>
          </a:p>
        </p:txBody>
      </p:sp>
      <p:sp>
        <p:nvSpPr>
          <p:cNvPr id="6" name="Date Placeholder 5"/>
          <p:cNvSpPr>
            <a:spLocks noGrp="1"/>
          </p:cNvSpPr>
          <p:nvPr>
            <p:ph type="dt" sz="half" idx="10"/>
          </p:nvPr>
        </p:nvSpPr>
        <p:spPr/>
        <p:txBody>
          <a:bodyPr/>
          <a:lstStyle/>
          <a:p>
            <a:fld id="{2F883963-F4FE-4567-BFBC-B601F1B88F38}" type="datetime1">
              <a:rPr lang="en-US" smtClean="0"/>
              <a:t>4/11/2022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20</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4</a:t>
            </a:r>
            <a:endParaRPr lang="en-US" dirty="0"/>
          </a:p>
        </p:txBody>
      </p:sp>
      <p:sp>
        <p:nvSpPr>
          <p:cNvPr id="11" name="Subtitle 2">
            <a:extLst>
              <a:ext uri="{FF2B5EF4-FFF2-40B4-BE49-F238E27FC236}">
                <a16:creationId xmlns:a16="http://schemas.microsoft.com/office/drawing/2014/main" id="{C55D6741-10A2-4914-90A8-46A5AAC9C3C1}"/>
              </a:ext>
            </a:extLst>
          </p:cNvPr>
          <p:cNvSpPr txBox="1">
            <a:spLocks/>
          </p:cNvSpPr>
          <p:nvPr/>
        </p:nvSpPr>
        <p:spPr>
          <a:xfrm>
            <a:off x="2438400" y="1095468"/>
            <a:ext cx="4724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IV</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069691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4724400" cy="4525963"/>
          </a:xfrm>
        </p:spPr>
        <p:txBody>
          <a:bodyPr>
            <a:normAutofit/>
          </a:bodyPr>
          <a:lstStyle/>
          <a:p>
            <a:pPr fontAlgn="t"/>
            <a:r>
              <a:rPr lang="en-US" sz="1900" dirty="0"/>
              <a:t>Environmental pollution and </a:t>
            </a:r>
            <a:r>
              <a:rPr lang="en-US" sz="1900" dirty="0" err="1"/>
              <a:t>and</a:t>
            </a:r>
            <a:r>
              <a:rPr lang="en-US" sz="1900" dirty="0"/>
              <a:t> its types</a:t>
            </a:r>
          </a:p>
          <a:p>
            <a:pPr fontAlgn="t"/>
            <a:r>
              <a:rPr lang="en-US" sz="1900" dirty="0"/>
              <a:t>Causes, effects control measures of Air and Water pollution, noise pollution</a:t>
            </a:r>
          </a:p>
          <a:p>
            <a:pPr fontAlgn="t"/>
            <a:r>
              <a:rPr lang="en-US" sz="1900" dirty="0"/>
              <a:t>Causes, effects control measures of Thermal and nuclear pollution</a:t>
            </a:r>
          </a:p>
          <a:p>
            <a:pPr fontAlgn="t"/>
            <a:r>
              <a:rPr lang="en-US" sz="1900" dirty="0"/>
              <a:t>Climate change and green house effects</a:t>
            </a:r>
          </a:p>
          <a:p>
            <a:pPr fontAlgn="ctr"/>
            <a:r>
              <a:rPr lang="en-US" sz="1900" dirty="0"/>
              <a:t>Global warming</a:t>
            </a:r>
          </a:p>
          <a:p>
            <a:pPr fontAlgn="ctr"/>
            <a:r>
              <a:rPr lang="en-US" sz="1900" dirty="0"/>
              <a:t>Acid rain and ozone layer depletion</a:t>
            </a:r>
          </a:p>
          <a:p>
            <a:pPr fontAlgn="ctr"/>
            <a:r>
              <a:rPr lang="en-US" sz="1900" dirty="0"/>
              <a:t>Water and air borne diseases</a:t>
            </a:r>
          </a:p>
          <a:p>
            <a:pPr fontAlgn="ctr"/>
            <a:r>
              <a:rPr lang="en-US" sz="1900" dirty="0"/>
              <a:t>Residual impurities in drinking water</a:t>
            </a:r>
          </a:p>
          <a:p>
            <a:pPr fontAlgn="ctr"/>
            <a:r>
              <a:rPr lang="en-US" sz="1900" dirty="0"/>
              <a:t>Toxic wastes and carcinogens</a:t>
            </a:r>
          </a:p>
          <a:p>
            <a:endParaRPr lang="en-US" sz="2400" dirty="0"/>
          </a:p>
        </p:txBody>
      </p:sp>
      <p:sp>
        <p:nvSpPr>
          <p:cNvPr id="6" name="Date Placeholder 5"/>
          <p:cNvSpPr>
            <a:spLocks noGrp="1"/>
          </p:cNvSpPr>
          <p:nvPr>
            <p:ph type="dt" sz="half" idx="10"/>
          </p:nvPr>
        </p:nvSpPr>
        <p:spPr/>
        <p:txBody>
          <a:bodyPr/>
          <a:lstStyle/>
          <a:p>
            <a:fld id="{E494F16F-D652-4DBF-9790-AD66C9BECFE9}" type="datetime1">
              <a:rPr lang="en-US" smtClean="0"/>
              <a:t>4/11/2022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Content</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1FDA0C3B-8BD9-4870-9011-390381FBF01B}"/>
              </a:ext>
            </a:extLst>
          </p:cNvPr>
          <p:cNvSpPr>
            <a:spLocks noGrp="1"/>
          </p:cNvSpPr>
          <p:nvPr>
            <p:ph type="ftr" sz="quarter" idx="11"/>
          </p:nvPr>
        </p:nvSpPr>
        <p:spPr/>
        <p:txBody>
          <a:bodyPr/>
          <a:lstStyle/>
          <a:p>
            <a:r>
              <a:rPr lang="it-IT"/>
              <a:t>Sonali Agarwal        EVS (ANC0302)            Unit 4</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b="1" dirty="0"/>
              <a:t>To develop proper skill required for the fulfillment of the aims of environmental education and educational evaluations</a:t>
            </a:r>
          </a:p>
        </p:txBody>
      </p:sp>
      <p:sp>
        <p:nvSpPr>
          <p:cNvPr id="4" name="Date Placeholder 3"/>
          <p:cNvSpPr>
            <a:spLocks noGrp="1"/>
          </p:cNvSpPr>
          <p:nvPr>
            <p:ph type="dt" sz="half" idx="10"/>
          </p:nvPr>
        </p:nvSpPr>
        <p:spPr/>
        <p:txBody>
          <a:bodyPr/>
          <a:lstStyle/>
          <a:p>
            <a:fld id="{58105BE8-138D-4DDF-873D-B5D5F776A3EA}" type="datetime1">
              <a:rPr lang="en-US" smtClean="0"/>
              <a:t>4/11/2022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Course</a:t>
            </a:r>
            <a:r>
              <a:rPr kumimoji="0" lang="en-US" sz="3000" b="0" i="0" u="none" strike="noStrike" kern="1200" cap="none" spc="0" normalizeH="0" noProof="0" dirty="0">
                <a:ln>
                  <a:noFill/>
                </a:ln>
                <a:solidFill>
                  <a:schemeClr val="dk1"/>
                </a:solidFill>
                <a:effectLst/>
                <a:uLnTx/>
                <a:uFillTx/>
                <a:latin typeface="+mn-lt"/>
                <a:ea typeface="+mn-ea"/>
                <a:cs typeface="+mn-cs"/>
              </a:rPr>
              <a:t> Objective(CO4)</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050D8E8A-C8DF-49F3-A502-929A2E547F4B}"/>
              </a:ext>
            </a:extLst>
          </p:cNvPr>
          <p:cNvSpPr>
            <a:spLocks noGrp="1"/>
          </p:cNvSpPr>
          <p:nvPr>
            <p:ph type="ftr" sz="quarter" idx="11"/>
          </p:nvPr>
        </p:nvSpPr>
        <p:spPr/>
        <p:txBody>
          <a:bodyPr/>
          <a:lstStyle/>
          <a:p>
            <a:r>
              <a:rPr lang="it-IT"/>
              <a:t>Sonali Agarwal        EVS (ANC0302)            Unit 4</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74FD45A-71DF-4CDA-8A91-40B4047A3957}" type="datetime1">
              <a:rPr lang="en-US" smtClean="0"/>
              <a:t>4/11/2022</a:t>
            </a:fld>
            <a:endParaRPr lang="en-US"/>
          </a:p>
        </p:txBody>
      </p:sp>
      <p:sp>
        <p:nvSpPr>
          <p:cNvPr id="7" name="Title 1"/>
          <p:cNvSpPr txBox="1">
            <a:spLocks/>
          </p:cNvSpPr>
          <p:nvPr/>
        </p:nvSpPr>
        <p:spPr>
          <a:xfrm>
            <a:off x="2171700" y="7"/>
            <a:ext cx="58293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solidFill>
                  <a:schemeClr val="tx1"/>
                </a:solidFill>
                <a:latin typeface="+mj-lt"/>
              </a:rPr>
              <a:t>Course Outcome</a:t>
            </a:r>
            <a:r>
              <a:rPr lang="en-US" sz="3200" dirty="0"/>
              <a:t>(CO4)</a:t>
            </a:r>
            <a:endParaRPr lang="en-US" sz="3200" dirty="0">
              <a:solidFill>
                <a:schemeClr val="tx1"/>
              </a:solidFill>
              <a:latin typeface="+mj-lt"/>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1143000" y="6"/>
            <a:ext cx="1085850" cy="817163"/>
          </a:xfrm>
          <a:prstGeom prst="rect">
            <a:avLst/>
          </a:prstGeom>
          <a:noFill/>
        </p:spPr>
      </p:pic>
      <p:sp>
        <p:nvSpPr>
          <p:cNvPr id="2" name="Slide Number Placeholder 1">
            <a:extLst>
              <a:ext uri="{FF2B5EF4-FFF2-40B4-BE49-F238E27FC236}">
                <a16:creationId xmlns:a16="http://schemas.microsoft.com/office/drawing/2014/main" id="{194D41C3-1294-47C4-9198-EE44ED08F001}"/>
              </a:ext>
            </a:extLst>
          </p:cNvPr>
          <p:cNvSpPr>
            <a:spLocks noGrp="1"/>
          </p:cNvSpPr>
          <p:nvPr>
            <p:ph type="sldNum" sz="quarter" idx="12"/>
          </p:nvPr>
        </p:nvSpPr>
        <p:spPr/>
        <p:txBody>
          <a:bodyPr/>
          <a:lstStyle/>
          <a:p>
            <a:fld id="{B6F15528-21DE-4FAA-801E-634DDDAF4B2B}" type="slidenum">
              <a:rPr lang="en-US" smtClean="0"/>
              <a:pPr/>
              <a:t>23</a:t>
            </a:fld>
            <a:endParaRPr lang="en-US" dirty="0"/>
          </a:p>
        </p:txBody>
      </p:sp>
      <p:graphicFrame>
        <p:nvGraphicFramePr>
          <p:cNvPr id="12" name="Table 12">
            <a:extLst>
              <a:ext uri="{FF2B5EF4-FFF2-40B4-BE49-F238E27FC236}">
                <a16:creationId xmlns:a16="http://schemas.microsoft.com/office/drawing/2014/main" id="{0705CBA3-5F96-4264-B29E-73EF35239EBF}"/>
              </a:ext>
            </a:extLst>
          </p:cNvPr>
          <p:cNvGraphicFramePr>
            <a:graphicFrameLocks noGrp="1"/>
          </p:cNvGraphicFramePr>
          <p:nvPr>
            <p:ph idx="1"/>
          </p:nvPr>
        </p:nvGraphicFramePr>
        <p:xfrm>
          <a:off x="457200" y="1283372"/>
          <a:ext cx="8229598" cy="748631"/>
        </p:xfrm>
        <a:graphic>
          <a:graphicData uri="http://schemas.openxmlformats.org/drawingml/2006/table">
            <a:tbl>
              <a:tblPr firstRow="1" bandRow="1">
                <a:tableStyleId>{5C22544A-7EE6-4342-B048-85BDC9FD1C3A}</a:tableStyleId>
              </a:tblPr>
              <a:tblGrid>
                <a:gridCol w="1028700">
                  <a:extLst>
                    <a:ext uri="{9D8B030D-6E8A-4147-A177-3AD203B41FA5}">
                      <a16:colId xmlns:a16="http://schemas.microsoft.com/office/drawing/2014/main" val="4011685704"/>
                    </a:ext>
                  </a:extLst>
                </a:gridCol>
                <a:gridCol w="5932170">
                  <a:extLst>
                    <a:ext uri="{9D8B030D-6E8A-4147-A177-3AD203B41FA5}">
                      <a16:colId xmlns:a16="http://schemas.microsoft.com/office/drawing/2014/main" val="2956848382"/>
                    </a:ext>
                  </a:extLst>
                </a:gridCol>
                <a:gridCol w="1268728">
                  <a:extLst>
                    <a:ext uri="{9D8B030D-6E8A-4147-A177-3AD203B41FA5}">
                      <a16:colId xmlns:a16="http://schemas.microsoft.com/office/drawing/2014/main" val="2711850748"/>
                    </a:ext>
                  </a:extLst>
                </a:gridCol>
              </a:tblGrid>
              <a:tr h="748631">
                <a:tc>
                  <a:txBody>
                    <a:bodyPr/>
                    <a:lstStyle/>
                    <a:p>
                      <a:pPr algn="ctr"/>
                      <a:endParaRPr lang="en-US" sz="2000" b="0" dirty="0"/>
                    </a:p>
                  </a:txBody>
                  <a:tcPr marL="68580" marR="68580"/>
                </a:tc>
                <a:tc>
                  <a:txBody>
                    <a:bodyPr/>
                    <a:lstStyle/>
                    <a:p>
                      <a:pPr algn="ctr"/>
                      <a:r>
                        <a:rPr lang="en-US" sz="2000" b="0" dirty="0"/>
                        <a:t>COORSE OUTCOME</a:t>
                      </a:r>
                    </a:p>
                  </a:txBody>
                  <a:tcPr marL="68580" marR="68580"/>
                </a:tc>
                <a:tc>
                  <a:txBody>
                    <a:bodyPr/>
                    <a:lstStyle/>
                    <a:p>
                      <a:pPr algn="ctr"/>
                      <a:endParaRPr lang="en-US" sz="2000" b="0" dirty="0"/>
                    </a:p>
                  </a:txBody>
                  <a:tcPr marL="68580" marR="68580"/>
                </a:tc>
                <a:extLst>
                  <a:ext uri="{0D108BD9-81ED-4DB2-BD59-A6C34878D82A}">
                    <a16:rowId xmlns:a16="http://schemas.microsoft.com/office/drawing/2014/main" val="708359180"/>
                  </a:ext>
                </a:extLst>
              </a:tr>
            </a:tbl>
          </a:graphicData>
        </a:graphic>
      </p:graphicFrame>
      <p:graphicFrame>
        <p:nvGraphicFramePr>
          <p:cNvPr id="9" name="Table 8"/>
          <p:cNvGraphicFramePr>
            <a:graphicFrameLocks noGrp="1"/>
          </p:cNvGraphicFramePr>
          <p:nvPr/>
        </p:nvGraphicFramePr>
        <p:xfrm>
          <a:off x="457202" y="2133602"/>
          <a:ext cx="8458201" cy="3962399"/>
        </p:xfrm>
        <a:graphic>
          <a:graphicData uri="http://schemas.openxmlformats.org/drawingml/2006/table">
            <a:tbl>
              <a:tblPr/>
              <a:tblGrid>
                <a:gridCol w="1050640">
                  <a:extLst>
                    <a:ext uri="{9D8B030D-6E8A-4147-A177-3AD203B41FA5}">
                      <a16:colId xmlns:a16="http://schemas.microsoft.com/office/drawing/2014/main" val="20000"/>
                    </a:ext>
                  </a:extLst>
                </a:gridCol>
                <a:gridCol w="5659545">
                  <a:extLst>
                    <a:ext uri="{9D8B030D-6E8A-4147-A177-3AD203B41FA5}">
                      <a16:colId xmlns:a16="http://schemas.microsoft.com/office/drawing/2014/main" val="20001"/>
                    </a:ext>
                  </a:extLst>
                </a:gridCol>
                <a:gridCol w="1748016">
                  <a:extLst>
                    <a:ext uri="{9D8B030D-6E8A-4147-A177-3AD203B41FA5}">
                      <a16:colId xmlns:a16="http://schemas.microsoft.com/office/drawing/2014/main" val="20002"/>
                    </a:ext>
                  </a:extLst>
                </a:gridCol>
              </a:tblGrid>
              <a:tr h="990601">
                <a:tc>
                  <a:txBody>
                    <a:bodyPr/>
                    <a:lstStyle/>
                    <a:p>
                      <a:pPr marL="0" marR="0" algn="ctr">
                        <a:lnSpc>
                          <a:spcPct val="107000"/>
                        </a:lnSpc>
                        <a:spcBef>
                          <a:spcPts val="0"/>
                        </a:spcBef>
                        <a:spcAft>
                          <a:spcPts val="0"/>
                        </a:spcAft>
                      </a:pPr>
                      <a:r>
                        <a:rPr lang="en-US" sz="1600" dirty="0">
                          <a:latin typeface="Calibri"/>
                          <a:ea typeface="Times New Roman"/>
                        </a:rPr>
                        <a:t>CO 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latin typeface="Calibri"/>
                          <a:ea typeface="Times New Roman"/>
                        </a:rPr>
                        <a:t>Understand the basic principles of ecology and environment. Ecosystem: Basic concepts, components of ecosystem, food chains and food webs. Ecological pyramids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a:latin typeface="Calibri"/>
                          <a:ea typeface="Times New Roman"/>
                        </a:rPr>
                        <a:t>K1,K2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60399">
                <a:tc>
                  <a:txBody>
                    <a:bodyPr/>
                    <a:lstStyle/>
                    <a:p>
                      <a:pPr marL="0" marR="0" algn="ctr">
                        <a:lnSpc>
                          <a:spcPct val="107000"/>
                        </a:lnSpc>
                        <a:spcBef>
                          <a:spcPts val="0"/>
                        </a:spcBef>
                        <a:spcAft>
                          <a:spcPts val="0"/>
                        </a:spcAft>
                      </a:pPr>
                      <a:r>
                        <a:rPr lang="en-US" sz="1600">
                          <a:latin typeface="Calibri"/>
                          <a:ea typeface="Times New Roman"/>
                        </a:rPr>
                        <a:t>CO 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latin typeface="Calibri"/>
                          <a:ea typeface="Times New Roman"/>
                        </a:rPr>
                        <a:t>Understand the different types of natural recourses like food, forest, Minerals and energy and their conservation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a:latin typeface="Calibri"/>
                          <a:ea typeface="Times New Roman"/>
                        </a:rPr>
                        <a:t>K1.K2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60399">
                <a:tc>
                  <a:txBody>
                    <a:bodyPr/>
                    <a:lstStyle/>
                    <a:p>
                      <a:pPr marL="0" marR="0" algn="ctr">
                        <a:lnSpc>
                          <a:spcPct val="107000"/>
                        </a:lnSpc>
                        <a:spcBef>
                          <a:spcPts val="0"/>
                        </a:spcBef>
                        <a:spcAft>
                          <a:spcPts val="0"/>
                        </a:spcAft>
                      </a:pPr>
                      <a:r>
                        <a:rPr lang="en-US" sz="1600">
                          <a:latin typeface="Calibri"/>
                          <a:ea typeface="Times New Roman"/>
                        </a:rPr>
                        <a:t>CO 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latin typeface="Calibri"/>
                          <a:ea typeface="Times New Roman"/>
                        </a:rPr>
                        <a:t>Understand the importance of biodiversity, Threats of biodiversity and different methods of biodiversity conservation.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latin typeface="Calibri"/>
                          <a:ea typeface="Times New Roman"/>
                        </a:rPr>
                        <a:t>K1,K2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60399">
                <a:tc>
                  <a:txBody>
                    <a:bodyPr/>
                    <a:lstStyle/>
                    <a:p>
                      <a:pPr marL="0" marR="0" algn="ctr">
                        <a:lnSpc>
                          <a:spcPct val="107000"/>
                        </a:lnSpc>
                        <a:spcBef>
                          <a:spcPts val="0"/>
                        </a:spcBef>
                        <a:spcAft>
                          <a:spcPts val="0"/>
                        </a:spcAft>
                      </a:pPr>
                      <a:r>
                        <a:rPr lang="en-US" sz="1600" dirty="0">
                          <a:latin typeface="Calibri"/>
                          <a:ea typeface="Times New Roman"/>
                        </a:rPr>
                        <a:t>CO 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marL="0" marR="0" algn="just">
                        <a:lnSpc>
                          <a:spcPct val="107000"/>
                        </a:lnSpc>
                        <a:spcBef>
                          <a:spcPts val="0"/>
                        </a:spcBef>
                        <a:spcAft>
                          <a:spcPts val="0"/>
                        </a:spcAft>
                      </a:pPr>
                      <a:r>
                        <a:rPr lang="en-US" sz="1600" dirty="0">
                          <a:latin typeface="Calibri"/>
                          <a:ea typeface="Times New Roman"/>
                        </a:rPr>
                        <a:t>Understand the different types of pollution, pollutants, their sources, effects and their control methods.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tc>
                  <a:txBody>
                    <a:bodyPr/>
                    <a:lstStyle/>
                    <a:p>
                      <a:pPr marL="0" marR="0" algn="just">
                        <a:lnSpc>
                          <a:spcPct val="107000"/>
                        </a:lnSpc>
                        <a:spcBef>
                          <a:spcPts val="0"/>
                        </a:spcBef>
                        <a:spcAft>
                          <a:spcPts val="0"/>
                        </a:spcAft>
                      </a:pPr>
                      <a:r>
                        <a:rPr lang="en-US" sz="1600" dirty="0">
                          <a:latin typeface="Calibri"/>
                          <a:ea typeface="Times New Roman"/>
                        </a:rPr>
                        <a:t>K1,K2,K3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2">
                        <a:lumMod val="60000"/>
                        <a:lumOff val="40000"/>
                      </a:schemeClr>
                    </a:solidFill>
                  </a:tcPr>
                </a:tc>
                <a:extLst>
                  <a:ext uri="{0D108BD9-81ED-4DB2-BD59-A6C34878D82A}">
                    <a16:rowId xmlns:a16="http://schemas.microsoft.com/office/drawing/2014/main" val="10003"/>
                  </a:ext>
                </a:extLst>
              </a:tr>
              <a:tr h="990601">
                <a:tc>
                  <a:txBody>
                    <a:bodyPr/>
                    <a:lstStyle/>
                    <a:p>
                      <a:pPr marL="0" marR="0" algn="ctr">
                        <a:lnSpc>
                          <a:spcPct val="107000"/>
                        </a:lnSpc>
                        <a:spcBef>
                          <a:spcPts val="0"/>
                        </a:spcBef>
                        <a:spcAft>
                          <a:spcPts val="0"/>
                        </a:spcAft>
                      </a:pPr>
                      <a:r>
                        <a:rPr lang="en-US" sz="1600">
                          <a:latin typeface="Calibri"/>
                          <a:ea typeface="Times New Roman"/>
                        </a:rPr>
                        <a:t>CO 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600" dirty="0">
                          <a:latin typeface="Calibri"/>
                          <a:ea typeface="Times New Roman"/>
                        </a:rPr>
                        <a:t>Understand the basic concepts of sustainable development, Environmental Impact Assessment (EIA) and different acts related to environment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1600" dirty="0">
                          <a:latin typeface="Calibri"/>
                          <a:ea typeface="Times New Roman"/>
                        </a:rPr>
                        <a:t>K1,K2,K3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Footer Placeholder 2">
            <a:extLst>
              <a:ext uri="{FF2B5EF4-FFF2-40B4-BE49-F238E27FC236}">
                <a16:creationId xmlns:a16="http://schemas.microsoft.com/office/drawing/2014/main" id="{84729216-AA15-48A4-A4CB-217B3E44E916}"/>
              </a:ext>
            </a:extLst>
          </p:cNvPr>
          <p:cNvSpPr>
            <a:spLocks noGrp="1"/>
          </p:cNvSpPr>
          <p:nvPr>
            <p:ph type="ftr" sz="quarter" idx="11"/>
          </p:nvPr>
        </p:nvSpPr>
        <p:spPr/>
        <p:txBody>
          <a:bodyPr/>
          <a:lstStyle/>
          <a:p>
            <a:r>
              <a:rPr lang="it-IT"/>
              <a:t>Sonali Agarwal        EVS (ANC0302)            Unit 4</a:t>
            </a:r>
            <a:endParaRPr lang="en-US"/>
          </a:p>
        </p:txBody>
      </p:sp>
    </p:spTree>
    <p:extLst>
      <p:ext uri="{BB962C8B-B14F-4D97-AF65-F5344CB8AC3E}">
        <p14:creationId xmlns:p14="http://schemas.microsoft.com/office/powerpoint/2010/main" val="2690966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endParaRPr lang="en-US" sz="1800" dirty="0"/>
          </a:p>
        </p:txBody>
      </p:sp>
      <p:sp>
        <p:nvSpPr>
          <p:cNvPr id="4" name="Date Placeholder 3"/>
          <p:cNvSpPr>
            <a:spLocks noGrp="1"/>
          </p:cNvSpPr>
          <p:nvPr>
            <p:ph type="dt" sz="half" idx="10"/>
          </p:nvPr>
        </p:nvSpPr>
        <p:spPr/>
        <p:txBody>
          <a:bodyPr/>
          <a:lstStyle/>
          <a:p>
            <a:fld id="{CBB5C6B1-37B4-41EF-94C8-7110F5268DAF}" type="datetime1">
              <a:rPr lang="en-US" smtClean="0"/>
              <a:t>4/11/2022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CO-PO</a:t>
            </a:r>
            <a:r>
              <a:rPr kumimoji="0" lang="en-US" sz="3000" b="0" i="0" u="none" strike="noStrike" kern="1200" cap="none" spc="0" normalizeH="0" noProof="0" dirty="0">
                <a:ln>
                  <a:noFill/>
                </a:ln>
                <a:solidFill>
                  <a:schemeClr val="dk1"/>
                </a:solidFill>
                <a:effectLst/>
                <a:uLnTx/>
                <a:uFillTx/>
                <a:latin typeface="+mn-lt"/>
                <a:ea typeface="+mn-ea"/>
                <a:cs typeface="+mn-cs"/>
              </a:rPr>
              <a:t> </a:t>
            </a:r>
            <a:r>
              <a:rPr lang="en-US" sz="3000" dirty="0"/>
              <a:t>MAPPING(CO4)</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10" name="Table 9"/>
          <p:cNvGraphicFramePr>
            <a:graphicFrameLocks noGrp="1"/>
          </p:cNvGraphicFramePr>
          <p:nvPr/>
        </p:nvGraphicFramePr>
        <p:xfrm>
          <a:off x="-1" y="1219202"/>
          <a:ext cx="9067801" cy="3307925"/>
        </p:xfrm>
        <a:graphic>
          <a:graphicData uri="http://schemas.openxmlformats.org/drawingml/2006/table">
            <a:tbl>
              <a:tblPr firstRow="1" bandRow="1">
                <a:tableStyleId>{5C22544A-7EE6-4342-B048-85BDC9FD1C3A}</a:tableStyleId>
              </a:tblPr>
              <a:tblGrid>
                <a:gridCol w="946320">
                  <a:extLst>
                    <a:ext uri="{9D8B030D-6E8A-4147-A177-3AD203B41FA5}">
                      <a16:colId xmlns:a16="http://schemas.microsoft.com/office/drawing/2014/main" val="20000"/>
                    </a:ext>
                  </a:extLst>
                </a:gridCol>
                <a:gridCol w="707448">
                  <a:extLst>
                    <a:ext uri="{9D8B030D-6E8A-4147-A177-3AD203B41FA5}">
                      <a16:colId xmlns:a16="http://schemas.microsoft.com/office/drawing/2014/main" val="20001"/>
                    </a:ext>
                  </a:extLst>
                </a:gridCol>
                <a:gridCol w="647057">
                  <a:extLst>
                    <a:ext uri="{9D8B030D-6E8A-4147-A177-3AD203B41FA5}">
                      <a16:colId xmlns:a16="http://schemas.microsoft.com/office/drawing/2014/main" val="20002"/>
                    </a:ext>
                  </a:extLst>
                </a:gridCol>
                <a:gridCol w="624995">
                  <a:extLst>
                    <a:ext uri="{9D8B030D-6E8A-4147-A177-3AD203B41FA5}">
                      <a16:colId xmlns:a16="http://schemas.microsoft.com/office/drawing/2014/main" val="20003"/>
                    </a:ext>
                  </a:extLst>
                </a:gridCol>
                <a:gridCol w="640024">
                  <a:extLst>
                    <a:ext uri="{9D8B030D-6E8A-4147-A177-3AD203B41FA5}">
                      <a16:colId xmlns:a16="http://schemas.microsoft.com/office/drawing/2014/main" val="20004"/>
                    </a:ext>
                  </a:extLst>
                </a:gridCol>
                <a:gridCol w="713639">
                  <a:extLst>
                    <a:ext uri="{9D8B030D-6E8A-4147-A177-3AD203B41FA5}">
                      <a16:colId xmlns:a16="http://schemas.microsoft.com/office/drawing/2014/main" val="20005"/>
                    </a:ext>
                  </a:extLst>
                </a:gridCol>
                <a:gridCol w="647057">
                  <a:extLst>
                    <a:ext uri="{9D8B030D-6E8A-4147-A177-3AD203B41FA5}">
                      <a16:colId xmlns:a16="http://schemas.microsoft.com/office/drawing/2014/main" val="20006"/>
                    </a:ext>
                  </a:extLst>
                </a:gridCol>
                <a:gridCol w="618681">
                  <a:extLst>
                    <a:ext uri="{9D8B030D-6E8A-4147-A177-3AD203B41FA5}">
                      <a16:colId xmlns:a16="http://schemas.microsoft.com/office/drawing/2014/main" val="20007"/>
                    </a:ext>
                  </a:extLst>
                </a:gridCol>
                <a:gridCol w="652379">
                  <a:extLst>
                    <a:ext uri="{9D8B030D-6E8A-4147-A177-3AD203B41FA5}">
                      <a16:colId xmlns:a16="http://schemas.microsoft.com/office/drawing/2014/main" val="20008"/>
                    </a:ext>
                  </a:extLst>
                </a:gridCol>
                <a:gridCol w="659792">
                  <a:extLst>
                    <a:ext uri="{9D8B030D-6E8A-4147-A177-3AD203B41FA5}">
                      <a16:colId xmlns:a16="http://schemas.microsoft.com/office/drawing/2014/main" val="20009"/>
                    </a:ext>
                  </a:extLst>
                </a:gridCol>
                <a:gridCol w="808061">
                  <a:extLst>
                    <a:ext uri="{9D8B030D-6E8A-4147-A177-3AD203B41FA5}">
                      <a16:colId xmlns:a16="http://schemas.microsoft.com/office/drawing/2014/main" val="20010"/>
                    </a:ext>
                  </a:extLst>
                </a:gridCol>
                <a:gridCol w="815474">
                  <a:extLst>
                    <a:ext uri="{9D8B030D-6E8A-4147-A177-3AD203B41FA5}">
                      <a16:colId xmlns:a16="http://schemas.microsoft.com/office/drawing/2014/main" val="20011"/>
                    </a:ext>
                  </a:extLst>
                </a:gridCol>
                <a:gridCol w="586874">
                  <a:extLst>
                    <a:ext uri="{9D8B030D-6E8A-4147-A177-3AD203B41FA5}">
                      <a16:colId xmlns:a16="http://schemas.microsoft.com/office/drawing/2014/main" val="20012"/>
                    </a:ext>
                  </a:extLst>
                </a:gridCol>
              </a:tblGrid>
              <a:tr h="678860">
                <a:tc>
                  <a:txBody>
                    <a:bodyPr/>
                    <a:lstStyle/>
                    <a:p>
                      <a:endParaRPr lang="en-US" dirty="0"/>
                    </a:p>
                  </a:txBody>
                  <a:tcPr/>
                </a:tc>
                <a:tc>
                  <a:txBody>
                    <a:bodyPr/>
                    <a:lstStyle/>
                    <a:p>
                      <a:r>
                        <a:rPr lang="en-US" dirty="0"/>
                        <a:t>PO1</a:t>
                      </a:r>
                    </a:p>
                  </a:txBody>
                  <a:tcPr/>
                </a:tc>
                <a:tc>
                  <a:txBody>
                    <a:bodyPr/>
                    <a:lstStyle/>
                    <a:p>
                      <a:r>
                        <a:rPr lang="en-US" dirty="0"/>
                        <a:t>PO2</a:t>
                      </a:r>
                    </a:p>
                  </a:txBody>
                  <a:tcPr/>
                </a:tc>
                <a:tc>
                  <a:txBody>
                    <a:bodyPr/>
                    <a:lstStyle/>
                    <a:p>
                      <a:r>
                        <a:rPr lang="en-US" dirty="0"/>
                        <a:t>PO3</a:t>
                      </a:r>
                    </a:p>
                  </a:txBody>
                  <a:tcPr/>
                </a:tc>
                <a:tc>
                  <a:txBody>
                    <a:bodyPr/>
                    <a:lstStyle/>
                    <a:p>
                      <a:r>
                        <a:rPr lang="en-US" dirty="0"/>
                        <a:t>PO4</a:t>
                      </a:r>
                    </a:p>
                  </a:txBody>
                  <a:tcPr/>
                </a:tc>
                <a:tc>
                  <a:txBody>
                    <a:bodyPr/>
                    <a:lstStyle/>
                    <a:p>
                      <a:r>
                        <a:rPr lang="en-US" dirty="0"/>
                        <a:t>PO5</a:t>
                      </a:r>
                    </a:p>
                  </a:txBody>
                  <a:tcPr/>
                </a:tc>
                <a:tc>
                  <a:txBody>
                    <a:bodyPr/>
                    <a:lstStyle/>
                    <a:p>
                      <a:r>
                        <a:rPr lang="en-US" dirty="0"/>
                        <a:t>PO6</a:t>
                      </a:r>
                    </a:p>
                  </a:txBody>
                  <a:tcPr/>
                </a:tc>
                <a:tc>
                  <a:txBody>
                    <a:bodyPr/>
                    <a:lstStyle/>
                    <a:p>
                      <a:r>
                        <a:rPr lang="en-US" dirty="0"/>
                        <a:t>PO7</a:t>
                      </a:r>
                    </a:p>
                  </a:txBody>
                  <a:tcPr/>
                </a:tc>
                <a:tc>
                  <a:txBody>
                    <a:bodyPr/>
                    <a:lstStyle/>
                    <a:p>
                      <a:r>
                        <a:rPr lang="en-US" dirty="0"/>
                        <a:t>PO8</a:t>
                      </a:r>
                    </a:p>
                  </a:txBody>
                  <a:tcPr/>
                </a:tc>
                <a:tc>
                  <a:txBody>
                    <a:bodyPr/>
                    <a:lstStyle/>
                    <a:p>
                      <a:r>
                        <a:rPr lang="en-US" dirty="0"/>
                        <a:t>PO9</a:t>
                      </a:r>
                    </a:p>
                  </a:txBody>
                  <a:tcPr/>
                </a:tc>
                <a:tc>
                  <a:txBody>
                    <a:bodyPr/>
                    <a:lstStyle/>
                    <a:p>
                      <a:r>
                        <a:rPr lang="en-US" dirty="0"/>
                        <a:t>PO10</a:t>
                      </a:r>
                    </a:p>
                  </a:txBody>
                  <a:tcPr/>
                </a:tc>
                <a:tc>
                  <a:txBody>
                    <a:bodyPr/>
                    <a:lstStyle/>
                    <a:p>
                      <a:r>
                        <a:rPr lang="en-US" dirty="0"/>
                        <a:t>PO11</a:t>
                      </a:r>
                    </a:p>
                  </a:txBody>
                  <a:tcPr/>
                </a:tc>
                <a:tc>
                  <a:txBody>
                    <a:bodyPr/>
                    <a:lstStyle/>
                    <a:p>
                      <a:r>
                        <a:rPr lang="en-US" dirty="0"/>
                        <a:t>PO12</a:t>
                      </a:r>
                    </a:p>
                  </a:txBody>
                  <a:tcPr/>
                </a:tc>
                <a:extLst>
                  <a:ext uri="{0D108BD9-81ED-4DB2-BD59-A6C34878D82A}">
                    <a16:rowId xmlns:a16="http://schemas.microsoft.com/office/drawing/2014/main" val="10000"/>
                  </a:ext>
                </a:extLst>
              </a:tr>
              <a:tr h="397797">
                <a:tc>
                  <a:txBody>
                    <a:bodyPr/>
                    <a:lstStyle/>
                    <a:p>
                      <a:r>
                        <a:rPr lang="en-US" dirty="0"/>
                        <a:t>CO</a:t>
                      </a:r>
                      <a:r>
                        <a:rPr lang="en-US" baseline="0" dirty="0"/>
                        <a:t> 1</a:t>
                      </a:r>
                      <a:endParaRPr lang="en-US" dirty="0"/>
                    </a:p>
                  </a:txBody>
                  <a:tcPr/>
                </a:tc>
                <a:tc>
                  <a:txBody>
                    <a:bodyPr/>
                    <a:lstStyle/>
                    <a:p>
                      <a:r>
                        <a:rPr lang="en-US" dirty="0"/>
                        <a:t>-</a:t>
                      </a:r>
                    </a:p>
                  </a:txBody>
                  <a:tcPr/>
                </a:tc>
                <a:tc>
                  <a:txBody>
                    <a:bodyPr/>
                    <a:lstStyle/>
                    <a:p>
                      <a:r>
                        <a:rPr lang="en-US" dirty="0"/>
                        <a:t>--</a:t>
                      </a:r>
                    </a:p>
                  </a:txBody>
                  <a:tcPr/>
                </a:tc>
                <a:tc>
                  <a:txBody>
                    <a:bodyPr/>
                    <a:lstStyle/>
                    <a:p>
                      <a:r>
                        <a:rPr lang="en-US" dirty="0"/>
                        <a:t>1</a:t>
                      </a:r>
                    </a:p>
                  </a:txBody>
                  <a:tcPr/>
                </a:tc>
                <a:tc>
                  <a:txBody>
                    <a:bodyPr/>
                    <a:lstStyle/>
                    <a:p>
                      <a:r>
                        <a:rPr lang="en-US" dirty="0"/>
                        <a:t>---</a:t>
                      </a:r>
                    </a:p>
                  </a:txBody>
                  <a:tcPr/>
                </a:tc>
                <a:tc>
                  <a:txBody>
                    <a:bodyPr/>
                    <a:lstStyle/>
                    <a:p>
                      <a:r>
                        <a:rPr lang="en-US" dirty="0"/>
                        <a:t>---</a:t>
                      </a:r>
                    </a:p>
                  </a:txBody>
                  <a:tcPr/>
                </a:tc>
                <a:tc>
                  <a:txBody>
                    <a:bodyPr/>
                    <a:lstStyle/>
                    <a:p>
                      <a:r>
                        <a:rPr lang="en-US" dirty="0"/>
                        <a:t>1</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tc>
                  <a:txBody>
                    <a:bodyPr/>
                    <a:lstStyle/>
                    <a:p>
                      <a:r>
                        <a:rPr lang="en-US" dirty="0"/>
                        <a:t>---</a:t>
                      </a:r>
                    </a:p>
                  </a:txBody>
                  <a:tcPr/>
                </a:tc>
                <a:tc>
                  <a:txBody>
                    <a:bodyPr/>
                    <a:lstStyle/>
                    <a:p>
                      <a:r>
                        <a:rPr lang="en-US" dirty="0"/>
                        <a:t>2</a:t>
                      </a:r>
                    </a:p>
                  </a:txBody>
                  <a:tcPr/>
                </a:tc>
                <a:extLst>
                  <a:ext uri="{0D108BD9-81ED-4DB2-BD59-A6C34878D82A}">
                    <a16:rowId xmlns:a16="http://schemas.microsoft.com/office/drawing/2014/main" val="10001"/>
                  </a:ext>
                </a:extLst>
              </a:tr>
              <a:tr h="397797">
                <a:tc>
                  <a:txBody>
                    <a:bodyPr/>
                    <a:lstStyle/>
                    <a:p>
                      <a:r>
                        <a:rPr lang="en-US" dirty="0"/>
                        <a:t>CO2</a:t>
                      </a:r>
                    </a:p>
                  </a:txBody>
                  <a:tcPr/>
                </a:tc>
                <a:tc>
                  <a:txBody>
                    <a:bodyPr/>
                    <a:lstStyle/>
                    <a:p>
                      <a:r>
                        <a:rPr lang="en-US" dirty="0"/>
                        <a:t>-</a:t>
                      </a:r>
                    </a:p>
                  </a:txBody>
                  <a:tcPr/>
                </a:tc>
                <a:tc>
                  <a:txBody>
                    <a:bodyPr/>
                    <a:lstStyle/>
                    <a:p>
                      <a:r>
                        <a:rPr lang="en-US" dirty="0"/>
                        <a:t>--</a:t>
                      </a:r>
                    </a:p>
                  </a:txBody>
                  <a:tcPr/>
                </a:tc>
                <a:tc>
                  <a:txBody>
                    <a:bodyPr/>
                    <a:lstStyle/>
                    <a:p>
                      <a:r>
                        <a:rPr lang="en-US" dirty="0"/>
                        <a:t>1</a:t>
                      </a:r>
                    </a:p>
                  </a:txBody>
                  <a:tcPr/>
                </a:tc>
                <a:tc>
                  <a:txBody>
                    <a:bodyPr/>
                    <a:lstStyle/>
                    <a:p>
                      <a:r>
                        <a:rPr lang="en-US" dirty="0"/>
                        <a:t>---</a:t>
                      </a:r>
                    </a:p>
                  </a:txBody>
                  <a:tcPr/>
                </a:tc>
                <a:tc>
                  <a:txBody>
                    <a:bodyPr/>
                    <a:lstStyle/>
                    <a:p>
                      <a:r>
                        <a:rPr lang="en-US" dirty="0"/>
                        <a:t>----</a:t>
                      </a:r>
                    </a:p>
                  </a:txBody>
                  <a:tcPr/>
                </a:tc>
                <a:tc>
                  <a:txBody>
                    <a:bodyPr/>
                    <a:lstStyle/>
                    <a:p>
                      <a:r>
                        <a:rPr lang="en-US" dirty="0"/>
                        <a:t>2</a:t>
                      </a:r>
                    </a:p>
                  </a:txBody>
                  <a:tcPr/>
                </a:tc>
                <a:tc>
                  <a:txBody>
                    <a:bodyPr/>
                    <a:lstStyle/>
                    <a:p>
                      <a:r>
                        <a:rPr lang="en-US" dirty="0"/>
                        <a:t>2</a:t>
                      </a:r>
                    </a:p>
                  </a:txBody>
                  <a:tcPr/>
                </a:tc>
                <a:tc>
                  <a:txBody>
                    <a:bodyPr/>
                    <a:lstStyle/>
                    <a:p>
                      <a:r>
                        <a:rPr lang="en-US" dirty="0"/>
                        <a:t>2</a:t>
                      </a:r>
                    </a:p>
                  </a:txBody>
                  <a:tcPr/>
                </a:tc>
                <a:tc>
                  <a:txBody>
                    <a:bodyPr/>
                    <a:lstStyle/>
                    <a:p>
                      <a:r>
                        <a:rPr lang="en-US" dirty="0"/>
                        <a:t>1</a:t>
                      </a:r>
                    </a:p>
                  </a:txBody>
                  <a:tcPr/>
                </a:tc>
                <a:tc>
                  <a:txBody>
                    <a:bodyPr/>
                    <a:lstStyle/>
                    <a:p>
                      <a:r>
                        <a:rPr lang="en-US" dirty="0"/>
                        <a:t>1</a:t>
                      </a:r>
                    </a:p>
                  </a:txBody>
                  <a:tcPr/>
                </a:tc>
                <a:tc>
                  <a:txBody>
                    <a:bodyPr/>
                    <a:lstStyle/>
                    <a:p>
                      <a:r>
                        <a:rPr lang="en-US" dirty="0"/>
                        <a:t>----</a:t>
                      </a:r>
                    </a:p>
                  </a:txBody>
                  <a:tcPr/>
                </a:tc>
                <a:tc>
                  <a:txBody>
                    <a:bodyPr/>
                    <a:lstStyle/>
                    <a:p>
                      <a:r>
                        <a:rPr lang="en-US" dirty="0"/>
                        <a:t>2</a:t>
                      </a:r>
                    </a:p>
                  </a:txBody>
                  <a:tcPr/>
                </a:tc>
                <a:extLst>
                  <a:ext uri="{0D108BD9-81ED-4DB2-BD59-A6C34878D82A}">
                    <a16:rowId xmlns:a16="http://schemas.microsoft.com/office/drawing/2014/main" val="10002"/>
                  </a:ext>
                </a:extLst>
              </a:tr>
              <a:tr h="397797">
                <a:tc>
                  <a:txBody>
                    <a:bodyPr/>
                    <a:lstStyle/>
                    <a:p>
                      <a:r>
                        <a:rPr lang="en-US" dirty="0"/>
                        <a:t>CO3</a:t>
                      </a:r>
                    </a:p>
                  </a:txBody>
                  <a:tcPr/>
                </a:tc>
                <a:tc>
                  <a:txBody>
                    <a:bodyPr/>
                    <a:lstStyle/>
                    <a:p>
                      <a:r>
                        <a:rPr lang="en-US" dirty="0"/>
                        <a:t>-</a:t>
                      </a:r>
                    </a:p>
                  </a:txBody>
                  <a:tcPr/>
                </a:tc>
                <a:tc>
                  <a:txBody>
                    <a:bodyPr/>
                    <a:lstStyle/>
                    <a:p>
                      <a:r>
                        <a:rPr lang="en-US" dirty="0"/>
                        <a:t>--</a:t>
                      </a:r>
                    </a:p>
                  </a:txBody>
                  <a:tcPr/>
                </a:tc>
                <a:tc>
                  <a:txBody>
                    <a:bodyPr/>
                    <a:lstStyle/>
                    <a:p>
                      <a:r>
                        <a:rPr lang="en-US" dirty="0"/>
                        <a:t>2</a:t>
                      </a:r>
                    </a:p>
                  </a:txBody>
                  <a:tcPr/>
                </a:tc>
                <a:tc>
                  <a:txBody>
                    <a:bodyPr/>
                    <a:lstStyle/>
                    <a:p>
                      <a:r>
                        <a:rPr lang="en-US" dirty="0"/>
                        <a:t>----</a:t>
                      </a:r>
                    </a:p>
                  </a:txBody>
                  <a:tcPr/>
                </a:tc>
                <a:tc>
                  <a:txBody>
                    <a:bodyPr/>
                    <a:lstStyle/>
                    <a:p>
                      <a:r>
                        <a:rPr lang="en-US" dirty="0"/>
                        <a:t>----</a:t>
                      </a:r>
                    </a:p>
                  </a:txBody>
                  <a:tcPr/>
                </a:tc>
                <a:tc>
                  <a:txBody>
                    <a:bodyPr/>
                    <a:lstStyle/>
                    <a:p>
                      <a:r>
                        <a:rPr lang="en-US" dirty="0"/>
                        <a:t>2</a:t>
                      </a:r>
                    </a:p>
                  </a:txBody>
                  <a:tcPr/>
                </a:tc>
                <a:tc>
                  <a:txBody>
                    <a:bodyPr/>
                    <a:lstStyle/>
                    <a:p>
                      <a:r>
                        <a:rPr lang="en-US" dirty="0"/>
                        <a:t>2</a:t>
                      </a:r>
                    </a:p>
                  </a:txBody>
                  <a:tcPr/>
                </a:tc>
                <a:tc>
                  <a:txBody>
                    <a:bodyPr/>
                    <a:lstStyle/>
                    <a:p>
                      <a:r>
                        <a:rPr lang="en-US" dirty="0"/>
                        <a:t>1</a:t>
                      </a:r>
                    </a:p>
                  </a:txBody>
                  <a:tcPr/>
                </a:tc>
                <a:tc>
                  <a:txBody>
                    <a:bodyPr/>
                    <a:lstStyle/>
                    <a:p>
                      <a:r>
                        <a:rPr lang="en-US" dirty="0"/>
                        <a:t>---</a:t>
                      </a:r>
                    </a:p>
                  </a:txBody>
                  <a:tcPr/>
                </a:tc>
                <a:tc>
                  <a:txBody>
                    <a:bodyPr/>
                    <a:lstStyle/>
                    <a:p>
                      <a:r>
                        <a:rPr lang="en-US" dirty="0"/>
                        <a:t>1</a:t>
                      </a:r>
                    </a:p>
                  </a:txBody>
                  <a:tcPr/>
                </a:tc>
                <a:tc>
                  <a:txBody>
                    <a:bodyPr/>
                    <a:lstStyle/>
                    <a:p>
                      <a:r>
                        <a:rPr lang="en-US" dirty="0"/>
                        <a:t>----</a:t>
                      </a:r>
                    </a:p>
                  </a:txBody>
                  <a:tcPr/>
                </a:tc>
                <a:tc>
                  <a:txBody>
                    <a:bodyPr/>
                    <a:lstStyle/>
                    <a:p>
                      <a:r>
                        <a:rPr lang="en-US" dirty="0"/>
                        <a:t>2</a:t>
                      </a:r>
                    </a:p>
                  </a:txBody>
                  <a:tcPr/>
                </a:tc>
                <a:extLst>
                  <a:ext uri="{0D108BD9-81ED-4DB2-BD59-A6C34878D82A}">
                    <a16:rowId xmlns:a16="http://schemas.microsoft.com/office/drawing/2014/main" val="10003"/>
                  </a:ext>
                </a:extLst>
              </a:tr>
              <a:tr h="397797">
                <a:tc>
                  <a:txBody>
                    <a:bodyPr/>
                    <a:lstStyle/>
                    <a:p>
                      <a:r>
                        <a:rPr lang="en-US" dirty="0"/>
                        <a:t>CO4</a:t>
                      </a:r>
                    </a:p>
                  </a:txBody>
                  <a:tcPr>
                    <a:solidFill>
                      <a:schemeClr val="tx2">
                        <a:lumMod val="40000"/>
                        <a:lumOff val="60000"/>
                      </a:schemeClr>
                    </a:solidFill>
                  </a:tcPr>
                </a:tc>
                <a:tc>
                  <a:txBody>
                    <a:bodyPr/>
                    <a:lstStyle/>
                    <a:p>
                      <a:r>
                        <a:rPr lang="en-US" dirty="0"/>
                        <a:t>-</a:t>
                      </a:r>
                    </a:p>
                  </a:txBody>
                  <a:tcPr>
                    <a:solidFill>
                      <a:schemeClr val="tx2">
                        <a:lumMod val="40000"/>
                        <a:lumOff val="60000"/>
                      </a:schemeClr>
                    </a:solidFill>
                  </a:tcPr>
                </a:tc>
                <a:tc>
                  <a:txBody>
                    <a:bodyPr/>
                    <a:lstStyle/>
                    <a:p>
                      <a:r>
                        <a:rPr lang="en-US" dirty="0"/>
                        <a:t>-</a:t>
                      </a:r>
                    </a:p>
                  </a:txBody>
                  <a:tcPr>
                    <a:solidFill>
                      <a:schemeClr val="tx2">
                        <a:lumMod val="40000"/>
                        <a:lumOff val="60000"/>
                      </a:schemeClr>
                    </a:solidFill>
                  </a:tcPr>
                </a:tc>
                <a:tc>
                  <a:txBody>
                    <a:bodyPr/>
                    <a:lstStyle/>
                    <a:p>
                      <a:r>
                        <a:rPr lang="en-US" dirty="0"/>
                        <a:t>1</a:t>
                      </a:r>
                    </a:p>
                  </a:txBody>
                  <a:tcPr>
                    <a:solidFill>
                      <a:schemeClr val="tx2">
                        <a:lumMod val="40000"/>
                        <a:lumOff val="60000"/>
                      </a:schemeClr>
                    </a:solidFill>
                  </a:tcPr>
                </a:tc>
                <a:tc>
                  <a:txBody>
                    <a:bodyPr/>
                    <a:lstStyle/>
                    <a:p>
                      <a:r>
                        <a:rPr lang="en-US" dirty="0"/>
                        <a:t>--</a:t>
                      </a:r>
                    </a:p>
                  </a:txBody>
                  <a:tcPr>
                    <a:solidFill>
                      <a:schemeClr val="tx2">
                        <a:lumMod val="40000"/>
                        <a:lumOff val="60000"/>
                      </a:schemeClr>
                    </a:solidFill>
                  </a:tcPr>
                </a:tc>
                <a:tc>
                  <a:txBody>
                    <a:bodyPr/>
                    <a:lstStyle/>
                    <a:p>
                      <a:r>
                        <a:rPr lang="en-US" dirty="0"/>
                        <a:t>--</a:t>
                      </a:r>
                    </a:p>
                  </a:txBody>
                  <a:tcPr>
                    <a:solidFill>
                      <a:schemeClr val="tx2">
                        <a:lumMod val="40000"/>
                        <a:lumOff val="60000"/>
                      </a:schemeClr>
                    </a:solidFill>
                  </a:tcPr>
                </a:tc>
                <a:tc>
                  <a:txBody>
                    <a:bodyPr/>
                    <a:lstStyle/>
                    <a:p>
                      <a:r>
                        <a:rPr lang="en-US" dirty="0"/>
                        <a:t>2</a:t>
                      </a:r>
                    </a:p>
                  </a:txBody>
                  <a:tcPr>
                    <a:solidFill>
                      <a:schemeClr val="tx2">
                        <a:lumMod val="40000"/>
                        <a:lumOff val="60000"/>
                      </a:schemeClr>
                    </a:solidFill>
                  </a:tcPr>
                </a:tc>
                <a:tc>
                  <a:txBody>
                    <a:bodyPr/>
                    <a:lstStyle/>
                    <a:p>
                      <a:r>
                        <a:rPr lang="en-US" dirty="0"/>
                        <a:t>2</a:t>
                      </a:r>
                    </a:p>
                  </a:txBody>
                  <a:tcPr>
                    <a:solidFill>
                      <a:schemeClr val="tx2">
                        <a:lumMod val="40000"/>
                        <a:lumOff val="60000"/>
                      </a:schemeClr>
                    </a:solidFill>
                  </a:tcPr>
                </a:tc>
                <a:tc>
                  <a:txBody>
                    <a:bodyPr/>
                    <a:lstStyle/>
                    <a:p>
                      <a:r>
                        <a:rPr lang="en-US" dirty="0"/>
                        <a:t>1</a:t>
                      </a:r>
                    </a:p>
                  </a:txBody>
                  <a:tcPr>
                    <a:solidFill>
                      <a:schemeClr val="tx2">
                        <a:lumMod val="40000"/>
                        <a:lumOff val="60000"/>
                      </a:schemeClr>
                    </a:solidFill>
                  </a:tcPr>
                </a:tc>
                <a:tc>
                  <a:txBody>
                    <a:bodyPr/>
                    <a:lstStyle/>
                    <a:p>
                      <a:r>
                        <a:rPr lang="en-US" dirty="0"/>
                        <a:t>1</a:t>
                      </a:r>
                    </a:p>
                  </a:txBody>
                  <a:tcPr>
                    <a:solidFill>
                      <a:schemeClr val="tx2">
                        <a:lumMod val="40000"/>
                        <a:lumOff val="60000"/>
                      </a:schemeClr>
                    </a:solidFill>
                  </a:tcPr>
                </a:tc>
                <a:tc>
                  <a:txBody>
                    <a:bodyPr/>
                    <a:lstStyle/>
                    <a:p>
                      <a:r>
                        <a:rPr lang="en-US" dirty="0"/>
                        <a:t>1</a:t>
                      </a:r>
                    </a:p>
                  </a:txBody>
                  <a:tcPr>
                    <a:solidFill>
                      <a:schemeClr val="tx2">
                        <a:lumMod val="40000"/>
                        <a:lumOff val="60000"/>
                      </a:schemeClr>
                    </a:solidFill>
                  </a:tcPr>
                </a:tc>
                <a:tc>
                  <a:txBody>
                    <a:bodyPr/>
                    <a:lstStyle/>
                    <a:p>
                      <a:r>
                        <a:rPr lang="en-US" dirty="0"/>
                        <a:t>--</a:t>
                      </a:r>
                    </a:p>
                  </a:txBody>
                  <a:tcPr>
                    <a:solidFill>
                      <a:schemeClr val="tx2">
                        <a:lumMod val="40000"/>
                        <a:lumOff val="60000"/>
                      </a:schemeClr>
                    </a:solidFill>
                  </a:tcPr>
                </a:tc>
                <a:tc>
                  <a:txBody>
                    <a:bodyPr/>
                    <a:lstStyle/>
                    <a:p>
                      <a:r>
                        <a:rPr lang="en-US" dirty="0"/>
                        <a:t>2</a:t>
                      </a:r>
                    </a:p>
                  </a:txBody>
                  <a:tcPr>
                    <a:solidFill>
                      <a:schemeClr val="tx2">
                        <a:lumMod val="40000"/>
                        <a:lumOff val="60000"/>
                      </a:schemeClr>
                    </a:solidFill>
                  </a:tcPr>
                </a:tc>
                <a:extLst>
                  <a:ext uri="{0D108BD9-81ED-4DB2-BD59-A6C34878D82A}">
                    <a16:rowId xmlns:a16="http://schemas.microsoft.com/office/drawing/2014/main" val="10004"/>
                  </a:ext>
                </a:extLst>
              </a:tr>
              <a:tr h="397797">
                <a:tc>
                  <a:txBody>
                    <a:bodyPr/>
                    <a:lstStyle/>
                    <a:p>
                      <a:r>
                        <a:rPr lang="en-US" dirty="0"/>
                        <a:t>CO5</a:t>
                      </a:r>
                    </a:p>
                  </a:txBody>
                  <a:tcPr/>
                </a:tc>
                <a:tc>
                  <a:txBody>
                    <a:bodyPr/>
                    <a:lstStyle/>
                    <a:p>
                      <a:r>
                        <a:rPr lang="en-US" dirty="0"/>
                        <a:t>---</a:t>
                      </a:r>
                    </a:p>
                  </a:txBody>
                  <a:tcPr/>
                </a:tc>
                <a:tc>
                  <a:txBody>
                    <a:bodyPr/>
                    <a:lstStyle/>
                    <a:p>
                      <a:r>
                        <a:rPr lang="en-US" dirty="0"/>
                        <a:t>--</a:t>
                      </a:r>
                    </a:p>
                  </a:txBody>
                  <a:tcPr/>
                </a:tc>
                <a:tc>
                  <a:txBody>
                    <a:bodyPr/>
                    <a:lstStyle/>
                    <a:p>
                      <a:r>
                        <a:rPr lang="en-US" dirty="0"/>
                        <a:t>1</a:t>
                      </a:r>
                    </a:p>
                  </a:txBody>
                  <a:tcPr/>
                </a:tc>
                <a:tc>
                  <a:txBody>
                    <a:bodyPr/>
                    <a:lstStyle/>
                    <a:p>
                      <a:r>
                        <a:rPr lang="en-US" dirty="0"/>
                        <a:t>----</a:t>
                      </a:r>
                    </a:p>
                  </a:txBody>
                  <a:tcPr/>
                </a:tc>
                <a:tc>
                  <a:txBody>
                    <a:bodyPr/>
                    <a:lstStyle/>
                    <a:p>
                      <a:r>
                        <a:rPr lang="en-US" dirty="0"/>
                        <a:t>----</a:t>
                      </a:r>
                    </a:p>
                  </a:txBody>
                  <a:tcPr/>
                </a:tc>
                <a:tc>
                  <a:txBody>
                    <a:bodyPr/>
                    <a:lstStyle/>
                    <a:p>
                      <a:r>
                        <a:rPr lang="en-US" dirty="0"/>
                        <a:t>2</a:t>
                      </a:r>
                    </a:p>
                  </a:txBody>
                  <a:tcPr/>
                </a:tc>
                <a:tc>
                  <a:txBody>
                    <a:bodyPr/>
                    <a:lstStyle/>
                    <a:p>
                      <a:r>
                        <a:rPr lang="en-US" dirty="0"/>
                        <a:t>2</a:t>
                      </a:r>
                    </a:p>
                  </a:txBody>
                  <a:tcPr/>
                </a:tc>
                <a:tc>
                  <a:txBody>
                    <a:bodyPr/>
                    <a:lstStyle/>
                    <a:p>
                      <a:r>
                        <a:rPr lang="en-US" dirty="0"/>
                        <a:t>1</a:t>
                      </a:r>
                    </a:p>
                  </a:txBody>
                  <a:tcPr/>
                </a:tc>
                <a:tc>
                  <a:txBody>
                    <a:bodyPr/>
                    <a:lstStyle/>
                    <a:p>
                      <a:r>
                        <a:rPr lang="en-US" dirty="0"/>
                        <a:t>-----</a:t>
                      </a:r>
                    </a:p>
                  </a:txBody>
                  <a:tcPr/>
                </a:tc>
                <a:tc>
                  <a:txBody>
                    <a:bodyPr/>
                    <a:lstStyle/>
                    <a:p>
                      <a:r>
                        <a:rPr lang="en-US" dirty="0"/>
                        <a:t>1</a:t>
                      </a:r>
                    </a:p>
                  </a:txBody>
                  <a:tcPr/>
                </a:tc>
                <a:tc>
                  <a:txBody>
                    <a:bodyPr/>
                    <a:lstStyle/>
                    <a:p>
                      <a:r>
                        <a:rPr lang="en-US" dirty="0"/>
                        <a:t>-----</a:t>
                      </a:r>
                    </a:p>
                  </a:txBody>
                  <a:tcPr/>
                </a:tc>
                <a:tc>
                  <a:txBody>
                    <a:bodyPr/>
                    <a:lstStyle/>
                    <a:p>
                      <a:r>
                        <a:rPr lang="en-US" dirty="0"/>
                        <a:t>2</a:t>
                      </a:r>
                    </a:p>
                  </a:txBody>
                  <a:tcPr/>
                </a:tc>
                <a:extLst>
                  <a:ext uri="{0D108BD9-81ED-4DB2-BD59-A6C34878D82A}">
                    <a16:rowId xmlns:a16="http://schemas.microsoft.com/office/drawing/2014/main" val="10005"/>
                  </a:ext>
                </a:extLst>
              </a:tr>
              <a:tr h="397797">
                <a:tc>
                  <a:txBody>
                    <a:bodyPr/>
                    <a:lstStyle/>
                    <a:p>
                      <a:r>
                        <a:rPr lang="en-US" dirty="0"/>
                        <a:t>Average</a:t>
                      </a:r>
                    </a:p>
                  </a:txBody>
                  <a:tcPr/>
                </a:tc>
                <a:tc>
                  <a:txBody>
                    <a:bodyPr/>
                    <a:lstStyle/>
                    <a:p>
                      <a:r>
                        <a:rPr lang="en-US" dirty="0"/>
                        <a:t>-</a:t>
                      </a:r>
                    </a:p>
                  </a:txBody>
                  <a:tcPr/>
                </a:tc>
                <a:tc>
                  <a:txBody>
                    <a:bodyPr/>
                    <a:lstStyle/>
                    <a:p>
                      <a:r>
                        <a:rPr lang="en-US" dirty="0"/>
                        <a:t>-------</a:t>
                      </a:r>
                    </a:p>
                  </a:txBody>
                  <a:tcPr/>
                </a:tc>
                <a:tc>
                  <a:txBody>
                    <a:bodyPr/>
                    <a:lstStyle/>
                    <a:p>
                      <a:r>
                        <a:rPr lang="en-US" dirty="0"/>
                        <a:t>1.2</a:t>
                      </a:r>
                    </a:p>
                  </a:txBody>
                  <a:tcPr/>
                </a:tc>
                <a:tc>
                  <a:txBody>
                    <a:bodyPr/>
                    <a:lstStyle/>
                    <a:p>
                      <a:r>
                        <a:rPr lang="en-US" dirty="0"/>
                        <a:t>-</a:t>
                      </a:r>
                    </a:p>
                  </a:txBody>
                  <a:tcPr/>
                </a:tc>
                <a:tc>
                  <a:txBody>
                    <a:bodyPr/>
                    <a:lstStyle/>
                    <a:p>
                      <a:r>
                        <a:rPr lang="en-US" dirty="0"/>
                        <a:t>--</a:t>
                      </a:r>
                    </a:p>
                  </a:txBody>
                  <a:tcPr/>
                </a:tc>
                <a:tc>
                  <a:txBody>
                    <a:bodyPr/>
                    <a:lstStyle/>
                    <a:p>
                      <a:r>
                        <a:rPr lang="en-US" dirty="0"/>
                        <a:t>1.8</a:t>
                      </a:r>
                    </a:p>
                  </a:txBody>
                  <a:tcPr/>
                </a:tc>
                <a:tc>
                  <a:txBody>
                    <a:bodyPr/>
                    <a:lstStyle/>
                    <a:p>
                      <a:r>
                        <a:rPr lang="en-US" dirty="0"/>
                        <a:t>2</a:t>
                      </a:r>
                    </a:p>
                  </a:txBody>
                  <a:tcPr/>
                </a:tc>
                <a:tc>
                  <a:txBody>
                    <a:bodyPr/>
                    <a:lstStyle/>
                    <a:p>
                      <a:r>
                        <a:rPr lang="en-US" dirty="0"/>
                        <a:t>1.2</a:t>
                      </a:r>
                    </a:p>
                  </a:txBody>
                  <a:tcPr/>
                </a:tc>
                <a:tc>
                  <a:txBody>
                    <a:bodyPr/>
                    <a:lstStyle/>
                    <a:p>
                      <a:r>
                        <a:rPr lang="en-US" dirty="0"/>
                        <a:t>0.6</a:t>
                      </a:r>
                    </a:p>
                  </a:txBody>
                  <a:tcPr/>
                </a:tc>
                <a:tc>
                  <a:txBody>
                    <a:bodyPr/>
                    <a:lstStyle/>
                    <a:p>
                      <a:r>
                        <a:rPr lang="en-US" dirty="0"/>
                        <a:t>1</a:t>
                      </a:r>
                    </a:p>
                  </a:txBody>
                  <a:tcPr/>
                </a:tc>
                <a:tc>
                  <a:txBody>
                    <a:bodyPr/>
                    <a:lstStyle/>
                    <a:p>
                      <a:r>
                        <a:rPr lang="en-US" dirty="0"/>
                        <a:t>--</a:t>
                      </a:r>
                    </a:p>
                  </a:txBody>
                  <a:tcPr/>
                </a:tc>
                <a:tc>
                  <a:txBody>
                    <a:bodyPr/>
                    <a:lstStyle/>
                    <a:p>
                      <a:r>
                        <a:rPr lang="en-US" dirty="0"/>
                        <a:t>2</a:t>
                      </a:r>
                    </a:p>
                  </a:txBody>
                  <a:tcPr/>
                </a:tc>
                <a:extLst>
                  <a:ext uri="{0D108BD9-81ED-4DB2-BD59-A6C34878D82A}">
                    <a16:rowId xmlns:a16="http://schemas.microsoft.com/office/drawing/2014/main" val="10006"/>
                  </a:ext>
                </a:extLst>
              </a:tr>
            </a:tbl>
          </a:graphicData>
        </a:graphic>
      </p:graphicFrame>
      <p:sp>
        <p:nvSpPr>
          <p:cNvPr id="2" name="Footer Placeholder 1">
            <a:extLst>
              <a:ext uri="{FF2B5EF4-FFF2-40B4-BE49-F238E27FC236}">
                <a16:creationId xmlns:a16="http://schemas.microsoft.com/office/drawing/2014/main" id="{DDD3D27B-BED4-4046-8A0B-F2EE39EA3E4E}"/>
              </a:ext>
            </a:extLst>
          </p:cNvPr>
          <p:cNvSpPr>
            <a:spLocks noGrp="1"/>
          </p:cNvSpPr>
          <p:nvPr>
            <p:ph type="ftr" sz="quarter" idx="11"/>
          </p:nvPr>
        </p:nvSpPr>
        <p:spPr/>
        <p:txBody>
          <a:bodyPr/>
          <a:lstStyle/>
          <a:p>
            <a:r>
              <a:rPr lang="it-IT"/>
              <a:t>Sonali Agarwal        EVS (ANC0302)            Unit 4</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12ACF34-3E4A-48FF-8585-A53DDB616B35}"/>
              </a:ext>
            </a:extLst>
          </p:cNvPr>
          <p:cNvSpPr txBox="1">
            <a:spLocks/>
          </p:cNvSpPr>
          <p:nvPr/>
        </p:nvSpPr>
        <p:spPr>
          <a:xfrm>
            <a:off x="1028700" y="-84404"/>
            <a:ext cx="8115300" cy="685799"/>
          </a:xfrm>
          <a:prstGeom prst="rect">
            <a:avLst/>
          </a:prstGeom>
        </p:spPr>
        <p:style>
          <a:lnRef idx="1">
            <a:schemeClr val="accent5"/>
          </a:lnRef>
          <a:fillRef idx="2">
            <a:schemeClr val="accent5"/>
          </a:fillRef>
          <a:effectRef idx="1">
            <a:schemeClr val="accent5"/>
          </a:effectRef>
          <a:fontRef idx="minor">
            <a:schemeClr val="dk1"/>
          </a:fontRef>
        </p:style>
        <p:txBody>
          <a:bodyP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lvl="0" algn="ctr">
              <a:lnSpc>
                <a:spcPct val="100000"/>
              </a:lnSpc>
              <a:defRPr/>
            </a:pPr>
            <a:r>
              <a:rPr lang="en-US" sz="3000" dirty="0"/>
              <a:t>CO-PO and PSO Mapping(CO4)</a:t>
            </a:r>
          </a:p>
        </p:txBody>
      </p:sp>
      <p:pic>
        <p:nvPicPr>
          <p:cNvPr id="6" name="Picture 2" descr="E:\NIET\Project\xLogo11.png.pagespeed.ic.pydHLuCQEZ.png">
            <a:extLst>
              <a:ext uri="{FF2B5EF4-FFF2-40B4-BE49-F238E27FC236}">
                <a16:creationId xmlns:a16="http://schemas.microsoft.com/office/drawing/2014/main" id="{766E4B9A-BC04-4BB4-AADF-D26A3223F703}"/>
              </a:ext>
            </a:extLst>
          </p:cNvPr>
          <p:cNvPicPr>
            <a:picLocks noChangeAspect="1" noChangeArrowheads="1"/>
          </p:cNvPicPr>
          <p:nvPr/>
        </p:nvPicPr>
        <p:blipFill>
          <a:blip r:embed="rId2"/>
          <a:srcRect/>
          <a:stretch>
            <a:fillRect/>
          </a:stretch>
        </p:blipFill>
        <p:spPr bwMode="auto">
          <a:xfrm>
            <a:off x="0" y="1"/>
            <a:ext cx="1085850" cy="817163"/>
          </a:xfrm>
          <a:prstGeom prst="rect">
            <a:avLst/>
          </a:prstGeom>
          <a:noFill/>
        </p:spPr>
      </p:pic>
      <p:sp>
        <p:nvSpPr>
          <p:cNvPr id="2" name="Date Placeholder 1">
            <a:extLst>
              <a:ext uri="{FF2B5EF4-FFF2-40B4-BE49-F238E27FC236}">
                <a16:creationId xmlns:a16="http://schemas.microsoft.com/office/drawing/2014/main" id="{27979759-F539-4BDA-B7B9-C1318890B7AF}"/>
              </a:ext>
            </a:extLst>
          </p:cNvPr>
          <p:cNvSpPr>
            <a:spLocks noGrp="1"/>
          </p:cNvSpPr>
          <p:nvPr>
            <p:ph type="dt" sz="half" idx="10"/>
          </p:nvPr>
        </p:nvSpPr>
        <p:spPr/>
        <p:txBody>
          <a:bodyPr/>
          <a:lstStyle/>
          <a:p>
            <a:fld id="{9CB59E33-F572-4350-BF1E-804CE4A66BC0}" type="datetime1">
              <a:rPr lang="en-US" smtClean="0"/>
              <a:t>4/11/2022</a:t>
            </a:fld>
            <a:endParaRPr lang="en-IN"/>
          </a:p>
        </p:txBody>
      </p:sp>
      <p:sp>
        <p:nvSpPr>
          <p:cNvPr id="8" name="Slide Number Placeholder 7">
            <a:extLst>
              <a:ext uri="{FF2B5EF4-FFF2-40B4-BE49-F238E27FC236}">
                <a16:creationId xmlns:a16="http://schemas.microsoft.com/office/drawing/2014/main" id="{649BEA79-27BA-4BE6-BA2E-8FFACC273F46}"/>
              </a:ext>
            </a:extLst>
          </p:cNvPr>
          <p:cNvSpPr>
            <a:spLocks noGrp="1"/>
          </p:cNvSpPr>
          <p:nvPr>
            <p:ph type="sldNum" sz="quarter" idx="12"/>
          </p:nvPr>
        </p:nvSpPr>
        <p:spPr/>
        <p:txBody>
          <a:bodyPr/>
          <a:lstStyle/>
          <a:p>
            <a:fld id="{EDF73A55-73AA-4F63-807D-815F9004408F}" type="slidenum">
              <a:rPr lang="en-IN" smtClean="0"/>
              <a:pPr/>
              <a:t>25</a:t>
            </a:fld>
            <a:endParaRPr lang="en-IN"/>
          </a:p>
        </p:txBody>
      </p:sp>
      <p:graphicFrame>
        <p:nvGraphicFramePr>
          <p:cNvPr id="9" name="Table 8"/>
          <p:cNvGraphicFramePr>
            <a:graphicFrameLocks noGrp="1"/>
          </p:cNvGraphicFramePr>
          <p:nvPr/>
        </p:nvGraphicFramePr>
        <p:xfrm>
          <a:off x="1524000" y="1397000"/>
          <a:ext cx="6096000" cy="259588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r>
                        <a:rPr lang="en-US" dirty="0"/>
                        <a:t>PSO1</a:t>
                      </a:r>
                    </a:p>
                  </a:txBody>
                  <a:tcPr/>
                </a:tc>
                <a:tc>
                  <a:txBody>
                    <a:bodyPr/>
                    <a:lstStyle/>
                    <a:p>
                      <a:r>
                        <a:rPr lang="en-US" dirty="0"/>
                        <a:t>PSO2</a:t>
                      </a:r>
                    </a:p>
                  </a:txBody>
                  <a:tcPr/>
                </a:tc>
                <a:tc>
                  <a:txBody>
                    <a:bodyPr/>
                    <a:lstStyle/>
                    <a:p>
                      <a:r>
                        <a:rPr lang="en-US" dirty="0"/>
                        <a:t>PSO3</a:t>
                      </a:r>
                    </a:p>
                  </a:txBody>
                  <a:tcPr/>
                </a:tc>
                <a:extLst>
                  <a:ext uri="{0D108BD9-81ED-4DB2-BD59-A6C34878D82A}">
                    <a16:rowId xmlns:a16="http://schemas.microsoft.com/office/drawing/2014/main" val="10000"/>
                  </a:ext>
                </a:extLst>
              </a:tr>
              <a:tr h="370840">
                <a:tc>
                  <a:txBody>
                    <a:bodyPr/>
                    <a:lstStyle/>
                    <a:p>
                      <a:r>
                        <a:rPr lang="en-US" dirty="0"/>
                        <a:t>CO1</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CO2</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2"/>
                  </a:ext>
                </a:extLst>
              </a:tr>
              <a:tr h="370840">
                <a:tc>
                  <a:txBody>
                    <a:bodyPr/>
                    <a:lstStyle/>
                    <a:p>
                      <a:r>
                        <a:rPr lang="en-US" dirty="0"/>
                        <a:t>CO3</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3"/>
                  </a:ext>
                </a:extLst>
              </a:tr>
              <a:tr h="370840">
                <a:tc>
                  <a:txBody>
                    <a:bodyPr/>
                    <a:lstStyle/>
                    <a:p>
                      <a:r>
                        <a:rPr lang="en-US" dirty="0"/>
                        <a:t>CO4</a:t>
                      </a:r>
                    </a:p>
                  </a:txBody>
                  <a:tcPr>
                    <a:solidFill>
                      <a:schemeClr val="tx2">
                        <a:lumMod val="60000"/>
                        <a:lumOff val="40000"/>
                      </a:schemeClr>
                    </a:solidFill>
                  </a:tcPr>
                </a:tc>
                <a:tc>
                  <a:txBody>
                    <a:bodyPr/>
                    <a:lstStyle/>
                    <a:p>
                      <a:r>
                        <a:rPr lang="en-US" dirty="0"/>
                        <a:t>1</a:t>
                      </a:r>
                    </a:p>
                  </a:txBody>
                  <a:tcPr>
                    <a:solidFill>
                      <a:schemeClr val="tx2">
                        <a:lumMod val="60000"/>
                        <a:lumOff val="40000"/>
                      </a:schemeClr>
                    </a:solidFill>
                  </a:tcPr>
                </a:tc>
                <a:tc>
                  <a:txBody>
                    <a:bodyPr/>
                    <a:lstStyle/>
                    <a:p>
                      <a:r>
                        <a:rPr lang="en-US" dirty="0"/>
                        <a:t>1</a:t>
                      </a:r>
                    </a:p>
                  </a:txBody>
                  <a:tcPr>
                    <a:solidFill>
                      <a:schemeClr val="tx2">
                        <a:lumMod val="60000"/>
                        <a:lumOff val="40000"/>
                      </a:schemeClr>
                    </a:solidFill>
                  </a:tcPr>
                </a:tc>
                <a:tc>
                  <a:txBody>
                    <a:bodyPr/>
                    <a:lstStyle/>
                    <a:p>
                      <a:r>
                        <a:rPr lang="en-US" dirty="0"/>
                        <a:t>1</a:t>
                      </a:r>
                    </a:p>
                  </a:txBody>
                  <a:tcPr>
                    <a:solidFill>
                      <a:schemeClr val="tx2">
                        <a:lumMod val="60000"/>
                        <a:lumOff val="40000"/>
                      </a:schemeClr>
                    </a:solidFill>
                  </a:tcPr>
                </a:tc>
                <a:extLst>
                  <a:ext uri="{0D108BD9-81ED-4DB2-BD59-A6C34878D82A}">
                    <a16:rowId xmlns:a16="http://schemas.microsoft.com/office/drawing/2014/main" val="10004"/>
                  </a:ext>
                </a:extLst>
              </a:tr>
              <a:tr h="370840">
                <a:tc>
                  <a:txBody>
                    <a:bodyPr/>
                    <a:lstStyle/>
                    <a:p>
                      <a:r>
                        <a:rPr lang="en-US" dirty="0"/>
                        <a:t>CO5</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5"/>
                  </a:ext>
                </a:extLst>
              </a:tr>
              <a:tr h="370840">
                <a:tc>
                  <a:txBody>
                    <a:bodyPr/>
                    <a:lstStyle/>
                    <a:p>
                      <a:r>
                        <a:rPr lang="en-US" dirty="0"/>
                        <a:t>Average</a:t>
                      </a:r>
                    </a:p>
                  </a:txBody>
                  <a:tcPr/>
                </a:tc>
                <a:tc>
                  <a:txBody>
                    <a:bodyPr/>
                    <a:lstStyle/>
                    <a:p>
                      <a:r>
                        <a:rPr lang="en-US" dirty="0"/>
                        <a:t>1</a:t>
                      </a:r>
                    </a:p>
                  </a:txBody>
                  <a:tcPr/>
                </a:tc>
                <a:tc>
                  <a:txBody>
                    <a:bodyPr/>
                    <a:lstStyle/>
                    <a:p>
                      <a:r>
                        <a:rPr lang="en-US" dirty="0"/>
                        <a:t>1</a:t>
                      </a:r>
                    </a:p>
                  </a:txBody>
                  <a:tcPr/>
                </a:tc>
                <a:tc>
                  <a:txBody>
                    <a:bodyPr/>
                    <a:lstStyle/>
                    <a:p>
                      <a:r>
                        <a:rPr lang="en-US" dirty="0"/>
                        <a:t>1</a:t>
                      </a:r>
                    </a:p>
                  </a:txBody>
                  <a:tcPr/>
                </a:tc>
                <a:extLst>
                  <a:ext uri="{0D108BD9-81ED-4DB2-BD59-A6C34878D82A}">
                    <a16:rowId xmlns:a16="http://schemas.microsoft.com/office/drawing/2014/main" val="10006"/>
                  </a:ext>
                </a:extLst>
              </a:tr>
            </a:tbl>
          </a:graphicData>
        </a:graphic>
      </p:graphicFrame>
      <p:sp>
        <p:nvSpPr>
          <p:cNvPr id="3" name="Footer Placeholder 2">
            <a:extLst>
              <a:ext uri="{FF2B5EF4-FFF2-40B4-BE49-F238E27FC236}">
                <a16:creationId xmlns:a16="http://schemas.microsoft.com/office/drawing/2014/main" id="{A5DA69D1-BA22-48AB-B5A7-3DF2297374EB}"/>
              </a:ext>
            </a:extLst>
          </p:cNvPr>
          <p:cNvSpPr>
            <a:spLocks noGrp="1"/>
          </p:cNvSpPr>
          <p:nvPr>
            <p:ph type="ftr" sz="quarter" idx="11"/>
          </p:nvPr>
        </p:nvSpPr>
        <p:spPr/>
        <p:txBody>
          <a:bodyPr/>
          <a:lstStyle/>
          <a:p>
            <a:r>
              <a:rPr lang="it-IT"/>
              <a:t>Sonali Agarwal        EVS (ANC0302)            Unit 4</a:t>
            </a:r>
            <a:endParaRPr lang="en-US"/>
          </a:p>
        </p:txBody>
      </p:sp>
    </p:spTree>
    <p:extLst>
      <p:ext uri="{BB962C8B-B14F-4D97-AF65-F5344CB8AC3E}">
        <p14:creationId xmlns:p14="http://schemas.microsoft.com/office/powerpoint/2010/main" val="29678168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3984511778"/>
              </p:ext>
            </p:extLst>
          </p:nvPr>
        </p:nvGraphicFramePr>
        <p:xfrm>
          <a:off x="631979" y="796088"/>
          <a:ext cx="8435821" cy="6238897"/>
        </p:xfrm>
        <a:graphic>
          <a:graphicData uri="http://schemas.openxmlformats.org/drawingml/2006/table">
            <a:tbl>
              <a:tblPr firstRow="1" bandRow="1">
                <a:tableStyleId>{5C22544A-7EE6-4342-B048-85BDC9FD1C3A}</a:tableStyleId>
              </a:tblPr>
              <a:tblGrid>
                <a:gridCol w="451971">
                  <a:extLst>
                    <a:ext uri="{9D8B030D-6E8A-4147-A177-3AD203B41FA5}">
                      <a16:colId xmlns:a16="http://schemas.microsoft.com/office/drawing/2014/main" val="20000"/>
                    </a:ext>
                  </a:extLst>
                </a:gridCol>
                <a:gridCol w="3163794">
                  <a:extLst>
                    <a:ext uri="{9D8B030D-6E8A-4147-A177-3AD203B41FA5}">
                      <a16:colId xmlns:a16="http://schemas.microsoft.com/office/drawing/2014/main" val="20001"/>
                    </a:ext>
                  </a:extLst>
                </a:gridCol>
                <a:gridCol w="3089834">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815822">
                  <a:extLst>
                    <a:ext uri="{9D8B030D-6E8A-4147-A177-3AD203B41FA5}">
                      <a16:colId xmlns:a16="http://schemas.microsoft.com/office/drawing/2014/main" val="20004"/>
                    </a:ext>
                  </a:extLst>
                </a:gridCol>
              </a:tblGrid>
              <a:tr h="842016">
                <a:tc>
                  <a:txBody>
                    <a:bodyPr/>
                    <a:lstStyle/>
                    <a:p>
                      <a:r>
                        <a:rPr lang="en-IN" dirty="0"/>
                        <a:t>No</a:t>
                      </a:r>
                    </a:p>
                  </a:txBody>
                  <a:tcPr marL="68580" marR="68580"/>
                </a:tc>
                <a:tc>
                  <a:txBody>
                    <a:bodyPr/>
                    <a:lstStyle/>
                    <a:p>
                      <a:r>
                        <a:rPr lang="en-IN" dirty="0"/>
                        <a:t>Topic</a:t>
                      </a:r>
                    </a:p>
                  </a:txBody>
                  <a:tcPr marL="68580" marR="68580"/>
                </a:tc>
                <a:tc>
                  <a:txBody>
                    <a:bodyPr/>
                    <a:lstStyle/>
                    <a:p>
                      <a:r>
                        <a:rPr lang="en-IN" dirty="0"/>
                        <a:t>Topic outcome-</a:t>
                      </a:r>
                    </a:p>
                    <a:p>
                      <a:r>
                        <a:rPr lang="en-IN" dirty="0"/>
                        <a:t>Students will be able to</a:t>
                      </a:r>
                    </a:p>
                  </a:txBody>
                  <a:tcPr marL="68580" marR="68580"/>
                </a:tc>
                <a:tc>
                  <a:txBody>
                    <a:bodyPr/>
                    <a:lstStyle/>
                    <a:p>
                      <a:r>
                        <a:rPr lang="en-IN" dirty="0"/>
                        <a:t>CO mapping</a:t>
                      </a:r>
                    </a:p>
                  </a:txBody>
                  <a:tcPr marL="68580" marR="68580"/>
                </a:tc>
                <a:tc>
                  <a:txBody>
                    <a:bodyPr/>
                    <a:lstStyle/>
                    <a:p>
                      <a:pPr algn="ctr"/>
                      <a:r>
                        <a:rPr lang="en-IN" dirty="0"/>
                        <a:t>Extend of mapping</a:t>
                      </a:r>
                    </a:p>
                  </a:txBody>
                  <a:tcPr marL="68580" marR="68580"/>
                </a:tc>
                <a:extLst>
                  <a:ext uri="{0D108BD9-81ED-4DB2-BD59-A6C34878D82A}">
                    <a16:rowId xmlns:a16="http://schemas.microsoft.com/office/drawing/2014/main" val="10000"/>
                  </a:ext>
                </a:extLst>
              </a:tr>
              <a:tr h="842016">
                <a:tc>
                  <a:txBody>
                    <a:bodyPr/>
                    <a:lstStyle/>
                    <a:p>
                      <a:r>
                        <a:rPr lang="en-IN" dirty="0"/>
                        <a:t>1</a:t>
                      </a: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Environmental pollution and its types</a:t>
                      </a:r>
                    </a:p>
                    <a:p>
                      <a:endParaRPr lang="en-US" dirty="0"/>
                    </a:p>
                  </a:txBody>
                  <a:tcPr marL="68580" marR="68580"/>
                </a:tc>
                <a:tc>
                  <a:txBody>
                    <a:bodyPr/>
                    <a:lstStyle/>
                    <a:p>
                      <a:r>
                        <a:rPr lang="en-US" dirty="0"/>
                        <a:t>Definition of pollution, pollutants</a:t>
                      </a:r>
                      <a:r>
                        <a:rPr lang="en-US" baseline="0" dirty="0"/>
                        <a:t> and their types</a:t>
                      </a:r>
                      <a:endParaRPr lang="en-US" dirty="0"/>
                    </a:p>
                  </a:txBody>
                  <a:tcPr marL="68580" marR="68580"/>
                </a:tc>
                <a:tc>
                  <a:txBody>
                    <a:bodyPr/>
                    <a:lstStyle/>
                    <a:p>
                      <a:r>
                        <a:rPr lang="en-US" dirty="0"/>
                        <a:t>CO4</a:t>
                      </a:r>
                    </a:p>
                  </a:txBody>
                  <a:tcPr marL="68580" marR="68580"/>
                </a:tc>
                <a:tc>
                  <a:txBody>
                    <a:bodyPr/>
                    <a:lstStyle/>
                    <a:p>
                      <a:r>
                        <a:rPr lang="en-US" dirty="0"/>
                        <a:t>1</a:t>
                      </a:r>
                    </a:p>
                  </a:txBody>
                  <a:tcPr marL="68580" marR="68580"/>
                </a:tc>
                <a:extLst>
                  <a:ext uri="{0D108BD9-81ED-4DB2-BD59-A6C34878D82A}">
                    <a16:rowId xmlns:a16="http://schemas.microsoft.com/office/drawing/2014/main" val="10001"/>
                  </a:ext>
                </a:extLst>
              </a:tr>
              <a:tr h="1094621">
                <a:tc>
                  <a:txBody>
                    <a:bodyPr/>
                    <a:lstStyle/>
                    <a:p>
                      <a:r>
                        <a:rPr lang="en-IN" dirty="0"/>
                        <a:t>2</a:t>
                      </a:r>
                    </a:p>
                  </a:txBody>
                  <a:tcPr marL="68580" marR="68580"/>
                </a:tc>
                <a:tc>
                  <a:txBody>
                    <a:bodyPr/>
                    <a:lstStyle/>
                    <a:p>
                      <a:pPr fontAlgn="t"/>
                      <a:r>
                        <a:rPr lang="en-US" sz="1800" dirty="0"/>
                        <a:t>Causes, effects control measures of Air and Water pollution, </a:t>
                      </a:r>
                    </a:p>
                    <a:p>
                      <a:endParaRPr lang="en-US" dirty="0"/>
                    </a:p>
                  </a:txBody>
                  <a:tcPr marL="68580" marR="68580"/>
                </a:tc>
                <a:tc>
                  <a:txBody>
                    <a:bodyPr/>
                    <a:lstStyle/>
                    <a:p>
                      <a:r>
                        <a:rPr lang="en-US" dirty="0"/>
                        <a:t>Different sourses,effects on plants, humans </a:t>
                      </a:r>
                      <a:r>
                        <a:rPr lang="en-US" baseline="0" dirty="0"/>
                        <a:t> caused by air and water pollution</a:t>
                      </a:r>
                      <a:endParaRPr lang="en-US" dirty="0"/>
                    </a:p>
                  </a:txBody>
                  <a:tcPr marL="68580" marR="68580"/>
                </a:tc>
                <a:tc>
                  <a:txBody>
                    <a:bodyPr/>
                    <a:lstStyle/>
                    <a:p>
                      <a:r>
                        <a:rPr lang="en-US" dirty="0"/>
                        <a:t>CO4</a:t>
                      </a:r>
                    </a:p>
                  </a:txBody>
                  <a:tcPr marL="68580" marR="68580"/>
                </a:tc>
                <a:tc>
                  <a:txBody>
                    <a:bodyPr/>
                    <a:lstStyle/>
                    <a:p>
                      <a:r>
                        <a:rPr lang="en-US" dirty="0"/>
                        <a:t>1</a:t>
                      </a:r>
                    </a:p>
                  </a:txBody>
                  <a:tcPr marL="68580" marR="68580"/>
                </a:tc>
                <a:extLst>
                  <a:ext uri="{0D108BD9-81ED-4DB2-BD59-A6C34878D82A}">
                    <a16:rowId xmlns:a16="http://schemas.microsoft.com/office/drawing/2014/main" val="10002"/>
                  </a:ext>
                </a:extLst>
              </a:tr>
              <a:tr h="1599831">
                <a:tc>
                  <a:txBody>
                    <a:bodyPr/>
                    <a:lstStyle/>
                    <a:p>
                      <a:r>
                        <a:rPr lang="en-IN" dirty="0"/>
                        <a:t>3</a:t>
                      </a:r>
                    </a:p>
                  </a:txBody>
                  <a:tcPr marL="68580" marR="68580"/>
                </a:tc>
                <a:tc>
                  <a:txBody>
                    <a:bodyPr/>
                    <a:lstStyle/>
                    <a:p>
                      <a:pPr fontAlgn="t"/>
                      <a:r>
                        <a:rPr lang="en-US" sz="1800" dirty="0"/>
                        <a:t>noise pollution</a:t>
                      </a:r>
                    </a:p>
                    <a:p>
                      <a:pPr fontAlgn="t"/>
                      <a:r>
                        <a:rPr lang="en-US" sz="1800" dirty="0"/>
                        <a:t>Causes, effects control measures of Thermal pollution</a:t>
                      </a:r>
                      <a:endParaRPr lang="en-US"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Different sourses,effects on plants, humans </a:t>
                      </a:r>
                      <a:r>
                        <a:rPr lang="en-US" baseline="0" dirty="0"/>
                        <a:t> caused by noise pollution  and thermal pollution</a:t>
                      </a:r>
                      <a:endParaRPr lang="en-US" dirty="0"/>
                    </a:p>
                    <a:p>
                      <a:endParaRPr lang="en-US"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CO4</a:t>
                      </a:r>
                    </a:p>
                    <a:p>
                      <a:endParaRPr lang="en-US" dirty="0"/>
                    </a:p>
                  </a:txBody>
                  <a:tcPr marL="68580" marR="68580"/>
                </a:tc>
                <a:tc>
                  <a:txBody>
                    <a:bodyPr/>
                    <a:lstStyle/>
                    <a:p>
                      <a:r>
                        <a:rPr lang="en-US" dirty="0"/>
                        <a:t>2</a:t>
                      </a:r>
                    </a:p>
                  </a:txBody>
                  <a:tcPr marL="68580" marR="68580"/>
                </a:tc>
                <a:extLst>
                  <a:ext uri="{0D108BD9-81ED-4DB2-BD59-A6C34878D82A}">
                    <a16:rowId xmlns:a16="http://schemas.microsoft.com/office/drawing/2014/main" val="10003"/>
                  </a:ext>
                </a:extLst>
              </a:tr>
              <a:tr h="1347226">
                <a:tc>
                  <a:txBody>
                    <a:bodyPr/>
                    <a:lstStyle/>
                    <a:p>
                      <a:r>
                        <a:rPr lang="en-IN" dirty="0"/>
                        <a:t>4</a:t>
                      </a:r>
                    </a:p>
                  </a:txBody>
                  <a:tcPr marL="68580" marR="68580"/>
                </a:tc>
                <a:tc>
                  <a:txBody>
                    <a:bodyPr/>
                    <a:lstStyle/>
                    <a:p>
                      <a:pPr fontAlgn="t"/>
                      <a:r>
                        <a:rPr lang="en-US" sz="1800" dirty="0"/>
                        <a:t>Climate change and green house effects</a:t>
                      </a:r>
                    </a:p>
                    <a:p>
                      <a:pPr fontAlgn="ctr"/>
                      <a:endParaRPr lang="en-US"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Causes ,effects and control measure of </a:t>
                      </a:r>
                      <a:r>
                        <a:rPr lang="en-US" sz="1800" dirty="0"/>
                        <a:t>Climate change and green house effects</a:t>
                      </a:r>
                    </a:p>
                    <a:p>
                      <a:endParaRPr lang="en-US"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CO4</a:t>
                      </a:r>
                    </a:p>
                    <a:p>
                      <a:endParaRPr lang="en-US" dirty="0"/>
                    </a:p>
                  </a:txBody>
                  <a:tcPr marL="68580" marR="68580"/>
                </a:tc>
                <a:tc>
                  <a:txBody>
                    <a:bodyPr/>
                    <a:lstStyle/>
                    <a:p>
                      <a:r>
                        <a:rPr lang="en-US" dirty="0"/>
                        <a:t>1</a:t>
                      </a:r>
                    </a:p>
                  </a:txBody>
                  <a:tcPr marL="68580" marR="68580"/>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B6F15528-21DE-4FAA-801E-634DDDAF4B2B}" type="slidenum">
              <a:rPr lang="en-US" smtClean="0"/>
              <a:pPr/>
              <a:t>26</a:t>
            </a:fld>
            <a:endParaRPr lang="en-US" dirty="0"/>
          </a:p>
        </p:txBody>
      </p:sp>
      <p:sp>
        <p:nvSpPr>
          <p:cNvPr id="8" name="Title 1"/>
          <p:cNvSpPr txBox="1">
            <a:spLocks/>
          </p:cNvSpPr>
          <p:nvPr/>
        </p:nvSpPr>
        <p:spPr>
          <a:xfrm>
            <a:off x="1690353" y="3"/>
            <a:ext cx="6310648"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Topic wise mapping(CO4)</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357389" y="2"/>
            <a:ext cx="1332964" cy="817163"/>
          </a:xfrm>
          <a:prstGeom prst="rect">
            <a:avLst/>
          </a:prstGeom>
          <a:noFill/>
        </p:spPr>
      </p:pic>
      <p:sp>
        <p:nvSpPr>
          <p:cNvPr id="3" name="Date Placeholder 2">
            <a:extLst>
              <a:ext uri="{FF2B5EF4-FFF2-40B4-BE49-F238E27FC236}">
                <a16:creationId xmlns:a16="http://schemas.microsoft.com/office/drawing/2014/main" id="{C9515867-2F64-4B2F-9CE2-6F22584E9694}"/>
              </a:ext>
            </a:extLst>
          </p:cNvPr>
          <p:cNvSpPr>
            <a:spLocks noGrp="1"/>
          </p:cNvSpPr>
          <p:nvPr>
            <p:ph type="dt" sz="half" idx="10"/>
          </p:nvPr>
        </p:nvSpPr>
        <p:spPr/>
        <p:txBody>
          <a:bodyPr/>
          <a:lstStyle/>
          <a:p>
            <a:fld id="{5C37A9B9-2FE6-4B76-8DF5-41748591AE6D}" type="datetime1">
              <a:rPr lang="en-US" smtClean="0"/>
              <a:t>4/11/2022</a:t>
            </a:fld>
            <a:endParaRPr lang="en-US"/>
          </a:p>
        </p:txBody>
      </p:sp>
      <p:sp>
        <p:nvSpPr>
          <p:cNvPr id="4" name="Footer Placeholder 3">
            <a:extLst>
              <a:ext uri="{FF2B5EF4-FFF2-40B4-BE49-F238E27FC236}">
                <a16:creationId xmlns:a16="http://schemas.microsoft.com/office/drawing/2014/main" id="{46765A90-EEA6-4FE8-82FE-725316F19D87}"/>
              </a:ext>
            </a:extLst>
          </p:cNvPr>
          <p:cNvSpPr>
            <a:spLocks noGrp="1"/>
          </p:cNvSpPr>
          <p:nvPr>
            <p:ph type="ftr" sz="quarter" idx="11"/>
          </p:nvPr>
        </p:nvSpPr>
        <p:spPr/>
        <p:txBody>
          <a:bodyPr/>
          <a:lstStyle/>
          <a:p>
            <a:r>
              <a:rPr lang="it-IT"/>
              <a:t>Sonali Agarwal        EVS (ANC0302)            Unit 4</a:t>
            </a:r>
            <a:endParaRPr lang="en-US"/>
          </a:p>
        </p:txBody>
      </p:sp>
    </p:spTree>
    <p:extLst>
      <p:ext uri="{BB962C8B-B14F-4D97-AF65-F5344CB8AC3E}">
        <p14:creationId xmlns:p14="http://schemas.microsoft.com/office/powerpoint/2010/main" val="34436274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extLst>
              <p:ext uri="{D42A27DB-BD31-4B8C-83A1-F6EECF244321}">
                <p14:modId xmlns:p14="http://schemas.microsoft.com/office/powerpoint/2010/main" val="2256184340"/>
              </p:ext>
            </p:extLst>
          </p:nvPr>
        </p:nvGraphicFramePr>
        <p:xfrm>
          <a:off x="152399" y="761999"/>
          <a:ext cx="8915401" cy="7122320"/>
        </p:xfrm>
        <a:graphic>
          <a:graphicData uri="http://schemas.openxmlformats.org/drawingml/2006/table">
            <a:tbl>
              <a:tblPr firstRow="1" bandRow="1">
                <a:tableStyleId>{5C22544A-7EE6-4342-B048-85BDC9FD1C3A}</a:tableStyleId>
              </a:tblPr>
              <a:tblGrid>
                <a:gridCol w="497168">
                  <a:extLst>
                    <a:ext uri="{9D8B030D-6E8A-4147-A177-3AD203B41FA5}">
                      <a16:colId xmlns:a16="http://schemas.microsoft.com/office/drawing/2014/main" val="20000"/>
                    </a:ext>
                  </a:extLst>
                </a:gridCol>
                <a:gridCol w="3480174">
                  <a:extLst>
                    <a:ext uri="{9D8B030D-6E8A-4147-A177-3AD203B41FA5}">
                      <a16:colId xmlns:a16="http://schemas.microsoft.com/office/drawing/2014/main" val="20001"/>
                    </a:ext>
                  </a:extLst>
                </a:gridCol>
                <a:gridCol w="2711824">
                  <a:extLst>
                    <a:ext uri="{9D8B030D-6E8A-4147-A177-3AD203B41FA5}">
                      <a16:colId xmlns:a16="http://schemas.microsoft.com/office/drawing/2014/main" val="20002"/>
                    </a:ext>
                  </a:extLst>
                </a:gridCol>
                <a:gridCol w="994335">
                  <a:extLst>
                    <a:ext uri="{9D8B030D-6E8A-4147-A177-3AD203B41FA5}">
                      <a16:colId xmlns:a16="http://schemas.microsoft.com/office/drawing/2014/main" val="20003"/>
                    </a:ext>
                  </a:extLst>
                </a:gridCol>
                <a:gridCol w="1231900">
                  <a:extLst>
                    <a:ext uri="{9D8B030D-6E8A-4147-A177-3AD203B41FA5}">
                      <a16:colId xmlns:a16="http://schemas.microsoft.com/office/drawing/2014/main" val="20004"/>
                    </a:ext>
                  </a:extLst>
                </a:gridCol>
              </a:tblGrid>
              <a:tr h="985838">
                <a:tc>
                  <a:txBody>
                    <a:bodyPr/>
                    <a:lstStyle/>
                    <a:p>
                      <a:r>
                        <a:rPr lang="en-IN" dirty="0"/>
                        <a:t>No</a:t>
                      </a:r>
                    </a:p>
                  </a:txBody>
                  <a:tcPr marL="68580" marR="68580"/>
                </a:tc>
                <a:tc>
                  <a:txBody>
                    <a:bodyPr/>
                    <a:lstStyle/>
                    <a:p>
                      <a:r>
                        <a:rPr lang="en-IN" dirty="0"/>
                        <a:t>Topic</a:t>
                      </a:r>
                    </a:p>
                  </a:txBody>
                  <a:tcPr marL="68580" marR="68580"/>
                </a:tc>
                <a:tc>
                  <a:txBody>
                    <a:bodyPr/>
                    <a:lstStyle/>
                    <a:p>
                      <a:r>
                        <a:rPr lang="en-IN" dirty="0"/>
                        <a:t>Topic outcome-</a:t>
                      </a:r>
                    </a:p>
                    <a:p>
                      <a:r>
                        <a:rPr lang="en-IN" dirty="0"/>
                        <a:t>Students will be able to</a:t>
                      </a:r>
                    </a:p>
                  </a:txBody>
                  <a:tcPr marL="68580" marR="68580"/>
                </a:tc>
                <a:tc>
                  <a:txBody>
                    <a:bodyPr/>
                    <a:lstStyle/>
                    <a:p>
                      <a:r>
                        <a:rPr lang="en-IN" dirty="0"/>
                        <a:t>CO mapping</a:t>
                      </a:r>
                    </a:p>
                  </a:txBody>
                  <a:tcPr marL="68580" marR="68580"/>
                </a:tc>
                <a:tc>
                  <a:txBody>
                    <a:bodyPr/>
                    <a:lstStyle/>
                    <a:p>
                      <a:pPr algn="ctr"/>
                      <a:r>
                        <a:rPr lang="en-IN" dirty="0"/>
                        <a:t>Extend of mapping</a:t>
                      </a:r>
                    </a:p>
                  </a:txBody>
                  <a:tcPr marL="68580" marR="68580"/>
                </a:tc>
                <a:extLst>
                  <a:ext uri="{0D108BD9-81ED-4DB2-BD59-A6C34878D82A}">
                    <a16:rowId xmlns:a16="http://schemas.microsoft.com/office/drawing/2014/main" val="10000"/>
                  </a:ext>
                </a:extLst>
              </a:tr>
              <a:tr h="690086">
                <a:tc>
                  <a:txBody>
                    <a:bodyPr/>
                    <a:lstStyle/>
                    <a:p>
                      <a:r>
                        <a:rPr lang="en-IN" dirty="0"/>
                        <a:t>1</a:t>
                      </a:r>
                    </a:p>
                  </a:txBody>
                  <a:tcPr marL="68580" marR="68580"/>
                </a:tc>
                <a:tc>
                  <a:txBody>
                    <a:bodyPr/>
                    <a:lstStyle/>
                    <a:p>
                      <a:pPr fontAlgn="ctr"/>
                      <a:r>
                        <a:rPr lang="en-US" sz="1800" dirty="0"/>
                        <a:t>Global warming</a:t>
                      </a:r>
                    </a:p>
                    <a:p>
                      <a:pPr fontAlgn="ctr"/>
                      <a:r>
                        <a:rPr lang="en-US" sz="1800" dirty="0"/>
                        <a:t>Acid rain</a:t>
                      </a:r>
                      <a:endParaRPr lang="en-US"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Causes ,effects and control measure of</a:t>
                      </a:r>
                      <a:r>
                        <a:rPr lang="en-US" baseline="0" dirty="0"/>
                        <a:t>  Global warming</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Acid rain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800" dirty="0"/>
                    </a:p>
                    <a:p>
                      <a:endParaRPr lang="en-US" dirty="0"/>
                    </a:p>
                  </a:txBody>
                  <a:tcPr marL="68580" marR="68580"/>
                </a:tc>
                <a:tc>
                  <a:txBody>
                    <a:bodyPr/>
                    <a:lstStyle/>
                    <a:p>
                      <a:r>
                        <a:rPr lang="en-US" dirty="0"/>
                        <a:t>CO 4</a:t>
                      </a:r>
                    </a:p>
                  </a:txBody>
                  <a:tcPr marL="68580" marR="68580"/>
                </a:tc>
                <a:tc>
                  <a:txBody>
                    <a:bodyPr/>
                    <a:lstStyle/>
                    <a:p>
                      <a:r>
                        <a:rPr lang="en-US" dirty="0"/>
                        <a:t>1</a:t>
                      </a:r>
                    </a:p>
                  </a:txBody>
                  <a:tcPr marL="68580" marR="68580"/>
                </a:tc>
                <a:extLst>
                  <a:ext uri="{0D108BD9-81ED-4DB2-BD59-A6C34878D82A}">
                    <a16:rowId xmlns:a16="http://schemas.microsoft.com/office/drawing/2014/main" val="10001"/>
                  </a:ext>
                </a:extLst>
              </a:tr>
              <a:tr h="1467803">
                <a:tc>
                  <a:txBody>
                    <a:bodyPr/>
                    <a:lstStyle/>
                    <a:p>
                      <a:r>
                        <a:rPr lang="en-IN" dirty="0"/>
                        <a:t>2</a:t>
                      </a:r>
                    </a:p>
                  </a:txBody>
                  <a:tcPr marL="68580" marR="68580"/>
                </a:tc>
                <a:tc>
                  <a:txBody>
                    <a:bodyPr/>
                    <a:lstStyle/>
                    <a:p>
                      <a:pPr fontAlgn="ctr"/>
                      <a:r>
                        <a:rPr lang="en-US" sz="1800" dirty="0"/>
                        <a:t>ozone layer depletion</a:t>
                      </a:r>
                    </a:p>
                    <a:p>
                      <a:pPr fontAlgn="ctr"/>
                      <a:r>
                        <a:rPr lang="en-US" sz="1800" dirty="0"/>
                        <a:t>Water and air borne diseases</a:t>
                      </a:r>
                    </a:p>
                    <a:p>
                      <a:pPr fontAlgn="ctr"/>
                      <a:endParaRPr lang="en-US" dirty="0"/>
                    </a:p>
                    <a:p>
                      <a:endParaRPr lang="en-US"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Causes ,effects and control measure of</a:t>
                      </a:r>
                      <a:r>
                        <a:rPr lang="en-US" baseline="0" dirty="0"/>
                        <a:t>  ozone layer depletion</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t>Water and air borne diseases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txBody>
                  <a:tcPr marL="68580" marR="68580"/>
                </a:tc>
                <a:tc>
                  <a:txBody>
                    <a:bodyPr/>
                    <a:lstStyle/>
                    <a:p>
                      <a:r>
                        <a:rPr lang="en-US" dirty="0"/>
                        <a:t>CO</a:t>
                      </a:r>
                      <a:r>
                        <a:rPr lang="en-US" baseline="0" dirty="0"/>
                        <a:t> 4</a:t>
                      </a:r>
                      <a:endParaRPr lang="en-US" dirty="0"/>
                    </a:p>
                  </a:txBody>
                  <a:tcPr marL="68580" marR="68580"/>
                </a:tc>
                <a:tc>
                  <a:txBody>
                    <a:bodyPr/>
                    <a:lstStyle/>
                    <a:p>
                      <a:r>
                        <a:rPr lang="en-US" dirty="0"/>
                        <a:t>1</a:t>
                      </a:r>
                    </a:p>
                  </a:txBody>
                  <a:tcPr marL="68580" marR="68580"/>
                </a:tc>
                <a:extLst>
                  <a:ext uri="{0D108BD9-81ED-4DB2-BD59-A6C34878D82A}">
                    <a16:rowId xmlns:a16="http://schemas.microsoft.com/office/drawing/2014/main" val="10002"/>
                  </a:ext>
                </a:extLst>
              </a:tr>
              <a:tr h="985838">
                <a:tc>
                  <a:txBody>
                    <a:bodyPr/>
                    <a:lstStyle/>
                    <a:p>
                      <a:r>
                        <a:rPr lang="en-IN" dirty="0"/>
                        <a:t>3</a:t>
                      </a:r>
                    </a:p>
                  </a:txBody>
                  <a:tcPr marL="68580" marR="68580"/>
                </a:tc>
                <a:tc>
                  <a:txBody>
                    <a:bodyPr/>
                    <a:lstStyle/>
                    <a:p>
                      <a:pPr fontAlgn="ctr"/>
                      <a:r>
                        <a:rPr lang="en-US" sz="1800" dirty="0"/>
                        <a:t>Residual impurities in drinking water</a:t>
                      </a:r>
                    </a:p>
                    <a:p>
                      <a:pPr fontAlgn="ctr"/>
                      <a:r>
                        <a:rPr lang="en-US" sz="1800" dirty="0"/>
                        <a:t>Toxic wastes and carcinogen</a:t>
                      </a:r>
                      <a:endParaRPr lang="en-US" dirty="0"/>
                    </a:p>
                  </a:txBody>
                  <a:tcPr marL="68580" marR="68580"/>
                </a:tc>
                <a:tc>
                  <a:txBody>
                    <a:bodyPr/>
                    <a:lstStyle/>
                    <a:p>
                      <a:r>
                        <a:rPr lang="en-US" dirty="0"/>
                        <a:t>Causes ,effects and control measure of</a:t>
                      </a:r>
                      <a:r>
                        <a:rPr lang="en-US" baseline="0" dirty="0"/>
                        <a:t>  toxic effects  and carcinogens</a:t>
                      </a:r>
                      <a:endParaRPr lang="en-US" dirty="0"/>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a:t>
                      </a:r>
                      <a:r>
                        <a:rPr lang="en-US" baseline="0" dirty="0"/>
                        <a:t> 4</a:t>
                      </a:r>
                      <a:endParaRPr lang="en-US" dirty="0"/>
                    </a:p>
                    <a:p>
                      <a:endParaRPr lang="en-US" dirty="0"/>
                    </a:p>
                  </a:txBody>
                  <a:tcPr marL="68580" marR="68580"/>
                </a:tc>
                <a:tc>
                  <a:txBody>
                    <a:bodyPr/>
                    <a:lstStyle/>
                    <a:p>
                      <a:r>
                        <a:rPr lang="en-US" dirty="0"/>
                        <a:t>2</a:t>
                      </a:r>
                    </a:p>
                  </a:txBody>
                  <a:tcPr marL="68580" marR="68580"/>
                </a:tc>
                <a:extLst>
                  <a:ext uri="{0D108BD9-81ED-4DB2-BD59-A6C34878D82A}">
                    <a16:rowId xmlns:a16="http://schemas.microsoft.com/office/drawing/2014/main" val="10003"/>
                  </a:ext>
                </a:extLst>
              </a:tr>
              <a:tr h="1675924">
                <a:tc>
                  <a:txBody>
                    <a:bodyPr/>
                    <a:lstStyle/>
                    <a:p>
                      <a:r>
                        <a:rPr lang="en-IN" dirty="0"/>
                        <a:t>4</a:t>
                      </a:r>
                    </a:p>
                  </a:txBody>
                  <a:tcPr marL="68580" marR="68580"/>
                </a:tc>
                <a:tc>
                  <a:txBody>
                    <a:bodyPr/>
                    <a:lstStyle/>
                    <a:p>
                      <a:r>
                        <a:rPr lang="en-US" dirty="0"/>
                        <a:t>Solid waste disposal methods  and</a:t>
                      </a:r>
                    </a:p>
                    <a:p>
                      <a:r>
                        <a:rPr lang="en-US" dirty="0"/>
                        <a:t>E-waste and their disposal methods</a:t>
                      </a:r>
                    </a:p>
                  </a:txBody>
                  <a:tcPr marL="68580" marR="68580"/>
                </a:tc>
                <a:tc>
                  <a:txBody>
                    <a:bodyPr/>
                    <a:lstStyle/>
                    <a:p>
                      <a:r>
                        <a:rPr lang="en-US" dirty="0"/>
                        <a:t>Causes ,effects and control measure of</a:t>
                      </a:r>
                      <a:r>
                        <a:rPr lang="en-US" baseline="0" dirty="0"/>
                        <a:t>  </a:t>
                      </a:r>
                      <a:r>
                        <a:rPr lang="en-US" dirty="0"/>
                        <a:t>E-waste and solid waste</a:t>
                      </a:r>
                    </a:p>
                  </a:txBody>
                  <a:tcPr marL="68580" marR="68580"/>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CO</a:t>
                      </a:r>
                      <a:r>
                        <a:rPr lang="en-US" baseline="0" dirty="0"/>
                        <a:t> 4</a:t>
                      </a:r>
                      <a:endParaRPr lang="en-US" dirty="0"/>
                    </a:p>
                    <a:p>
                      <a:endParaRPr lang="en-US" dirty="0"/>
                    </a:p>
                  </a:txBody>
                  <a:tcPr marL="68580" marR="68580"/>
                </a:tc>
                <a:tc>
                  <a:txBody>
                    <a:bodyPr/>
                    <a:lstStyle/>
                    <a:p>
                      <a:r>
                        <a:rPr lang="en-US" dirty="0"/>
                        <a:t>1</a:t>
                      </a:r>
                    </a:p>
                  </a:txBody>
                  <a:tcPr marL="68580" marR="68580"/>
                </a:tc>
                <a:extLst>
                  <a:ext uri="{0D108BD9-81ED-4DB2-BD59-A6C34878D82A}">
                    <a16:rowId xmlns:a16="http://schemas.microsoft.com/office/drawing/2014/main" val="10004"/>
                  </a:ext>
                </a:extLst>
              </a:tr>
            </a:tbl>
          </a:graphicData>
        </a:graphic>
      </p:graphicFrame>
      <p:sp>
        <p:nvSpPr>
          <p:cNvPr id="7" name="Slide Number Placeholder 6"/>
          <p:cNvSpPr>
            <a:spLocks noGrp="1"/>
          </p:cNvSpPr>
          <p:nvPr>
            <p:ph type="sldNum" sz="quarter" idx="12"/>
          </p:nvPr>
        </p:nvSpPr>
        <p:spPr/>
        <p:txBody>
          <a:bodyPr/>
          <a:lstStyle/>
          <a:p>
            <a:fld id="{B6F15528-21DE-4FAA-801E-634DDDAF4B2B}" type="slidenum">
              <a:rPr lang="en-US" smtClean="0"/>
              <a:pPr/>
              <a:t>27</a:t>
            </a:fld>
            <a:endParaRPr lang="en-US" dirty="0"/>
          </a:p>
        </p:txBody>
      </p:sp>
      <p:sp>
        <p:nvSpPr>
          <p:cNvPr id="8" name="Title 1"/>
          <p:cNvSpPr txBox="1">
            <a:spLocks/>
          </p:cNvSpPr>
          <p:nvPr/>
        </p:nvSpPr>
        <p:spPr>
          <a:xfrm>
            <a:off x="990600" y="-1"/>
            <a:ext cx="8153399" cy="68580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Topic wise mapping(CO4)</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457200" y="0"/>
            <a:ext cx="1332964" cy="817163"/>
          </a:xfrm>
          <a:prstGeom prst="rect">
            <a:avLst/>
          </a:prstGeom>
          <a:noFill/>
        </p:spPr>
      </p:pic>
      <p:sp>
        <p:nvSpPr>
          <p:cNvPr id="3" name="Date Placeholder 2">
            <a:extLst>
              <a:ext uri="{FF2B5EF4-FFF2-40B4-BE49-F238E27FC236}">
                <a16:creationId xmlns:a16="http://schemas.microsoft.com/office/drawing/2014/main" id="{E369BE3A-D910-42DE-8B15-0901DA6D9F38}"/>
              </a:ext>
            </a:extLst>
          </p:cNvPr>
          <p:cNvSpPr>
            <a:spLocks noGrp="1"/>
          </p:cNvSpPr>
          <p:nvPr>
            <p:ph type="dt" sz="half" idx="10"/>
          </p:nvPr>
        </p:nvSpPr>
        <p:spPr/>
        <p:txBody>
          <a:bodyPr/>
          <a:lstStyle/>
          <a:p>
            <a:fld id="{4E739D2D-009D-4D41-A0AD-FA76C3D94AE5}" type="datetime1">
              <a:rPr lang="en-US" smtClean="0"/>
              <a:t>4/11/2022</a:t>
            </a:fld>
            <a:endParaRPr lang="en-US"/>
          </a:p>
        </p:txBody>
      </p:sp>
      <p:sp>
        <p:nvSpPr>
          <p:cNvPr id="4" name="Footer Placeholder 3">
            <a:extLst>
              <a:ext uri="{FF2B5EF4-FFF2-40B4-BE49-F238E27FC236}">
                <a16:creationId xmlns:a16="http://schemas.microsoft.com/office/drawing/2014/main" id="{64A12ED0-14A9-4F1B-9E91-4D87A9CFBC7A}"/>
              </a:ext>
            </a:extLst>
          </p:cNvPr>
          <p:cNvSpPr>
            <a:spLocks noGrp="1"/>
          </p:cNvSpPr>
          <p:nvPr>
            <p:ph type="ftr" sz="quarter" idx="11"/>
          </p:nvPr>
        </p:nvSpPr>
        <p:spPr/>
        <p:txBody>
          <a:bodyPr/>
          <a:lstStyle/>
          <a:p>
            <a:r>
              <a:rPr lang="it-IT"/>
              <a:t>Sonali Agarwal        EVS (ANC0302)            Unit 4</a:t>
            </a:r>
            <a:endParaRPr lang="en-US"/>
          </a:p>
        </p:txBody>
      </p:sp>
    </p:spTree>
    <p:extLst>
      <p:ext uri="{BB962C8B-B14F-4D97-AF65-F5344CB8AC3E}">
        <p14:creationId xmlns:p14="http://schemas.microsoft.com/office/powerpoint/2010/main" val="3443627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Basic knowledge of nature</a:t>
            </a:r>
          </a:p>
          <a:p>
            <a:endParaRPr lang="en-US" sz="1800" dirty="0"/>
          </a:p>
        </p:txBody>
      </p:sp>
      <p:sp>
        <p:nvSpPr>
          <p:cNvPr id="4" name="Date Placeholder 3"/>
          <p:cNvSpPr>
            <a:spLocks noGrp="1"/>
          </p:cNvSpPr>
          <p:nvPr>
            <p:ph type="dt" sz="half" idx="10"/>
          </p:nvPr>
        </p:nvSpPr>
        <p:spPr/>
        <p:txBody>
          <a:bodyPr/>
          <a:lstStyle/>
          <a:p>
            <a:fld id="{E4888614-CB1E-4B81-AA8A-06A74B8EA844}" type="datetime1">
              <a:rPr lang="en-US" smtClean="0"/>
              <a:t>4/11/2022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Pollution-Undesirable change in characteristics of nature</a:t>
            </a:r>
          </a:p>
          <a:p>
            <a:r>
              <a:rPr lang="en-US" sz="1800" dirty="0"/>
              <a:t>Pollutants- Any materials or agents responsible for pollution are known as pollutants</a:t>
            </a:r>
          </a:p>
          <a:p>
            <a:endParaRPr lang="en-US" sz="1800" dirty="0"/>
          </a:p>
        </p:txBody>
      </p:sp>
      <p:sp>
        <p:nvSpPr>
          <p:cNvPr id="4" name="Date Placeholder 3"/>
          <p:cNvSpPr>
            <a:spLocks noGrp="1"/>
          </p:cNvSpPr>
          <p:nvPr>
            <p:ph type="dt" sz="half" idx="10"/>
          </p:nvPr>
        </p:nvSpPr>
        <p:spPr/>
        <p:txBody>
          <a:bodyPr/>
          <a:lstStyle/>
          <a:p>
            <a:fld id="{4AE46604-D533-46A0-8B1A-D5E26BB2949E}" type="datetime1">
              <a:rPr lang="en-US" smtClean="0"/>
              <a:t>4/11/2022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Environmental Pollution(CO4)</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8004" y="1685452"/>
            <a:ext cx="8534400" cy="4525963"/>
          </a:xfrm>
        </p:spPr>
        <p:txBody>
          <a:bodyPr>
            <a:normAutofit/>
          </a:bodyPr>
          <a:lstStyle/>
          <a:p>
            <a:r>
              <a:rPr lang="en-US" sz="2800" b="1" dirty="0"/>
              <a:t>UNIT-I (Basic Principle of ecology)</a:t>
            </a:r>
            <a:endParaRPr lang="en-US" sz="1800" b="1" dirty="0"/>
          </a:p>
          <a:p>
            <a:pPr algn="just"/>
            <a:r>
              <a:rPr lang="en-US" sz="2000" dirty="0"/>
              <a:t>Definition, Scope and basic principles of ecology and environment. </a:t>
            </a:r>
            <a:r>
              <a:rPr lang="en-US" sz="2000" b="1" dirty="0"/>
              <a:t>Ecosystem: </a:t>
            </a:r>
            <a:r>
              <a:rPr lang="en-US" sz="2000" dirty="0"/>
              <a:t>Basic concepts, components of ecosystem. </a:t>
            </a:r>
          </a:p>
          <a:p>
            <a:pPr algn="just"/>
            <a:r>
              <a:rPr lang="en-US" sz="2000" dirty="0"/>
              <a:t>Food chains and food webs. Ecological pyramids, Energy flow in ecological systems, Characteristics of different ecosystems. </a:t>
            </a:r>
          </a:p>
          <a:p>
            <a:pPr algn="just"/>
            <a:r>
              <a:rPr lang="en-US" sz="2000" b="1" dirty="0"/>
              <a:t>Biogeochemical Cycles</a:t>
            </a:r>
            <a:r>
              <a:rPr lang="en-US" sz="2000" dirty="0"/>
              <a:t>: Importance, gaseous and sedimentary cycles. Carbon, Nitrogen, Phosphorus and Sulphur Cycles. </a:t>
            </a:r>
          </a:p>
          <a:p>
            <a:pPr algn="just"/>
            <a:r>
              <a:rPr lang="en-US" sz="2000" dirty="0"/>
              <a:t>Basic concepts of sustainable development, SDGs, Ecosystem services, UN Decade for Eco restoration.</a:t>
            </a:r>
          </a:p>
          <a:p>
            <a:endParaRPr lang="en-US" sz="1800" dirty="0"/>
          </a:p>
        </p:txBody>
      </p:sp>
      <p:sp>
        <p:nvSpPr>
          <p:cNvPr id="6" name="Date Placeholder 5"/>
          <p:cNvSpPr>
            <a:spLocks noGrp="1"/>
          </p:cNvSpPr>
          <p:nvPr>
            <p:ph type="dt" sz="half" idx="10"/>
          </p:nvPr>
        </p:nvSpPr>
        <p:spPr/>
        <p:txBody>
          <a:bodyPr/>
          <a:lstStyle/>
          <a:p>
            <a:fld id="{A16A49F8-0B8A-4B0D-ADDA-FFC0C31D74C9}" type="datetime1">
              <a:rPr lang="en-US" smtClean="0"/>
              <a:t>4/11/2022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4</a:t>
            </a:r>
            <a:endParaRPr lang="en-US" dirty="0"/>
          </a:p>
        </p:txBody>
      </p:sp>
    </p:spTree>
    <p:extLst>
      <p:ext uri="{BB962C8B-B14F-4D97-AF65-F5344CB8AC3E}">
        <p14:creationId xmlns:p14="http://schemas.microsoft.com/office/powerpoint/2010/main" val="7747919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p:cNvPicPr>
            <a:picLocks noChangeAspect="1" noChangeArrowheads="1"/>
          </p:cNvPicPr>
          <p:nvPr/>
        </p:nvPicPr>
        <p:blipFill>
          <a:blip r:embed="rId2"/>
          <a:srcRect/>
          <a:stretch>
            <a:fillRect/>
          </a:stretch>
        </p:blipFill>
        <p:spPr bwMode="auto">
          <a:xfrm>
            <a:off x="457200" y="1143000"/>
            <a:ext cx="8077200" cy="4800600"/>
          </a:xfrm>
          <a:prstGeom prst="rect">
            <a:avLst/>
          </a:prstGeom>
          <a:noFill/>
          <a:ln w="9525">
            <a:noFill/>
            <a:miter lim="800000"/>
            <a:headEnd/>
            <a:tailEnd/>
          </a:ln>
          <a:effectLst/>
        </p:spPr>
      </p:pic>
      <p:sp>
        <p:nvSpPr>
          <p:cNvPr id="5" name="Title 1"/>
          <p:cNvSpPr txBox="1">
            <a:spLocks/>
          </p:cNvSpPr>
          <p:nvPr/>
        </p:nvSpPr>
        <p:spPr>
          <a:xfrm>
            <a:off x="1981200" y="0"/>
            <a:ext cx="6705600" cy="7318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Types of Pollution(CO4)</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7" name="Picture 2" descr="E:\NIET\Project\xLogo11.png.pagespeed.ic.pydHLuCQEZ.png"/>
          <p:cNvPicPr>
            <a:picLocks noChangeAspect="1" noChangeArrowheads="1"/>
          </p:cNvPicPr>
          <p:nvPr/>
        </p:nvPicPr>
        <p:blipFill>
          <a:blip r:embed="rId3"/>
          <a:srcRect/>
          <a:stretch>
            <a:fillRect/>
          </a:stretch>
        </p:blipFill>
        <p:spPr bwMode="auto">
          <a:xfrm>
            <a:off x="108626" y="100817"/>
            <a:ext cx="1447800" cy="817163"/>
          </a:xfrm>
          <a:prstGeom prst="rect">
            <a:avLst/>
          </a:prstGeom>
          <a:noFill/>
        </p:spPr>
      </p:pic>
      <p:sp>
        <p:nvSpPr>
          <p:cNvPr id="8" name="Date Placeholder 7"/>
          <p:cNvSpPr>
            <a:spLocks noGrp="1"/>
          </p:cNvSpPr>
          <p:nvPr>
            <p:ph type="dt" sz="half" idx="10"/>
          </p:nvPr>
        </p:nvSpPr>
        <p:spPr/>
        <p:txBody>
          <a:bodyPr/>
          <a:lstStyle/>
          <a:p>
            <a:fld id="{84C21C38-C31E-4876-935B-E80D40BB14C4}" type="datetime1">
              <a:rPr lang="en-US" smtClean="0"/>
              <a:t>4/11/2022</a:t>
            </a:fld>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30</a:t>
            </a:fld>
            <a:endParaRPr lang="en-US"/>
          </a:p>
        </p:txBody>
      </p:sp>
      <p:sp>
        <p:nvSpPr>
          <p:cNvPr id="2" name="Footer Placeholder 1">
            <a:extLst>
              <a:ext uri="{FF2B5EF4-FFF2-40B4-BE49-F238E27FC236}">
                <a16:creationId xmlns:a16="http://schemas.microsoft.com/office/drawing/2014/main" id="{92ADB704-5FF1-43A1-BE73-3C867DF7ECEF}"/>
              </a:ext>
            </a:extLst>
          </p:cNvPr>
          <p:cNvSpPr>
            <a:spLocks noGrp="1"/>
          </p:cNvSpPr>
          <p:nvPr>
            <p:ph type="ftr" sz="quarter" idx="11"/>
          </p:nvPr>
        </p:nvSpPr>
        <p:spPr/>
        <p:txBody>
          <a:bodyPr/>
          <a:lstStyle/>
          <a:p>
            <a:r>
              <a:rPr lang="it-IT"/>
              <a:t>Sonali Agarwal        EVS (ANC0302)            Unit 4</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1800" dirty="0"/>
              <a:t>There are following types of pollutants-</a:t>
            </a:r>
          </a:p>
          <a:p>
            <a:r>
              <a:rPr lang="en-US" sz="1800" dirty="0"/>
              <a:t>Non-biodegradable pollutants and Bio-degradable pollutants</a:t>
            </a:r>
          </a:p>
          <a:p>
            <a:r>
              <a:rPr lang="en-US" sz="1800" dirty="0"/>
              <a:t>Primary and secondary pollutants</a:t>
            </a:r>
          </a:p>
          <a:p>
            <a:r>
              <a:rPr lang="en-US" sz="1800" dirty="0"/>
              <a:t>Quantitative and qualitative pollutants</a:t>
            </a:r>
          </a:p>
          <a:p>
            <a:endParaRPr lang="en-US" dirty="0"/>
          </a:p>
        </p:txBody>
      </p:sp>
      <p:sp>
        <p:nvSpPr>
          <p:cNvPr id="4" name="Date Placeholder 3"/>
          <p:cNvSpPr>
            <a:spLocks noGrp="1"/>
          </p:cNvSpPr>
          <p:nvPr>
            <p:ph type="dt" sz="half" idx="10"/>
          </p:nvPr>
        </p:nvSpPr>
        <p:spPr/>
        <p:txBody>
          <a:bodyPr/>
          <a:lstStyle/>
          <a:p>
            <a:fld id="{AF1D207E-ACA7-45DC-80FB-05719DAF17EE}" type="datetime1">
              <a:rPr lang="en-US" smtClean="0"/>
              <a:t>4/11/2022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Types of pollutants-(CO4)</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Definition</a:t>
            </a:r>
          </a:p>
          <a:p>
            <a:r>
              <a:rPr lang="en-US" sz="1800" dirty="0"/>
              <a:t>Types of Air Pollutants</a:t>
            </a:r>
          </a:p>
          <a:p>
            <a:r>
              <a:rPr lang="en-US" sz="1800" dirty="0">
                <a:solidFill>
                  <a:schemeClr val="tx1">
                    <a:lumMod val="95000"/>
                    <a:lumOff val="5000"/>
                  </a:schemeClr>
                </a:solidFill>
              </a:rPr>
              <a:t>Cause Of Air Pollution</a:t>
            </a:r>
          </a:p>
          <a:p>
            <a:endParaRPr lang="en-US" sz="1800" dirty="0">
              <a:solidFill>
                <a:schemeClr val="tx1">
                  <a:lumMod val="95000"/>
                  <a:lumOff val="5000"/>
                </a:schemeClr>
              </a:solidFill>
            </a:endParaRPr>
          </a:p>
          <a:p>
            <a:r>
              <a:rPr lang="en-US" sz="1800" dirty="0"/>
              <a:t>Gaseous air pollutants</a:t>
            </a:r>
          </a:p>
          <a:p>
            <a:pPr>
              <a:buFont typeface="Courier New" panose="02070309020205020404" pitchFamily="49" charset="0"/>
              <a:buChar char="o"/>
            </a:pPr>
            <a:r>
              <a:rPr lang="en-US" sz="1800" dirty="0"/>
              <a:t>CO,   CO2, Sox, Nox etc</a:t>
            </a:r>
          </a:p>
          <a:p>
            <a:r>
              <a:rPr lang="en-US" sz="1800" dirty="0"/>
              <a:t> Particulate air pollutants</a:t>
            </a:r>
          </a:p>
          <a:p>
            <a:pPr>
              <a:buFont typeface="Courier New" panose="02070309020205020404" pitchFamily="49" charset="0"/>
              <a:buChar char="o"/>
            </a:pPr>
            <a:r>
              <a:rPr lang="en-US" sz="1800" dirty="0"/>
              <a:t> Mist, Fumes, PAN, </a:t>
            </a:r>
            <a:r>
              <a:rPr lang="en-US" sz="1800" dirty="0" err="1"/>
              <a:t>Pb</a:t>
            </a:r>
            <a:r>
              <a:rPr lang="en-US" sz="1800" dirty="0"/>
              <a:t> particles, Smog</a:t>
            </a:r>
          </a:p>
          <a:p>
            <a:endParaRPr lang="en-US" sz="1800" dirty="0">
              <a:solidFill>
                <a:schemeClr val="tx1">
                  <a:lumMod val="95000"/>
                  <a:lumOff val="5000"/>
                </a:schemeClr>
              </a:solidFill>
            </a:endParaRPr>
          </a:p>
          <a:p>
            <a:endParaRPr lang="en-US" sz="1800" dirty="0"/>
          </a:p>
        </p:txBody>
      </p:sp>
      <p:sp>
        <p:nvSpPr>
          <p:cNvPr id="4" name="Date Placeholder 3"/>
          <p:cNvSpPr>
            <a:spLocks noGrp="1"/>
          </p:cNvSpPr>
          <p:nvPr>
            <p:ph type="dt" sz="half" idx="10"/>
          </p:nvPr>
        </p:nvSpPr>
        <p:spPr/>
        <p:txBody>
          <a:bodyPr/>
          <a:lstStyle/>
          <a:p>
            <a:fld id="{A641568E-C460-4FDC-A50B-283136A3735F}" type="datetime1">
              <a:rPr lang="en-US" smtClean="0"/>
              <a:t>4/11/2022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Air</a:t>
            </a:r>
            <a:r>
              <a:rPr kumimoji="0" lang="en-US" sz="3000" b="0" i="0" u="none" strike="noStrike" kern="1200" cap="none" spc="0" normalizeH="0" noProof="0" dirty="0">
                <a:ln>
                  <a:noFill/>
                </a:ln>
                <a:solidFill>
                  <a:schemeClr val="dk1"/>
                </a:solidFill>
                <a:effectLst/>
                <a:uLnTx/>
                <a:uFillTx/>
                <a:latin typeface="+mn-lt"/>
                <a:ea typeface="+mn-ea"/>
                <a:cs typeface="+mn-cs"/>
              </a:rPr>
              <a:t> pollution(CO4)</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2" descr="C:\Users\admin\Desktop\260px-AlfedPalmersmokestacks.jpg"/>
          <p:cNvPicPr>
            <a:picLocks noChangeAspect="1" noChangeArrowheads="1"/>
          </p:cNvPicPr>
          <p:nvPr/>
        </p:nvPicPr>
        <p:blipFill>
          <a:blip r:embed="rId3"/>
          <a:srcRect/>
          <a:stretch>
            <a:fillRect/>
          </a:stretch>
        </p:blipFill>
        <p:spPr bwMode="auto">
          <a:xfrm>
            <a:off x="4572000" y="1524000"/>
            <a:ext cx="4267200" cy="4495800"/>
          </a:xfrm>
          <a:prstGeom prst="rect">
            <a:avLst/>
          </a:prstGeom>
          <a:noFill/>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Primary air pollutants</a:t>
            </a:r>
          </a:p>
          <a:p>
            <a:r>
              <a:rPr lang="en-US" sz="1800" dirty="0"/>
              <a:t>Secondary air pollutants</a:t>
            </a:r>
          </a:p>
          <a:p>
            <a:endParaRPr lang="en-US" sz="1800" dirty="0"/>
          </a:p>
          <a:p>
            <a:r>
              <a:rPr lang="en-US" sz="1800" dirty="0"/>
              <a:t>On Humans</a:t>
            </a:r>
          </a:p>
          <a:p>
            <a:r>
              <a:rPr lang="en-US" sz="1800" dirty="0"/>
              <a:t>CO reduces the oxygen carrying capacity of blood</a:t>
            </a:r>
          </a:p>
          <a:p>
            <a:r>
              <a:rPr lang="en-US" sz="1800" dirty="0"/>
              <a:t>Sulphur dioxide cause difficulty in breathing</a:t>
            </a:r>
          </a:p>
          <a:p>
            <a:r>
              <a:rPr lang="en-US" sz="1800" dirty="0"/>
              <a:t>Suspended particulate matter can cause respiratory problems</a:t>
            </a:r>
          </a:p>
          <a:p>
            <a:endParaRPr lang="en-US" sz="1800" dirty="0"/>
          </a:p>
          <a:p>
            <a:r>
              <a:rPr lang="en-US" sz="1800" dirty="0"/>
              <a:t>Oxides of Nitrogen causes Headache, respiratory irritation, corrosion of teeth, loss of appetite.</a:t>
            </a:r>
          </a:p>
          <a:p>
            <a:r>
              <a:rPr lang="en-US" sz="1800" dirty="0"/>
              <a:t>Mercury damage the brain and nervous system.</a:t>
            </a:r>
          </a:p>
          <a:p>
            <a:r>
              <a:rPr lang="en-US" sz="1800" dirty="0"/>
              <a:t>Lead damage the liver ,kidney and abnormalities in fertility</a:t>
            </a:r>
          </a:p>
          <a:p>
            <a:endParaRPr lang="en-US" sz="1800" dirty="0"/>
          </a:p>
          <a:p>
            <a:endParaRPr lang="en-US" sz="1800" dirty="0"/>
          </a:p>
          <a:p>
            <a:endParaRPr lang="en-US" sz="1800" dirty="0"/>
          </a:p>
        </p:txBody>
      </p:sp>
      <p:sp>
        <p:nvSpPr>
          <p:cNvPr id="4" name="Date Placeholder 3"/>
          <p:cNvSpPr>
            <a:spLocks noGrp="1"/>
          </p:cNvSpPr>
          <p:nvPr>
            <p:ph type="dt" sz="half" idx="10"/>
          </p:nvPr>
        </p:nvSpPr>
        <p:spPr/>
        <p:txBody>
          <a:bodyPr/>
          <a:lstStyle/>
          <a:p>
            <a:fld id="{F0493FEE-9A99-4B6D-A881-780BF119703C}" type="datetime1">
              <a:rPr lang="en-US" smtClean="0"/>
              <a:t>4/11/2022</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Classification</a:t>
            </a:r>
            <a:r>
              <a:rPr kumimoji="0" lang="en-US" sz="3000" b="0" i="0" u="none" strike="noStrike" kern="1200" cap="none" spc="0" normalizeH="0" noProof="0" dirty="0">
                <a:ln>
                  <a:noFill/>
                </a:ln>
                <a:solidFill>
                  <a:schemeClr val="dk1"/>
                </a:solidFill>
                <a:effectLst/>
                <a:uLnTx/>
                <a:uFillTx/>
                <a:latin typeface="+mn-lt"/>
                <a:ea typeface="+mn-ea"/>
                <a:cs typeface="+mn-cs"/>
              </a:rPr>
              <a:t> and effect of air pollution(CO4</a:t>
            </a:r>
            <a:r>
              <a:rPr kumimoji="0" lang="en-US" b="0" i="0" u="none" strike="noStrike" kern="1200" cap="none" spc="0" normalizeH="0" noProof="0" dirty="0">
                <a:ln>
                  <a:noFill/>
                </a:ln>
                <a:solidFill>
                  <a:schemeClr val="dk1"/>
                </a:solidFill>
                <a:effectLst/>
                <a:uLnTx/>
                <a:uFillTx/>
                <a:latin typeface="+mn-lt"/>
                <a:ea typeface="+mn-ea"/>
                <a:cs typeface="+mn-cs"/>
              </a:rPr>
              <a:t>)</a:t>
            </a:r>
            <a:endParaRPr kumimoji="0" lang="en-US"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endParaRPr lang="en-US" sz="1800" dirty="0"/>
          </a:p>
          <a:p>
            <a:endParaRPr lang="en-US" sz="1800" dirty="0"/>
          </a:p>
          <a:p>
            <a:endParaRPr lang="en-US" sz="1800" dirty="0"/>
          </a:p>
        </p:txBody>
      </p:sp>
      <p:sp>
        <p:nvSpPr>
          <p:cNvPr id="4" name="Date Placeholder 3"/>
          <p:cNvSpPr>
            <a:spLocks noGrp="1"/>
          </p:cNvSpPr>
          <p:nvPr>
            <p:ph type="dt" sz="half" idx="10"/>
          </p:nvPr>
        </p:nvSpPr>
        <p:spPr/>
        <p:txBody>
          <a:bodyPr/>
          <a:lstStyle/>
          <a:p>
            <a:fld id="{07AA74EC-BEE2-499C-9D0B-90139E9C9F0F}" type="datetime1">
              <a:rPr lang="en-US" smtClean="0"/>
              <a:t>4/11/2022</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Classification</a:t>
            </a:r>
            <a:r>
              <a:rPr kumimoji="0" lang="en-US" sz="3000" b="0" i="0" u="none" strike="noStrike" kern="1200" cap="none" spc="0" normalizeH="0" noProof="0" dirty="0">
                <a:ln>
                  <a:noFill/>
                </a:ln>
                <a:solidFill>
                  <a:schemeClr val="dk1"/>
                </a:solidFill>
                <a:effectLst/>
                <a:uLnTx/>
                <a:uFillTx/>
                <a:latin typeface="+mn-lt"/>
                <a:ea typeface="+mn-ea"/>
                <a:cs typeface="+mn-cs"/>
              </a:rPr>
              <a:t> and effect of air pollution(CO4</a:t>
            </a:r>
            <a:r>
              <a:rPr kumimoji="0" lang="en-US" b="0" i="0" u="none" strike="noStrike" kern="1200" cap="none" spc="0" normalizeH="0" noProof="0" dirty="0">
                <a:ln>
                  <a:noFill/>
                </a:ln>
                <a:solidFill>
                  <a:schemeClr val="dk1"/>
                </a:solidFill>
                <a:effectLst/>
                <a:uLnTx/>
                <a:uFillTx/>
                <a:latin typeface="+mn-lt"/>
                <a:ea typeface="+mn-ea"/>
                <a:cs typeface="+mn-cs"/>
              </a:rPr>
              <a:t>)</a:t>
            </a:r>
            <a:endParaRPr kumimoji="0" lang="en-US"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2" descr="D:\Environmental-air-pollution-picture-01edited-unique..jpg"/>
          <p:cNvPicPr>
            <a:picLocks noChangeAspect="1" noChangeArrowheads="1"/>
          </p:cNvPicPr>
          <p:nvPr/>
        </p:nvPicPr>
        <p:blipFill>
          <a:blip r:embed="rId3"/>
          <a:srcRect/>
          <a:stretch>
            <a:fillRect/>
          </a:stretch>
        </p:blipFill>
        <p:spPr bwMode="auto">
          <a:xfrm>
            <a:off x="4800600" y="1737360"/>
            <a:ext cx="4343400" cy="3139440"/>
          </a:xfrm>
          <a:prstGeom prst="rect">
            <a:avLst/>
          </a:prstGeom>
          <a:noFill/>
        </p:spPr>
      </p:pic>
      <p:sp>
        <p:nvSpPr>
          <p:cNvPr id="10" name="Rectangle 9"/>
          <p:cNvSpPr/>
          <p:nvPr/>
        </p:nvSpPr>
        <p:spPr>
          <a:xfrm>
            <a:off x="609600" y="1524000"/>
            <a:ext cx="4038600" cy="1754326"/>
          </a:xfrm>
          <a:prstGeom prst="rect">
            <a:avLst/>
          </a:prstGeom>
        </p:spPr>
        <p:txBody>
          <a:bodyPr wrap="square">
            <a:spAutoFit/>
          </a:bodyPr>
          <a:lstStyle/>
          <a:p>
            <a:r>
              <a:rPr lang="en-US" dirty="0"/>
              <a:t>CO causes blood poisoning leading to death</a:t>
            </a:r>
          </a:p>
          <a:p>
            <a:r>
              <a:rPr lang="en-US" dirty="0"/>
              <a:t>Sox causes irritation of throat and eyes, suffocation</a:t>
            </a:r>
          </a:p>
          <a:p>
            <a:r>
              <a:rPr lang="en-US" dirty="0"/>
              <a:t>Nox causes headache, respiratory irritation</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lvl="0"/>
            <a:r>
              <a:rPr lang="en-US" sz="1800" dirty="0">
                <a:solidFill>
                  <a:prstClr val="black"/>
                </a:solidFill>
              </a:rPr>
              <a:t>SO2 are responsible  for chlorosis,Necrosis,supressed growth, degradation of chlorophyll</a:t>
            </a:r>
          </a:p>
          <a:p>
            <a:pPr lvl="0"/>
            <a:r>
              <a:rPr lang="en-US" sz="1800" dirty="0">
                <a:solidFill>
                  <a:prstClr val="black"/>
                </a:solidFill>
              </a:rPr>
              <a:t>Oxides of Nitrogen causes suppressed growth and degradation of chlorophyll</a:t>
            </a:r>
          </a:p>
          <a:p>
            <a:pPr lvl="0"/>
            <a:r>
              <a:rPr lang="en-US" sz="1800" dirty="0">
                <a:solidFill>
                  <a:prstClr val="black"/>
                </a:solidFill>
              </a:rPr>
              <a:t>Ethylene is responsible to epinasty.</a:t>
            </a:r>
          </a:p>
          <a:p>
            <a:endParaRPr lang="en-US" sz="1800" dirty="0"/>
          </a:p>
        </p:txBody>
      </p:sp>
      <p:sp>
        <p:nvSpPr>
          <p:cNvPr id="4" name="Date Placeholder 3"/>
          <p:cNvSpPr>
            <a:spLocks noGrp="1"/>
          </p:cNvSpPr>
          <p:nvPr>
            <p:ph type="dt" sz="half" idx="10"/>
          </p:nvPr>
        </p:nvSpPr>
        <p:spPr/>
        <p:txBody>
          <a:bodyPr/>
          <a:lstStyle/>
          <a:p>
            <a:fld id="{005E8B99-3BEF-4529-BF04-6829CA17739B}" type="datetime1">
              <a:rPr lang="en-US" smtClean="0"/>
              <a:t>4/11/2022</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effect of air pollution on plants(CO4)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Source control-</a:t>
            </a:r>
          </a:p>
          <a:p>
            <a:r>
              <a:rPr lang="en-US" sz="1800" dirty="0"/>
              <a:t>Using unleaded petrol</a:t>
            </a:r>
          </a:p>
          <a:p>
            <a:r>
              <a:rPr lang="en-US" sz="1800" dirty="0"/>
              <a:t>Using fuels with low </a:t>
            </a:r>
            <a:r>
              <a:rPr lang="en-US" sz="1800" dirty="0" err="1"/>
              <a:t>sulphur</a:t>
            </a:r>
            <a:r>
              <a:rPr lang="en-US" sz="1800" dirty="0"/>
              <a:t> and ash content</a:t>
            </a:r>
          </a:p>
          <a:p>
            <a:r>
              <a:rPr lang="en-US" sz="1800" dirty="0"/>
              <a:t>Encouraging people to use public transport, walk or use a cycle as opposed to private vehicles</a:t>
            </a:r>
          </a:p>
          <a:p>
            <a:r>
              <a:rPr lang="en-US" sz="1800" dirty="0"/>
              <a:t>Ensure that houses, schools,  restaurants and playgrounds are not located on busy streets</a:t>
            </a:r>
          </a:p>
          <a:p>
            <a:r>
              <a:rPr lang="en-US" sz="1800" dirty="0"/>
              <a:t>Emission rates should be restricted to permissible levels by each and every industry</a:t>
            </a:r>
          </a:p>
          <a:p>
            <a:r>
              <a:rPr lang="en-US" sz="1800" dirty="0"/>
              <a:t>Incorporation of air pollution control equipment in design of plant layout must be made mandatory</a:t>
            </a:r>
          </a:p>
          <a:p>
            <a:endParaRPr lang="en-US" sz="1800" dirty="0"/>
          </a:p>
        </p:txBody>
      </p:sp>
      <p:sp>
        <p:nvSpPr>
          <p:cNvPr id="4" name="Date Placeholder 3"/>
          <p:cNvSpPr>
            <a:spLocks noGrp="1"/>
          </p:cNvSpPr>
          <p:nvPr>
            <p:ph type="dt" sz="half" idx="10"/>
          </p:nvPr>
        </p:nvSpPr>
        <p:spPr/>
        <p:txBody>
          <a:bodyPr/>
          <a:lstStyle/>
          <a:p>
            <a:fld id="{303DA941-5887-4717-9382-AAE588C41082}" type="datetime1">
              <a:rPr lang="en-US" smtClean="0"/>
              <a:t>4/11/2022</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Control Measure(CO4)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1800" dirty="0"/>
              <a:t>Carbon absorbers</a:t>
            </a:r>
          </a:p>
          <a:p>
            <a:r>
              <a:rPr lang="en-US" sz="1800" dirty="0"/>
              <a:t>Fabric filters or bag houses</a:t>
            </a:r>
          </a:p>
          <a:p>
            <a:r>
              <a:rPr lang="en-US" sz="1800" dirty="0"/>
              <a:t>Catalytic reactors</a:t>
            </a:r>
          </a:p>
          <a:p>
            <a:r>
              <a:rPr lang="en-US" sz="1800" dirty="0"/>
              <a:t>Electrostatic precipitators (ESPs)</a:t>
            </a:r>
          </a:p>
          <a:p>
            <a:endParaRPr lang="en-US" dirty="0"/>
          </a:p>
        </p:txBody>
      </p:sp>
      <p:sp>
        <p:nvSpPr>
          <p:cNvPr id="4" name="Date Placeholder 3"/>
          <p:cNvSpPr>
            <a:spLocks noGrp="1"/>
          </p:cNvSpPr>
          <p:nvPr>
            <p:ph type="dt" sz="half" idx="10"/>
          </p:nvPr>
        </p:nvSpPr>
        <p:spPr/>
        <p:txBody>
          <a:bodyPr/>
          <a:lstStyle/>
          <a:p>
            <a:fld id="{A340FF94-1ACA-4FE8-9BC5-728D0515C81D}" type="datetime1">
              <a:rPr lang="en-US" smtClean="0"/>
              <a:t>4/11/2022</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Common control devices for pollutants (CO4)</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2" descr="E:\download.png"/>
          <p:cNvPicPr>
            <a:picLocks noChangeAspect="1" noChangeArrowheads="1"/>
          </p:cNvPicPr>
          <p:nvPr/>
        </p:nvPicPr>
        <p:blipFill>
          <a:blip r:embed="rId3"/>
          <a:srcRect/>
          <a:stretch>
            <a:fillRect/>
          </a:stretch>
        </p:blipFill>
        <p:spPr bwMode="auto">
          <a:xfrm>
            <a:off x="4343400" y="1752600"/>
            <a:ext cx="4267200" cy="2819400"/>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The addition of harmful organic and inorganic chemicals as well as biological chemicals which change the physical and chemical properties of water  is known as water pollution</a:t>
            </a:r>
          </a:p>
          <a:p>
            <a:endParaRPr lang="en-US" sz="1800" dirty="0"/>
          </a:p>
        </p:txBody>
      </p:sp>
      <p:sp>
        <p:nvSpPr>
          <p:cNvPr id="4" name="Date Placeholder 3"/>
          <p:cNvSpPr>
            <a:spLocks noGrp="1"/>
          </p:cNvSpPr>
          <p:nvPr>
            <p:ph type="dt" sz="half" idx="10"/>
          </p:nvPr>
        </p:nvSpPr>
        <p:spPr/>
        <p:txBody>
          <a:bodyPr/>
          <a:lstStyle/>
          <a:p>
            <a:fld id="{FFC5DB08-0613-4264-BE5A-8BFA0FED44F1}" type="datetime1">
              <a:rPr lang="en-US" smtClean="0"/>
              <a:t>4/11/2022</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Water pollution(CO4)</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2" descr="C:\Users\admin\Desktop\stock-photo-water-pollution-190382873.jpg"/>
          <p:cNvPicPr>
            <a:picLocks noChangeAspect="1" noChangeArrowheads="1"/>
          </p:cNvPicPr>
          <p:nvPr/>
        </p:nvPicPr>
        <p:blipFill>
          <a:blip r:embed="rId3"/>
          <a:srcRect/>
          <a:stretch>
            <a:fillRect/>
          </a:stretch>
        </p:blipFill>
        <p:spPr bwMode="auto">
          <a:xfrm>
            <a:off x="4876800" y="2286000"/>
            <a:ext cx="3886200" cy="3473713"/>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Point sources like municipal and industrial discharge pipes</a:t>
            </a:r>
          </a:p>
          <a:p>
            <a:r>
              <a:rPr lang="en-US" sz="1800" dirty="0"/>
              <a:t>Non-Point sources like mining runoff and acid rain</a:t>
            </a:r>
          </a:p>
          <a:p>
            <a:endParaRPr lang="en-US" sz="1800" dirty="0"/>
          </a:p>
        </p:txBody>
      </p:sp>
      <p:sp>
        <p:nvSpPr>
          <p:cNvPr id="4" name="Date Placeholder 3"/>
          <p:cNvSpPr>
            <a:spLocks noGrp="1"/>
          </p:cNvSpPr>
          <p:nvPr>
            <p:ph type="dt" sz="half" idx="10"/>
          </p:nvPr>
        </p:nvSpPr>
        <p:spPr/>
        <p:txBody>
          <a:bodyPr/>
          <a:lstStyle/>
          <a:p>
            <a:fld id="{ECC35BC2-84D2-44FB-A534-1BD45DD57279}" type="datetime1">
              <a:rPr lang="en-US" smtClean="0"/>
              <a:t>4/11/2022</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SOURSES OF WATER POLLUTION(CO4)</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2" descr="E:\29.1. Point and Non-Point Source Pollution.jpg"/>
          <p:cNvPicPr>
            <a:picLocks noChangeAspect="1" noChangeArrowheads="1"/>
          </p:cNvPicPr>
          <p:nvPr/>
        </p:nvPicPr>
        <p:blipFill>
          <a:blip r:embed="rId3"/>
          <a:srcRect/>
          <a:stretch>
            <a:fillRect/>
          </a:stretch>
        </p:blipFill>
        <p:spPr bwMode="auto">
          <a:xfrm>
            <a:off x="1828800" y="2362200"/>
            <a:ext cx="4953000" cy="3062287"/>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525963"/>
          </a:xfrm>
        </p:spPr>
        <p:txBody>
          <a:bodyPr>
            <a:normAutofit fontScale="92500" lnSpcReduction="10000"/>
          </a:bodyPr>
          <a:lstStyle/>
          <a:p>
            <a:r>
              <a:rPr lang="en-US" sz="2800" b="1" dirty="0"/>
              <a:t>UNIT-II (Natural Resources and Associated Problems)</a:t>
            </a:r>
            <a:endParaRPr lang="en-US" sz="1800" b="1" dirty="0"/>
          </a:p>
          <a:p>
            <a:pPr algn="just"/>
            <a:r>
              <a:rPr lang="en-US" sz="2000" dirty="0"/>
              <a:t>Natural resources and associated problems. </a:t>
            </a:r>
          </a:p>
          <a:p>
            <a:pPr algn="just"/>
            <a:r>
              <a:rPr lang="en-US" sz="2000" b="1" dirty="0"/>
              <a:t>Forest resources: </a:t>
            </a:r>
            <a:r>
              <a:rPr lang="en-US" sz="2000" dirty="0"/>
              <a:t>Use and over-exploitation, deforestation. Timber extraction, mining, dams and their effects on forest and tribal people.</a:t>
            </a:r>
          </a:p>
          <a:p>
            <a:pPr algn="just"/>
            <a:r>
              <a:rPr lang="en-US" sz="2000" dirty="0"/>
              <a:t>Mineral resources: Use and exploitation, environmental effects of extracting and using mineral resources. </a:t>
            </a:r>
          </a:p>
          <a:p>
            <a:pPr algn="just"/>
            <a:r>
              <a:rPr lang="en-US" sz="2000" b="1" dirty="0"/>
              <a:t>Food resources: </a:t>
            </a:r>
            <a:r>
              <a:rPr lang="en-US" sz="2000" dirty="0"/>
              <a:t>World food problems, changes caused by agriculture and over-grazing, effects of modern agriculture, fertilizer-pesticide problems, water logging, salinity.</a:t>
            </a:r>
          </a:p>
          <a:p>
            <a:pPr algn="just"/>
            <a:r>
              <a:rPr lang="en-US" sz="2000" b="1" dirty="0"/>
              <a:t>Land resources:</a:t>
            </a:r>
            <a:r>
              <a:rPr lang="en-US" sz="2000" dirty="0"/>
              <a:t> Land as a resource, land degradation, man induced landslides. Equitable use of resources for sustainable lifestyles.</a:t>
            </a:r>
          </a:p>
          <a:p>
            <a:pPr algn="just"/>
            <a:r>
              <a:rPr lang="en-US" sz="2000" b="1" dirty="0"/>
              <a:t>Non Renewable Energy Resources:</a:t>
            </a:r>
            <a:r>
              <a:rPr lang="en-US" sz="2000" dirty="0"/>
              <a:t> Fossil fuels and their reserves, Nuclear energy, types, uses and effects, </a:t>
            </a:r>
          </a:p>
          <a:p>
            <a:pPr algn="just"/>
            <a:r>
              <a:rPr lang="en-US" sz="2000" b="1" dirty="0"/>
              <a:t>Renewable Energy Resources: </a:t>
            </a:r>
            <a:r>
              <a:rPr lang="en-US" sz="2000" dirty="0"/>
              <a:t>hydropower, Solar energy, geothermal, tidal and wind energy, Biomass energy, biogas and its advantages.</a:t>
            </a:r>
          </a:p>
          <a:p>
            <a:endParaRPr lang="en-US" sz="1800" dirty="0"/>
          </a:p>
        </p:txBody>
      </p:sp>
      <p:sp>
        <p:nvSpPr>
          <p:cNvPr id="6" name="Date Placeholder 5"/>
          <p:cNvSpPr>
            <a:spLocks noGrp="1"/>
          </p:cNvSpPr>
          <p:nvPr>
            <p:ph type="dt" sz="half" idx="10"/>
          </p:nvPr>
        </p:nvSpPr>
        <p:spPr/>
        <p:txBody>
          <a:bodyPr/>
          <a:lstStyle/>
          <a:p>
            <a:fld id="{B32777B1-EEAB-4658-9593-D6452D0E72FB}" type="datetime1">
              <a:rPr lang="en-US" smtClean="0"/>
              <a:t>4/11/2022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4</a:t>
            </a:r>
            <a:endParaRPr lang="en-US" dirty="0"/>
          </a:p>
        </p:txBody>
      </p:sp>
    </p:spTree>
    <p:extLst>
      <p:ext uri="{BB962C8B-B14F-4D97-AF65-F5344CB8AC3E}">
        <p14:creationId xmlns:p14="http://schemas.microsoft.com/office/powerpoint/2010/main" val="26678840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Organic pollutants</a:t>
            </a:r>
          </a:p>
          <a:p>
            <a:r>
              <a:rPr lang="en-US" sz="1800" dirty="0"/>
              <a:t>Inorganic pollutants</a:t>
            </a:r>
          </a:p>
          <a:p>
            <a:r>
              <a:rPr lang="en-US" sz="1800" dirty="0"/>
              <a:t>Suspended solid and sediments</a:t>
            </a:r>
          </a:p>
          <a:p>
            <a:r>
              <a:rPr lang="en-US" sz="1800" dirty="0"/>
              <a:t>Radioactive materials</a:t>
            </a:r>
          </a:p>
          <a:p>
            <a:r>
              <a:rPr lang="en-US" sz="1800" dirty="0"/>
              <a:t>Thermal pollution</a:t>
            </a:r>
          </a:p>
          <a:p>
            <a:endParaRPr lang="en-US" sz="1800" dirty="0"/>
          </a:p>
        </p:txBody>
      </p:sp>
      <p:sp>
        <p:nvSpPr>
          <p:cNvPr id="4" name="Date Placeholder 3"/>
          <p:cNvSpPr>
            <a:spLocks noGrp="1"/>
          </p:cNvSpPr>
          <p:nvPr>
            <p:ph type="dt" sz="half" idx="10"/>
          </p:nvPr>
        </p:nvSpPr>
        <p:spPr/>
        <p:txBody>
          <a:bodyPr/>
          <a:lstStyle/>
          <a:p>
            <a:fld id="{B1815D05-1C24-4DCE-87C5-6EE5943E2FDA}" type="datetime1">
              <a:rPr lang="en-US" smtClean="0"/>
              <a:t>4/11/2022</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Water</a:t>
            </a:r>
            <a:r>
              <a:rPr kumimoji="0" lang="en-US" sz="3000" b="0" i="0" u="none" strike="noStrike" kern="1200" cap="none" spc="0" normalizeH="0" noProof="0" dirty="0">
                <a:ln>
                  <a:noFill/>
                </a:ln>
                <a:solidFill>
                  <a:schemeClr val="dk1"/>
                </a:solidFill>
                <a:effectLst/>
                <a:uLnTx/>
                <a:uFillTx/>
                <a:latin typeface="+mn-lt"/>
                <a:ea typeface="+mn-ea"/>
                <a:cs typeface="+mn-cs"/>
              </a:rPr>
              <a:t> pollutants(CO4)</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2" descr="E:\images (1).jpg"/>
          <p:cNvPicPr>
            <a:picLocks noChangeAspect="1" noChangeArrowheads="1"/>
          </p:cNvPicPr>
          <p:nvPr/>
        </p:nvPicPr>
        <p:blipFill>
          <a:blip r:embed="rId3"/>
          <a:srcRect/>
          <a:stretch>
            <a:fillRect/>
          </a:stretch>
        </p:blipFill>
        <p:spPr bwMode="auto">
          <a:xfrm>
            <a:off x="5562600" y="1524000"/>
            <a:ext cx="3276600" cy="2743200"/>
          </a:xfrm>
          <a:prstGeom prst="rect">
            <a:avLst/>
          </a:prstGeom>
          <a:noFill/>
        </p:spPr>
      </p:pic>
      <p:pic>
        <p:nvPicPr>
          <p:cNvPr id="10" name="Picture 3" descr="E:\images (4).jpg"/>
          <p:cNvPicPr>
            <a:picLocks noChangeAspect="1" noChangeArrowheads="1"/>
          </p:cNvPicPr>
          <p:nvPr/>
        </p:nvPicPr>
        <p:blipFill>
          <a:blip r:embed="rId4"/>
          <a:srcRect/>
          <a:stretch>
            <a:fillRect/>
          </a:stretch>
        </p:blipFill>
        <p:spPr bwMode="auto">
          <a:xfrm>
            <a:off x="990600" y="3276600"/>
            <a:ext cx="3429000" cy="1828800"/>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Death of aquatic (water) animals</a:t>
            </a:r>
          </a:p>
          <a:p>
            <a:r>
              <a:rPr lang="en-US" sz="1800" dirty="0"/>
              <a:t>Disruption of food-chains</a:t>
            </a:r>
          </a:p>
          <a:p>
            <a:r>
              <a:rPr lang="en-US" sz="1800" dirty="0"/>
              <a:t>Diseases</a:t>
            </a:r>
          </a:p>
          <a:p>
            <a:r>
              <a:rPr lang="en-US" sz="1800" dirty="0"/>
              <a:t>Destruction of ecosystems</a:t>
            </a:r>
          </a:p>
          <a:p>
            <a:r>
              <a:rPr lang="en-US" sz="1800" dirty="0"/>
              <a:t>Increase in Algal Blooms</a:t>
            </a:r>
          </a:p>
          <a:p>
            <a:r>
              <a:rPr lang="en-US" sz="1800" dirty="0"/>
              <a:t>Oil Spill Ramifications</a:t>
            </a:r>
          </a:p>
          <a:p>
            <a:r>
              <a:rPr lang="en-US" sz="1800" dirty="0"/>
              <a:t>Bioaccumulative and non-biodegradable pesticides are accumulated in animal bodies.</a:t>
            </a:r>
            <a:endParaRPr lang="en-US" sz="1800" b="1" dirty="0"/>
          </a:p>
          <a:p>
            <a:endParaRPr lang="en-US" sz="1800" dirty="0"/>
          </a:p>
        </p:txBody>
      </p:sp>
      <p:sp>
        <p:nvSpPr>
          <p:cNvPr id="4" name="Date Placeholder 3"/>
          <p:cNvSpPr>
            <a:spLocks noGrp="1"/>
          </p:cNvSpPr>
          <p:nvPr>
            <p:ph type="dt" sz="half" idx="10"/>
          </p:nvPr>
        </p:nvSpPr>
        <p:spPr/>
        <p:txBody>
          <a:bodyPr/>
          <a:lstStyle/>
          <a:p>
            <a:fld id="{6FCBDAED-E374-4EFD-B47F-B2D0771F5EA6}" type="datetime1">
              <a:rPr lang="en-US" smtClean="0"/>
              <a:t>4/11/2022</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Effects of water pollution(CO4)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Increase in the noise in the atmosphere is called sound pollution or noise pollution.</a:t>
            </a:r>
          </a:p>
          <a:p>
            <a:r>
              <a:rPr lang="en-US" sz="1800" dirty="0"/>
              <a:t>Noise is a loud and unwanted or unpleasant sound.</a:t>
            </a:r>
          </a:p>
          <a:p>
            <a:endParaRPr lang="en-US" sz="1800" dirty="0"/>
          </a:p>
        </p:txBody>
      </p:sp>
      <p:sp>
        <p:nvSpPr>
          <p:cNvPr id="4" name="Date Placeholder 3"/>
          <p:cNvSpPr>
            <a:spLocks noGrp="1"/>
          </p:cNvSpPr>
          <p:nvPr>
            <p:ph type="dt" sz="half" idx="10"/>
          </p:nvPr>
        </p:nvSpPr>
        <p:spPr/>
        <p:txBody>
          <a:bodyPr/>
          <a:lstStyle/>
          <a:p>
            <a:fld id="{143ABE4E-981C-4244-9DBD-2EB734CDE62F}" type="datetime1">
              <a:rPr lang="en-US" smtClean="0"/>
              <a:t>4/11/2022</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Noise pollution(CO4)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2" descr="C:\Users\user\Pictures\20150928180733.jpg"/>
          <p:cNvPicPr>
            <a:picLocks noChangeAspect="1" noChangeArrowheads="1"/>
          </p:cNvPicPr>
          <p:nvPr/>
        </p:nvPicPr>
        <p:blipFill>
          <a:blip r:embed="rId3"/>
          <a:srcRect/>
          <a:stretch>
            <a:fillRect/>
          </a:stretch>
        </p:blipFill>
        <p:spPr bwMode="auto">
          <a:xfrm>
            <a:off x="4419600" y="2438399"/>
            <a:ext cx="3886200" cy="3276601"/>
          </a:xfrm>
          <a:prstGeom prst="rect">
            <a:avLst/>
          </a:prstGeom>
          <a:noFill/>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Industrial Sources:</a:t>
            </a:r>
          </a:p>
          <a:p>
            <a:endParaRPr lang="en-US" sz="1800" dirty="0"/>
          </a:p>
          <a:p>
            <a:r>
              <a:rPr lang="en-US" sz="1800" dirty="0"/>
              <a:t>Transport Vehicles:</a:t>
            </a:r>
          </a:p>
          <a:p>
            <a:endParaRPr lang="en-US" sz="1800" dirty="0"/>
          </a:p>
          <a:p>
            <a:r>
              <a:rPr lang="en-US" sz="1800" dirty="0"/>
              <a:t>Household</a:t>
            </a:r>
          </a:p>
          <a:p>
            <a:endParaRPr lang="en-US" sz="1800" dirty="0"/>
          </a:p>
          <a:p>
            <a:r>
              <a:rPr lang="en-US" sz="1800" dirty="0"/>
              <a:t>Public Address System</a:t>
            </a:r>
          </a:p>
          <a:p>
            <a:endParaRPr lang="en-US" sz="1800" dirty="0"/>
          </a:p>
          <a:p>
            <a:r>
              <a:rPr lang="en-US" sz="1800" dirty="0"/>
              <a:t>Agricultural Machines</a:t>
            </a:r>
          </a:p>
          <a:p>
            <a:endParaRPr lang="en-US" sz="1800" dirty="0"/>
          </a:p>
          <a:p>
            <a:r>
              <a:rPr lang="en-US" sz="1800" dirty="0"/>
              <a:t>Defense Equipment</a:t>
            </a:r>
          </a:p>
        </p:txBody>
      </p:sp>
      <p:sp>
        <p:nvSpPr>
          <p:cNvPr id="4" name="Date Placeholder 3"/>
          <p:cNvSpPr>
            <a:spLocks noGrp="1"/>
          </p:cNvSpPr>
          <p:nvPr>
            <p:ph type="dt" sz="half" idx="10"/>
          </p:nvPr>
        </p:nvSpPr>
        <p:spPr/>
        <p:txBody>
          <a:bodyPr/>
          <a:lstStyle/>
          <a:p>
            <a:fld id="{919973E0-4DFF-4D2A-A128-728F0B16948D}" type="datetime1">
              <a:rPr lang="en-US" smtClean="0"/>
              <a:t>4/11/2022</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Sources(CO4)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3" descr="C:\Users\user\Pictures\20150928180804.jpg"/>
          <p:cNvPicPr>
            <a:picLocks noChangeAspect="1" noChangeArrowheads="1"/>
          </p:cNvPicPr>
          <p:nvPr/>
        </p:nvPicPr>
        <p:blipFill>
          <a:blip r:embed="rId3"/>
          <a:srcRect/>
          <a:stretch>
            <a:fillRect/>
          </a:stretch>
        </p:blipFill>
        <p:spPr bwMode="auto">
          <a:xfrm>
            <a:off x="4800600" y="1752600"/>
            <a:ext cx="4114800" cy="4428720"/>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Construction of soundproof rooms for noisy machines in industrial and manufacturing installations must be encouraged.</a:t>
            </a:r>
          </a:p>
          <a:p>
            <a:r>
              <a:rPr lang="en-US" sz="1800" dirty="0"/>
              <a:t>Use of horns with jarring sounds, motorbikes with damaged exhaust pipes, noisy trucks to be banned.</a:t>
            </a:r>
          </a:p>
          <a:p>
            <a:r>
              <a:rPr lang="en-US" sz="1800" dirty="0"/>
              <a:t>Noise producing industries, airports, bus and transport terminals and railway stations to sighted far from where living places.</a:t>
            </a:r>
          </a:p>
          <a:p>
            <a:r>
              <a:rPr lang="en-US" sz="1800" dirty="0"/>
              <a:t>Vegetation (trees) along roads and in residential areas is a good way to reduce noise pollution as they absorb sound.</a:t>
            </a:r>
          </a:p>
          <a:p>
            <a:pPr>
              <a:buNone/>
            </a:pPr>
            <a:br>
              <a:rPr lang="en-US" sz="1800" dirty="0"/>
            </a:br>
            <a:endParaRPr lang="en-US" sz="1800" dirty="0"/>
          </a:p>
          <a:p>
            <a:endParaRPr lang="en-US" sz="1800" dirty="0"/>
          </a:p>
        </p:txBody>
      </p:sp>
      <p:sp>
        <p:nvSpPr>
          <p:cNvPr id="4" name="Date Placeholder 3"/>
          <p:cNvSpPr>
            <a:spLocks noGrp="1"/>
          </p:cNvSpPr>
          <p:nvPr>
            <p:ph type="dt" sz="half" idx="10"/>
          </p:nvPr>
        </p:nvSpPr>
        <p:spPr/>
        <p:txBody>
          <a:bodyPr/>
          <a:lstStyle/>
          <a:p>
            <a:fld id="{29417903-28B9-4E0B-9CC3-AE40C6EC04FC}" type="datetime1">
              <a:rPr lang="en-US" smtClean="0"/>
              <a:t>4/11/2022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Control</a:t>
            </a:r>
            <a:r>
              <a:rPr kumimoji="0" lang="en-US" sz="3000" b="0" i="0" u="none" strike="noStrike" kern="1200" cap="none" spc="0" normalizeH="0" noProof="0" dirty="0">
                <a:ln>
                  <a:noFill/>
                </a:ln>
                <a:solidFill>
                  <a:schemeClr val="dk1"/>
                </a:solidFill>
                <a:effectLst/>
                <a:uLnTx/>
                <a:uFillTx/>
                <a:latin typeface="+mn-lt"/>
                <a:ea typeface="+mn-ea"/>
                <a:cs typeface="+mn-cs"/>
              </a:rPr>
              <a:t> measures(CO4)</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2" descr="E:\images (2).jpg"/>
          <p:cNvPicPr>
            <a:picLocks noChangeAspect="1" noChangeArrowheads="1"/>
          </p:cNvPicPr>
          <p:nvPr/>
        </p:nvPicPr>
        <p:blipFill>
          <a:blip r:embed="rId3"/>
          <a:srcRect/>
          <a:stretch>
            <a:fillRect/>
          </a:stretch>
        </p:blipFill>
        <p:spPr bwMode="auto">
          <a:xfrm>
            <a:off x="5029200" y="3352800"/>
            <a:ext cx="2959554" cy="2743200"/>
          </a:xfrm>
          <a:prstGeom prst="rect">
            <a:avLst/>
          </a:prstGeom>
          <a:noFill/>
        </p:spPr>
      </p:pic>
      <p:pic>
        <p:nvPicPr>
          <p:cNvPr id="10" name="Picture 2" descr="D:\images (1).jpg"/>
          <p:cNvPicPr>
            <a:picLocks noChangeAspect="1" noChangeArrowheads="1"/>
          </p:cNvPicPr>
          <p:nvPr/>
        </p:nvPicPr>
        <p:blipFill>
          <a:blip r:embed="rId4"/>
          <a:srcRect/>
          <a:stretch>
            <a:fillRect/>
          </a:stretch>
        </p:blipFill>
        <p:spPr bwMode="auto">
          <a:xfrm>
            <a:off x="1066800" y="3657600"/>
            <a:ext cx="2895600" cy="259080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Soil pollution occurs when the presence of toxic chemicals, pollutants or contaminants in the soil is in high enough concentrations to be of risk to plants, wildlife, humans and of course, the soil itself.</a:t>
            </a:r>
            <a:br>
              <a:rPr lang="en-US" sz="1800" dirty="0"/>
            </a:br>
            <a:br>
              <a:rPr lang="en-US" sz="1800" dirty="0"/>
            </a:br>
            <a:endParaRPr lang="en-US" sz="1800" dirty="0"/>
          </a:p>
          <a:p>
            <a:endParaRPr lang="en-US" sz="1800" dirty="0"/>
          </a:p>
        </p:txBody>
      </p:sp>
      <p:sp>
        <p:nvSpPr>
          <p:cNvPr id="4" name="Date Placeholder 3"/>
          <p:cNvSpPr>
            <a:spLocks noGrp="1"/>
          </p:cNvSpPr>
          <p:nvPr>
            <p:ph type="dt" sz="half" idx="10"/>
          </p:nvPr>
        </p:nvSpPr>
        <p:spPr/>
        <p:txBody>
          <a:bodyPr/>
          <a:lstStyle/>
          <a:p>
            <a:fld id="{44358160-22F7-44A8-8F34-13F2D2E3D483}" type="datetime1">
              <a:rPr lang="en-US" smtClean="0"/>
              <a:t>4/11/2022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Soil pollution(CO4)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2" descr="C:\Users\admin\Desktop\images.jpg"/>
          <p:cNvPicPr>
            <a:picLocks noChangeAspect="1" noChangeArrowheads="1"/>
          </p:cNvPicPr>
          <p:nvPr/>
        </p:nvPicPr>
        <p:blipFill>
          <a:blip r:embed="rId3"/>
          <a:srcRect/>
          <a:stretch>
            <a:fillRect/>
          </a:stretch>
        </p:blipFill>
        <p:spPr bwMode="auto">
          <a:xfrm>
            <a:off x="2133600" y="2514600"/>
            <a:ext cx="4876800" cy="2362200"/>
          </a:xfrm>
          <a:prstGeom prst="rect">
            <a:avLst/>
          </a:prstGeom>
          <a:noFill/>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Industrial wastes</a:t>
            </a:r>
          </a:p>
          <a:p>
            <a:r>
              <a:rPr lang="en-US" sz="1800" dirty="0"/>
              <a:t>Urban wastes</a:t>
            </a:r>
          </a:p>
          <a:p>
            <a:r>
              <a:rPr lang="en-US" sz="1800" dirty="0"/>
              <a:t>Agricultural practices</a:t>
            </a:r>
          </a:p>
          <a:p>
            <a:r>
              <a:rPr lang="en-US" sz="1800" dirty="0"/>
              <a:t>Radioactive pollutants</a:t>
            </a:r>
          </a:p>
          <a:p>
            <a:r>
              <a:rPr lang="en-US" sz="1800" dirty="0"/>
              <a:t>Biological agents</a:t>
            </a:r>
          </a:p>
          <a:p>
            <a:r>
              <a:rPr lang="en-US" sz="1800" dirty="0"/>
              <a:t>Mining sources</a:t>
            </a:r>
          </a:p>
          <a:p>
            <a:r>
              <a:rPr lang="en-US" sz="1800" dirty="0"/>
              <a:t>Construction sources</a:t>
            </a:r>
            <a:br>
              <a:rPr lang="en-US" sz="1800" dirty="0"/>
            </a:br>
            <a:endParaRPr lang="en-US" sz="1800" dirty="0"/>
          </a:p>
          <a:p>
            <a:endParaRPr lang="en-US" sz="1800" dirty="0"/>
          </a:p>
        </p:txBody>
      </p:sp>
      <p:sp>
        <p:nvSpPr>
          <p:cNvPr id="4" name="Date Placeholder 3"/>
          <p:cNvSpPr>
            <a:spLocks noGrp="1"/>
          </p:cNvSpPr>
          <p:nvPr>
            <p:ph type="dt" sz="half" idx="10"/>
          </p:nvPr>
        </p:nvSpPr>
        <p:spPr/>
        <p:txBody>
          <a:bodyPr/>
          <a:lstStyle/>
          <a:p>
            <a:fld id="{C6392C73-E3B6-4649-9093-F7F52F517BBF}" type="datetime1">
              <a:rPr lang="en-US" smtClean="0"/>
              <a:t>4/11/2022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Soil pollution sources(CO4)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solidFill>
                  <a:schemeClr val="tx1">
                    <a:lumMod val="95000"/>
                    <a:lumOff val="5000"/>
                  </a:schemeClr>
                </a:solidFill>
              </a:rPr>
              <a:t>Contaminated lands and environments can:</a:t>
            </a:r>
            <a:br>
              <a:rPr lang="en-US" sz="1800" dirty="0">
                <a:solidFill>
                  <a:schemeClr val="tx1">
                    <a:lumMod val="95000"/>
                    <a:lumOff val="5000"/>
                  </a:schemeClr>
                </a:solidFill>
              </a:rPr>
            </a:br>
            <a:r>
              <a:rPr lang="en-US" sz="1800" dirty="0">
                <a:solidFill>
                  <a:schemeClr val="tx1">
                    <a:lumMod val="95000"/>
                    <a:lumOff val="5000"/>
                  </a:schemeClr>
                </a:solidFill>
              </a:rPr>
              <a:t>Cause problems in the human respiratory system.</a:t>
            </a:r>
            <a:br>
              <a:rPr lang="en-US" sz="1800" dirty="0">
                <a:solidFill>
                  <a:schemeClr val="tx1">
                    <a:lumMod val="95000"/>
                    <a:lumOff val="5000"/>
                  </a:schemeClr>
                </a:solidFill>
              </a:rPr>
            </a:br>
            <a:r>
              <a:rPr lang="en-US" sz="1800" dirty="0">
                <a:solidFill>
                  <a:schemeClr val="tx1">
                    <a:lumMod val="95000"/>
                    <a:lumOff val="5000"/>
                  </a:schemeClr>
                </a:solidFill>
              </a:rPr>
              <a:t>Cause problems on the skin.</a:t>
            </a:r>
            <a:br>
              <a:rPr lang="en-US" sz="1800" dirty="0">
                <a:solidFill>
                  <a:schemeClr val="tx1">
                    <a:lumMod val="95000"/>
                    <a:lumOff val="5000"/>
                  </a:schemeClr>
                </a:solidFill>
              </a:rPr>
            </a:br>
            <a:r>
              <a:rPr lang="en-US" sz="1800" dirty="0">
                <a:solidFill>
                  <a:schemeClr val="tx1">
                    <a:lumMod val="95000"/>
                    <a:lumOff val="5000"/>
                  </a:schemeClr>
                </a:solidFill>
              </a:rPr>
              <a:t>Cause various kinds of </a:t>
            </a:r>
            <a:r>
              <a:rPr lang="en-US" sz="1800" dirty="0">
                <a:solidFill>
                  <a:schemeClr val="tx1">
                    <a:lumMod val="85000"/>
                    <a:lumOff val="15000"/>
                  </a:schemeClr>
                </a:solidFill>
                <a:hlinkClick r:id="rId2" tooltip="causes of cancer"/>
              </a:rPr>
              <a:t>cancers</a:t>
            </a:r>
            <a:r>
              <a:rPr lang="en-US" sz="1800" dirty="0">
                <a:solidFill>
                  <a:schemeClr val="tx1">
                    <a:lumMod val="85000"/>
                    <a:lumOff val="15000"/>
                  </a:schemeClr>
                </a:solidFill>
              </a:rPr>
              <a:t>.</a:t>
            </a:r>
          </a:p>
          <a:p>
            <a:endParaRPr lang="en-US" sz="1800" dirty="0"/>
          </a:p>
        </p:txBody>
      </p:sp>
      <p:sp>
        <p:nvSpPr>
          <p:cNvPr id="4" name="Date Placeholder 3"/>
          <p:cNvSpPr>
            <a:spLocks noGrp="1"/>
          </p:cNvSpPr>
          <p:nvPr>
            <p:ph type="dt" sz="half" idx="10"/>
          </p:nvPr>
        </p:nvSpPr>
        <p:spPr/>
        <p:txBody>
          <a:bodyPr/>
          <a:lstStyle/>
          <a:p>
            <a:fld id="{0E32C9F8-6B52-4F80-8CC4-2355B3D208D5}" type="datetime1">
              <a:rPr lang="en-US" smtClean="0"/>
              <a:t>4/11/2022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Soil pollution Effects(CO4)</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Proper dumping of unwanted materials: </a:t>
            </a:r>
          </a:p>
          <a:p>
            <a:r>
              <a:rPr lang="en-US" sz="1800" dirty="0"/>
              <a:t>Production of natural fertilizers</a:t>
            </a:r>
          </a:p>
          <a:p>
            <a:r>
              <a:rPr lang="en-US" sz="1800" dirty="0"/>
              <a:t>Proper hygienic condition: People should be trained regarding sanitary habits.</a:t>
            </a:r>
          </a:p>
          <a:p>
            <a:r>
              <a:rPr lang="en-US" sz="1800" dirty="0"/>
              <a:t>Public awareness</a:t>
            </a:r>
          </a:p>
          <a:p>
            <a:r>
              <a:rPr lang="en-US" sz="1800" dirty="0"/>
              <a:t>Recycling and Reuse of wastes</a:t>
            </a:r>
          </a:p>
          <a:p>
            <a:r>
              <a:rPr lang="en-US" sz="1800" dirty="0"/>
              <a:t>Ban on Toxic chemicals</a:t>
            </a:r>
          </a:p>
          <a:p>
            <a:endParaRPr lang="en-US" sz="1800" dirty="0"/>
          </a:p>
        </p:txBody>
      </p:sp>
      <p:sp>
        <p:nvSpPr>
          <p:cNvPr id="4" name="Date Placeholder 3"/>
          <p:cNvSpPr>
            <a:spLocks noGrp="1"/>
          </p:cNvSpPr>
          <p:nvPr>
            <p:ph type="dt" sz="half" idx="10"/>
          </p:nvPr>
        </p:nvSpPr>
        <p:spPr/>
        <p:txBody>
          <a:bodyPr/>
          <a:lstStyle/>
          <a:p>
            <a:fld id="{89E4AA6F-3EA8-43BF-BF02-B21B428CEE6F}" type="datetime1">
              <a:rPr lang="en-US" smtClean="0"/>
              <a:t>4/11/2022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Control measures(CO4)</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An increase in the optimum water temperature by industrial may be called as “Thermal Pollution”</a:t>
            </a:r>
          </a:p>
          <a:p>
            <a:endParaRPr lang="en-US" sz="1800" dirty="0"/>
          </a:p>
        </p:txBody>
      </p:sp>
      <p:sp>
        <p:nvSpPr>
          <p:cNvPr id="4" name="Date Placeholder 3"/>
          <p:cNvSpPr>
            <a:spLocks noGrp="1"/>
          </p:cNvSpPr>
          <p:nvPr>
            <p:ph type="dt" sz="half" idx="10"/>
          </p:nvPr>
        </p:nvSpPr>
        <p:spPr/>
        <p:txBody>
          <a:bodyPr/>
          <a:lstStyle/>
          <a:p>
            <a:fld id="{6F153962-A0FB-4D2A-9E90-5AF2562F39C9}" type="datetime1">
              <a:rPr lang="en-US" smtClean="0"/>
              <a:t>4/11/2022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Thermal</a:t>
            </a:r>
            <a:r>
              <a:rPr kumimoji="0" lang="en-US" sz="3000" b="0" i="0" u="none" strike="noStrike" kern="1200" cap="none" spc="0" normalizeH="0" noProof="0" dirty="0">
                <a:ln>
                  <a:noFill/>
                </a:ln>
                <a:solidFill>
                  <a:schemeClr val="dk1"/>
                </a:solidFill>
                <a:effectLst/>
                <a:uLnTx/>
                <a:uFillTx/>
                <a:latin typeface="+mn-lt"/>
                <a:ea typeface="+mn-ea"/>
                <a:cs typeface="+mn-cs"/>
              </a:rPr>
              <a:t> pollution</a:t>
            </a:r>
            <a:r>
              <a:rPr kumimoji="0" lang="en-US" sz="3000" b="0" i="0" u="none" strike="noStrike" kern="1200" cap="none" spc="0" normalizeH="0" baseline="0" noProof="0" dirty="0">
                <a:ln>
                  <a:noFill/>
                </a:ln>
                <a:solidFill>
                  <a:schemeClr val="dk1"/>
                </a:solidFill>
                <a:effectLst/>
                <a:uLnTx/>
                <a:uFillTx/>
                <a:latin typeface="+mn-lt"/>
                <a:ea typeface="+mn-ea"/>
                <a:cs typeface="+mn-cs"/>
              </a:rPr>
              <a:t>(CO4..)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2" descr="C:\Users\admin\Desktop\Thermal_Pollution.pdf.jpg"/>
          <p:cNvPicPr>
            <a:picLocks noChangeAspect="1" noChangeArrowheads="1"/>
          </p:cNvPicPr>
          <p:nvPr/>
        </p:nvPicPr>
        <p:blipFill>
          <a:blip r:embed="rId3"/>
          <a:srcRect/>
          <a:stretch>
            <a:fillRect/>
          </a:stretch>
        </p:blipFill>
        <p:spPr bwMode="auto">
          <a:xfrm>
            <a:off x="3733801" y="1600200"/>
            <a:ext cx="5029200" cy="452596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525963"/>
          </a:xfrm>
        </p:spPr>
        <p:txBody>
          <a:bodyPr>
            <a:normAutofit/>
          </a:bodyPr>
          <a:lstStyle/>
          <a:p>
            <a:r>
              <a:rPr lang="en-US" sz="2800" b="1" dirty="0"/>
              <a:t>UNIT-III (Biodiversity Succession)</a:t>
            </a:r>
            <a:endParaRPr lang="en-US" sz="1800" b="1" dirty="0"/>
          </a:p>
          <a:p>
            <a:pPr algn="just"/>
            <a:r>
              <a:rPr lang="en-US" sz="2000" dirty="0"/>
              <a:t>Biodiversity and their importance, Threats to biodiversity, major causes, extinction’s, vulnerability of species to extinction, IUCN threat categories, Red data book. </a:t>
            </a:r>
          </a:p>
          <a:p>
            <a:pPr algn="just"/>
            <a:r>
              <a:rPr lang="en-US" sz="2000" dirty="0"/>
              <a:t>Strategies for biodiversity conservation, principles of biodiversity conservation in-situ and ex-situ conservation </a:t>
            </a:r>
            <a:r>
              <a:rPr lang="en-US" sz="2000" dirty="0" err="1"/>
              <a:t>strategies,Mega</a:t>
            </a:r>
            <a:r>
              <a:rPr lang="en-US" sz="2000" dirty="0"/>
              <a:t> diversity zones and Hot spots, concepts, distribution and importance.</a:t>
            </a:r>
          </a:p>
          <a:p>
            <a:pPr algn="just"/>
            <a:r>
              <a:rPr lang="en-US" sz="2000" b="1" dirty="0"/>
              <a:t>Succession: </a:t>
            </a:r>
            <a:r>
              <a:rPr lang="en-US" sz="2000" dirty="0"/>
              <a:t>Concepts of succession, Types of Succession. Trends in succession. Climax and stability.</a:t>
            </a:r>
          </a:p>
          <a:p>
            <a:endParaRPr lang="en-US" sz="1800" dirty="0"/>
          </a:p>
        </p:txBody>
      </p:sp>
      <p:sp>
        <p:nvSpPr>
          <p:cNvPr id="6" name="Date Placeholder 5"/>
          <p:cNvSpPr>
            <a:spLocks noGrp="1"/>
          </p:cNvSpPr>
          <p:nvPr>
            <p:ph type="dt" sz="half" idx="10"/>
          </p:nvPr>
        </p:nvSpPr>
        <p:spPr/>
        <p:txBody>
          <a:bodyPr/>
          <a:lstStyle/>
          <a:p>
            <a:fld id="{8B45A169-7BDE-4D66-8C0F-DA6E6A8C42FE}" type="datetime1">
              <a:rPr lang="en-US" smtClean="0"/>
              <a:t>4/11/2022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4</a:t>
            </a:r>
            <a:endParaRPr lang="en-US" dirty="0"/>
          </a:p>
        </p:txBody>
      </p:sp>
    </p:spTree>
    <p:extLst>
      <p:ext uri="{BB962C8B-B14F-4D97-AF65-F5344CB8AC3E}">
        <p14:creationId xmlns:p14="http://schemas.microsoft.com/office/powerpoint/2010/main" val="28709944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fontAlgn="base"/>
            <a:r>
              <a:rPr lang="en-US" sz="1800" dirty="0"/>
              <a:t>Coal-fired Power Plants:</a:t>
            </a:r>
          </a:p>
          <a:p>
            <a:pPr fontAlgn="base"/>
            <a:r>
              <a:rPr lang="en-US" sz="1800" dirty="0"/>
              <a:t>Industrial Effluents</a:t>
            </a:r>
          </a:p>
          <a:p>
            <a:pPr fontAlgn="base"/>
            <a:r>
              <a:rPr lang="en-US" sz="1800" dirty="0"/>
              <a:t> Nuclear Power Plants:</a:t>
            </a:r>
          </a:p>
          <a:p>
            <a:pPr fontAlgn="base"/>
            <a:r>
              <a:rPr lang="en-US" sz="1800" dirty="0"/>
              <a:t>Hydro Electric Power</a:t>
            </a:r>
          </a:p>
          <a:p>
            <a:pPr fontAlgn="base"/>
            <a:r>
              <a:rPr lang="en-US" sz="1800" dirty="0"/>
              <a:t>Domestic Sewage:</a:t>
            </a:r>
          </a:p>
          <a:p>
            <a:r>
              <a:rPr lang="en-US" sz="1800" dirty="0"/>
              <a:t>Removal of trees along the shore line  increases solar incidence and  hence    warms up  the water along with deforestation</a:t>
            </a:r>
          </a:p>
          <a:p>
            <a:r>
              <a:rPr lang="en-US" sz="1800" dirty="0"/>
              <a:t>Dumping  of waste warm water by    nuclear plants.</a:t>
            </a:r>
            <a:endParaRPr lang="en-IN" sz="1800" dirty="0"/>
          </a:p>
        </p:txBody>
      </p:sp>
      <p:sp>
        <p:nvSpPr>
          <p:cNvPr id="4" name="Date Placeholder 3"/>
          <p:cNvSpPr>
            <a:spLocks noGrp="1"/>
          </p:cNvSpPr>
          <p:nvPr>
            <p:ph type="dt" sz="half" idx="10"/>
          </p:nvPr>
        </p:nvSpPr>
        <p:spPr/>
        <p:txBody>
          <a:bodyPr/>
          <a:lstStyle/>
          <a:p>
            <a:fld id="{52D2D386-9423-40AB-B215-DBB751116CAF}" type="datetime1">
              <a:rPr lang="en-US" smtClean="0"/>
              <a:t>4/11/2022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Sources</a:t>
            </a:r>
            <a:r>
              <a:rPr kumimoji="0" lang="en-US" sz="3000" b="0" i="0" u="none" strike="noStrike" kern="1200" cap="none" spc="0" normalizeH="0" noProof="0" dirty="0">
                <a:ln>
                  <a:noFill/>
                </a:ln>
                <a:solidFill>
                  <a:schemeClr val="dk1"/>
                </a:solidFill>
                <a:effectLst/>
                <a:uLnTx/>
                <a:uFillTx/>
                <a:latin typeface="+mn-lt"/>
                <a:ea typeface="+mn-ea"/>
                <a:cs typeface="+mn-cs"/>
              </a:rPr>
              <a:t> of thermal pollution(CO4)</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6B656EF3-6678-4E06-9C1D-1C7A473719E7}"/>
              </a:ext>
            </a:extLst>
          </p:cNvPr>
          <p:cNvSpPr>
            <a:spLocks noGrp="1"/>
          </p:cNvSpPr>
          <p:nvPr>
            <p:ph type="ftr" sz="quarter" idx="11"/>
          </p:nvPr>
        </p:nvSpPr>
        <p:spPr/>
        <p:txBody>
          <a:bodyPr/>
          <a:lstStyle/>
          <a:p>
            <a:r>
              <a:rPr lang="it-IT"/>
              <a:t>Sonali Agarwal        EVS (ANC0302)            Unit 4</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Changed dissolved oxygen</a:t>
            </a:r>
          </a:p>
          <a:p>
            <a:r>
              <a:rPr lang="en-US" sz="1800" dirty="0"/>
              <a:t>distribution of organisms among major and minor communities.</a:t>
            </a:r>
          </a:p>
          <a:p>
            <a:r>
              <a:rPr lang="en-US" sz="1800" dirty="0"/>
              <a:t>Changes to reproductive powers and increased susceptibility to disease</a:t>
            </a:r>
          </a:p>
          <a:p>
            <a:r>
              <a:rPr lang="en-IN" sz="1800" dirty="0"/>
              <a:t>Life span become shorter</a:t>
            </a:r>
          </a:p>
          <a:p>
            <a:r>
              <a:rPr lang="en-IN" sz="1800" dirty="0"/>
              <a:t>Eggs and larvae of some animals die at high temperature of water.</a:t>
            </a:r>
          </a:p>
          <a:p>
            <a:r>
              <a:rPr lang="en-IN" sz="1800" dirty="0"/>
              <a:t>The biodiversity of aquatic ecosystem may disturb</a:t>
            </a:r>
            <a:endParaRPr lang="en-US" sz="1800" dirty="0"/>
          </a:p>
          <a:p>
            <a:r>
              <a:rPr lang="en-IN" sz="1800" dirty="0"/>
              <a:t>Oxygen concentration decreases in hot water</a:t>
            </a:r>
          </a:p>
          <a:p>
            <a:r>
              <a:rPr lang="en-IN" sz="1800" dirty="0"/>
              <a:t>Warmer water also increases respiration rate i.e., aquatic animals consume oxygen faster and it increases the chance of diseases.</a:t>
            </a:r>
          </a:p>
          <a:p>
            <a:r>
              <a:rPr lang="en-IN" sz="1800" dirty="0"/>
              <a:t>Rate of photosynthesis is affected.</a:t>
            </a:r>
          </a:p>
          <a:p>
            <a:r>
              <a:rPr lang="en-IN" sz="1800" dirty="0"/>
              <a:t>Some aquatic animals e.g. Fishes migrate to a suitable environment.</a:t>
            </a:r>
          </a:p>
          <a:p>
            <a:pPr marL="0" indent="0">
              <a:buNone/>
            </a:pPr>
            <a:endParaRPr lang="en-US" sz="1800" dirty="0"/>
          </a:p>
        </p:txBody>
      </p:sp>
      <p:sp>
        <p:nvSpPr>
          <p:cNvPr id="4" name="Date Placeholder 3"/>
          <p:cNvSpPr>
            <a:spLocks noGrp="1"/>
          </p:cNvSpPr>
          <p:nvPr>
            <p:ph type="dt" sz="half" idx="10"/>
          </p:nvPr>
        </p:nvSpPr>
        <p:spPr/>
        <p:txBody>
          <a:bodyPr/>
          <a:lstStyle/>
          <a:p>
            <a:fld id="{6BB32650-3310-4ECF-93F1-D0AEBCA29768}" type="datetime1">
              <a:rPr lang="en-US" smtClean="0"/>
              <a:t>4/11/2022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Effects(CO4..)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0EF96B15-A3AE-429B-B9CB-F13965F91CE1}"/>
              </a:ext>
            </a:extLst>
          </p:cNvPr>
          <p:cNvSpPr>
            <a:spLocks noGrp="1"/>
          </p:cNvSpPr>
          <p:nvPr>
            <p:ph type="ftr" sz="quarter" idx="11"/>
          </p:nvPr>
        </p:nvSpPr>
        <p:spPr/>
        <p:txBody>
          <a:bodyPr/>
          <a:lstStyle/>
          <a:p>
            <a:r>
              <a:rPr lang="it-IT"/>
              <a:t>Sonali Agarwal        EVS (ANC0302)            Unit 4</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Cooling towers: Use of water from water systems for cooling systems for cooling purposes, with subsequent return to the water way after passage through a condenser, is called cooling process</a:t>
            </a:r>
          </a:p>
          <a:p>
            <a:r>
              <a:rPr lang="en-US" sz="1800" dirty="0"/>
              <a:t>Cooling Towers:</a:t>
            </a:r>
          </a:p>
          <a:p>
            <a:pPr fontAlgn="base"/>
            <a:r>
              <a:rPr lang="en-US" sz="1800" dirty="0"/>
              <a:t>Artificial Lake:</a:t>
            </a:r>
          </a:p>
          <a:p>
            <a:endParaRPr lang="en-US" sz="1800" dirty="0"/>
          </a:p>
        </p:txBody>
      </p:sp>
      <p:sp>
        <p:nvSpPr>
          <p:cNvPr id="4" name="Date Placeholder 3"/>
          <p:cNvSpPr>
            <a:spLocks noGrp="1"/>
          </p:cNvSpPr>
          <p:nvPr>
            <p:ph type="dt" sz="half" idx="10"/>
          </p:nvPr>
        </p:nvSpPr>
        <p:spPr/>
        <p:txBody>
          <a:bodyPr/>
          <a:lstStyle/>
          <a:p>
            <a:fld id="{D709DCF8-A144-4B04-AC9B-761ACE50609A}" type="datetime1">
              <a:rPr lang="en-US" smtClean="0"/>
              <a:t>4/11/2022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Control measures(CO4..)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Footer Placeholder 1">
            <a:extLst>
              <a:ext uri="{FF2B5EF4-FFF2-40B4-BE49-F238E27FC236}">
                <a16:creationId xmlns:a16="http://schemas.microsoft.com/office/drawing/2014/main" id="{5EB42B4E-4321-4F7B-95D7-24C6372FF548}"/>
              </a:ext>
            </a:extLst>
          </p:cNvPr>
          <p:cNvSpPr>
            <a:spLocks noGrp="1"/>
          </p:cNvSpPr>
          <p:nvPr>
            <p:ph type="ftr" sz="quarter" idx="11"/>
          </p:nvPr>
        </p:nvSpPr>
        <p:spPr/>
        <p:txBody>
          <a:bodyPr/>
          <a:lstStyle/>
          <a:p>
            <a:r>
              <a:rPr lang="it-IT"/>
              <a:t>Sonali Agarwal        EVS (ANC0302)            Unit 4</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IN" sz="1800" dirty="0"/>
              <a:t>Climate is the average weather of an area. It includes general weather conditions, variations according to seasons etc</a:t>
            </a:r>
          </a:p>
          <a:p>
            <a:endParaRPr lang="en-IN" sz="1800" dirty="0"/>
          </a:p>
          <a:p>
            <a:r>
              <a:rPr lang="en-IN" sz="1800" b="1" dirty="0"/>
              <a:t>Activities related to climate change</a:t>
            </a:r>
          </a:p>
          <a:p>
            <a:r>
              <a:rPr lang="en-US" sz="1800" dirty="0"/>
              <a:t>Industrlisation</a:t>
            </a:r>
          </a:p>
          <a:p>
            <a:r>
              <a:rPr lang="en-US" sz="1800" dirty="0"/>
              <a:t>Heavy transportation</a:t>
            </a:r>
          </a:p>
          <a:p>
            <a:r>
              <a:rPr lang="en-US" sz="1800" dirty="0"/>
              <a:t>Use of fossil fuels</a:t>
            </a:r>
          </a:p>
          <a:p>
            <a:r>
              <a:rPr lang="en-US" sz="1800" dirty="0"/>
              <a:t>Population explosion</a:t>
            </a:r>
          </a:p>
          <a:p>
            <a:r>
              <a:rPr lang="en-US" sz="1800" dirty="0"/>
              <a:t>Unsustainable agriculture</a:t>
            </a:r>
          </a:p>
          <a:p>
            <a:r>
              <a:rPr lang="en-US" sz="1800" dirty="0"/>
              <a:t>Urbanization</a:t>
            </a:r>
          </a:p>
          <a:p>
            <a:r>
              <a:rPr lang="en-US" sz="1800" dirty="0"/>
              <a:t>pollution</a:t>
            </a:r>
          </a:p>
          <a:p>
            <a:endParaRPr lang="en-US" sz="1800" dirty="0"/>
          </a:p>
        </p:txBody>
      </p:sp>
      <p:sp>
        <p:nvSpPr>
          <p:cNvPr id="4" name="Date Placeholder 3"/>
          <p:cNvSpPr>
            <a:spLocks noGrp="1"/>
          </p:cNvSpPr>
          <p:nvPr>
            <p:ph type="dt" sz="half" idx="10"/>
          </p:nvPr>
        </p:nvSpPr>
        <p:spPr/>
        <p:txBody>
          <a:bodyPr/>
          <a:lstStyle/>
          <a:p>
            <a:fld id="{F725E1E5-A769-4C74-A543-8633FC66C815}" type="datetime1">
              <a:rPr lang="en-US" smtClean="0"/>
              <a:t>4/11/2022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Climate change(CO4..)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2" descr="E:\images (5).jpg"/>
          <p:cNvPicPr>
            <a:picLocks noChangeAspect="1" noChangeArrowheads="1"/>
          </p:cNvPicPr>
          <p:nvPr/>
        </p:nvPicPr>
        <p:blipFill>
          <a:blip r:embed="rId3"/>
          <a:srcRect/>
          <a:stretch>
            <a:fillRect/>
          </a:stretch>
        </p:blipFill>
        <p:spPr bwMode="auto">
          <a:xfrm>
            <a:off x="4572000" y="1752600"/>
            <a:ext cx="4000500" cy="3505200"/>
          </a:xfrm>
          <a:prstGeom prst="rect">
            <a:avLst/>
          </a:prstGeom>
          <a:noFill/>
        </p:spPr>
      </p:pic>
      <p:sp>
        <p:nvSpPr>
          <p:cNvPr id="2" name="Footer Placeholder 1">
            <a:extLst>
              <a:ext uri="{FF2B5EF4-FFF2-40B4-BE49-F238E27FC236}">
                <a16:creationId xmlns:a16="http://schemas.microsoft.com/office/drawing/2014/main" id="{5DC58315-1C11-40A9-B73C-0466835BE4CB}"/>
              </a:ext>
            </a:extLst>
          </p:cNvPr>
          <p:cNvSpPr>
            <a:spLocks noGrp="1"/>
          </p:cNvSpPr>
          <p:nvPr>
            <p:ph type="ftr" sz="quarter" idx="11"/>
          </p:nvPr>
        </p:nvSpPr>
        <p:spPr/>
        <p:txBody>
          <a:bodyPr/>
          <a:lstStyle/>
          <a:p>
            <a:r>
              <a:rPr lang="it-IT"/>
              <a:t>Sonali Agarwal        EVS (ANC0302)            Unit 4</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6B0430B-F91E-48A3-AD25-D6EFA086DF37}" type="datetime1">
              <a:rPr lang="en-US" smtClean="0"/>
              <a:t>4/11/2022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Activity</a:t>
            </a:r>
            <a:r>
              <a:rPr kumimoji="0" lang="en-US" sz="3000" b="0" i="0" u="none" strike="noStrike" kern="1200" cap="none" spc="0" normalizeH="0" noProof="0" dirty="0">
                <a:ln>
                  <a:noFill/>
                </a:ln>
                <a:solidFill>
                  <a:schemeClr val="dk1"/>
                </a:solidFill>
                <a:effectLst/>
                <a:uLnTx/>
                <a:uFillTx/>
                <a:latin typeface="+mn-lt"/>
                <a:ea typeface="+mn-ea"/>
                <a:cs typeface="+mn-cs"/>
              </a:rPr>
              <a:t> related to climate change(CO4</a:t>
            </a:r>
            <a:r>
              <a:rPr kumimoji="0" lang="en-US" b="0" i="0" u="none" strike="noStrike" kern="1200" cap="none" spc="0" normalizeH="0" noProof="0" dirty="0">
                <a:ln>
                  <a:noFill/>
                </a:ln>
                <a:solidFill>
                  <a:schemeClr val="dk1"/>
                </a:solidFill>
                <a:effectLst/>
                <a:uLnTx/>
                <a:uFillTx/>
                <a:latin typeface="+mn-lt"/>
                <a:ea typeface="+mn-ea"/>
                <a:cs typeface="+mn-cs"/>
              </a:rPr>
              <a:t>)</a:t>
            </a:r>
            <a:endParaRPr kumimoji="0" lang="en-US"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2" descr="C:\Users\admin\Desktop\download.jpg"/>
          <p:cNvPicPr>
            <a:picLocks noGrp="1" noChangeAspect="1" noChangeArrowheads="1"/>
          </p:cNvPicPr>
          <p:nvPr>
            <p:ph idx="1"/>
          </p:nvPr>
        </p:nvPicPr>
        <p:blipFill>
          <a:blip r:embed="rId3"/>
          <a:srcRect/>
          <a:stretch>
            <a:fillRect/>
          </a:stretch>
        </p:blipFill>
        <p:spPr bwMode="auto">
          <a:xfrm>
            <a:off x="1752600" y="1295400"/>
            <a:ext cx="6781800" cy="4267199"/>
          </a:xfrm>
          <a:prstGeom prst="rect">
            <a:avLst/>
          </a:prstGeom>
          <a:noFill/>
        </p:spPr>
      </p:pic>
      <p:sp>
        <p:nvSpPr>
          <p:cNvPr id="2" name="Footer Placeholder 1">
            <a:extLst>
              <a:ext uri="{FF2B5EF4-FFF2-40B4-BE49-F238E27FC236}">
                <a16:creationId xmlns:a16="http://schemas.microsoft.com/office/drawing/2014/main" id="{DE1D92A9-028C-439E-BF78-7FCBD40223F9}"/>
              </a:ext>
            </a:extLst>
          </p:cNvPr>
          <p:cNvSpPr>
            <a:spLocks noGrp="1"/>
          </p:cNvSpPr>
          <p:nvPr>
            <p:ph type="ftr" sz="quarter" idx="11"/>
          </p:nvPr>
        </p:nvSpPr>
        <p:spPr/>
        <p:txBody>
          <a:bodyPr/>
          <a:lstStyle/>
          <a:p>
            <a:r>
              <a:rPr lang="it-IT"/>
              <a:t>Sonali Agarwal        EVS (ANC0302)            Unit 4</a:t>
            </a:r>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Extinction of species</a:t>
            </a:r>
          </a:p>
          <a:p>
            <a:r>
              <a:rPr lang="en-US" sz="1800" dirty="0"/>
              <a:t>Pollutions</a:t>
            </a:r>
          </a:p>
          <a:p>
            <a:r>
              <a:rPr lang="en-US" sz="1800" dirty="0"/>
              <a:t>Disturb in water cycles</a:t>
            </a:r>
          </a:p>
          <a:p>
            <a:r>
              <a:rPr lang="en-US" sz="1800" dirty="0"/>
              <a:t>Chances of floods and droughts increases</a:t>
            </a:r>
          </a:p>
          <a:p>
            <a:r>
              <a:rPr lang="en-US" sz="1800" dirty="0"/>
              <a:t>Global warming</a:t>
            </a:r>
          </a:p>
          <a:p>
            <a:r>
              <a:rPr lang="en-US" sz="1800" dirty="0"/>
              <a:t>Acid rain</a:t>
            </a:r>
          </a:p>
          <a:p>
            <a:r>
              <a:rPr lang="en-US" sz="1800" dirty="0"/>
              <a:t>Productivity of crop decreases.</a:t>
            </a:r>
          </a:p>
          <a:p>
            <a:endParaRPr lang="en-US" sz="1800" dirty="0"/>
          </a:p>
        </p:txBody>
      </p:sp>
      <p:sp>
        <p:nvSpPr>
          <p:cNvPr id="4" name="Date Placeholder 3"/>
          <p:cNvSpPr>
            <a:spLocks noGrp="1"/>
          </p:cNvSpPr>
          <p:nvPr>
            <p:ph type="dt" sz="half" idx="10"/>
          </p:nvPr>
        </p:nvSpPr>
        <p:spPr/>
        <p:txBody>
          <a:bodyPr/>
          <a:lstStyle/>
          <a:p>
            <a:fld id="{0B340F6A-6AE5-4559-A7FF-4719C780C8CE}" type="datetime1">
              <a:rPr lang="en-US" smtClean="0"/>
              <a:t>4/11/2022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Effects of climate change(CO4..)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Cut down the current rate of use of CFCs and fossil fuels.</a:t>
            </a:r>
          </a:p>
          <a:p>
            <a:r>
              <a:rPr lang="en-US" sz="1800" dirty="0"/>
              <a:t>Use energy more efficiently.</a:t>
            </a:r>
          </a:p>
          <a:p>
            <a:r>
              <a:rPr lang="en-US" sz="1800" dirty="0"/>
              <a:t>Shift to renewable energy </a:t>
            </a:r>
            <a:r>
              <a:rPr lang="en-US" sz="1800" dirty="0" err="1"/>
              <a:t>resourses</a:t>
            </a:r>
            <a:r>
              <a:rPr lang="en-US" sz="1800" dirty="0"/>
              <a:t>.</a:t>
            </a:r>
          </a:p>
          <a:p>
            <a:r>
              <a:rPr lang="en-US" sz="1800" dirty="0"/>
              <a:t>Shift from coal to natural gas. </a:t>
            </a:r>
          </a:p>
          <a:p>
            <a:r>
              <a:rPr lang="en-US" sz="1800" dirty="0"/>
              <a:t>Plant more trees.</a:t>
            </a:r>
          </a:p>
          <a:p>
            <a:r>
              <a:rPr lang="en-US" sz="1800" dirty="0"/>
              <a:t>Stabilize population growth</a:t>
            </a:r>
          </a:p>
        </p:txBody>
      </p:sp>
      <p:sp>
        <p:nvSpPr>
          <p:cNvPr id="4" name="Date Placeholder 3"/>
          <p:cNvSpPr>
            <a:spLocks noGrp="1"/>
          </p:cNvSpPr>
          <p:nvPr>
            <p:ph type="dt" sz="half" idx="10"/>
          </p:nvPr>
        </p:nvSpPr>
        <p:spPr/>
        <p:txBody>
          <a:bodyPr/>
          <a:lstStyle/>
          <a:p>
            <a:fld id="{C5B56E9B-3DC1-45BB-8A18-BD9285D11BB1}" type="datetime1">
              <a:rPr lang="en-US" smtClean="0"/>
              <a:t>4/11/2022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2192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Prevention(CO4..)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4294967295"/>
          </p:nvPr>
        </p:nvSpPr>
        <p:spPr>
          <a:xfrm>
            <a:off x="7162800" y="6356350"/>
            <a:ext cx="1524000" cy="501650"/>
          </a:xfrm>
          <a:prstGeom prst="rect">
            <a:avLst/>
          </a:prstGeom>
        </p:spPr>
        <p:txBody>
          <a:bodyPr/>
          <a:lstStyle/>
          <a:p>
            <a:endParaRPr lang="en-US" dirty="0"/>
          </a:p>
        </p:txBody>
      </p:sp>
      <p:pic>
        <p:nvPicPr>
          <p:cNvPr id="5" name="Picture 2" descr="C:\Users\admin\Documents\image064.jpg"/>
          <p:cNvPicPr>
            <a:picLocks noGrp="1" noChangeAspect="1" noChangeArrowheads="1"/>
          </p:cNvPicPr>
          <p:nvPr>
            <p:ph idx="1"/>
          </p:nvPr>
        </p:nvPicPr>
        <p:blipFill>
          <a:blip r:embed="rId2"/>
          <a:srcRect/>
          <a:stretch>
            <a:fillRect/>
          </a:stretch>
        </p:blipFill>
        <p:spPr bwMode="auto">
          <a:xfrm>
            <a:off x="304800" y="228600"/>
            <a:ext cx="8458200" cy="5842349"/>
          </a:xfrm>
          <a:prstGeom prst="rect">
            <a:avLst/>
          </a:prstGeom>
          <a:noFill/>
        </p:spPr>
      </p:pic>
      <p:sp>
        <p:nvSpPr>
          <p:cNvPr id="6" name="Date Placeholder 5"/>
          <p:cNvSpPr>
            <a:spLocks noGrp="1"/>
          </p:cNvSpPr>
          <p:nvPr>
            <p:ph type="dt" sz="half" idx="10"/>
          </p:nvPr>
        </p:nvSpPr>
        <p:spPr/>
        <p:txBody>
          <a:bodyPr/>
          <a:lstStyle/>
          <a:p>
            <a:fld id="{2BFC409C-0A5E-484A-88F2-FCEDEEEDB0FA}" type="datetime1">
              <a:rPr lang="en-US" smtClean="0"/>
              <a:t>4/11/2022</a:t>
            </a:fld>
            <a:endParaRPr lang="en-US"/>
          </a:p>
        </p:txBody>
      </p:sp>
      <p:sp>
        <p:nvSpPr>
          <p:cNvPr id="7" name="Footer Placeholder 6"/>
          <p:cNvSpPr>
            <a:spLocks noGrp="1"/>
          </p:cNvSpPr>
          <p:nvPr>
            <p:ph type="ftr" sz="quarter" idx="11"/>
          </p:nvPr>
        </p:nvSpPr>
        <p:spPr/>
        <p:txBody>
          <a:bodyPr/>
          <a:lstStyle/>
          <a:p>
            <a:r>
              <a:rPr lang="it-IT"/>
              <a:t>Sonali Agarwal        EVS (ANC0302)            Unit 4</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The GREENHOUSE GASES are very important and are mainly:</a:t>
            </a:r>
          </a:p>
          <a:p>
            <a:r>
              <a:rPr lang="en-US" sz="1800" i="1" dirty="0"/>
              <a:t>water vapor</a:t>
            </a:r>
            <a:r>
              <a:rPr lang="en-US" sz="1800" dirty="0"/>
              <a:t>.</a:t>
            </a:r>
          </a:p>
          <a:p>
            <a:r>
              <a:rPr lang="en-US" sz="1800" i="1" dirty="0"/>
              <a:t>carbon dioxide</a:t>
            </a:r>
            <a:endParaRPr lang="en-US" sz="1800" dirty="0"/>
          </a:p>
          <a:p>
            <a:r>
              <a:rPr lang="en-US" sz="1800" i="1" dirty="0"/>
              <a:t>nitrous oxide</a:t>
            </a:r>
            <a:endParaRPr lang="en-US" sz="1800" dirty="0"/>
          </a:p>
          <a:p>
            <a:r>
              <a:rPr lang="en-US" sz="1800" i="1" dirty="0"/>
              <a:t>Ozone</a:t>
            </a:r>
            <a:endParaRPr lang="en-US" sz="1800" dirty="0"/>
          </a:p>
        </p:txBody>
      </p:sp>
      <p:sp>
        <p:nvSpPr>
          <p:cNvPr id="4" name="Date Placeholder 3"/>
          <p:cNvSpPr>
            <a:spLocks noGrp="1"/>
          </p:cNvSpPr>
          <p:nvPr>
            <p:ph type="dt" sz="half" idx="10"/>
          </p:nvPr>
        </p:nvSpPr>
        <p:spPr/>
        <p:txBody>
          <a:bodyPr/>
          <a:lstStyle/>
          <a:p>
            <a:fld id="{64BD5F72-F319-4AAE-B96F-68CFF3204FBA}" type="datetime1">
              <a:rPr lang="en-US" smtClean="0"/>
              <a:t>4/11/2022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Green house gases(CO4..)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Reduction in consumption of fossil fuels such as coal and petroleum</a:t>
            </a:r>
          </a:p>
          <a:p>
            <a:r>
              <a:rPr lang="en-US" sz="1800" dirty="0"/>
              <a:t>Use of bio-gas plants</a:t>
            </a:r>
          </a:p>
          <a:p>
            <a:r>
              <a:rPr lang="en-US" sz="1800" dirty="0"/>
              <a:t>Use of nuclear power plants</a:t>
            </a:r>
          </a:p>
          <a:p>
            <a:r>
              <a:rPr lang="en-US" sz="1800" dirty="0"/>
              <a:t>Increasing forest cover</a:t>
            </a:r>
          </a:p>
          <a:p>
            <a:r>
              <a:rPr lang="en-US" sz="1800" dirty="0"/>
              <a:t>Use of unleaded petrol in  automobiles</a:t>
            </a:r>
          </a:p>
          <a:p>
            <a:r>
              <a:rPr lang="en-US" sz="1800" dirty="0"/>
              <a:t>Installation of pollution controlling devices in automobiles (catalytic converter) and industries (Electro Static Precipitators, Bag filters, Wet scrubbers etc)</a:t>
            </a:r>
          </a:p>
          <a:p>
            <a:endParaRPr lang="en-US" sz="1800" dirty="0"/>
          </a:p>
        </p:txBody>
      </p:sp>
      <p:sp>
        <p:nvSpPr>
          <p:cNvPr id="4" name="Date Placeholder 3"/>
          <p:cNvSpPr>
            <a:spLocks noGrp="1"/>
          </p:cNvSpPr>
          <p:nvPr>
            <p:ph type="dt" sz="half" idx="10"/>
          </p:nvPr>
        </p:nvSpPr>
        <p:spPr/>
        <p:txBody>
          <a:bodyPr/>
          <a:lstStyle/>
          <a:p>
            <a:fld id="{76E499FF-3CD7-4486-AE7A-FA01C68308DF}" type="datetime1">
              <a:rPr lang="en-US" smtClean="0"/>
              <a:t>4/11/2022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Control measure(CO4..)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525963"/>
          </a:xfrm>
        </p:spPr>
        <p:txBody>
          <a:bodyPr>
            <a:normAutofit/>
          </a:bodyPr>
          <a:lstStyle/>
          <a:p>
            <a:r>
              <a:rPr lang="en-US" sz="2800" b="1" dirty="0"/>
              <a:t>UNIT-IV (Pollution and Solid Waste Management)</a:t>
            </a:r>
            <a:endParaRPr lang="en-US" sz="1800" b="1" dirty="0"/>
          </a:p>
          <a:p>
            <a:pPr algn="just"/>
            <a:r>
              <a:rPr lang="en-US" sz="2000" b="1" dirty="0"/>
              <a:t>Air pollution:</a:t>
            </a:r>
            <a:r>
              <a:rPr lang="en-US" sz="2000" dirty="0"/>
              <a:t> sources of air pollution, Primary and secondary air pollutants. Origin and effects of SO</a:t>
            </a:r>
            <a:r>
              <a:rPr lang="en-US" sz="2000" baseline="-25000" dirty="0"/>
              <a:t>X</a:t>
            </a:r>
            <a:r>
              <a:rPr lang="en-US" sz="2000" dirty="0"/>
              <a:t>, NO</a:t>
            </a:r>
            <a:r>
              <a:rPr lang="en-US" sz="2000" baseline="-25000" dirty="0"/>
              <a:t>X</a:t>
            </a:r>
            <a:r>
              <a:rPr lang="en-US" sz="2000" dirty="0"/>
              <a:t>, CO</a:t>
            </a:r>
            <a:r>
              <a:rPr lang="en-US" sz="2000" baseline="-25000" dirty="0"/>
              <a:t>X</a:t>
            </a:r>
            <a:r>
              <a:rPr lang="en-US" sz="2000" dirty="0"/>
              <a:t>, CFC’s, Hydrocarbon,, control of air pollution.</a:t>
            </a:r>
          </a:p>
          <a:p>
            <a:pPr algn="just"/>
            <a:r>
              <a:rPr lang="en-US" sz="2000" b="1" dirty="0"/>
              <a:t>Water pollution:</a:t>
            </a:r>
            <a:r>
              <a:rPr lang="en-US" sz="2000" dirty="0"/>
              <a:t> sources and types of water pollution, Effects of water pollution, Eutrophication,</a:t>
            </a:r>
          </a:p>
          <a:p>
            <a:pPr algn="just"/>
            <a:r>
              <a:rPr lang="en-US" sz="2000" b="1" dirty="0"/>
              <a:t>Soil pollution:</a:t>
            </a:r>
            <a:r>
              <a:rPr lang="en-US" sz="2000" dirty="0"/>
              <a:t> Causes of soil pollution, Effects of soil pollution</a:t>
            </a:r>
          </a:p>
          <a:p>
            <a:pPr algn="just"/>
            <a:r>
              <a:rPr lang="en-US" sz="2000" b="1" dirty="0"/>
              <a:t>Noise Pollution: </a:t>
            </a:r>
            <a:r>
              <a:rPr lang="en-US" sz="2000" dirty="0"/>
              <a:t>Major sources of and effects of noise pollution on health, </a:t>
            </a:r>
          </a:p>
          <a:p>
            <a:pPr algn="just"/>
            <a:r>
              <a:rPr lang="en-US" sz="2000" b="1" dirty="0"/>
              <a:t>Radioactive and thermal pollution:</a:t>
            </a:r>
            <a:r>
              <a:rPr lang="en-US" sz="2000" dirty="0"/>
              <a:t> sources and their effects on surrounding environment.</a:t>
            </a:r>
          </a:p>
          <a:p>
            <a:pPr algn="just"/>
            <a:r>
              <a:rPr lang="en-US" sz="2000" dirty="0"/>
              <a:t>Solid waste disposal and its effects on surrounding environment</a:t>
            </a:r>
          </a:p>
          <a:p>
            <a:pPr algn="just"/>
            <a:r>
              <a:rPr lang="en-US" sz="2000" dirty="0"/>
              <a:t>Climate change, global warming, acid rain, ozone layer depletion, </a:t>
            </a:r>
          </a:p>
          <a:p>
            <a:endParaRPr lang="en-US" sz="1800" dirty="0"/>
          </a:p>
        </p:txBody>
      </p:sp>
      <p:sp>
        <p:nvSpPr>
          <p:cNvPr id="6" name="Date Placeholder 5"/>
          <p:cNvSpPr>
            <a:spLocks noGrp="1"/>
          </p:cNvSpPr>
          <p:nvPr>
            <p:ph type="dt" sz="half" idx="10"/>
          </p:nvPr>
        </p:nvSpPr>
        <p:spPr/>
        <p:txBody>
          <a:bodyPr/>
          <a:lstStyle/>
          <a:p>
            <a:fld id="{BE890B89-391E-47D1-BBC6-5266C78C7CE6}" type="datetime1">
              <a:rPr lang="en-US" smtClean="0"/>
              <a:t>4/11/2022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4</a:t>
            </a:r>
            <a:endParaRPr lang="en-US" dirty="0"/>
          </a:p>
        </p:txBody>
      </p:sp>
    </p:spTree>
    <p:extLst>
      <p:ext uri="{BB962C8B-B14F-4D97-AF65-F5344CB8AC3E}">
        <p14:creationId xmlns:p14="http://schemas.microsoft.com/office/powerpoint/2010/main" val="17085273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r>
              <a:rPr lang="en-US" sz="1800" dirty="0"/>
              <a:t>Global Warming is the increase of Earth's average surface temperature due to effect of greenhouse gases, such as carbon dioxide emissions from burning fossil fuels or from deforestation, which trap heat that would otherwise escape from Earth.</a:t>
            </a:r>
          </a:p>
          <a:p>
            <a:r>
              <a:rPr lang="en-US" sz="1800" b="1" dirty="0"/>
              <a:t>Causes of global warming</a:t>
            </a:r>
          </a:p>
          <a:p>
            <a:r>
              <a:rPr lang="en-US" sz="1800" dirty="0"/>
              <a:t>Forest Fires</a:t>
            </a:r>
          </a:p>
          <a:p>
            <a:r>
              <a:rPr lang="en-US" sz="1800" dirty="0"/>
              <a:t>Man-induced Deforestation</a:t>
            </a:r>
          </a:p>
          <a:p>
            <a:r>
              <a:rPr lang="en-US" sz="1800" dirty="0"/>
              <a:t>Fossil Fuels: </a:t>
            </a:r>
          </a:p>
          <a:p>
            <a:r>
              <a:rPr lang="en-US" sz="1800" dirty="0"/>
              <a:t>Landfill</a:t>
            </a:r>
            <a:r>
              <a:rPr lang="en-US" sz="1800" b="1" dirty="0"/>
              <a:t>s-</a:t>
            </a:r>
            <a:r>
              <a:rPr lang="en-US" sz="1800" dirty="0"/>
              <a:t> Most of the time that garbage is burnt which releases toxic gases including methane into the atmosphere and causes global warming</a:t>
            </a:r>
          </a:p>
          <a:p>
            <a:endParaRPr lang="en-US" sz="1800" b="1" dirty="0"/>
          </a:p>
          <a:p>
            <a:r>
              <a:rPr lang="en-US" sz="1800" dirty="0"/>
              <a:t>Overpopulation</a:t>
            </a:r>
            <a:r>
              <a:rPr lang="en-US" sz="1800" b="1" dirty="0"/>
              <a:t>:</a:t>
            </a:r>
            <a:r>
              <a:rPr lang="en-US" sz="1800" dirty="0"/>
              <a:t> Since carbon dioxide contributes to global warming, the increase in population makes the problem worse because we breathe out more carbon dioxide in the atmosphere. </a:t>
            </a:r>
          </a:p>
          <a:p>
            <a:r>
              <a:rPr lang="en-US" sz="1800" dirty="0"/>
              <a:t> Mining</a:t>
            </a:r>
            <a:r>
              <a:rPr lang="en-US" sz="1800" b="1" dirty="0"/>
              <a:t>:</a:t>
            </a:r>
            <a:r>
              <a:rPr lang="en-US" sz="1800" dirty="0"/>
              <a:t> Oil and coal are two main culprits in producing greenhouse gases</a:t>
            </a:r>
          </a:p>
        </p:txBody>
      </p:sp>
      <p:sp>
        <p:nvSpPr>
          <p:cNvPr id="4" name="Date Placeholder 3"/>
          <p:cNvSpPr>
            <a:spLocks noGrp="1"/>
          </p:cNvSpPr>
          <p:nvPr>
            <p:ph type="dt" sz="half" idx="10"/>
          </p:nvPr>
        </p:nvSpPr>
        <p:spPr/>
        <p:txBody>
          <a:bodyPr/>
          <a:lstStyle/>
          <a:p>
            <a:fld id="{6E07484F-D7D7-446B-B7B8-42749EBBD8A3}" type="datetime1">
              <a:rPr lang="en-US" smtClean="0"/>
              <a:t>4/11/2022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Global warming(CO4..)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Reduction in consumption of fossil fuels such as coal and petroleum</a:t>
            </a:r>
          </a:p>
          <a:p>
            <a:r>
              <a:rPr lang="en-US" sz="1800" dirty="0"/>
              <a:t>Use of bio-gas plants</a:t>
            </a:r>
          </a:p>
          <a:p>
            <a:r>
              <a:rPr lang="en-US" sz="1800" dirty="0"/>
              <a:t>Use of nuclear power plants</a:t>
            </a:r>
          </a:p>
          <a:p>
            <a:r>
              <a:rPr lang="en-US" sz="1800" dirty="0"/>
              <a:t>Increasing forest cover</a:t>
            </a:r>
          </a:p>
          <a:p>
            <a:endParaRPr lang="en-US" sz="1800" dirty="0"/>
          </a:p>
        </p:txBody>
      </p:sp>
      <p:sp>
        <p:nvSpPr>
          <p:cNvPr id="4" name="Date Placeholder 3"/>
          <p:cNvSpPr>
            <a:spLocks noGrp="1"/>
          </p:cNvSpPr>
          <p:nvPr>
            <p:ph type="dt" sz="half" idx="10"/>
          </p:nvPr>
        </p:nvSpPr>
        <p:spPr/>
        <p:txBody>
          <a:bodyPr/>
          <a:lstStyle/>
          <a:p>
            <a:fld id="{3AB90594-7B30-40B9-8B0F-10311832B579}" type="datetime1">
              <a:rPr lang="en-US" smtClean="0"/>
              <a:t>4/11/2022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Prevention(CO4..)</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Acid rain refers to a mixture of deposited material, both wet and dry, coming from the atmosphere containing more than normal amounts of nitric and sulfuric acids</a:t>
            </a:r>
          </a:p>
          <a:p>
            <a:r>
              <a:rPr lang="en-US" sz="1800" dirty="0"/>
              <a:t>Simply, it means rain that is acidic in nature due to the presence of certain </a:t>
            </a:r>
            <a:r>
              <a:rPr lang="en-US" sz="1800" dirty="0">
                <a:hlinkClick r:id="rId2"/>
              </a:rPr>
              <a:t>pollutants in the air</a:t>
            </a:r>
            <a:r>
              <a:rPr lang="en-US" sz="1800" dirty="0"/>
              <a:t> due to cars and industrial processes</a:t>
            </a:r>
          </a:p>
          <a:p>
            <a:endParaRPr lang="en-US" sz="1800" dirty="0"/>
          </a:p>
        </p:txBody>
      </p:sp>
      <p:sp>
        <p:nvSpPr>
          <p:cNvPr id="4" name="Date Placeholder 3"/>
          <p:cNvSpPr>
            <a:spLocks noGrp="1"/>
          </p:cNvSpPr>
          <p:nvPr>
            <p:ph type="dt" sz="half" idx="10"/>
          </p:nvPr>
        </p:nvSpPr>
        <p:spPr/>
        <p:txBody>
          <a:bodyPr/>
          <a:lstStyle/>
          <a:p>
            <a:fld id="{8A25C7C5-9998-43CA-A0D7-BE0FA775F0EF}" type="datetime1">
              <a:rPr lang="en-US" smtClean="0"/>
              <a:t>4/11/2022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Acid</a:t>
            </a:r>
            <a:r>
              <a:rPr kumimoji="0" lang="en-US" sz="3000" b="0" i="0" u="none" strike="noStrike" kern="1200" cap="none" spc="0" normalizeH="0" noProof="0" dirty="0">
                <a:ln>
                  <a:noFill/>
                </a:ln>
                <a:solidFill>
                  <a:schemeClr val="dk1"/>
                </a:solidFill>
                <a:effectLst/>
                <a:uLnTx/>
                <a:uFillTx/>
                <a:latin typeface="+mn-lt"/>
                <a:ea typeface="+mn-ea"/>
                <a:cs typeface="+mn-cs"/>
              </a:rPr>
              <a:t> rain(CO4)</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pic>
        <p:nvPicPr>
          <p:cNvPr id="9" name="Picture 2" descr="E:\download.jpg"/>
          <p:cNvPicPr>
            <a:picLocks noChangeAspect="1" noChangeArrowheads="1"/>
          </p:cNvPicPr>
          <p:nvPr/>
        </p:nvPicPr>
        <p:blipFill>
          <a:blip r:embed="rId4"/>
          <a:srcRect/>
          <a:stretch>
            <a:fillRect/>
          </a:stretch>
        </p:blipFill>
        <p:spPr bwMode="auto">
          <a:xfrm>
            <a:off x="4343400" y="2362200"/>
            <a:ext cx="4495800" cy="2895600"/>
          </a:xfrm>
          <a:prstGeom prst="rect">
            <a:avLst/>
          </a:prstGeom>
          <a:noFill/>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Heavy deforestation</a:t>
            </a:r>
          </a:p>
          <a:p>
            <a:r>
              <a:rPr lang="en-US" sz="1800" dirty="0"/>
              <a:t>More use of fossil fuels</a:t>
            </a:r>
          </a:p>
          <a:p>
            <a:r>
              <a:rPr lang="en-US" sz="1800" dirty="0"/>
              <a:t>Heavy industrialization</a:t>
            </a:r>
          </a:p>
          <a:p>
            <a:r>
              <a:rPr lang="en-US" sz="1800" dirty="0"/>
              <a:t>Transportation activity</a:t>
            </a:r>
          </a:p>
          <a:p>
            <a:r>
              <a:rPr lang="en-US" sz="1800" dirty="0"/>
              <a:t>Mining activity</a:t>
            </a:r>
          </a:p>
          <a:p>
            <a:endParaRPr lang="en-US" sz="1800" dirty="0"/>
          </a:p>
        </p:txBody>
      </p:sp>
      <p:sp>
        <p:nvSpPr>
          <p:cNvPr id="4" name="Date Placeholder 3"/>
          <p:cNvSpPr>
            <a:spLocks noGrp="1"/>
          </p:cNvSpPr>
          <p:nvPr>
            <p:ph type="dt" sz="half" idx="10"/>
          </p:nvPr>
        </p:nvSpPr>
        <p:spPr/>
        <p:txBody>
          <a:bodyPr/>
          <a:lstStyle/>
          <a:p>
            <a:fld id="{71D6503C-2A13-4E9F-9F6D-55ED69B36079}" type="datetime1">
              <a:rPr lang="en-US" smtClean="0"/>
              <a:t>4/11/2022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Causes of Acid</a:t>
            </a:r>
            <a:r>
              <a:rPr kumimoji="0" lang="en-US" sz="3000" b="0" i="0" u="none" strike="noStrike" kern="1200" cap="none" spc="0" normalizeH="0" noProof="0" dirty="0">
                <a:ln>
                  <a:noFill/>
                </a:ln>
                <a:solidFill>
                  <a:schemeClr val="dk1"/>
                </a:solidFill>
                <a:effectLst/>
                <a:uLnTx/>
                <a:uFillTx/>
                <a:latin typeface="+mn-lt"/>
                <a:ea typeface="+mn-ea"/>
                <a:cs typeface="+mn-cs"/>
              </a:rPr>
              <a:t> rain(CO4)</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IN" sz="1800" dirty="0"/>
              <a:t>CO</a:t>
            </a:r>
            <a:r>
              <a:rPr lang="en-IN" sz="1800" baseline="-25000" dirty="0"/>
              <a:t>2</a:t>
            </a:r>
          </a:p>
          <a:p>
            <a:r>
              <a:rPr lang="en-IN" sz="1800" dirty="0"/>
              <a:t>SO</a:t>
            </a:r>
            <a:r>
              <a:rPr lang="en-IN" sz="1800" baseline="-25000" dirty="0"/>
              <a:t>2</a:t>
            </a:r>
          </a:p>
          <a:p>
            <a:r>
              <a:rPr lang="en-IN" sz="1800" dirty="0"/>
              <a:t>SO</a:t>
            </a:r>
            <a:r>
              <a:rPr lang="en-IN" sz="1800" baseline="-25000" dirty="0"/>
              <a:t>3</a:t>
            </a:r>
          </a:p>
          <a:p>
            <a:r>
              <a:rPr lang="en-IN" sz="1800" dirty="0"/>
              <a:t>NO</a:t>
            </a:r>
            <a:r>
              <a:rPr lang="en-IN" sz="1800" baseline="-25000" dirty="0"/>
              <a:t>3</a:t>
            </a:r>
            <a:r>
              <a:rPr lang="en-IN" sz="1800" dirty="0"/>
              <a:t> </a:t>
            </a:r>
          </a:p>
          <a:p>
            <a:pPr>
              <a:buNone/>
            </a:pPr>
            <a:r>
              <a:rPr lang="en-IN" sz="1800" dirty="0"/>
              <a:t>                       Chemical Reactions</a:t>
            </a:r>
          </a:p>
          <a:p>
            <a:r>
              <a:rPr lang="en-IN" sz="1800" dirty="0"/>
              <a:t> CO</a:t>
            </a:r>
            <a:r>
              <a:rPr lang="en-IN" sz="1800" baseline="-25000" dirty="0"/>
              <a:t>2 </a:t>
            </a:r>
            <a:r>
              <a:rPr lang="en-IN" sz="1800" dirty="0"/>
              <a:t>+ H</a:t>
            </a:r>
            <a:r>
              <a:rPr lang="en-IN" sz="1800" baseline="-25000" dirty="0"/>
              <a:t>2</a:t>
            </a:r>
            <a:r>
              <a:rPr lang="en-IN" sz="1800" dirty="0"/>
              <a:t>O            H</a:t>
            </a:r>
            <a:r>
              <a:rPr lang="en-IN" sz="1800" baseline="-25000" dirty="0"/>
              <a:t>2</a:t>
            </a:r>
            <a:r>
              <a:rPr lang="en-IN" sz="1800" dirty="0"/>
              <a:t>CO</a:t>
            </a:r>
            <a:r>
              <a:rPr lang="en-IN" sz="1800" baseline="-25000" dirty="0"/>
              <a:t>3</a:t>
            </a:r>
            <a:endParaRPr lang="en-IN" sz="1800" dirty="0"/>
          </a:p>
          <a:p>
            <a:r>
              <a:rPr lang="en-IN" sz="1800" dirty="0"/>
              <a:t>SO</a:t>
            </a:r>
            <a:r>
              <a:rPr lang="en-IN" sz="1800" baseline="-25000" dirty="0"/>
              <a:t>3 </a:t>
            </a:r>
            <a:r>
              <a:rPr lang="en-IN" sz="1800" dirty="0"/>
              <a:t>+ H</a:t>
            </a:r>
            <a:r>
              <a:rPr lang="en-IN" sz="1800" baseline="-25000" dirty="0"/>
              <a:t>2</a:t>
            </a:r>
            <a:r>
              <a:rPr lang="en-IN" sz="1800" dirty="0"/>
              <a:t>O             H</a:t>
            </a:r>
            <a:r>
              <a:rPr lang="en-IN" sz="1800" baseline="-25000" dirty="0"/>
              <a:t>2</a:t>
            </a:r>
            <a:r>
              <a:rPr lang="en-IN" sz="1800" dirty="0"/>
              <a:t>SO</a:t>
            </a:r>
            <a:r>
              <a:rPr lang="en-IN" sz="1800" baseline="-25000" dirty="0"/>
              <a:t>4</a:t>
            </a:r>
            <a:endParaRPr lang="en-IN" sz="1800" dirty="0"/>
          </a:p>
          <a:p>
            <a:r>
              <a:rPr lang="en-IN" sz="1800" dirty="0"/>
              <a:t>NO</a:t>
            </a:r>
            <a:r>
              <a:rPr lang="en-IN" sz="1800" baseline="-25000" dirty="0"/>
              <a:t>2 </a:t>
            </a:r>
            <a:r>
              <a:rPr lang="en-IN" sz="1800" dirty="0"/>
              <a:t>+ H</a:t>
            </a:r>
            <a:r>
              <a:rPr lang="en-IN" sz="1800" baseline="-25000" dirty="0"/>
              <a:t>2</a:t>
            </a:r>
            <a:r>
              <a:rPr lang="en-IN" sz="1800" dirty="0"/>
              <a:t>O             HNO</a:t>
            </a:r>
            <a:r>
              <a:rPr lang="en-IN" sz="1800" baseline="-25000" dirty="0"/>
              <a:t>3</a:t>
            </a:r>
            <a:endParaRPr lang="en-IN" sz="1800" dirty="0"/>
          </a:p>
          <a:p>
            <a:r>
              <a:rPr lang="en-IN" sz="1800" dirty="0"/>
              <a:t>SO</a:t>
            </a:r>
            <a:r>
              <a:rPr lang="en-IN" sz="1800" baseline="-25000" dirty="0"/>
              <a:t>2</a:t>
            </a:r>
            <a:r>
              <a:rPr lang="en-IN" sz="1800" dirty="0"/>
              <a:t>+ H</a:t>
            </a:r>
            <a:r>
              <a:rPr lang="en-IN" sz="1800" baseline="-25000" dirty="0"/>
              <a:t>2</a:t>
            </a:r>
            <a:r>
              <a:rPr lang="en-IN" sz="1800" dirty="0"/>
              <a:t>O              H</a:t>
            </a:r>
            <a:r>
              <a:rPr lang="en-IN" sz="1800" baseline="-25000" dirty="0"/>
              <a:t>2</a:t>
            </a:r>
            <a:r>
              <a:rPr lang="en-IN" sz="1800" dirty="0"/>
              <a:t>SO</a:t>
            </a:r>
            <a:r>
              <a:rPr lang="en-IN" sz="1800" baseline="-25000" dirty="0"/>
              <a:t>3</a:t>
            </a:r>
            <a:endParaRPr lang="en-IN" sz="1800" dirty="0"/>
          </a:p>
          <a:p>
            <a:pPr>
              <a:buNone/>
            </a:pPr>
            <a:endParaRPr lang="en-IN" sz="1800" dirty="0"/>
          </a:p>
          <a:p>
            <a:endParaRPr lang="en-US" sz="1800" dirty="0"/>
          </a:p>
        </p:txBody>
      </p:sp>
      <p:sp>
        <p:nvSpPr>
          <p:cNvPr id="4" name="Date Placeholder 3"/>
          <p:cNvSpPr>
            <a:spLocks noGrp="1"/>
          </p:cNvSpPr>
          <p:nvPr>
            <p:ph type="dt" sz="half" idx="10"/>
          </p:nvPr>
        </p:nvSpPr>
        <p:spPr/>
        <p:txBody>
          <a:bodyPr/>
          <a:lstStyle/>
          <a:p>
            <a:fld id="{B68B1AE3-9DA2-4037-8B11-572C2A674415}" type="datetime1">
              <a:rPr lang="en-US" smtClean="0"/>
              <a:t>4/11/2022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Gases responsible for Acid</a:t>
            </a:r>
            <a:r>
              <a:rPr kumimoji="0" lang="en-US" sz="3000" b="0" i="0" u="none" strike="noStrike" kern="1200" cap="none" spc="0" normalizeH="0" noProof="0" dirty="0">
                <a:ln>
                  <a:noFill/>
                </a:ln>
                <a:solidFill>
                  <a:schemeClr val="dk1"/>
                </a:solidFill>
                <a:effectLst/>
                <a:uLnTx/>
                <a:uFillTx/>
                <a:latin typeface="+mn-lt"/>
                <a:ea typeface="+mn-ea"/>
                <a:cs typeface="+mn-cs"/>
              </a:rPr>
              <a:t> rain(CO4)</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8391E2-FFCD-473C-900C-99C18691E4DB}" type="datetime1">
              <a:rPr lang="en-US" smtClean="0"/>
              <a:t>4/11/2022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Acid</a:t>
            </a:r>
            <a:r>
              <a:rPr kumimoji="0" lang="en-US" sz="3000" b="0" i="0" u="none" strike="noStrike" kern="1200" cap="none" spc="0" normalizeH="0" noProof="0" dirty="0">
                <a:ln>
                  <a:noFill/>
                </a:ln>
                <a:solidFill>
                  <a:schemeClr val="dk1"/>
                </a:solidFill>
                <a:effectLst/>
                <a:uLnTx/>
                <a:uFillTx/>
                <a:latin typeface="+mn-lt"/>
                <a:ea typeface="+mn-ea"/>
                <a:cs typeface="+mn-cs"/>
              </a:rPr>
              <a:t> rain(CO4)</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2" descr="E:\download.jpg"/>
          <p:cNvPicPr>
            <a:picLocks noChangeAspect="1" noChangeArrowheads="1"/>
          </p:cNvPicPr>
          <p:nvPr/>
        </p:nvPicPr>
        <p:blipFill>
          <a:blip r:embed="rId3"/>
          <a:srcRect/>
          <a:stretch>
            <a:fillRect/>
          </a:stretch>
        </p:blipFill>
        <p:spPr bwMode="auto">
          <a:xfrm>
            <a:off x="5638800" y="2133600"/>
            <a:ext cx="3200400" cy="3124200"/>
          </a:xfrm>
          <a:prstGeom prst="rect">
            <a:avLst/>
          </a:prstGeom>
          <a:noFill/>
        </p:spPr>
      </p:pic>
      <p:pic>
        <p:nvPicPr>
          <p:cNvPr id="10" name="Picture 2" descr="C:\Users\admin\Desktop\images (1).jpg"/>
          <p:cNvPicPr>
            <a:picLocks noGrp="1" noChangeAspect="1" noChangeArrowheads="1"/>
          </p:cNvPicPr>
          <p:nvPr>
            <p:ph idx="1"/>
          </p:nvPr>
        </p:nvPicPr>
        <p:blipFill>
          <a:blip r:embed="rId4"/>
          <a:srcRect/>
          <a:stretch>
            <a:fillRect/>
          </a:stretch>
        </p:blipFill>
        <p:spPr bwMode="auto">
          <a:xfrm>
            <a:off x="457200" y="1143000"/>
            <a:ext cx="4953000" cy="4876800"/>
          </a:xfrm>
          <a:prstGeom prst="rect">
            <a:avLst/>
          </a:prstGeom>
          <a:noFill/>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514350" indent="-514350">
              <a:buFont typeface="Wingdings" pitchFamily="2" charset="2"/>
              <a:buChar char="Ø"/>
            </a:pPr>
            <a:r>
              <a:rPr lang="en-IN" sz="1800" dirty="0"/>
              <a:t>Minimize the use of high sulphur coal</a:t>
            </a:r>
          </a:p>
          <a:p>
            <a:pPr marL="514350" indent="-514350">
              <a:buFont typeface="Wingdings" pitchFamily="2" charset="2"/>
              <a:buChar char="Ø"/>
            </a:pPr>
            <a:r>
              <a:rPr lang="en-IN" sz="1800" dirty="0"/>
              <a:t>Stop using fossil fuel</a:t>
            </a:r>
          </a:p>
          <a:p>
            <a:pPr marL="514350" indent="-514350">
              <a:buFont typeface="Wingdings" pitchFamily="2" charset="2"/>
              <a:buChar char="Ø"/>
            </a:pPr>
            <a:r>
              <a:rPr lang="en-IN" sz="1800" dirty="0"/>
              <a:t>Encourage the use of CNG, and LPG in vehicles</a:t>
            </a:r>
          </a:p>
          <a:p>
            <a:pPr marL="514350" indent="-514350">
              <a:buFont typeface="Wingdings" pitchFamily="2" charset="2"/>
              <a:buChar char="Ø"/>
            </a:pPr>
            <a:r>
              <a:rPr lang="en-IN" sz="1800" dirty="0"/>
              <a:t>Minimize air pollution</a:t>
            </a:r>
          </a:p>
          <a:p>
            <a:pPr marL="514350" indent="-514350">
              <a:buFont typeface="Wingdings" pitchFamily="2" charset="2"/>
              <a:buChar char="Ø"/>
            </a:pPr>
            <a:r>
              <a:rPr lang="en-IN" sz="1800" dirty="0"/>
              <a:t>Grow more trees</a:t>
            </a:r>
          </a:p>
          <a:p>
            <a:endParaRPr lang="en-US" sz="1800" dirty="0"/>
          </a:p>
        </p:txBody>
      </p:sp>
      <p:sp>
        <p:nvSpPr>
          <p:cNvPr id="4" name="Date Placeholder 3"/>
          <p:cNvSpPr>
            <a:spLocks noGrp="1"/>
          </p:cNvSpPr>
          <p:nvPr>
            <p:ph type="dt" sz="half" idx="10"/>
          </p:nvPr>
        </p:nvSpPr>
        <p:spPr/>
        <p:txBody>
          <a:bodyPr/>
          <a:lstStyle/>
          <a:p>
            <a:fld id="{3E4CEFB3-B561-4681-84F0-903E56A385E7}" type="datetime1">
              <a:rPr lang="en-US" smtClean="0"/>
              <a:t>4/11/2022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Solution of Acid</a:t>
            </a:r>
            <a:r>
              <a:rPr kumimoji="0" lang="en-US" sz="3000" b="0" i="0" u="none" strike="noStrike" kern="1200" cap="none" spc="0" normalizeH="0" noProof="0" dirty="0">
                <a:ln>
                  <a:noFill/>
                </a:ln>
                <a:solidFill>
                  <a:schemeClr val="dk1"/>
                </a:solidFill>
                <a:effectLst/>
                <a:uLnTx/>
                <a:uFillTx/>
                <a:latin typeface="+mn-lt"/>
                <a:ea typeface="+mn-ea"/>
                <a:cs typeface="+mn-cs"/>
              </a:rPr>
              <a:t> rain(CO4)</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One group of gases is particularly likely to damage the ozone layer. These gases are called CFCs, Chloro-Fluoro-Carbons</a:t>
            </a:r>
          </a:p>
          <a:p>
            <a:endParaRPr lang="en-US" sz="1800" dirty="0"/>
          </a:p>
        </p:txBody>
      </p:sp>
      <p:sp>
        <p:nvSpPr>
          <p:cNvPr id="4" name="Date Placeholder 3"/>
          <p:cNvSpPr>
            <a:spLocks noGrp="1"/>
          </p:cNvSpPr>
          <p:nvPr>
            <p:ph type="dt" sz="half" idx="10"/>
          </p:nvPr>
        </p:nvSpPr>
        <p:spPr/>
        <p:txBody>
          <a:bodyPr/>
          <a:lstStyle/>
          <a:p>
            <a:fld id="{B9420B73-E847-4205-B63A-FB61767692BF}" type="datetime1">
              <a:rPr lang="en-US" smtClean="0"/>
              <a:t>4/11/2022</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Ozone layer depletion(CO4</a:t>
            </a:r>
            <a:r>
              <a:rPr kumimoji="0" lang="en-US" sz="3000" b="0" i="0" u="none" strike="noStrike" kern="1200" cap="none" spc="0" normalizeH="0" noProof="0" dirty="0">
                <a:ln>
                  <a:noFill/>
                </a:ln>
                <a:solidFill>
                  <a:schemeClr val="dk1"/>
                </a:solidFill>
                <a:effectLst/>
                <a:uLnTx/>
                <a:uFillTx/>
                <a:latin typeface="+mn-lt"/>
                <a:ea typeface="+mn-ea"/>
                <a:cs typeface="+mn-cs"/>
              </a:rPr>
              <a: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2" descr="C:\Users\admin\Desktop\The-Ozone-Hole.jpg"/>
          <p:cNvPicPr>
            <a:picLocks noChangeAspect="1" noChangeArrowheads="1"/>
          </p:cNvPicPr>
          <p:nvPr/>
        </p:nvPicPr>
        <p:blipFill>
          <a:blip r:embed="rId3"/>
          <a:srcRect/>
          <a:stretch>
            <a:fillRect/>
          </a:stretch>
        </p:blipFill>
        <p:spPr bwMode="auto">
          <a:xfrm>
            <a:off x="5105400" y="1752600"/>
            <a:ext cx="3657599" cy="3829827"/>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CFCs are used in some spray cans to force the contents out of the can.</a:t>
            </a:r>
          </a:p>
          <a:p>
            <a:r>
              <a:rPr lang="en-US" sz="1800" dirty="0"/>
              <a:t>They are also used in refrigerators, air conditioning systems and some fire extinguishers. They are used because they are not poisonous and do not catch fire.</a:t>
            </a:r>
          </a:p>
          <a:p>
            <a:pPr fontAlgn="base"/>
            <a:r>
              <a:rPr lang="en-US" sz="1800" dirty="0"/>
              <a:t>Chlorofluorocarbons: Used in freezers, air cooling component, dry-cleaning agents, hospital sterilants.</a:t>
            </a:r>
          </a:p>
          <a:p>
            <a:pPr fontAlgn="base"/>
            <a:r>
              <a:rPr lang="en-US" sz="1800" dirty="0"/>
              <a:t>Methyl Chloroform:</a:t>
            </a:r>
          </a:p>
          <a:p>
            <a:pPr fontAlgn="base"/>
            <a:r>
              <a:rPr lang="en-US" sz="1800" dirty="0"/>
              <a:t>Hydro chlorofluorocarbons:</a:t>
            </a:r>
          </a:p>
          <a:p>
            <a:pPr fontAlgn="base"/>
            <a:r>
              <a:rPr lang="en-US" sz="1800" dirty="0"/>
              <a:t>Halons</a:t>
            </a:r>
          </a:p>
          <a:p>
            <a:pPr fontAlgn="base"/>
            <a:r>
              <a:rPr lang="en-US" sz="1800" dirty="0"/>
              <a:t>Carbon Tetrachloride: Mainly</a:t>
            </a:r>
          </a:p>
          <a:p>
            <a:endParaRPr lang="en-US" sz="1800" dirty="0"/>
          </a:p>
        </p:txBody>
      </p:sp>
      <p:sp>
        <p:nvSpPr>
          <p:cNvPr id="4" name="Date Placeholder 3"/>
          <p:cNvSpPr>
            <a:spLocks noGrp="1"/>
          </p:cNvSpPr>
          <p:nvPr>
            <p:ph type="dt" sz="half" idx="10"/>
          </p:nvPr>
        </p:nvSpPr>
        <p:spPr/>
        <p:txBody>
          <a:bodyPr/>
          <a:lstStyle/>
          <a:p>
            <a:fld id="{92649196-A3B1-46B7-A1D7-B5479AF4DF56}" type="datetime1">
              <a:rPr lang="en-US" smtClean="0"/>
              <a:t>4/11/2022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Ozone layer depletion(CO4)</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514350" indent="-514350">
              <a:buFont typeface="Wingdings" pitchFamily="2" charset="2"/>
              <a:buChar char="Ø"/>
            </a:pPr>
            <a:r>
              <a:rPr lang="en-IN" sz="1800" dirty="0"/>
              <a:t>Minimize the use of high sulphur coal</a:t>
            </a:r>
          </a:p>
          <a:p>
            <a:pPr marL="514350" indent="-514350">
              <a:buFont typeface="Wingdings" pitchFamily="2" charset="2"/>
              <a:buChar char="Ø"/>
            </a:pPr>
            <a:r>
              <a:rPr lang="en-IN" sz="1800" dirty="0"/>
              <a:t>Stop using fossil fuel</a:t>
            </a:r>
          </a:p>
          <a:p>
            <a:pPr marL="514350" indent="-514350">
              <a:buFont typeface="Wingdings" pitchFamily="2" charset="2"/>
              <a:buChar char="Ø"/>
            </a:pPr>
            <a:r>
              <a:rPr lang="en-IN" sz="1800" dirty="0"/>
              <a:t>Encourage the use of CNG, and LPG in vehicles</a:t>
            </a:r>
          </a:p>
          <a:p>
            <a:pPr marL="514350" indent="-514350">
              <a:buFont typeface="Wingdings" pitchFamily="2" charset="2"/>
              <a:buChar char="Ø"/>
            </a:pPr>
            <a:r>
              <a:rPr lang="en-IN" sz="1800" dirty="0"/>
              <a:t>Minimize air pollution</a:t>
            </a:r>
          </a:p>
          <a:p>
            <a:pPr marL="514350" indent="-514350">
              <a:buFont typeface="Wingdings" pitchFamily="2" charset="2"/>
              <a:buChar char="Ø"/>
            </a:pPr>
            <a:r>
              <a:rPr lang="en-IN" sz="1800" dirty="0"/>
              <a:t>Grow more trees</a:t>
            </a:r>
          </a:p>
          <a:p>
            <a:endParaRPr lang="en-US" sz="1800" dirty="0"/>
          </a:p>
        </p:txBody>
      </p:sp>
      <p:sp>
        <p:nvSpPr>
          <p:cNvPr id="4" name="Date Placeholder 3"/>
          <p:cNvSpPr>
            <a:spLocks noGrp="1"/>
          </p:cNvSpPr>
          <p:nvPr>
            <p:ph type="dt" sz="half" idx="10"/>
          </p:nvPr>
        </p:nvSpPr>
        <p:spPr/>
        <p:txBody>
          <a:bodyPr/>
          <a:lstStyle/>
          <a:p>
            <a:fld id="{76790FDE-3164-431C-B6C9-D5BBAE98980A}" type="datetime1">
              <a:rPr lang="en-US" smtClean="0"/>
              <a:t>4/11/2022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Solution of ozone layer depletion</a:t>
            </a:r>
            <a:r>
              <a:rPr kumimoji="0" lang="en-US" sz="3000" b="0" i="0" u="none" strike="noStrike" kern="1200" cap="none" spc="0" normalizeH="0" noProof="0" dirty="0">
                <a:ln>
                  <a:noFill/>
                </a:ln>
                <a:solidFill>
                  <a:schemeClr val="dk1"/>
                </a:solidFill>
                <a:effectLst/>
                <a:uLnTx/>
                <a:uFillTx/>
                <a:latin typeface="+mn-lt"/>
                <a:ea typeface="+mn-ea"/>
                <a:cs typeface="+mn-cs"/>
              </a:rPr>
              <a:t>(CO4)</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534400" cy="5105400"/>
          </a:xfrm>
        </p:spPr>
        <p:txBody>
          <a:bodyPr>
            <a:normAutofit/>
          </a:bodyPr>
          <a:lstStyle/>
          <a:p>
            <a:r>
              <a:rPr lang="en-US" sz="2800" b="1" dirty="0"/>
              <a:t>UNIT-V (Role of Community and Environmental Protection Acts)</a:t>
            </a:r>
            <a:endParaRPr lang="en-US" sz="1800" b="1" dirty="0"/>
          </a:p>
          <a:p>
            <a:pPr algn="just"/>
            <a:r>
              <a:rPr lang="en-US" sz="2000" dirty="0"/>
              <a:t>Role of community, women and NGOs in environmental protection, Bioindicators and their role, Natural hazards, Chemical accidents and disasters risk management, </a:t>
            </a:r>
          </a:p>
          <a:p>
            <a:pPr algn="just"/>
            <a:r>
              <a:rPr lang="en-US" sz="2000" dirty="0"/>
              <a:t>Environmental Impact Assessment (EIA)</a:t>
            </a:r>
          </a:p>
          <a:p>
            <a:pPr algn="just"/>
            <a:r>
              <a:rPr lang="en-US" sz="2000" b="1" dirty="0"/>
              <a:t>Salient features of following Acts: </a:t>
            </a:r>
          </a:p>
          <a:p>
            <a:pPr lvl="1" algn="just"/>
            <a:r>
              <a:rPr lang="en-US" sz="1600" dirty="0"/>
              <a:t>a. Environmental Protection Act, 1986, Wildlife (Protection) Act, 1972.</a:t>
            </a:r>
          </a:p>
          <a:p>
            <a:pPr lvl="1" algn="just"/>
            <a:r>
              <a:rPr lang="en-US" sz="1600" dirty="0"/>
              <a:t>b. Water (Prevention and control of pollution) Act, 1974.</a:t>
            </a:r>
          </a:p>
          <a:p>
            <a:pPr lvl="1" algn="just"/>
            <a:r>
              <a:rPr lang="en-US" sz="1600" dirty="0"/>
              <a:t>c. Air (Prevention and control of pollution) Act, 1981. Forest (Conservation) Act, 1980.</a:t>
            </a:r>
          </a:p>
          <a:p>
            <a:pPr lvl="1" algn="just"/>
            <a:r>
              <a:rPr lang="en-US" sz="1600" dirty="0"/>
              <a:t>d. Wetlands (Conservation and Management) Rules, 2017; </a:t>
            </a:r>
          </a:p>
          <a:p>
            <a:pPr lvl="1" algn="just"/>
            <a:r>
              <a:rPr lang="en-US" sz="1600" dirty="0"/>
              <a:t>e. Chemical safety and Disaster Management law. </a:t>
            </a:r>
          </a:p>
          <a:p>
            <a:pPr lvl="1" algn="just"/>
            <a:r>
              <a:rPr lang="en-US" sz="1600" dirty="0"/>
              <a:t>f. District Environmental Action Plan. Climate action plans. </a:t>
            </a:r>
          </a:p>
          <a:p>
            <a:endParaRPr lang="en-US" sz="1800" dirty="0"/>
          </a:p>
        </p:txBody>
      </p:sp>
      <p:sp>
        <p:nvSpPr>
          <p:cNvPr id="6" name="Date Placeholder 5"/>
          <p:cNvSpPr>
            <a:spLocks noGrp="1"/>
          </p:cNvSpPr>
          <p:nvPr>
            <p:ph type="dt" sz="half" idx="10"/>
          </p:nvPr>
        </p:nvSpPr>
        <p:spPr/>
        <p:txBody>
          <a:bodyPr/>
          <a:lstStyle/>
          <a:p>
            <a:fld id="{16FDADB5-54BB-44D0-992D-54A4BF5A50E8}" type="datetime1">
              <a:rPr lang="en-US" smtClean="0"/>
              <a:t>4/11/2022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Syllabus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4</a:t>
            </a:r>
            <a:endParaRPr lang="en-US" dirty="0"/>
          </a:p>
        </p:txBody>
      </p:sp>
    </p:spTree>
    <p:extLst>
      <p:ext uri="{BB962C8B-B14F-4D97-AF65-F5344CB8AC3E}">
        <p14:creationId xmlns:p14="http://schemas.microsoft.com/office/powerpoint/2010/main" val="14287775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Solid Waste comprises of all the waste arising from human and animal activities that are typically solid and that are discarded as useless or unwanted. It is all-inclusive of the heterogeneous mass from the urban community as well as more homogeneous accumulation of agriculture and industrial wastes.</a:t>
            </a:r>
          </a:p>
          <a:p>
            <a:endParaRPr lang="en-US" sz="1800" dirty="0"/>
          </a:p>
          <a:p>
            <a:pPr marL="0" indent="0">
              <a:buNone/>
            </a:pPr>
            <a:r>
              <a:rPr lang="en-US" sz="1800" dirty="0"/>
              <a:t>Some of commonly used synonyms for solid wastes are:</a:t>
            </a:r>
          </a:p>
          <a:p>
            <a:pPr marL="0" indent="0">
              <a:buNone/>
            </a:pPr>
            <a:r>
              <a:rPr lang="en-US" sz="1800" b="1" dirty="0"/>
              <a:t>Refuse:</a:t>
            </a:r>
            <a:r>
              <a:rPr lang="en-US" sz="1800" dirty="0"/>
              <a:t> This is a more appropriate term for solid waste as most waste can be utilized as a raw material for some other purpose.</a:t>
            </a:r>
          </a:p>
          <a:p>
            <a:pPr marL="0" indent="0">
              <a:buNone/>
            </a:pPr>
            <a:r>
              <a:rPr lang="en-US" sz="1800" b="1" dirty="0"/>
              <a:t>Garbage:</a:t>
            </a:r>
            <a:r>
              <a:rPr lang="en-US" sz="1800" dirty="0"/>
              <a:t> It consist of kitchen wet waste.</a:t>
            </a:r>
          </a:p>
          <a:p>
            <a:pPr marL="0" indent="0">
              <a:buNone/>
            </a:pPr>
            <a:r>
              <a:rPr lang="en-US" sz="1800" b="1" dirty="0"/>
              <a:t>Rubbish:</a:t>
            </a:r>
            <a:r>
              <a:rPr lang="en-US" sz="1800" dirty="0"/>
              <a:t>  Those waste with high ash content.</a:t>
            </a:r>
          </a:p>
          <a:p>
            <a:pPr marL="0" indent="0">
              <a:buNone/>
            </a:pPr>
            <a:r>
              <a:rPr lang="en-US" sz="1800" b="1" dirty="0"/>
              <a:t>Scrap: </a:t>
            </a:r>
            <a:r>
              <a:rPr lang="en-US" sz="1800" dirty="0"/>
              <a:t>Wastes that have high metal content.</a:t>
            </a:r>
          </a:p>
          <a:p>
            <a:pPr marL="0" indent="0">
              <a:buNone/>
            </a:pPr>
            <a:r>
              <a:rPr lang="en-US" sz="1800" b="1" dirty="0"/>
              <a:t>Debris:</a:t>
            </a:r>
            <a:r>
              <a:rPr lang="en-US" sz="1800" dirty="0"/>
              <a:t> Bulky wastes such as construction waste.</a:t>
            </a:r>
          </a:p>
        </p:txBody>
      </p:sp>
      <p:sp>
        <p:nvSpPr>
          <p:cNvPr id="4" name="Date Placeholder 3"/>
          <p:cNvSpPr>
            <a:spLocks noGrp="1"/>
          </p:cNvSpPr>
          <p:nvPr>
            <p:ph type="dt" sz="half" idx="10"/>
          </p:nvPr>
        </p:nvSpPr>
        <p:spPr/>
        <p:txBody>
          <a:bodyPr/>
          <a:lstStyle/>
          <a:p>
            <a:fld id="{76790FDE-3164-431C-B6C9-D5BBAE98980A}" type="datetime1">
              <a:rPr lang="en-US" smtClean="0"/>
              <a:t>4/11/2022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Solid Waste Management</a:t>
            </a:r>
            <a:r>
              <a:rPr kumimoji="0" lang="en-US" sz="3000" b="0" i="0" u="none" strike="noStrike" kern="1200" cap="none" spc="0" normalizeH="0" noProof="0" dirty="0">
                <a:ln>
                  <a:noFill/>
                </a:ln>
                <a:solidFill>
                  <a:schemeClr val="dk1"/>
                </a:solidFill>
                <a:effectLst/>
                <a:uLnTx/>
                <a:uFillTx/>
                <a:latin typeface="+mn-lt"/>
                <a:ea typeface="+mn-ea"/>
                <a:cs typeface="+mn-cs"/>
              </a:rPr>
              <a:t>(CO4)</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175292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1800" dirty="0"/>
              <a:t>Types of Solid Waste:</a:t>
            </a:r>
          </a:p>
          <a:p>
            <a:pPr>
              <a:buAutoNum type="alphaLcParenR"/>
            </a:pPr>
            <a:r>
              <a:rPr lang="en-US" sz="1800" b="1" dirty="0"/>
              <a:t>Municipal Wastes: </a:t>
            </a:r>
            <a:r>
              <a:rPr lang="en-US" sz="1800" dirty="0"/>
              <a:t>which includes garbage or food wastes, ashes and residues, construction and demolition wastes, treatment plant wastes, special wastes.</a:t>
            </a:r>
          </a:p>
          <a:p>
            <a:pPr>
              <a:buAutoNum type="alphaLcParenR"/>
            </a:pPr>
            <a:r>
              <a:rPr lang="en-US" sz="1800" b="1" dirty="0"/>
              <a:t>Industrial Wastes: </a:t>
            </a:r>
            <a:r>
              <a:rPr lang="en-US" sz="1800" dirty="0"/>
              <a:t>which includes all types of liquid or solid waste generated from different types of industries.</a:t>
            </a:r>
          </a:p>
          <a:p>
            <a:pPr algn="just">
              <a:buAutoNum type="alphaLcParenR"/>
            </a:pPr>
            <a:r>
              <a:rPr lang="en-US" sz="1800" b="1" dirty="0"/>
              <a:t>Hazardous Wastes: </a:t>
            </a:r>
            <a:r>
              <a:rPr lang="en-US" sz="1800" dirty="0"/>
              <a:t>are waste (liquid, solid, gaseous or sludge) that is dangerous or potentially harmful to our health or environment. They can be discarded commercial products, byproducts from industries, or from households.</a:t>
            </a:r>
          </a:p>
        </p:txBody>
      </p:sp>
      <p:sp>
        <p:nvSpPr>
          <p:cNvPr id="4" name="Date Placeholder 3"/>
          <p:cNvSpPr>
            <a:spLocks noGrp="1"/>
          </p:cNvSpPr>
          <p:nvPr>
            <p:ph type="dt" sz="half" idx="10"/>
          </p:nvPr>
        </p:nvSpPr>
        <p:spPr/>
        <p:txBody>
          <a:bodyPr/>
          <a:lstStyle/>
          <a:p>
            <a:fld id="{76790FDE-3164-431C-B6C9-D5BBAE98980A}" type="datetime1">
              <a:rPr lang="en-US" smtClean="0"/>
              <a:t>4/11/2022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Solid Waste Management</a:t>
            </a:r>
            <a:r>
              <a:rPr kumimoji="0" lang="en-US" sz="3000" b="0" i="0" u="none" strike="noStrike" kern="1200" cap="none" spc="0" normalizeH="0" noProof="0" dirty="0">
                <a:ln>
                  <a:noFill/>
                </a:ln>
                <a:solidFill>
                  <a:schemeClr val="dk1"/>
                </a:solidFill>
                <a:effectLst/>
                <a:uLnTx/>
                <a:uFillTx/>
                <a:latin typeface="+mn-lt"/>
                <a:ea typeface="+mn-ea"/>
                <a:cs typeface="+mn-cs"/>
              </a:rPr>
              <a:t>(CO4)</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2814150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1800" dirty="0"/>
              <a:t>Self Made Video Link:</a:t>
            </a:r>
          </a:p>
          <a:p>
            <a:endParaRPr lang="en-US" sz="2000" dirty="0"/>
          </a:p>
          <a:p>
            <a:endParaRPr lang="en-US" sz="2000" dirty="0"/>
          </a:p>
          <a:p>
            <a:endParaRPr lang="en-US" sz="2000" dirty="0"/>
          </a:p>
          <a:p>
            <a:endParaRPr lang="en-US" sz="2000" dirty="0"/>
          </a:p>
          <a:p>
            <a:endParaRPr lang="en-US" sz="2000" dirty="0"/>
          </a:p>
          <a:p>
            <a:r>
              <a:rPr lang="en-US" sz="2000" dirty="0" err="1"/>
              <a:t>Youtube</a:t>
            </a:r>
            <a:r>
              <a:rPr lang="en-US" sz="2000" dirty="0"/>
              <a:t>/other  Video Links</a:t>
            </a:r>
          </a:p>
          <a:p>
            <a:r>
              <a:rPr lang="en-US" sz="2000" u="sng" dirty="0">
                <a:hlinkClick r:id="rId2"/>
              </a:rPr>
              <a:t>https://www.youtube.com/watch?v=7qkaz8ChelI</a:t>
            </a:r>
            <a:r>
              <a:rPr lang="en-US" sz="2000" dirty="0"/>
              <a:t>, </a:t>
            </a:r>
            <a:r>
              <a:rPr lang="en-US" sz="2000" u="sng" dirty="0">
                <a:hlinkClick r:id="rId3"/>
              </a:rPr>
              <a:t>https://www.youtube.com/watch?v=NuQE5fKmfME</a:t>
            </a:r>
            <a:r>
              <a:rPr lang="en-US" sz="2000" dirty="0"/>
              <a:t>, </a:t>
            </a:r>
            <a:r>
              <a:rPr lang="en-US" sz="2000" u="sng" dirty="0">
                <a:hlinkClick r:id="rId4"/>
              </a:rPr>
              <a:t>https://www.youtube.com/watch?v=9CpAjOVLHII</a:t>
            </a:r>
            <a:r>
              <a:rPr lang="en-US" sz="2000" dirty="0"/>
              <a:t>, </a:t>
            </a:r>
            <a:r>
              <a:rPr lang="en-US" sz="2000" u="sng" dirty="0">
                <a:hlinkClick r:id="rId5"/>
              </a:rPr>
              <a:t>https://www.youtube.com/watch?v=yEci6iDkXYw</a:t>
            </a:r>
            <a:r>
              <a:rPr lang="en-US" sz="2000" dirty="0"/>
              <a:t>, </a:t>
            </a:r>
            <a:r>
              <a:rPr lang="en-US" sz="2000" u="sng" dirty="0">
                <a:hlinkClick r:id="rId5"/>
              </a:rPr>
              <a:t>https://www.youtube.com/watch?v=yEci6iDkXYw</a:t>
            </a:r>
            <a:endParaRPr lang="en-US" sz="2000" dirty="0"/>
          </a:p>
        </p:txBody>
      </p:sp>
      <p:sp>
        <p:nvSpPr>
          <p:cNvPr id="4" name="Date Placeholder 3"/>
          <p:cNvSpPr>
            <a:spLocks noGrp="1"/>
          </p:cNvSpPr>
          <p:nvPr>
            <p:ph type="dt" sz="half" idx="10"/>
          </p:nvPr>
        </p:nvSpPr>
        <p:spPr/>
        <p:txBody>
          <a:bodyPr/>
          <a:lstStyle/>
          <a:p>
            <a:fld id="{7B1052F3-9B80-4FE3-97D5-1D746C5F7464}" type="datetime1">
              <a:rPr lang="en-US" smtClean="0"/>
              <a:t>4/11/2022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a:t>
            </a:r>
            <a:r>
              <a:rPr kumimoji="0" lang="en-US" sz="2400" b="0" i="0" u="none" strike="noStrike" kern="1200" cap="none" spc="0" normalizeH="0" noProof="0" dirty="0" err="1">
                <a:ln>
                  <a:noFill/>
                </a:ln>
                <a:solidFill>
                  <a:schemeClr val="dk1"/>
                </a:solidFill>
                <a:effectLst/>
                <a:uLnTx/>
                <a:uFillTx/>
                <a:latin typeface="+mn-lt"/>
                <a:ea typeface="+mn-ea"/>
                <a:cs typeface="+mn-cs"/>
              </a:rPr>
              <a:t>Youtube</a:t>
            </a:r>
            <a:r>
              <a:rPr kumimoji="0" lang="en-US" sz="2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6"/>
          <a:srcRect/>
          <a:stretch>
            <a:fillRect/>
          </a:stretch>
        </p:blipFill>
        <p:spPr bwMode="auto">
          <a:xfrm>
            <a:off x="0" y="0"/>
            <a:ext cx="1447800" cy="817163"/>
          </a:xfrm>
          <a:prstGeom prst="rect">
            <a:avLst/>
          </a:prstGeom>
          <a:noFill/>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53000"/>
          </a:xfrm>
        </p:spPr>
        <p:txBody>
          <a:bodyPr>
            <a:normAutofit fontScale="92500" lnSpcReduction="10000"/>
          </a:bodyPr>
          <a:lstStyle/>
          <a:p>
            <a:pPr>
              <a:buNone/>
            </a:pPr>
            <a:r>
              <a:rPr lang="en-US" sz="1800" dirty="0"/>
              <a:t>   1.What is meant by environmental pollution? Discuss the requirement of a non polluted environment. </a:t>
            </a:r>
          </a:p>
          <a:p>
            <a:pPr>
              <a:buNone/>
            </a:pPr>
            <a:r>
              <a:rPr lang="en-US" sz="1800" dirty="0"/>
              <a:t>   2.What are the causes of environmental pollution? List all environmental pollutants and their sources. </a:t>
            </a:r>
          </a:p>
          <a:p>
            <a:pPr>
              <a:buNone/>
            </a:pPr>
            <a:r>
              <a:rPr lang="en-US" sz="1800" dirty="0"/>
              <a:t>   3. Define water pollution and enlist various sources of water pollution. What are the effects of water pollutants on humans. </a:t>
            </a:r>
          </a:p>
          <a:p>
            <a:pPr>
              <a:buNone/>
            </a:pPr>
            <a:r>
              <a:rPr lang="en-US" sz="1800" dirty="0"/>
              <a:t>   4. Define Air pollution and enlist various sources of air pollution. What are the effects of air pollutants on humans and on nature. </a:t>
            </a:r>
          </a:p>
          <a:p>
            <a:pPr>
              <a:buNone/>
            </a:pPr>
            <a:r>
              <a:rPr lang="en-US" sz="1800" dirty="0"/>
              <a:t>   5. Describe the causes, effects of soil pollution which effect the soil productivity. </a:t>
            </a:r>
          </a:p>
          <a:p>
            <a:pPr>
              <a:buNone/>
            </a:pPr>
            <a:r>
              <a:rPr lang="en-US" sz="1800" dirty="0"/>
              <a:t>   6.  Discuss the causes, effects and control measures of noise pollution. </a:t>
            </a:r>
          </a:p>
          <a:p>
            <a:pPr>
              <a:buNone/>
            </a:pPr>
            <a:r>
              <a:rPr lang="en-US" sz="1800" dirty="0"/>
              <a:t>   7. Define Thermal pollution and enlist various sources of Thermal pollution. </a:t>
            </a:r>
          </a:p>
          <a:p>
            <a:pPr>
              <a:buNone/>
            </a:pPr>
            <a:r>
              <a:rPr lang="en-US" sz="1800" dirty="0"/>
              <a:t>   .8 Discuss the causes and effects of climate change? </a:t>
            </a:r>
          </a:p>
          <a:p>
            <a:pPr>
              <a:buNone/>
            </a:pPr>
            <a:r>
              <a:rPr lang="en-US" sz="1800" dirty="0"/>
              <a:t>   9. Write short notes on causes, consequences and remedial measures of Green house effects? </a:t>
            </a:r>
          </a:p>
          <a:p>
            <a:pPr>
              <a:buNone/>
            </a:pPr>
            <a:r>
              <a:rPr lang="en-US" sz="1800" dirty="0"/>
              <a:t>   10. Discuss the causes , effects  and control measure of acid rain? </a:t>
            </a:r>
          </a:p>
          <a:p>
            <a:pPr>
              <a:buNone/>
            </a:pPr>
            <a:r>
              <a:rPr lang="en-US" sz="1800" dirty="0"/>
              <a:t>   11. What is meant by ozone shield? How CFC and ozone depleting substances affect ozone shield?</a:t>
            </a:r>
          </a:p>
          <a:p>
            <a:endParaRPr lang="en-US" sz="1800" dirty="0"/>
          </a:p>
        </p:txBody>
      </p:sp>
      <p:sp>
        <p:nvSpPr>
          <p:cNvPr id="4" name="Date Placeholder 3"/>
          <p:cNvSpPr>
            <a:spLocks noGrp="1"/>
          </p:cNvSpPr>
          <p:nvPr>
            <p:ph type="dt" sz="half" idx="10"/>
          </p:nvPr>
        </p:nvSpPr>
        <p:spPr/>
        <p:txBody>
          <a:bodyPr/>
          <a:lstStyle/>
          <a:p>
            <a:fld id="{8A5F0395-5294-4338-93D1-FBB73EA894EC}" type="datetime1">
              <a:rPr lang="en-US" smtClean="0"/>
              <a:t>4/11/2022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r>
              <a:rPr lang="en-US" sz="3000" dirty="0"/>
              <a:t>(CO4)</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257800"/>
          </a:xfrm>
        </p:spPr>
        <p:txBody>
          <a:bodyPr>
            <a:normAutofit fontScale="85000" lnSpcReduction="20000"/>
          </a:bodyPr>
          <a:lstStyle/>
          <a:p>
            <a:pPr fontAlgn="base"/>
            <a:r>
              <a:rPr lang="en-US" sz="1800" dirty="0"/>
              <a:t>1. Among the following, the only secondary pollutant is:</a:t>
            </a:r>
          </a:p>
          <a:p>
            <a:pPr fontAlgn="base"/>
            <a:r>
              <a:rPr lang="en-US" sz="1800" dirty="0"/>
              <a:t>(a)	Sulphur tetra oxide                      (b)  Ozone</a:t>
            </a:r>
          </a:p>
          <a:p>
            <a:pPr fontAlgn="base"/>
            <a:r>
              <a:rPr lang="en-US" sz="1800" dirty="0"/>
              <a:t>(c)   Carbon monoxide                      (d)  Sulphur dioxide</a:t>
            </a:r>
          </a:p>
          <a:p>
            <a:pPr fontAlgn="base"/>
            <a:r>
              <a:rPr lang="en-US" sz="1800" dirty="0"/>
              <a:t>Answer-b</a:t>
            </a:r>
          </a:p>
          <a:p>
            <a:pPr fontAlgn="base"/>
            <a:r>
              <a:rPr lang="en-US" sz="1800" dirty="0"/>
              <a:t> 2.  The major photochemical oxidant is:</a:t>
            </a:r>
          </a:p>
          <a:p>
            <a:pPr fontAlgn="base"/>
            <a:r>
              <a:rPr lang="en-US" sz="1800" dirty="0"/>
              <a:t>           (a)  Hydrogen peroxide                     (b)  Ozone</a:t>
            </a:r>
          </a:p>
          <a:p>
            <a:pPr fontAlgn="base"/>
            <a:r>
              <a:rPr lang="en-US" sz="1800" dirty="0"/>
              <a:t>           (c)  Nitrogen oxides                          (d)  Peroxyl acetyl nitrate(PAN)</a:t>
            </a:r>
          </a:p>
          <a:p>
            <a:pPr fontAlgn="base"/>
            <a:r>
              <a:rPr lang="en-US" sz="1800" dirty="0"/>
              <a:t>Answer ---c</a:t>
            </a:r>
          </a:p>
          <a:p>
            <a:pPr fontAlgn="base"/>
            <a:r>
              <a:rPr lang="en-US" sz="1800" dirty="0"/>
              <a:t> 3.  The highest heating value is of:</a:t>
            </a:r>
          </a:p>
          <a:p>
            <a:pPr fontAlgn="base"/>
            <a:r>
              <a:rPr lang="en-US" sz="1800" dirty="0"/>
              <a:t>           (a)  Garbage                                      (b)  Rubbish</a:t>
            </a:r>
          </a:p>
          <a:p>
            <a:pPr fontAlgn="base"/>
            <a:r>
              <a:rPr lang="en-US" sz="1800" dirty="0"/>
              <a:t>  (c)  Hospital waste                                    (d)  Agricultural wastes</a:t>
            </a:r>
          </a:p>
          <a:p>
            <a:pPr fontAlgn="base"/>
            <a:r>
              <a:rPr lang="en-US" sz="1800" dirty="0"/>
              <a:t>Answer---b</a:t>
            </a:r>
          </a:p>
          <a:p>
            <a:pPr fontAlgn="base"/>
            <a:r>
              <a:rPr lang="en-US" sz="1800" dirty="0"/>
              <a:t>4.Which of these is a management option for air pollution:</a:t>
            </a:r>
          </a:p>
          <a:p>
            <a:pPr fontAlgn="base"/>
            <a:r>
              <a:rPr lang="en-US" sz="1800" dirty="0"/>
              <a:t>           (a)  Regulation and standard              (b)  Emission changes</a:t>
            </a:r>
          </a:p>
          <a:p>
            <a:pPr fontAlgn="base"/>
            <a:r>
              <a:rPr lang="en-US" sz="1800" dirty="0"/>
              <a:t>           (c)  Transport planning                      (d)  All of the above</a:t>
            </a:r>
          </a:p>
          <a:p>
            <a:pPr fontAlgn="base"/>
            <a:r>
              <a:rPr lang="en-US" sz="1800" dirty="0"/>
              <a:t>Answer---d</a:t>
            </a:r>
          </a:p>
          <a:p>
            <a:pPr fontAlgn="base"/>
            <a:r>
              <a:rPr lang="en-US" sz="1800" dirty="0"/>
              <a:t>Answer---</a:t>
            </a:r>
          </a:p>
          <a:p>
            <a:pPr fontAlgn="base"/>
            <a:r>
              <a:rPr lang="en-US" sz="1800" dirty="0"/>
              <a:t> 5.  Increase in fauna and decrease in flora would be harmful due to increase in?</a:t>
            </a:r>
          </a:p>
          <a:p>
            <a:pPr fontAlgn="base"/>
            <a:r>
              <a:rPr lang="en-US" sz="1800" dirty="0"/>
              <a:t>           (a)  Disease                                         (b)  CO2</a:t>
            </a:r>
          </a:p>
          <a:p>
            <a:pPr fontAlgn="base"/>
            <a:r>
              <a:rPr lang="en-US" sz="1800" dirty="0"/>
              <a:t>           (c)  O2                                                 (d)  Radioactive pollution</a:t>
            </a:r>
          </a:p>
          <a:p>
            <a:pPr fontAlgn="base"/>
            <a:r>
              <a:rPr lang="en-US" sz="1800" dirty="0"/>
              <a:t>Answer---b</a:t>
            </a:r>
          </a:p>
          <a:p>
            <a:endParaRPr lang="en-US" sz="1800" dirty="0"/>
          </a:p>
        </p:txBody>
      </p:sp>
      <p:sp>
        <p:nvSpPr>
          <p:cNvPr id="4" name="Date Placeholder 3"/>
          <p:cNvSpPr>
            <a:spLocks noGrp="1"/>
          </p:cNvSpPr>
          <p:nvPr>
            <p:ph type="dt" sz="half" idx="10"/>
          </p:nvPr>
        </p:nvSpPr>
        <p:spPr/>
        <p:txBody>
          <a:bodyPr/>
          <a:lstStyle/>
          <a:p>
            <a:fld id="{978F389C-77AC-4FFF-ABB2-6215C037C5B4}" type="datetime1">
              <a:rPr lang="en-US" smtClean="0"/>
              <a:t>4/11/2022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r>
              <a:rPr lang="en-US" sz="3000" dirty="0"/>
              <a:t>(CO4)</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dirty="0"/>
              <a:t>New syllabus autonomous</a:t>
            </a:r>
          </a:p>
        </p:txBody>
      </p:sp>
      <p:sp>
        <p:nvSpPr>
          <p:cNvPr id="4" name="Date Placeholder 3"/>
          <p:cNvSpPr>
            <a:spLocks noGrp="1"/>
          </p:cNvSpPr>
          <p:nvPr>
            <p:ph type="dt" sz="half" idx="10"/>
          </p:nvPr>
        </p:nvSpPr>
        <p:spPr/>
        <p:txBody>
          <a:bodyPr/>
          <a:lstStyle/>
          <a:p>
            <a:fld id="{4947DFF4-6885-45DA-857A-3A1CF5E716B2}" type="datetime1">
              <a:rPr lang="en-US" smtClean="0"/>
              <a:t>4/11/2022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Old</a:t>
            </a:r>
            <a:r>
              <a:rPr kumimoji="0" lang="en-US" sz="2400" b="0" i="0" u="none" strike="noStrike" kern="1200" cap="none" spc="0" normalizeH="0" noProof="0" dirty="0">
                <a:ln>
                  <a:noFill/>
                </a:ln>
                <a:solidFill>
                  <a:schemeClr val="dk1"/>
                </a:solidFill>
                <a:effectLst/>
                <a:uLnTx/>
                <a:uFillTx/>
                <a:latin typeface="+mn-lt"/>
                <a:ea typeface="+mn-ea"/>
                <a:cs typeface="+mn-cs"/>
              </a:rPr>
              <a:t> Question Papers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r>
              <a:rPr lang="en-US" sz="1800" dirty="0"/>
              <a:t>     1.What is meant by environmental pollution? Discuss the requirement of a non polluted environment. </a:t>
            </a:r>
          </a:p>
          <a:p>
            <a:pPr>
              <a:buNone/>
            </a:pPr>
            <a:r>
              <a:rPr lang="en-US" sz="1800" dirty="0"/>
              <a:t>      2.What are the causes of environmental pollution? List all environmental pollutants and their sources. </a:t>
            </a:r>
          </a:p>
          <a:p>
            <a:pPr>
              <a:buNone/>
            </a:pPr>
            <a:r>
              <a:rPr lang="en-US" sz="1800" dirty="0"/>
              <a:t>      3. Define water pollution and enlist various sources of water pollution. What are the effects of water pollutants on humans. </a:t>
            </a:r>
          </a:p>
          <a:p>
            <a:pPr>
              <a:buNone/>
            </a:pPr>
            <a:r>
              <a:rPr lang="en-US" sz="1800" dirty="0"/>
              <a:t>      4. Define Air pollution and enlist various sources of air pollution. What are the effects of air pollutants on humans and on nature. </a:t>
            </a:r>
          </a:p>
          <a:p>
            <a:pPr>
              <a:buNone/>
            </a:pPr>
            <a:r>
              <a:rPr lang="en-US" sz="1800" dirty="0"/>
              <a:t>        5. Describe the causes, effects of soil pollution which effect the soil productivity. </a:t>
            </a:r>
          </a:p>
          <a:p>
            <a:pPr>
              <a:buNone/>
            </a:pPr>
            <a:r>
              <a:rPr lang="en-US" sz="1800" dirty="0"/>
              <a:t>        6.  Discuss the causes, effects and control measures of noise pollution</a:t>
            </a:r>
          </a:p>
          <a:p>
            <a:pPr>
              <a:buNone/>
            </a:pPr>
            <a:r>
              <a:rPr lang="en-US" sz="1800" dirty="0"/>
              <a:t>        7. Define Thermal pollution and enlist various sources of Thermal pollution. What are the effects of thermal pollution on water bodies. </a:t>
            </a:r>
          </a:p>
          <a:p>
            <a:endParaRPr lang="en-US" sz="1800" dirty="0"/>
          </a:p>
        </p:txBody>
      </p:sp>
      <p:sp>
        <p:nvSpPr>
          <p:cNvPr id="4" name="Date Placeholder 3"/>
          <p:cNvSpPr>
            <a:spLocks noGrp="1"/>
          </p:cNvSpPr>
          <p:nvPr>
            <p:ph type="dt" sz="half" idx="10"/>
          </p:nvPr>
        </p:nvSpPr>
        <p:spPr/>
        <p:txBody>
          <a:bodyPr/>
          <a:lstStyle/>
          <a:p>
            <a:fld id="{F78BE1EF-2A54-4795-9A82-2F5EEE7336D3}" type="datetime1">
              <a:rPr lang="en-US" smtClean="0"/>
              <a:t>4/11/2022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15240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Expected Questions for University Exams(CO4)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85000" lnSpcReduction="20000"/>
          </a:bodyPr>
          <a:lstStyle/>
          <a:p>
            <a:r>
              <a:rPr lang="en-US" sz="2100" i="1" dirty="0"/>
              <a:t>Sources of air pollution </a:t>
            </a:r>
            <a:endParaRPr lang="en-US" sz="2100" dirty="0"/>
          </a:p>
          <a:p>
            <a:pPr lvl="1"/>
            <a:r>
              <a:rPr lang="en-US" sz="2100" dirty="0"/>
              <a:t>Natural pollution - volcanic eruptions, forest fires, biological decay.</a:t>
            </a:r>
          </a:p>
          <a:p>
            <a:pPr lvl="1"/>
            <a:r>
              <a:rPr lang="en-US" sz="2100" dirty="0"/>
              <a:t>Man – made activities – Thermal power plants, agricultural activities.</a:t>
            </a:r>
          </a:p>
          <a:p>
            <a:r>
              <a:rPr lang="en-US" sz="2100" i="1" dirty="0"/>
              <a:t>Classification---Primary pollutant </a:t>
            </a:r>
            <a:r>
              <a:rPr lang="en-US" sz="2100" dirty="0"/>
              <a:t>– these are those emitted directly in the atmosphere in harmful form like CO, NO.</a:t>
            </a:r>
          </a:p>
          <a:p>
            <a:pPr lvl="1"/>
            <a:r>
              <a:rPr lang="en-US" sz="2100" i="1" dirty="0"/>
              <a:t>Secondary pollutant </a:t>
            </a:r>
            <a:r>
              <a:rPr lang="en-US" sz="2100" dirty="0"/>
              <a:t>– these may react with one another or with the basic components of air to form new pollutants.</a:t>
            </a:r>
          </a:p>
          <a:p>
            <a:r>
              <a:rPr lang="en-US" sz="2100" dirty="0"/>
              <a:t>It may be defined as “the alteration in physical, chemical and biological characteristics of water which may cause harmful effects on human and aquatic life.</a:t>
            </a:r>
          </a:p>
          <a:p>
            <a:r>
              <a:rPr lang="en-US" sz="2100" dirty="0"/>
              <a:t> </a:t>
            </a:r>
          </a:p>
          <a:p>
            <a:r>
              <a:rPr lang="en-US" sz="2100" dirty="0"/>
              <a:t>Types, effects and sources of water pollution</a:t>
            </a:r>
            <a:endParaRPr lang="en-US" sz="2100" u="sng" dirty="0"/>
          </a:p>
          <a:p>
            <a:pPr lvl="0"/>
            <a:br>
              <a:rPr lang="en-US" sz="2100" dirty="0"/>
            </a:br>
            <a:r>
              <a:rPr lang="en-US" sz="2100" i="1" u="sng" dirty="0"/>
              <a:t>Infectious agents</a:t>
            </a:r>
            <a:r>
              <a:rPr lang="en-US" sz="2100" u="sng" dirty="0"/>
              <a:t>:</a:t>
            </a:r>
            <a:endParaRPr lang="en-US" sz="2100" i="1" u="sng" dirty="0"/>
          </a:p>
          <a:p>
            <a:r>
              <a:rPr lang="en-US" sz="2100" i="1" dirty="0"/>
              <a:t>Example: </a:t>
            </a:r>
            <a:r>
              <a:rPr lang="en-US" sz="2100" dirty="0"/>
              <a:t>Bacteria, viruses, protozoa and parasitic worms.</a:t>
            </a:r>
          </a:p>
          <a:p>
            <a:r>
              <a:rPr lang="en-US" sz="2100" dirty="0"/>
              <a:t>Sources: Human and animal wastes.</a:t>
            </a:r>
          </a:p>
          <a:p>
            <a:r>
              <a:rPr lang="en-US" sz="2100" dirty="0"/>
              <a:t>Effects: Variety of diseases.</a:t>
            </a:r>
          </a:p>
          <a:p>
            <a:pPr lvl="1"/>
            <a:endParaRPr lang="en-US" sz="1800" dirty="0"/>
          </a:p>
          <a:p>
            <a:endParaRPr lang="en-US" sz="1800" dirty="0"/>
          </a:p>
        </p:txBody>
      </p:sp>
      <p:sp>
        <p:nvSpPr>
          <p:cNvPr id="4" name="Date Placeholder 3"/>
          <p:cNvSpPr>
            <a:spLocks noGrp="1"/>
          </p:cNvSpPr>
          <p:nvPr>
            <p:ph type="dt" sz="half" idx="10"/>
          </p:nvPr>
        </p:nvSpPr>
        <p:spPr/>
        <p:txBody>
          <a:bodyPr/>
          <a:lstStyle/>
          <a:p>
            <a:fld id="{EA239C95-D782-4292-BF85-6238A050D586}" type="datetime1">
              <a:rPr lang="en-US" smtClean="0"/>
              <a:t>4/11/2022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Summary(CO4)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It may be defined as “the contamination of soil by human and natural activities which may cause harmful effects on living beings”.</a:t>
            </a:r>
            <a:br>
              <a:rPr lang="en-US" sz="1800" dirty="0"/>
            </a:br>
            <a:r>
              <a:rPr lang="en-US" sz="1800" i="1" dirty="0"/>
              <a:t>Types</a:t>
            </a:r>
          </a:p>
          <a:p>
            <a:pPr lvl="0"/>
            <a:r>
              <a:rPr lang="en-US" sz="1800" u="sng" dirty="0"/>
              <a:t>Industrial wastes</a:t>
            </a:r>
            <a:r>
              <a:rPr lang="en-US" sz="1800" dirty="0"/>
              <a:t> </a:t>
            </a:r>
          </a:p>
          <a:p>
            <a:r>
              <a:rPr lang="en-US" sz="1800" i="1" dirty="0"/>
              <a:t>Sources</a:t>
            </a:r>
            <a:r>
              <a:rPr lang="en-US" sz="1800" dirty="0"/>
              <a:t>: Pulp and paper mills, chemical industries, oil refineries, sugar </a:t>
            </a:r>
            <a:r>
              <a:rPr lang="en-US" sz="1800" dirty="0" err="1"/>
              <a:t>factories,tanneries</a:t>
            </a:r>
            <a:r>
              <a:rPr lang="en-US" sz="1800" dirty="0"/>
              <a:t>, textile, steel, fertilizers etc. </a:t>
            </a:r>
          </a:p>
          <a:p>
            <a:r>
              <a:rPr lang="en-US" sz="1800" i="1" dirty="0"/>
              <a:t>Effects: </a:t>
            </a:r>
            <a:r>
              <a:rPr lang="en-US" sz="1800" dirty="0"/>
              <a:t>Affect and alter the chemical and biological properties of soil.</a:t>
            </a:r>
          </a:p>
          <a:p>
            <a:r>
              <a:rPr lang="en-US" sz="1800" dirty="0"/>
              <a:t>Hazardous chemicals enter into human food chain from the soil and finally lead to serious effects.</a:t>
            </a:r>
          </a:p>
          <a:p>
            <a:pPr>
              <a:buNone/>
            </a:pPr>
            <a:r>
              <a:rPr lang="en-US" sz="1800" dirty="0"/>
              <a:t> </a:t>
            </a:r>
          </a:p>
          <a:p>
            <a:endParaRPr lang="en-US" sz="1800" dirty="0"/>
          </a:p>
        </p:txBody>
      </p:sp>
      <p:sp>
        <p:nvSpPr>
          <p:cNvPr id="4" name="Date Placeholder 3"/>
          <p:cNvSpPr>
            <a:spLocks noGrp="1"/>
          </p:cNvSpPr>
          <p:nvPr>
            <p:ph type="dt" sz="half" idx="10"/>
          </p:nvPr>
        </p:nvSpPr>
        <p:spPr/>
        <p:txBody>
          <a:bodyPr/>
          <a:lstStyle/>
          <a:p>
            <a:fld id="{D46928C0-2254-40F9-A598-49C5D3723192}" type="datetime1">
              <a:rPr lang="en-US" smtClean="0"/>
              <a:t>4/11/2022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Summary(CO4)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1800" dirty="0"/>
              <a:t>1. Environmental studies and Environmental engineering –By Dr. </a:t>
            </a:r>
            <a:r>
              <a:rPr lang="en-US" sz="1800" dirty="0" err="1"/>
              <a:t>H.H.Singh</a:t>
            </a:r>
            <a:endParaRPr lang="en-US" sz="1800" dirty="0"/>
          </a:p>
          <a:p>
            <a:r>
              <a:rPr lang="en-US" sz="1800" dirty="0"/>
              <a:t>2. A Text Book of environmental Science By </a:t>
            </a:r>
            <a:r>
              <a:rPr lang="en-US" sz="1800" dirty="0" err="1"/>
              <a:t>Shashi</a:t>
            </a:r>
            <a:r>
              <a:rPr lang="en-US" sz="1800" dirty="0"/>
              <a:t> </a:t>
            </a:r>
            <a:r>
              <a:rPr lang="en-US" sz="1800" dirty="0" err="1"/>
              <a:t>Chawala</a:t>
            </a:r>
            <a:endParaRPr lang="en-US" sz="1800" dirty="0"/>
          </a:p>
          <a:p>
            <a:r>
              <a:rPr lang="en-US" sz="1800" dirty="0"/>
              <a:t>3. Environmental Studies By Dr </a:t>
            </a:r>
            <a:r>
              <a:rPr lang="en-US" sz="1800" dirty="0" err="1"/>
              <a:t>B.S.Chauhan</a:t>
            </a:r>
            <a:endParaRPr lang="en-US" sz="1800" dirty="0"/>
          </a:p>
          <a:p>
            <a:pPr>
              <a:buNone/>
            </a:pPr>
            <a:r>
              <a:rPr lang="en-US" sz="1800" dirty="0"/>
              <a:t> </a:t>
            </a:r>
          </a:p>
          <a:p>
            <a:endParaRPr lang="en-US" sz="1800" dirty="0"/>
          </a:p>
        </p:txBody>
      </p:sp>
      <p:sp>
        <p:nvSpPr>
          <p:cNvPr id="4" name="Date Placeholder 3"/>
          <p:cNvSpPr>
            <a:spLocks noGrp="1"/>
          </p:cNvSpPr>
          <p:nvPr>
            <p:ph type="dt" sz="half" idx="10"/>
          </p:nvPr>
        </p:nvSpPr>
        <p:spPr/>
        <p:txBody>
          <a:bodyPr/>
          <a:lstStyle/>
          <a:p>
            <a:fld id="{2116A6C8-86BF-4FC6-A5E7-F77F09584DA7}" type="datetime1">
              <a:rPr lang="en-US" smtClean="0"/>
              <a:t>4/11/2022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References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534400" cy="5105400"/>
          </a:xfrm>
        </p:spPr>
        <p:txBody>
          <a:bodyPr>
            <a:normAutofit/>
          </a:bodyPr>
          <a:lstStyle/>
          <a:p>
            <a:pPr algn="just"/>
            <a:r>
              <a:rPr lang="en-US" sz="2800" dirty="0"/>
              <a:t>Environmental engineering is the application of science and engineering principles to improve the environment (air, water, and/or land resources), to provide healthful water, air, and land for human habitation and for other organisms, and to remediate polluted sites.</a:t>
            </a:r>
            <a:endParaRPr lang="en-US" sz="1800" dirty="0"/>
          </a:p>
        </p:txBody>
      </p:sp>
      <p:sp>
        <p:nvSpPr>
          <p:cNvPr id="6" name="Date Placeholder 5"/>
          <p:cNvSpPr>
            <a:spLocks noGrp="1"/>
          </p:cNvSpPr>
          <p:nvPr>
            <p:ph type="dt" sz="half" idx="10"/>
          </p:nvPr>
        </p:nvSpPr>
        <p:spPr/>
        <p:txBody>
          <a:bodyPr/>
          <a:lstStyle/>
          <a:p>
            <a:fld id="{72205353-E2BA-4429-9385-4827894CA420}" type="datetime1">
              <a:rPr lang="en-US" smtClean="0"/>
              <a:t>4/11/2022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8</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Applications for Emerging Technology</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4</a:t>
            </a:r>
            <a:endParaRPr lang="en-US" dirty="0"/>
          </a:p>
        </p:txBody>
      </p:sp>
    </p:spTree>
    <p:extLst>
      <p:ext uri="{BB962C8B-B14F-4D97-AF65-F5344CB8AC3E}">
        <p14:creationId xmlns:p14="http://schemas.microsoft.com/office/powerpoint/2010/main" val="12896935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5C70C5-663E-4CBA-851F-98EC45813D74}" type="datetime1">
              <a:rPr lang="en-US" smtClean="0"/>
              <a:t>4/11/2022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Noida Institute of Engineering and Technology, Greater Noida</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533400" y="1143000"/>
            <a:ext cx="8229600" cy="4525963"/>
          </a:xfrm>
          <a:prstGeom prst="rect">
            <a:avLst/>
          </a:prstGeom>
          <a:noFill/>
        </p:spPr>
        <p:txBody>
          <a:bodyPr wrap="non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Tree>
    <p:extLst>
      <p:ext uri="{BB962C8B-B14F-4D97-AF65-F5344CB8AC3E}">
        <p14:creationId xmlns:p14="http://schemas.microsoft.com/office/powerpoint/2010/main" val="2555220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25114"/>
            <a:ext cx="8229600" cy="5215336"/>
          </a:xfrm>
        </p:spPr>
        <p:txBody>
          <a:bodyPr>
            <a:normAutofit/>
          </a:bodyPr>
          <a:lstStyle/>
          <a:p>
            <a:r>
              <a:rPr lang="en-US" sz="2000" b="1" dirty="0"/>
              <a:t>To help the students in realizing the inter-relationship between man and environment and help the students in acquiring basic knowledge about environment.</a:t>
            </a:r>
          </a:p>
          <a:p>
            <a:r>
              <a:rPr lang="en-US" sz="2000" dirty="0"/>
              <a:t>To develop the sense of awareness among the students about environment and its various problems.</a:t>
            </a:r>
          </a:p>
          <a:p>
            <a:r>
              <a:rPr lang="en-US" sz="2000" dirty="0"/>
              <a:t>To create positive attitude about environment among the student.</a:t>
            </a:r>
          </a:p>
          <a:p>
            <a:r>
              <a:rPr lang="en-US" sz="2000" dirty="0"/>
              <a:t>To develop proper skill required for the fulfillment of the aims of environmental education and educational evaluations</a:t>
            </a:r>
          </a:p>
          <a:p>
            <a:r>
              <a:rPr lang="en-US" sz="2000" dirty="0"/>
              <a:t>To develop the capability of using skills to fulfill the required aims, to realize and solve environmental problems through social, political, cultural and educational processes</a:t>
            </a:r>
          </a:p>
          <a:p>
            <a:endParaRPr lang="en-US" sz="2800" dirty="0"/>
          </a:p>
          <a:p>
            <a:endParaRPr lang="en-US" sz="2800" dirty="0"/>
          </a:p>
          <a:p>
            <a:endParaRPr lang="en-US" sz="2800" dirty="0"/>
          </a:p>
        </p:txBody>
      </p:sp>
      <p:sp>
        <p:nvSpPr>
          <p:cNvPr id="4" name="Date Placeholder 3"/>
          <p:cNvSpPr>
            <a:spLocks noGrp="1"/>
          </p:cNvSpPr>
          <p:nvPr>
            <p:ph type="dt" sz="half" idx="10"/>
          </p:nvPr>
        </p:nvSpPr>
        <p:spPr/>
        <p:txBody>
          <a:bodyPr/>
          <a:lstStyle/>
          <a:p>
            <a:fld id="{0F8909D1-6874-493D-AE88-98BAB7100264}" type="datetime1">
              <a:rPr lang="en-US" smtClean="0"/>
              <a:t>4/11/2022</a:t>
            </a:fld>
            <a:endParaRPr lang="en-US"/>
          </a:p>
        </p:txBody>
      </p:sp>
      <p:sp>
        <p:nvSpPr>
          <p:cNvPr id="5" name="Footer Placeholder 4"/>
          <p:cNvSpPr>
            <a:spLocks noGrp="1"/>
          </p:cNvSpPr>
          <p:nvPr>
            <p:ph type="ftr" sz="quarter" idx="3"/>
          </p:nvPr>
        </p:nvSpPr>
        <p:spPr>
          <a:xfrm>
            <a:off x="2743200" y="6356350"/>
            <a:ext cx="3733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it-IT"/>
              <a:t>Sonali Agarwal        EVS (ANC0302)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Course</a:t>
            </a:r>
            <a:r>
              <a:rPr kumimoji="0" lang="en-US" sz="3000" b="0" i="0" u="none" strike="noStrike" kern="1200" cap="none" spc="0" normalizeH="0" noProof="0" dirty="0">
                <a:ln>
                  <a:noFill/>
                </a:ln>
                <a:solidFill>
                  <a:schemeClr val="dk1"/>
                </a:solidFill>
                <a:effectLst/>
                <a:uLnTx/>
                <a:uFillTx/>
                <a:latin typeface="+mn-lt"/>
                <a:ea typeface="+mn-ea"/>
                <a:cs typeface="+mn-cs"/>
              </a:rPr>
              <a:t> Objectives(CO1)</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538</TotalTime>
  <Words>5594</Words>
  <Application>Microsoft Office PowerPoint</Application>
  <PresentationFormat>On-screen Show (4:3)</PresentationFormat>
  <Paragraphs>1061</Paragraphs>
  <Slides>80</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80</vt:i4>
      </vt:variant>
    </vt:vector>
  </HeadingPairs>
  <TitlesOfParts>
    <vt:vector size="86" baseType="lpstr">
      <vt:lpstr>Arial</vt:lpstr>
      <vt:lpstr>Calibri</vt:lpstr>
      <vt:lpstr>Courier New</vt:lpstr>
      <vt:lpstr>Times New Roman</vt:lpstr>
      <vt:lpstr>Wingdings</vt:lpstr>
      <vt:lpstr>Office Theme</vt:lpstr>
      <vt:lpstr>Noida Institute of Engineering and Technology, Greater Noida</vt:lpstr>
      <vt:lpstr>Evaluation Scheme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Vivek gaur</cp:lastModifiedBy>
  <cp:revision>65</cp:revision>
  <dcterms:created xsi:type="dcterms:W3CDTF">2006-08-16T00:00:00Z</dcterms:created>
  <dcterms:modified xsi:type="dcterms:W3CDTF">2022-04-11T09:16:22Z</dcterms:modified>
</cp:coreProperties>
</file>