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447"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357" r:id="rId21"/>
    <p:sldId id="257" r:id="rId22"/>
    <p:sldId id="286" r:id="rId23"/>
    <p:sldId id="284" r:id="rId24"/>
    <p:sldId id="348" r:id="rId25"/>
    <p:sldId id="347" r:id="rId26"/>
    <p:sldId id="271" r:id="rId27"/>
    <p:sldId id="282" r:id="rId28"/>
    <p:sldId id="281" r:id="rId29"/>
    <p:sldId id="276" r:id="rId30"/>
    <p:sldId id="280" r:id="rId31"/>
    <p:sldId id="287" r:id="rId32"/>
    <p:sldId id="317" r:id="rId33"/>
    <p:sldId id="315" r:id="rId34"/>
    <p:sldId id="314" r:id="rId35"/>
    <p:sldId id="312" r:id="rId36"/>
    <p:sldId id="311" r:id="rId37"/>
    <p:sldId id="307" r:id="rId38"/>
    <p:sldId id="306" r:id="rId39"/>
    <p:sldId id="300" r:id="rId40"/>
    <p:sldId id="299" r:id="rId41"/>
    <p:sldId id="298" r:id="rId42"/>
    <p:sldId id="321" r:id="rId43"/>
    <p:sldId id="295" r:id="rId44"/>
    <p:sldId id="293" r:id="rId45"/>
    <p:sldId id="292" r:id="rId46"/>
    <p:sldId id="291" r:id="rId47"/>
    <p:sldId id="288" r:id="rId48"/>
    <p:sldId id="323" r:id="rId49"/>
    <p:sldId id="327" r:id="rId50"/>
    <p:sldId id="328" r:id="rId51"/>
    <p:sldId id="326" r:id="rId52"/>
    <p:sldId id="324" r:id="rId53"/>
    <p:sldId id="275" r:id="rId54"/>
    <p:sldId id="270" r:id="rId55"/>
    <p:sldId id="329" r:id="rId56"/>
    <p:sldId id="330" r:id="rId57"/>
    <p:sldId id="339" r:id="rId58"/>
    <p:sldId id="346" r:id="rId59"/>
    <p:sldId id="264" r:id="rId60"/>
    <p:sldId id="331" r:id="rId61"/>
    <p:sldId id="332" r:id="rId62"/>
    <p:sldId id="345" r:id="rId63"/>
    <p:sldId id="274" r:id="rId64"/>
    <p:sldId id="265" r:id="rId65"/>
    <p:sldId id="333" r:id="rId66"/>
    <p:sldId id="341" r:id="rId67"/>
    <p:sldId id="28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87" d="100"/>
          <a:sy n="87" d="100"/>
        </p:scale>
        <p:origin x="1500" y="-12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5684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407059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Shubhi</a:t>
            </a:r>
            <a:r>
              <a:rPr lang="en-IN"/>
              <a:t> and Jyoti</a:t>
            </a:r>
          </a:p>
        </p:txBody>
      </p:sp>
      <p:sp>
        <p:nvSpPr>
          <p:cNvPr id="4" name="Slide Number Placeholder 3"/>
          <p:cNvSpPr>
            <a:spLocks noGrp="1"/>
          </p:cNvSpPr>
          <p:nvPr>
            <p:ph type="sldNum" sz="quarter" idx="5"/>
          </p:nvPr>
        </p:nvSpPr>
        <p:spPr/>
        <p:txBody>
          <a:bodyPr/>
          <a:lstStyle/>
          <a:p>
            <a:fld id="{E897426F-D8DE-435B-A503-E97FD59197C2}" type="slidenum">
              <a:rPr lang="en-IN" smtClean="0"/>
              <a:pPr/>
              <a:t>11</a:t>
            </a:fld>
            <a:endParaRPr lang="en-IN"/>
          </a:p>
        </p:txBody>
      </p:sp>
    </p:spTree>
    <p:extLst>
      <p:ext uri="{BB962C8B-B14F-4D97-AF65-F5344CB8AC3E}">
        <p14:creationId xmlns:p14="http://schemas.microsoft.com/office/powerpoint/2010/main" val="1011138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12</a:t>
            </a:fld>
            <a:endParaRPr lang="en-US"/>
          </a:p>
        </p:txBody>
      </p:sp>
    </p:spTree>
    <p:extLst>
      <p:ext uri="{BB962C8B-B14F-4D97-AF65-F5344CB8AC3E}">
        <p14:creationId xmlns:p14="http://schemas.microsoft.com/office/powerpoint/2010/main" val="314452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13</a:t>
            </a:fld>
            <a:endParaRPr lang="en-US"/>
          </a:p>
        </p:txBody>
      </p:sp>
    </p:spTree>
    <p:extLst>
      <p:ext uri="{BB962C8B-B14F-4D97-AF65-F5344CB8AC3E}">
        <p14:creationId xmlns:p14="http://schemas.microsoft.com/office/powerpoint/2010/main" val="67616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14</a:t>
            </a:fld>
            <a:endParaRPr lang="en-US"/>
          </a:p>
        </p:txBody>
      </p:sp>
    </p:spTree>
    <p:extLst>
      <p:ext uri="{BB962C8B-B14F-4D97-AF65-F5344CB8AC3E}">
        <p14:creationId xmlns:p14="http://schemas.microsoft.com/office/powerpoint/2010/main" val="83234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15</a:t>
            </a:fld>
            <a:endParaRPr lang="en-US"/>
          </a:p>
        </p:txBody>
      </p:sp>
    </p:spTree>
    <p:extLst>
      <p:ext uri="{BB962C8B-B14F-4D97-AF65-F5344CB8AC3E}">
        <p14:creationId xmlns:p14="http://schemas.microsoft.com/office/powerpoint/2010/main" val="69605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16</a:t>
            </a:fld>
            <a:endParaRPr lang="en-US"/>
          </a:p>
        </p:txBody>
      </p:sp>
    </p:spTree>
    <p:extLst>
      <p:ext uri="{BB962C8B-B14F-4D97-AF65-F5344CB8AC3E}">
        <p14:creationId xmlns:p14="http://schemas.microsoft.com/office/powerpoint/2010/main" val="57429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17</a:t>
            </a:fld>
            <a:endParaRPr lang="en-US"/>
          </a:p>
        </p:txBody>
      </p:sp>
    </p:spTree>
    <p:extLst>
      <p:ext uri="{BB962C8B-B14F-4D97-AF65-F5344CB8AC3E}">
        <p14:creationId xmlns:p14="http://schemas.microsoft.com/office/powerpoint/2010/main" val="249923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18</a:t>
            </a:fld>
            <a:endParaRPr lang="en-US"/>
          </a:p>
        </p:txBody>
      </p:sp>
    </p:spTree>
    <p:extLst>
      <p:ext uri="{BB962C8B-B14F-4D97-AF65-F5344CB8AC3E}">
        <p14:creationId xmlns:p14="http://schemas.microsoft.com/office/powerpoint/2010/main" val="1182632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674320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0772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23</a:t>
            </a:fld>
            <a:endParaRPr lang="en-US"/>
          </a:p>
        </p:txBody>
      </p:sp>
    </p:spTree>
    <p:extLst>
      <p:ext uri="{BB962C8B-B14F-4D97-AF65-F5344CB8AC3E}">
        <p14:creationId xmlns:p14="http://schemas.microsoft.com/office/powerpoint/2010/main" val="292510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387351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38964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65754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068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67432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96060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10</a:t>
            </a:fld>
            <a:endParaRPr lang="en-US"/>
          </a:p>
        </p:txBody>
      </p:sp>
    </p:spTree>
    <p:extLst>
      <p:ext uri="{BB962C8B-B14F-4D97-AF65-F5344CB8AC3E}">
        <p14:creationId xmlns:p14="http://schemas.microsoft.com/office/powerpoint/2010/main" val="292510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EE565C-4340-45FF-9323-040E92D97328}" type="datetime1">
              <a:rPr lang="en-US" smtClean="0"/>
              <a:t>11/12/2021</a:t>
            </a:fld>
            <a:endParaRPr lang="en-US"/>
          </a:p>
        </p:txBody>
      </p:sp>
      <p:sp>
        <p:nvSpPr>
          <p:cNvPr id="5" name="Footer Placeholder 4"/>
          <p:cNvSpPr>
            <a:spLocks noGrp="1"/>
          </p:cNvSpPr>
          <p:nvPr>
            <p:ph type="ftr" sz="quarter" idx="11"/>
          </p:nvPr>
        </p:nvSpPr>
        <p:spPr/>
        <p:txBody>
          <a:bodyPr/>
          <a:lstStyle/>
          <a:p>
            <a:r>
              <a:rPr lang="it-IT"/>
              <a:t>Sonali Agarwal        EVS (ANC0302)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AE3FE-9636-4BB3-8C28-F0989BD3E8E7}" type="datetime1">
              <a:rPr lang="en-US" smtClean="0"/>
              <a:t>11/12/2021</a:t>
            </a:fld>
            <a:endParaRPr lang="en-US"/>
          </a:p>
        </p:txBody>
      </p:sp>
      <p:sp>
        <p:nvSpPr>
          <p:cNvPr id="5" name="Footer Placeholder 4"/>
          <p:cNvSpPr>
            <a:spLocks noGrp="1"/>
          </p:cNvSpPr>
          <p:nvPr>
            <p:ph type="ftr" sz="quarter" idx="11"/>
          </p:nvPr>
        </p:nvSpPr>
        <p:spPr/>
        <p:txBody>
          <a:bodyPr/>
          <a:lstStyle/>
          <a:p>
            <a:r>
              <a:rPr lang="it-IT"/>
              <a:t>Sonali Agarwal        EVS (ANC0302)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ABF71-8338-4178-94F8-0708215823C7}" type="datetime1">
              <a:rPr lang="en-US" smtClean="0"/>
              <a:t>11/12/2021</a:t>
            </a:fld>
            <a:endParaRPr lang="en-US"/>
          </a:p>
        </p:txBody>
      </p:sp>
      <p:sp>
        <p:nvSpPr>
          <p:cNvPr id="5" name="Footer Placeholder 4"/>
          <p:cNvSpPr>
            <a:spLocks noGrp="1"/>
          </p:cNvSpPr>
          <p:nvPr>
            <p:ph type="ftr" sz="quarter" idx="11"/>
          </p:nvPr>
        </p:nvSpPr>
        <p:spPr/>
        <p:txBody>
          <a:bodyPr/>
          <a:lstStyle/>
          <a:p>
            <a:r>
              <a:rPr lang="it-IT"/>
              <a:t>Sonali Agarwal        EVS (ANC0302)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8ADF4-7539-43FA-9C24-EB224D20A66C}" type="datetime1">
              <a:rPr lang="en-US" smtClean="0"/>
              <a:t>11/12/2021</a:t>
            </a:fld>
            <a:endParaRPr lang="en-US"/>
          </a:p>
        </p:txBody>
      </p:sp>
      <p:sp>
        <p:nvSpPr>
          <p:cNvPr id="5" name="Footer Placeholder 4"/>
          <p:cNvSpPr>
            <a:spLocks noGrp="1"/>
          </p:cNvSpPr>
          <p:nvPr>
            <p:ph type="ftr" sz="quarter" idx="11"/>
          </p:nvPr>
        </p:nvSpPr>
        <p:spPr/>
        <p:txBody>
          <a:bodyPr/>
          <a:lstStyle/>
          <a:p>
            <a:r>
              <a:rPr lang="it-IT"/>
              <a:t>Sonali Agarwal        EVS (ANC0302)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C610A-B126-48C8-A0C8-10A383B4AC9D}" type="datetime1">
              <a:rPr lang="en-US" smtClean="0"/>
              <a:t>11/12/2021</a:t>
            </a:fld>
            <a:endParaRPr lang="en-US"/>
          </a:p>
        </p:txBody>
      </p:sp>
      <p:sp>
        <p:nvSpPr>
          <p:cNvPr id="5" name="Footer Placeholder 4"/>
          <p:cNvSpPr>
            <a:spLocks noGrp="1"/>
          </p:cNvSpPr>
          <p:nvPr>
            <p:ph type="ftr" sz="quarter" idx="11"/>
          </p:nvPr>
        </p:nvSpPr>
        <p:spPr/>
        <p:txBody>
          <a:bodyPr/>
          <a:lstStyle/>
          <a:p>
            <a:r>
              <a:rPr lang="it-IT"/>
              <a:t>Sonali Agarwal        EVS (ANC0302)            Unit 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0C79A-440C-4205-82B5-1C3A9F1EC12D}" type="datetime1">
              <a:rPr lang="en-US" smtClean="0"/>
              <a:t>11/12/2021</a:t>
            </a:fld>
            <a:endParaRPr lang="en-US"/>
          </a:p>
        </p:txBody>
      </p:sp>
      <p:sp>
        <p:nvSpPr>
          <p:cNvPr id="6" name="Footer Placeholder 5"/>
          <p:cNvSpPr>
            <a:spLocks noGrp="1"/>
          </p:cNvSpPr>
          <p:nvPr>
            <p:ph type="ftr" sz="quarter" idx="11"/>
          </p:nvPr>
        </p:nvSpPr>
        <p:spPr/>
        <p:txBody>
          <a:bodyPr/>
          <a:lstStyle/>
          <a:p>
            <a:r>
              <a:rPr lang="it-IT"/>
              <a:t>Sonali Agarwal        EVS (ANC0302)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70777F-EFB1-4AC2-8327-87D268C99A2E}" type="datetime1">
              <a:rPr lang="en-US" smtClean="0"/>
              <a:t>11/12/2021</a:t>
            </a:fld>
            <a:endParaRPr lang="en-US"/>
          </a:p>
        </p:txBody>
      </p:sp>
      <p:sp>
        <p:nvSpPr>
          <p:cNvPr id="8" name="Footer Placeholder 7"/>
          <p:cNvSpPr>
            <a:spLocks noGrp="1"/>
          </p:cNvSpPr>
          <p:nvPr>
            <p:ph type="ftr" sz="quarter" idx="11"/>
          </p:nvPr>
        </p:nvSpPr>
        <p:spPr/>
        <p:txBody>
          <a:bodyPr/>
          <a:lstStyle/>
          <a:p>
            <a:r>
              <a:rPr lang="it-IT"/>
              <a:t>Sonali Agarwal        EVS (ANC0302)            Unit 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8F046C-E27C-4AA2-B3B6-3B8C314F76B9}" type="datetime1">
              <a:rPr lang="en-US" smtClean="0"/>
              <a:t>11/12/2021</a:t>
            </a:fld>
            <a:endParaRPr lang="en-US"/>
          </a:p>
        </p:txBody>
      </p:sp>
      <p:sp>
        <p:nvSpPr>
          <p:cNvPr id="4" name="Footer Placeholder 3"/>
          <p:cNvSpPr>
            <a:spLocks noGrp="1"/>
          </p:cNvSpPr>
          <p:nvPr>
            <p:ph type="ftr" sz="quarter" idx="11"/>
          </p:nvPr>
        </p:nvSpPr>
        <p:spPr/>
        <p:txBody>
          <a:bodyPr/>
          <a:lstStyle/>
          <a:p>
            <a:r>
              <a:rPr lang="it-IT"/>
              <a:t>Sonali Agarwal        EVS (ANC0302)            Unit 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8ECF3-3A30-4FE5-9BF1-0972CC898254}" type="datetime1">
              <a:rPr lang="en-US" smtClean="0"/>
              <a:t>11/12/2021</a:t>
            </a:fld>
            <a:endParaRPr lang="en-US"/>
          </a:p>
        </p:txBody>
      </p:sp>
      <p:sp>
        <p:nvSpPr>
          <p:cNvPr id="3" name="Footer Placeholder 2"/>
          <p:cNvSpPr>
            <a:spLocks noGrp="1"/>
          </p:cNvSpPr>
          <p:nvPr>
            <p:ph type="ftr" sz="quarter" idx="11"/>
          </p:nvPr>
        </p:nvSpPr>
        <p:spPr/>
        <p:txBody>
          <a:bodyPr/>
          <a:lstStyle/>
          <a:p>
            <a:r>
              <a:rPr lang="it-IT"/>
              <a:t>Sonali Agarwal        EVS (ANC0302)            Unit 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16C28F-3259-4303-B911-19F572AAF8B6}" type="datetime1">
              <a:rPr lang="en-US" smtClean="0"/>
              <a:t>11/12/2021</a:t>
            </a:fld>
            <a:endParaRPr lang="en-US"/>
          </a:p>
        </p:txBody>
      </p:sp>
      <p:sp>
        <p:nvSpPr>
          <p:cNvPr id="6" name="Footer Placeholder 5"/>
          <p:cNvSpPr>
            <a:spLocks noGrp="1"/>
          </p:cNvSpPr>
          <p:nvPr>
            <p:ph type="ftr" sz="quarter" idx="11"/>
          </p:nvPr>
        </p:nvSpPr>
        <p:spPr/>
        <p:txBody>
          <a:bodyPr/>
          <a:lstStyle/>
          <a:p>
            <a:r>
              <a:rPr lang="it-IT"/>
              <a:t>Sonali Agarwal        EVS (ANC0302)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BDB5C-C8BE-443C-A270-E48F5FAA3E14}" type="datetime1">
              <a:rPr lang="en-US" smtClean="0"/>
              <a:t>11/12/2021</a:t>
            </a:fld>
            <a:endParaRPr lang="en-US"/>
          </a:p>
        </p:txBody>
      </p:sp>
      <p:sp>
        <p:nvSpPr>
          <p:cNvPr id="6" name="Footer Placeholder 5"/>
          <p:cNvSpPr>
            <a:spLocks noGrp="1"/>
          </p:cNvSpPr>
          <p:nvPr>
            <p:ph type="ftr" sz="quarter" idx="11"/>
          </p:nvPr>
        </p:nvSpPr>
        <p:spPr/>
        <p:txBody>
          <a:bodyPr/>
          <a:lstStyle/>
          <a:p>
            <a:r>
              <a:rPr lang="it-IT"/>
              <a:t>Sonali Agarwal        EVS (ANC0302)            Unit 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1D0E8-AF05-459E-8E05-6CEE7F778A0D}" type="datetime1">
              <a:rPr lang="en-US" smtClean="0"/>
              <a:t>11/12/2021</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Sonali Agarwal        EVS (ANC0302)            Unit 5</a:t>
            </a: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image.slidesharecdn.com/environmentallaws-170226045756/95/environmental-laws-of-india-7-638.jpg?cb=1488085432" TargetMode="External"/><Relationship Id="rId2" Type="http://schemas.openxmlformats.org/officeDocument/2006/relationships/hyperlink" Target="https://image.slidesharecdn.com/environmentallaws-170226045756/95/environmental-laws-of-india-6-638.jpg?cb=1488085432"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mage.slidesharecdn.com/environmentallaws-170226045756/95/environmental-laws-of-india-9-638.jpg?cb=1488085432"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nW5g83NSH9M" TargetMode="External"/><Relationship Id="rId7" Type="http://schemas.openxmlformats.org/officeDocument/2006/relationships/hyperlink" Target="https://www.youtube.com/watch?v=EDmtawhADnY" TargetMode="External"/><Relationship Id="rId2" Type="http://schemas.openxmlformats.org/officeDocument/2006/relationships/hyperlink" Target="https://www.youtube.com/watch?v=ad9KhgGw5iA" TargetMode="External"/><Relationship Id="rId1" Type="http://schemas.openxmlformats.org/officeDocument/2006/relationships/slideLayout" Target="../slideLayouts/slideLayout2.xml"/><Relationship Id="rId6" Type="http://schemas.openxmlformats.org/officeDocument/2006/relationships/hyperlink" Target="https://www.youtube.com/watch?v=o-WpeyGlV9Y" TargetMode="External"/><Relationship Id="rId5" Type="http://schemas.openxmlformats.org/officeDocument/2006/relationships/hyperlink" Target="https://www.youtube.com/watch?v=WAI-hPRoBqs" TargetMode="External"/><Relationship Id="rId4" Type="http://schemas.openxmlformats.org/officeDocument/2006/relationships/hyperlink" Target="https://www.youtube.com/watch?v=xqSZL4Ka8xo"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3200" b="1" dirty="0">
                <a:solidFill>
                  <a:schemeClr val="tx1"/>
                </a:solidFill>
                <a:latin typeface="Times New Roman" panose="02020603050405020304" pitchFamily="18" charset="0"/>
                <a:cs typeface="Times New Roman" panose="02020603050405020304" pitchFamily="18" charset="0"/>
              </a:rPr>
              <a:t>Role of Community and Environmental Protection Acts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9C17DEA-A10B-44FC-A17A-F71CBD98F98B}" type="datetime1">
              <a:rPr lang="en-US" smtClean="0"/>
              <a:t>11/12/2021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-V</a:t>
            </a:r>
            <a:endParaRPr kumimoji="0" lang="en-US" sz="2500" b="0" i="0" u="none" strike="noStrike" kern="1200" cap="none" spc="0" normalizeH="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a:t>Sonali Agarwal        EVS (ANC0302)            Unit 5</a:t>
            </a:r>
            <a:endParaRPr lang="en-US" dirty="0"/>
          </a:p>
        </p:txBody>
      </p:sp>
      <p:sp>
        <p:nvSpPr>
          <p:cNvPr id="16" name="Subtitle 2">
            <a:extLst>
              <a:ext uri="{FF2B5EF4-FFF2-40B4-BE49-F238E27FC236}">
                <a16:creationId xmlns:a16="http://schemas.microsoft.com/office/drawing/2014/main" id="{FDC6270D-AA43-47DF-A2AE-A39A09C323F6}"/>
              </a:ext>
            </a:extLst>
          </p:cNvPr>
          <p:cNvSpPr txBox="1">
            <a:spLocks/>
          </p:cNvSpPr>
          <p:nvPr/>
        </p:nvSpPr>
        <p:spPr>
          <a:xfrm>
            <a:off x="5762740" y="367347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Mrs. Sonali Agarwal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Civil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F112634-3DFC-488B-9E7E-09223F6E3CAB}"/>
              </a:ext>
            </a:extLst>
          </p:cNvPr>
          <p:cNvSpPr txBox="1">
            <a:spLocks/>
          </p:cNvSpPr>
          <p:nvPr/>
        </p:nvSpPr>
        <p:spPr>
          <a:xfrm>
            <a:off x="304800"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Semester –III/IV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Subtitle 2">
            <a:extLst>
              <a:ext uri="{FF2B5EF4-FFF2-40B4-BE49-F238E27FC236}">
                <a16:creationId xmlns:a16="http://schemas.microsoft.com/office/drawing/2014/main" id="{C6CEF4FA-3D7E-4815-9084-CBB6263CEA68}"/>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Environmental Science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05E3EB-EB77-4BA0-A16D-8488466DFFAC}"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09711" y="21"/>
            <a:ext cx="778188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23862" y="18"/>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10</a:t>
            </a:fld>
            <a:endParaRPr lang="en-US" dirty="0"/>
          </a:p>
        </p:txBody>
      </p:sp>
      <p:graphicFrame>
        <p:nvGraphicFramePr>
          <p:cNvPr id="9" name="Table 8"/>
          <p:cNvGraphicFramePr>
            <a:graphicFrameLocks noGrp="1"/>
          </p:cNvGraphicFramePr>
          <p:nvPr/>
        </p:nvGraphicFramePr>
        <p:xfrm>
          <a:off x="457208" y="817181"/>
          <a:ext cx="8534391" cy="4948992"/>
        </p:xfrm>
        <a:graphic>
          <a:graphicData uri="http://schemas.openxmlformats.org/drawingml/2006/table">
            <a:tbl>
              <a:tblPr/>
              <a:tblGrid>
                <a:gridCol w="638989">
                  <a:extLst>
                    <a:ext uri="{9D8B030D-6E8A-4147-A177-3AD203B41FA5}">
                      <a16:colId xmlns:a16="http://schemas.microsoft.com/office/drawing/2014/main" val="20000"/>
                    </a:ext>
                  </a:extLst>
                </a:gridCol>
                <a:gridCol w="5947886">
                  <a:extLst>
                    <a:ext uri="{9D8B030D-6E8A-4147-A177-3AD203B41FA5}">
                      <a16:colId xmlns:a16="http://schemas.microsoft.com/office/drawing/2014/main" val="20001"/>
                    </a:ext>
                  </a:extLst>
                </a:gridCol>
                <a:gridCol w="1947516">
                  <a:extLst>
                    <a:ext uri="{9D8B030D-6E8A-4147-A177-3AD203B41FA5}">
                      <a16:colId xmlns:a16="http://schemas.microsoft.com/office/drawing/2014/main" val="20002"/>
                    </a:ext>
                  </a:extLst>
                </a:gridCol>
              </a:tblGrid>
              <a:tr h="1224457">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8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816302">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6302">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importance of biodiversity, Threats of biodiversity and different methods of biodiversity conservation</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6302">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a:t>
                      </a:r>
                      <a:r>
                        <a:rPr lang="en-US" sz="1600" dirty="0">
                          <a:latin typeface="Calibri"/>
                          <a:ea typeface="Times New Roman"/>
                        </a:rPr>
                        <a:t> </a:t>
                      </a:r>
                      <a:r>
                        <a:rPr lang="en-US" sz="1800" kern="1200" dirty="0">
                          <a:solidFill>
                            <a:schemeClr val="tx1"/>
                          </a:solidFill>
                          <a:latin typeface="Calibri"/>
                          <a:ea typeface="Times New Roman"/>
                          <a:cs typeface="+mn-cs"/>
                        </a:rPr>
                        <a:t>the different types of pollution, pollutants, their sources, effects and their control methods</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24457">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200" dirty="0">
                          <a:solidFill>
                            <a:schemeClr val="tx1"/>
                          </a:solidFill>
                          <a:latin typeface="Calibri"/>
                          <a:ea typeface="Times New Roman"/>
                          <a:cs typeface="+mn-cs"/>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39112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8E54679-DE2A-452C-94AF-39390C352003}"/>
              </a:ext>
            </a:extLst>
          </p:cNvPr>
          <p:cNvSpPr>
            <a:spLocks noGrp="1"/>
          </p:cNvSpPr>
          <p:nvPr/>
        </p:nvSpPr>
        <p:spPr>
          <a:xfrm>
            <a:off x="989574" y="47632"/>
            <a:ext cx="815442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a:t>Topic mapping with CO</a:t>
            </a:r>
          </a:p>
        </p:txBody>
      </p:sp>
      <p:sp>
        <p:nvSpPr>
          <p:cNvPr id="2" name="Date Placeholder 1">
            <a:extLst>
              <a:ext uri="{FF2B5EF4-FFF2-40B4-BE49-F238E27FC236}">
                <a16:creationId xmlns:a16="http://schemas.microsoft.com/office/drawing/2014/main" id="{41E00839-EE1B-4D2B-88CF-E49D876C0406}"/>
              </a:ext>
            </a:extLst>
          </p:cNvPr>
          <p:cNvSpPr>
            <a:spLocks noGrp="1"/>
          </p:cNvSpPr>
          <p:nvPr>
            <p:ph type="dt" sz="half" idx="10"/>
          </p:nvPr>
        </p:nvSpPr>
        <p:spPr/>
        <p:txBody>
          <a:bodyPr/>
          <a:lstStyle/>
          <a:p>
            <a:fld id="{7098417D-BA11-4ECF-A379-C1FC26783BA0}" type="datetime1">
              <a:rPr lang="en-US" smtClean="0"/>
              <a:t>11/12/2021</a:t>
            </a:fld>
            <a:endParaRPr lang="en-IN"/>
          </a:p>
        </p:txBody>
      </p:sp>
      <p:sp>
        <p:nvSpPr>
          <p:cNvPr id="9" name="Footer Placeholder 8">
            <a:extLst>
              <a:ext uri="{FF2B5EF4-FFF2-40B4-BE49-F238E27FC236}">
                <a16:creationId xmlns:a16="http://schemas.microsoft.com/office/drawing/2014/main" id="{1C9CE17E-2577-4EBF-B83B-7163AB8E22A6}"/>
              </a:ext>
            </a:extLst>
          </p:cNvPr>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IN"/>
          </a:p>
        </p:txBody>
      </p:sp>
      <p:sp>
        <p:nvSpPr>
          <p:cNvPr id="10" name="Slide Number Placeholder 9">
            <a:extLst>
              <a:ext uri="{FF2B5EF4-FFF2-40B4-BE49-F238E27FC236}">
                <a16:creationId xmlns:a16="http://schemas.microsoft.com/office/drawing/2014/main" id="{0BDCD497-AADE-419F-9D48-D0F7343E4940}"/>
              </a:ext>
            </a:extLst>
          </p:cNvPr>
          <p:cNvSpPr>
            <a:spLocks noGrp="1"/>
          </p:cNvSpPr>
          <p:nvPr>
            <p:ph type="sldNum" sz="quarter" idx="12"/>
          </p:nvPr>
        </p:nvSpPr>
        <p:spPr/>
        <p:txBody>
          <a:bodyPr/>
          <a:lstStyle/>
          <a:p>
            <a:fld id="{08733D17-ACEF-41C4-8E3E-0A067B6D076A}" type="slidenum">
              <a:rPr lang="en-IN" smtClean="0"/>
              <a:pPr/>
              <a:t>11</a:t>
            </a:fld>
            <a:endParaRPr lang="en-IN"/>
          </a:p>
        </p:txBody>
      </p:sp>
      <p:pic>
        <p:nvPicPr>
          <p:cNvPr id="11" name="Picture 10" descr="Department of Electronics and Communication Enginnering,NIET - Home |  Facebook">
            <a:extLst>
              <a:ext uri="{FF2B5EF4-FFF2-40B4-BE49-F238E27FC236}">
                <a16:creationId xmlns:a16="http://schemas.microsoft.com/office/drawing/2014/main" id="{9568C11C-D7DD-4132-A436-E0C06E8C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803"/>
            <a:ext cx="989574" cy="748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11">
            <a:extLst>
              <a:ext uri="{FF2B5EF4-FFF2-40B4-BE49-F238E27FC236}">
                <a16:creationId xmlns:a16="http://schemas.microsoft.com/office/drawing/2014/main" id="{5F34553A-5F26-4771-9C64-9E2320EA613B}"/>
              </a:ext>
            </a:extLst>
          </p:cNvPr>
          <p:cNvGraphicFramePr>
            <a:graphicFrameLocks noGrp="1"/>
          </p:cNvGraphicFramePr>
          <p:nvPr/>
        </p:nvGraphicFramePr>
        <p:xfrm>
          <a:off x="304800" y="792603"/>
          <a:ext cx="8610599" cy="6435568"/>
        </p:xfrm>
        <a:graphic>
          <a:graphicData uri="http://schemas.openxmlformats.org/drawingml/2006/table">
            <a:tbl>
              <a:tblPr firstRow="1" bandRow="1">
                <a:tableStyleId>{5C22544A-7EE6-4342-B048-85BDC9FD1C3A}</a:tableStyleId>
              </a:tblPr>
              <a:tblGrid>
                <a:gridCol w="2900799">
                  <a:extLst>
                    <a:ext uri="{9D8B030D-6E8A-4147-A177-3AD203B41FA5}">
                      <a16:colId xmlns:a16="http://schemas.microsoft.com/office/drawing/2014/main" val="2132886195"/>
                    </a:ext>
                  </a:extLst>
                </a:gridCol>
                <a:gridCol w="4314478">
                  <a:extLst>
                    <a:ext uri="{9D8B030D-6E8A-4147-A177-3AD203B41FA5}">
                      <a16:colId xmlns:a16="http://schemas.microsoft.com/office/drawing/2014/main" val="3904522113"/>
                    </a:ext>
                  </a:extLst>
                </a:gridCol>
                <a:gridCol w="697661">
                  <a:extLst>
                    <a:ext uri="{9D8B030D-6E8A-4147-A177-3AD203B41FA5}">
                      <a16:colId xmlns:a16="http://schemas.microsoft.com/office/drawing/2014/main" val="637585672"/>
                    </a:ext>
                  </a:extLst>
                </a:gridCol>
                <a:gridCol w="697661">
                  <a:extLst>
                    <a:ext uri="{9D8B030D-6E8A-4147-A177-3AD203B41FA5}">
                      <a16:colId xmlns:a16="http://schemas.microsoft.com/office/drawing/2014/main" val="20003"/>
                    </a:ext>
                  </a:extLst>
                </a:gridCol>
              </a:tblGrid>
              <a:tr h="838815">
                <a:tc>
                  <a:txBody>
                    <a:bodyPr/>
                    <a:lstStyle/>
                    <a:p>
                      <a:r>
                        <a:rPr lang="en-IN" sz="1200" dirty="0">
                          <a:latin typeface="Times New Roman" panose="02020603050405020304" pitchFamily="18" charset="0"/>
                          <a:cs typeface="Times New Roman" panose="02020603050405020304" pitchFamily="18" charset="0"/>
                        </a:rPr>
                        <a:t>Topic</a:t>
                      </a:r>
                    </a:p>
                  </a:txBody>
                  <a:tcPr marL="68580" marR="68580"/>
                </a:tc>
                <a:tc>
                  <a:txBody>
                    <a:bodyPr/>
                    <a:lstStyle/>
                    <a:p>
                      <a:r>
                        <a:rPr lang="en-IN" sz="1200" dirty="0">
                          <a:latin typeface="Times New Roman" panose="02020603050405020304" pitchFamily="18" charset="0"/>
                          <a:cs typeface="Times New Roman" panose="02020603050405020304" pitchFamily="18" charset="0"/>
                        </a:rPr>
                        <a:t>Topic outcome</a:t>
                      </a:r>
                    </a:p>
                  </a:txBody>
                  <a:tcPr marL="68580" marR="68580"/>
                </a:tc>
                <a:tc>
                  <a:txBody>
                    <a:bodyPr/>
                    <a:lstStyle/>
                    <a:p>
                      <a:r>
                        <a:rPr lang="en-IN" sz="1200" dirty="0">
                          <a:latin typeface="Times New Roman" panose="02020603050405020304" pitchFamily="18" charset="0"/>
                          <a:cs typeface="Times New Roman" panose="02020603050405020304" pitchFamily="18" charset="0"/>
                        </a:rPr>
                        <a:t>CO Map</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Extend of mapping</a:t>
                      </a:r>
                    </a:p>
                    <a:p>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467633568"/>
                  </a:ext>
                </a:extLst>
              </a:tr>
              <a:tr h="310698">
                <a:tc>
                  <a:txBody>
                    <a:bodyPr/>
                    <a:lstStyle/>
                    <a:p>
                      <a:r>
                        <a:rPr lang="en-US" sz="1400" dirty="0">
                          <a:latin typeface="+mn-lt"/>
                        </a:rPr>
                        <a:t>Environment and its segment</a:t>
                      </a:r>
                    </a:p>
                  </a:txBody>
                  <a:tcPr marL="68580" marR="68580"/>
                </a:tc>
                <a:tc>
                  <a:txBody>
                    <a:bodyPr/>
                    <a:lstStyle/>
                    <a:p>
                      <a:r>
                        <a:rPr lang="en-IN" sz="1400" dirty="0">
                          <a:latin typeface="+mn-lt"/>
                          <a:cs typeface="Times New Roman" panose="02020603050405020304" pitchFamily="18" charset="0"/>
                        </a:rPr>
                        <a:t>Students understand the meaning of environment</a:t>
                      </a:r>
                    </a:p>
                  </a:txBody>
                  <a:tcPr marL="68580" marR="68580"/>
                </a:tc>
                <a:tc>
                  <a:txBody>
                    <a:bodyPr/>
                    <a:lstStyle/>
                    <a:p>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091857372"/>
                  </a:ext>
                </a:extLst>
              </a:tr>
              <a:tr h="1071487">
                <a:tc>
                  <a:txBody>
                    <a:bodyPr/>
                    <a:lstStyle/>
                    <a:p>
                      <a:r>
                        <a:rPr lang="en-US" sz="1400" dirty="0">
                          <a:latin typeface="+mn-lt"/>
                        </a:rPr>
                        <a:t>Segment of atmosphere</a:t>
                      </a:r>
                    </a:p>
                    <a:p>
                      <a:r>
                        <a:rPr lang="en-US" sz="1400" dirty="0">
                          <a:latin typeface="+mn-lt"/>
                        </a:rPr>
                        <a:t>Multidisciplinary nature of EVS</a:t>
                      </a:r>
                    </a:p>
                    <a:p>
                      <a:r>
                        <a:rPr lang="en-US" sz="1400" dirty="0">
                          <a:latin typeface="+mn-lt"/>
                        </a:rPr>
                        <a:t>Scope and importance of </a:t>
                      </a:r>
                      <a:r>
                        <a:rPr lang="en-US" sz="1400" dirty="0" err="1">
                          <a:latin typeface="+mn-lt"/>
                        </a:rPr>
                        <a:t>evs</a:t>
                      </a:r>
                      <a:endParaRPr lang="en-US" sz="1400" dirty="0">
                        <a:latin typeface="+mn-lt"/>
                      </a:endParaRPr>
                    </a:p>
                  </a:txBody>
                  <a:tcPr marL="68580" marR="68580"/>
                </a:tc>
                <a:tc>
                  <a:txBody>
                    <a:bodyPr/>
                    <a:lstStyle/>
                    <a:p>
                      <a:r>
                        <a:rPr lang="en-IN" sz="1400" dirty="0">
                          <a:latin typeface="+mn-lt"/>
                          <a:cs typeface="Times New Roman" panose="02020603050405020304" pitchFamily="18" charset="0"/>
                        </a:rPr>
                        <a:t>.Students understand different</a:t>
                      </a:r>
                      <a:r>
                        <a:rPr lang="en-IN" sz="1400" baseline="0" dirty="0">
                          <a:latin typeface="+mn-lt"/>
                          <a:cs typeface="Times New Roman" panose="02020603050405020304" pitchFamily="18" charset="0"/>
                        </a:rPr>
                        <a:t> segment of atmosphere</a:t>
                      </a:r>
                    </a:p>
                    <a:p>
                      <a:r>
                        <a:rPr lang="en-IN" sz="1400" baseline="0" dirty="0">
                          <a:latin typeface="+mn-lt"/>
                          <a:cs typeface="Times New Roman" panose="02020603050405020304" pitchFamily="18" charset="0"/>
                        </a:rPr>
                        <a:t>Students understand the basic knowledge of basic science</a:t>
                      </a:r>
                    </a:p>
                    <a:p>
                      <a:r>
                        <a:rPr lang="en-IN" sz="1400" baseline="0" dirty="0">
                          <a:latin typeface="+mn-lt"/>
                          <a:cs typeface="Times New Roman" panose="02020603050405020304" pitchFamily="18" charset="0"/>
                        </a:rPr>
                        <a:t>Students understand the  scope of environmental SC.</a:t>
                      </a:r>
                      <a:endParaRPr lang="en-IN" sz="1400" dirty="0">
                        <a:latin typeface="+mn-lt"/>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333931630"/>
                  </a:ext>
                </a:extLst>
              </a:tr>
              <a:tr h="528143">
                <a:tc>
                  <a:txBody>
                    <a:bodyPr/>
                    <a:lstStyle/>
                    <a:p>
                      <a:r>
                        <a:rPr lang="en-US" sz="1400" dirty="0">
                          <a:latin typeface="+mn-lt"/>
                        </a:rPr>
                        <a:t>Food chain and food web</a:t>
                      </a:r>
                    </a:p>
                  </a:txBody>
                  <a:tcPr marL="68580" marR="68580"/>
                </a:tc>
                <a:tc>
                  <a:txBody>
                    <a:bodyPr/>
                    <a:lstStyle/>
                    <a:p>
                      <a:r>
                        <a:rPr lang="en-US" sz="1400" dirty="0">
                          <a:latin typeface="+mn-lt"/>
                        </a:rPr>
                        <a:t>Students understand the definition and types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2882597273"/>
                  </a:ext>
                </a:extLst>
              </a:tr>
              <a:tr h="528143">
                <a:tc>
                  <a:txBody>
                    <a:bodyPr/>
                    <a:lstStyle/>
                    <a:p>
                      <a:r>
                        <a:rPr lang="en-US" sz="1400" dirty="0">
                          <a:latin typeface="+mn-lt"/>
                        </a:rPr>
                        <a:t>Ecological pyramid</a:t>
                      </a:r>
                    </a:p>
                  </a:txBody>
                  <a:tcPr marL="68580" marR="68580"/>
                </a:tc>
                <a:tc>
                  <a:txBody>
                    <a:bodyPr/>
                    <a:lstStyle/>
                    <a:p>
                      <a:r>
                        <a:rPr lang="en-US" sz="1400" dirty="0">
                          <a:latin typeface="+mn-lt"/>
                        </a:rPr>
                        <a:t>Students understand the graphical representation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107617731"/>
                  </a:ext>
                </a:extLst>
              </a:tr>
              <a:tr h="745613">
                <a:tc>
                  <a:txBody>
                    <a:bodyPr/>
                    <a:lstStyle/>
                    <a:p>
                      <a:r>
                        <a:rPr lang="en-US" sz="1400" dirty="0">
                          <a:latin typeface="Calibri" pitchFamily="34" charset="0"/>
                        </a:rPr>
                        <a:t>Ecosystem and its types</a:t>
                      </a:r>
                    </a:p>
                  </a:txBody>
                  <a:tcPr marL="68580" marR="68580"/>
                </a:tc>
                <a:tc>
                  <a:txBody>
                    <a:bodyPr/>
                    <a:lstStyle/>
                    <a:p>
                      <a:r>
                        <a:rPr lang="en-IN" sz="1400" dirty="0">
                          <a:latin typeface="Calibri" pitchFamily="34" charset="0"/>
                          <a:cs typeface="Times New Roman" panose="02020603050405020304" pitchFamily="18" charset="0"/>
                        </a:rPr>
                        <a:t>Students understand the interaction between the biotic</a:t>
                      </a:r>
                      <a:r>
                        <a:rPr lang="en-IN" sz="1400" baseline="0" dirty="0">
                          <a:latin typeface="Calibri" pitchFamily="34" charset="0"/>
                          <a:cs typeface="Times New Roman" panose="02020603050405020304" pitchFamily="18" charset="0"/>
                        </a:rPr>
                        <a:t> </a:t>
                      </a:r>
                      <a:r>
                        <a:rPr lang="en-IN" sz="1400" dirty="0">
                          <a:latin typeface="Calibri" pitchFamily="34" charset="0"/>
                          <a:cs typeface="Times New Roman" panose="02020603050405020304" pitchFamily="18" charset="0"/>
                        </a:rPr>
                        <a:t>and </a:t>
                      </a:r>
                      <a:r>
                        <a:rPr lang="en-IN" sz="1400" dirty="0" err="1">
                          <a:latin typeface="Calibri" pitchFamily="34" charset="0"/>
                          <a:cs typeface="Times New Roman" panose="02020603050405020304" pitchFamily="18" charset="0"/>
                        </a:rPr>
                        <a:t>abiotic</a:t>
                      </a:r>
                      <a:endParaRPr lang="en-IN" sz="1400" dirty="0">
                        <a:latin typeface="Calibri" pitchFamily="34" charset="0"/>
                        <a:cs typeface="Times New Roman" panose="02020603050405020304" pitchFamily="18" charset="0"/>
                      </a:endParaRPr>
                    </a:p>
                    <a:p>
                      <a:r>
                        <a:rPr lang="en-IN" sz="1400" dirty="0">
                          <a:latin typeface="Calibri" pitchFamily="34" charset="0"/>
                          <a:cs typeface="Times New Roman" panose="02020603050405020304" pitchFamily="18" charset="0"/>
                        </a:rPr>
                        <a:t>Components .along its types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57723499"/>
                  </a:ext>
                </a:extLst>
              </a:tr>
              <a:tr h="528143">
                <a:tc>
                  <a:txBody>
                    <a:bodyPr/>
                    <a:lstStyle/>
                    <a:p>
                      <a:r>
                        <a:rPr lang="en-US" sz="1400" dirty="0">
                          <a:latin typeface="Calibri" pitchFamily="34" charset="0"/>
                        </a:rPr>
                        <a:t>Components of ecosystem</a:t>
                      </a:r>
                    </a:p>
                  </a:txBody>
                  <a:tcPr marL="68580" marR="68580"/>
                </a:tc>
                <a:tc>
                  <a:txBody>
                    <a:bodyPr/>
                    <a:lstStyle/>
                    <a:p>
                      <a:r>
                        <a:rPr lang="en-US" sz="1400" dirty="0">
                          <a:latin typeface="Calibri" pitchFamily="34" charset="0"/>
                        </a:rPr>
                        <a:t>Students understand the living and non living components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918941928"/>
                  </a:ext>
                </a:extLst>
              </a:tr>
              <a:tr h="383053">
                <a:tc>
                  <a:txBody>
                    <a:bodyPr/>
                    <a:lstStyle/>
                    <a:p>
                      <a:r>
                        <a:rPr lang="en-US" sz="1400" dirty="0">
                          <a:latin typeface="Calibri" pitchFamily="34" charset="0"/>
                        </a:rPr>
                        <a:t>Function of ecosystem</a:t>
                      </a:r>
                    </a:p>
                  </a:txBody>
                  <a:tcPr marL="68580" marR="68580"/>
                </a:tc>
                <a:tc>
                  <a:txBody>
                    <a:bodyPr/>
                    <a:lstStyle/>
                    <a:p>
                      <a:r>
                        <a:rPr lang="en-US" sz="1400" dirty="0">
                          <a:latin typeface="Calibri" pitchFamily="34" charset="0"/>
                        </a:rPr>
                        <a:t>Students understand the functions of ecosystems.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3251158104"/>
                  </a:ext>
                </a:extLst>
              </a:tr>
              <a:tr h="383053">
                <a:tc>
                  <a:txBody>
                    <a:bodyPr/>
                    <a:lstStyle/>
                    <a:p>
                      <a:r>
                        <a:rPr lang="en-US" sz="1400" dirty="0">
                          <a:latin typeface="Calibri" pitchFamily="34" charset="0"/>
                        </a:rPr>
                        <a:t>Forest recourses</a:t>
                      </a:r>
                    </a:p>
                  </a:txBody>
                  <a:tcPr marL="68580" marR="68580"/>
                </a:tc>
                <a:tc>
                  <a:txBody>
                    <a:bodyPr/>
                    <a:lstStyle/>
                    <a:p>
                      <a:r>
                        <a:rPr lang="en-US" sz="1400" dirty="0">
                          <a:latin typeface="Calibri" pitchFamily="34" charset="0"/>
                        </a:rPr>
                        <a:t>Students understand the functions and value of forest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451889703"/>
                  </a:ext>
                </a:extLst>
              </a:tr>
              <a:tr h="528143">
                <a:tc>
                  <a:txBody>
                    <a:bodyPr/>
                    <a:lstStyle/>
                    <a:p>
                      <a:r>
                        <a:rPr lang="en-US" sz="1400" dirty="0">
                          <a:latin typeface="Calibri" pitchFamily="34" charset="0"/>
                        </a:rPr>
                        <a:t>Deforestation</a:t>
                      </a:r>
                    </a:p>
                  </a:txBody>
                  <a:tcPr marL="68580" marR="68580"/>
                </a:tc>
                <a:tc>
                  <a:txBody>
                    <a:bodyPr/>
                    <a:lstStyle/>
                    <a:p>
                      <a:r>
                        <a:rPr lang="en-US" sz="1400" dirty="0">
                          <a:latin typeface="Calibri" pitchFamily="34" charset="0"/>
                        </a:rPr>
                        <a:t>Students understand the ill effect and causes of deforestation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4032471969"/>
                  </a:ext>
                </a:extLst>
              </a:tr>
              <a:tr h="590277">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Mining and transportation activity.</a:t>
                      </a:r>
                    </a:p>
                    <a:p>
                      <a:endParaRPr lang="en-US" dirty="0"/>
                    </a:p>
                  </a:txBody>
                  <a:tcPr marL="68580" marR="68580"/>
                </a:tc>
                <a:tc>
                  <a:txBody>
                    <a:bodyPr/>
                    <a:lstStyle/>
                    <a:p>
                      <a:r>
                        <a:rPr lang="en-US" sz="1400" dirty="0"/>
                        <a:t>Students understand the ill effects of mining and</a:t>
                      </a:r>
                      <a:r>
                        <a:rPr lang="en-US" sz="1400" baseline="0" dirty="0"/>
                        <a:t> transportation activity</a:t>
                      </a:r>
                      <a:endParaRPr lang="en-US" sz="14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906935134"/>
                  </a:ext>
                </a:extLst>
              </a:tr>
            </a:tbl>
          </a:graphicData>
        </a:graphic>
      </p:graphicFrame>
    </p:spTree>
    <p:extLst>
      <p:ext uri="{BB962C8B-B14F-4D97-AF65-F5344CB8AC3E}">
        <p14:creationId xmlns:p14="http://schemas.microsoft.com/office/powerpoint/2010/main" val="14687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09E424-DA42-47F3-9958-E7C1C01C373C}"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Outcome (PO’s)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12</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524315"/>
          </a:xfrm>
          <a:prstGeom prst="rect">
            <a:avLst/>
          </a:prstGeom>
          <a:noFill/>
        </p:spPr>
        <p:txBody>
          <a:bodyPr wrap="square">
            <a:spAutoFit/>
          </a:bodyPr>
          <a:lstStyle/>
          <a:p>
            <a:pPr marL="342900" indent="-342900">
              <a:buAutoNum type="arabicPeriod"/>
            </a:pPr>
            <a:r>
              <a:rPr lang="en-US" sz="2400" dirty="0"/>
              <a:t>Engineering Knowledge, </a:t>
            </a:r>
          </a:p>
          <a:p>
            <a:pPr marL="342900" indent="-342900">
              <a:buAutoNum type="arabicPeriod"/>
            </a:pPr>
            <a:r>
              <a:rPr lang="en-US" sz="2400" dirty="0"/>
              <a:t>Problem Analysis </a:t>
            </a:r>
          </a:p>
          <a:p>
            <a:pPr marL="342900" indent="-342900">
              <a:buAutoNum type="arabicPeriod"/>
            </a:pPr>
            <a:r>
              <a:rPr lang="en-US" sz="2400" dirty="0"/>
              <a:t>Design/development of solutions,</a:t>
            </a:r>
          </a:p>
          <a:p>
            <a:pPr marL="342900" indent="-342900">
              <a:buAutoNum type="arabicPeriod"/>
            </a:pPr>
            <a:r>
              <a:rPr lang="en-US" sz="2400" dirty="0"/>
              <a:t>Conduct investigations of complex Problems, </a:t>
            </a:r>
          </a:p>
          <a:p>
            <a:pPr marL="342900" indent="-342900">
              <a:buAutoNum type="arabicPeriod"/>
            </a:pPr>
            <a:r>
              <a:rPr lang="en-US" sz="2400" dirty="0"/>
              <a:t>Modern tool usage, </a:t>
            </a:r>
          </a:p>
          <a:p>
            <a:pPr marL="342900" indent="-342900">
              <a:buAutoNum type="arabicPeriod"/>
            </a:pPr>
            <a:r>
              <a:rPr lang="en-US" sz="2400" dirty="0"/>
              <a:t>The engineer and society, </a:t>
            </a:r>
          </a:p>
          <a:p>
            <a:pPr marL="342900" indent="-342900">
              <a:buAutoNum type="arabicPeriod"/>
            </a:pPr>
            <a:r>
              <a:rPr lang="en-US" sz="2400" dirty="0"/>
              <a:t>Environment and sustainability, </a:t>
            </a:r>
          </a:p>
          <a:p>
            <a:pPr marL="342900" indent="-342900">
              <a:buAutoNum type="arabicPeriod"/>
            </a:pPr>
            <a:r>
              <a:rPr lang="en-US" sz="2400" dirty="0"/>
              <a:t>Ethics, </a:t>
            </a:r>
          </a:p>
          <a:p>
            <a:pPr marL="342900" indent="-342900">
              <a:buAutoNum type="arabicPeriod"/>
            </a:pPr>
            <a:r>
              <a:rPr lang="en-US" sz="2400" dirty="0"/>
              <a:t>Individual and team work, </a:t>
            </a:r>
          </a:p>
          <a:p>
            <a:pPr marL="342900" indent="-342900">
              <a:buAutoNum type="arabicPeriod"/>
            </a:pPr>
            <a:r>
              <a:rPr lang="en-US" sz="2400" dirty="0"/>
              <a:t>Communication, </a:t>
            </a:r>
          </a:p>
          <a:p>
            <a:pPr marL="342900" indent="-342900">
              <a:buAutoNum type="arabicPeriod"/>
            </a:pPr>
            <a:r>
              <a:rPr lang="en-US" sz="2400" dirty="0"/>
              <a:t>Project management and finance, </a:t>
            </a:r>
          </a:p>
          <a:p>
            <a:pPr marL="342900" indent="-342900">
              <a:buAutoNum type="arabicPeriod"/>
            </a:pPr>
            <a:r>
              <a:rPr lang="en-US" sz="2400" dirty="0"/>
              <a:t>Life-long learning</a:t>
            </a:r>
          </a:p>
        </p:txBody>
      </p:sp>
    </p:spTree>
    <p:extLst>
      <p:ext uri="{BB962C8B-B14F-4D97-AF65-F5344CB8AC3E}">
        <p14:creationId xmlns:p14="http://schemas.microsoft.com/office/powerpoint/2010/main" val="3478573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3E1DFB-C1DF-48AD-9DFF-829065318AC2}"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CO-PO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13</a:t>
            </a:fld>
            <a:endParaRPr lang="en-US" dirty="0"/>
          </a:p>
        </p:txBody>
      </p:sp>
      <p:graphicFrame>
        <p:nvGraphicFramePr>
          <p:cNvPr id="3" name="Table 2">
            <a:extLst>
              <a:ext uri="{FF2B5EF4-FFF2-40B4-BE49-F238E27FC236}">
                <a16:creationId xmlns:a16="http://schemas.microsoft.com/office/drawing/2014/main" id="{9C8570E0-F65D-4D29-A2E5-6E47BFDD62FB}"/>
              </a:ext>
            </a:extLst>
          </p:cNvPr>
          <p:cNvGraphicFramePr>
            <a:graphicFrameLocks noGrp="1"/>
          </p:cNvGraphicFramePr>
          <p:nvPr/>
        </p:nvGraphicFramePr>
        <p:xfrm>
          <a:off x="305929" y="1219200"/>
          <a:ext cx="8685671" cy="3619035"/>
        </p:xfrm>
        <a:graphic>
          <a:graphicData uri="http://schemas.openxmlformats.org/drawingml/2006/table">
            <a:tbl>
              <a:tblPr>
                <a:tableStyleId>{5DA37D80-6434-44D0-A028-1B22A696006F}</a:tableStyleId>
              </a:tblPr>
              <a:tblGrid>
                <a:gridCol w="602579">
                  <a:extLst>
                    <a:ext uri="{9D8B030D-6E8A-4147-A177-3AD203B41FA5}">
                      <a16:colId xmlns:a16="http://schemas.microsoft.com/office/drawing/2014/main" val="691924379"/>
                    </a:ext>
                  </a:extLst>
                </a:gridCol>
                <a:gridCol w="673591">
                  <a:extLst>
                    <a:ext uri="{9D8B030D-6E8A-4147-A177-3AD203B41FA5}">
                      <a16:colId xmlns:a16="http://schemas.microsoft.com/office/drawing/2014/main" val="2547414843"/>
                    </a:ext>
                  </a:extLst>
                </a:gridCol>
                <a:gridCol w="673591">
                  <a:extLst>
                    <a:ext uri="{9D8B030D-6E8A-4147-A177-3AD203B41FA5}">
                      <a16:colId xmlns:a16="http://schemas.microsoft.com/office/drawing/2014/main" val="1230452329"/>
                    </a:ext>
                  </a:extLst>
                </a:gridCol>
                <a:gridCol w="673591">
                  <a:extLst>
                    <a:ext uri="{9D8B030D-6E8A-4147-A177-3AD203B41FA5}">
                      <a16:colId xmlns:a16="http://schemas.microsoft.com/office/drawing/2014/main" val="3641980527"/>
                    </a:ext>
                  </a:extLst>
                </a:gridCol>
                <a:gridCol w="673591">
                  <a:extLst>
                    <a:ext uri="{9D8B030D-6E8A-4147-A177-3AD203B41FA5}">
                      <a16:colId xmlns:a16="http://schemas.microsoft.com/office/drawing/2014/main" val="786123283"/>
                    </a:ext>
                  </a:extLst>
                </a:gridCol>
                <a:gridCol w="673591">
                  <a:extLst>
                    <a:ext uri="{9D8B030D-6E8A-4147-A177-3AD203B41FA5}">
                      <a16:colId xmlns:a16="http://schemas.microsoft.com/office/drawing/2014/main" val="1608820323"/>
                    </a:ext>
                  </a:extLst>
                </a:gridCol>
                <a:gridCol w="673591">
                  <a:extLst>
                    <a:ext uri="{9D8B030D-6E8A-4147-A177-3AD203B41FA5}">
                      <a16:colId xmlns:a16="http://schemas.microsoft.com/office/drawing/2014/main" val="3709310902"/>
                    </a:ext>
                  </a:extLst>
                </a:gridCol>
                <a:gridCol w="673591">
                  <a:extLst>
                    <a:ext uri="{9D8B030D-6E8A-4147-A177-3AD203B41FA5}">
                      <a16:colId xmlns:a16="http://schemas.microsoft.com/office/drawing/2014/main" val="442867165"/>
                    </a:ext>
                  </a:extLst>
                </a:gridCol>
                <a:gridCol w="673591">
                  <a:extLst>
                    <a:ext uri="{9D8B030D-6E8A-4147-A177-3AD203B41FA5}">
                      <a16:colId xmlns:a16="http://schemas.microsoft.com/office/drawing/2014/main" val="281383457"/>
                    </a:ext>
                  </a:extLst>
                </a:gridCol>
                <a:gridCol w="673591">
                  <a:extLst>
                    <a:ext uri="{9D8B030D-6E8A-4147-A177-3AD203B41FA5}">
                      <a16:colId xmlns:a16="http://schemas.microsoft.com/office/drawing/2014/main" val="3655867986"/>
                    </a:ext>
                  </a:extLst>
                </a:gridCol>
                <a:gridCol w="673591">
                  <a:extLst>
                    <a:ext uri="{9D8B030D-6E8A-4147-A177-3AD203B41FA5}">
                      <a16:colId xmlns:a16="http://schemas.microsoft.com/office/drawing/2014/main" val="1306424498"/>
                    </a:ext>
                  </a:extLst>
                </a:gridCol>
                <a:gridCol w="673591">
                  <a:extLst>
                    <a:ext uri="{9D8B030D-6E8A-4147-A177-3AD203B41FA5}">
                      <a16:colId xmlns:a16="http://schemas.microsoft.com/office/drawing/2014/main" val="2738825095"/>
                    </a:ext>
                  </a:extLst>
                </a:gridCol>
                <a:gridCol w="673591">
                  <a:extLst>
                    <a:ext uri="{9D8B030D-6E8A-4147-A177-3AD203B41FA5}">
                      <a16:colId xmlns:a16="http://schemas.microsoft.com/office/drawing/2014/main" val="3798800617"/>
                    </a:ext>
                  </a:extLst>
                </a:gridCol>
              </a:tblGrid>
              <a:tr h="554182">
                <a:tc>
                  <a:txBody>
                    <a:bodyPr/>
                    <a:lstStyle/>
                    <a:p>
                      <a:pPr algn="ctr" fontAlgn="ctr"/>
                      <a:r>
                        <a:rPr lang="en-US" sz="1800" u="none" strike="noStrike">
                          <a:effectLst/>
                        </a:rPr>
                        <a:t>CO</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PO-3</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PO-4</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PO-5</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PO-6</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PO-7</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PO-8</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PO-9</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PO-10</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PO-12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extLst>
                  <a:ext uri="{0D108BD9-81ED-4DB2-BD59-A6C34878D82A}">
                    <a16:rowId xmlns:a16="http://schemas.microsoft.com/office/drawing/2014/main" val="2188784393"/>
                  </a:ext>
                </a:extLst>
              </a:tr>
              <a:tr h="554182">
                <a:tc>
                  <a:txBody>
                    <a:bodyPr/>
                    <a:lstStyle/>
                    <a:p>
                      <a:pPr algn="ctr" fontAlgn="ctr"/>
                      <a:r>
                        <a:rPr lang="en-US" sz="1800" u="none" strike="noStrike" dirty="0">
                          <a:effectLst/>
                        </a:rPr>
                        <a:t>CO1</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93448162"/>
                  </a:ext>
                </a:extLst>
              </a:tr>
              <a:tr h="554182">
                <a:tc>
                  <a:txBody>
                    <a:bodyPr/>
                    <a:lstStyle/>
                    <a:p>
                      <a:pPr algn="ctr" fontAlgn="ctr"/>
                      <a:r>
                        <a:rPr lang="en-US" sz="1800" u="none" strike="noStrike" dirty="0">
                          <a:effectLst/>
                        </a:rPr>
                        <a:t>CO2</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425901788"/>
                  </a:ext>
                </a:extLst>
              </a:tr>
              <a:tr h="554182">
                <a:tc>
                  <a:txBody>
                    <a:bodyPr/>
                    <a:lstStyle/>
                    <a:p>
                      <a:pPr algn="ctr" fontAlgn="ctr"/>
                      <a:r>
                        <a:rPr lang="en-US" sz="1800" u="none" strike="noStrike" dirty="0">
                          <a:effectLst/>
                        </a:rPr>
                        <a:t>CO3</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4266066842"/>
                  </a:ext>
                </a:extLst>
              </a:tr>
              <a:tr h="554182">
                <a:tc>
                  <a:txBody>
                    <a:bodyPr/>
                    <a:lstStyle/>
                    <a:p>
                      <a:pPr algn="ctr" fontAlgn="ctr"/>
                      <a:r>
                        <a:rPr lang="en-US" sz="1800" u="none" strike="noStrike" dirty="0">
                          <a:effectLst/>
                        </a:rPr>
                        <a:t>CO4</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979543103"/>
                  </a:ext>
                </a:extLst>
              </a:tr>
              <a:tr h="568037">
                <a:tc>
                  <a:txBody>
                    <a:bodyPr/>
                    <a:lstStyle/>
                    <a:p>
                      <a:pPr algn="ctr" fontAlgn="ctr"/>
                      <a:r>
                        <a:rPr lang="en-US" sz="1800" u="none" strike="noStrike" dirty="0">
                          <a:effectLst/>
                        </a:rPr>
                        <a:t>CO5</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34687372"/>
                  </a:ext>
                </a:extLst>
              </a:tr>
              <a:tr h="242454">
                <a:tc>
                  <a:txBody>
                    <a:bodyPr/>
                    <a:lstStyle/>
                    <a:p>
                      <a:pPr algn="ctr" fontAlgn="ctr"/>
                      <a:r>
                        <a:rPr lang="en-US" sz="1800" b="1" u="none" strike="noStrike" dirty="0">
                          <a:solidFill>
                            <a:srgbClr val="FF0000"/>
                          </a:solidFill>
                          <a:effectLst/>
                        </a:rPr>
                        <a:t>Mean</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3</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2162029946"/>
                  </a:ext>
                </a:extLst>
              </a:tr>
            </a:tbl>
          </a:graphicData>
        </a:graphic>
      </p:graphicFrame>
    </p:spTree>
    <p:extLst>
      <p:ext uri="{BB962C8B-B14F-4D97-AF65-F5344CB8AC3E}">
        <p14:creationId xmlns:p14="http://schemas.microsoft.com/office/powerpoint/2010/main" val="37462875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30F2D5-FFFC-40FC-922E-7063399E8534}"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Specific Outcome (PSO’s)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14</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30916343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D07376-CA52-4C47-803F-B4BA59E35EB4}"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COs and PSOs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15</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18382790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FC0B2D-E4F5-42A4-9E5A-CAEE63690E05}"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Educational Objectives (PEOs)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16</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4583123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A4D780-BD72-454D-A0E8-3BF45F1E6CC9}"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Result Analysis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17</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Available (first time included)</a:t>
            </a:r>
          </a:p>
        </p:txBody>
      </p:sp>
    </p:spTree>
    <p:extLst>
      <p:ext uri="{BB962C8B-B14F-4D97-AF65-F5344CB8AC3E}">
        <p14:creationId xmlns:p14="http://schemas.microsoft.com/office/powerpoint/2010/main" val="13419790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ED0F07-BF59-4B71-9E8B-F9E19F5D71D3}"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End Semester Question Paper Templates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18</a:t>
            </a:fld>
            <a:endParaRPr lang="en-US" dirty="0"/>
          </a:p>
        </p:txBody>
      </p:sp>
    </p:spTree>
    <p:extLst>
      <p:ext uri="{BB962C8B-B14F-4D97-AF65-F5344CB8AC3E}">
        <p14:creationId xmlns:p14="http://schemas.microsoft.com/office/powerpoint/2010/main" val="5688568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310586"/>
          </a:xfrm>
        </p:spPr>
        <p:txBody>
          <a:bodyPr>
            <a:normAutofit/>
          </a:bodyPr>
          <a:lstStyle/>
          <a:p>
            <a:pPr algn="just"/>
            <a:r>
              <a:rPr lang="en-US" sz="2000" dirty="0">
                <a:latin typeface="Times New Roman" panose="02020603050405020304" pitchFamily="18" charset="0"/>
                <a:cs typeface="Times New Roman" panose="02020603050405020304" pitchFamily="18" charset="0"/>
              </a:rPr>
              <a:t>Environmental studies are the study of human interaction with the environment and in the interests of solving complex problems. </a:t>
            </a:r>
          </a:p>
          <a:p>
            <a:pPr algn="just"/>
            <a:r>
              <a:rPr lang="en-US" sz="2000" dirty="0">
                <a:latin typeface="Times New Roman" panose="02020603050405020304" pitchFamily="18" charset="0"/>
                <a:cs typeface="Times New Roman" panose="02020603050405020304" pitchFamily="18" charset="0"/>
              </a:rPr>
              <a:t>Environment includes which we are directly or indirectly dependent for our survival, whether it is living component like animals, plants or non living component like soil, air and water.</a:t>
            </a:r>
          </a:p>
          <a:p>
            <a:pPr algn="just"/>
            <a:r>
              <a:rPr lang="en-US" sz="2000" dirty="0">
                <a:latin typeface="Times New Roman" panose="02020603050405020304" pitchFamily="18" charset="0"/>
                <a:cs typeface="Times New Roman" panose="02020603050405020304" pitchFamily="18" charset="0"/>
              </a:rPr>
              <a:t>The biologist Jacob Van </a:t>
            </a:r>
            <a:r>
              <a:rPr lang="en-US" sz="2000" dirty="0" err="1">
                <a:latin typeface="Times New Roman" panose="02020603050405020304" pitchFamily="18" charset="0"/>
                <a:cs typeface="Times New Roman" panose="02020603050405020304" pitchFamily="18" charset="0"/>
              </a:rPr>
              <a:t>Uerkal</a:t>
            </a:r>
            <a:r>
              <a:rPr lang="en-US" sz="2000" dirty="0">
                <a:latin typeface="Times New Roman" panose="02020603050405020304" pitchFamily="18" charset="0"/>
                <a:cs typeface="Times New Roman" panose="02020603050405020304" pitchFamily="18" charset="0"/>
              </a:rPr>
              <a:t> (1864-1944) introduced the term ‘environment’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Video: https://www.youtube.com/watch?v=7G3eXI_DPn8</a:t>
            </a:r>
            <a:endParaRPr lang="en-US" sz="1800" dirty="0"/>
          </a:p>
        </p:txBody>
      </p:sp>
      <p:sp>
        <p:nvSpPr>
          <p:cNvPr id="4" name="Date Placeholder 3"/>
          <p:cNvSpPr>
            <a:spLocks noGrp="1"/>
          </p:cNvSpPr>
          <p:nvPr>
            <p:ph type="dt" sz="half" idx="10"/>
          </p:nvPr>
        </p:nvSpPr>
        <p:spPr/>
        <p:txBody>
          <a:bodyPr/>
          <a:lstStyle/>
          <a:p>
            <a:fld id="{66F5CF62-1B9F-49FC-B7F6-5D146E32F438}"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40283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ea typeface="+mj-ea"/>
                <a:cs typeface="+mj-cs"/>
              </a:rPr>
              <a:t>Brief Introduction about the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80DB584A-BE7F-43BB-8983-A64CB1553BC7}"/>
              </a:ext>
            </a:extLst>
          </p:cNvPr>
          <p:cNvPicPr>
            <a:picLocks noChangeAspect="1"/>
          </p:cNvPicPr>
          <p:nvPr/>
        </p:nvPicPr>
        <p:blipFill>
          <a:blip r:embed="rId3"/>
          <a:stretch>
            <a:fillRect/>
          </a:stretch>
        </p:blipFill>
        <p:spPr>
          <a:xfrm>
            <a:off x="5867400" y="4157307"/>
            <a:ext cx="3276600" cy="1842188"/>
          </a:xfrm>
          <a:prstGeom prst="rect">
            <a:avLst/>
          </a:prstGeom>
        </p:spPr>
      </p:pic>
    </p:spTree>
    <p:extLst>
      <p:ext uri="{BB962C8B-B14F-4D97-AF65-F5344CB8AC3E}">
        <p14:creationId xmlns:p14="http://schemas.microsoft.com/office/powerpoint/2010/main" val="419555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Evaluation Scheme </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8939EBC2-9FC2-4F88-BF67-D484F49C4944}" type="datetime1">
              <a:rPr lang="en-US" smtClean="0"/>
              <a:t>11/12/2021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pic>
        <p:nvPicPr>
          <p:cNvPr id="4" name="Picture 3" descr="Table&#10;&#10;Description automatically generated">
            <a:extLst>
              <a:ext uri="{FF2B5EF4-FFF2-40B4-BE49-F238E27FC236}">
                <a16:creationId xmlns:a16="http://schemas.microsoft.com/office/drawing/2014/main" id="{2FE77908-281A-4E50-9B34-82C628C96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78" y="937865"/>
            <a:ext cx="7649643" cy="4982270"/>
          </a:xfrm>
          <a:prstGeom prst="rect">
            <a:avLst/>
          </a:prstGeom>
        </p:spPr>
      </p:pic>
    </p:spTree>
    <p:extLst>
      <p:ext uri="{BB962C8B-B14F-4D97-AF65-F5344CB8AC3E}">
        <p14:creationId xmlns:p14="http://schemas.microsoft.com/office/powerpoint/2010/main" val="314534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534400" cy="4495800"/>
          </a:xfrm>
        </p:spPr>
        <p:txBody>
          <a:bodyPr>
            <a:normAutofit/>
          </a:bodyPr>
          <a:lstStyle/>
          <a:p>
            <a:r>
              <a:rPr lang="en-US" sz="2800" b="1" dirty="0"/>
              <a:t>UNIT-V (Role of Community and Environmental Protection Acts)</a:t>
            </a:r>
            <a:endParaRPr lang="en-US" sz="1800" b="1" dirty="0"/>
          </a:p>
          <a:p>
            <a:pPr algn="just"/>
            <a:r>
              <a:rPr lang="en-US" sz="2000" dirty="0"/>
              <a:t>Role of community, women and NGOs in environmental protection, Bioindicators and their role, Natural hazards, Chemical accidents and disasters risk management, </a:t>
            </a:r>
          </a:p>
          <a:p>
            <a:pPr algn="just"/>
            <a:r>
              <a:rPr lang="en-US" sz="2000" dirty="0"/>
              <a:t>Environmental Impact Assessment (EIA)</a:t>
            </a:r>
          </a:p>
          <a:p>
            <a:pPr algn="just"/>
            <a:r>
              <a:rPr lang="en-US" sz="2000" b="1" dirty="0"/>
              <a:t>Salient features of following Acts: </a:t>
            </a:r>
          </a:p>
          <a:p>
            <a:pPr lvl="1" algn="just"/>
            <a:r>
              <a:rPr lang="en-US" sz="1600" dirty="0"/>
              <a:t>a. Environmental Protection Act, 1986, Wildlife (Protection) Act, 1972.</a:t>
            </a:r>
          </a:p>
          <a:p>
            <a:pPr lvl="1" algn="just"/>
            <a:r>
              <a:rPr lang="en-US" sz="1600" dirty="0"/>
              <a:t>b. Water (Prevention and control of pollution) Act, 1974.</a:t>
            </a:r>
          </a:p>
          <a:p>
            <a:pPr lvl="1" algn="just"/>
            <a:r>
              <a:rPr lang="en-US" sz="1600" dirty="0"/>
              <a:t>c. Air (Prevention and control of pollution) Act, 1981. Forest (Conservation) Act, 1980.</a:t>
            </a:r>
          </a:p>
          <a:p>
            <a:pPr lvl="1" algn="just"/>
            <a:r>
              <a:rPr lang="en-US" sz="1600" dirty="0"/>
              <a:t>d. Wetlands (Conservation and Management) Rules, 2017; </a:t>
            </a:r>
          </a:p>
          <a:p>
            <a:pPr lvl="1" algn="just"/>
            <a:r>
              <a:rPr lang="en-US" sz="1600" dirty="0"/>
              <a:t>e. Chemical safety and Disaster Management law. </a:t>
            </a:r>
          </a:p>
          <a:p>
            <a:pPr lvl="1" algn="just"/>
            <a:r>
              <a:rPr lang="en-US" sz="1600" dirty="0"/>
              <a:t>f. District Environmental Action Plan. Climate action plans. </a:t>
            </a:r>
          </a:p>
          <a:p>
            <a:endParaRPr lang="en-US" sz="1800" dirty="0"/>
          </a:p>
        </p:txBody>
      </p:sp>
      <p:sp>
        <p:nvSpPr>
          <p:cNvPr id="6" name="Date Placeholder 5"/>
          <p:cNvSpPr>
            <a:spLocks noGrp="1"/>
          </p:cNvSpPr>
          <p:nvPr>
            <p:ph type="dt" sz="half" idx="10"/>
          </p:nvPr>
        </p:nvSpPr>
        <p:spPr/>
        <p:txBody>
          <a:bodyPr/>
          <a:lstStyle/>
          <a:p>
            <a:fld id="{F33E7D6C-1741-425A-979D-AC2C3E5E93BD}"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
        <p:nvSpPr>
          <p:cNvPr id="11" name="Subtitle 2">
            <a:extLst>
              <a:ext uri="{FF2B5EF4-FFF2-40B4-BE49-F238E27FC236}">
                <a16:creationId xmlns:a16="http://schemas.microsoft.com/office/drawing/2014/main" id="{372E4045-80AC-44E7-A226-23511430EB91}"/>
              </a:ext>
            </a:extLst>
          </p:cNvPr>
          <p:cNvSpPr txBox="1">
            <a:spLocks/>
          </p:cNvSpPr>
          <p:nvPr/>
        </p:nvSpPr>
        <p:spPr>
          <a:xfrm>
            <a:off x="2362200" y="876300"/>
            <a:ext cx="4724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28777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6"/>
            <a:ext cx="8153400" cy="4525963"/>
          </a:xfrm>
        </p:spPr>
        <p:txBody>
          <a:bodyPr>
            <a:normAutofit/>
          </a:bodyPr>
          <a:lstStyle/>
          <a:p>
            <a:r>
              <a:rPr lang="en-US" sz="1800" dirty="0"/>
              <a:t>Introduction</a:t>
            </a:r>
          </a:p>
          <a:p>
            <a:r>
              <a:rPr lang="en-US" sz="1800" dirty="0"/>
              <a:t>Sustainable development</a:t>
            </a:r>
          </a:p>
          <a:p>
            <a:r>
              <a:rPr lang="en-US" sz="1800" dirty="0"/>
              <a:t>Women education</a:t>
            </a:r>
          </a:p>
          <a:p>
            <a:r>
              <a:rPr lang="en-US" sz="1800" dirty="0"/>
              <a:t>Role of NGO</a:t>
            </a:r>
          </a:p>
          <a:p>
            <a:r>
              <a:rPr lang="en-US" sz="1800" dirty="0"/>
              <a:t>Bioindicators and their types</a:t>
            </a:r>
          </a:p>
          <a:p>
            <a:r>
              <a:rPr lang="en-US" sz="1800" dirty="0"/>
              <a:t>Disasters and their management</a:t>
            </a:r>
          </a:p>
          <a:p>
            <a:r>
              <a:rPr lang="en-US" sz="1800" dirty="0"/>
              <a:t>EIA and EIS</a:t>
            </a:r>
          </a:p>
          <a:p>
            <a:r>
              <a:rPr lang="en-US" sz="1800" dirty="0"/>
              <a:t>Different environmental acts</a:t>
            </a:r>
          </a:p>
        </p:txBody>
      </p:sp>
      <p:sp>
        <p:nvSpPr>
          <p:cNvPr id="6" name="Date Placeholder 5"/>
          <p:cNvSpPr>
            <a:spLocks noGrp="1"/>
          </p:cNvSpPr>
          <p:nvPr>
            <p:ph type="dt" sz="half" idx="10"/>
          </p:nvPr>
        </p:nvSpPr>
        <p:spPr/>
        <p:txBody>
          <a:bodyPr/>
          <a:lstStyle/>
          <a:p>
            <a:fld id="{43125963-B3D1-476B-8024-17E8023172F0}"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6"/>
            <a:ext cx="1447800" cy="817163"/>
          </a:xfrm>
          <a:prstGeom prst="rect">
            <a:avLst/>
          </a:prstGeom>
          <a:noFill/>
        </p:spPr>
      </p:pic>
      <p:sp>
        <p:nvSpPr>
          <p:cNvPr id="10" name="Footer Placeholder 9"/>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1143002"/>
            <a:ext cx="6172200" cy="4525963"/>
          </a:xfrm>
        </p:spPr>
        <p:txBody>
          <a:bodyPr>
            <a:normAutofit/>
          </a:bodyPr>
          <a:lstStyle/>
          <a:p>
            <a:r>
              <a:rPr lang="en-US" sz="1800" b="1" dirty="0"/>
              <a:t>To develop the capability of using skills to fulfill the required aims, to realize and solve environmental problems through social, political, cultural and educational processes</a:t>
            </a:r>
          </a:p>
          <a:p>
            <a:pPr algn="just">
              <a:buNone/>
            </a:pPr>
            <a:endParaRPr lang="en-US" sz="2400" b="1" dirty="0"/>
          </a:p>
          <a:p>
            <a:pPr algn="just">
              <a:buNone/>
            </a:pPr>
            <a:endParaRPr lang="en-US" sz="2400" b="1" dirty="0"/>
          </a:p>
          <a:p>
            <a:pPr algn="just">
              <a:buNone/>
            </a:pPr>
            <a:endParaRPr lang="en-US" sz="2400" dirty="0"/>
          </a:p>
        </p:txBody>
      </p:sp>
      <p:sp>
        <p:nvSpPr>
          <p:cNvPr id="4" name="Date Placeholder 3"/>
          <p:cNvSpPr>
            <a:spLocks noGrp="1"/>
          </p:cNvSpPr>
          <p:nvPr>
            <p:ph type="dt" sz="half" idx="10"/>
          </p:nvPr>
        </p:nvSpPr>
        <p:spPr/>
        <p:txBody>
          <a:bodyPr/>
          <a:lstStyle/>
          <a:p>
            <a:fld id="{78CC9DD4-D0D3-412F-B8AF-C2BE3F937144}" type="datetime1">
              <a:rPr lang="en-US" smtClean="0"/>
              <a:t>11/12/2021</a:t>
            </a:fld>
            <a:endParaRPr lang="en-US"/>
          </a:p>
        </p:txBody>
      </p:sp>
      <p:sp>
        <p:nvSpPr>
          <p:cNvPr id="5" name="Footer Placeholder 4"/>
          <p:cNvSpPr>
            <a:spLocks noGrp="1"/>
          </p:cNvSpPr>
          <p:nvPr>
            <p:ph type="ftr" sz="quarter" idx="11"/>
          </p:nvPr>
        </p:nvSpPr>
        <p:spPr>
          <a:xfrm>
            <a:off x="990601" y="6248402"/>
            <a:ext cx="7598228" cy="365125"/>
          </a:xfrm>
        </p:spPr>
        <p:txBody>
          <a:bodyPr/>
          <a:lstStyle/>
          <a:p>
            <a:r>
              <a:rPr lang="it-IT" sz="1400">
                <a:solidFill>
                  <a:schemeClr val="tx1"/>
                </a:solidFill>
              </a:rPr>
              <a:t>Sonali Agarwal        EVS (ANC0302)            Unit 5</a:t>
            </a:r>
            <a:endParaRPr lang="en-US" sz="1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2171700" y="3"/>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j-lt"/>
                <a:ea typeface="+mn-ea"/>
                <a:cs typeface="+mn-cs"/>
              </a:rPr>
              <a:t>Course</a:t>
            </a:r>
            <a:r>
              <a:rPr kumimoji="0" lang="en-US" sz="3200" i="0" u="none" strike="noStrike" kern="1200" cap="none" spc="0" normalizeH="0" noProof="0" dirty="0">
                <a:ln>
                  <a:noFill/>
                </a:ln>
                <a:solidFill>
                  <a:schemeClr val="dk1"/>
                </a:solidFill>
                <a:effectLst/>
                <a:uLnTx/>
                <a:uFillTx/>
                <a:latin typeface="+mj-lt"/>
                <a:ea typeface="+mn-ea"/>
                <a:cs typeface="+mn-cs"/>
              </a:rPr>
              <a:t> Objective(CO5)</a:t>
            </a: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143000" y="2"/>
            <a:ext cx="1085850" cy="817163"/>
          </a:xfrm>
          <a:prstGeom prst="rect">
            <a:avLst/>
          </a:prstGeom>
          <a:noFill/>
        </p:spPr>
      </p:pic>
    </p:spTree>
    <p:extLst>
      <p:ext uri="{BB962C8B-B14F-4D97-AF65-F5344CB8AC3E}">
        <p14:creationId xmlns:p14="http://schemas.microsoft.com/office/powerpoint/2010/main" val="79479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F1F810-3366-47B0-B772-0A95115583B6}" type="datetime1">
              <a:rPr lang="en-US" smtClean="0"/>
              <a:t>11/12/2021</a:t>
            </a:fld>
            <a:endParaRPr lang="en-US"/>
          </a:p>
        </p:txBody>
      </p:sp>
      <p:sp>
        <p:nvSpPr>
          <p:cNvPr id="5" name="Footer Placeholder 4"/>
          <p:cNvSpPr>
            <a:spLocks noGrp="1"/>
          </p:cNvSpPr>
          <p:nvPr>
            <p:ph type="ftr" sz="quarter" idx="11"/>
          </p:nvPr>
        </p:nvSpPr>
        <p:spPr>
          <a:xfrm>
            <a:off x="1635369" y="6224989"/>
            <a:ext cx="7177162" cy="388538"/>
          </a:xfrm>
        </p:spPr>
        <p:txBody>
          <a:bodyPr/>
          <a:lstStyle/>
          <a:p>
            <a:r>
              <a:rPr lang="it-IT" sz="1600">
                <a:solidFill>
                  <a:schemeClr val="tx1"/>
                </a:solidFill>
              </a:rPr>
              <a:t>Sonali Agarwal        EVS (ANC0302)            Unit 5</a:t>
            </a:r>
            <a:endParaRPr lang="en-US" sz="1600" dirty="0">
              <a:solidFill>
                <a:schemeClr val="tx1"/>
              </a:solidFill>
            </a:endParaRPr>
          </a:p>
        </p:txBody>
      </p:sp>
      <p:sp>
        <p:nvSpPr>
          <p:cNvPr id="7" name="Title 1"/>
          <p:cNvSpPr txBox="1">
            <a:spLocks/>
          </p:cNvSpPr>
          <p:nvPr/>
        </p:nvSpPr>
        <p:spPr>
          <a:xfrm>
            <a:off x="2171700" y="7"/>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r>
              <a:rPr lang="en-US" sz="3200" dirty="0"/>
              <a:t>(CO5)</a:t>
            </a:r>
            <a:endParaRPr lang="en-US" sz="32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143000" y="6"/>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23</a:t>
            </a:fld>
            <a:endParaRPr lang="en-US" dirty="0"/>
          </a:p>
        </p:txBody>
      </p:sp>
      <p:graphicFrame>
        <p:nvGraphicFramePr>
          <p:cNvPr id="12" name="Table 12">
            <a:extLst>
              <a:ext uri="{FF2B5EF4-FFF2-40B4-BE49-F238E27FC236}">
                <a16:creationId xmlns:a16="http://schemas.microsoft.com/office/drawing/2014/main" id="{0705CBA3-5F96-4264-B29E-73EF35239EBF}"/>
              </a:ext>
            </a:extLst>
          </p:cNvPr>
          <p:cNvGraphicFramePr>
            <a:graphicFrameLocks noGrp="1"/>
          </p:cNvGraphicFramePr>
          <p:nvPr>
            <p:ph idx="1"/>
          </p:nvPr>
        </p:nvGraphicFramePr>
        <p:xfrm>
          <a:off x="457200" y="1283372"/>
          <a:ext cx="8229598" cy="748631"/>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4011685704"/>
                    </a:ext>
                  </a:extLst>
                </a:gridCol>
                <a:gridCol w="5932170">
                  <a:extLst>
                    <a:ext uri="{9D8B030D-6E8A-4147-A177-3AD203B41FA5}">
                      <a16:colId xmlns:a16="http://schemas.microsoft.com/office/drawing/2014/main" val="2956848382"/>
                    </a:ext>
                  </a:extLst>
                </a:gridCol>
                <a:gridCol w="1268728">
                  <a:extLst>
                    <a:ext uri="{9D8B030D-6E8A-4147-A177-3AD203B41FA5}">
                      <a16:colId xmlns:a16="http://schemas.microsoft.com/office/drawing/2014/main" val="2711850748"/>
                    </a:ext>
                  </a:extLst>
                </a:gridCol>
              </a:tblGrid>
              <a:tr h="748631">
                <a:tc>
                  <a:txBody>
                    <a:bodyPr/>
                    <a:lstStyle/>
                    <a:p>
                      <a:pPr algn="ctr"/>
                      <a:endParaRPr lang="en-US" sz="2000" b="0" dirty="0"/>
                    </a:p>
                  </a:txBody>
                  <a:tcPr marL="68580" marR="68580"/>
                </a:tc>
                <a:tc>
                  <a:txBody>
                    <a:bodyPr/>
                    <a:lstStyle/>
                    <a:p>
                      <a:pPr algn="ctr"/>
                      <a:r>
                        <a:rPr lang="en-US" sz="2000" b="0" dirty="0"/>
                        <a:t>COORSE OUTCOME</a:t>
                      </a:r>
                    </a:p>
                  </a:txBody>
                  <a:tcPr marL="68580" marR="68580"/>
                </a:tc>
                <a:tc>
                  <a:txBody>
                    <a:bodyPr/>
                    <a:lstStyle/>
                    <a:p>
                      <a:pPr algn="ctr"/>
                      <a:endParaRPr lang="en-US" sz="2000" b="0" dirty="0"/>
                    </a:p>
                  </a:txBody>
                  <a:tcPr marL="68580" marR="68580"/>
                </a:tc>
                <a:extLst>
                  <a:ext uri="{0D108BD9-81ED-4DB2-BD59-A6C34878D82A}">
                    <a16:rowId xmlns:a16="http://schemas.microsoft.com/office/drawing/2014/main" val="708359180"/>
                  </a:ext>
                </a:extLst>
              </a:tr>
            </a:tbl>
          </a:graphicData>
        </a:graphic>
      </p:graphicFrame>
      <p:graphicFrame>
        <p:nvGraphicFramePr>
          <p:cNvPr id="9" name="Table 8"/>
          <p:cNvGraphicFramePr>
            <a:graphicFrameLocks noGrp="1"/>
          </p:cNvGraphicFramePr>
          <p:nvPr/>
        </p:nvGraphicFramePr>
        <p:xfrm>
          <a:off x="457202" y="2133602"/>
          <a:ext cx="8458201" cy="3962399"/>
        </p:xfrm>
        <a:graphic>
          <a:graphicData uri="http://schemas.openxmlformats.org/drawingml/2006/table">
            <a:tbl>
              <a:tblPr/>
              <a:tblGrid>
                <a:gridCol w="1050640">
                  <a:extLst>
                    <a:ext uri="{9D8B030D-6E8A-4147-A177-3AD203B41FA5}">
                      <a16:colId xmlns:a16="http://schemas.microsoft.com/office/drawing/2014/main" val="20000"/>
                    </a:ext>
                  </a:extLst>
                </a:gridCol>
                <a:gridCol w="5659545">
                  <a:extLst>
                    <a:ext uri="{9D8B030D-6E8A-4147-A177-3AD203B41FA5}">
                      <a16:colId xmlns:a16="http://schemas.microsoft.com/office/drawing/2014/main" val="20001"/>
                    </a:ext>
                  </a:extLst>
                </a:gridCol>
                <a:gridCol w="1748016">
                  <a:extLst>
                    <a:ext uri="{9D8B030D-6E8A-4147-A177-3AD203B41FA5}">
                      <a16:colId xmlns:a16="http://schemas.microsoft.com/office/drawing/2014/main" val="20002"/>
                    </a:ext>
                  </a:extLst>
                </a:gridCol>
              </a:tblGrid>
              <a:tr h="990601">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0399">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0399">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importance of biodiversity, Threats of biodiversity and different methods of biodiversity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0399">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pollution, pollutants, their sources, effects and their control methods.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0601">
                <a:tc>
                  <a:txBody>
                    <a:bodyPr/>
                    <a:lstStyle/>
                    <a:p>
                      <a:pPr marL="0" marR="0" algn="ctr">
                        <a:lnSpc>
                          <a:spcPct val="107000"/>
                        </a:lnSpc>
                        <a:spcBef>
                          <a:spcPts val="0"/>
                        </a:spcBef>
                        <a:spcAft>
                          <a:spcPts val="0"/>
                        </a:spcAft>
                      </a:pPr>
                      <a:r>
                        <a:rPr lang="en-US" sz="1600" dirty="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nSpc>
                          <a:spcPct val="107000"/>
                        </a:lnSpc>
                        <a:spcBef>
                          <a:spcPts val="0"/>
                        </a:spcBef>
                        <a:spcAft>
                          <a:spcPts val="0"/>
                        </a:spcAft>
                      </a:pPr>
                      <a:r>
                        <a:rPr lang="en-US" sz="1600" dirty="0">
                          <a:latin typeface="Calibri"/>
                          <a:ea typeface="Times New Roman"/>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0966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705422311"/>
              </p:ext>
            </p:extLst>
          </p:nvPr>
        </p:nvGraphicFramePr>
        <p:xfrm>
          <a:off x="152399" y="761999"/>
          <a:ext cx="9220201" cy="5822157"/>
        </p:xfrm>
        <a:graphic>
          <a:graphicData uri="http://schemas.openxmlformats.org/drawingml/2006/table">
            <a:tbl>
              <a:tblPr firstRow="1" bandRow="1">
                <a:tableStyleId>{5C22544A-7EE6-4342-B048-85BDC9FD1C3A}</a:tableStyleId>
              </a:tblPr>
              <a:tblGrid>
                <a:gridCol w="497168">
                  <a:extLst>
                    <a:ext uri="{9D8B030D-6E8A-4147-A177-3AD203B41FA5}">
                      <a16:colId xmlns:a16="http://schemas.microsoft.com/office/drawing/2014/main" val="20000"/>
                    </a:ext>
                  </a:extLst>
                </a:gridCol>
                <a:gridCol w="3480174">
                  <a:extLst>
                    <a:ext uri="{9D8B030D-6E8A-4147-A177-3AD203B41FA5}">
                      <a16:colId xmlns:a16="http://schemas.microsoft.com/office/drawing/2014/main" val="20001"/>
                    </a:ext>
                  </a:extLst>
                </a:gridCol>
                <a:gridCol w="2711824">
                  <a:extLst>
                    <a:ext uri="{9D8B030D-6E8A-4147-A177-3AD203B41FA5}">
                      <a16:colId xmlns:a16="http://schemas.microsoft.com/office/drawing/2014/main" val="20002"/>
                    </a:ext>
                  </a:extLst>
                </a:gridCol>
                <a:gridCol w="994335">
                  <a:extLst>
                    <a:ext uri="{9D8B030D-6E8A-4147-A177-3AD203B41FA5}">
                      <a16:colId xmlns:a16="http://schemas.microsoft.com/office/drawing/2014/main" val="20003"/>
                    </a:ext>
                  </a:extLst>
                </a:gridCol>
                <a:gridCol w="1536700">
                  <a:extLst>
                    <a:ext uri="{9D8B030D-6E8A-4147-A177-3AD203B41FA5}">
                      <a16:colId xmlns:a16="http://schemas.microsoft.com/office/drawing/2014/main" val="20004"/>
                    </a:ext>
                  </a:extLst>
                </a:gridCol>
              </a:tblGrid>
              <a:tr h="985838">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690086">
                <a:tc>
                  <a:txBody>
                    <a:bodyPr/>
                    <a:lstStyle/>
                    <a:p>
                      <a:r>
                        <a:rPr lang="en-IN" dirty="0"/>
                        <a:t>1</a:t>
                      </a:r>
                    </a:p>
                  </a:txBody>
                  <a:tcPr marL="68580" marR="68580"/>
                </a:tc>
                <a:tc>
                  <a:txBody>
                    <a:bodyPr/>
                    <a:lstStyle/>
                    <a:p>
                      <a:r>
                        <a:rPr lang="en-US" sz="1800" dirty="0"/>
                        <a:t>Sustainable development</a:t>
                      </a:r>
                      <a:endParaRPr lang="en-US" dirty="0"/>
                    </a:p>
                  </a:txBody>
                  <a:tcPr marL="68580" marR="68580"/>
                </a:tc>
                <a:tc>
                  <a:txBody>
                    <a:bodyPr/>
                    <a:lstStyle/>
                    <a:p>
                      <a:r>
                        <a:rPr lang="en-US" sz="1400" dirty="0"/>
                        <a:t>Definition.objectives,pillars of sustainable development</a:t>
                      </a:r>
                    </a:p>
                  </a:txBody>
                  <a:tcPr marL="68580" marR="68580"/>
                </a:tc>
                <a:tc>
                  <a:txBody>
                    <a:bodyPr/>
                    <a:lstStyle/>
                    <a:p>
                      <a:r>
                        <a:rPr lang="en-US" dirty="0"/>
                        <a:t>CO</a:t>
                      </a:r>
                      <a:r>
                        <a:rPr lang="en-US" baseline="0" dirty="0"/>
                        <a:t> 5</a:t>
                      </a:r>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281589">
                <a:tc>
                  <a:txBody>
                    <a:bodyPr/>
                    <a:lstStyle/>
                    <a:p>
                      <a:r>
                        <a:rPr lang="en-IN" dirty="0"/>
                        <a:t>2</a:t>
                      </a:r>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Women education</a:t>
                      </a:r>
                    </a:p>
                    <a:p>
                      <a:endParaRPr lang="en-US" dirty="0"/>
                    </a:p>
                  </a:txBody>
                  <a:tcPr marL="68580" marR="68580"/>
                </a:tc>
                <a:tc>
                  <a:txBody>
                    <a:bodyPr/>
                    <a:lstStyle/>
                    <a:p>
                      <a:r>
                        <a:rPr lang="en-US" dirty="0"/>
                        <a:t>Role of women education regarding </a:t>
                      </a:r>
                      <a:r>
                        <a:rPr lang="en-US" baseline="0" dirty="0"/>
                        <a:t> </a:t>
                      </a:r>
                      <a:r>
                        <a:rPr lang="en-US" baseline="0" dirty="0" err="1"/>
                        <a:t>en.v</a:t>
                      </a:r>
                      <a:r>
                        <a:rPr lang="en-US" baseline="0" dirty="0"/>
                        <a:t> protection, schemes for women empowerment</a:t>
                      </a:r>
                      <a:endParaRPr lang="en-US" dirty="0"/>
                    </a:p>
                  </a:txBody>
                  <a:tcPr marL="68580" marR="68580"/>
                </a:tc>
                <a:tc>
                  <a:txBody>
                    <a:bodyPr/>
                    <a:lstStyle/>
                    <a:p>
                      <a:r>
                        <a:rPr lang="en-US" dirty="0"/>
                        <a:t>CO5</a:t>
                      </a:r>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985838">
                <a:tc>
                  <a:txBody>
                    <a:bodyPr/>
                    <a:lstStyle/>
                    <a:p>
                      <a:r>
                        <a:rPr lang="en-IN" dirty="0"/>
                        <a:t>3</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Role of NGO</a:t>
                      </a:r>
                    </a:p>
                    <a:p>
                      <a:endParaRPr lang="en-US"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form of NGO,</a:t>
                      </a:r>
                      <a:r>
                        <a:rPr kumimoji="0" lang="en-US" sz="1800" b="0" i="0" u="none" strike="noStrike" kern="1200" cap="none" spc="0" normalizeH="0" baseline="0" noProof="0" dirty="0">
                          <a:ln>
                            <a:noFill/>
                          </a:ln>
                          <a:solidFill>
                            <a:prstClr val="black"/>
                          </a:solidFill>
                          <a:effectLst/>
                          <a:uLnTx/>
                          <a:uFillTx/>
                          <a:latin typeface="+mn-lt"/>
                          <a:ea typeface="+mn-ea"/>
                          <a:cs typeface="+mn-cs"/>
                        </a:rPr>
                        <a:t> Role of NGO,Name of </a:t>
                      </a:r>
                      <a:r>
                        <a:rPr kumimoji="0" lang="en-US" sz="1800" b="0" i="0" u="none" strike="noStrike" kern="1200" cap="none" spc="0" normalizeH="0" baseline="0" noProof="0" dirty="0" err="1">
                          <a:ln>
                            <a:noFill/>
                          </a:ln>
                          <a:solidFill>
                            <a:prstClr val="black"/>
                          </a:solidFill>
                          <a:effectLst/>
                          <a:uLnTx/>
                          <a:uFillTx/>
                          <a:latin typeface="+mn-lt"/>
                          <a:ea typeface="+mn-ea"/>
                          <a:cs typeface="+mn-cs"/>
                        </a:rPr>
                        <a:t>indiaN</a:t>
                      </a:r>
                      <a:r>
                        <a:rPr kumimoji="0" lang="en-US" sz="1800" b="0" i="0" u="none" strike="noStrike" kern="1200" cap="none" spc="0" normalizeH="0" baseline="0" noProof="0" dirty="0">
                          <a:ln>
                            <a:noFill/>
                          </a:ln>
                          <a:solidFill>
                            <a:prstClr val="black"/>
                          </a:solidFill>
                          <a:effectLst/>
                          <a:uLnTx/>
                          <a:uFillTx/>
                          <a:latin typeface="+mn-lt"/>
                          <a:ea typeface="+mn-ea"/>
                          <a:cs typeface="+mn-cs"/>
                        </a:rPr>
                        <a:t> and international NGO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CO5</a:t>
                      </a:r>
                    </a:p>
                    <a:p>
                      <a:endParaRPr lang="en-US" dirty="0"/>
                    </a:p>
                  </a:txBody>
                  <a:tcPr marL="68580" marR="68580"/>
                </a:tc>
                <a:tc>
                  <a:txBody>
                    <a:bodyPr/>
                    <a:lstStyle/>
                    <a:p>
                      <a:r>
                        <a:rPr lang="en-US" dirty="0"/>
                        <a:t>2</a:t>
                      </a:r>
                    </a:p>
                  </a:txBody>
                  <a:tcPr marL="68580" marR="68580"/>
                </a:tc>
                <a:extLst>
                  <a:ext uri="{0D108BD9-81ED-4DB2-BD59-A6C34878D82A}">
                    <a16:rowId xmlns:a16="http://schemas.microsoft.com/office/drawing/2014/main" val="10003"/>
                  </a:ext>
                </a:extLst>
              </a:tr>
              <a:tr h="1675924">
                <a:tc>
                  <a:txBody>
                    <a:bodyPr/>
                    <a:lstStyle/>
                    <a:p>
                      <a:r>
                        <a:rPr lang="en-IN" dirty="0"/>
                        <a:t>4</a:t>
                      </a:r>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Bioindicators and their types</a:t>
                      </a:r>
                    </a:p>
                    <a:p>
                      <a:endParaRPr lang="en-US" dirty="0"/>
                    </a:p>
                  </a:txBody>
                  <a:tcPr marL="68580" marR="68580"/>
                </a:tc>
                <a:tc>
                  <a:txBody>
                    <a:bodyPr/>
                    <a:lstStyle/>
                    <a:p>
                      <a:r>
                        <a:rPr lang="en-US" dirty="0"/>
                        <a:t>Name and role of bioindicators regarding environmental protection.</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CO5</a:t>
                      </a:r>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a:t>
            </a:r>
            <a:r>
              <a:rPr lang="en-US" sz="2800" dirty="0"/>
              <a:t>(CO5)</a:t>
            </a:r>
            <a:endParaRPr lang="en-US"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3" name="Date Placeholder 2">
            <a:extLst>
              <a:ext uri="{FF2B5EF4-FFF2-40B4-BE49-F238E27FC236}">
                <a16:creationId xmlns:a16="http://schemas.microsoft.com/office/drawing/2014/main" id="{79851E62-A3D8-4051-855C-9B059B35D169}"/>
              </a:ext>
            </a:extLst>
          </p:cNvPr>
          <p:cNvSpPr>
            <a:spLocks noGrp="1"/>
          </p:cNvSpPr>
          <p:nvPr>
            <p:ph type="dt" sz="half" idx="10"/>
          </p:nvPr>
        </p:nvSpPr>
        <p:spPr/>
        <p:txBody>
          <a:bodyPr/>
          <a:lstStyle/>
          <a:p>
            <a:fld id="{D68A9CDD-C47B-49EC-8DD4-A0FAC02377BB}" type="datetime1">
              <a:rPr lang="en-US" smtClean="0"/>
              <a:t>11/12/2021</a:t>
            </a:fld>
            <a:endParaRPr lang="en-US"/>
          </a:p>
        </p:txBody>
      </p:sp>
      <p:sp>
        <p:nvSpPr>
          <p:cNvPr id="4" name="Footer Placeholder 3">
            <a:extLst>
              <a:ext uri="{FF2B5EF4-FFF2-40B4-BE49-F238E27FC236}">
                <a16:creationId xmlns:a16="http://schemas.microsoft.com/office/drawing/2014/main" id="{EA90B3C5-2B7F-4E22-B7CA-6AC7E6788C6B}"/>
              </a:ext>
            </a:extLst>
          </p:cNvPr>
          <p:cNvSpPr>
            <a:spLocks noGrp="1"/>
          </p:cNvSpPr>
          <p:nvPr>
            <p:ph type="ftr" sz="quarter" idx="11"/>
          </p:nvPr>
        </p:nvSpPr>
        <p:spPr/>
        <p:txBody>
          <a:bodyPr/>
          <a:lstStyle/>
          <a:p>
            <a:r>
              <a:rPr lang="it-IT"/>
              <a:t>Sonali Agarwal        EVS (ANC0302)            Unit 5</a:t>
            </a:r>
            <a:endParaRPr lang="en-US"/>
          </a:p>
        </p:txBody>
      </p:sp>
    </p:spTree>
    <p:extLst>
      <p:ext uri="{BB962C8B-B14F-4D97-AF65-F5344CB8AC3E}">
        <p14:creationId xmlns:p14="http://schemas.microsoft.com/office/powerpoint/2010/main" val="344362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2000" dirty="0"/>
              <a:t>Basic knowledge of nature</a:t>
            </a:r>
          </a:p>
        </p:txBody>
      </p:sp>
      <p:sp>
        <p:nvSpPr>
          <p:cNvPr id="4" name="Date Placeholder 3"/>
          <p:cNvSpPr>
            <a:spLocks noGrp="1"/>
          </p:cNvSpPr>
          <p:nvPr>
            <p:ph type="dt" sz="half" idx="10"/>
          </p:nvPr>
        </p:nvSpPr>
        <p:spPr/>
        <p:txBody>
          <a:bodyPr/>
          <a:lstStyle/>
          <a:p>
            <a:fld id="{2121B97E-374F-4961-861E-E3C5B3526FE4}"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Sustainable Development Goals</a:t>
            </a:r>
          </a:p>
          <a:p>
            <a:r>
              <a:rPr lang="en-US" sz="1800" dirty="0"/>
              <a:t>To promote the kind of development that </a:t>
            </a:r>
            <a:r>
              <a:rPr lang="en-US" sz="1800" dirty="0" err="1"/>
              <a:t>minimises</a:t>
            </a:r>
            <a:r>
              <a:rPr lang="en-US" sz="1800" dirty="0"/>
              <a:t> environmental problems.</a:t>
            </a:r>
          </a:p>
          <a:p>
            <a:r>
              <a:rPr lang="en-US" sz="1800" dirty="0"/>
              <a:t>To meet the needs of the existing generation without compromising with the quality of the environment for future generations.</a:t>
            </a:r>
          </a:p>
          <a:p>
            <a:endParaRPr lang="en-US" sz="1800" dirty="0"/>
          </a:p>
        </p:txBody>
      </p:sp>
      <p:sp>
        <p:nvSpPr>
          <p:cNvPr id="4" name="Date Placeholder 3"/>
          <p:cNvSpPr>
            <a:spLocks noGrp="1"/>
          </p:cNvSpPr>
          <p:nvPr>
            <p:ph type="dt" sz="half" idx="10"/>
          </p:nvPr>
        </p:nvSpPr>
        <p:spPr/>
        <p:txBody>
          <a:bodyPr/>
          <a:lstStyle/>
          <a:p>
            <a:fld id="{416505F9-64B0-4BC8-BA53-EF2A014C834D}"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Sustainable development(CO5..)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Sustainable development can be achieved if we follow the following points:</a:t>
            </a:r>
          </a:p>
          <a:p>
            <a:r>
              <a:rPr lang="en-US" sz="1800" dirty="0"/>
              <a:t>It can be achieved by restricting human activities.</a:t>
            </a:r>
          </a:p>
          <a:p>
            <a:r>
              <a:rPr lang="en-US" sz="1800" dirty="0"/>
              <a:t>Technological development should be input effective and not input utilizing.</a:t>
            </a:r>
          </a:p>
          <a:p>
            <a:r>
              <a:rPr lang="en-US" sz="1800" dirty="0"/>
              <a:t>The rate of consumption should not surpass the rate of salvation.</a:t>
            </a:r>
          </a:p>
          <a:p>
            <a:r>
              <a:rPr lang="en-US" sz="1800" dirty="0"/>
              <a:t>For renewable resources, the rate of consumption should not surpass the rate of production of renewable substitutes.</a:t>
            </a:r>
          </a:p>
          <a:p>
            <a:r>
              <a:rPr lang="en-US" sz="1800" dirty="0"/>
              <a:t>All types of pollution should be minimized.</a:t>
            </a:r>
          </a:p>
          <a:p>
            <a:r>
              <a:rPr lang="en-US" sz="1800" dirty="0"/>
              <a:t>It can be achieved by sensible use of natural resources.</a:t>
            </a:r>
          </a:p>
          <a:p>
            <a:endParaRPr lang="en-US" sz="1800" dirty="0"/>
          </a:p>
        </p:txBody>
      </p:sp>
      <p:sp>
        <p:nvSpPr>
          <p:cNvPr id="4" name="Date Placeholder 3"/>
          <p:cNvSpPr>
            <a:spLocks noGrp="1"/>
          </p:cNvSpPr>
          <p:nvPr>
            <p:ph type="dt" sz="half" idx="10"/>
          </p:nvPr>
        </p:nvSpPr>
        <p:spPr/>
        <p:txBody>
          <a:bodyPr/>
          <a:lstStyle/>
          <a:p>
            <a:fld id="{9580B842-4CAB-43DE-BC6E-FEA7E1694EE6}"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rPr>
              <a:t>Sustainable development(CO5..)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2000" dirty="0"/>
              <a:t>Examples of Sustainable Development</a:t>
            </a:r>
          </a:p>
          <a:p>
            <a:r>
              <a:rPr lang="en-US" sz="2000" dirty="0"/>
              <a:t>Wind energy</a:t>
            </a:r>
          </a:p>
          <a:p>
            <a:r>
              <a:rPr lang="en-US" sz="2000" dirty="0"/>
              <a:t>Solar energy</a:t>
            </a:r>
          </a:p>
          <a:p>
            <a:r>
              <a:rPr lang="en-US" sz="2000" dirty="0"/>
              <a:t>Crop rotation</a:t>
            </a:r>
          </a:p>
          <a:p>
            <a:r>
              <a:rPr lang="en-US" sz="2000" dirty="0"/>
              <a:t>Sustainable construction</a:t>
            </a:r>
          </a:p>
          <a:p>
            <a:r>
              <a:rPr lang="en-US" sz="2000" dirty="0"/>
              <a:t>Efficient water fixtures</a:t>
            </a:r>
          </a:p>
          <a:p>
            <a:r>
              <a:rPr lang="en-US" sz="2000" dirty="0"/>
              <a:t>Green space</a:t>
            </a:r>
          </a:p>
          <a:p>
            <a:r>
              <a:rPr lang="en-US" sz="2000" dirty="0"/>
              <a:t>Sustainable forestry</a:t>
            </a:r>
          </a:p>
          <a:p>
            <a:endParaRPr lang="en-US" sz="2000" dirty="0"/>
          </a:p>
        </p:txBody>
      </p:sp>
      <p:sp>
        <p:nvSpPr>
          <p:cNvPr id="4" name="Date Placeholder 3"/>
          <p:cNvSpPr>
            <a:spLocks noGrp="1"/>
          </p:cNvSpPr>
          <p:nvPr>
            <p:ph type="dt" sz="half" idx="10"/>
          </p:nvPr>
        </p:nvSpPr>
        <p:spPr/>
        <p:txBody>
          <a:bodyPr/>
          <a:lstStyle/>
          <a:p>
            <a:fld id="{6C2E6D0F-6088-491B-AA30-226A898312DA}"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Examples of Sustainable Development(CO5)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What is Environmental Crisis?</a:t>
            </a:r>
          </a:p>
          <a:p>
            <a:r>
              <a:rPr lang="en-US" sz="1800" dirty="0"/>
              <a:t>Environmental crisis refers to a situation when an environment fails to perform its vital function of life sustenance. The environment becomes suitable as soon as the following happens:</a:t>
            </a:r>
          </a:p>
          <a:p>
            <a:r>
              <a:rPr lang="en-US" sz="1800" dirty="0"/>
              <a:t>Resource extraction remains below the rate of resource generation.</a:t>
            </a:r>
          </a:p>
          <a:p>
            <a:r>
              <a:rPr lang="en-US" sz="1800" dirty="0"/>
              <a:t>Generation of waste remains within the absorption capacity of the environment.</a:t>
            </a:r>
          </a:p>
          <a:p>
            <a:endParaRPr lang="en-US" sz="1800" dirty="0"/>
          </a:p>
        </p:txBody>
      </p:sp>
      <p:sp>
        <p:nvSpPr>
          <p:cNvPr id="4" name="Date Placeholder 3"/>
          <p:cNvSpPr>
            <a:spLocks noGrp="1"/>
          </p:cNvSpPr>
          <p:nvPr>
            <p:ph type="dt" sz="half" idx="10"/>
          </p:nvPr>
        </p:nvSpPr>
        <p:spPr/>
        <p:txBody>
          <a:bodyPr/>
          <a:lstStyle/>
          <a:p>
            <a:fld id="{FCDA5CF1-733D-485D-8528-21F44CF050AD}"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1430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Environmental Crisis(CO5)</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004" y="1685452"/>
            <a:ext cx="8534400" cy="4525963"/>
          </a:xfrm>
        </p:spPr>
        <p:txBody>
          <a:bodyPr>
            <a:normAutofit/>
          </a:bodyPr>
          <a:lstStyle/>
          <a:p>
            <a:r>
              <a:rPr lang="en-US" sz="2800" b="1" dirty="0"/>
              <a:t>UNIT-I (Basic Principle of ecology)</a:t>
            </a:r>
            <a:endParaRPr lang="en-US" sz="1800" b="1" dirty="0"/>
          </a:p>
          <a:p>
            <a:pPr algn="just"/>
            <a:r>
              <a:rPr lang="en-US" sz="2000" dirty="0"/>
              <a:t>Definition, Scope and basic principles of ecology and environment. </a:t>
            </a:r>
            <a:r>
              <a:rPr lang="en-US" sz="2000" b="1" dirty="0"/>
              <a:t>Ecosystem: </a:t>
            </a:r>
            <a:r>
              <a:rPr lang="en-US" sz="2000" dirty="0"/>
              <a:t>Basic concepts, components of ecosystem. </a:t>
            </a:r>
          </a:p>
          <a:p>
            <a:pPr algn="just"/>
            <a:r>
              <a:rPr lang="en-US" sz="2000" dirty="0"/>
              <a:t>Food chains and food webs. Ecological pyramids, Energy flow in ecological systems, Characteristics of different ecosystems. </a:t>
            </a:r>
          </a:p>
          <a:p>
            <a:pPr algn="just"/>
            <a:r>
              <a:rPr lang="en-US" sz="2000" b="1" dirty="0"/>
              <a:t>Biogeochemical Cycles</a:t>
            </a:r>
            <a:r>
              <a:rPr lang="en-US" sz="2000" dirty="0"/>
              <a:t>: Importance, gaseous and sedimentary cycles. Carbon, Nitrogen, Phosphorus and Sulphur Cycles. </a:t>
            </a:r>
          </a:p>
          <a:p>
            <a:pPr algn="just"/>
            <a:r>
              <a:rPr lang="en-US" sz="2000" dirty="0"/>
              <a:t>Basic concepts of sustainable development, SDGs, Ecosystem services, UN Decade for Eco restoration.</a:t>
            </a:r>
          </a:p>
          <a:p>
            <a:endParaRPr lang="en-US" sz="1800" dirty="0"/>
          </a:p>
        </p:txBody>
      </p:sp>
      <p:sp>
        <p:nvSpPr>
          <p:cNvPr id="6" name="Date Placeholder 5"/>
          <p:cNvSpPr>
            <a:spLocks noGrp="1"/>
          </p:cNvSpPr>
          <p:nvPr>
            <p:ph type="dt" sz="half" idx="10"/>
          </p:nvPr>
        </p:nvSpPr>
        <p:spPr/>
        <p:txBody>
          <a:bodyPr/>
          <a:lstStyle/>
          <a:p>
            <a:fld id="{FDB7EB98-A20F-4690-B3C8-DE2E4ED50069}"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774791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fontScale="55000" lnSpcReduction="20000"/>
          </a:bodyPr>
          <a:lstStyle/>
          <a:p>
            <a:r>
              <a:rPr lang="en-US" dirty="0"/>
              <a:t>Reasons for Environmental Crisis</a:t>
            </a:r>
          </a:p>
          <a:p>
            <a:r>
              <a:rPr lang="en-US" b="1" dirty="0"/>
              <a:t>(1) Population explosion</a:t>
            </a:r>
            <a:endParaRPr lang="en-US" dirty="0"/>
          </a:p>
          <a:p>
            <a:r>
              <a:rPr lang="en-US" dirty="0"/>
              <a:t>The high rate of growth of population adversely affects the environment.</a:t>
            </a:r>
          </a:p>
          <a:p>
            <a:r>
              <a:rPr lang="en-US" dirty="0"/>
              <a:t>It increases the demand for environmental resources, but their supply is limited.</a:t>
            </a:r>
          </a:p>
          <a:p>
            <a:r>
              <a:rPr lang="en-US" dirty="0"/>
              <a:t>This results in overuse and misuse of resources.</a:t>
            </a:r>
          </a:p>
          <a:p>
            <a:r>
              <a:rPr lang="en-US" b="1" dirty="0"/>
              <a:t>(2) Rise in economic activity</a:t>
            </a:r>
            <a:endParaRPr lang="en-US" dirty="0"/>
          </a:p>
          <a:p>
            <a:r>
              <a:rPr lang="en-US" dirty="0"/>
              <a:t>The rise in economic growth results in affluent consumption and production of goods and services.</a:t>
            </a:r>
          </a:p>
          <a:p>
            <a:r>
              <a:rPr lang="en-US" dirty="0"/>
              <a:t>It generates wastes that are beyond the absorptive capacity of the environment.</a:t>
            </a:r>
          </a:p>
          <a:p>
            <a:r>
              <a:rPr lang="en-US" b="1" dirty="0"/>
              <a:t>(3) Rapid industrialization</a:t>
            </a:r>
            <a:endParaRPr lang="en-US" dirty="0"/>
          </a:p>
          <a:p>
            <a:r>
              <a:rPr lang="en-US" dirty="0"/>
              <a:t>Rapid industrialization has led to deforestation, and depletion of natural resources.</a:t>
            </a:r>
          </a:p>
          <a:p>
            <a:r>
              <a:rPr lang="en-US" dirty="0"/>
              <a:t>It leads to contamination of water[3] due to the accumulation of increasing quantity of toxic substances and industrial wastes in the water bodies.</a:t>
            </a:r>
          </a:p>
          <a:p>
            <a:endParaRPr lang="en-US" dirty="0"/>
          </a:p>
        </p:txBody>
      </p:sp>
      <p:sp>
        <p:nvSpPr>
          <p:cNvPr id="4" name="Date Placeholder 3"/>
          <p:cNvSpPr>
            <a:spLocks noGrp="1"/>
          </p:cNvSpPr>
          <p:nvPr>
            <p:ph type="dt" sz="half" idx="10"/>
          </p:nvPr>
        </p:nvSpPr>
        <p:spPr/>
        <p:txBody>
          <a:bodyPr/>
          <a:lstStyle/>
          <a:p>
            <a:fld id="{56F8B422-B551-4B73-A51B-8CF19E4B9E6E}"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Reasons for Environmental Crisis(CO5)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b="1" dirty="0" err="1"/>
              <a:t>Urbanisation</a:t>
            </a:r>
            <a:endParaRPr lang="en-US" sz="1800" dirty="0"/>
          </a:p>
          <a:p>
            <a:r>
              <a:rPr lang="en-US" sz="1800" dirty="0"/>
              <a:t>A large migration of population from rural to urban areas results in the fast growth of slum areas.</a:t>
            </a:r>
          </a:p>
          <a:p>
            <a:r>
              <a:rPr lang="en-US" sz="1800" dirty="0"/>
              <a:t>It leads to the excess burden on the existing infrastructural activities.</a:t>
            </a:r>
          </a:p>
          <a:p>
            <a:r>
              <a:rPr lang="en-US" sz="1800" b="1" dirty="0"/>
              <a:t>(5) Deforestation</a:t>
            </a:r>
            <a:endParaRPr lang="en-US" sz="1800" dirty="0"/>
          </a:p>
          <a:p>
            <a:r>
              <a:rPr lang="en-US" sz="1800" dirty="0"/>
              <a:t>Deforestation refers to cutting down of trees, clearing forest, etc.</a:t>
            </a:r>
          </a:p>
          <a:p>
            <a:r>
              <a:rPr lang="en-US" sz="1800" dirty="0"/>
              <a:t>It adversely affects the environment and causes other problems.</a:t>
            </a:r>
          </a:p>
          <a:p>
            <a:r>
              <a:rPr lang="en-US" sz="1800" b="1" dirty="0"/>
              <a:t>(6) Increased use of insecticides, pesticides, and chemical fertilizers</a:t>
            </a:r>
            <a:endParaRPr lang="en-US" sz="1800" dirty="0"/>
          </a:p>
          <a:p>
            <a:r>
              <a:rPr lang="en-US" sz="1800" dirty="0"/>
              <a:t>Farmers and workers suffer health problems due to the increased use of poisonous insecticides, pesticides, and chemical fertilizers.</a:t>
            </a:r>
          </a:p>
          <a:p>
            <a:r>
              <a:rPr lang="en-US" sz="1800" dirty="0"/>
              <a:t>The crop generated also contains chemical elements in it.</a:t>
            </a:r>
          </a:p>
          <a:p>
            <a:endParaRPr lang="en-US" sz="1800" dirty="0"/>
          </a:p>
        </p:txBody>
      </p:sp>
      <p:sp>
        <p:nvSpPr>
          <p:cNvPr id="4" name="Date Placeholder 3"/>
          <p:cNvSpPr>
            <a:spLocks noGrp="1"/>
          </p:cNvSpPr>
          <p:nvPr>
            <p:ph type="dt" sz="half" idx="10"/>
          </p:nvPr>
        </p:nvSpPr>
        <p:spPr/>
        <p:txBody>
          <a:bodyPr/>
          <a:lstStyle/>
          <a:p>
            <a:fld id="{CC29C7C0-2412-48D9-B0EC-1621FEBEF4C4}"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Reasons for Environmental Crisis(CO5)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Women’s Education in India is a long-standing necessity. </a:t>
            </a:r>
          </a:p>
          <a:p>
            <a:r>
              <a:rPr lang="en-US" sz="1800" dirty="0"/>
              <a:t>Women are often stereotypically viewed as the caretakers of the house. However, in the modern age, women’s rights are being recognized; most importantly, their right to receive an education. </a:t>
            </a:r>
          </a:p>
          <a:p>
            <a:r>
              <a:rPr lang="en-US" sz="1800" dirty="0"/>
              <a:t>Women need to be given equal opportunities as men, especially when it comes to education.</a:t>
            </a:r>
          </a:p>
          <a:p>
            <a:r>
              <a:rPr lang="en-US" sz="1800" dirty="0"/>
              <a:t>Women’s education will help to eradicate the discrimination and stigma that women face today. Educated women in India can also contribute to India’s developing economy as well as making India a more socially developed country as well. </a:t>
            </a:r>
          </a:p>
          <a:p>
            <a:r>
              <a:rPr lang="en-US" sz="1800" dirty="0"/>
              <a:t>There are many schemes in India to help women receive education, which would empower women.</a:t>
            </a:r>
          </a:p>
          <a:p>
            <a:endParaRPr lang="en-US" sz="1800" dirty="0"/>
          </a:p>
        </p:txBody>
      </p:sp>
      <p:sp>
        <p:nvSpPr>
          <p:cNvPr id="4" name="Date Placeholder 3"/>
          <p:cNvSpPr>
            <a:spLocks noGrp="1"/>
          </p:cNvSpPr>
          <p:nvPr>
            <p:ph type="dt" sz="half" idx="10"/>
          </p:nvPr>
        </p:nvSpPr>
        <p:spPr/>
        <p:txBody>
          <a:bodyPr/>
          <a:lstStyle/>
          <a:p>
            <a:fld id="{A6FB1E25-3957-40AB-8D24-BBA5865D027B}"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Women’s Education in India(CO5)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Women’s education is essential in urban and rural areas.</a:t>
            </a:r>
          </a:p>
          <a:p>
            <a:r>
              <a:rPr lang="en-US" sz="1800" dirty="0"/>
              <a:t> The education of women will help to remove the social stigma that surrounds it. </a:t>
            </a:r>
          </a:p>
          <a:p>
            <a:r>
              <a:rPr lang="en-US" sz="1800" dirty="0"/>
              <a:t>It is the key to eliminating social evils such as female infanticide, dowry, child marriage, harassment, etc. </a:t>
            </a:r>
          </a:p>
          <a:p>
            <a:r>
              <a:rPr lang="en-US" sz="1800" dirty="0"/>
              <a:t>This will not just help the women of today but of the future generations who can live in a world where gender equality exists.</a:t>
            </a:r>
          </a:p>
          <a:p>
            <a:endParaRPr lang="en-US" sz="1800" dirty="0"/>
          </a:p>
        </p:txBody>
      </p:sp>
      <p:sp>
        <p:nvSpPr>
          <p:cNvPr id="4" name="Date Placeholder 3"/>
          <p:cNvSpPr>
            <a:spLocks noGrp="1"/>
          </p:cNvSpPr>
          <p:nvPr>
            <p:ph type="dt" sz="half" idx="10"/>
          </p:nvPr>
        </p:nvSpPr>
        <p:spPr/>
        <p:txBody>
          <a:bodyPr/>
          <a:lstStyle/>
          <a:p>
            <a:fld id="{8D22F6AD-05E9-4753-95C8-E0F856E110D6}"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Women’s Education in India(CO5</a:t>
            </a:r>
            <a:r>
              <a:rPr lang="en-US" sz="2400" dirty="0"/>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A better social status and gaining the respect of their families and peers is another reason why they must be educated. </a:t>
            </a:r>
          </a:p>
          <a:p>
            <a:r>
              <a:rPr lang="en-US" sz="1800" dirty="0"/>
              <a:t>Through education, they become aware of their rights. They can contribute to the household financially and have a higher standard of living. </a:t>
            </a:r>
          </a:p>
          <a:p>
            <a:r>
              <a:rPr lang="en-US" sz="1800" dirty="0"/>
              <a:t>Educating women makes them aware on taking care of their health and hygiene. Women can add to the workforce, and this contribution will reflect on the country’s economy. Empowering women helps in the development of the nation</a:t>
            </a:r>
          </a:p>
        </p:txBody>
      </p:sp>
      <p:sp>
        <p:nvSpPr>
          <p:cNvPr id="4" name="Date Placeholder 3"/>
          <p:cNvSpPr>
            <a:spLocks noGrp="1"/>
          </p:cNvSpPr>
          <p:nvPr>
            <p:ph type="dt" sz="half" idx="10"/>
          </p:nvPr>
        </p:nvSpPr>
        <p:spPr/>
        <p:txBody>
          <a:bodyPr/>
          <a:lstStyle/>
          <a:p>
            <a:fld id="{764ADA41-80F6-4CE3-8B27-08CCACA3E98C}"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Women’s Education in India(CO5)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NGO’s play a significant role in bringing social change in society and development of society. In different parts of the world, it has proven that these organizations have many sides. To be a member of it people need to be educated, enthusiastic and inspired.</a:t>
            </a:r>
          </a:p>
          <a:p>
            <a:pPr lvl="0"/>
            <a:r>
              <a:rPr lang="en-US" sz="1800" dirty="0"/>
              <a:t>society since its inception and never enjoyed benefits that government has facilitated them with. Such as women’s education, STs, and SCs.</a:t>
            </a:r>
          </a:p>
          <a:p>
            <a:r>
              <a:rPr lang="en-US" sz="1800" dirty="0"/>
              <a:t>NGO’s have given and are still giving their best in eliminating the gender inequality which has also been a practice since earlier times. </a:t>
            </a:r>
          </a:p>
          <a:p>
            <a:r>
              <a:rPr lang="en-US" sz="1800" dirty="0"/>
              <a:t>Girls face many problems no right to education, forcefully making them marry, not letting them work outside the houses. </a:t>
            </a:r>
          </a:p>
          <a:p>
            <a:r>
              <a:rPr lang="en-US" sz="1800" dirty="0"/>
              <a:t>Therefore, NGO’s try to eliminate this evil ideology of some societies</a:t>
            </a:r>
          </a:p>
        </p:txBody>
      </p:sp>
      <p:sp>
        <p:nvSpPr>
          <p:cNvPr id="4" name="Date Placeholder 3"/>
          <p:cNvSpPr>
            <a:spLocks noGrp="1"/>
          </p:cNvSpPr>
          <p:nvPr>
            <p:ph type="dt" sz="half" idx="10"/>
          </p:nvPr>
        </p:nvSpPr>
        <p:spPr/>
        <p:txBody>
          <a:bodyPr/>
          <a:lstStyle/>
          <a:p>
            <a:fld id="{70544C13-B7D2-4858-B716-1BD9ED4429EA}"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NGO(CO5)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lnSpcReduction="10000"/>
          </a:bodyPr>
          <a:lstStyle/>
          <a:p>
            <a:pPr lvl="0"/>
            <a:r>
              <a:rPr lang="en-US" sz="1800" dirty="0"/>
              <a:t>NGO’s Are the reason why women are not able to move out of the four walls of the houses and participate in politics, business, social </a:t>
            </a:r>
            <a:r>
              <a:rPr lang="en-US" sz="1800" dirty="0" err="1"/>
              <a:t>activities.now</a:t>
            </a:r>
            <a:r>
              <a:rPr lang="en-US" sz="1800" dirty="0"/>
              <a:t> women have witnessed a whole new world due to the efforts of NGO’s and academic institutions. </a:t>
            </a:r>
          </a:p>
          <a:p>
            <a:pPr lvl="0"/>
            <a:r>
              <a:rPr lang="en-US" sz="1800" dirty="0"/>
              <a:t>We have seen incensement in the number of women workers. </a:t>
            </a:r>
          </a:p>
          <a:p>
            <a:pPr lvl="0"/>
            <a:r>
              <a:rPr lang="en-US" sz="1800" dirty="0"/>
              <a:t>There are many foundations such as </a:t>
            </a:r>
            <a:r>
              <a:rPr lang="en-US" sz="1800" dirty="0" err="1"/>
              <a:t>Agrani</a:t>
            </a:r>
            <a:r>
              <a:rPr lang="en-US" sz="1800" dirty="0"/>
              <a:t> foundation, </a:t>
            </a:r>
            <a:r>
              <a:rPr lang="en-US" sz="1800" dirty="0" err="1"/>
              <a:t>Eklavya</a:t>
            </a:r>
            <a:r>
              <a:rPr lang="en-US" sz="1800" dirty="0"/>
              <a:t>, </a:t>
            </a:r>
            <a:r>
              <a:rPr lang="en-US" sz="1800" dirty="0" err="1"/>
              <a:t>Sewa</a:t>
            </a:r>
            <a:r>
              <a:rPr lang="en-US" sz="1800" dirty="0"/>
              <a:t> and Environmental Action Group etc. Day by day women are seeing new opportunities for themselves due to the help of NGO’s.</a:t>
            </a:r>
          </a:p>
          <a:p>
            <a:pPr lvl="0"/>
            <a:r>
              <a:rPr lang="en-US" sz="1800" dirty="0"/>
              <a:t>The use of technology, level of production, a pattern of utilization is almost same all over the world whereas the world is destroying natural resources to achieve their goals and selfish reasons. </a:t>
            </a:r>
          </a:p>
          <a:p>
            <a:pPr lvl="0"/>
            <a:r>
              <a:rPr lang="en-US" sz="1800" dirty="0"/>
              <a:t>That is why NGO’s take birth to keep eyes on such activities.</a:t>
            </a:r>
          </a:p>
          <a:p>
            <a:pPr lvl="0"/>
            <a:r>
              <a:rPr lang="en-US" sz="1800" dirty="0"/>
              <a:t> There have been many health issues due to the overutilization of natural resources causing pollution which later cause health problems and calamities. In this case, </a:t>
            </a:r>
          </a:p>
          <a:p>
            <a:pPr lvl="0"/>
            <a:r>
              <a:rPr lang="en-US" sz="1800" dirty="0"/>
              <a:t>NGO’s deserve an appreciation as they have done a lot to work for such causes.</a:t>
            </a:r>
          </a:p>
        </p:txBody>
      </p:sp>
      <p:sp>
        <p:nvSpPr>
          <p:cNvPr id="4" name="Date Placeholder 3"/>
          <p:cNvSpPr>
            <a:spLocks noGrp="1"/>
          </p:cNvSpPr>
          <p:nvPr>
            <p:ph type="dt" sz="half" idx="10"/>
          </p:nvPr>
        </p:nvSpPr>
        <p:spPr/>
        <p:txBody>
          <a:bodyPr/>
          <a:lstStyle/>
          <a:p>
            <a:fld id="{4A089AF1-9B4B-478B-ADE4-E21877727502}"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NGO(CO5)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CLASSIFICATION OF BIOINDICATORS </a:t>
            </a:r>
          </a:p>
          <a:p>
            <a:r>
              <a:rPr lang="en-US" sz="1800" dirty="0"/>
              <a:t>1) BASED ON THE AIM OF INDICATORS </a:t>
            </a:r>
          </a:p>
          <a:p>
            <a:r>
              <a:rPr lang="en-US" sz="1800" dirty="0"/>
              <a:t>• COMPLIANCE INDICATORS – For e.g. fish population attributes are measured at the population, community or ecosystem levels and are </a:t>
            </a:r>
            <a:r>
              <a:rPr lang="en-US" sz="1800" dirty="0" err="1"/>
              <a:t>focussed</a:t>
            </a:r>
            <a:r>
              <a:rPr lang="en-US" sz="1800" dirty="0"/>
              <a:t> on issues such as the sustainability of population. </a:t>
            </a:r>
          </a:p>
          <a:p>
            <a:r>
              <a:rPr lang="en-US" sz="1800" dirty="0"/>
              <a:t>• DIAGNOSTIC INDICATORS – They are used to measure on the individual or sub organism (biomarker) • EARLY WARNING INDICATORS – They focuses on rapid and sensitive response to environmental changes. </a:t>
            </a:r>
          </a:p>
          <a:p>
            <a:r>
              <a:rPr lang="en-US" sz="1800" dirty="0"/>
              <a:t>• ACCUMULATION INDICATORS – They are distinguished for toxic effects bioindicator, with the effects being studied on different biological </a:t>
            </a:r>
            <a:r>
              <a:rPr lang="en-US" sz="1800" dirty="0" err="1"/>
              <a:t>organisation</a:t>
            </a:r>
            <a:r>
              <a:rPr lang="en-US" sz="1800" dirty="0"/>
              <a:t> level e.g. lichens , mussels etc.</a:t>
            </a:r>
          </a:p>
        </p:txBody>
      </p:sp>
      <p:sp>
        <p:nvSpPr>
          <p:cNvPr id="4" name="Date Placeholder 3"/>
          <p:cNvSpPr>
            <a:spLocks noGrp="1"/>
          </p:cNvSpPr>
          <p:nvPr>
            <p:ph type="dt" sz="half" idx="10"/>
          </p:nvPr>
        </p:nvSpPr>
        <p:spPr/>
        <p:txBody>
          <a:bodyPr/>
          <a:lstStyle/>
          <a:p>
            <a:fld id="{2F963BE0-F467-4E85-B0FF-537A8A479D45}"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CLASSIFICATION OF BIOINDICATOR(CO5)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 BASED ON THE APPLICATIONS OF INDICATORS </a:t>
            </a:r>
          </a:p>
          <a:p>
            <a:r>
              <a:rPr lang="en-US" sz="1800" dirty="0"/>
              <a:t>• ENVIRONMENTAL INDICATORS – This is a species or group of species responding predictably to environmental disturbances or change (e.g. sentinels, detector, exploiters, accumulators, bioassay organisms). An environmental indicators system is an act set of indicators aiming at diagnosing the state of the environment for environmental policy making.</a:t>
            </a:r>
          </a:p>
          <a:p>
            <a:r>
              <a:rPr lang="en-US" sz="1800" dirty="0"/>
              <a:t> • ECOLOGICAL INDICATORS – This is a species that is known to be sensitive to pollution, habitat fragmentation or other stresses. The response of the indicator is representative for the community. </a:t>
            </a:r>
          </a:p>
          <a:p>
            <a:r>
              <a:rPr lang="en-US" sz="1800" dirty="0"/>
              <a:t>• BIODIVERSITY INDICATORS –indicator for species richness of a community. However, the definition has been broadened to measurable parameter of biodiversity including </a:t>
            </a:r>
            <a:r>
              <a:rPr lang="en-US" sz="1800" dirty="0" err="1"/>
              <a:t>e.g</a:t>
            </a:r>
            <a:r>
              <a:rPr lang="en-US" sz="1800" dirty="0"/>
              <a:t> species richness, endemism, genetic parameter, population-specific parameter and landscape parameter</a:t>
            </a:r>
          </a:p>
        </p:txBody>
      </p:sp>
      <p:sp>
        <p:nvSpPr>
          <p:cNvPr id="4" name="Date Placeholder 3"/>
          <p:cNvSpPr>
            <a:spLocks noGrp="1"/>
          </p:cNvSpPr>
          <p:nvPr>
            <p:ph type="dt" sz="half" idx="10"/>
          </p:nvPr>
        </p:nvSpPr>
        <p:spPr/>
        <p:txBody>
          <a:bodyPr/>
          <a:lstStyle/>
          <a:p>
            <a:fld id="{7FAFE74C-2E5F-4415-8998-299983158F05}"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CLASSIFICATION   OF BIOINDICATOR(CO5)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A disaster is a destructive event that occurs suddenly and involves loss of life and property.</a:t>
            </a:r>
            <a:br>
              <a:rPr lang="en-US" sz="1800" dirty="0"/>
            </a:br>
            <a:r>
              <a:rPr lang="en-US" sz="1800" dirty="0"/>
              <a:t>Disasters can be of two types, natural and man-made. It is a sudden accident or a natural catastrophe that causes great damage or loss of life.</a:t>
            </a:r>
          </a:p>
          <a:p>
            <a:r>
              <a:rPr lang="en-US" sz="1800" b="1" dirty="0"/>
              <a:t>NATURAL DISASTERS</a:t>
            </a:r>
          </a:p>
          <a:p>
            <a:r>
              <a:rPr lang="en-US" sz="1800" dirty="0"/>
              <a:t>Earthquakes, volcanic activity, tsunamis, floods, cyclones, landslides, avalanches and droughts are natural disasters and man has no control over them. They are a result of natural activities and hence known as natural disasters .</a:t>
            </a:r>
          </a:p>
          <a:p>
            <a:endParaRPr lang="en-US" sz="1800" dirty="0"/>
          </a:p>
        </p:txBody>
      </p:sp>
      <p:sp>
        <p:nvSpPr>
          <p:cNvPr id="4" name="Date Placeholder 3"/>
          <p:cNvSpPr>
            <a:spLocks noGrp="1"/>
          </p:cNvSpPr>
          <p:nvPr>
            <p:ph type="dt" sz="half" idx="10"/>
          </p:nvPr>
        </p:nvSpPr>
        <p:spPr/>
        <p:txBody>
          <a:bodyPr/>
          <a:lstStyle/>
          <a:p>
            <a:fld id="{42BFD724-F907-4B43-85AA-6D53F4312EA0}"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DISASTER(CO5)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fontScale="92500" lnSpcReduction="10000"/>
          </a:bodyPr>
          <a:lstStyle/>
          <a:p>
            <a:r>
              <a:rPr lang="en-US" sz="2800" b="1" dirty="0"/>
              <a:t>UNIT-II (Natural Resources and Associated Problems)</a:t>
            </a:r>
            <a:endParaRPr lang="en-US" sz="1800" b="1" dirty="0"/>
          </a:p>
          <a:p>
            <a:pPr algn="just"/>
            <a:r>
              <a:rPr lang="en-US" sz="2000" dirty="0"/>
              <a:t>Natural resources and associated problems. </a:t>
            </a:r>
          </a:p>
          <a:p>
            <a:pPr algn="just"/>
            <a:r>
              <a:rPr lang="en-US" sz="2000" b="1" dirty="0"/>
              <a:t>Forest resources: </a:t>
            </a:r>
            <a:r>
              <a:rPr lang="en-US" sz="2000" dirty="0"/>
              <a:t>Use and over-exploitation, deforestation. Timber extraction, mining, dams and their effects on forest and tribal people.</a:t>
            </a:r>
          </a:p>
          <a:p>
            <a:pPr algn="just"/>
            <a:r>
              <a:rPr lang="en-US" sz="2000" dirty="0"/>
              <a:t>Mineral resources: Use and exploitation, environmental effects of extracting and using mineral resources. </a:t>
            </a:r>
          </a:p>
          <a:p>
            <a:pPr algn="just"/>
            <a:r>
              <a:rPr lang="en-US" sz="2000" b="1" dirty="0"/>
              <a:t>Food resources: </a:t>
            </a:r>
            <a:r>
              <a:rPr lang="en-US" sz="2000" dirty="0"/>
              <a:t>World food problems, changes caused by agriculture and over-grazing, effects of modern agriculture, fertilizer-pesticide problems, water logging, salinity.</a:t>
            </a:r>
          </a:p>
          <a:p>
            <a:pPr algn="just"/>
            <a:r>
              <a:rPr lang="en-US" sz="2000" b="1" dirty="0"/>
              <a:t>Land resources:</a:t>
            </a:r>
            <a:r>
              <a:rPr lang="en-US" sz="2000" dirty="0"/>
              <a:t> Land as a resource, land degradation, man induced landslides. Equitable use of resources for sustainable lifestyles.</a:t>
            </a:r>
          </a:p>
          <a:p>
            <a:pPr algn="just"/>
            <a:r>
              <a:rPr lang="en-US" sz="2000" b="1" dirty="0"/>
              <a:t>Non Renewable Energy Resources:</a:t>
            </a:r>
            <a:r>
              <a:rPr lang="en-US" sz="2000" dirty="0"/>
              <a:t> Fossil fuels and their reserves, Nuclear energy, types, uses and effects, </a:t>
            </a:r>
          </a:p>
          <a:p>
            <a:pPr algn="just"/>
            <a:r>
              <a:rPr lang="en-US" sz="2000" b="1" dirty="0"/>
              <a:t>Renewable Energy Resources: </a:t>
            </a:r>
            <a:r>
              <a:rPr lang="en-US" sz="2000" dirty="0"/>
              <a:t>hydropower, Solar energy, geothermal, tidal and wind energy, Biomass energy, biogas and its advantages.</a:t>
            </a:r>
          </a:p>
          <a:p>
            <a:endParaRPr lang="en-US" sz="1800" dirty="0"/>
          </a:p>
        </p:txBody>
      </p:sp>
      <p:sp>
        <p:nvSpPr>
          <p:cNvPr id="6" name="Date Placeholder 5"/>
          <p:cNvSpPr>
            <a:spLocks noGrp="1"/>
          </p:cNvSpPr>
          <p:nvPr>
            <p:ph type="dt" sz="half" idx="10"/>
          </p:nvPr>
        </p:nvSpPr>
        <p:spPr/>
        <p:txBody>
          <a:bodyPr/>
          <a:lstStyle/>
          <a:p>
            <a:fld id="{FE87DF31-0D18-43D5-9FD0-FA0E70EB0D6B}"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2667884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b="1" dirty="0"/>
              <a:t>MAN MADE DISASTERS</a:t>
            </a:r>
          </a:p>
          <a:p>
            <a:r>
              <a:rPr lang="en-US" sz="1800" dirty="0"/>
              <a:t>The man-made disasters are triggered by human beings.</a:t>
            </a:r>
          </a:p>
          <a:p>
            <a:r>
              <a:rPr lang="en-US" sz="1800" dirty="0"/>
              <a:t> Some of the man-made disasters are: bomb explosions, terrorism, war or civil war, leakage of poisonous chemicals, breach in dams, air or water pollution, industrial accidents and epidemics. They are known as man made disasters because they occur due to human actions and not natural forces.</a:t>
            </a:r>
          </a:p>
          <a:p>
            <a:endParaRPr lang="en-US" sz="1800" dirty="0"/>
          </a:p>
        </p:txBody>
      </p:sp>
      <p:sp>
        <p:nvSpPr>
          <p:cNvPr id="4" name="Date Placeholder 3"/>
          <p:cNvSpPr>
            <a:spLocks noGrp="1"/>
          </p:cNvSpPr>
          <p:nvPr>
            <p:ph type="dt" sz="half" idx="10"/>
          </p:nvPr>
        </p:nvSpPr>
        <p:spPr/>
        <p:txBody>
          <a:bodyPr/>
          <a:lstStyle/>
          <a:p>
            <a:fld id="{0BE3401F-1411-4BCA-A41B-BC76596ADED2}"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DISASTER(CO5)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fontScale="92500" lnSpcReduction="10000"/>
          </a:bodyPr>
          <a:lstStyle/>
          <a:p>
            <a:r>
              <a:rPr lang="en-US" sz="1800" dirty="0"/>
              <a:t>An earthquake is a sudden tremor or movement of the earth’s crust, which usually originates at or below the surface. The outer layer of the earth is solid and is divided into many sections known as plates. The point of origin of the earthquake within the crust or mantle is called the seismic focus. Since the focus is often deep below the surface, the location of the earthquake is often referred to as the point on the surface of the earth, vertically above the seismic focus. This point is called the </a:t>
            </a:r>
            <a:r>
              <a:rPr lang="en-US" sz="1800" dirty="0" err="1"/>
              <a:t>epicentre</a:t>
            </a:r>
            <a:r>
              <a:rPr lang="en-US" sz="1800" dirty="0"/>
              <a:t>.</a:t>
            </a:r>
          </a:p>
          <a:p>
            <a:r>
              <a:rPr lang="en-US" sz="1800" dirty="0"/>
              <a:t>PROTECTION AGAINST EARTHQUAKES</a:t>
            </a:r>
          </a:p>
          <a:p>
            <a:pPr lvl="0"/>
            <a:r>
              <a:rPr lang="en-US" sz="1800" dirty="0"/>
              <a:t>The information about earthquakes and their intensity should be shared with the public through radio, television and newspapers</a:t>
            </a:r>
          </a:p>
          <a:p>
            <a:pPr lvl="0"/>
            <a:r>
              <a:rPr lang="en-US" sz="1800" dirty="0"/>
              <a:t>Construction of buildings based on earthquake-resistant techniques .</a:t>
            </a:r>
          </a:p>
          <a:p>
            <a:pPr lvl="0"/>
            <a:r>
              <a:rPr lang="en-US" sz="1800" dirty="0"/>
              <a:t>Construct buildings over pillars made of concrete and iron that are built deep in the ground</a:t>
            </a:r>
          </a:p>
          <a:p>
            <a:pPr lvl="0"/>
            <a:r>
              <a:rPr lang="en-US" sz="1800" dirty="0"/>
              <a:t>Water, ration, first-aid kits, radios, flash lights, battery, blankets, jackets and fire extinguishers should be stored in safe places.</a:t>
            </a:r>
          </a:p>
          <a:p>
            <a:pPr lvl="0"/>
            <a:r>
              <a:rPr lang="en-US" sz="1800" dirty="0"/>
              <a:t>If inside a building or a house, take cover under a solid surface like a table, or stand in the doorway</a:t>
            </a:r>
          </a:p>
          <a:p>
            <a:endParaRPr lang="en-US" sz="1800" dirty="0"/>
          </a:p>
        </p:txBody>
      </p:sp>
      <p:sp>
        <p:nvSpPr>
          <p:cNvPr id="4" name="Date Placeholder 3"/>
          <p:cNvSpPr>
            <a:spLocks noGrp="1"/>
          </p:cNvSpPr>
          <p:nvPr>
            <p:ph type="dt" sz="half" idx="10"/>
          </p:nvPr>
        </p:nvSpPr>
        <p:spPr/>
        <p:txBody>
          <a:bodyPr/>
          <a:lstStyle/>
          <a:p>
            <a:fld id="{8F1E1655-604B-49A7-9D7E-7136CD10E302}"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EARTHQUAKES(CO5)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A flood is an overflow of a large amount of water beyond its normal limits, especially over what is normally dry </a:t>
            </a:r>
            <a:r>
              <a:rPr lang="en-US" sz="1800" dirty="0" err="1"/>
              <a:t>land.Flooding</a:t>
            </a:r>
            <a:r>
              <a:rPr lang="en-US" sz="1800" dirty="0"/>
              <a:t> may occur as an overflow of water from water bodies, such as a river , lake, or ocean, in which the water overtops or breaks </a:t>
            </a:r>
            <a:r>
              <a:rPr lang="en-US" sz="1800" dirty="0" err="1"/>
              <a:t>leeves</a:t>
            </a:r>
            <a:r>
              <a:rPr lang="en-US" sz="1800" dirty="0"/>
              <a:t> , resulting in some of that water escaping its usual boundaries</a:t>
            </a:r>
          </a:p>
          <a:p>
            <a:endParaRPr lang="en-US" sz="1800" dirty="0"/>
          </a:p>
        </p:txBody>
      </p:sp>
      <p:sp>
        <p:nvSpPr>
          <p:cNvPr id="4" name="Date Placeholder 3"/>
          <p:cNvSpPr>
            <a:spLocks noGrp="1"/>
          </p:cNvSpPr>
          <p:nvPr>
            <p:ph type="dt" sz="half" idx="10"/>
          </p:nvPr>
        </p:nvSpPr>
        <p:spPr/>
        <p:txBody>
          <a:bodyPr/>
          <a:lstStyle/>
          <a:p>
            <a:fld id="{6967A92C-2450-4E1C-9218-D7C3EA9F7F6C}"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FLOOD(CO5)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pic>
        <p:nvPicPr>
          <p:cNvPr id="9" name="Content Placeholder 8" descr="https://i2.wp.com/school.eckovation.com/wp-content/uploads/2017/05/atlanta_flood_1-300x198.jpg?resize=300%2C198"/>
          <p:cNvPicPr>
            <a:picLocks/>
          </p:cNvPicPr>
          <p:nvPr/>
        </p:nvPicPr>
        <p:blipFill>
          <a:blip r:embed="rId3"/>
          <a:srcRect/>
          <a:stretch>
            <a:fillRect/>
          </a:stretch>
        </p:blipFill>
        <p:spPr bwMode="auto">
          <a:xfrm>
            <a:off x="1447800" y="2743200"/>
            <a:ext cx="7162800" cy="3105912"/>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EFFECTS OF DROUGHTS</a:t>
            </a:r>
          </a:p>
          <a:p>
            <a:pPr lvl="0"/>
            <a:r>
              <a:rPr lang="en-US" sz="1800" dirty="0"/>
              <a:t>Diminished crop growth or yield productions and carrying capacity for livestock</a:t>
            </a:r>
          </a:p>
          <a:p>
            <a:pPr lvl="0"/>
            <a:r>
              <a:rPr lang="en-US" sz="1800" dirty="0"/>
              <a:t>Dust bowls, themselves a sign of erosion, which further erode the landscape</a:t>
            </a:r>
          </a:p>
          <a:p>
            <a:pPr lvl="0"/>
            <a:r>
              <a:rPr lang="en-US" sz="1800" dirty="0"/>
              <a:t>Dust storms, when drought hits an area suffering from desertification and erosion</a:t>
            </a:r>
          </a:p>
          <a:p>
            <a:pPr lvl="0"/>
            <a:r>
              <a:rPr lang="en-US" sz="1800" dirty="0"/>
              <a:t>Famine due to lack of water for irrigation</a:t>
            </a:r>
          </a:p>
          <a:p>
            <a:pPr lvl="0"/>
            <a:r>
              <a:rPr lang="en-US" sz="1800" dirty="0"/>
              <a:t>Habitat damage, affecting both terrestrial and aquatic wildlife</a:t>
            </a:r>
          </a:p>
          <a:p>
            <a:pPr lvl="0"/>
            <a:r>
              <a:rPr lang="en-US" sz="1800" dirty="0"/>
              <a:t>Hunger, drought provides too little water to support food crops.</a:t>
            </a:r>
          </a:p>
          <a:p>
            <a:r>
              <a:rPr lang="en-US" sz="1800" dirty="0"/>
              <a:t>Malnutrition, dehydration and related diseases</a:t>
            </a:r>
          </a:p>
          <a:p>
            <a:endParaRPr lang="en-US" sz="1800" dirty="0"/>
          </a:p>
        </p:txBody>
      </p:sp>
      <p:sp>
        <p:nvSpPr>
          <p:cNvPr id="4" name="Date Placeholder 3"/>
          <p:cNvSpPr>
            <a:spLocks noGrp="1"/>
          </p:cNvSpPr>
          <p:nvPr>
            <p:ph type="dt" sz="half" idx="10"/>
          </p:nvPr>
        </p:nvSpPr>
        <p:spPr/>
        <p:txBody>
          <a:bodyPr/>
          <a:lstStyle/>
          <a:p>
            <a:fld id="{0A15AA3A-4419-4CDE-BFFB-7D5DDCE789DD}"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EFFECTS OF DROUGHTS(CO5)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pPr lvl="0"/>
            <a:r>
              <a:rPr lang="en-US" sz="1800" dirty="0"/>
              <a:t>An important type of man-made disaster is biological disaster. Such disasters are caused by microorganisms that cause epidemics. These have spread due to man-made conditions. Most of these have been infectious diseases such as malaria, plague, diphtheria, tuberculosis and influenza.</a:t>
            </a:r>
          </a:p>
          <a:p>
            <a:r>
              <a:rPr lang="en-US" sz="1800" dirty="0"/>
              <a:t>People can control the spread of these diseases by ensuring hygienic conditions and taking preventive measures. The government has taken a number of steps to contain the spread of these diseases such as fumigation to control the spread of the malarial mosquito</a:t>
            </a:r>
          </a:p>
          <a:p>
            <a:endParaRPr lang="en-US" sz="1800" dirty="0"/>
          </a:p>
        </p:txBody>
      </p:sp>
      <p:sp>
        <p:nvSpPr>
          <p:cNvPr id="4" name="Date Placeholder 3"/>
          <p:cNvSpPr>
            <a:spLocks noGrp="1"/>
          </p:cNvSpPr>
          <p:nvPr>
            <p:ph type="dt" sz="half" idx="10"/>
          </p:nvPr>
        </p:nvSpPr>
        <p:spPr/>
        <p:txBody>
          <a:bodyPr/>
          <a:lstStyle/>
          <a:p>
            <a:fld id="{EB17A2A4-2264-4DAB-8F45-DEA3F267E56D}"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BIOLOGICAL DISASTER(CO5)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pic>
        <p:nvPicPr>
          <p:cNvPr id="9" name="Picture 8" descr="https://i2.wp.com/school.eckovation.com/wp-content/uploads/2017/05/download.png?resize=209%2C241"/>
          <p:cNvPicPr/>
          <p:nvPr/>
        </p:nvPicPr>
        <p:blipFill>
          <a:blip r:embed="rId3"/>
          <a:srcRect/>
          <a:stretch>
            <a:fillRect/>
          </a:stretch>
        </p:blipFill>
        <p:spPr bwMode="auto">
          <a:xfrm>
            <a:off x="2971800" y="3657600"/>
            <a:ext cx="5715000" cy="23622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pPr lvl="0"/>
            <a:r>
              <a:rPr lang="en-US" sz="1800" dirty="0"/>
              <a:t>People can control the spread of these diseases by ensuring hygienic conditions and taking preventive measures. The government has taken a number of steps to contain the spread of these diseases such as fumigation to control the spread of the malarial mosquito.</a:t>
            </a:r>
          </a:p>
          <a:p>
            <a:pPr lvl="0"/>
            <a:r>
              <a:rPr lang="en-US" sz="1800" dirty="0"/>
              <a:t>Protective clothing: Clothing reduces the risk of mosquito biting if the cloth is sufficiently thick or loosely fitting. Long sleeves and trousers with stockings may protect the arms and legs, the preferred sites for mosquito bites. Schoolchildren should adhere to these practices whenever possible.</a:t>
            </a:r>
          </a:p>
          <a:p>
            <a:pPr lvl="0"/>
            <a:r>
              <a:rPr lang="en-US" sz="1800" dirty="0"/>
              <a:t>Mats, coils and aerosols: Household insecticidal products, namely mosquito coils, pyrethrum space spray and aerosols have been used extensively for personal protection against mosquitoes. Electric vaporizer mats and liquid vaporizers are more recent additions which are marketed in practically all urban areas.</a:t>
            </a:r>
          </a:p>
          <a:p>
            <a:endParaRPr lang="en-US" sz="1800" dirty="0"/>
          </a:p>
        </p:txBody>
      </p:sp>
      <p:sp>
        <p:nvSpPr>
          <p:cNvPr id="4" name="Date Placeholder 3"/>
          <p:cNvSpPr>
            <a:spLocks noGrp="1"/>
          </p:cNvSpPr>
          <p:nvPr>
            <p:ph type="dt" sz="half" idx="10"/>
          </p:nvPr>
        </p:nvSpPr>
        <p:spPr/>
        <p:txBody>
          <a:bodyPr/>
          <a:lstStyle/>
          <a:p>
            <a:fld id="{650266B6-E53B-4E22-AF66-6AEE8A3BDED5}"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PROTECTION AGAINST BIOLOGICAL AND CHEMICAL DISASTERS(CO5)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pPr>
              <a:buNone/>
            </a:pPr>
            <a:endParaRPr lang="en-US" sz="1800" dirty="0"/>
          </a:p>
          <a:p>
            <a:pPr lvl="0"/>
            <a:r>
              <a:rPr lang="en-US" sz="1800" dirty="0"/>
              <a:t>Youth of the country should be encouraged to learn and </a:t>
            </a:r>
            <a:r>
              <a:rPr lang="en-US" sz="1800" dirty="0" err="1"/>
              <a:t>practise</a:t>
            </a:r>
            <a:r>
              <a:rPr lang="en-US" sz="1800" dirty="0"/>
              <a:t> techniques of   disaster management .</a:t>
            </a:r>
          </a:p>
          <a:p>
            <a:pPr lvl="0"/>
            <a:r>
              <a:rPr lang="en-US" sz="1800" dirty="0"/>
              <a:t>Education about disaster management should be imparted in schools and colleges</a:t>
            </a:r>
          </a:p>
          <a:p>
            <a:pPr lvl="0"/>
            <a:r>
              <a:rPr lang="en-US" sz="1800" dirty="0"/>
              <a:t>Disaster evacuation drills should be </a:t>
            </a:r>
            <a:r>
              <a:rPr lang="en-US" sz="1800" dirty="0" err="1"/>
              <a:t>practised</a:t>
            </a:r>
            <a:r>
              <a:rPr lang="en-US" sz="1800" dirty="0"/>
              <a:t> in schools and offices</a:t>
            </a:r>
          </a:p>
          <a:p>
            <a:pPr lvl="0"/>
            <a:r>
              <a:rPr lang="en-US" sz="1800" dirty="0"/>
              <a:t>Prepare a first aid box which would be handy in times of disasters .</a:t>
            </a:r>
          </a:p>
          <a:p>
            <a:pPr lvl="0"/>
            <a:r>
              <a:rPr lang="en-US" sz="1800" dirty="0"/>
              <a:t>Details of disaster management squad should be shared through media at every corner of the country.</a:t>
            </a:r>
          </a:p>
          <a:p>
            <a:endParaRPr lang="en-US" sz="1800" dirty="0"/>
          </a:p>
        </p:txBody>
      </p:sp>
      <p:sp>
        <p:nvSpPr>
          <p:cNvPr id="4" name="Date Placeholder 3"/>
          <p:cNvSpPr>
            <a:spLocks noGrp="1"/>
          </p:cNvSpPr>
          <p:nvPr>
            <p:ph type="dt" sz="half" idx="10"/>
          </p:nvPr>
        </p:nvSpPr>
        <p:spPr/>
        <p:txBody>
          <a:bodyPr/>
          <a:lstStyle/>
          <a:p>
            <a:fld id="{10212C34-5FC8-453F-BAAF-B2856B2EA867}"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COMMON TECHNIQUES OF DISASTER MANAGEMENT(CO5)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There are eight guiding principles that govern the entire EIA process: The principles of EIA:</a:t>
            </a:r>
          </a:p>
          <a:p>
            <a:pPr lvl="0"/>
            <a:r>
              <a:rPr lang="en-US" sz="1800" dirty="0"/>
              <a:t>Participation – appropriate/timely access for interested parties</a:t>
            </a:r>
          </a:p>
          <a:p>
            <a:pPr lvl="0"/>
            <a:r>
              <a:rPr lang="en-US" sz="1800" dirty="0"/>
              <a:t>Transparency – open and accessible assessment decisions</a:t>
            </a:r>
          </a:p>
          <a:p>
            <a:pPr lvl="0"/>
            <a:r>
              <a:rPr lang="en-US" sz="1800" dirty="0"/>
              <a:t>Certainty – process/timing agreed in advance</a:t>
            </a:r>
          </a:p>
          <a:p>
            <a:pPr lvl="0"/>
            <a:r>
              <a:rPr lang="en-US" sz="1800" dirty="0"/>
              <a:t>Accountability – decision makers responsible for their actions and decisions</a:t>
            </a:r>
          </a:p>
          <a:p>
            <a:pPr lvl="0"/>
            <a:r>
              <a:rPr lang="en-US" sz="1800" dirty="0"/>
              <a:t>Credibility – undertaken with professionalism/objectivity</a:t>
            </a:r>
          </a:p>
          <a:p>
            <a:pPr lvl="0"/>
            <a:r>
              <a:rPr lang="en-US" sz="1800" dirty="0"/>
              <a:t>Cost effectiveness – environmental protection at the least cost to society</a:t>
            </a:r>
          </a:p>
          <a:p>
            <a:pPr lvl="0"/>
            <a:r>
              <a:rPr lang="en-US" sz="1800" dirty="0"/>
              <a:t>Flexibility – adaptable to deal efficiently with any proposal and decision situation</a:t>
            </a:r>
          </a:p>
          <a:p>
            <a:pPr lvl="0"/>
            <a:r>
              <a:rPr lang="en-US" sz="1800" dirty="0"/>
              <a:t>Practicality – information/outputs readily usable in decision making and planning</a:t>
            </a:r>
          </a:p>
          <a:p>
            <a:r>
              <a:rPr lang="en-US" sz="1800" dirty="0"/>
              <a:t> </a:t>
            </a:r>
          </a:p>
          <a:p>
            <a:endParaRPr lang="en-US" sz="1800" dirty="0"/>
          </a:p>
        </p:txBody>
      </p:sp>
      <p:sp>
        <p:nvSpPr>
          <p:cNvPr id="4" name="Date Placeholder 3"/>
          <p:cNvSpPr>
            <a:spLocks noGrp="1"/>
          </p:cNvSpPr>
          <p:nvPr>
            <p:ph type="dt" sz="half" idx="10"/>
          </p:nvPr>
        </p:nvSpPr>
        <p:spPr/>
        <p:txBody>
          <a:bodyPr/>
          <a:lstStyle/>
          <a:p>
            <a:fld id="{7F07484C-52D8-4881-B4C3-3CFDDF057AA5}"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rPr>
              <a:t>Environmental assessment stages(CO5)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THE WATER (PREVENTION AND CONTROL OF POLLUTION) ACT, 1974  This act provides for the prevention and control of water pollution and the maintenance or restoration of wholesomeness of water.  As such, all human activities having a bearing on water quality are covered under this Act.</a:t>
            </a:r>
          </a:p>
          <a:p>
            <a:r>
              <a:rPr lang="en-US" sz="1800" dirty="0"/>
              <a:t>Subject to the provisions in the Act, no person without the pervious consent of the State Pollution Control Board (SPCB) can establish any industry, operation or any treatment and disposal system or an extension or addition there to which is likely to discharge sewage or trade effluent into a stream or well sewer or on hand and have to apply to the SPCB concerned to obtain the ‘consent to establish’ as well as the ‘consent to operate’ the industry after establishment. </a:t>
            </a:r>
          </a:p>
        </p:txBody>
      </p:sp>
      <p:sp>
        <p:nvSpPr>
          <p:cNvPr id="4" name="Date Placeholder 3"/>
          <p:cNvSpPr>
            <a:spLocks noGrp="1"/>
          </p:cNvSpPr>
          <p:nvPr>
            <p:ph type="dt" sz="half" idx="10"/>
          </p:nvPr>
        </p:nvSpPr>
        <p:spPr/>
        <p:txBody>
          <a:bodyPr/>
          <a:lstStyle/>
          <a:p>
            <a:fld id="{3D16D830-0F91-4B4E-BE30-66D0EFA906C3}"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WATER</a:t>
            </a:r>
            <a:r>
              <a:rPr kumimoji="0" lang="en-US" sz="3000" b="0" i="0" u="none" strike="noStrike" kern="1200" cap="none" spc="0" normalizeH="0" noProof="0" dirty="0">
                <a:ln>
                  <a:noFill/>
                </a:ln>
                <a:solidFill>
                  <a:schemeClr val="dk1"/>
                </a:solidFill>
                <a:effectLst/>
                <a:uLnTx/>
                <a:uFillTx/>
                <a:latin typeface="+mn-lt"/>
                <a:ea typeface="+mn-ea"/>
                <a:cs typeface="+mn-cs"/>
              </a:rPr>
              <a:t> ACT(CO5)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 THE AIR (PREVENTION AND CONTROL OF POLLUTION) ACT, 1981 </a:t>
            </a:r>
          </a:p>
          <a:p>
            <a:r>
              <a:rPr lang="en-US" sz="1800" dirty="0"/>
              <a:t>The objective of the Air Act 1981 is to prevent, control and reduce air pollution including noise pollution. </a:t>
            </a:r>
          </a:p>
          <a:p>
            <a:r>
              <a:rPr lang="en-US" sz="1800" dirty="0"/>
              <a:t>Under provisions of this Act, no person shall, without previous consent of the SPCB, establish or operate any industrial plant in air pollution control area the investor has to apply to the SPCB/Pollution Control Committee (PCB) to consent. </a:t>
            </a:r>
          </a:p>
          <a:p>
            <a:r>
              <a:rPr lang="en-US" sz="1800" dirty="0"/>
              <a:t>No person operating any industrial plant shall emit any air pollution in excess of the standards laid down by the SPCB and have to comply with the stipulated conditions. </a:t>
            </a:r>
          </a:p>
        </p:txBody>
      </p:sp>
      <p:sp>
        <p:nvSpPr>
          <p:cNvPr id="4" name="Date Placeholder 3"/>
          <p:cNvSpPr>
            <a:spLocks noGrp="1"/>
          </p:cNvSpPr>
          <p:nvPr>
            <p:ph type="dt" sz="half" idx="10"/>
          </p:nvPr>
        </p:nvSpPr>
        <p:spPr/>
        <p:txBody>
          <a:bodyPr/>
          <a:lstStyle/>
          <a:p>
            <a:fld id="{DB5097B5-AEF3-4CA6-B2AC-DDD801F14A93}"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AIR</a:t>
            </a:r>
            <a:r>
              <a:rPr kumimoji="0" lang="en-US" sz="3000" b="0" i="0" u="none" strike="noStrike" kern="1200" cap="none" spc="0" normalizeH="0" noProof="0" dirty="0">
                <a:ln>
                  <a:noFill/>
                </a:ln>
                <a:solidFill>
                  <a:schemeClr val="dk1"/>
                </a:solidFill>
                <a:effectLst/>
                <a:uLnTx/>
                <a:uFillTx/>
                <a:latin typeface="+mn-lt"/>
                <a:ea typeface="+mn-ea"/>
                <a:cs typeface="+mn-cs"/>
              </a:rPr>
              <a:t> ACT(CO5)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UNIT-III (Biodiversity Succession)</a:t>
            </a:r>
            <a:endParaRPr lang="en-US" sz="1800" b="1" dirty="0"/>
          </a:p>
          <a:p>
            <a:pPr algn="just"/>
            <a:r>
              <a:rPr lang="en-US" sz="2000" dirty="0"/>
              <a:t>Biodiversity and their importance, Threats to biodiversity, major causes, extinction’s, vulnerability of species to extinction, IUCN threat categories, Red data book. </a:t>
            </a:r>
          </a:p>
          <a:p>
            <a:pPr algn="just"/>
            <a:r>
              <a:rPr lang="en-US" sz="2000" dirty="0"/>
              <a:t>Strategies for biodiversity conservation, principles of biodiversity conservation in-situ and ex-situ conservation </a:t>
            </a:r>
            <a:r>
              <a:rPr lang="en-US" sz="2000" dirty="0" err="1"/>
              <a:t>strategies,Mega</a:t>
            </a:r>
            <a:r>
              <a:rPr lang="en-US" sz="2000" dirty="0"/>
              <a:t> diversity zones and Hot spots, concepts, distribution and importance.</a:t>
            </a:r>
          </a:p>
          <a:p>
            <a:pPr algn="just"/>
            <a:r>
              <a:rPr lang="en-US" sz="2000" b="1" dirty="0"/>
              <a:t>Succession: </a:t>
            </a:r>
            <a:r>
              <a:rPr lang="en-US" sz="2000" dirty="0"/>
              <a:t>Concepts of succession, Types of Succession. Trends in succession. Climax and stability.</a:t>
            </a:r>
          </a:p>
          <a:p>
            <a:endParaRPr lang="en-US" sz="1800" dirty="0"/>
          </a:p>
        </p:txBody>
      </p:sp>
      <p:sp>
        <p:nvSpPr>
          <p:cNvPr id="6" name="Date Placeholder 5"/>
          <p:cNvSpPr>
            <a:spLocks noGrp="1"/>
          </p:cNvSpPr>
          <p:nvPr>
            <p:ph type="dt" sz="half" idx="10"/>
          </p:nvPr>
        </p:nvSpPr>
        <p:spPr/>
        <p:txBody>
          <a:bodyPr/>
          <a:lstStyle/>
          <a:p>
            <a:fld id="{8411A4AD-1031-47A7-9854-A80132701631}"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2870994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fontScale="92500"/>
          </a:bodyPr>
          <a:lstStyle/>
          <a:p>
            <a:r>
              <a:rPr lang="en-US" sz="1800" dirty="0"/>
              <a:t> THE ENVIRONMENT (PROTECTION) ACT, 1986</a:t>
            </a:r>
          </a:p>
          <a:p>
            <a:r>
              <a:rPr lang="en-US" sz="1800" dirty="0"/>
              <a:t>This is an umbrella Act for the protection and improvement of environment and for matters connected, which provides that no person carrying on any industry, operation or process should discharge or emit or permit to discharged or emitted any environmental pollutant in excess of such standards as may be prescribed.</a:t>
            </a:r>
          </a:p>
          <a:p>
            <a:r>
              <a:rPr lang="en-US" sz="1800" dirty="0"/>
              <a:t>Several rules relative to various aspects of management of hazardous chemicals, wastes, etc. have been notified. Under this Act, Central Govt. has rusticated, prohibited location of industries in different areas so as to safeguard the environment.</a:t>
            </a:r>
          </a:p>
          <a:p>
            <a:r>
              <a:rPr lang="en-US" sz="1800" dirty="0"/>
              <a:t>Many standards for air emissions, discharge of effluent and noise have been evolved and notified.</a:t>
            </a:r>
          </a:p>
          <a:p>
            <a:r>
              <a:rPr lang="en-US" sz="1800" dirty="0"/>
              <a:t>  Subject to the provision of this Act, Central Govt. has the power to take all measures as it deemed necessary for the purpose of protection and improving the environment.</a:t>
            </a:r>
          </a:p>
          <a:p>
            <a:r>
              <a:rPr lang="en-US" sz="1800" dirty="0"/>
              <a:t>Procedures, safeguards, prohibition and restriction on the handling of hazardous substances along with the prohibition and restriction on the location of industries in different areas have notified.</a:t>
            </a:r>
          </a:p>
        </p:txBody>
      </p:sp>
      <p:sp>
        <p:nvSpPr>
          <p:cNvPr id="4" name="Date Placeholder 3"/>
          <p:cNvSpPr>
            <a:spLocks noGrp="1"/>
          </p:cNvSpPr>
          <p:nvPr>
            <p:ph type="dt" sz="half" idx="10"/>
          </p:nvPr>
        </p:nvSpPr>
        <p:spPr/>
        <p:txBody>
          <a:bodyPr/>
          <a:lstStyle/>
          <a:p>
            <a:fld id="{947D4E01-1F26-4D5E-84D5-7CAD6B24CB9D}"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THE ENVIRONMENT (PROTECTION) ACT, 1986(CO5)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The water Act, 1974 (amended 1988) The Water Act was enacted under article 252(1) of the constitution as asocial welfare measure:- • To prevent and control water pollution. • To establish Central and State boards for the prevention and control of water pollution and • To provide and confer powers and functions to the central and state boards to restore wholesomeness of water.</a:t>
            </a:r>
          </a:p>
          <a:p>
            <a:endParaRPr lang="en-US" sz="1800" dirty="0"/>
          </a:p>
          <a:p>
            <a:r>
              <a:rPr lang="en-US" sz="1800" dirty="0">
                <a:hlinkClick r:id="rId2" tooltip="Wild life Act, 1972&#10;The Act adopted two conservation strate..."/>
              </a:rPr>
              <a:t>. </a:t>
            </a:r>
            <a:r>
              <a:rPr lang="en-US" sz="1800" dirty="0"/>
              <a:t>Wild life Act, 1972 The Act adopted two conservation strategies; </a:t>
            </a:r>
            <a:r>
              <a:rPr lang="en-US" sz="1800" dirty="0" err="1"/>
              <a:t>i</a:t>
            </a:r>
            <a:r>
              <a:rPr lang="en-US" sz="1800" dirty="0"/>
              <a:t>. Specified endangered species are protected regardless of location. ii. All species are protected in specified area. Principles </a:t>
            </a:r>
            <a:r>
              <a:rPr lang="en-US" sz="1800" dirty="0" err="1"/>
              <a:t>i</a:t>
            </a:r>
            <a:r>
              <a:rPr lang="en-US" sz="1800" dirty="0"/>
              <a:t>. To provide protection of wild animals, birds and plants for matters connected with these. ii. To ensure ecological and environment security of the country.</a:t>
            </a:r>
          </a:p>
          <a:p>
            <a:endParaRPr lang="en-US" sz="1800" dirty="0"/>
          </a:p>
          <a:p>
            <a:r>
              <a:rPr lang="en-US" sz="1800" dirty="0">
                <a:hlinkClick r:id="rId3" tooltip="Forest conservation Act, 1980&#10;This act deals with the conse..."/>
              </a:rPr>
              <a:t> </a:t>
            </a:r>
            <a:r>
              <a:rPr lang="en-US" sz="1800" dirty="0"/>
              <a:t>Forest conservation Act, 1980 This act deals with the conservation of forests. The main objectives of this act was to check deforestation. Which was causing:- • ecological imbalance and • deteriorate the environment.</a:t>
            </a:r>
          </a:p>
          <a:p>
            <a:endParaRPr lang="en-US" sz="1800" dirty="0"/>
          </a:p>
        </p:txBody>
      </p:sp>
      <p:sp>
        <p:nvSpPr>
          <p:cNvPr id="4" name="Date Placeholder 3"/>
          <p:cNvSpPr>
            <a:spLocks noGrp="1"/>
          </p:cNvSpPr>
          <p:nvPr>
            <p:ph type="dt" sz="half" idx="10"/>
          </p:nvPr>
        </p:nvSpPr>
        <p:spPr/>
        <p:txBody>
          <a:bodyPr/>
          <a:lstStyle/>
          <a:p>
            <a:fld id="{4BC99809-6066-4625-A2EF-8421FFA78921}"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WILD</a:t>
            </a:r>
            <a:r>
              <a:rPr kumimoji="0" lang="en-US" sz="3000" b="0" i="0" u="none" strike="noStrike" kern="1200" cap="none" spc="0" normalizeH="0" noProof="0" dirty="0">
                <a:ln>
                  <a:noFill/>
                </a:ln>
                <a:solidFill>
                  <a:schemeClr val="dk1"/>
                </a:solidFill>
                <a:effectLst/>
                <a:uLnTx/>
                <a:uFillTx/>
                <a:latin typeface="+mn-lt"/>
                <a:ea typeface="+mn-ea"/>
                <a:cs typeface="+mn-cs"/>
              </a:rPr>
              <a:t> LIFE ACT(CO5)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6"/>
            <a:ext cx="1447800" cy="817163"/>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hlinkClick r:id="rId2" tooltip="ISO 14000 - Environmental&#10;management Standards&#10;• That exist..."/>
              </a:rPr>
              <a:t> </a:t>
            </a:r>
            <a:r>
              <a:rPr lang="en-US" sz="1800" dirty="0"/>
              <a:t>ISO 14000 - Environmental management Standards</a:t>
            </a:r>
          </a:p>
          <a:p>
            <a:r>
              <a:rPr lang="en-US" sz="1800" dirty="0"/>
              <a:t> • That exists to help organizations</a:t>
            </a:r>
          </a:p>
          <a:p>
            <a:r>
              <a:rPr lang="en-US" sz="1800" dirty="0"/>
              <a:t> a) Minimize how their operations (processes etc.) negatively affect the environment (i.e. cause adverse changes to air, water, or land);</a:t>
            </a:r>
          </a:p>
          <a:p>
            <a:r>
              <a:rPr lang="en-US" sz="1800" dirty="0"/>
              <a:t> b) Comply with applicable laws, regulations, and other environmentally oriented requirements, and c) Continually improve in the above.</a:t>
            </a:r>
          </a:p>
          <a:p>
            <a:r>
              <a:rPr lang="en-US" sz="1800" dirty="0"/>
              <a:t> • It does not state requirements for environmental performance, but maps out a framework that a company or organization can follow to set up an effective environmental management system. </a:t>
            </a:r>
          </a:p>
          <a:p>
            <a:r>
              <a:rPr lang="en-US" sz="1800" dirty="0"/>
              <a:t>• It can be used by any organization that wants to improve resource efficiency, reduce waste and drive down costs</a:t>
            </a:r>
          </a:p>
        </p:txBody>
      </p:sp>
      <p:sp>
        <p:nvSpPr>
          <p:cNvPr id="4" name="Date Placeholder 3"/>
          <p:cNvSpPr>
            <a:spLocks noGrp="1"/>
          </p:cNvSpPr>
          <p:nvPr>
            <p:ph type="dt" sz="half" idx="10"/>
          </p:nvPr>
        </p:nvSpPr>
        <p:spPr/>
        <p:txBody>
          <a:bodyPr/>
          <a:lstStyle/>
          <a:p>
            <a:fld id="{B333072B-37CF-44AA-96B1-7B8FC5F5EBA7}"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Environmental management Standards(CO5)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6"/>
            <a:ext cx="1447800" cy="817163"/>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US" sz="2000" u="sng" dirty="0">
                <a:hlinkClick r:id="rId2"/>
              </a:rPr>
              <a:t>https://www.youtube.com/watch?v=ad9KhgGw5iA</a:t>
            </a:r>
            <a:r>
              <a:rPr lang="en-US" sz="2000" dirty="0"/>
              <a:t>, </a:t>
            </a:r>
            <a:r>
              <a:rPr lang="en-US" sz="2000" u="sng" dirty="0">
                <a:hlinkClick r:id="rId3"/>
              </a:rPr>
              <a:t>https://www.youtube.com/watch?v=nW5g83NSH9M</a:t>
            </a:r>
            <a:r>
              <a:rPr lang="en-US" sz="2000" dirty="0"/>
              <a:t>, </a:t>
            </a:r>
            <a:r>
              <a:rPr lang="en-US" sz="2000" u="sng" dirty="0">
                <a:hlinkClick r:id="rId4"/>
              </a:rPr>
              <a:t>https://www.youtube.com/watch?v=xqSZL4Ka8xo</a:t>
            </a:r>
            <a:r>
              <a:rPr lang="en-US" sz="2000" dirty="0"/>
              <a:t>, </a:t>
            </a:r>
            <a:r>
              <a:rPr lang="en-US" sz="2000" u="sng" dirty="0">
                <a:hlinkClick r:id="rId5"/>
              </a:rPr>
              <a:t>https://www.youtube.com/watch?v=WAI-hPRoBqs</a:t>
            </a:r>
            <a:r>
              <a:rPr lang="en-US" sz="2000" dirty="0"/>
              <a:t>, </a:t>
            </a:r>
            <a:r>
              <a:rPr lang="en-US" sz="2000" u="sng" dirty="0">
                <a:hlinkClick r:id="rId6"/>
              </a:rPr>
              <a:t>https://www.youtube.com/watch?v=o-WpeyGlV9Y</a:t>
            </a:r>
            <a:r>
              <a:rPr lang="en-US" sz="2000" dirty="0"/>
              <a:t>, </a:t>
            </a:r>
            <a:r>
              <a:rPr lang="en-US" sz="2000" u="sng" dirty="0">
                <a:hlinkClick r:id="rId7"/>
              </a:rPr>
              <a:t>https://www.youtube.com/watch?v=EDmtawhADnY</a:t>
            </a:r>
            <a:endParaRPr lang="en-US" sz="2000" dirty="0"/>
          </a:p>
        </p:txBody>
      </p:sp>
      <p:sp>
        <p:nvSpPr>
          <p:cNvPr id="4" name="Date Placeholder 3"/>
          <p:cNvSpPr>
            <a:spLocks noGrp="1"/>
          </p:cNvSpPr>
          <p:nvPr>
            <p:ph type="dt" sz="half" idx="10"/>
          </p:nvPr>
        </p:nvSpPr>
        <p:spPr/>
        <p:txBody>
          <a:bodyPr/>
          <a:lstStyle/>
          <a:p>
            <a:fld id="{380E2CB2-1FEA-41DC-B1D2-4D0280478DE2}"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000" b="0" i="0" u="none" strike="noStrike" kern="1200" cap="none" spc="0" normalizeH="0" noProof="0" dirty="0">
                <a:ln>
                  <a:noFill/>
                </a:ln>
                <a:solidFill>
                  <a:schemeClr val="dk1"/>
                </a:solidFill>
                <a:effectLst/>
                <a:uLnTx/>
                <a:uFillTx/>
                <a:latin typeface="+mn-lt"/>
                <a:ea typeface="+mn-ea"/>
                <a:cs typeface="+mn-cs"/>
              </a:rPr>
              <a:t> Links, </a:t>
            </a:r>
            <a:r>
              <a:rPr kumimoji="0" lang="en-US" sz="3000" b="0" i="0" u="none" strike="noStrike" kern="1200" cap="none" spc="0" normalizeH="0" noProof="0" dirty="0" err="1">
                <a:ln>
                  <a:noFill/>
                </a:ln>
                <a:solidFill>
                  <a:schemeClr val="dk1"/>
                </a:solidFill>
                <a:effectLst/>
                <a:uLnTx/>
                <a:uFillTx/>
                <a:latin typeface="+mn-lt"/>
                <a:ea typeface="+mn-ea"/>
                <a:cs typeface="+mn-cs"/>
              </a:rPr>
              <a:t>Youtube</a:t>
            </a:r>
            <a:r>
              <a:rPr kumimoji="0" lang="en-US" sz="30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8"/>
          <a:srcRect/>
          <a:stretch>
            <a:fillRect/>
          </a:stretch>
        </p:blipFill>
        <p:spPr bwMode="auto">
          <a:xfrm>
            <a:off x="0" y="6"/>
            <a:ext cx="1447800" cy="81716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Autofit/>
          </a:bodyPr>
          <a:lstStyle/>
          <a:p>
            <a:r>
              <a:rPr lang="en-US" sz="1800" b="1" dirty="0"/>
              <a:t>1. Any adulterated elements leak into the ground, filtration, and are carried into a groundwater reservoir is known as _____________ .</a:t>
            </a:r>
            <a:endParaRPr lang="en-US" sz="1800" dirty="0"/>
          </a:p>
          <a:p>
            <a:r>
              <a:rPr lang="en-US" sz="1800" dirty="0"/>
              <a:t>A) Land contamination</a:t>
            </a:r>
          </a:p>
          <a:p>
            <a:r>
              <a:rPr lang="en-US" sz="1800" dirty="0"/>
              <a:t>B) Noise pollution</a:t>
            </a:r>
          </a:p>
          <a:p>
            <a:r>
              <a:rPr lang="en-US" sz="1800" dirty="0"/>
              <a:t>C) Water pollution</a:t>
            </a:r>
          </a:p>
          <a:p>
            <a:r>
              <a:rPr lang="en-US" sz="1800" dirty="0"/>
              <a:t>D) Air pollution</a:t>
            </a:r>
          </a:p>
          <a:p>
            <a:r>
              <a:rPr lang="en-US" sz="1800" b="1" dirty="0"/>
              <a:t>Answer: C</a:t>
            </a:r>
            <a:endParaRPr lang="en-US" sz="1800" dirty="0"/>
          </a:p>
          <a:p>
            <a:r>
              <a:rPr lang="en-US" sz="1800" b="1" dirty="0"/>
              <a:t>Q.2 South Africa is a leading exporter of which mineral?</a:t>
            </a:r>
            <a:endParaRPr lang="en-US" sz="1800" dirty="0"/>
          </a:p>
          <a:p>
            <a:r>
              <a:rPr lang="en-US" sz="1800" dirty="0"/>
              <a:t>A) Copper</a:t>
            </a:r>
          </a:p>
          <a:p>
            <a:r>
              <a:rPr lang="en-US" sz="1800" dirty="0"/>
              <a:t>B) Diamond</a:t>
            </a:r>
          </a:p>
          <a:p>
            <a:r>
              <a:rPr lang="en-US" sz="1800" dirty="0"/>
              <a:t>C) Silver</a:t>
            </a:r>
          </a:p>
          <a:p>
            <a:r>
              <a:rPr lang="en-US" sz="1800" dirty="0"/>
              <a:t>D) Gold</a:t>
            </a:r>
          </a:p>
          <a:p>
            <a:r>
              <a:rPr lang="en-US" sz="1800" b="1" dirty="0"/>
              <a:t>Answer: D</a:t>
            </a:r>
            <a:endParaRPr lang="en-US" sz="1800" dirty="0"/>
          </a:p>
        </p:txBody>
      </p:sp>
      <p:sp>
        <p:nvSpPr>
          <p:cNvPr id="4" name="Date Placeholder 3"/>
          <p:cNvSpPr>
            <a:spLocks noGrp="1"/>
          </p:cNvSpPr>
          <p:nvPr>
            <p:ph type="dt" sz="half" idx="10"/>
          </p:nvPr>
        </p:nvSpPr>
        <p:spPr/>
        <p:txBody>
          <a:bodyPr/>
          <a:lstStyle/>
          <a:p>
            <a:fld id="{3BCC4348-A9A6-4428-98D5-1D9637AC89A5}"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Quiz(CO5)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b="1" dirty="0"/>
              <a:t>Q.3 In which year did the word ‘sustainable development’ come into existence?</a:t>
            </a:r>
            <a:endParaRPr lang="en-US" sz="1800" dirty="0"/>
          </a:p>
          <a:p>
            <a:r>
              <a:rPr lang="en-US" sz="1800" dirty="0"/>
              <a:t>A) 1992</a:t>
            </a:r>
          </a:p>
          <a:p>
            <a:r>
              <a:rPr lang="en-US" sz="1800" dirty="0"/>
              <a:t>B) 1978</a:t>
            </a:r>
          </a:p>
          <a:p>
            <a:r>
              <a:rPr lang="en-US" sz="1800" dirty="0"/>
              <a:t>C) 1980</a:t>
            </a:r>
          </a:p>
          <a:p>
            <a:r>
              <a:rPr lang="en-US" sz="1800" dirty="0"/>
              <a:t>D) 1987</a:t>
            </a:r>
          </a:p>
          <a:p>
            <a:r>
              <a:rPr lang="en-US" sz="1800" b="1" dirty="0"/>
              <a:t>Answer: C</a:t>
            </a:r>
            <a:endParaRPr lang="en-US" sz="1800" dirty="0"/>
          </a:p>
          <a:p>
            <a:r>
              <a:rPr lang="en-US" sz="1800" b="1" dirty="0"/>
              <a:t>Q.4 In which year was the United Nations Commission on Sustainable Development (CSD) started by the UN General Assembly?</a:t>
            </a:r>
            <a:endParaRPr lang="en-US" sz="1800" dirty="0"/>
          </a:p>
          <a:p>
            <a:r>
              <a:rPr lang="en-US" sz="1800" dirty="0"/>
              <a:t>A) 1995</a:t>
            </a:r>
          </a:p>
          <a:p>
            <a:r>
              <a:rPr lang="en-US" sz="1800" dirty="0"/>
              <a:t>B) 1994</a:t>
            </a:r>
          </a:p>
          <a:p>
            <a:r>
              <a:rPr lang="en-US" sz="1800" dirty="0"/>
              <a:t>C) 1993</a:t>
            </a:r>
          </a:p>
          <a:p>
            <a:r>
              <a:rPr lang="en-US" sz="1800" dirty="0"/>
              <a:t>D) 1992</a:t>
            </a:r>
          </a:p>
          <a:p>
            <a:r>
              <a:rPr lang="en-US" sz="1800" b="1" dirty="0"/>
              <a:t>Answer: D</a:t>
            </a:r>
            <a:endParaRPr lang="en-US" sz="1800" dirty="0"/>
          </a:p>
          <a:p>
            <a:endParaRPr lang="en-US" sz="1800" dirty="0"/>
          </a:p>
        </p:txBody>
      </p:sp>
      <p:sp>
        <p:nvSpPr>
          <p:cNvPr id="4" name="Date Placeholder 3"/>
          <p:cNvSpPr>
            <a:spLocks noGrp="1"/>
          </p:cNvSpPr>
          <p:nvPr>
            <p:ph type="dt" sz="half" idx="10"/>
          </p:nvPr>
        </p:nvSpPr>
        <p:spPr/>
        <p:txBody>
          <a:bodyPr/>
          <a:lstStyle/>
          <a:p>
            <a:fld id="{02D2426F-B157-45EA-8F94-F755AF75CDBB}"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Daily Quiz</a:t>
            </a:r>
            <a:r>
              <a:rPr lang="en-US" sz="28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Autofit/>
          </a:bodyPr>
          <a:lstStyle/>
          <a:p>
            <a:r>
              <a:rPr lang="en-US" sz="1800" b="1" dirty="0"/>
              <a:t>5 Mercury and lead are toxic elements that cause ________________ .</a:t>
            </a:r>
            <a:endParaRPr lang="en-US" sz="1800" dirty="0"/>
          </a:p>
          <a:p>
            <a:r>
              <a:rPr lang="en-US" sz="1800" dirty="0"/>
              <a:t>A) Noise pollution</a:t>
            </a:r>
          </a:p>
          <a:p>
            <a:r>
              <a:rPr lang="en-US" sz="1800" dirty="0"/>
              <a:t>B) Air pollution</a:t>
            </a:r>
          </a:p>
          <a:p>
            <a:r>
              <a:rPr lang="en-US" sz="1800" dirty="0"/>
              <a:t>C) Water pollution</a:t>
            </a:r>
          </a:p>
          <a:p>
            <a:r>
              <a:rPr lang="en-US" sz="1800" dirty="0"/>
              <a:t>D) Land contamination</a:t>
            </a:r>
          </a:p>
          <a:p>
            <a:r>
              <a:rPr lang="en-US" sz="1800" b="1" dirty="0"/>
              <a:t>Answer: D</a:t>
            </a:r>
            <a:endParaRPr lang="en-US" sz="1800" dirty="0"/>
          </a:p>
          <a:p>
            <a:r>
              <a:rPr lang="en-US" sz="1800" b="1" dirty="0"/>
              <a:t>Q.6 What is the other word for landscaping?</a:t>
            </a:r>
            <a:endParaRPr lang="en-US" sz="1800" dirty="0"/>
          </a:p>
          <a:p>
            <a:r>
              <a:rPr lang="en-US" sz="1800" dirty="0"/>
              <a:t>A) Reduction</a:t>
            </a:r>
          </a:p>
          <a:p>
            <a:r>
              <a:rPr lang="en-US" sz="1800" dirty="0"/>
              <a:t>B) Restoration</a:t>
            </a:r>
          </a:p>
          <a:p>
            <a:r>
              <a:rPr lang="en-US" sz="1800" dirty="0"/>
              <a:t>C) Removing topsoil</a:t>
            </a:r>
          </a:p>
          <a:p>
            <a:r>
              <a:rPr lang="en-US" sz="1800" dirty="0"/>
              <a:t>D) Restore</a:t>
            </a:r>
          </a:p>
          <a:p>
            <a:r>
              <a:rPr lang="en-US" sz="1800" b="1" dirty="0"/>
              <a:t>Answer: B</a:t>
            </a:r>
            <a:endParaRPr lang="en-US" sz="1800" dirty="0"/>
          </a:p>
          <a:p>
            <a:endParaRPr lang="en-US" sz="1800" dirty="0"/>
          </a:p>
        </p:txBody>
      </p:sp>
      <p:sp>
        <p:nvSpPr>
          <p:cNvPr id="4" name="Date Placeholder 3"/>
          <p:cNvSpPr>
            <a:spLocks noGrp="1"/>
          </p:cNvSpPr>
          <p:nvPr>
            <p:ph type="dt" sz="half" idx="10"/>
          </p:nvPr>
        </p:nvSpPr>
        <p:spPr/>
        <p:txBody>
          <a:bodyPr/>
          <a:lstStyle/>
          <a:p>
            <a:fld id="{095E06B4-6922-4C22-AD7F-7F4ECBD20102}"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Daily Quiz</a:t>
            </a:r>
            <a:r>
              <a:rPr lang="en-US" sz="28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Autofit/>
          </a:bodyPr>
          <a:lstStyle/>
          <a:p>
            <a:pPr fontAlgn="t"/>
            <a:r>
              <a:rPr lang="en-US" sz="1800" dirty="0"/>
              <a:t>7. _____________development meets the needs of the present generation without compromising the ability of the future generation.</a:t>
            </a:r>
          </a:p>
          <a:p>
            <a:pPr fontAlgn="t"/>
            <a:r>
              <a:rPr lang="en-US" sz="1800" dirty="0"/>
              <a:t>(a) Sustainable</a:t>
            </a:r>
          </a:p>
          <a:p>
            <a:pPr fontAlgn="t"/>
            <a:r>
              <a:rPr lang="en-US" sz="1800" dirty="0"/>
              <a:t>(b) Original</a:t>
            </a:r>
          </a:p>
          <a:p>
            <a:pPr fontAlgn="t"/>
            <a:r>
              <a:rPr lang="en-US" sz="1800" dirty="0"/>
              <a:t>(c) Balanced</a:t>
            </a:r>
          </a:p>
          <a:p>
            <a:pPr fontAlgn="t"/>
            <a:r>
              <a:rPr lang="en-US" sz="1800" dirty="0"/>
              <a:t>(d) None of the above</a:t>
            </a:r>
          </a:p>
          <a:p>
            <a:pPr fontAlgn="t"/>
            <a:r>
              <a:rPr lang="en-US" sz="1800" dirty="0"/>
              <a:t>Answer a</a:t>
            </a:r>
          </a:p>
          <a:p>
            <a:pPr fontAlgn="t"/>
            <a:r>
              <a:rPr lang="en-US" sz="1800" dirty="0"/>
              <a:t>8.Which of the following is the feature of Sustainable Development?(a) Raises per capita income (b) Rational use of Natural Resources (c) No increase in Pollution</a:t>
            </a:r>
          </a:p>
          <a:p>
            <a:pPr fontAlgn="t"/>
            <a:r>
              <a:rPr lang="en-US" sz="1800" dirty="0"/>
              <a:t>(d) All of the above</a:t>
            </a:r>
          </a:p>
          <a:p>
            <a:pPr fontAlgn="t"/>
            <a:r>
              <a:rPr lang="en-US" sz="1800" dirty="0"/>
              <a:t>Answer---d</a:t>
            </a:r>
          </a:p>
          <a:p>
            <a:pPr fontAlgn="t"/>
            <a:r>
              <a:rPr lang="en-US" sz="1800" dirty="0"/>
              <a:t>9._____________development promotes the kind of development that minimizes environmental problems.(a) Sustainable (b) Original (c) Balanced</a:t>
            </a:r>
          </a:p>
          <a:p>
            <a:pPr fontAlgn="t"/>
            <a:r>
              <a:rPr lang="en-US" sz="1800" dirty="0"/>
              <a:t>(d) None of the above  Answer ----d</a:t>
            </a:r>
          </a:p>
        </p:txBody>
      </p:sp>
      <p:sp>
        <p:nvSpPr>
          <p:cNvPr id="4" name="Date Placeholder 3"/>
          <p:cNvSpPr>
            <a:spLocks noGrp="1"/>
          </p:cNvSpPr>
          <p:nvPr>
            <p:ph type="dt" sz="half" idx="10"/>
          </p:nvPr>
        </p:nvSpPr>
        <p:spPr/>
        <p:txBody>
          <a:bodyPr/>
          <a:lstStyle/>
          <a:p>
            <a:fld id="{CE49EA37-9610-4F72-9F65-76A66C67D4A3}"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Daily Quiz</a:t>
            </a:r>
            <a:r>
              <a:rPr lang="en-US" sz="28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Autofit/>
          </a:bodyPr>
          <a:lstStyle/>
          <a:p>
            <a:pPr fontAlgn="base"/>
            <a:r>
              <a:rPr lang="en-US" sz="1800" b="1" dirty="0"/>
              <a:t>10.Following is (are) the element(s) of sustainable agriculture</a:t>
            </a:r>
            <a:endParaRPr lang="en-US" sz="1800" dirty="0"/>
          </a:p>
          <a:p>
            <a:pPr fontAlgn="base"/>
            <a:r>
              <a:rPr lang="en-US" sz="1800" dirty="0"/>
              <a:t>(A) </a:t>
            </a:r>
            <a:r>
              <a:rPr lang="en-US" sz="1800" dirty="0" err="1"/>
              <a:t>permaculture</a:t>
            </a:r>
            <a:endParaRPr lang="en-US" sz="1800" dirty="0"/>
          </a:p>
          <a:p>
            <a:pPr fontAlgn="base"/>
            <a:r>
              <a:rPr lang="en-US" sz="1800" dirty="0"/>
              <a:t>(B) agro forestry</a:t>
            </a:r>
          </a:p>
          <a:p>
            <a:pPr fontAlgn="base"/>
            <a:r>
              <a:rPr lang="en-US" sz="1800" dirty="0"/>
              <a:t>(C) mixed farming</a:t>
            </a:r>
          </a:p>
          <a:p>
            <a:pPr fontAlgn="base"/>
            <a:r>
              <a:rPr lang="en-US" sz="1800" dirty="0"/>
              <a:t>(D) </a:t>
            </a:r>
            <a:r>
              <a:rPr lang="en-US" sz="1800" b="1" dirty="0"/>
              <a:t>all of the above</a:t>
            </a:r>
            <a:endParaRPr lang="en-US" sz="1800" dirty="0"/>
          </a:p>
          <a:p>
            <a:r>
              <a:rPr lang="en-US" sz="1800" dirty="0"/>
              <a:t>Answer-----D </a:t>
            </a:r>
          </a:p>
          <a:p>
            <a:pPr fontAlgn="t"/>
            <a:endParaRPr lang="en-US" sz="1800" dirty="0"/>
          </a:p>
        </p:txBody>
      </p:sp>
      <p:sp>
        <p:nvSpPr>
          <p:cNvPr id="4" name="Date Placeholder 3"/>
          <p:cNvSpPr>
            <a:spLocks noGrp="1"/>
          </p:cNvSpPr>
          <p:nvPr>
            <p:ph type="dt" sz="half" idx="10"/>
          </p:nvPr>
        </p:nvSpPr>
        <p:spPr/>
        <p:txBody>
          <a:bodyPr/>
          <a:lstStyle/>
          <a:p>
            <a:fld id="{5B2CDF4F-580A-4582-8FC3-F990D1A946EE}" type="datetime1">
              <a:rPr lang="en-US" smtClean="0"/>
              <a:t>11/12/2021</a:t>
            </a:fld>
            <a:endParaRPr lang="en-US"/>
          </a:p>
        </p:txBody>
      </p:sp>
      <p:sp>
        <p:nvSpPr>
          <p:cNvPr id="5" name="Footer Placeholder 4"/>
          <p:cNvSpPr>
            <a:spLocks noGrp="1"/>
          </p:cNvSpPr>
          <p:nvPr>
            <p:ph type="ftr" sz="quarter" idx="11"/>
          </p:nvPr>
        </p:nvSpPr>
        <p:spPr>
          <a:xfrm>
            <a:off x="2514600" y="6356356"/>
            <a:ext cx="50292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1.Name the online platform launched by the Ministry of Women and Child Development to support women entrepreneurs?</a:t>
            </a:r>
            <a:br>
              <a:rPr lang="en-US" sz="1800" dirty="0"/>
            </a:br>
            <a:r>
              <a:rPr lang="en-US" sz="1800" dirty="0"/>
              <a:t>A. Digital India</a:t>
            </a:r>
            <a:br>
              <a:rPr lang="en-US" sz="1800" dirty="0"/>
            </a:br>
            <a:r>
              <a:rPr lang="en-US" sz="1800" dirty="0"/>
              <a:t>B. Mahila E-</a:t>
            </a:r>
            <a:r>
              <a:rPr lang="en-US" sz="1800" dirty="0" err="1"/>
              <a:t>haat</a:t>
            </a:r>
            <a:br>
              <a:rPr lang="en-US" sz="1800" dirty="0"/>
            </a:br>
            <a:r>
              <a:rPr lang="en-US" sz="1800" dirty="0"/>
              <a:t>C. One Stop Centre Scheme</a:t>
            </a:r>
            <a:br>
              <a:rPr lang="en-US" sz="1800" dirty="0"/>
            </a:br>
            <a:r>
              <a:rPr lang="en-US" sz="1800" dirty="0"/>
              <a:t>D. None of the above</a:t>
            </a:r>
            <a:br>
              <a:rPr lang="en-US" sz="1800" dirty="0"/>
            </a:br>
            <a:r>
              <a:rPr lang="en-US" sz="1800" dirty="0"/>
              <a:t>Ans. B</a:t>
            </a:r>
            <a:br>
              <a:rPr lang="en-US" sz="1800" dirty="0"/>
            </a:br>
            <a:endParaRPr lang="en-US" sz="1800" dirty="0"/>
          </a:p>
          <a:p>
            <a:r>
              <a:rPr lang="en-US" sz="1800" dirty="0"/>
              <a:t>2.The Central Social Welfare Board was established in....</a:t>
            </a:r>
            <a:br>
              <a:rPr lang="en-US" sz="1800" dirty="0"/>
            </a:br>
            <a:r>
              <a:rPr lang="en-US" sz="1800" dirty="0"/>
              <a:t>A. 1950</a:t>
            </a:r>
            <a:br>
              <a:rPr lang="en-US" sz="1800" dirty="0"/>
            </a:br>
            <a:r>
              <a:rPr lang="en-US" sz="1800" dirty="0"/>
              <a:t>B. 1951</a:t>
            </a:r>
            <a:br>
              <a:rPr lang="en-US" sz="1800" dirty="0"/>
            </a:br>
            <a:r>
              <a:rPr lang="en-US" sz="1800" dirty="0"/>
              <a:t>C. 1952</a:t>
            </a:r>
            <a:br>
              <a:rPr lang="en-US" sz="1800" dirty="0"/>
            </a:br>
            <a:r>
              <a:rPr lang="en-US" sz="1800" dirty="0"/>
              <a:t>D. 1953</a:t>
            </a:r>
            <a:br>
              <a:rPr lang="en-US" sz="1800" dirty="0"/>
            </a:br>
            <a:r>
              <a:rPr lang="en-US" sz="1800" dirty="0"/>
              <a:t>Ans. D</a:t>
            </a:r>
          </a:p>
          <a:p>
            <a:endParaRPr lang="en-US" sz="1800" dirty="0"/>
          </a:p>
        </p:txBody>
      </p:sp>
      <p:sp>
        <p:nvSpPr>
          <p:cNvPr id="4" name="Date Placeholder 3"/>
          <p:cNvSpPr>
            <a:spLocks noGrp="1"/>
          </p:cNvSpPr>
          <p:nvPr>
            <p:ph type="dt" sz="half" idx="10"/>
          </p:nvPr>
        </p:nvSpPr>
        <p:spPr/>
        <p:txBody>
          <a:bodyPr/>
          <a:lstStyle/>
          <a:p>
            <a:fld id="{878B2A73-46FE-4879-9700-7EBEEB8E9786}" type="datetime1">
              <a:rPr lang="en-US" smtClean="0"/>
              <a:t>11/12/2021</a:t>
            </a:fld>
            <a:endParaRPr lang="en-US"/>
          </a:p>
        </p:txBody>
      </p:sp>
      <p:sp>
        <p:nvSpPr>
          <p:cNvPr id="5" name="Footer Placeholder 4"/>
          <p:cNvSpPr>
            <a:spLocks noGrp="1"/>
          </p:cNvSpPr>
          <p:nvPr>
            <p:ph type="ftr" sz="quarter" idx="11"/>
          </p:nvPr>
        </p:nvSpPr>
        <p:spPr>
          <a:xfrm>
            <a:off x="2514600" y="6324606"/>
            <a:ext cx="48768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r>
              <a:rPr lang="en-US" sz="2400" dirty="0"/>
              <a:t>(CO5)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UNIT-IV (Pollution and Solid Waste Management)</a:t>
            </a:r>
            <a:endParaRPr lang="en-US" sz="1800" b="1" dirty="0"/>
          </a:p>
          <a:p>
            <a:pPr algn="just"/>
            <a:r>
              <a:rPr lang="en-US" sz="2000" b="1" dirty="0"/>
              <a:t>Air pollution:</a:t>
            </a:r>
            <a:r>
              <a:rPr lang="en-US" sz="2000" dirty="0"/>
              <a:t> sources of air pollution, Primary and secondary air pollutants. Origin and effects of SO</a:t>
            </a:r>
            <a:r>
              <a:rPr lang="en-US" sz="2000" baseline="-25000" dirty="0"/>
              <a:t>X</a:t>
            </a:r>
            <a:r>
              <a:rPr lang="en-US" sz="2000" dirty="0"/>
              <a:t>, NO</a:t>
            </a:r>
            <a:r>
              <a:rPr lang="en-US" sz="2000" baseline="-25000" dirty="0"/>
              <a:t>X</a:t>
            </a:r>
            <a:r>
              <a:rPr lang="en-US" sz="2000" dirty="0"/>
              <a:t>, CO</a:t>
            </a:r>
            <a:r>
              <a:rPr lang="en-US" sz="2000" baseline="-25000" dirty="0"/>
              <a:t>X</a:t>
            </a:r>
            <a:r>
              <a:rPr lang="en-US" sz="2000" dirty="0"/>
              <a:t>, CFC’s, Hydrocarbon,, control of air pollution.</a:t>
            </a:r>
          </a:p>
          <a:p>
            <a:pPr algn="just"/>
            <a:r>
              <a:rPr lang="en-US" sz="2000" b="1" dirty="0"/>
              <a:t>Water pollution:</a:t>
            </a:r>
            <a:r>
              <a:rPr lang="en-US" sz="2000" dirty="0"/>
              <a:t> sources and types of water pollution, Effects of water pollution, Eutrophication,</a:t>
            </a:r>
          </a:p>
          <a:p>
            <a:pPr algn="just"/>
            <a:r>
              <a:rPr lang="en-US" sz="2000" b="1" dirty="0"/>
              <a:t>Soil pollution:</a:t>
            </a:r>
            <a:r>
              <a:rPr lang="en-US" sz="2000" dirty="0"/>
              <a:t> Causes of soil pollution, Effects of soil pollution</a:t>
            </a:r>
          </a:p>
          <a:p>
            <a:pPr algn="just"/>
            <a:r>
              <a:rPr lang="en-US" sz="2000" b="1" dirty="0"/>
              <a:t>Noise Pollution: </a:t>
            </a:r>
            <a:r>
              <a:rPr lang="en-US" sz="2000" dirty="0"/>
              <a:t>Major sources of and effects of noise pollution on health, </a:t>
            </a:r>
          </a:p>
          <a:p>
            <a:pPr algn="just"/>
            <a:r>
              <a:rPr lang="en-US" sz="2000" b="1" dirty="0"/>
              <a:t>Radioactive and thermal pollution:</a:t>
            </a:r>
            <a:r>
              <a:rPr lang="en-US" sz="2000" dirty="0"/>
              <a:t> sources and their effects on surrounding environment.</a:t>
            </a:r>
          </a:p>
          <a:p>
            <a:pPr algn="just"/>
            <a:r>
              <a:rPr lang="en-US" sz="2000" dirty="0"/>
              <a:t>Solid waste disposal and its effects on surrounding environment</a:t>
            </a:r>
          </a:p>
          <a:p>
            <a:pPr algn="just"/>
            <a:r>
              <a:rPr lang="en-US" sz="2000" dirty="0"/>
              <a:t>Climate change, global warming, acid rain, ozone layer depletion, </a:t>
            </a:r>
          </a:p>
          <a:p>
            <a:endParaRPr lang="en-US" sz="1800" dirty="0"/>
          </a:p>
        </p:txBody>
      </p:sp>
      <p:sp>
        <p:nvSpPr>
          <p:cNvPr id="6" name="Date Placeholder 5"/>
          <p:cNvSpPr>
            <a:spLocks noGrp="1"/>
          </p:cNvSpPr>
          <p:nvPr>
            <p:ph type="dt" sz="half" idx="10"/>
          </p:nvPr>
        </p:nvSpPr>
        <p:spPr/>
        <p:txBody>
          <a:bodyPr/>
          <a:lstStyle/>
          <a:p>
            <a:fld id="{AC3C0AA7-C514-4DE3-B3B8-3C29C54C3CF2}"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1069691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410200"/>
          </a:xfrm>
        </p:spPr>
        <p:txBody>
          <a:bodyPr>
            <a:noAutofit/>
          </a:bodyPr>
          <a:lstStyle/>
          <a:p>
            <a:r>
              <a:rPr lang="en-US" sz="1800" b="1" dirty="0"/>
              <a:t>3.Indira Gandhi Matritva Sahyog Yojana was launched in...</a:t>
            </a:r>
            <a:br>
              <a:rPr lang="en-US" sz="1800" dirty="0"/>
            </a:br>
            <a:r>
              <a:rPr lang="en-US" sz="1800" dirty="0"/>
              <a:t>A. 2008 B. 2010 C. 2012 D. 2015</a:t>
            </a:r>
            <a:br>
              <a:rPr lang="en-US" sz="1800" dirty="0"/>
            </a:br>
            <a:r>
              <a:rPr lang="en-US" sz="1800" b="1" dirty="0"/>
              <a:t>Ans. B</a:t>
            </a:r>
            <a:br>
              <a:rPr lang="en-US" sz="1800" dirty="0"/>
            </a:br>
            <a:r>
              <a:rPr lang="en-US" sz="1800" dirty="0"/>
              <a:t>4.</a:t>
            </a:r>
            <a:r>
              <a:rPr lang="en-US" sz="1800" b="1" dirty="0"/>
              <a:t>National Mission for Empowerment of Women was launched on:</a:t>
            </a:r>
            <a:br>
              <a:rPr lang="en-US" sz="1800" dirty="0"/>
            </a:br>
            <a:r>
              <a:rPr lang="en-US" sz="1800" dirty="0"/>
              <a:t>A. 15 August, 2010</a:t>
            </a:r>
            <a:br>
              <a:rPr lang="en-US" sz="1800" dirty="0"/>
            </a:br>
            <a:r>
              <a:rPr lang="en-US" sz="1800" dirty="0"/>
              <a:t>B. 15 August, 2011</a:t>
            </a:r>
            <a:br>
              <a:rPr lang="en-US" sz="1800" dirty="0"/>
            </a:br>
            <a:r>
              <a:rPr lang="en-US" sz="1800" dirty="0"/>
              <a:t>C. 15 October, 2010</a:t>
            </a:r>
            <a:br>
              <a:rPr lang="en-US" sz="1800" dirty="0"/>
            </a:br>
            <a:r>
              <a:rPr lang="en-US" sz="1800" dirty="0"/>
              <a:t>D. 15 October, 2011</a:t>
            </a:r>
            <a:br>
              <a:rPr lang="en-US" sz="1800" dirty="0"/>
            </a:br>
            <a:r>
              <a:rPr lang="en-US" sz="1800" b="1" dirty="0"/>
              <a:t>Ans. B</a:t>
            </a:r>
            <a:br>
              <a:rPr lang="en-US" sz="1800" dirty="0"/>
            </a:br>
            <a:endParaRPr lang="en-US" sz="1800" dirty="0"/>
          </a:p>
          <a:p>
            <a:r>
              <a:rPr lang="en-US" sz="1800" b="1" dirty="0"/>
              <a:t>5.Which scheme promotes community participation through involvement of Students Volunteers for empowerment of rural women?</a:t>
            </a:r>
            <a:br>
              <a:rPr lang="en-US" sz="1800" dirty="0"/>
            </a:br>
            <a:r>
              <a:rPr lang="en-US" sz="1800" dirty="0"/>
              <a:t>A. NAND-GHAR YOJANA</a:t>
            </a:r>
            <a:br>
              <a:rPr lang="en-US" sz="1800" dirty="0"/>
            </a:br>
            <a:r>
              <a:rPr lang="en-US" sz="1800" dirty="0"/>
              <a:t>B. eSamvad Portal</a:t>
            </a:r>
            <a:br>
              <a:rPr lang="en-US" sz="1800" dirty="0"/>
            </a:br>
            <a:r>
              <a:rPr lang="en-US" sz="1800" dirty="0"/>
              <a:t>C. Pradhan Mantri Mahila Shakti Kendra scheme</a:t>
            </a:r>
            <a:br>
              <a:rPr lang="en-US" sz="1800" dirty="0"/>
            </a:br>
            <a:r>
              <a:rPr lang="en-US" sz="1800" dirty="0"/>
              <a:t>D. She-Box Portal</a:t>
            </a:r>
            <a:br>
              <a:rPr lang="en-US" sz="1800" dirty="0"/>
            </a:br>
            <a:r>
              <a:rPr lang="en-US" sz="1800" b="1" dirty="0"/>
              <a:t>Ans. C</a:t>
            </a:r>
            <a:endParaRPr lang="en-US" sz="1800" dirty="0"/>
          </a:p>
          <a:p>
            <a:endParaRPr lang="en-US" sz="1800" dirty="0"/>
          </a:p>
        </p:txBody>
      </p:sp>
      <p:sp>
        <p:nvSpPr>
          <p:cNvPr id="4" name="Date Placeholder 3"/>
          <p:cNvSpPr>
            <a:spLocks noGrp="1"/>
          </p:cNvSpPr>
          <p:nvPr>
            <p:ph type="dt" sz="half" idx="10"/>
          </p:nvPr>
        </p:nvSpPr>
        <p:spPr/>
        <p:txBody>
          <a:bodyPr/>
          <a:lstStyle/>
          <a:p>
            <a:fld id="{08779FBE-FE1E-48C5-A24B-6E5921ABD26D}" type="datetime1">
              <a:rPr lang="en-US" smtClean="0"/>
              <a:t>11/12/2021</a:t>
            </a:fld>
            <a:endParaRPr lang="en-US"/>
          </a:p>
        </p:txBody>
      </p:sp>
      <p:sp>
        <p:nvSpPr>
          <p:cNvPr id="5" name="Footer Placeholder 4"/>
          <p:cNvSpPr>
            <a:spLocks noGrp="1"/>
          </p:cNvSpPr>
          <p:nvPr>
            <p:ph type="ftr" sz="quarter" idx="11"/>
          </p:nvPr>
        </p:nvSpPr>
        <p:spPr>
          <a:xfrm>
            <a:off x="2514600" y="6324606"/>
            <a:ext cx="48768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r>
              <a:rPr lang="en-US" sz="2400" dirty="0"/>
              <a:t>(CO5)</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6.Name the online platform launched by the Ministry of Women and Child Development to support women entrepreneurs?</a:t>
            </a:r>
            <a:br>
              <a:rPr lang="en-US" sz="1800" dirty="0"/>
            </a:br>
            <a:r>
              <a:rPr lang="en-US" sz="1800" dirty="0"/>
              <a:t>A. Digital India</a:t>
            </a:r>
            <a:br>
              <a:rPr lang="en-US" sz="1800" dirty="0"/>
            </a:br>
            <a:r>
              <a:rPr lang="en-US" sz="1800" dirty="0"/>
              <a:t>B. Mahila E-</a:t>
            </a:r>
            <a:r>
              <a:rPr lang="en-US" sz="1800" dirty="0" err="1"/>
              <a:t>haat</a:t>
            </a:r>
            <a:br>
              <a:rPr lang="en-US" sz="1800" dirty="0"/>
            </a:br>
            <a:r>
              <a:rPr lang="en-US" sz="1800" dirty="0"/>
              <a:t>C. One Stop Centre Scheme</a:t>
            </a:r>
            <a:br>
              <a:rPr lang="en-US" sz="1800" dirty="0"/>
            </a:br>
            <a:r>
              <a:rPr lang="en-US" sz="1800" dirty="0"/>
              <a:t>D. None of the above</a:t>
            </a:r>
            <a:br>
              <a:rPr lang="en-US" sz="1800" dirty="0"/>
            </a:br>
            <a:r>
              <a:rPr lang="en-US" sz="1800" dirty="0"/>
              <a:t>Ans. B</a:t>
            </a:r>
            <a:br>
              <a:rPr lang="en-US" sz="1800" dirty="0"/>
            </a:br>
            <a:endParaRPr lang="en-US" sz="1800" dirty="0"/>
          </a:p>
          <a:p>
            <a:r>
              <a:rPr lang="en-US" sz="1800" dirty="0"/>
              <a:t>7.The Central Social Welfare Board was established in....</a:t>
            </a:r>
            <a:br>
              <a:rPr lang="en-US" sz="1800" dirty="0"/>
            </a:br>
            <a:r>
              <a:rPr lang="en-US" sz="1800" dirty="0"/>
              <a:t>A. 1950</a:t>
            </a:r>
            <a:br>
              <a:rPr lang="en-US" sz="1800" dirty="0"/>
            </a:br>
            <a:r>
              <a:rPr lang="en-US" sz="1800" dirty="0"/>
              <a:t>B. 1951</a:t>
            </a:r>
            <a:br>
              <a:rPr lang="en-US" sz="1800" dirty="0"/>
            </a:br>
            <a:r>
              <a:rPr lang="en-US" sz="1800" dirty="0"/>
              <a:t>C. 1952</a:t>
            </a:r>
            <a:br>
              <a:rPr lang="en-US" sz="1800" dirty="0"/>
            </a:br>
            <a:r>
              <a:rPr lang="en-US" sz="1800" dirty="0"/>
              <a:t>D. 1953</a:t>
            </a:r>
            <a:br>
              <a:rPr lang="en-US" sz="1800" dirty="0"/>
            </a:br>
            <a:r>
              <a:rPr lang="en-US" sz="1800" dirty="0"/>
              <a:t>Ans. D</a:t>
            </a:r>
          </a:p>
          <a:p>
            <a:endParaRPr lang="en-US" sz="1800" dirty="0"/>
          </a:p>
        </p:txBody>
      </p:sp>
      <p:sp>
        <p:nvSpPr>
          <p:cNvPr id="4" name="Date Placeholder 3"/>
          <p:cNvSpPr>
            <a:spLocks noGrp="1"/>
          </p:cNvSpPr>
          <p:nvPr>
            <p:ph type="dt" sz="half" idx="10"/>
          </p:nvPr>
        </p:nvSpPr>
        <p:spPr/>
        <p:txBody>
          <a:bodyPr/>
          <a:lstStyle/>
          <a:p>
            <a:fld id="{D9199408-0055-41D4-BDC3-7ADA25612C2A}" type="datetime1">
              <a:rPr lang="en-US" smtClean="0"/>
              <a:t>11/12/2021</a:t>
            </a:fld>
            <a:endParaRPr lang="en-US"/>
          </a:p>
        </p:txBody>
      </p:sp>
      <p:sp>
        <p:nvSpPr>
          <p:cNvPr id="5" name="Footer Placeholder 4"/>
          <p:cNvSpPr>
            <a:spLocks noGrp="1"/>
          </p:cNvSpPr>
          <p:nvPr>
            <p:ph type="ftr" sz="quarter" idx="11"/>
          </p:nvPr>
        </p:nvSpPr>
        <p:spPr>
          <a:xfrm>
            <a:off x="2514600" y="6324606"/>
            <a:ext cx="48768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r>
              <a:rPr lang="en-US" sz="28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fontScale="85000" lnSpcReduction="20000"/>
          </a:bodyPr>
          <a:lstStyle/>
          <a:p>
            <a:pPr fontAlgn="base"/>
            <a:r>
              <a:rPr lang="en-US" sz="1800" b="1" dirty="0"/>
              <a:t>8-The United Nations Conference on Sustainable Development (UNCSD) is also known as</a:t>
            </a:r>
            <a:endParaRPr lang="en-US" sz="1800" dirty="0"/>
          </a:p>
          <a:p>
            <a:pPr fontAlgn="base"/>
            <a:r>
              <a:rPr lang="en-US" sz="1800" dirty="0"/>
              <a:t>(A) Rio 2010</a:t>
            </a:r>
          </a:p>
          <a:p>
            <a:pPr fontAlgn="base"/>
            <a:r>
              <a:rPr lang="en-US" sz="1800" dirty="0"/>
              <a:t>(B) Rio 2011</a:t>
            </a:r>
          </a:p>
          <a:p>
            <a:pPr fontAlgn="base"/>
            <a:r>
              <a:rPr lang="en-US" sz="1800" b="1" dirty="0"/>
              <a:t>(C) Rio 2012</a:t>
            </a:r>
            <a:endParaRPr lang="en-US" sz="1800" dirty="0"/>
          </a:p>
          <a:p>
            <a:pPr fontAlgn="base"/>
            <a:r>
              <a:rPr lang="en-US" sz="1800" dirty="0"/>
              <a:t>(D) Rio 2013</a:t>
            </a:r>
          </a:p>
          <a:p>
            <a:r>
              <a:rPr lang="en-US" sz="1800" dirty="0"/>
              <a:t> Answer---C</a:t>
            </a:r>
          </a:p>
          <a:p>
            <a:r>
              <a:rPr lang="en-US" sz="1800" b="1" dirty="0"/>
              <a:t>9 Which of the following options is correct when we only accomplish two out of three pillars of sustainable development?</a:t>
            </a:r>
            <a:endParaRPr lang="en-US" sz="1800" dirty="0"/>
          </a:p>
          <a:p>
            <a:r>
              <a:rPr lang="en-US" sz="1800" dirty="0"/>
              <a:t>A) Economic + Environmental sustainability = Viable</a:t>
            </a:r>
          </a:p>
          <a:p>
            <a:r>
              <a:rPr lang="en-US" sz="1800" dirty="0"/>
              <a:t>B) Social + Environmental sustainability = Bearable</a:t>
            </a:r>
          </a:p>
          <a:p>
            <a:r>
              <a:rPr lang="en-US" sz="1800" dirty="0"/>
              <a:t>C) Social + Economic sustainability = Equitable</a:t>
            </a:r>
          </a:p>
          <a:p>
            <a:r>
              <a:rPr lang="en-US" sz="1800" b="1" dirty="0"/>
              <a:t>D) All of the above</a:t>
            </a:r>
          </a:p>
          <a:p>
            <a:r>
              <a:rPr lang="en-US" sz="1800" b="1" dirty="0"/>
              <a:t>Answer-----D</a:t>
            </a:r>
            <a:endParaRPr lang="en-US" sz="1800" dirty="0"/>
          </a:p>
          <a:p>
            <a:r>
              <a:rPr lang="en-US" sz="1800" b="1" dirty="0"/>
              <a:t>10 In which year did the word ‘sustainable development’ come into existence?</a:t>
            </a:r>
            <a:endParaRPr lang="en-US" sz="1800" dirty="0"/>
          </a:p>
          <a:p>
            <a:r>
              <a:rPr lang="en-US" sz="1800" dirty="0"/>
              <a:t>A) 1992</a:t>
            </a:r>
          </a:p>
          <a:p>
            <a:r>
              <a:rPr lang="en-US" sz="1800" dirty="0"/>
              <a:t>B) 1978</a:t>
            </a:r>
          </a:p>
          <a:p>
            <a:r>
              <a:rPr lang="en-US" sz="1800" b="1" dirty="0"/>
              <a:t>C) 1980</a:t>
            </a:r>
            <a:endParaRPr lang="en-US" sz="1800" dirty="0"/>
          </a:p>
          <a:p>
            <a:r>
              <a:rPr lang="en-US" sz="1800" dirty="0"/>
              <a:t>D) 1987</a:t>
            </a:r>
          </a:p>
          <a:p>
            <a:r>
              <a:rPr lang="en-US" sz="1800" dirty="0"/>
              <a:t>Answer-----C</a:t>
            </a:r>
          </a:p>
          <a:p>
            <a:endParaRPr lang="en-US" sz="1800" dirty="0"/>
          </a:p>
        </p:txBody>
      </p:sp>
      <p:sp>
        <p:nvSpPr>
          <p:cNvPr id="4" name="Date Placeholder 3"/>
          <p:cNvSpPr>
            <a:spLocks noGrp="1"/>
          </p:cNvSpPr>
          <p:nvPr>
            <p:ph type="dt" sz="half" idx="10"/>
          </p:nvPr>
        </p:nvSpPr>
        <p:spPr/>
        <p:txBody>
          <a:bodyPr/>
          <a:lstStyle/>
          <a:p>
            <a:fld id="{5FBCF79D-9186-4005-933E-885903CD4DFB}" type="datetime1">
              <a:rPr lang="en-US" smtClean="0"/>
              <a:t>11/12/2021</a:t>
            </a:fld>
            <a:endParaRPr lang="en-US"/>
          </a:p>
        </p:txBody>
      </p:sp>
      <p:sp>
        <p:nvSpPr>
          <p:cNvPr id="5" name="Footer Placeholder 4"/>
          <p:cNvSpPr>
            <a:spLocks noGrp="1"/>
          </p:cNvSpPr>
          <p:nvPr>
            <p:ph type="ftr" sz="quarter" idx="11"/>
          </p:nvPr>
        </p:nvSpPr>
        <p:spPr>
          <a:xfrm>
            <a:off x="2514600" y="6324606"/>
            <a:ext cx="48768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6"/>
            <a:ext cx="8229600" cy="4525963"/>
          </a:xfrm>
        </p:spPr>
        <p:txBody>
          <a:bodyPr>
            <a:normAutofit/>
          </a:bodyPr>
          <a:lstStyle/>
          <a:p>
            <a:r>
              <a:rPr lang="en-US" sz="1800" dirty="0"/>
              <a:t>NEW SYLLABUS AUTONOMUS</a:t>
            </a:r>
          </a:p>
        </p:txBody>
      </p:sp>
      <p:sp>
        <p:nvSpPr>
          <p:cNvPr id="4" name="Date Placeholder 3"/>
          <p:cNvSpPr>
            <a:spLocks noGrp="1"/>
          </p:cNvSpPr>
          <p:nvPr>
            <p:ph type="dt" sz="half" idx="10"/>
          </p:nvPr>
        </p:nvSpPr>
        <p:spPr/>
        <p:txBody>
          <a:bodyPr/>
          <a:lstStyle/>
          <a:p>
            <a:fld id="{55383D3A-4887-49BF-9D50-15BDD8976499}" type="datetime1">
              <a:rPr lang="en-US" smtClean="0"/>
              <a:t>11/12/2021</a:t>
            </a:fld>
            <a:endParaRPr lang="en-US"/>
          </a:p>
        </p:txBody>
      </p:sp>
      <p:sp>
        <p:nvSpPr>
          <p:cNvPr id="5" name="Footer Placeholder 4"/>
          <p:cNvSpPr>
            <a:spLocks noGrp="1"/>
          </p:cNvSpPr>
          <p:nvPr>
            <p:ph type="ftr" sz="quarter" idx="11"/>
          </p:nvPr>
        </p:nvSpPr>
        <p:spPr>
          <a:xfrm>
            <a:off x="2514600" y="6324606"/>
            <a:ext cx="48768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D4220E-F1D6-46BE-A58C-DCF621ADC837}" type="datetime1">
              <a:rPr lang="en-US" smtClean="0"/>
              <a:t>11/12/2021</a:t>
            </a:fld>
            <a:endParaRPr lang="en-US"/>
          </a:p>
        </p:txBody>
      </p:sp>
      <p:sp>
        <p:nvSpPr>
          <p:cNvPr id="5" name="Footer Placeholder 4"/>
          <p:cNvSpPr>
            <a:spLocks noGrp="1"/>
          </p:cNvSpPr>
          <p:nvPr>
            <p:ph type="ftr" sz="quarter" idx="11"/>
          </p:nvPr>
        </p:nvSpPr>
        <p:spPr>
          <a:xfrm>
            <a:off x="2514600" y="6356356"/>
            <a:ext cx="51816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
        <p:nvSpPr>
          <p:cNvPr id="9" name="Rectangle 8"/>
          <p:cNvSpPr/>
          <p:nvPr/>
        </p:nvSpPr>
        <p:spPr>
          <a:xfrm>
            <a:off x="762000" y="914400"/>
            <a:ext cx="8382000" cy="5355312"/>
          </a:xfrm>
          <a:prstGeom prst="rect">
            <a:avLst/>
          </a:prstGeom>
        </p:spPr>
        <p:txBody>
          <a:bodyPr wrap="square">
            <a:spAutoFit/>
          </a:bodyPr>
          <a:lstStyle/>
          <a:p>
            <a:r>
              <a:rPr lang="en-US" b="1" dirty="0"/>
              <a:t>Sustainable development</a:t>
            </a:r>
            <a:r>
              <a:rPr lang="en-US" dirty="0"/>
              <a:t> is </a:t>
            </a:r>
            <a:r>
              <a:rPr lang="en-US" b="1" dirty="0"/>
              <a:t>development</a:t>
            </a:r>
            <a:r>
              <a:rPr lang="en-US" dirty="0"/>
              <a:t> that meets the needs of the present without compromising the ability of future generations to meet their own needs. </a:t>
            </a:r>
            <a:r>
              <a:rPr lang="en-US" b="1" dirty="0"/>
              <a:t>Sustainable development</a:t>
            </a:r>
            <a:r>
              <a:rPr lang="en-US" dirty="0"/>
              <a:t> has continued to evolve as that of protecting the world's resources while its true agenda is to control the world's resources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Rectangle 9"/>
          <p:cNvSpPr/>
          <p:nvPr/>
        </p:nvSpPr>
        <p:spPr>
          <a:xfrm>
            <a:off x="838200" y="2133600"/>
            <a:ext cx="7924800" cy="1200329"/>
          </a:xfrm>
          <a:prstGeom prst="rect">
            <a:avLst/>
          </a:prstGeom>
        </p:spPr>
        <p:txBody>
          <a:bodyPr wrap="square">
            <a:spAutoFit/>
          </a:bodyPr>
          <a:lstStyle/>
          <a:p>
            <a:r>
              <a:rPr lang="en-US" dirty="0"/>
              <a:t>Women’s Education in India is a long-standing necessity. </a:t>
            </a:r>
          </a:p>
          <a:p>
            <a:r>
              <a:rPr lang="en-US" dirty="0"/>
              <a:t>Women are often stereotypically viewed as the caretakers of the house. However, in the modern age, women’s rights are being recognized; most importantly, their right to receive an education. </a:t>
            </a:r>
          </a:p>
        </p:txBody>
      </p:sp>
      <p:sp>
        <p:nvSpPr>
          <p:cNvPr id="11" name="Rectangle 10"/>
          <p:cNvSpPr/>
          <p:nvPr/>
        </p:nvSpPr>
        <p:spPr>
          <a:xfrm>
            <a:off x="838200" y="3352800"/>
            <a:ext cx="7924800" cy="1477328"/>
          </a:xfrm>
          <a:prstGeom prst="rect">
            <a:avLst/>
          </a:prstGeom>
        </p:spPr>
        <p:txBody>
          <a:bodyPr wrap="square">
            <a:spAutoFit/>
          </a:bodyPr>
          <a:lstStyle/>
          <a:p>
            <a:r>
              <a:rPr lang="en-US" dirty="0"/>
              <a:t>NGO’s play a significant role in bringing social change in society and development of society. In different parts of the world, it has proven that these organizations have many sides. To be a member of it people need to be educated, enthusiastic and </a:t>
            </a:r>
            <a:r>
              <a:rPr lang="en-US" dirty="0" err="1"/>
              <a:t>inspired.society</a:t>
            </a:r>
            <a:r>
              <a:rPr lang="en-US" dirty="0"/>
              <a:t> since its inception and never enjoyed benefits that government has facilitated them with. Such as women’s education, STs, and SCs.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070999-D158-4FF8-A571-12B5A4E5C8A4}" type="datetime1">
              <a:rPr lang="en-US" smtClean="0"/>
              <a:t>11/12/2021</a:t>
            </a:fld>
            <a:endParaRPr lang="en-US"/>
          </a:p>
        </p:txBody>
      </p:sp>
      <p:sp>
        <p:nvSpPr>
          <p:cNvPr id="5" name="Footer Placeholder 4"/>
          <p:cNvSpPr>
            <a:spLocks noGrp="1"/>
          </p:cNvSpPr>
          <p:nvPr>
            <p:ph type="ftr" sz="quarter" idx="11"/>
          </p:nvPr>
        </p:nvSpPr>
        <p:spPr>
          <a:xfrm>
            <a:off x="2514600" y="6356356"/>
            <a:ext cx="51816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
        <p:nvSpPr>
          <p:cNvPr id="9" name="Rectangle 8"/>
          <p:cNvSpPr/>
          <p:nvPr/>
        </p:nvSpPr>
        <p:spPr>
          <a:xfrm>
            <a:off x="762000" y="914400"/>
            <a:ext cx="8382000" cy="3970318"/>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Rectangle 10"/>
          <p:cNvSpPr/>
          <p:nvPr/>
        </p:nvSpPr>
        <p:spPr>
          <a:xfrm>
            <a:off x="838200" y="3352800"/>
            <a:ext cx="7924800" cy="369332"/>
          </a:xfrm>
          <a:prstGeom prst="rect">
            <a:avLst/>
          </a:prstGeom>
        </p:spPr>
        <p:txBody>
          <a:bodyPr wrap="square">
            <a:spAutoFit/>
          </a:bodyPr>
          <a:lstStyle/>
          <a:p>
            <a:r>
              <a:rPr lang="en-US" dirty="0"/>
              <a:t>.</a:t>
            </a:r>
          </a:p>
        </p:txBody>
      </p:sp>
      <p:sp>
        <p:nvSpPr>
          <p:cNvPr id="12" name="Rectangle 11"/>
          <p:cNvSpPr/>
          <p:nvPr/>
        </p:nvSpPr>
        <p:spPr>
          <a:xfrm>
            <a:off x="304800" y="838200"/>
            <a:ext cx="8534400" cy="4801314"/>
          </a:xfrm>
          <a:prstGeom prst="rect">
            <a:avLst/>
          </a:prstGeom>
        </p:spPr>
        <p:txBody>
          <a:bodyPr wrap="square">
            <a:spAutoFit/>
          </a:bodyPr>
          <a:lstStyle/>
          <a:p>
            <a:r>
              <a:rPr lang="en-US" dirty="0"/>
              <a:t>Biological indicators are species :used by observers to determine how various conditions in an environment have changed over time. used to monitor the health of an environment or ecosystem</a:t>
            </a:r>
          </a:p>
          <a:p>
            <a:r>
              <a:rPr lang="en-US" dirty="0"/>
              <a:t>That can tell us about the cumulative effects of different pollutants in the ecosystem and about how long a problem may have been present, which physical and chemical testing cannot. </a:t>
            </a:r>
          </a:p>
          <a:p>
            <a:r>
              <a:rPr lang="en-US" dirty="0"/>
              <a:t>A disaster is a destructive event that occurs suddenly and involves loss of life and property.</a:t>
            </a:r>
            <a:br>
              <a:rPr lang="en-US" dirty="0"/>
            </a:br>
            <a:r>
              <a:rPr lang="en-US" dirty="0"/>
              <a:t>Disasters can be of two types, natural and man-made. It is a sudden accident or a natural catastrophe that causes great damage or loss of life.</a:t>
            </a:r>
            <a:r>
              <a:rPr lang="en-US" b="1" dirty="0"/>
              <a:t> </a:t>
            </a:r>
          </a:p>
          <a:p>
            <a:endParaRPr lang="en-US" b="1" dirty="0"/>
          </a:p>
          <a:p>
            <a:r>
              <a:rPr lang="en-US" dirty="0"/>
              <a:t>The man-made disasters are triggered by human beings. Some of the man-made disasters are: bomb explosions, terrorism, war or civil war, leakage of poisonous chemicals, breach in dams, air or water pollution, industrial accidents and epidemics. They are known as man made disasters because they occur due to human actions and not natural forces.</a:t>
            </a:r>
          </a:p>
          <a:p>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F3A88-3244-4CC2-B520-FCFD41A3F983}" type="datetime1">
              <a:rPr lang="en-US" smtClean="0"/>
              <a:t>11/12/2021</a:t>
            </a:fld>
            <a:endParaRPr lang="en-US"/>
          </a:p>
        </p:txBody>
      </p:sp>
      <p:sp>
        <p:nvSpPr>
          <p:cNvPr id="5" name="Footer Placeholder 4"/>
          <p:cNvSpPr>
            <a:spLocks noGrp="1"/>
          </p:cNvSpPr>
          <p:nvPr>
            <p:ph type="ftr" sz="quarter" idx="11"/>
          </p:nvPr>
        </p:nvSpPr>
        <p:spPr>
          <a:xfrm>
            <a:off x="2514600" y="6356356"/>
            <a:ext cx="51816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
        <p:nvSpPr>
          <p:cNvPr id="9" name="Rectangle 8"/>
          <p:cNvSpPr/>
          <p:nvPr/>
        </p:nvSpPr>
        <p:spPr>
          <a:xfrm>
            <a:off x="762000" y="914400"/>
            <a:ext cx="8382000" cy="3970318"/>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Rectangle 10"/>
          <p:cNvSpPr/>
          <p:nvPr/>
        </p:nvSpPr>
        <p:spPr>
          <a:xfrm>
            <a:off x="838200" y="3352800"/>
            <a:ext cx="7924800" cy="369332"/>
          </a:xfrm>
          <a:prstGeom prst="rect">
            <a:avLst/>
          </a:prstGeom>
        </p:spPr>
        <p:txBody>
          <a:bodyPr wrap="square">
            <a:spAutoFit/>
          </a:bodyPr>
          <a:lstStyle/>
          <a:p>
            <a:r>
              <a:rPr lang="en-US" dirty="0"/>
              <a:t>.</a:t>
            </a:r>
          </a:p>
        </p:txBody>
      </p:sp>
      <p:sp>
        <p:nvSpPr>
          <p:cNvPr id="13" name="Rectangle 12"/>
          <p:cNvSpPr/>
          <p:nvPr/>
        </p:nvSpPr>
        <p:spPr>
          <a:xfrm>
            <a:off x="990600" y="1371600"/>
            <a:ext cx="7848600" cy="1084912"/>
          </a:xfrm>
          <a:prstGeom prst="rect">
            <a:avLst/>
          </a:prstGeom>
        </p:spPr>
        <p:txBody>
          <a:bodyPr wrap="square">
            <a:spAutoFit/>
          </a:bodyPr>
          <a:lstStyle/>
          <a:p>
            <a:pPr lvl="0" fontAlgn="base">
              <a:spcBef>
                <a:spcPct val="0"/>
              </a:spcBef>
              <a:spcAft>
                <a:spcPct val="0"/>
              </a:spcAft>
            </a:pPr>
            <a:endParaRPr lang="en-US" sz="1050" dirty="0">
              <a:latin typeface="Arial" pitchFamily="34" charset="0"/>
              <a:cs typeface="Arial" pitchFamily="34" charset="0"/>
            </a:endParaRPr>
          </a:p>
          <a:p>
            <a:pPr lvl="0" eaLnBrk="0" fontAlgn="base" hangingPunct="0">
              <a:spcBef>
                <a:spcPct val="0"/>
              </a:spcBef>
              <a:spcAft>
                <a:spcPct val="0"/>
              </a:spcAft>
            </a:pPr>
            <a:r>
              <a:rPr lang="en-US" b="1" dirty="0">
                <a:latin typeface="Times New Roman" pitchFamily="18" charset="0"/>
                <a:ea typeface="Calibri" pitchFamily="34" charset="0"/>
                <a:cs typeface="Times New Roman" pitchFamily="18" charset="0"/>
              </a:rPr>
              <a:t>1</a:t>
            </a:r>
            <a:r>
              <a:rPr lang="en-US" dirty="0">
                <a:latin typeface="Times New Roman" pitchFamily="18" charset="0"/>
                <a:ea typeface="Calibri" pitchFamily="34" charset="0"/>
                <a:cs typeface="Times New Roman" pitchFamily="18" charset="0"/>
              </a:rPr>
              <a:t>. Environmental studies and Environmental engineering –By Dr. </a:t>
            </a:r>
            <a:r>
              <a:rPr lang="en-US" dirty="0" err="1">
                <a:latin typeface="Times New Roman" pitchFamily="18" charset="0"/>
                <a:ea typeface="Calibri" pitchFamily="34" charset="0"/>
                <a:cs typeface="Times New Roman" pitchFamily="18" charset="0"/>
              </a:rPr>
              <a:t>H.H.Singh</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2. A Text Book of environmental Science By </a:t>
            </a:r>
            <a:r>
              <a:rPr lang="en-US" dirty="0" err="1">
                <a:latin typeface="Times New Roman" pitchFamily="18" charset="0"/>
                <a:ea typeface="Calibri" pitchFamily="34" charset="0"/>
                <a:cs typeface="Times New Roman" pitchFamily="18" charset="0"/>
              </a:rPr>
              <a:t>Shashi</a:t>
            </a:r>
            <a:r>
              <a:rPr lang="en-US" dirty="0">
                <a:latin typeface="Times New Roman" pitchFamily="18" charset="0"/>
                <a:ea typeface="Calibri" pitchFamily="34" charset="0"/>
                <a:cs typeface="Times New Roman" pitchFamily="18" charset="0"/>
              </a:rPr>
              <a:t> </a:t>
            </a:r>
            <a:r>
              <a:rPr lang="en-US" dirty="0" err="1">
                <a:latin typeface="Times New Roman" pitchFamily="18" charset="0"/>
                <a:ea typeface="Calibri" pitchFamily="34" charset="0"/>
                <a:cs typeface="Times New Roman" pitchFamily="18" charset="0"/>
              </a:rPr>
              <a:t>Chawala</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Times New Roman" pitchFamily="18" charset="0"/>
                <a:ea typeface="Calibri" pitchFamily="34" charset="0"/>
                <a:cs typeface="Times New Roman" pitchFamily="18" charset="0"/>
              </a:rPr>
              <a:t>3. Environmental Studies By Dr </a:t>
            </a:r>
            <a:r>
              <a:rPr lang="en-US" dirty="0" err="1">
                <a:latin typeface="Times New Roman" pitchFamily="18" charset="0"/>
                <a:ea typeface="Calibri" pitchFamily="34" charset="0"/>
                <a:cs typeface="Times New Roman" pitchFamily="18" charset="0"/>
              </a:rPr>
              <a:t>B.S.Chauhan</a:t>
            </a:r>
            <a:endParaRPr lang="en-US" dirty="0">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46279F-6EE6-497F-98DA-6DCB926FEA7C}" type="datetime1">
              <a:rPr lang="en-US" smtClean="0"/>
              <a:t>11/12/2021</a:t>
            </a:fld>
            <a:endParaRPr lang="en-US"/>
          </a:p>
        </p:txBody>
      </p:sp>
      <p:sp>
        <p:nvSpPr>
          <p:cNvPr id="5" name="Footer Placeholder 4"/>
          <p:cNvSpPr>
            <a:spLocks noGrp="1"/>
          </p:cNvSpPr>
          <p:nvPr>
            <p:ph type="ftr" sz="quarter" idx="11"/>
          </p:nvPr>
        </p:nvSpPr>
        <p:spPr>
          <a:xfrm>
            <a:off x="2209800" y="6356356"/>
            <a:ext cx="5562600" cy="365125"/>
          </a:xfrm>
        </p:spPr>
        <p:txBody>
          <a:body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6"/>
            <a:ext cx="1447800" cy="817163"/>
          </a:xfrm>
          <a:prstGeom prst="rect">
            <a:avLst/>
          </a:prstGeom>
          <a:noFill/>
        </p:spPr>
      </p:pic>
      <p:sp>
        <p:nvSpPr>
          <p:cNvPr id="9" name="Content Placeholder 8"/>
          <p:cNvSpPr>
            <a:spLocks noGrp="1"/>
          </p:cNvSpPr>
          <p:nvPr>
            <p:ph idx="1"/>
          </p:nvPr>
        </p:nvSpPr>
        <p:spPr>
          <a:xfrm>
            <a:off x="533400" y="1143001"/>
            <a:ext cx="6475619" cy="1107996"/>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Thank You</a:t>
            </a:r>
          </a:p>
        </p:txBody>
      </p:sp>
    </p:spTree>
    <p:extLst>
      <p:ext uri="{BB962C8B-B14F-4D97-AF65-F5344CB8AC3E}">
        <p14:creationId xmlns:p14="http://schemas.microsoft.com/office/powerpoint/2010/main" val="255522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r>
              <a:rPr lang="en-US" sz="2800" b="1" dirty="0"/>
              <a:t>UNIT-V (Role of Community and Environmental Protection Acts)</a:t>
            </a:r>
            <a:endParaRPr lang="en-US" sz="1800" b="1" dirty="0"/>
          </a:p>
          <a:p>
            <a:pPr algn="just"/>
            <a:r>
              <a:rPr lang="en-US" sz="2000" dirty="0"/>
              <a:t>Role of community, women and NGOs in environmental protection, Bioindicators and their role, Natural hazards, Chemical accidents and disasters risk management, </a:t>
            </a:r>
          </a:p>
          <a:p>
            <a:pPr algn="just"/>
            <a:r>
              <a:rPr lang="en-US" sz="2000" dirty="0"/>
              <a:t>Environmental Impact Assessment (EIA)</a:t>
            </a:r>
          </a:p>
          <a:p>
            <a:pPr algn="just"/>
            <a:r>
              <a:rPr lang="en-US" sz="2000" b="1" dirty="0"/>
              <a:t>Salient features of following Acts: </a:t>
            </a:r>
          </a:p>
          <a:p>
            <a:pPr lvl="1" algn="just"/>
            <a:r>
              <a:rPr lang="en-US" sz="1600" dirty="0"/>
              <a:t>a. Environmental Protection Act, 1986, Wildlife (Protection) Act, 1972.</a:t>
            </a:r>
          </a:p>
          <a:p>
            <a:pPr lvl="1" algn="just"/>
            <a:r>
              <a:rPr lang="en-US" sz="1600" dirty="0"/>
              <a:t>b. Water (Prevention and control of pollution) Act, 1974.</a:t>
            </a:r>
          </a:p>
          <a:p>
            <a:pPr lvl="1" algn="just"/>
            <a:r>
              <a:rPr lang="en-US" sz="1600" dirty="0"/>
              <a:t>c. Air (Prevention and control of pollution) Act, 1981. Forest (Conservation) Act, 1980.</a:t>
            </a:r>
          </a:p>
          <a:p>
            <a:pPr lvl="1" algn="just"/>
            <a:r>
              <a:rPr lang="en-US" sz="1600" dirty="0"/>
              <a:t>d. Wetlands (Conservation and Management) Rules, 2017; </a:t>
            </a:r>
          </a:p>
          <a:p>
            <a:pPr lvl="1" algn="just"/>
            <a:r>
              <a:rPr lang="en-US" sz="1600" dirty="0"/>
              <a:t>e. Chemical safety and Disaster Management law. </a:t>
            </a:r>
          </a:p>
          <a:p>
            <a:pPr lvl="1" algn="just"/>
            <a:r>
              <a:rPr lang="en-US" sz="1600" dirty="0"/>
              <a:t>f. District Environmental Action Plan. Climate action plans. </a:t>
            </a:r>
          </a:p>
          <a:p>
            <a:endParaRPr lang="en-US" sz="1800" dirty="0"/>
          </a:p>
        </p:txBody>
      </p:sp>
      <p:sp>
        <p:nvSpPr>
          <p:cNvPr id="6" name="Date Placeholder 5"/>
          <p:cNvSpPr>
            <a:spLocks noGrp="1"/>
          </p:cNvSpPr>
          <p:nvPr>
            <p:ph type="dt" sz="half" idx="10"/>
          </p:nvPr>
        </p:nvSpPr>
        <p:spPr/>
        <p:txBody>
          <a:bodyPr/>
          <a:lstStyle/>
          <a:p>
            <a:fld id="{4C09CD4A-3823-473C-AEDB-E604CD1D5B82}"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158756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pPr algn="just"/>
            <a:r>
              <a:rPr lang="en-US" sz="2800" dirty="0"/>
              <a:t>Environmental engineering is the application of science and engineering principles to improve the environment (air, water, and/or land resources), to provide healthful water, air, and land for human habitation and for other organisms, and to remediate polluted sites.</a:t>
            </a:r>
            <a:endParaRPr lang="en-US" sz="1800" dirty="0"/>
          </a:p>
        </p:txBody>
      </p:sp>
      <p:sp>
        <p:nvSpPr>
          <p:cNvPr id="6" name="Date Placeholder 5"/>
          <p:cNvSpPr>
            <a:spLocks noGrp="1"/>
          </p:cNvSpPr>
          <p:nvPr>
            <p:ph type="dt" sz="half" idx="10"/>
          </p:nvPr>
        </p:nvSpPr>
        <p:spPr/>
        <p:txBody>
          <a:bodyPr/>
          <a:lstStyle/>
          <a:p>
            <a:fld id="{BB8D4C7F-D78D-496C-83D9-AB34CDF6E263}" type="datetime1">
              <a:rPr lang="en-US" smtClean="0"/>
              <a:t>11/12/2021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Applications for Emerging Technology</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Tree>
    <p:extLst>
      <p:ext uri="{BB962C8B-B14F-4D97-AF65-F5344CB8AC3E}">
        <p14:creationId xmlns:p14="http://schemas.microsoft.com/office/powerpoint/2010/main" val="12896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5114"/>
            <a:ext cx="8229600" cy="5215336"/>
          </a:xfrm>
        </p:spPr>
        <p:txBody>
          <a:bodyPr>
            <a:normAutofit/>
          </a:bodyPr>
          <a:lstStyle/>
          <a:p>
            <a:r>
              <a:rPr lang="en-US" sz="2000" b="1" dirty="0"/>
              <a:t>To help the students in realizing the inter-relationship between man and environment and help the students in acquiring basic knowledge about environment.</a:t>
            </a:r>
          </a:p>
          <a:p>
            <a:r>
              <a:rPr lang="en-US" sz="2000" dirty="0"/>
              <a:t>To develop the sense of awareness among the students about environment and its various problems.</a:t>
            </a:r>
          </a:p>
          <a:p>
            <a:r>
              <a:rPr lang="en-US" sz="2000" dirty="0"/>
              <a:t>To create positive attitude about environment among the student.</a:t>
            </a:r>
          </a:p>
          <a:p>
            <a:r>
              <a:rPr lang="en-US" sz="2000" dirty="0"/>
              <a:t>To develop proper skill required for the fulfillment of the aims of environmental education and educational evaluations</a:t>
            </a:r>
          </a:p>
          <a:p>
            <a:r>
              <a:rPr lang="en-US" sz="2000" dirty="0"/>
              <a:t>To develop the capability of using skills to fulfill the required aims, to realize and solve environmental problems through social, political, cultural and educational processes</a:t>
            </a:r>
          </a:p>
          <a:p>
            <a:endParaRPr lang="en-US" sz="2800" dirty="0"/>
          </a:p>
          <a:p>
            <a:endParaRPr lang="en-US" sz="2800" dirty="0"/>
          </a:p>
          <a:p>
            <a:endParaRPr lang="en-US" sz="2800" dirty="0"/>
          </a:p>
        </p:txBody>
      </p:sp>
      <p:sp>
        <p:nvSpPr>
          <p:cNvPr id="4" name="Date Placeholder 3"/>
          <p:cNvSpPr>
            <a:spLocks noGrp="1"/>
          </p:cNvSpPr>
          <p:nvPr>
            <p:ph type="dt" sz="half" idx="10"/>
          </p:nvPr>
        </p:nvSpPr>
        <p:spPr/>
        <p:txBody>
          <a:bodyPr/>
          <a:lstStyle/>
          <a:p>
            <a:fld id="{5F07AA1F-7691-44D9-BABD-88BC33A26A80}" type="datetime1">
              <a:rPr lang="en-US" smtClean="0"/>
              <a:t>11/12/2021</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Objectives(CO1)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6813</Words>
  <Application>Microsoft Office PowerPoint</Application>
  <PresentationFormat>On-screen Show (4:3)</PresentationFormat>
  <Paragraphs>865</Paragraphs>
  <Slides>67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Times New Roman</vt:lpstr>
      <vt:lpstr>Office Theme</vt:lpstr>
      <vt:lpstr>Noida Institute of Engineering and Technology, Greater Noida</vt:lpstr>
      <vt:lpstr>Evaluation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Vivek gaur</cp:lastModifiedBy>
  <cp:revision>67</cp:revision>
  <dcterms:created xsi:type="dcterms:W3CDTF">2006-08-16T00:00:00Z</dcterms:created>
  <dcterms:modified xsi:type="dcterms:W3CDTF">2021-11-12T08:55:06Z</dcterms:modified>
</cp:coreProperties>
</file>