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5"/>
  </p:notesMasterIdLst>
  <p:handoutMasterIdLst>
    <p:handoutMasterId r:id="rId106"/>
  </p:handoutMasterIdLst>
  <p:sldIdLst>
    <p:sldId id="256" r:id="rId2"/>
    <p:sldId id="722" r:id="rId3"/>
    <p:sldId id="712" r:id="rId4"/>
    <p:sldId id="593" r:id="rId5"/>
    <p:sldId id="613" r:id="rId6"/>
    <p:sldId id="614" r:id="rId7"/>
    <p:sldId id="610" r:id="rId8"/>
    <p:sldId id="594" r:id="rId9"/>
    <p:sldId id="595" r:id="rId10"/>
    <p:sldId id="596" r:id="rId11"/>
    <p:sldId id="615" r:id="rId12"/>
    <p:sldId id="597" r:id="rId13"/>
    <p:sldId id="616" r:id="rId14"/>
    <p:sldId id="617" r:id="rId15"/>
    <p:sldId id="723" r:id="rId16"/>
    <p:sldId id="724" r:id="rId17"/>
    <p:sldId id="598" r:id="rId18"/>
    <p:sldId id="711" r:id="rId19"/>
    <p:sldId id="434" r:id="rId20"/>
    <p:sldId id="619" r:id="rId21"/>
    <p:sldId id="721" r:id="rId22"/>
    <p:sldId id="257" r:id="rId23"/>
    <p:sldId id="401" r:id="rId24"/>
    <p:sldId id="402" r:id="rId25"/>
    <p:sldId id="403" r:id="rId26"/>
    <p:sldId id="404" r:id="rId27"/>
    <p:sldId id="405" r:id="rId28"/>
    <p:sldId id="406" r:id="rId29"/>
    <p:sldId id="267" r:id="rId30"/>
    <p:sldId id="690" r:id="rId31"/>
    <p:sldId id="409" r:id="rId32"/>
    <p:sldId id="691" r:id="rId33"/>
    <p:sldId id="410" r:id="rId34"/>
    <p:sldId id="411" r:id="rId35"/>
    <p:sldId id="412" r:id="rId36"/>
    <p:sldId id="413" r:id="rId37"/>
    <p:sldId id="414" r:id="rId38"/>
    <p:sldId id="415" r:id="rId39"/>
    <p:sldId id="416" r:id="rId40"/>
    <p:sldId id="417" r:id="rId41"/>
    <p:sldId id="418" r:id="rId42"/>
    <p:sldId id="419" r:id="rId43"/>
    <p:sldId id="270" r:id="rId44"/>
    <p:sldId id="709" r:id="rId45"/>
    <p:sldId id="378" r:id="rId46"/>
    <p:sldId id="382" r:id="rId47"/>
    <p:sldId id="322" r:id="rId48"/>
    <p:sldId id="323" r:id="rId49"/>
    <p:sldId id="324" r:id="rId50"/>
    <p:sldId id="325" r:id="rId51"/>
    <p:sldId id="337" r:id="rId52"/>
    <p:sldId id="338" r:id="rId53"/>
    <p:sldId id="339" r:id="rId54"/>
    <p:sldId id="340" r:id="rId55"/>
    <p:sldId id="341" r:id="rId56"/>
    <p:sldId id="342" r:id="rId57"/>
    <p:sldId id="343" r:id="rId58"/>
    <p:sldId id="387" r:id="rId59"/>
    <p:sldId id="693" r:id="rId60"/>
    <p:sldId id="344" r:id="rId61"/>
    <p:sldId id="345" r:id="rId62"/>
    <p:sldId id="346" r:id="rId63"/>
    <p:sldId id="347" r:id="rId64"/>
    <p:sldId id="348" r:id="rId65"/>
    <p:sldId id="349" r:id="rId66"/>
    <p:sldId id="350" r:id="rId67"/>
    <p:sldId id="351" r:id="rId68"/>
    <p:sldId id="352" r:id="rId69"/>
    <p:sldId id="710" r:id="rId70"/>
    <p:sldId id="381" r:id="rId71"/>
    <p:sldId id="354" r:id="rId72"/>
    <p:sldId id="355" r:id="rId73"/>
    <p:sldId id="356" r:id="rId74"/>
    <p:sldId id="353" r:id="rId75"/>
    <p:sldId id="275" r:id="rId76"/>
    <p:sldId id="358" r:id="rId77"/>
    <p:sldId id="359" r:id="rId78"/>
    <p:sldId id="360" r:id="rId79"/>
    <p:sldId id="367" r:id="rId80"/>
    <p:sldId id="694" r:id="rId81"/>
    <p:sldId id="695" r:id="rId82"/>
    <p:sldId id="388" r:id="rId83"/>
    <p:sldId id="389" r:id="rId84"/>
    <p:sldId id="390" r:id="rId85"/>
    <p:sldId id="696" r:id="rId86"/>
    <p:sldId id="697" r:id="rId87"/>
    <p:sldId id="698" r:id="rId88"/>
    <p:sldId id="407" r:id="rId89"/>
    <p:sldId id="699" r:id="rId90"/>
    <p:sldId id="700" r:id="rId91"/>
    <p:sldId id="420" r:id="rId92"/>
    <p:sldId id="385" r:id="rId93"/>
    <p:sldId id="701" r:id="rId94"/>
    <p:sldId id="702" r:id="rId95"/>
    <p:sldId id="703" r:id="rId96"/>
    <p:sldId id="704" r:id="rId97"/>
    <p:sldId id="705" r:id="rId98"/>
    <p:sldId id="706" r:id="rId99"/>
    <p:sldId id="422" r:id="rId100"/>
    <p:sldId id="421" r:id="rId101"/>
    <p:sldId id="379" r:id="rId102"/>
    <p:sldId id="707" r:id="rId103"/>
    <p:sldId id="283" r:id="rId10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vikant Pathlan" initials="RP" lastIdx="1" clrIdx="0">
    <p:extLst>
      <p:ext uri="{19B8F6BF-5375-455C-9EA6-DF929625EA0E}">
        <p15:presenceInfo xmlns:p15="http://schemas.microsoft.com/office/powerpoint/2012/main" userId="f529b31ffa70779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71" autoAdjust="0"/>
  </p:normalViewPr>
  <p:slideViewPr>
    <p:cSldViewPr>
      <p:cViewPr varScale="1">
        <p:scale>
          <a:sx n="59" d="100"/>
          <a:sy n="59" d="100"/>
        </p:scale>
        <p:origin x="1504" y="56"/>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commentAuthors" Target="commentAuthor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1/6/2023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25661760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374322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22</a:t>
            </a:fld>
            <a:endParaRPr lang="en-US"/>
          </a:p>
        </p:txBody>
      </p:sp>
    </p:spTree>
    <p:extLst>
      <p:ext uri="{BB962C8B-B14F-4D97-AF65-F5344CB8AC3E}">
        <p14:creationId xmlns:p14="http://schemas.microsoft.com/office/powerpoint/2010/main" val="2991748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3</a:t>
            </a:fld>
            <a:endParaRPr lang="en-US" dirty="0"/>
          </a:p>
        </p:txBody>
      </p:sp>
    </p:spTree>
    <p:extLst>
      <p:ext uri="{BB962C8B-B14F-4D97-AF65-F5344CB8AC3E}">
        <p14:creationId xmlns:p14="http://schemas.microsoft.com/office/powerpoint/2010/main" val="2782133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a:t>
            </a:fld>
            <a:endParaRPr lang="en-US"/>
          </a:p>
        </p:txBody>
      </p:sp>
      <p:sp>
        <p:nvSpPr>
          <p:cNvPr id="5" name="Header Placeholder 4"/>
          <p:cNvSpPr>
            <a:spLocks noGrp="1"/>
          </p:cNvSpPr>
          <p:nvPr>
            <p:ph type="hdr" sz="quarter" idx="1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a:t>
            </a:fld>
            <a:endParaRPr lang="en-US"/>
          </a:p>
        </p:txBody>
      </p:sp>
      <p:sp>
        <p:nvSpPr>
          <p:cNvPr id="5" name="Header Placeholder 4"/>
          <p:cNvSpPr>
            <a:spLocks noGrp="1"/>
          </p:cNvSpPr>
          <p:nvPr>
            <p:ph type="hdr" sz="quarter" idx="1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a:t>
            </a:fld>
            <a:endParaRPr lang="en-US"/>
          </a:p>
        </p:txBody>
      </p:sp>
      <p:sp>
        <p:nvSpPr>
          <p:cNvPr id="5" name="Header Placeholder 4"/>
          <p:cNvSpPr>
            <a:spLocks noGrp="1"/>
          </p:cNvSpPr>
          <p:nvPr>
            <p:ph type="hdr" sz="quarter" idx="1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9</a:t>
            </a:fld>
            <a:endParaRPr lang="en-US"/>
          </a:p>
        </p:txBody>
      </p:sp>
      <p:sp>
        <p:nvSpPr>
          <p:cNvPr id="5" name="Header Placeholder 4"/>
          <p:cNvSpPr>
            <a:spLocks noGrp="1"/>
          </p:cNvSpPr>
          <p:nvPr>
            <p:ph type="hdr" sz="quarter" idx="11"/>
          </p:nvPr>
        </p:nvSpPr>
        <p:spPr/>
        <p:txBody>
          <a:bodyPr/>
          <a:lstStyle/>
          <a:p>
            <a:endParaRPr lang="en-US"/>
          </a:p>
        </p:txBody>
      </p:sp>
    </p:spTree>
    <p:extLst>
      <p:ext uri="{BB962C8B-B14F-4D97-AF65-F5344CB8AC3E}">
        <p14:creationId xmlns:p14="http://schemas.microsoft.com/office/powerpoint/2010/main" val="4172773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14</a:t>
            </a:fld>
            <a:endParaRPr lang="en-US"/>
          </a:p>
        </p:txBody>
      </p:sp>
    </p:spTree>
    <p:extLst>
      <p:ext uri="{BB962C8B-B14F-4D97-AF65-F5344CB8AC3E}">
        <p14:creationId xmlns:p14="http://schemas.microsoft.com/office/powerpoint/2010/main" val="2881615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18</a:t>
            </a:fld>
            <a:endParaRPr lang="en-US" dirty="0"/>
          </a:p>
        </p:txBody>
      </p:sp>
    </p:spTree>
    <p:extLst>
      <p:ext uri="{BB962C8B-B14F-4D97-AF65-F5344CB8AC3E}">
        <p14:creationId xmlns:p14="http://schemas.microsoft.com/office/powerpoint/2010/main" val="2719548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F01A3B09-DB7E-4120-BE46-E8A8BEC1D113}" type="datetime1">
              <a:rPr lang="en-US" smtClean="0"/>
              <a:t>1/6/2023</a:t>
            </a:fld>
            <a:endParaRPr lang="en-US"/>
          </a:p>
        </p:txBody>
      </p:sp>
      <p:sp>
        <p:nvSpPr>
          <p:cNvPr id="5" name="Footer Placeholder 4"/>
          <p:cNvSpPr>
            <a:spLocks noGrp="1"/>
          </p:cNvSpPr>
          <p:nvPr>
            <p:ph type="ftr" sz="quarter" idx="11"/>
          </p:nvPr>
        </p:nvSpPr>
        <p:spPr/>
        <p:txBody>
          <a:bodyPr/>
          <a:lstStyle/>
          <a:p>
            <a:r>
              <a:rPr lang="en-US"/>
              <a:t>Faculty Name   Kunti Mishra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E07F1B-D659-4B27-9974-76C62C9DC8A2}" type="datetime1">
              <a:rPr lang="en-US" smtClean="0"/>
              <a:t>1/6/2023</a:t>
            </a:fld>
            <a:endParaRPr lang="en-US"/>
          </a:p>
        </p:txBody>
      </p:sp>
      <p:sp>
        <p:nvSpPr>
          <p:cNvPr id="5" name="Footer Placeholder 4"/>
          <p:cNvSpPr>
            <a:spLocks noGrp="1"/>
          </p:cNvSpPr>
          <p:nvPr>
            <p:ph type="ftr" sz="quarter" idx="11"/>
          </p:nvPr>
        </p:nvSpPr>
        <p:spPr/>
        <p:txBody>
          <a:bodyPr/>
          <a:lstStyle/>
          <a:p>
            <a:r>
              <a:rPr lang="en-US"/>
              <a:t>Faculty Name   Kunti Mishra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92F25E-25AA-424E-BE2D-ED0E119586C0}" type="datetime1">
              <a:rPr lang="en-US" smtClean="0"/>
              <a:t>1/6/2023</a:t>
            </a:fld>
            <a:endParaRPr lang="en-US"/>
          </a:p>
        </p:txBody>
      </p:sp>
      <p:sp>
        <p:nvSpPr>
          <p:cNvPr id="5" name="Footer Placeholder 4"/>
          <p:cNvSpPr>
            <a:spLocks noGrp="1"/>
          </p:cNvSpPr>
          <p:nvPr>
            <p:ph type="ftr" sz="quarter" idx="11"/>
          </p:nvPr>
        </p:nvSpPr>
        <p:spPr/>
        <p:txBody>
          <a:bodyPr/>
          <a:lstStyle/>
          <a:p>
            <a:r>
              <a:rPr lang="en-US"/>
              <a:t>Faculty Name   Kunti Mishra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93615C9-D533-4FAD-9CF8-85FBA1252E0B}" type="datetime1">
              <a:rPr lang="en-US" smtClean="0"/>
              <a:t>1/6/2023</a:t>
            </a:fld>
            <a:endParaRPr lang="en-US"/>
          </a:p>
        </p:txBody>
      </p:sp>
      <p:sp>
        <p:nvSpPr>
          <p:cNvPr id="5" name="Footer Placeholder 4"/>
          <p:cNvSpPr>
            <a:spLocks noGrp="1"/>
          </p:cNvSpPr>
          <p:nvPr>
            <p:ph type="ftr" sz="quarter" idx="11"/>
          </p:nvPr>
        </p:nvSpPr>
        <p:spPr/>
        <p:txBody>
          <a:bodyPr/>
          <a:lstStyle/>
          <a:p>
            <a:r>
              <a:rPr lang="en-US"/>
              <a:t>Faculty Name   Kunti Mishra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8C9E24-4BB7-476C-8043-C6E53CFAD70B}" type="datetime1">
              <a:rPr lang="en-US" smtClean="0"/>
              <a:t>1/6/2023</a:t>
            </a:fld>
            <a:endParaRPr lang="en-US"/>
          </a:p>
        </p:txBody>
      </p:sp>
      <p:sp>
        <p:nvSpPr>
          <p:cNvPr id="5" name="Footer Placeholder 4"/>
          <p:cNvSpPr>
            <a:spLocks noGrp="1"/>
          </p:cNvSpPr>
          <p:nvPr>
            <p:ph type="ftr" sz="quarter" idx="11"/>
          </p:nvPr>
        </p:nvSpPr>
        <p:spPr/>
        <p:txBody>
          <a:bodyPr/>
          <a:lstStyle/>
          <a:p>
            <a:r>
              <a:rPr lang="en-US"/>
              <a:t>Faculty Name   Kunti Mishra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934E69-AF8F-4175-9577-E65509A24940}" type="datetime1">
              <a:rPr lang="en-US" smtClean="0"/>
              <a:t>1/6/2023</a:t>
            </a:fld>
            <a:endParaRPr lang="en-US"/>
          </a:p>
        </p:txBody>
      </p:sp>
      <p:sp>
        <p:nvSpPr>
          <p:cNvPr id="6" name="Footer Placeholder 5"/>
          <p:cNvSpPr>
            <a:spLocks noGrp="1"/>
          </p:cNvSpPr>
          <p:nvPr>
            <p:ph type="ftr" sz="quarter" idx="11"/>
          </p:nvPr>
        </p:nvSpPr>
        <p:spPr/>
        <p:txBody>
          <a:bodyPr/>
          <a:lstStyle/>
          <a:p>
            <a:r>
              <a:rPr lang="en-US"/>
              <a:t>Faculty Name   Kunti Mishra   Unit IV</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A20224-A288-461F-B6FE-305ADF6F203A}" type="datetime1">
              <a:rPr lang="en-US" smtClean="0"/>
              <a:t>1/6/2023</a:t>
            </a:fld>
            <a:endParaRPr lang="en-US"/>
          </a:p>
        </p:txBody>
      </p:sp>
      <p:sp>
        <p:nvSpPr>
          <p:cNvPr id="8" name="Footer Placeholder 7"/>
          <p:cNvSpPr>
            <a:spLocks noGrp="1"/>
          </p:cNvSpPr>
          <p:nvPr>
            <p:ph type="ftr" sz="quarter" idx="11"/>
          </p:nvPr>
        </p:nvSpPr>
        <p:spPr/>
        <p:txBody>
          <a:bodyPr/>
          <a:lstStyle/>
          <a:p>
            <a:r>
              <a:rPr lang="en-US"/>
              <a:t>Faculty Name   Kunti Mishra   Unit IV</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98932C7-18FF-4316-B666-612AC1C36801}" type="datetime1">
              <a:rPr lang="en-US" smtClean="0"/>
              <a:t>1/6/2023</a:t>
            </a:fld>
            <a:endParaRPr lang="en-US"/>
          </a:p>
        </p:txBody>
      </p:sp>
      <p:sp>
        <p:nvSpPr>
          <p:cNvPr id="4" name="Footer Placeholder 3"/>
          <p:cNvSpPr>
            <a:spLocks noGrp="1"/>
          </p:cNvSpPr>
          <p:nvPr>
            <p:ph type="ftr" sz="quarter" idx="11"/>
          </p:nvPr>
        </p:nvSpPr>
        <p:spPr/>
        <p:txBody>
          <a:bodyPr/>
          <a:lstStyle/>
          <a:p>
            <a:r>
              <a:rPr lang="en-US"/>
              <a:t>Faculty Name   Kunti Mishra   Unit IV</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B5587B-D11C-495A-B3CF-E11D3937CA2A}" type="datetime1">
              <a:rPr lang="en-US" smtClean="0"/>
              <a:t>1/6/2023</a:t>
            </a:fld>
            <a:endParaRPr lang="en-US"/>
          </a:p>
        </p:txBody>
      </p:sp>
      <p:sp>
        <p:nvSpPr>
          <p:cNvPr id="3" name="Footer Placeholder 2"/>
          <p:cNvSpPr>
            <a:spLocks noGrp="1"/>
          </p:cNvSpPr>
          <p:nvPr>
            <p:ph type="ftr" sz="quarter" idx="11"/>
          </p:nvPr>
        </p:nvSpPr>
        <p:spPr/>
        <p:txBody>
          <a:bodyPr/>
          <a:lstStyle/>
          <a:p>
            <a:r>
              <a:rPr lang="en-US"/>
              <a:t>Faculty Name   Kunti Mishra   Unit IV</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C59C6F-3E3B-4C87-87E0-E328834C01E5}" type="datetime1">
              <a:rPr lang="en-US" smtClean="0"/>
              <a:t>1/6/2023</a:t>
            </a:fld>
            <a:endParaRPr lang="en-US"/>
          </a:p>
        </p:txBody>
      </p:sp>
      <p:sp>
        <p:nvSpPr>
          <p:cNvPr id="6" name="Footer Placeholder 5"/>
          <p:cNvSpPr>
            <a:spLocks noGrp="1"/>
          </p:cNvSpPr>
          <p:nvPr>
            <p:ph type="ftr" sz="quarter" idx="11"/>
          </p:nvPr>
        </p:nvSpPr>
        <p:spPr/>
        <p:txBody>
          <a:bodyPr/>
          <a:lstStyle/>
          <a:p>
            <a:r>
              <a:rPr lang="en-US"/>
              <a:t>Faculty Name   Kunti Mishra   Unit IV</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854DFD7-1062-4827-93F3-DCE1EF63AC85}" type="datetime1">
              <a:rPr lang="en-US" smtClean="0"/>
              <a:t>1/6/2023</a:t>
            </a:fld>
            <a:endParaRPr lang="en-US"/>
          </a:p>
        </p:txBody>
      </p:sp>
      <p:sp>
        <p:nvSpPr>
          <p:cNvPr id="6" name="Footer Placeholder 5"/>
          <p:cNvSpPr>
            <a:spLocks noGrp="1"/>
          </p:cNvSpPr>
          <p:nvPr>
            <p:ph type="ftr" sz="quarter" idx="11"/>
          </p:nvPr>
        </p:nvSpPr>
        <p:spPr/>
        <p:txBody>
          <a:bodyPr/>
          <a:lstStyle/>
          <a:p>
            <a:r>
              <a:rPr lang="en-US"/>
              <a:t>Faculty Name   Kunti Mishra   Unit IV</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5C550C-2728-4CC6-AA67-8202B41EE43E}" type="datetime1">
              <a:rPr lang="en-US" smtClean="0"/>
              <a:t>1/6/2023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Faculty Name   Kunti Mishra   Unit IV</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2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noidainstituteofengtech-my.sharepoint.com/:w:/g/personal/kuntimishra_niet_co_in/EU-tpKSd_zlPmjkHO88Cmw8Bbt79WUV4hTEdul1Z6Po5kQ?e=RJHfT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youtu.be/iUhwCfz18o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youtu.be/f8XzF9_2ijs" TargetMode="External"/><Relationship Id="rId4" Type="http://schemas.openxmlformats.org/officeDocument/2006/relationships/hyperlink" Target="https://youtu.be/ly4S0oi3Yz8"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noidainstituteofengtech-my.sharepoint.com/:w:/g/personal/kuntimishra_niet_co_in/EU-tpKSd_zlPmjkHO88Cmw8Bbt79WUV4hTEdul1Z6Po5kQ?e=RJHfT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60.png"/></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60.png"/></Relationships>
</file>

<file path=ppt/slides/_rels/slide72.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7.jpeg"/><Relationship Id="rId4" Type="http://schemas.openxmlformats.org/officeDocument/2006/relationships/image" Target="../media/image280.png"/></Relationships>
</file>

<file path=ppt/slides/_rels/slide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9.jpeg"/></Relationships>
</file>

<file path=ppt/slides/_rels/slide7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8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60.png"/><Relationship Id="rId7"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oleObject" Target="../embeddings/oleObject2.bin"/><Relationship Id="rId5" Type="http://schemas.openxmlformats.org/officeDocument/2006/relationships/image" Target="../media/image11.wmf"/><Relationship Id="rId4" Type="http://schemas.openxmlformats.org/officeDocument/2006/relationships/oleObject" Target="../embeddings/oleObject1.bin"/></Relationships>
</file>

<file path=ppt/slides/_rels/slide83.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image" Target="../media/image11.wmf"/><Relationship Id="rId4" Type="http://schemas.openxmlformats.org/officeDocument/2006/relationships/oleObject" Target="../embeddings/oleObject3.bin"/></Relationships>
</file>

<file path=ppt/slides/_rels/slide84.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oleObject" Target="../embeddings/oleObject6.bin"/><Relationship Id="rId5" Type="http://schemas.openxmlformats.org/officeDocument/2006/relationships/image" Target="../media/image11.wmf"/><Relationship Id="rId4" Type="http://schemas.openxmlformats.org/officeDocument/2006/relationships/oleObject" Target="../embeddings/oleObject5.bin"/></Relationships>
</file>

<file path=ppt/slides/_rels/slide85.xml.rels><?xml version="1.0" encoding="UTF-8" standalone="yes"?>
<Relationships xmlns="http://schemas.openxmlformats.org/package/2006/relationships"><Relationship Id="rId3" Type="http://schemas.openxmlformats.org/officeDocument/2006/relationships/image" Target="../media/image410.png"/><Relationship Id="rId7"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oleObject" Target="../embeddings/oleObject8.bin"/><Relationship Id="rId5" Type="http://schemas.openxmlformats.org/officeDocument/2006/relationships/image" Target="../media/image11.wmf"/><Relationship Id="rId4" Type="http://schemas.openxmlformats.org/officeDocument/2006/relationships/oleObject" Target="../embeddings/oleObject7.bin"/></Relationships>
</file>

<file path=ppt/slides/_rels/slide8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9.bin"/><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oleObject" Target="../embeddings/oleObject10.bin"/></Relationships>
</file>

<file path=ppt/slides/_rels/slide8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11.bin"/><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oleObject" Target="../embeddings/oleObject12.bin"/></Relationships>
</file>

<file path=ppt/slides/_rels/slide88.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oleObject" Target="../embeddings/oleObject14.bin"/><Relationship Id="rId5" Type="http://schemas.openxmlformats.org/officeDocument/2006/relationships/image" Target="../media/image11.wmf"/><Relationship Id="rId4" Type="http://schemas.openxmlformats.org/officeDocument/2006/relationships/oleObject" Target="../embeddings/oleObject13.bin"/></Relationships>
</file>

<file path=ppt/slides/_rels/slide8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3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4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8" Type="http://schemas.openxmlformats.org/officeDocument/2006/relationships/hyperlink" Target="https://youtu.be/YSwmpAmLV2s" TargetMode="External"/><Relationship Id="rId13" Type="http://schemas.openxmlformats.org/officeDocument/2006/relationships/hyperlink" Target="https://youtu.be/ohquDY3fZqk" TargetMode="External"/><Relationship Id="rId3" Type="http://schemas.openxmlformats.org/officeDocument/2006/relationships/hyperlink" Target="https://youtu.be/izT2QpldbnU" TargetMode="External"/><Relationship Id="rId7" Type="http://schemas.openxmlformats.org/officeDocument/2006/relationships/hyperlink" Target="https://youtu.be/_Qlxt0HmuOo" TargetMode="External"/><Relationship Id="rId12" Type="http://schemas.openxmlformats.org/officeDocument/2006/relationships/hyperlink" Target="https://youtu.be/zmyh7nCjmsg" TargetMode="External"/><Relationship Id="rId2" Type="http://schemas.openxmlformats.org/officeDocument/2006/relationships/hyperlink" Target="https://youtu.be/6pZXCcoeYiU" TargetMode="External"/><Relationship Id="rId16"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youtu.be/n9qpktdFfLU" TargetMode="External"/><Relationship Id="rId11" Type="http://schemas.openxmlformats.org/officeDocument/2006/relationships/hyperlink" Target="https://youtu.be/geB0A7CPGaQ" TargetMode="External"/><Relationship Id="rId5" Type="http://schemas.openxmlformats.org/officeDocument/2006/relationships/hyperlink" Target="https://youtu.be/L3wQw0wva3g" TargetMode="External"/><Relationship Id="rId15" Type="http://schemas.openxmlformats.org/officeDocument/2006/relationships/hyperlink" Target="https://youtu.be/q48uKU_KWas" TargetMode="External"/><Relationship Id="rId10" Type="http://schemas.openxmlformats.org/officeDocument/2006/relationships/hyperlink" Target="https://youtu.be/cQp_bJdxjWw" TargetMode="External"/><Relationship Id="rId4" Type="http://schemas.openxmlformats.org/officeDocument/2006/relationships/hyperlink" Target="https://youtu.be/UaLNsZQK8fo" TargetMode="External"/><Relationship Id="rId9" Type="http://schemas.openxmlformats.org/officeDocument/2006/relationships/hyperlink" Target="https://youtu.be/KLnGOL_AUgA" TargetMode="External"/><Relationship Id="rId14" Type="http://schemas.openxmlformats.org/officeDocument/2006/relationships/hyperlink" Target="https://youtu.be/izGZLnB-mEo" TargetMode="External"/></Relationships>
</file>

<file path=ppt/slides/_rels/slide9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5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60.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7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15.bin"/><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oleObject" Target="../embeddings/oleObject16.bin"/></Relationships>
</file>

<file path=ppt/slides/_rels/slide9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17.bin"/><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oleObject" Target="../embeddings/oleObject18.bin"/></Relationships>
</file>

<file path=ppt/slides/_rels/slide98.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hyperlink" Target="https://noidainstituteofengtech-my.sharepoint.com/:w:/g/personal/kuntimishra_niet_co_in/EWSTpgxrY3JMjv1TFFUu95EB8hi85bVGtLTxK0JPOlbGQQ?e=Qhroes" TargetMode="External"/><Relationship Id="rId7" Type="http://schemas.openxmlformats.org/officeDocument/2006/relationships/image" Target="../media/image11.wmf"/><Relationship Id="rId2" Type="http://schemas.openxmlformats.org/officeDocument/2006/relationships/hyperlink" Target="https://noidainstituteofengtech-my.sharepoint.com/:w:/g/personal/kuntimishra_niet_co_in/EeKp0XZTy5xIoPSVlpDEDu8BajgQdfMqE3HX2M0sIHeEew?e=LabCTc" TargetMode="External"/><Relationship Id="rId1" Type="http://schemas.openxmlformats.org/officeDocument/2006/relationships/slideLayout" Target="../slideLayouts/slideLayout2.xml"/><Relationship Id="rId6" Type="http://schemas.openxmlformats.org/officeDocument/2006/relationships/oleObject" Target="../embeddings/oleObject19.bin"/><Relationship Id="rId5" Type="http://schemas.openxmlformats.org/officeDocument/2006/relationships/hyperlink" Target="https://noidainstituteofengtech-my.sharepoint.com/:b:/g/personal/kuntimishra_niet_co_in/EQjn8gCwSXNAggC69pGDdG8BmUvJ4ORfHNH-3TJAua3xyQ?e=za2raN" TargetMode="External"/><Relationship Id="rId4" Type="http://schemas.openxmlformats.org/officeDocument/2006/relationships/hyperlink" Target="https://noidainstituteofengtech-my.sharepoint.com/:w:/g/personal/kuntimishra_niet_co_in/EZ2QtOdGyNdCn7UR0t2z-osBAR-Cf4N1haMplFXri2KYSA?e=P6Cz8F" TargetMode="External"/><Relationship Id="rId9" Type="http://schemas.openxmlformats.org/officeDocument/2006/relationships/image" Target="../media/image4.png"/></Relationships>
</file>

<file path=ppt/slides/_rels/slide99.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oleObject" Target="../embeddings/oleObject22.bin"/><Relationship Id="rId5" Type="http://schemas.openxmlformats.org/officeDocument/2006/relationships/image" Target="../media/image11.wmf"/><Relationship Id="rId4" Type="http://schemas.openxmlformats.org/officeDocument/2006/relationships/oleObject" Target="../embeddings/oleObject2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817162"/>
          </a:xfrm>
        </p:spPr>
        <p:style>
          <a:lnRef idx="1">
            <a:schemeClr val="accent5"/>
          </a:lnRef>
          <a:fillRef idx="2">
            <a:schemeClr val="accent5"/>
          </a:fillRef>
          <a:effectRef idx="1">
            <a:schemeClr val="accent5"/>
          </a:effectRef>
          <a:fontRef idx="minor">
            <a:schemeClr val="dk1"/>
          </a:fontRef>
        </p:style>
        <p:txBody>
          <a:bodyPr>
            <a:noAutofit/>
          </a:bodyPr>
          <a:lstStyle/>
          <a:p>
            <a:r>
              <a:rPr lang="en-US" sz="2400" b="1" dirty="0" err="1"/>
              <a:t>Noida</a:t>
            </a:r>
            <a:r>
              <a:rPr lang="en-US" sz="2400" b="1" dirty="0"/>
              <a:t> Institute of Engineering and Technology, Greater </a:t>
            </a:r>
            <a:r>
              <a:rPr lang="en-US" sz="2400" b="1" dirty="0" err="1"/>
              <a:t>Noida</a:t>
            </a:r>
            <a:endParaRPr lang="en-US" sz="2400" b="1" dirty="0"/>
          </a:p>
        </p:txBody>
      </p:sp>
      <p:sp>
        <p:nvSpPr>
          <p:cNvPr id="3" name="Subtitle 2"/>
          <p:cNvSpPr>
            <a:spLocks noGrp="1"/>
          </p:cNvSpPr>
          <p:nvPr>
            <p:ph type="subTitle" idx="1"/>
          </p:nvPr>
        </p:nvSpPr>
        <p:spPr>
          <a:xfrm>
            <a:off x="1447800" y="914400"/>
            <a:ext cx="6400800" cy="1752600"/>
          </a:xfrm>
        </p:spPr>
        <p:style>
          <a:lnRef idx="2">
            <a:schemeClr val="accent5"/>
          </a:lnRef>
          <a:fillRef idx="1">
            <a:schemeClr val="lt1"/>
          </a:fillRef>
          <a:effectRef idx="0">
            <a:schemeClr val="accent5"/>
          </a:effectRef>
          <a:fontRef idx="minor">
            <a:schemeClr val="dk1"/>
          </a:fontRef>
        </p:style>
        <p:txBody>
          <a:bodyPr>
            <a:normAutofit/>
          </a:bodyPr>
          <a:lstStyle/>
          <a:p>
            <a:endParaRPr lang="en-US" sz="2500" dirty="0">
              <a:solidFill>
                <a:schemeClr val="tx1"/>
              </a:solidFill>
            </a:endParaRPr>
          </a:p>
          <a:p>
            <a:r>
              <a:rPr lang="en-US" sz="2400" dirty="0">
                <a:solidFill>
                  <a:schemeClr val="tx1"/>
                </a:solidFill>
              </a:rPr>
              <a:t>Expectations and Probability Distribution</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0" y="90899"/>
            <a:ext cx="1371600" cy="635365"/>
          </a:xfrm>
          <a:prstGeom prst="rect">
            <a:avLst/>
          </a:prstGeom>
          <a:noFill/>
        </p:spPr>
      </p:pic>
      <p:sp>
        <p:nvSpPr>
          <p:cNvPr id="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200" dirty="0">
                <a:solidFill>
                  <a:schemeClr val="tx1"/>
                </a:solidFill>
              </a:rPr>
              <a:t>Dr. Kunti Mishra</a:t>
            </a:r>
            <a:endParaRPr kumimoji="0" lang="en-US" sz="2200" i="0" u="none" strike="noStrike" kern="1200" cap="none" spc="0" normalizeH="0" noProof="0" dirty="0">
              <a:ln>
                <a:noFill/>
              </a:ln>
              <a:solidFill>
                <a:schemeClr val="tx1"/>
              </a:solidFill>
              <a:effectLst/>
              <a:uLnTx/>
              <a:uFillTx/>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200" baseline="0" dirty="0">
                <a:solidFill>
                  <a:schemeClr val="tx1"/>
                </a:solidFill>
              </a:rPr>
              <a:t>Department of</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i="0" u="none" strike="noStrike" kern="1200" cap="none" spc="0" normalizeH="0" noProof="0" dirty="0">
                <a:ln>
                  <a:noFill/>
                </a:ln>
                <a:solidFill>
                  <a:schemeClr val="tx1"/>
                </a:solidFill>
                <a:effectLst/>
                <a:uLnTx/>
                <a:uFillTx/>
              </a:rPr>
              <a:t>Mathematics</a:t>
            </a:r>
            <a:endParaRPr kumimoji="0" lang="en-US" sz="2200" i="0" u="none" strike="noStrike" kern="1200" cap="none" spc="0" normalizeH="0" baseline="0" noProof="0" dirty="0">
              <a:ln>
                <a:noFill/>
              </a:ln>
              <a:solidFill>
                <a:schemeClr val="tx1"/>
              </a:solidFill>
              <a:effectLst/>
              <a:uLnTx/>
              <a:uFillTx/>
            </a:endParaRPr>
          </a:p>
        </p:txBody>
      </p:sp>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81000" y="5943600"/>
            <a:ext cx="533400" cy="533400"/>
          </a:xfrm>
          <a:prstGeom prst="rect">
            <a:avLst/>
          </a:prstGeom>
          <a:noFill/>
        </p:spPr>
      </p:pic>
      <p:sp>
        <p:nvSpPr>
          <p:cNvPr id="10" name="Slide Number Placeholder 9"/>
          <p:cNvSpPr>
            <a:spLocks noGrp="1"/>
          </p:cNvSpPr>
          <p:nvPr>
            <p:ph type="sldNum" sz="quarter" idx="12"/>
          </p:nvPr>
        </p:nvSpPr>
        <p:spPr/>
        <p:txBody>
          <a:bodyPr/>
          <a:lstStyle/>
          <a:p>
            <a:fld id="{B6F15528-21DE-4FAA-801E-634DDDAF4B2B}" type="slidenum">
              <a:rPr lang="en-US" b="1" smtClean="0"/>
              <a:pPr/>
              <a:t>1</a:t>
            </a:fld>
            <a:endParaRPr lang="en-US" b="1"/>
          </a:p>
        </p:txBody>
      </p:sp>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i="0" u="none" strike="noStrike" kern="1200" cap="none" spc="0" normalizeH="0" baseline="0" noProof="0" dirty="0">
                <a:ln>
                  <a:noFill/>
                </a:ln>
                <a:solidFill>
                  <a:schemeClr val="tx1"/>
                </a:solidFill>
                <a:effectLst/>
                <a:uLnTx/>
                <a:uFillTx/>
              </a:rPr>
              <a:t>Unit:</a:t>
            </a:r>
            <a:r>
              <a:rPr kumimoji="0" lang="en-US" sz="2200" i="0" u="none" strike="noStrike" kern="1200" cap="none" spc="0" normalizeH="0" noProof="0" dirty="0">
                <a:ln>
                  <a:noFill/>
                </a:ln>
                <a:solidFill>
                  <a:schemeClr val="tx1"/>
                </a:solidFill>
                <a:effectLst/>
                <a:uLnTx/>
                <a:uFillTx/>
              </a:rPr>
              <a:t> </a:t>
            </a:r>
            <a:r>
              <a:rPr kumimoji="0" lang="en-US" sz="2200" i="0" u="none" strike="noStrike" kern="1200" cap="none" spc="0" normalizeH="0" dirty="0">
                <a:ln>
                  <a:noFill/>
                </a:ln>
                <a:solidFill>
                  <a:schemeClr val="tx1"/>
                </a:solidFill>
                <a:effectLst/>
                <a:uLnTx/>
                <a:uFillTx/>
              </a:rPr>
              <a:t>IV</a:t>
            </a:r>
            <a:endParaRPr kumimoji="0" lang="en-US" sz="2200" i="0" u="none" strike="noStrike" kern="1200" cap="none" spc="0" normalizeH="0" baseline="0" noProof="0" dirty="0">
              <a:ln>
                <a:noFill/>
              </a:ln>
              <a:solidFill>
                <a:schemeClr val="tx1"/>
              </a:solidFill>
              <a:effectLst/>
              <a:uLnTx/>
              <a:uFillTx/>
            </a:endParaRPr>
          </a:p>
        </p:txBody>
      </p:sp>
      <p:sp>
        <p:nvSpPr>
          <p:cNvPr id="13" name="Footer Placeholder 12"/>
          <p:cNvSpPr>
            <a:spLocks noGrp="1"/>
          </p:cNvSpPr>
          <p:nvPr>
            <p:ph type="ftr" sz="quarter" idx="11"/>
          </p:nvPr>
        </p:nvSpPr>
        <p:spPr>
          <a:xfrm>
            <a:off x="2286000" y="6248400"/>
            <a:ext cx="5029200" cy="365125"/>
          </a:xfrm>
        </p:spPr>
        <p:txBody>
          <a:bodyPr/>
          <a:lstStyle/>
          <a:p>
            <a:r>
              <a:rPr lang="en-US" b="1"/>
              <a:t>Faculty Name   Kunti Mishra   Unit IV</a:t>
            </a:r>
            <a:endParaRPr lang="en-US" b="1" dirty="0"/>
          </a:p>
        </p:txBody>
      </p:sp>
      <p:sp>
        <p:nvSpPr>
          <p:cNvPr id="14" name="Subtitle 2"/>
          <p:cNvSpPr txBox="1">
            <a:spLocks/>
          </p:cNvSpPr>
          <p:nvPr/>
        </p:nvSpPr>
        <p:spPr>
          <a:xfrm>
            <a:off x="152400" y="3613150"/>
            <a:ext cx="4419600" cy="11557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200" i="0" u="none" strike="noStrike" kern="1200" cap="none" spc="0" normalizeH="0" baseline="0" noProof="0" dirty="0">
                <a:ln>
                  <a:noFill/>
                </a:ln>
                <a:solidFill>
                  <a:schemeClr val="tx1"/>
                </a:solidFill>
                <a:effectLst/>
                <a:uLnTx/>
                <a:uFillTx/>
              </a:rPr>
              <a:t>Subject Name: Eng. Mathematics</a:t>
            </a:r>
            <a:r>
              <a:rPr kumimoji="0" lang="en-US" sz="2200" i="0" u="none" strike="noStrike" kern="1200" cap="none" spc="0" normalizeH="0" noProof="0" dirty="0">
                <a:ln>
                  <a:noFill/>
                </a:ln>
                <a:solidFill>
                  <a:schemeClr val="tx1"/>
                </a:solidFill>
                <a:effectLst/>
                <a:uLnTx/>
                <a:uFillTx/>
              </a:rPr>
              <a:t> </a:t>
            </a:r>
            <a:r>
              <a:rPr lang="en-US" sz="2200" dirty="0">
                <a:solidFill>
                  <a:schemeClr val="tx1"/>
                </a:solidFill>
              </a:rPr>
              <a:t>IV</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200" baseline="0" dirty="0">
                <a:solidFill>
                  <a:schemeClr val="tx1"/>
                </a:solidFill>
              </a:rPr>
              <a:t>Subject code:</a:t>
            </a:r>
            <a:r>
              <a:rPr lang="en-US" sz="2200" dirty="0">
                <a:solidFill>
                  <a:schemeClr val="tx1"/>
                </a:solidFill>
              </a:rPr>
              <a:t> AAS0402</a:t>
            </a:r>
            <a:endParaRPr kumimoji="0" lang="en-US" sz="2200" i="0" u="none" strike="noStrike" kern="1200" cap="none" spc="0" normalizeH="0" baseline="0" noProof="0" dirty="0">
              <a:ln>
                <a:noFill/>
              </a:ln>
              <a:solidFill>
                <a:schemeClr val="tx1"/>
              </a:solidFill>
              <a:effectLst/>
              <a:uLnTx/>
              <a:uFillTx/>
            </a:endParaRPr>
          </a:p>
        </p:txBody>
      </p:sp>
      <p:sp>
        <p:nvSpPr>
          <p:cNvPr id="15" name="Subtitle 2"/>
          <p:cNvSpPr txBox="1">
            <a:spLocks/>
          </p:cNvSpPr>
          <p:nvPr/>
        </p:nvSpPr>
        <p:spPr>
          <a:xfrm>
            <a:off x="152400" y="4876800"/>
            <a:ext cx="44196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i="0" u="none" strike="noStrike" kern="1200" cap="none" spc="0" normalizeH="0" noProof="0" dirty="0">
                <a:ln>
                  <a:noFill/>
                </a:ln>
                <a:solidFill>
                  <a:schemeClr val="tx1"/>
                </a:solidFill>
                <a:effectLst/>
                <a:uLnTx/>
                <a:uFillTx/>
              </a:rPr>
              <a:t> </a:t>
            </a:r>
            <a:r>
              <a:rPr kumimoji="0" lang="en-US" sz="2200" i="0" u="none" strike="noStrike" kern="1200" cap="none" spc="0" normalizeH="0" noProof="0" dirty="0">
                <a:ln>
                  <a:noFill/>
                </a:ln>
                <a:solidFill>
                  <a:schemeClr val="tx1"/>
                </a:solidFill>
                <a:effectLst/>
                <a:uLnTx/>
                <a:uFillTx/>
              </a:rPr>
              <a:t>B Tech 4</a:t>
            </a:r>
            <a:r>
              <a:rPr kumimoji="0" lang="en-US" sz="2200" i="0" u="none" strike="noStrike" kern="1200" cap="none" spc="0" normalizeH="0" baseline="30000" noProof="0" dirty="0">
                <a:ln>
                  <a:noFill/>
                </a:ln>
                <a:solidFill>
                  <a:schemeClr val="tx1"/>
                </a:solidFill>
                <a:effectLst/>
                <a:uLnTx/>
                <a:uFillTx/>
              </a:rPr>
              <a:t>th</a:t>
            </a:r>
            <a:r>
              <a:rPr kumimoji="0" lang="en-US" sz="2200" i="0" u="none" strike="noStrike" kern="1200" cap="none" spc="0" normalizeH="0" noProof="0" dirty="0">
                <a:ln>
                  <a:noFill/>
                </a:ln>
                <a:solidFill>
                  <a:schemeClr val="tx1"/>
                </a:solidFill>
                <a:effectLst/>
                <a:uLnTx/>
                <a:uFillTx/>
              </a:rPr>
              <a:t> Sem</a:t>
            </a:r>
            <a:endParaRPr kumimoji="0" lang="en-US" sz="2200" i="0" u="none" strike="noStrike" kern="1200" cap="none" spc="0" normalizeH="0" baseline="0" noProof="0" dirty="0">
              <a:ln>
                <a:noFill/>
              </a:ln>
              <a:solidFill>
                <a:schemeClr val="tx1"/>
              </a:solidFill>
              <a:effectLst/>
              <a:uLnTx/>
              <a:uFillTx/>
            </a:endParaRPr>
          </a:p>
        </p:txBody>
      </p:sp>
      <p:sp>
        <p:nvSpPr>
          <p:cNvPr id="4" name="Date Placeholder 3">
            <a:extLst>
              <a:ext uri="{FF2B5EF4-FFF2-40B4-BE49-F238E27FC236}">
                <a16:creationId xmlns:a16="http://schemas.microsoft.com/office/drawing/2014/main" id="{D99F3A78-46DF-4F4C-A2C1-62A2839E1E0F}"/>
              </a:ext>
            </a:extLst>
          </p:cNvPr>
          <p:cNvSpPr>
            <a:spLocks noGrp="1"/>
          </p:cNvSpPr>
          <p:nvPr>
            <p:ph type="dt" sz="half" idx="10"/>
          </p:nvPr>
        </p:nvSpPr>
        <p:spPr/>
        <p:txBody>
          <a:bodyPr/>
          <a:lstStyle/>
          <a:p>
            <a:fld id="{49CC5DC5-F3C6-4CD0-AD68-A68538C03034}" type="datetime1">
              <a:rPr lang="en-US" smtClean="0"/>
              <a:t>1/6/2023</a:t>
            </a:fld>
            <a:endParaRPr lang="en-US"/>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DE1457-BB44-4A9F-B7C9-001B893DFB0E}" type="datetime1">
              <a:rPr lang="en-US" smtClean="0"/>
              <a:t>1/6/2023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Faculty Name   Kunti Mishra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latin typeface="Times New Roman" panose="02020603050405020304" pitchFamily="18" charset="0"/>
              </a:rPr>
              <a:t>Program O</a:t>
            </a:r>
            <a:r>
              <a:rPr kumimoji="0" lang="en-US" sz="2400" b="1" i="0" u="none" strike="noStrike" kern="1200" cap="none" spc="0" normalizeH="0" noProof="0" dirty="0" err="1">
                <a:ln>
                  <a:noFill/>
                </a:ln>
                <a:solidFill>
                  <a:schemeClr val="dk1"/>
                </a:solidFill>
                <a:effectLst/>
                <a:uLnTx/>
                <a:uFillTx/>
                <a:latin typeface="Times New Roman" panose="02020603050405020304" pitchFamily="18" charset="0"/>
              </a:rPr>
              <a:t>utcomes</a:t>
            </a: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8829" y="1143000"/>
            <a:ext cx="6918741"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5239091"/>
      </p:ext>
    </p:extLst>
  </p:cSld>
  <p:clrMapOvr>
    <a:masterClrMapping/>
  </p:clrMapOvr>
  <p:transition spd="slow">
    <p:push dir="u"/>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100</a:t>
            </a:fld>
            <a:endParaRPr lang="en-US"/>
          </a:p>
        </p:txBody>
      </p:sp>
      <p:sp>
        <p:nvSpPr>
          <p:cNvPr id="7" name="Title 1"/>
          <p:cNvSpPr txBox="1">
            <a:spLocks/>
          </p:cNvSpPr>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University Expected question(CO4)</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p:cNvSpPr>
            <a:spLocks noGrp="1"/>
          </p:cNvSpPr>
          <p:nvPr>
            <p:ph idx="1"/>
          </p:nvPr>
        </p:nvSpPr>
        <p:spPr>
          <a:xfrm>
            <a:off x="457200" y="914400"/>
            <a:ext cx="8229600" cy="5211763"/>
          </a:xfrm>
        </p:spPr>
        <p:txBody>
          <a:bodyPr>
            <a:noAutofit/>
          </a:bodyPr>
          <a:lstStyle/>
          <a:p>
            <a:pPr lvl="0">
              <a:buNone/>
            </a:pPr>
            <a:r>
              <a:rPr lang="en-US" sz="2000" dirty="0"/>
              <a:t>Q7. The experience shows that 4 accidents occur in a plant on an average per month. Calculate the probabilities of less than 3 accidents in a certain month. Use Poisson distribution. (Given e</a:t>
            </a:r>
            <a:r>
              <a:rPr lang="en-US" sz="2000" baseline="30000" dirty="0"/>
              <a:t>-4</a:t>
            </a:r>
            <a:r>
              <a:rPr lang="en-US" sz="2000" dirty="0"/>
              <a:t>=0.01832).</a:t>
            </a:r>
          </a:p>
          <a:p>
            <a:pPr lvl="0">
              <a:buNone/>
            </a:pPr>
            <a:r>
              <a:rPr lang="en-US" sz="2000" dirty="0"/>
              <a:t>Q8. As a result of tests on 20,000 electric bulbs manufactured by a company it was found that the life time of a bulb was normally distributed with an average life of 2040 hours and standard deviation of 60 hours. On the basis of the information, estimate the number of bulbs that is expected to burn for </a:t>
            </a:r>
          </a:p>
          <a:p>
            <a:pPr marL="514350" indent="-514350">
              <a:buAutoNum type="romanLcParenBoth"/>
            </a:pPr>
            <a:r>
              <a:rPr lang="en-US" sz="2000" dirty="0"/>
              <a:t>more than 2150 hours, and 	(ii) less than 1960 hours.</a:t>
            </a:r>
          </a:p>
          <a:p>
            <a:pPr marL="0" lvl="0" indent="0">
              <a:buNone/>
            </a:pPr>
            <a:r>
              <a:rPr lang="en-US" sz="2000" dirty="0"/>
              <a:t>Q9. Write short note on </a:t>
            </a:r>
          </a:p>
          <a:p>
            <a:pPr marL="514350" lvl="0" indent="-514350">
              <a:buFont typeface="+mj-lt"/>
              <a:buAutoNum type="romanLcPeriod"/>
            </a:pPr>
            <a:r>
              <a:rPr lang="en-US" sz="2000" dirty="0"/>
              <a:t>Binomial distribution</a:t>
            </a:r>
          </a:p>
          <a:p>
            <a:pPr marL="514350" lvl="0" indent="-514350">
              <a:buFont typeface="+mj-lt"/>
              <a:buAutoNum type="romanLcPeriod"/>
            </a:pPr>
            <a:r>
              <a:rPr lang="en-US" sz="2000" dirty="0"/>
              <a:t>Poisson distribution</a:t>
            </a:r>
          </a:p>
          <a:p>
            <a:pPr marL="0" lvl="0" indent="0">
              <a:buNone/>
            </a:pPr>
            <a:r>
              <a:rPr lang="en-US" sz="2000" dirty="0"/>
              <a:t>Q10. Show that mean of binomial distribution is </a:t>
            </a:r>
            <a:r>
              <a:rPr lang="en-US" sz="2000" dirty="0" err="1"/>
              <a:t>np</a:t>
            </a:r>
            <a:r>
              <a:rPr lang="en-US" sz="2000" dirty="0"/>
              <a:t>.</a:t>
            </a:r>
          </a:p>
          <a:p>
            <a:pPr marL="0" indent="0">
              <a:buNone/>
            </a:pPr>
            <a:endParaRPr lang="en-US" sz="2000" dirty="0"/>
          </a:p>
          <a:p>
            <a:endParaRPr lang="en-US" sz="2000" dirty="0"/>
          </a:p>
        </p:txBody>
      </p:sp>
      <p:pic>
        <p:nvPicPr>
          <p:cNvPr id="8" name="Picture 7">
            <a:extLst>
              <a:ext uri="{FF2B5EF4-FFF2-40B4-BE49-F238E27FC236}">
                <a16:creationId xmlns:a16="http://schemas.microsoft.com/office/drawing/2014/main" id="{F284A19E-FC2C-467E-94FA-C17E880002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82"/>
            <a:ext cx="1371600" cy="685801"/>
          </a:xfrm>
          <a:prstGeom prst="rect">
            <a:avLst/>
          </a:prstGeom>
        </p:spPr>
      </p:pic>
      <p:sp>
        <p:nvSpPr>
          <p:cNvPr id="3" name="Footer Placeholder 2">
            <a:extLst>
              <a:ext uri="{FF2B5EF4-FFF2-40B4-BE49-F238E27FC236}">
                <a16:creationId xmlns:a16="http://schemas.microsoft.com/office/drawing/2014/main" id="{41C06415-4B55-4A20-956B-6CA789837497}"/>
              </a:ext>
            </a:extLst>
          </p:cNvPr>
          <p:cNvSpPr>
            <a:spLocks noGrp="1"/>
          </p:cNvSpPr>
          <p:nvPr>
            <p:ph type="ftr" sz="quarter" idx="11"/>
          </p:nvPr>
        </p:nvSpPr>
        <p:spPr/>
        <p:txBody>
          <a:bodyPr/>
          <a:lstStyle/>
          <a:p>
            <a:r>
              <a:rPr lang="en-US"/>
              <a:t>Faculty Name   Kunti Mishra   Unit IV</a:t>
            </a:r>
            <a:endParaRPr lang="en-US" dirty="0"/>
          </a:p>
        </p:txBody>
      </p:sp>
      <p:sp>
        <p:nvSpPr>
          <p:cNvPr id="2" name="Date Placeholder 1">
            <a:extLst>
              <a:ext uri="{FF2B5EF4-FFF2-40B4-BE49-F238E27FC236}">
                <a16:creationId xmlns:a16="http://schemas.microsoft.com/office/drawing/2014/main" id="{719142B3-1622-4164-B258-B09A115F129F}"/>
              </a:ext>
            </a:extLst>
          </p:cNvPr>
          <p:cNvSpPr>
            <a:spLocks noGrp="1"/>
          </p:cNvSpPr>
          <p:nvPr>
            <p:ph type="dt" sz="half" idx="10"/>
          </p:nvPr>
        </p:nvSpPr>
        <p:spPr/>
        <p:txBody>
          <a:bodyPr/>
          <a:lstStyle/>
          <a:p>
            <a:fld id="{993F77BF-6FB0-4008-A276-5CCE74ACCD83}" type="datetime1">
              <a:rPr lang="en-US" smtClean="0"/>
              <a:t>1/6/2023</a:t>
            </a:fld>
            <a:endParaRPr lang="en-US"/>
          </a:p>
        </p:txBody>
      </p:sp>
    </p:spTree>
    <p:extLst>
      <p:ext uri="{BB962C8B-B14F-4D97-AF65-F5344CB8AC3E}">
        <p14:creationId xmlns:p14="http://schemas.microsoft.com/office/powerpoint/2010/main" val="232816261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839200" cy="5486400"/>
          </a:xfrm>
        </p:spPr>
        <p:txBody>
          <a:bodyPr>
            <a:noAutofit/>
          </a:bodyPr>
          <a:lstStyle/>
          <a:p>
            <a:pPr lvl="0" algn="just">
              <a:lnSpc>
                <a:spcPct val="150000"/>
              </a:lnSpc>
              <a:buNone/>
            </a:pPr>
            <a:r>
              <a:rPr lang="en-US" sz="2200" dirty="0"/>
              <a:t>Students have taught the importance of the following topics….</a:t>
            </a:r>
          </a:p>
          <a:p>
            <a:pPr marL="0" indent="0">
              <a:buNone/>
            </a:pPr>
            <a:r>
              <a:rPr lang="en-US" sz="2200" dirty="0"/>
              <a:t>With  the concept of probability to evaluate probability distributions:</a:t>
            </a:r>
          </a:p>
          <a:p>
            <a:pPr>
              <a:buFont typeface="Wingdings" panose="05000000000000000000" pitchFamily="2" charset="2"/>
              <a:buChar char="ü"/>
            </a:pPr>
            <a:r>
              <a:rPr lang="en-US" sz="2400" dirty="0"/>
              <a:t>Mathematical expectation</a:t>
            </a:r>
          </a:p>
          <a:p>
            <a:pPr lvl="0">
              <a:buFont typeface="Wingdings" pitchFamily="2" charset="2"/>
              <a:buChar char="ü"/>
            </a:pPr>
            <a:r>
              <a:rPr lang="en-US" sz="2400" dirty="0"/>
              <a:t>Mean</a:t>
            </a:r>
          </a:p>
          <a:p>
            <a:pPr lvl="0">
              <a:buFont typeface="Wingdings" pitchFamily="2" charset="2"/>
              <a:buChar char="ü"/>
            </a:pPr>
            <a:r>
              <a:rPr lang="en-US" sz="2400" dirty="0"/>
              <a:t>Variance</a:t>
            </a:r>
          </a:p>
          <a:p>
            <a:pPr lvl="0">
              <a:buFont typeface="Wingdings" pitchFamily="2" charset="2"/>
              <a:buChar char="ü"/>
            </a:pPr>
            <a:r>
              <a:rPr lang="en-US" sz="2400" dirty="0"/>
              <a:t>Moment Generating Function</a:t>
            </a:r>
          </a:p>
          <a:p>
            <a:pPr algn="just">
              <a:buFont typeface="Wingdings" pitchFamily="2" charset="2"/>
              <a:buChar char="ü"/>
            </a:pPr>
            <a:r>
              <a:rPr lang="en-US" sz="2400" dirty="0"/>
              <a:t>Binomial distribution</a:t>
            </a:r>
          </a:p>
          <a:p>
            <a:pPr algn="just">
              <a:buFont typeface="Wingdings" pitchFamily="2" charset="2"/>
              <a:buChar char="ü"/>
            </a:pPr>
            <a:r>
              <a:rPr lang="en-US" sz="2400" dirty="0"/>
              <a:t>Poisson distribution</a:t>
            </a:r>
          </a:p>
          <a:p>
            <a:pPr algn="just">
              <a:buFont typeface="Wingdings" pitchFamily="2" charset="2"/>
              <a:buChar char="ü"/>
            </a:pPr>
            <a:r>
              <a:rPr lang="en-US" sz="2400" dirty="0"/>
              <a:t>Exponential Distribution</a:t>
            </a:r>
          </a:p>
          <a:p>
            <a:pPr marL="0" indent="0">
              <a:buNone/>
            </a:pPr>
            <a:endParaRPr lang="en-US" sz="2200" dirty="0"/>
          </a:p>
          <a:p>
            <a:pPr>
              <a:buFont typeface="Wingdings" pitchFamily="2" charset="2"/>
              <a:buChar char="q"/>
            </a:pPr>
            <a:endParaRPr lang="en-US" sz="2200" dirty="0"/>
          </a:p>
          <a:p>
            <a:pPr lvl="0" algn="just">
              <a:lnSpc>
                <a:spcPct val="150000"/>
              </a:lnSpc>
              <a:buFont typeface="Wingdings" pitchFamily="2" charset="2"/>
              <a:buChar char="q"/>
            </a:pPr>
            <a:endParaRPr lang="en-US" sz="2200" dirty="0"/>
          </a:p>
          <a:p>
            <a:pPr lvl="0" algn="just">
              <a:lnSpc>
                <a:spcPct val="150000"/>
              </a:lnSpc>
              <a:buFont typeface="Wingdings" pitchFamily="2" charset="2"/>
              <a:buChar char="q"/>
            </a:pPr>
            <a:endParaRPr lang="en-US" sz="2200" dirty="0"/>
          </a:p>
          <a:p>
            <a:pPr>
              <a:buFont typeface="Wingdings" pitchFamily="2" charset="2"/>
              <a:buChar char="§"/>
            </a:pPr>
            <a:endParaRPr lang="en-US" sz="2200" dirty="0"/>
          </a:p>
          <a:p>
            <a:pPr>
              <a:buFont typeface="Wingdings" pitchFamily="2" charset="2"/>
              <a:buChar char="§"/>
            </a:pPr>
            <a:endParaRPr lang="en-US" sz="2200" dirty="0"/>
          </a:p>
          <a:p>
            <a:pPr lvl="0" algn="just">
              <a:lnSpc>
                <a:spcPct val="150000"/>
              </a:lnSpc>
              <a:buFont typeface="Wingdings" pitchFamily="2" charset="2"/>
              <a:buChar char="q"/>
            </a:pPr>
            <a:endParaRPr lang="en-US" sz="2200" dirty="0"/>
          </a:p>
          <a:p>
            <a:pPr lvl="0" algn="just">
              <a:lnSpc>
                <a:spcPct val="150000"/>
              </a:lnSpc>
              <a:buNone/>
            </a:pPr>
            <a:endParaRPr lang="en-US" sz="2200" dirty="0"/>
          </a:p>
          <a:p>
            <a:pPr marL="0" indent="0">
              <a:buNone/>
            </a:pPr>
            <a:endParaRPr lang="en-US" sz="2200" dirty="0"/>
          </a:p>
          <a:p>
            <a:pPr>
              <a:buFont typeface="Wingdings" pitchFamily="2" charset="2"/>
              <a:buChar char="ü"/>
            </a:pPr>
            <a:endParaRPr lang="en-US" sz="22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mn-lt"/>
                <a:ea typeface="+mn-ea"/>
                <a:cs typeface="+mn-cs"/>
              </a:rPr>
              <a:t>Unit Recap(CO4)</a:t>
            </a:r>
          </a:p>
        </p:txBody>
      </p:sp>
      <p:pic>
        <p:nvPicPr>
          <p:cNvPr id="8" name="Picture 7">
            <a:extLst>
              <a:ext uri="{FF2B5EF4-FFF2-40B4-BE49-F238E27FC236}">
                <a16:creationId xmlns:a16="http://schemas.microsoft.com/office/drawing/2014/main" id="{E21F2C51-91FB-4D09-8DA8-9D6A2A8549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82"/>
            <a:ext cx="1371600" cy="685801"/>
          </a:xfrm>
          <a:prstGeom prst="rect">
            <a:avLst/>
          </a:prstGeom>
        </p:spPr>
      </p:pic>
      <p:sp>
        <p:nvSpPr>
          <p:cNvPr id="2" name="Footer Placeholder 1">
            <a:extLst>
              <a:ext uri="{FF2B5EF4-FFF2-40B4-BE49-F238E27FC236}">
                <a16:creationId xmlns:a16="http://schemas.microsoft.com/office/drawing/2014/main" id="{455CD096-6485-493A-85FE-19765B925793}"/>
              </a:ext>
            </a:extLst>
          </p:cNvPr>
          <p:cNvSpPr>
            <a:spLocks noGrp="1"/>
          </p:cNvSpPr>
          <p:nvPr>
            <p:ph type="ftr" sz="quarter" idx="11"/>
          </p:nvPr>
        </p:nvSpPr>
        <p:spPr/>
        <p:txBody>
          <a:bodyPr/>
          <a:lstStyle/>
          <a:p>
            <a:r>
              <a:rPr lang="en-US"/>
              <a:t>Faculty Name   Kunti Mishra   Unit IV</a:t>
            </a:r>
            <a:endParaRPr lang="en-US" dirty="0"/>
          </a:p>
        </p:txBody>
      </p:sp>
      <p:sp>
        <p:nvSpPr>
          <p:cNvPr id="5" name="Date Placeholder 4">
            <a:extLst>
              <a:ext uri="{FF2B5EF4-FFF2-40B4-BE49-F238E27FC236}">
                <a16:creationId xmlns:a16="http://schemas.microsoft.com/office/drawing/2014/main" id="{3C685289-A4CE-4634-9EE3-C94C4D69854E}"/>
              </a:ext>
            </a:extLst>
          </p:cNvPr>
          <p:cNvSpPr>
            <a:spLocks noGrp="1"/>
          </p:cNvSpPr>
          <p:nvPr>
            <p:ph type="dt" sz="half" idx="10"/>
          </p:nvPr>
        </p:nvSpPr>
        <p:spPr/>
        <p:txBody>
          <a:bodyPr/>
          <a:lstStyle/>
          <a:p>
            <a:fld id="{6C0A1136-1905-4CF9-8622-187D42AE02C9}" type="datetime1">
              <a:rPr lang="en-US" smtClean="0"/>
              <a:t>1/6/2023</a:t>
            </a:fld>
            <a:endParaRPr lang="en-US"/>
          </a:p>
        </p:txBody>
      </p:sp>
    </p:spTree>
    <p:extLst>
      <p:ext uri="{BB962C8B-B14F-4D97-AF65-F5344CB8AC3E}">
        <p14:creationId xmlns:p14="http://schemas.microsoft.com/office/powerpoint/2010/main" val="25044549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a:p>
        </p:txBody>
      </p:sp>
      <p:sp>
        <p:nvSpPr>
          <p:cNvPr id="7" name="Title 1"/>
          <p:cNvSpPr txBox="1">
            <a:spLocks/>
          </p:cNvSpPr>
          <p:nvPr/>
        </p:nvSpPr>
        <p:spPr>
          <a:xfrm>
            <a:off x="1371600" y="-508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References</a:t>
            </a:r>
            <a:r>
              <a:rPr kumimoji="0" lang="en-US" sz="2400" b="1" i="0" u="none" strike="noStrike" kern="1200" cap="none" spc="0" normalizeH="0" baseline="0" noProof="0" dirty="0">
                <a:ln>
                  <a:noFill/>
                </a:ln>
                <a:solidFill>
                  <a:schemeClr val="dk1"/>
                </a:solidFill>
                <a:effectLst/>
                <a:uLnTx/>
                <a:uFillTx/>
                <a:latin typeface="+mn-lt"/>
                <a:ea typeface="+mn-ea"/>
                <a:cs typeface="+mn-cs"/>
              </a:rPr>
              <a:t> (CO4)</a:t>
            </a:r>
          </a:p>
        </p:txBody>
      </p:sp>
      <p:sp>
        <p:nvSpPr>
          <p:cNvPr id="11" name="Content Placeholder 10"/>
          <p:cNvSpPr>
            <a:spLocks noGrp="1"/>
          </p:cNvSpPr>
          <p:nvPr>
            <p:ph idx="1"/>
          </p:nvPr>
        </p:nvSpPr>
        <p:spPr/>
        <p:txBody>
          <a:bodyPr>
            <a:normAutofit/>
          </a:bodyPr>
          <a:lstStyle/>
          <a:p>
            <a:pPr>
              <a:buAutoNum type="arabicPeriod"/>
            </a:pPr>
            <a:r>
              <a:rPr lang="en-US" sz="2200" b="1" dirty="0"/>
              <a:t>Introduction to Statistics</a:t>
            </a:r>
            <a:r>
              <a:rPr lang="en-US" sz="2200" dirty="0"/>
              <a:t> - P.K. </a:t>
            </a:r>
            <a:r>
              <a:rPr lang="en-US" sz="2200" dirty="0" err="1"/>
              <a:t>Giri</a:t>
            </a:r>
            <a:r>
              <a:rPr lang="en-US" sz="2200" dirty="0"/>
              <a:t> &amp; J. </a:t>
            </a:r>
            <a:r>
              <a:rPr lang="en-US" sz="2200" dirty="0" err="1"/>
              <a:t>Banerjee</a:t>
            </a:r>
            <a:r>
              <a:rPr lang="en-US" sz="2200" dirty="0"/>
              <a:t>.</a:t>
            </a:r>
          </a:p>
          <a:p>
            <a:pPr>
              <a:buAutoNum type="arabicPeriod"/>
            </a:pPr>
            <a:r>
              <a:rPr lang="en-US" sz="2200" b="1" dirty="0"/>
              <a:t>Statistical Models: Theory and Practice</a:t>
            </a:r>
            <a:r>
              <a:rPr lang="en-US" sz="2200" dirty="0"/>
              <a:t> by David Freedman.</a:t>
            </a:r>
          </a:p>
          <a:p>
            <a:pPr>
              <a:buAutoNum type="arabicPeriod"/>
            </a:pPr>
            <a:r>
              <a:rPr lang="en-US" sz="2200" dirty="0"/>
              <a:t>Richard I. Levin, David </a:t>
            </a:r>
            <a:r>
              <a:rPr lang="en-US" sz="2200" dirty="0" err="1"/>
              <a:t>S.Rubin</a:t>
            </a:r>
            <a:r>
              <a:rPr lang="en-US" sz="2200" dirty="0"/>
              <a:t> </a:t>
            </a:r>
            <a:r>
              <a:rPr lang="en-US" sz="2200" b="1" dirty="0"/>
              <a:t>“Statistics for Management”, </a:t>
            </a:r>
            <a:r>
              <a:rPr lang="en-US" sz="2200" dirty="0"/>
              <a:t>Pearson Education</a:t>
            </a:r>
          </a:p>
          <a:p>
            <a:pPr>
              <a:buFontTx/>
              <a:buAutoNum type="arabicPeriod"/>
            </a:pPr>
            <a:r>
              <a:rPr lang="en-US" sz="2200" dirty="0"/>
              <a:t>Anderson, Sweeney and Williams </a:t>
            </a:r>
            <a:r>
              <a:rPr lang="en-US" sz="2200" b="1" dirty="0"/>
              <a:t>“Statistics for Business and Economics”,</a:t>
            </a:r>
            <a:r>
              <a:rPr lang="en-US" sz="2200" dirty="0"/>
              <a:t> </a:t>
            </a:r>
            <a:r>
              <a:rPr lang="en-US" sz="2200" dirty="0" err="1"/>
              <a:t>Cengage</a:t>
            </a:r>
            <a:r>
              <a:rPr lang="en-US" sz="2200" dirty="0"/>
              <a:t> Learning.</a:t>
            </a:r>
          </a:p>
          <a:p>
            <a:pPr>
              <a:buAutoNum type="arabicPeriod"/>
            </a:pPr>
            <a:endParaRPr lang="en-US" sz="2200" dirty="0"/>
          </a:p>
          <a:p>
            <a:endParaRPr lang="en-US" sz="2200" dirty="0"/>
          </a:p>
        </p:txBody>
      </p:sp>
      <p:pic>
        <p:nvPicPr>
          <p:cNvPr id="8" name="Picture 7">
            <a:extLst>
              <a:ext uri="{FF2B5EF4-FFF2-40B4-BE49-F238E27FC236}">
                <a16:creationId xmlns:a16="http://schemas.microsoft.com/office/drawing/2014/main" id="{95635A50-91D9-40FC-9C1B-7EE363DAE8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82"/>
            <a:ext cx="1371600" cy="685801"/>
          </a:xfrm>
          <a:prstGeom prst="rect">
            <a:avLst/>
          </a:prstGeom>
        </p:spPr>
      </p:pic>
      <p:sp>
        <p:nvSpPr>
          <p:cNvPr id="3" name="Footer Placeholder 2">
            <a:extLst>
              <a:ext uri="{FF2B5EF4-FFF2-40B4-BE49-F238E27FC236}">
                <a16:creationId xmlns:a16="http://schemas.microsoft.com/office/drawing/2014/main" id="{188506A9-6778-4479-B2D6-BBD5C6210A57}"/>
              </a:ext>
            </a:extLst>
          </p:cNvPr>
          <p:cNvSpPr>
            <a:spLocks noGrp="1"/>
          </p:cNvSpPr>
          <p:nvPr>
            <p:ph type="ftr" sz="quarter" idx="11"/>
          </p:nvPr>
        </p:nvSpPr>
        <p:spPr/>
        <p:txBody>
          <a:bodyPr/>
          <a:lstStyle/>
          <a:p>
            <a:r>
              <a:rPr lang="en-US"/>
              <a:t>Faculty Name   Kunti Mishra   Unit IV</a:t>
            </a:r>
            <a:endParaRPr lang="en-US" dirty="0"/>
          </a:p>
        </p:txBody>
      </p:sp>
      <p:sp>
        <p:nvSpPr>
          <p:cNvPr id="2" name="Date Placeholder 1">
            <a:extLst>
              <a:ext uri="{FF2B5EF4-FFF2-40B4-BE49-F238E27FC236}">
                <a16:creationId xmlns:a16="http://schemas.microsoft.com/office/drawing/2014/main" id="{E54072BB-B709-4BAD-9E17-9F828F13E238}"/>
              </a:ext>
            </a:extLst>
          </p:cNvPr>
          <p:cNvSpPr>
            <a:spLocks noGrp="1"/>
          </p:cNvSpPr>
          <p:nvPr>
            <p:ph type="dt" sz="half" idx="10"/>
          </p:nvPr>
        </p:nvSpPr>
        <p:spPr/>
        <p:txBody>
          <a:bodyPr/>
          <a:lstStyle/>
          <a:p>
            <a:fld id="{22FDA6F0-400B-4F9A-8D59-E81C5C6551B8}" type="datetime1">
              <a:rPr lang="en-US" smtClean="0"/>
              <a:t>1/6/2023</a:t>
            </a:fld>
            <a:endParaRPr lang="en-US"/>
          </a:p>
        </p:txBody>
      </p:sp>
    </p:spTree>
    <p:extLst>
      <p:ext uri="{BB962C8B-B14F-4D97-AF65-F5344CB8AC3E}">
        <p14:creationId xmlns:p14="http://schemas.microsoft.com/office/powerpoint/2010/main" val="198139740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103</a:t>
            </a:fld>
            <a:endParaRPr lang="en-US"/>
          </a:p>
        </p:txBody>
      </p:sp>
      <p:sp>
        <p:nvSpPr>
          <p:cNvPr id="9" name="Content Placeholder 8"/>
          <p:cNvSpPr>
            <a:spLocks noGrp="1"/>
          </p:cNvSpPr>
          <p:nvPr>
            <p:ph idx="1"/>
          </p:nvPr>
        </p:nvSpPr>
        <p:spPr>
          <a:xfrm>
            <a:off x="2745692" y="1143000"/>
            <a:ext cx="3805016" cy="1107996"/>
          </a:xfrm>
          <a:prstGeom prst="rect">
            <a:avLst/>
          </a:prstGeom>
          <a:noFill/>
        </p:spPr>
        <p:txBody>
          <a:bodyPr wrap="none" lIns="91440" tIns="45720" rIns="91440" bIns="45720">
            <a:spAutoFit/>
          </a:bodyPr>
          <a:lstStyle/>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pic>
        <p:nvPicPr>
          <p:cNvPr id="7" name="Picture 6">
            <a:extLst>
              <a:ext uri="{FF2B5EF4-FFF2-40B4-BE49-F238E27FC236}">
                <a16:creationId xmlns:a16="http://schemas.microsoft.com/office/drawing/2014/main" id="{EAD5D8F7-7DFA-4987-A5C5-8B8A73091C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362" y="2582996"/>
            <a:ext cx="4017675" cy="2057400"/>
          </a:xfrm>
          <a:prstGeom prst="rect">
            <a:avLst/>
          </a:prstGeom>
        </p:spPr>
      </p:pic>
      <p:pic>
        <p:nvPicPr>
          <p:cNvPr id="11" name="Picture 10">
            <a:extLst>
              <a:ext uri="{FF2B5EF4-FFF2-40B4-BE49-F238E27FC236}">
                <a16:creationId xmlns:a16="http://schemas.microsoft.com/office/drawing/2014/main" id="{4A35A4C2-2AC6-49D5-9298-2E126B20A3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82"/>
            <a:ext cx="1371600" cy="685801"/>
          </a:xfrm>
          <a:prstGeom prst="rect">
            <a:avLst/>
          </a:prstGeom>
        </p:spPr>
      </p:pic>
      <p:sp>
        <p:nvSpPr>
          <p:cNvPr id="2" name="Footer Placeholder 1">
            <a:extLst>
              <a:ext uri="{FF2B5EF4-FFF2-40B4-BE49-F238E27FC236}">
                <a16:creationId xmlns:a16="http://schemas.microsoft.com/office/drawing/2014/main" id="{F2FE425D-F87B-4711-BC33-7A9253247EBC}"/>
              </a:ext>
            </a:extLst>
          </p:cNvPr>
          <p:cNvSpPr>
            <a:spLocks noGrp="1"/>
          </p:cNvSpPr>
          <p:nvPr>
            <p:ph type="ftr" sz="quarter" idx="11"/>
          </p:nvPr>
        </p:nvSpPr>
        <p:spPr/>
        <p:txBody>
          <a:bodyPr/>
          <a:lstStyle/>
          <a:p>
            <a:r>
              <a:rPr lang="en-US"/>
              <a:t>Faculty Name   Kunti Mishra   Unit IV</a:t>
            </a:r>
            <a:endParaRPr lang="en-US" dirty="0"/>
          </a:p>
        </p:txBody>
      </p:sp>
      <p:sp>
        <p:nvSpPr>
          <p:cNvPr id="3" name="Date Placeholder 2">
            <a:extLst>
              <a:ext uri="{FF2B5EF4-FFF2-40B4-BE49-F238E27FC236}">
                <a16:creationId xmlns:a16="http://schemas.microsoft.com/office/drawing/2014/main" id="{31FEBF3D-8229-4033-8D95-FE0E3AABE60B}"/>
              </a:ext>
            </a:extLst>
          </p:cNvPr>
          <p:cNvSpPr>
            <a:spLocks noGrp="1"/>
          </p:cNvSpPr>
          <p:nvPr>
            <p:ph type="dt" sz="half" idx="10"/>
          </p:nvPr>
        </p:nvSpPr>
        <p:spPr/>
        <p:txBody>
          <a:bodyPr/>
          <a:lstStyle/>
          <a:p>
            <a:fld id="{D1B4D3AC-107E-4D9B-8908-B7945EFB2A0A}" type="datetime1">
              <a:rPr lang="en-US" smtClean="0"/>
              <a:t>1/6/2023</a:t>
            </a:fld>
            <a:endParaRPr lang="en-US"/>
          </a:p>
        </p:txBody>
      </p:sp>
    </p:spTree>
    <p:extLst>
      <p:ext uri="{BB962C8B-B14F-4D97-AF65-F5344CB8AC3E}">
        <p14:creationId xmlns:p14="http://schemas.microsoft.com/office/powerpoint/2010/main" val="255522020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730B8F9-54B5-48DE-9DE9-F422586B8183}" type="datetime1">
              <a:rPr lang="en-US" smtClean="0"/>
              <a:t>1/6/2023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Faculty Name   Kunti Mishra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Title 1"/>
          <p:cNvSpPr txBox="1">
            <a:spLocks/>
          </p:cNvSpPr>
          <p:nvPr/>
        </p:nvSpPr>
        <p:spPr>
          <a:xfrm>
            <a:off x="1295400" y="0"/>
            <a:ext cx="78486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latin typeface="Times New Roman" panose="02020603050405020304" pitchFamily="18" charset="0"/>
              </a:rPr>
              <a:t>PSOs</a:t>
            </a: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endParaRPr>
          </a:p>
        </p:txBody>
      </p:sp>
      <p:sp>
        <p:nvSpPr>
          <p:cNvPr id="2" name="Content Placeholder 1"/>
          <p:cNvSpPr>
            <a:spLocks noGrp="1"/>
          </p:cNvSpPr>
          <p:nvPr>
            <p:ph idx="1"/>
          </p:nvPr>
        </p:nvSpPr>
        <p:spPr/>
        <p:txBody>
          <a:bodyPr/>
          <a:lstStyle/>
          <a:p>
            <a:endParaRPr lang="en-US"/>
          </a:p>
        </p:txBody>
      </p:sp>
      <p:graphicFrame>
        <p:nvGraphicFramePr>
          <p:cNvPr id="8" name="Table 11">
            <a:extLst>
              <a:ext uri="{FF2B5EF4-FFF2-40B4-BE49-F238E27FC236}">
                <a16:creationId xmlns:a16="http://schemas.microsoft.com/office/drawing/2014/main" id="{C688CF1F-3F47-4C24-BECE-2AA12B7DB4A5}"/>
              </a:ext>
            </a:extLst>
          </p:cNvPr>
          <p:cNvGraphicFramePr>
            <a:graphicFrameLocks noGrp="1"/>
          </p:cNvGraphicFramePr>
          <p:nvPr/>
        </p:nvGraphicFramePr>
        <p:xfrm>
          <a:off x="609600" y="1349693"/>
          <a:ext cx="8001000" cy="4746307"/>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1971533925"/>
                    </a:ext>
                  </a:extLst>
                </a:gridCol>
                <a:gridCol w="6934200">
                  <a:extLst>
                    <a:ext uri="{9D8B030D-6E8A-4147-A177-3AD203B41FA5}">
                      <a16:colId xmlns:a16="http://schemas.microsoft.com/office/drawing/2014/main" val="2123429086"/>
                    </a:ext>
                  </a:extLst>
                </a:gridCol>
              </a:tblGrid>
              <a:tr h="7042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rPr>
                        <a:t>PSO</a:t>
                      </a:r>
                      <a:endParaRPr lang="hi-IN" sz="2000" dirty="0"/>
                    </a:p>
                    <a:p>
                      <a:endParaRPr lang="hi-IN"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rPr>
                        <a:t>Program Specific Outcomes(PSOs)</a:t>
                      </a:r>
                      <a:endParaRPr lang="hi-IN" sz="2000" dirty="0"/>
                    </a:p>
                    <a:p>
                      <a:endParaRPr lang="hi-IN" sz="2000" dirty="0"/>
                    </a:p>
                  </a:txBody>
                  <a:tcPr/>
                </a:tc>
                <a:extLst>
                  <a:ext uri="{0D108BD9-81ED-4DB2-BD59-A6C34878D82A}">
                    <a16:rowId xmlns:a16="http://schemas.microsoft.com/office/drawing/2014/main" val="2213770831"/>
                  </a:ext>
                </a:extLst>
              </a:tr>
              <a:tr h="13167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latin typeface="Times New Roman" panose="02020603050405020304" pitchFamily="18" charset="0"/>
                        </a:rPr>
                        <a:t>PSO1</a:t>
                      </a:r>
                      <a:endParaRPr lang="hi-IN" sz="2000" b="1" dirty="0"/>
                    </a:p>
                    <a:p>
                      <a:endParaRPr lang="hi-IN" sz="2000" b="1" dirty="0"/>
                    </a:p>
                  </a:txBody>
                  <a:tcPr/>
                </a:tc>
                <a:tc>
                  <a:txBody>
                    <a:bodyPr/>
                    <a:lstStyle/>
                    <a:p>
                      <a:pPr algn="just"/>
                      <a:r>
                        <a:rPr lang="en-US" sz="2000" b="0" i="0" kern="1200" dirty="0">
                          <a:solidFill>
                            <a:schemeClr val="dk1"/>
                          </a:solidFill>
                          <a:effectLst/>
                          <a:latin typeface="Times New Roman" panose="02020603050405020304" pitchFamily="18" charset="0"/>
                          <a:ea typeface="+mn-ea"/>
                          <a:cs typeface="+mn-cs"/>
                        </a:rPr>
                        <a:t>The ability to identify, analyze real world problems and design their ethical solutions using artificial intelligence, robotics, virtual/augmented reality, data analytics, block chain technology, and cloud computing</a:t>
                      </a:r>
                      <a:endParaRPr lang="hi-IN" sz="2000" dirty="0"/>
                    </a:p>
                  </a:txBody>
                  <a:tcPr/>
                </a:tc>
                <a:extLst>
                  <a:ext uri="{0D108BD9-81ED-4DB2-BD59-A6C34878D82A}">
                    <a16:rowId xmlns:a16="http://schemas.microsoft.com/office/drawing/2014/main" val="873049725"/>
                  </a:ext>
                </a:extLst>
              </a:tr>
              <a:tr h="10105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latin typeface="Times New Roman" panose="02020603050405020304" pitchFamily="18" charset="0"/>
                        </a:rPr>
                        <a:t>PSO2</a:t>
                      </a:r>
                      <a:endParaRPr lang="hi-IN" sz="2000" b="1" dirty="0"/>
                    </a:p>
                    <a:p>
                      <a:endParaRPr lang="hi-IN" sz="2000" b="1" dirty="0"/>
                    </a:p>
                  </a:txBody>
                  <a:tcPr/>
                </a:tc>
                <a:tc>
                  <a:txBody>
                    <a:bodyPr/>
                    <a:lstStyle/>
                    <a:p>
                      <a:pPr algn="just"/>
                      <a:r>
                        <a:rPr lang="en-US" sz="2000" b="0" i="0" kern="1200" dirty="0">
                          <a:solidFill>
                            <a:schemeClr val="dk1"/>
                          </a:solidFill>
                          <a:effectLst/>
                          <a:latin typeface="Times New Roman" panose="02020603050405020304" pitchFamily="18" charset="0"/>
                          <a:ea typeface="+mn-ea"/>
                          <a:cs typeface="+mn-cs"/>
                        </a:rPr>
                        <a:t>The ability to design and develop the hardware sensor devices and related interfacing software systems for solving complex engineering problems.</a:t>
                      </a:r>
                      <a:endParaRPr lang="hi-IN" sz="2000" dirty="0"/>
                    </a:p>
                  </a:txBody>
                  <a:tcPr/>
                </a:tc>
                <a:extLst>
                  <a:ext uri="{0D108BD9-81ED-4DB2-BD59-A6C34878D82A}">
                    <a16:rowId xmlns:a16="http://schemas.microsoft.com/office/drawing/2014/main" val="1773821686"/>
                  </a:ext>
                </a:extLst>
              </a:tr>
              <a:tr h="7042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latin typeface="Times New Roman" panose="02020603050405020304" pitchFamily="18" charset="0"/>
                        </a:rPr>
                        <a:t>PSO3</a:t>
                      </a:r>
                      <a:endParaRPr lang="hi-IN" sz="2000" b="1" dirty="0"/>
                    </a:p>
                    <a:p>
                      <a:endParaRPr lang="hi-IN" sz="2000" b="1" dirty="0"/>
                    </a:p>
                  </a:txBody>
                  <a:tcPr/>
                </a:tc>
                <a:tc>
                  <a:txBody>
                    <a:bodyPr/>
                    <a:lstStyle/>
                    <a:p>
                      <a:pPr algn="just"/>
                      <a:r>
                        <a:rPr lang="en-US" sz="2000" b="0" i="0" kern="1200" dirty="0">
                          <a:solidFill>
                            <a:schemeClr val="dk1"/>
                          </a:solidFill>
                          <a:effectLst/>
                          <a:latin typeface="Times New Roman" panose="02020603050405020304" pitchFamily="18" charset="0"/>
                          <a:ea typeface="+mn-ea"/>
                          <a:cs typeface="+mn-cs"/>
                        </a:rPr>
                        <a:t>The ability to understand inter disciplinary computing techniques and to apply them in the design of advanced computing.</a:t>
                      </a:r>
                      <a:endParaRPr lang="hi-IN" sz="2000" dirty="0"/>
                    </a:p>
                  </a:txBody>
                  <a:tcPr/>
                </a:tc>
                <a:extLst>
                  <a:ext uri="{0D108BD9-81ED-4DB2-BD59-A6C34878D82A}">
                    <a16:rowId xmlns:a16="http://schemas.microsoft.com/office/drawing/2014/main" val="1949068326"/>
                  </a:ext>
                </a:extLst>
              </a:tr>
              <a:tr h="10105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latin typeface="Times New Roman" panose="02020603050405020304" pitchFamily="18" charset="0"/>
                        </a:rPr>
                        <a:t>PSO4</a:t>
                      </a:r>
                      <a:endParaRPr lang="hi-IN" sz="2000" b="1" dirty="0"/>
                    </a:p>
                    <a:p>
                      <a:endParaRPr lang="hi-IN" sz="2000" b="1" dirty="0"/>
                    </a:p>
                  </a:txBody>
                  <a:tcPr/>
                </a:tc>
                <a:tc>
                  <a:txBody>
                    <a:bodyPr/>
                    <a:lstStyle/>
                    <a:p>
                      <a:pPr algn="just"/>
                      <a:r>
                        <a:rPr lang="en-US" sz="2000" b="0" i="0" kern="1200" dirty="0">
                          <a:solidFill>
                            <a:schemeClr val="dk1"/>
                          </a:solidFill>
                          <a:effectLst/>
                          <a:latin typeface="Times New Roman" panose="02020603050405020304" pitchFamily="18" charset="0"/>
                          <a:ea typeface="+mn-ea"/>
                          <a:cs typeface="+mn-cs"/>
                        </a:rPr>
                        <a:t>The ability to conduct investigation of complex problem with the help of technical, managerial, leadership qualities, and modern engineering tools provided by industry sponsored laboratories.</a:t>
                      </a:r>
                      <a:endParaRPr lang="hi-IN" sz="2000" dirty="0"/>
                    </a:p>
                  </a:txBody>
                  <a:tcPr/>
                </a:tc>
                <a:extLst>
                  <a:ext uri="{0D108BD9-81ED-4DB2-BD59-A6C34878D82A}">
                    <a16:rowId xmlns:a16="http://schemas.microsoft.com/office/drawing/2014/main" val="3960612855"/>
                  </a:ext>
                </a:extLst>
              </a:tr>
            </a:tbl>
          </a:graphicData>
        </a:graphic>
      </p:graphicFrame>
    </p:spTree>
    <p:extLst>
      <p:ext uri="{BB962C8B-B14F-4D97-AF65-F5344CB8AC3E}">
        <p14:creationId xmlns:p14="http://schemas.microsoft.com/office/powerpoint/2010/main" val="771008610"/>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41160E0-7048-4739-91AF-7C8808F0E798}" type="datetime1">
              <a:rPr lang="en-US" smtClean="0"/>
              <a:t>1/6/2023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Faculty Name   Kunti Mishra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CO-PO  Mapping</a:t>
            </a:r>
          </a:p>
        </p:txBody>
      </p:sp>
      <p:sp>
        <p:nvSpPr>
          <p:cNvPr id="9" name="Content Placeholder 8"/>
          <p:cNvSpPr>
            <a:spLocks noGrp="1"/>
          </p:cNvSpPr>
          <p:nvPr>
            <p:ph idx="1"/>
          </p:nvPr>
        </p:nvSpPr>
        <p:spPr/>
        <p:txBody>
          <a:bodyPr>
            <a:normAutofit/>
          </a:bodyPr>
          <a:lstStyle/>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r>
              <a:rPr lang="en-US" sz="2200" dirty="0"/>
              <a:t>*L= Low	*M= Medium         *H= High</a:t>
            </a:r>
          </a:p>
          <a:p>
            <a:pPr marL="0" indent="0">
              <a:buNone/>
            </a:pPr>
            <a:endParaRPr lang="en-US" sz="2200" dirty="0"/>
          </a:p>
        </p:txBody>
      </p:sp>
      <p:graphicFrame>
        <p:nvGraphicFramePr>
          <p:cNvPr id="8" name="Table 7"/>
          <p:cNvGraphicFramePr>
            <a:graphicFrameLocks noGrp="1"/>
          </p:cNvGraphicFramePr>
          <p:nvPr>
            <p:extLst>
              <p:ext uri="{D42A27DB-BD31-4B8C-83A1-F6EECF244321}">
                <p14:modId xmlns:p14="http://schemas.microsoft.com/office/powerpoint/2010/main" val="1263760567"/>
              </p:ext>
            </p:extLst>
          </p:nvPr>
        </p:nvGraphicFramePr>
        <p:xfrm>
          <a:off x="304800" y="1524000"/>
          <a:ext cx="8686801" cy="3831037"/>
        </p:xfrm>
        <a:graphic>
          <a:graphicData uri="http://schemas.openxmlformats.org/drawingml/2006/table">
            <a:tbl>
              <a:tblPr firstRow="1" firstCol="1" bandRow="1">
                <a:tableStyleId>{5C22544A-7EE6-4342-B048-85BDC9FD1C3A}</a:tableStyleId>
              </a:tblPr>
              <a:tblGrid>
                <a:gridCol w="5334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gridCol w="533400">
                  <a:extLst>
                    <a:ext uri="{9D8B030D-6E8A-4147-A177-3AD203B41FA5}">
                      <a16:colId xmlns:a16="http://schemas.microsoft.com/office/drawing/2014/main" val="20008"/>
                    </a:ext>
                  </a:extLst>
                </a:gridCol>
                <a:gridCol w="533400">
                  <a:extLst>
                    <a:ext uri="{9D8B030D-6E8A-4147-A177-3AD203B41FA5}">
                      <a16:colId xmlns:a16="http://schemas.microsoft.com/office/drawing/2014/main" val="20009"/>
                    </a:ext>
                  </a:extLst>
                </a:gridCol>
                <a:gridCol w="533400">
                  <a:extLst>
                    <a:ext uri="{9D8B030D-6E8A-4147-A177-3AD203B41FA5}">
                      <a16:colId xmlns:a16="http://schemas.microsoft.com/office/drawing/2014/main" val="20010"/>
                    </a:ext>
                  </a:extLst>
                </a:gridCol>
                <a:gridCol w="685800">
                  <a:extLst>
                    <a:ext uri="{9D8B030D-6E8A-4147-A177-3AD203B41FA5}">
                      <a16:colId xmlns:a16="http://schemas.microsoft.com/office/drawing/2014/main" val="20011"/>
                    </a:ext>
                  </a:extLst>
                </a:gridCol>
                <a:gridCol w="685800">
                  <a:extLst>
                    <a:ext uri="{9D8B030D-6E8A-4147-A177-3AD203B41FA5}">
                      <a16:colId xmlns:a16="http://schemas.microsoft.com/office/drawing/2014/main" val="20012"/>
                    </a:ext>
                  </a:extLst>
                </a:gridCol>
                <a:gridCol w="685801">
                  <a:extLst>
                    <a:ext uri="{9D8B030D-6E8A-4147-A177-3AD203B41FA5}">
                      <a16:colId xmlns:a16="http://schemas.microsoft.com/office/drawing/2014/main" val="20013"/>
                    </a:ext>
                  </a:extLst>
                </a:gridCol>
              </a:tblGrid>
              <a:tr h="859237">
                <a:tc>
                  <a:txBody>
                    <a:bodyPr/>
                    <a:lstStyle/>
                    <a:p>
                      <a:pPr marL="0" marR="0">
                        <a:lnSpc>
                          <a:spcPct val="115000"/>
                        </a:lnSpc>
                        <a:spcBef>
                          <a:spcPts val="0"/>
                        </a:spcBef>
                        <a:spcAft>
                          <a:spcPts val="0"/>
                        </a:spcAft>
                      </a:pPr>
                      <a:r>
                        <a:rPr lang="en-US" sz="1800" dirty="0">
                          <a:solidFill>
                            <a:schemeClr val="bg1"/>
                          </a:solidFill>
                          <a:effectLst/>
                          <a:latin typeface="Times New Roman" panose="02020603050405020304" pitchFamily="18" charset="0"/>
                        </a:rPr>
                        <a:t>Sr. No</a:t>
                      </a:r>
                      <a:endParaRPr lang="en-US" sz="1800" dirty="0">
                        <a:solidFill>
                          <a:schemeClr val="bg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0" marR="0">
                        <a:lnSpc>
                          <a:spcPct val="115000"/>
                        </a:lnSpc>
                        <a:spcBef>
                          <a:spcPts val="0"/>
                        </a:spcBef>
                        <a:spcAft>
                          <a:spcPts val="0"/>
                        </a:spcAft>
                      </a:pPr>
                      <a:r>
                        <a:rPr lang="en-US" sz="1800" dirty="0">
                          <a:effectLst/>
                          <a:latin typeface="Times New Roman" panose="02020603050405020304" pitchFamily="18" charset="0"/>
                        </a:rPr>
                        <a:t>Course  Outcome</a:t>
                      </a:r>
                      <a:endParaRPr lang="en-US" sz="180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latin typeface="Times New Roman" panose="02020603050405020304" pitchFamily="18" charset="0"/>
                        </a:rPr>
                        <a:t>PO1</a:t>
                      </a:r>
                      <a:endParaRPr lang="en-US" sz="180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latin typeface="Times New Roman" panose="02020603050405020304" pitchFamily="18" charset="0"/>
                        </a:rPr>
                        <a:t>PO2</a:t>
                      </a:r>
                      <a:endParaRPr lang="en-US" sz="180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latin typeface="Times New Roman" panose="02020603050405020304" pitchFamily="18" charset="0"/>
                        </a:rPr>
                        <a:t>PO3</a:t>
                      </a:r>
                      <a:endParaRPr lang="en-US" sz="180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latin typeface="Times New Roman" panose="02020603050405020304" pitchFamily="18" charset="0"/>
                        </a:rPr>
                        <a:t>PO4</a:t>
                      </a:r>
                      <a:endParaRPr lang="en-US" sz="180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latin typeface="Times New Roman" panose="02020603050405020304" pitchFamily="18" charset="0"/>
                        </a:rPr>
                        <a:t>PO5</a:t>
                      </a:r>
                      <a:endParaRPr lang="en-US" sz="180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latin typeface="Times New Roman" panose="02020603050405020304" pitchFamily="18" charset="0"/>
                        </a:rPr>
                        <a:t>PO6</a:t>
                      </a:r>
                      <a:endParaRPr lang="en-US" sz="180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latin typeface="Times New Roman" panose="02020603050405020304" pitchFamily="18" charset="0"/>
                        </a:rPr>
                        <a:t>PO7</a:t>
                      </a:r>
                      <a:endParaRPr lang="en-US" sz="180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latin typeface="Times New Roman" panose="02020603050405020304" pitchFamily="18" charset="0"/>
                        </a:rPr>
                        <a:t>PO8</a:t>
                      </a:r>
                      <a:endParaRPr lang="en-US" sz="180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latin typeface="Times New Roman" panose="02020603050405020304" pitchFamily="18" charset="0"/>
                        </a:rPr>
                        <a:t>PO9</a:t>
                      </a:r>
                      <a:endParaRPr lang="en-US" sz="180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latin typeface="Times New Roman" panose="02020603050405020304" pitchFamily="18" charset="0"/>
                        </a:rPr>
                        <a:t>PO10</a:t>
                      </a:r>
                      <a:endParaRPr lang="en-US" sz="180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latin typeface="Times New Roman" panose="02020603050405020304" pitchFamily="18" charset="0"/>
                        </a:rPr>
                        <a:t>PO11</a:t>
                      </a:r>
                      <a:endParaRPr lang="en-US" sz="180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latin typeface="Times New Roman" panose="02020603050405020304" pitchFamily="18" charset="0"/>
                        </a:rPr>
                        <a:t>PO12</a:t>
                      </a:r>
                      <a:endParaRPr lang="en-US" sz="180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30573">
                <a:tc>
                  <a:txBody>
                    <a:bodyPr/>
                    <a:lstStyle/>
                    <a:p>
                      <a:pPr marL="0" marR="0">
                        <a:lnSpc>
                          <a:spcPct val="115000"/>
                        </a:lnSpc>
                        <a:spcBef>
                          <a:spcPts val="0"/>
                        </a:spcBef>
                        <a:spcAft>
                          <a:spcPts val="0"/>
                        </a:spcAft>
                      </a:pPr>
                      <a:r>
                        <a:rPr lang="en-US" sz="1800" b="1" dirty="0">
                          <a:solidFill>
                            <a:schemeClr val="bg1"/>
                          </a:solidFill>
                          <a:effectLst/>
                          <a:latin typeface="Times New Roman" panose="02020603050405020304" pitchFamily="18" charset="0"/>
                        </a:rPr>
                        <a:t>1</a:t>
                      </a:r>
                      <a:endParaRPr lang="en-US" sz="1800" b="1" dirty="0">
                        <a:solidFill>
                          <a:schemeClr val="bg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0" marR="0">
                        <a:spcBef>
                          <a:spcPts val="0"/>
                        </a:spcBef>
                        <a:spcAft>
                          <a:spcPts val="0"/>
                        </a:spcAft>
                      </a:pPr>
                      <a:r>
                        <a:rPr lang="en-US" sz="1800" b="0" dirty="0">
                          <a:solidFill>
                            <a:schemeClr val="tx1"/>
                          </a:solidFill>
                          <a:effectLst/>
                          <a:latin typeface="Times New Roman" panose="02020603050405020304" pitchFamily="18" charset="0"/>
                        </a:rPr>
                        <a:t>CO1</a:t>
                      </a:r>
                      <a:endParaRPr lang="en-US" sz="1800" b="0" dirty="0">
                        <a:solidFill>
                          <a:schemeClr val="tx1"/>
                        </a:solidFill>
                        <a:effectLst/>
                        <a:latin typeface="Times New Roman"/>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solidFill>
                            <a:schemeClr val="tx1"/>
                          </a:solidFill>
                          <a:effectLst/>
                          <a:latin typeface="Times New Roman" panose="02020603050405020304" pitchFamily="18" charset="0"/>
                        </a:rPr>
                        <a:t>H</a:t>
                      </a:r>
                      <a:endParaRPr lang="en-US" sz="1800" b="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solidFill>
                            <a:schemeClr val="tx1"/>
                          </a:solidFill>
                          <a:effectLst/>
                          <a:latin typeface="Times New Roman" panose="02020603050405020304" pitchFamily="18" charset="0"/>
                        </a:rPr>
                        <a:t>H</a:t>
                      </a:r>
                      <a:endParaRPr lang="en-US" sz="1800" b="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solidFill>
                            <a:schemeClr val="tx1"/>
                          </a:solidFill>
                          <a:effectLst/>
                          <a:latin typeface="Times New Roman" panose="02020603050405020304" pitchFamily="18" charset="0"/>
                        </a:rPr>
                        <a:t>H</a:t>
                      </a:r>
                      <a:endParaRPr lang="en-US" sz="1800" b="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solidFill>
                            <a:schemeClr val="tx1"/>
                          </a:solidFill>
                          <a:effectLst/>
                          <a:latin typeface="Times New Roman" panose="02020603050405020304" pitchFamily="18" charset="0"/>
                        </a:rPr>
                        <a:t>H</a:t>
                      </a:r>
                      <a:endParaRPr lang="en-US" sz="1800" b="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solidFill>
                            <a:schemeClr val="tx1"/>
                          </a:solidFill>
                          <a:effectLst/>
                          <a:latin typeface="Times New Roman" panose="02020603050405020304" pitchFamily="18" charset="0"/>
                        </a:rPr>
                        <a:t>L</a:t>
                      </a:r>
                      <a:endParaRPr lang="en-US" sz="1800" b="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solidFill>
                            <a:schemeClr val="tx1"/>
                          </a:solidFill>
                          <a:effectLst/>
                          <a:latin typeface="Times New Roman" panose="02020603050405020304" pitchFamily="18" charset="0"/>
                        </a:rPr>
                        <a:t>L</a:t>
                      </a:r>
                      <a:endParaRPr lang="en-US" sz="1800" b="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solidFill>
                            <a:schemeClr val="tx1"/>
                          </a:solidFill>
                          <a:effectLst/>
                          <a:latin typeface="Times New Roman" panose="02020603050405020304" pitchFamily="18" charset="0"/>
                        </a:rPr>
                        <a:t>L</a:t>
                      </a:r>
                      <a:endParaRPr lang="en-US" sz="1800" b="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solidFill>
                            <a:schemeClr val="tx1"/>
                          </a:solidFill>
                          <a:effectLst/>
                          <a:latin typeface="Times New Roman" panose="02020603050405020304" pitchFamily="18" charset="0"/>
                        </a:rPr>
                        <a:t>L</a:t>
                      </a:r>
                      <a:endParaRPr lang="en-US" sz="1800" b="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solidFill>
                            <a:schemeClr val="tx1"/>
                          </a:solidFill>
                          <a:effectLst/>
                          <a:latin typeface="Times New Roman" panose="02020603050405020304" pitchFamily="18" charset="0"/>
                        </a:rPr>
                        <a:t>L</a:t>
                      </a:r>
                      <a:endParaRPr lang="en-US" sz="1800" b="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solidFill>
                            <a:schemeClr val="tx1"/>
                          </a:solidFill>
                          <a:effectLst/>
                          <a:latin typeface="Times New Roman" panose="02020603050405020304" pitchFamily="18" charset="0"/>
                        </a:rPr>
                        <a:t>L</a:t>
                      </a:r>
                      <a:endParaRPr lang="en-US" sz="1800" b="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solidFill>
                            <a:schemeClr val="tx1"/>
                          </a:solidFill>
                          <a:effectLst/>
                          <a:latin typeface="Times New Roman" panose="02020603050405020304" pitchFamily="18" charset="0"/>
                        </a:rPr>
                        <a:t>L</a:t>
                      </a:r>
                      <a:endParaRPr lang="en-US" sz="1800" b="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solidFill>
                            <a:schemeClr val="tx1"/>
                          </a:solidFill>
                          <a:effectLst/>
                          <a:latin typeface="Times New Roman" panose="02020603050405020304" pitchFamily="18" charset="0"/>
                        </a:rPr>
                        <a:t>M</a:t>
                      </a:r>
                      <a:endParaRPr lang="en-US" sz="1800" b="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88627">
                <a:tc>
                  <a:txBody>
                    <a:bodyPr/>
                    <a:lstStyle/>
                    <a:p>
                      <a:pPr marL="0" marR="0">
                        <a:lnSpc>
                          <a:spcPct val="115000"/>
                        </a:lnSpc>
                        <a:spcBef>
                          <a:spcPts val="0"/>
                        </a:spcBef>
                        <a:spcAft>
                          <a:spcPts val="0"/>
                        </a:spcAft>
                      </a:pPr>
                      <a:r>
                        <a:rPr lang="en-US" sz="1800" dirty="0">
                          <a:solidFill>
                            <a:schemeClr val="bg1"/>
                          </a:solidFill>
                          <a:effectLst/>
                          <a:latin typeface="Times New Roman" panose="02020603050405020304" pitchFamily="18" charset="0"/>
                        </a:rPr>
                        <a:t>2</a:t>
                      </a:r>
                      <a:endParaRPr lang="en-US" sz="1800" dirty="0">
                        <a:solidFill>
                          <a:schemeClr val="bg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marL="0" marR="0" algn="just">
                        <a:lnSpc>
                          <a:spcPct val="150000"/>
                        </a:lnSpc>
                        <a:spcBef>
                          <a:spcPts val="0"/>
                        </a:spcBef>
                        <a:spcAft>
                          <a:spcPts val="0"/>
                        </a:spcAft>
                      </a:pPr>
                      <a:r>
                        <a:rPr lang="en-US" sz="1800" b="0" dirty="0">
                          <a:effectLst/>
                          <a:latin typeface="Times New Roman" panose="02020603050405020304" pitchFamily="18" charset="0"/>
                        </a:rPr>
                        <a:t>CO2</a:t>
                      </a:r>
                      <a:endParaRPr lang="en-US" sz="1800" b="0" dirty="0">
                        <a:solidFill>
                          <a:srgbClr val="000000"/>
                        </a:solidFill>
                        <a:effectLst/>
                        <a:latin typeface="Times New Roman"/>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H</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H</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H</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H</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L</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L</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L</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L</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L</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L</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M</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M</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609600">
                <a:tc>
                  <a:txBody>
                    <a:bodyPr/>
                    <a:lstStyle/>
                    <a:p>
                      <a:pPr marL="0" marR="0">
                        <a:lnSpc>
                          <a:spcPct val="115000"/>
                        </a:lnSpc>
                        <a:spcBef>
                          <a:spcPts val="0"/>
                        </a:spcBef>
                        <a:spcAft>
                          <a:spcPts val="0"/>
                        </a:spcAft>
                      </a:pPr>
                      <a:r>
                        <a:rPr lang="en-US" sz="1800" dirty="0">
                          <a:effectLst/>
                          <a:latin typeface="Times New Roman" panose="02020603050405020304" pitchFamily="18" charset="0"/>
                        </a:rPr>
                        <a:t>3</a:t>
                      </a:r>
                      <a:endParaRPr lang="en-US" sz="180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0" marR="0" indent="11430" algn="just">
                        <a:lnSpc>
                          <a:spcPct val="150000"/>
                        </a:lnSpc>
                        <a:spcBef>
                          <a:spcPts val="0"/>
                        </a:spcBef>
                        <a:spcAft>
                          <a:spcPts val="0"/>
                        </a:spcAft>
                      </a:pPr>
                      <a:r>
                        <a:rPr lang="en-US" sz="1800" b="0" dirty="0">
                          <a:effectLst/>
                          <a:latin typeface="Times New Roman" panose="02020603050405020304" pitchFamily="18" charset="0"/>
                        </a:rPr>
                        <a:t>CO3</a:t>
                      </a:r>
                      <a:endParaRPr lang="en-US" sz="1800" b="0" dirty="0">
                        <a:solidFill>
                          <a:srgbClr val="000000"/>
                        </a:solidFill>
                        <a:effectLst/>
                        <a:latin typeface="Times New Roman"/>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H</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H</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H</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H</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L</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L</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L</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L</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L</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L</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M</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M</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609600">
                <a:tc>
                  <a:txBody>
                    <a:bodyPr/>
                    <a:lstStyle/>
                    <a:p>
                      <a:pPr marL="0" marR="0">
                        <a:lnSpc>
                          <a:spcPct val="115000"/>
                        </a:lnSpc>
                        <a:spcBef>
                          <a:spcPts val="0"/>
                        </a:spcBef>
                        <a:spcAft>
                          <a:spcPts val="0"/>
                        </a:spcAft>
                      </a:pPr>
                      <a:r>
                        <a:rPr lang="en-US" sz="1800" dirty="0">
                          <a:effectLst/>
                          <a:latin typeface="Times New Roman" panose="02020603050405020304" pitchFamily="18" charset="0"/>
                        </a:rPr>
                        <a:t>4</a:t>
                      </a:r>
                      <a:endParaRPr lang="en-US" sz="180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0" marR="0" algn="just">
                        <a:lnSpc>
                          <a:spcPct val="150000"/>
                        </a:lnSpc>
                        <a:spcBef>
                          <a:spcPts val="0"/>
                        </a:spcBef>
                        <a:spcAft>
                          <a:spcPts val="0"/>
                        </a:spcAft>
                      </a:pPr>
                      <a:r>
                        <a:rPr lang="en-US" sz="1800" b="0" dirty="0">
                          <a:effectLst/>
                          <a:latin typeface="Times New Roman" panose="02020603050405020304" pitchFamily="18" charset="0"/>
                        </a:rPr>
                        <a:t>CO4</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H</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H</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H</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H</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L</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L</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L</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L</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L</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L</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L</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M</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533400">
                <a:tc>
                  <a:txBody>
                    <a:bodyPr/>
                    <a:lstStyle/>
                    <a:p>
                      <a:pPr marL="0" marR="0">
                        <a:lnSpc>
                          <a:spcPct val="115000"/>
                        </a:lnSpc>
                        <a:spcBef>
                          <a:spcPts val="0"/>
                        </a:spcBef>
                        <a:spcAft>
                          <a:spcPts val="0"/>
                        </a:spcAft>
                      </a:pPr>
                      <a:r>
                        <a:rPr lang="en-US" sz="1800" dirty="0">
                          <a:effectLst/>
                          <a:latin typeface="Times New Roman" panose="02020603050405020304" pitchFamily="18" charset="0"/>
                        </a:rPr>
                        <a:t>5</a:t>
                      </a:r>
                      <a:endParaRPr lang="en-US" sz="180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0" marR="0" algn="just">
                        <a:lnSpc>
                          <a:spcPct val="150000"/>
                        </a:lnSpc>
                        <a:spcBef>
                          <a:spcPts val="0"/>
                        </a:spcBef>
                        <a:spcAft>
                          <a:spcPts val="0"/>
                        </a:spcAft>
                      </a:pPr>
                      <a:r>
                        <a:rPr lang="en-US" sz="1800" b="0" dirty="0">
                          <a:effectLst/>
                          <a:latin typeface="Times New Roman" panose="02020603050405020304" pitchFamily="18" charset="0"/>
                        </a:rPr>
                        <a:t>CO5</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H</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H</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H</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H</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L</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L</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L</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L</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L</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L</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M</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latin typeface="Times New Roman" panose="02020603050405020304" pitchFamily="18" charset="0"/>
                        </a:rPr>
                        <a:t>M</a:t>
                      </a:r>
                      <a:endParaRPr lang="en-US" sz="1800" b="0" dirty="0">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9590037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F6FAA27-8C45-4AEA-9E49-1BDCBC92CB8D}" type="datetime1">
              <a:rPr lang="en-US" smtClean="0"/>
              <a:t>1/6/2023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Faculty Name   Kunti Mishra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CO-PSO </a:t>
            </a:r>
            <a:r>
              <a:rPr lang="en-US" sz="2400" b="1" dirty="0">
                <a:latin typeface="Times New Roman" panose="02020603050405020304" pitchFamily="18" charset="0"/>
              </a:rPr>
              <a:t>Mapping</a:t>
            </a: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endParaRPr>
          </a:p>
        </p:txBody>
      </p:sp>
      <p:sp>
        <p:nvSpPr>
          <p:cNvPr id="9" name="Content Placeholder 8"/>
          <p:cNvSpPr>
            <a:spLocks noGrp="1"/>
          </p:cNvSpPr>
          <p:nvPr>
            <p:ph idx="1"/>
          </p:nvPr>
        </p:nvSpPr>
        <p:spPr>
          <a:xfrm>
            <a:off x="457200" y="1676400"/>
            <a:ext cx="8229600" cy="4525963"/>
          </a:xfrm>
        </p:spPr>
        <p:txBody>
          <a:bodyPr>
            <a:normAutofit/>
          </a:bodyPr>
          <a:lstStyle/>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r>
              <a:rPr lang="en-US" sz="2200" dirty="0"/>
              <a:t>	</a:t>
            </a:r>
          </a:p>
          <a:p>
            <a:pPr marL="0" indent="0">
              <a:buNone/>
            </a:pPr>
            <a:endParaRPr lang="en-US" sz="2200" dirty="0"/>
          </a:p>
          <a:p>
            <a:pPr marL="0" indent="0">
              <a:buNone/>
            </a:pPr>
            <a:endParaRPr lang="en-US" sz="2200" dirty="0"/>
          </a:p>
          <a:p>
            <a:pPr marL="0" indent="0" algn="ctr">
              <a:buNone/>
            </a:pPr>
            <a:r>
              <a:rPr lang="en-US" sz="2200" dirty="0"/>
              <a:t>*L= Low	*M= Medium         *H= High</a:t>
            </a:r>
          </a:p>
          <a:p>
            <a:pPr marL="0" indent="0">
              <a:buNone/>
            </a:pPr>
            <a:endParaRPr lang="en-US" sz="2200" dirty="0"/>
          </a:p>
        </p:txBody>
      </p:sp>
      <p:graphicFrame>
        <p:nvGraphicFramePr>
          <p:cNvPr id="2" name="Table 1"/>
          <p:cNvGraphicFramePr>
            <a:graphicFrameLocks noGrp="1"/>
          </p:cNvGraphicFramePr>
          <p:nvPr>
            <p:extLst>
              <p:ext uri="{D42A27DB-BD31-4B8C-83A1-F6EECF244321}">
                <p14:modId xmlns:p14="http://schemas.microsoft.com/office/powerpoint/2010/main" val="3745496217"/>
              </p:ext>
            </p:extLst>
          </p:nvPr>
        </p:nvGraphicFramePr>
        <p:xfrm>
          <a:off x="1828800" y="1295400"/>
          <a:ext cx="5181600" cy="3605868"/>
        </p:xfrm>
        <a:graphic>
          <a:graphicData uri="http://schemas.openxmlformats.org/drawingml/2006/table">
            <a:tbl>
              <a:tblPr firstRow="1" firstCol="1" bandRow="1">
                <a:tableStyleId>{5C22544A-7EE6-4342-B048-85BDC9FD1C3A}</a:tableStyleId>
              </a:tblPr>
              <a:tblGrid>
                <a:gridCol w="950899">
                  <a:extLst>
                    <a:ext uri="{9D8B030D-6E8A-4147-A177-3AD203B41FA5}">
                      <a16:colId xmlns:a16="http://schemas.microsoft.com/office/drawing/2014/main" val="20000"/>
                    </a:ext>
                  </a:extLst>
                </a:gridCol>
                <a:gridCol w="974092">
                  <a:extLst>
                    <a:ext uri="{9D8B030D-6E8A-4147-A177-3AD203B41FA5}">
                      <a16:colId xmlns:a16="http://schemas.microsoft.com/office/drawing/2014/main" val="20001"/>
                    </a:ext>
                  </a:extLst>
                </a:gridCol>
                <a:gridCol w="881321">
                  <a:extLst>
                    <a:ext uri="{9D8B030D-6E8A-4147-A177-3AD203B41FA5}">
                      <a16:colId xmlns:a16="http://schemas.microsoft.com/office/drawing/2014/main" val="20002"/>
                    </a:ext>
                  </a:extLst>
                </a:gridCol>
                <a:gridCol w="1187644">
                  <a:extLst>
                    <a:ext uri="{9D8B030D-6E8A-4147-A177-3AD203B41FA5}">
                      <a16:colId xmlns:a16="http://schemas.microsoft.com/office/drawing/2014/main" val="20003"/>
                    </a:ext>
                  </a:extLst>
                </a:gridCol>
                <a:gridCol w="1187644">
                  <a:extLst>
                    <a:ext uri="{9D8B030D-6E8A-4147-A177-3AD203B41FA5}">
                      <a16:colId xmlns:a16="http://schemas.microsoft.com/office/drawing/2014/main" val="68036629"/>
                    </a:ext>
                  </a:extLst>
                </a:gridCol>
              </a:tblGrid>
              <a:tr h="600978">
                <a:tc>
                  <a:txBody>
                    <a:bodyPr/>
                    <a:lstStyle/>
                    <a:p>
                      <a:pPr marL="0" marR="0" algn="ctr">
                        <a:lnSpc>
                          <a:spcPct val="115000"/>
                        </a:lnSpc>
                        <a:spcBef>
                          <a:spcPts val="0"/>
                        </a:spcBef>
                        <a:spcAft>
                          <a:spcPts val="0"/>
                        </a:spcAft>
                      </a:pPr>
                      <a:r>
                        <a:rPr lang="en-US" sz="2200" dirty="0">
                          <a:solidFill>
                            <a:schemeClr val="bg1"/>
                          </a:solidFill>
                          <a:effectLst/>
                          <a:latin typeface="Times New Roman" panose="02020603050405020304" pitchFamily="18" charset="0"/>
                        </a:rPr>
                        <a:t>CO</a:t>
                      </a:r>
                      <a:endParaRPr lang="en-US" sz="2200" dirty="0">
                        <a:solidFill>
                          <a:schemeClr val="bg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solidFill>
                            <a:schemeClr val="bg1"/>
                          </a:solidFill>
                          <a:effectLst/>
                          <a:latin typeface="Times New Roman" panose="02020603050405020304" pitchFamily="18" charset="0"/>
                        </a:rPr>
                        <a:t>PSO1</a:t>
                      </a:r>
                      <a:endParaRPr lang="en-US" sz="2200" dirty="0">
                        <a:solidFill>
                          <a:schemeClr val="bg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solidFill>
                            <a:schemeClr val="bg1"/>
                          </a:solidFill>
                          <a:effectLst/>
                          <a:latin typeface="Times New Roman" panose="02020603050405020304" pitchFamily="18" charset="0"/>
                        </a:rPr>
                        <a:t>PSO2</a:t>
                      </a:r>
                      <a:endParaRPr lang="en-US" sz="2200" dirty="0">
                        <a:solidFill>
                          <a:schemeClr val="bg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solidFill>
                            <a:schemeClr val="bg1"/>
                          </a:solidFill>
                          <a:effectLst/>
                          <a:latin typeface="Times New Roman" panose="02020603050405020304" pitchFamily="18" charset="0"/>
                        </a:rPr>
                        <a:t>PSO3</a:t>
                      </a:r>
                      <a:endParaRPr lang="en-US" sz="2200" dirty="0">
                        <a:solidFill>
                          <a:schemeClr val="bg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solidFill>
                            <a:schemeClr val="bg1"/>
                          </a:solidFill>
                          <a:effectLst/>
                          <a:latin typeface="Times New Roman" panose="02020603050405020304" pitchFamily="18" charset="0"/>
                        </a:rPr>
                        <a:t>PSO4</a:t>
                      </a:r>
                      <a:endParaRPr lang="en-US" sz="2200" dirty="0">
                        <a:solidFill>
                          <a:schemeClr val="bg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00"/>
                  </a:ext>
                </a:extLst>
              </a:tr>
              <a:tr h="600978">
                <a:tc>
                  <a:txBody>
                    <a:bodyPr/>
                    <a:lstStyle/>
                    <a:p>
                      <a:pPr marL="0" marR="0" algn="ctr">
                        <a:lnSpc>
                          <a:spcPct val="115000"/>
                        </a:lnSpc>
                        <a:spcBef>
                          <a:spcPts val="0"/>
                        </a:spcBef>
                        <a:spcAft>
                          <a:spcPts val="0"/>
                        </a:spcAft>
                      </a:pPr>
                      <a:r>
                        <a:rPr lang="en-US" sz="2200" dirty="0">
                          <a:solidFill>
                            <a:schemeClr val="bg1"/>
                          </a:solidFill>
                          <a:effectLst/>
                          <a:latin typeface="Times New Roman" panose="02020603050405020304" pitchFamily="18" charset="0"/>
                        </a:rPr>
                        <a:t>CO.1</a:t>
                      </a:r>
                      <a:endParaRPr lang="en-US" sz="2200" dirty="0">
                        <a:solidFill>
                          <a:schemeClr val="bg1"/>
                        </a:solidFill>
                        <a:effectLst/>
                        <a:latin typeface="Times New Roman" panose="02020603050405020304" pitchFamily="18" charset="0"/>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ea typeface="+mn-ea"/>
                          <a:cs typeface="+mn-cs"/>
                        </a:rPr>
                        <a:t>H</a:t>
                      </a:r>
                      <a:endParaRPr lang="en-US" sz="220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rPr>
                        <a:t>L</a:t>
                      </a:r>
                      <a:endParaRPr lang="en-US" sz="220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rPr>
                        <a:t>M</a:t>
                      </a:r>
                      <a:endParaRPr lang="en-US" sz="220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rPr>
                        <a:t>L</a:t>
                      </a:r>
                      <a:endParaRPr lang="en-US" sz="220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600978">
                <a:tc>
                  <a:txBody>
                    <a:bodyPr/>
                    <a:lstStyle/>
                    <a:p>
                      <a:pPr marL="0" marR="0" algn="ctr">
                        <a:lnSpc>
                          <a:spcPct val="115000"/>
                        </a:lnSpc>
                        <a:spcBef>
                          <a:spcPts val="0"/>
                        </a:spcBef>
                        <a:spcAft>
                          <a:spcPts val="0"/>
                        </a:spcAft>
                      </a:pPr>
                      <a:r>
                        <a:rPr lang="en-US" sz="2200" b="1" dirty="0">
                          <a:solidFill>
                            <a:schemeClr val="bg1"/>
                          </a:solidFill>
                          <a:effectLst/>
                          <a:latin typeface="Times New Roman" panose="02020603050405020304" pitchFamily="18" charset="0"/>
                        </a:rPr>
                        <a:t>CO.2</a:t>
                      </a:r>
                      <a:endParaRPr lang="en-US" sz="2200" b="1" dirty="0">
                        <a:solidFill>
                          <a:schemeClr val="bg1"/>
                        </a:solidFill>
                        <a:effectLst/>
                        <a:latin typeface="Times New Roman" panose="02020603050405020304" pitchFamily="18" charset="0"/>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rPr>
                        <a:t>L</a:t>
                      </a:r>
                      <a:endParaRPr lang="en-US" sz="220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rPr>
                        <a:t>M</a:t>
                      </a:r>
                      <a:endParaRPr lang="en-US" sz="220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rPr>
                        <a:t>L</a:t>
                      </a:r>
                      <a:endParaRPr lang="en-US" sz="220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rPr>
                        <a:t>M</a:t>
                      </a:r>
                      <a:endParaRPr lang="en-US" sz="220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600978">
                <a:tc>
                  <a:txBody>
                    <a:bodyPr/>
                    <a:lstStyle/>
                    <a:p>
                      <a:pPr marL="0" marR="0" algn="ctr">
                        <a:lnSpc>
                          <a:spcPct val="115000"/>
                        </a:lnSpc>
                        <a:spcBef>
                          <a:spcPts val="0"/>
                        </a:spcBef>
                        <a:spcAft>
                          <a:spcPts val="0"/>
                        </a:spcAft>
                      </a:pPr>
                      <a:r>
                        <a:rPr lang="en-US" sz="2200" dirty="0">
                          <a:solidFill>
                            <a:schemeClr val="bg1"/>
                          </a:solidFill>
                          <a:effectLst/>
                          <a:latin typeface="Times New Roman" panose="02020603050405020304" pitchFamily="18" charset="0"/>
                        </a:rPr>
                        <a:t>CO.3</a:t>
                      </a:r>
                      <a:endParaRPr lang="en-US" sz="2200" dirty="0">
                        <a:solidFill>
                          <a:schemeClr val="bg1"/>
                        </a:solidFill>
                        <a:effectLst/>
                        <a:latin typeface="Times New Roman" panose="02020603050405020304" pitchFamily="18" charset="0"/>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0" marR="0" algn="ctr">
                        <a:lnSpc>
                          <a:spcPct val="115000"/>
                        </a:lnSpc>
                        <a:spcBef>
                          <a:spcPts val="0"/>
                        </a:spcBef>
                        <a:spcAft>
                          <a:spcPts val="0"/>
                        </a:spcAft>
                      </a:pPr>
                      <a:r>
                        <a:rPr lang="en-US" sz="2200" b="0" dirty="0">
                          <a:solidFill>
                            <a:schemeClr val="tx1"/>
                          </a:solidFill>
                          <a:effectLst/>
                          <a:latin typeface="Times New Roman" panose="02020603050405020304" pitchFamily="18" charset="0"/>
                          <a:ea typeface="Calibri"/>
                          <a:cs typeface="Times New Roman"/>
                        </a:rPr>
                        <a:t>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200" b="0" dirty="0">
                          <a:solidFill>
                            <a:schemeClr val="tx1"/>
                          </a:solidFill>
                          <a:effectLst/>
                          <a:latin typeface="Times New Roman" panose="02020603050405020304" pitchFamily="18" charset="0"/>
                        </a:rPr>
                        <a:t>M</a:t>
                      </a:r>
                      <a:endParaRPr lang="en-US" sz="2200" b="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200" b="0" dirty="0">
                          <a:solidFill>
                            <a:schemeClr val="tx1"/>
                          </a:solidFill>
                          <a:effectLst/>
                          <a:latin typeface="Times New Roman" panose="02020603050405020304" pitchFamily="18" charset="0"/>
                        </a:rPr>
                        <a:t>M</a:t>
                      </a:r>
                      <a:endParaRPr lang="en-US" sz="2200" b="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200" b="0" dirty="0">
                          <a:solidFill>
                            <a:schemeClr val="tx1"/>
                          </a:solidFill>
                          <a:effectLst/>
                          <a:latin typeface="Times New Roman" panose="02020603050405020304" pitchFamily="18" charset="0"/>
                        </a:rPr>
                        <a:t>M</a:t>
                      </a:r>
                      <a:endParaRPr lang="en-US" sz="2200" b="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600978">
                <a:tc>
                  <a:txBody>
                    <a:bodyPr/>
                    <a:lstStyle/>
                    <a:p>
                      <a:pPr marL="0" marR="0" algn="ctr">
                        <a:lnSpc>
                          <a:spcPct val="115000"/>
                        </a:lnSpc>
                        <a:spcBef>
                          <a:spcPts val="0"/>
                        </a:spcBef>
                        <a:spcAft>
                          <a:spcPts val="0"/>
                        </a:spcAft>
                      </a:pPr>
                      <a:r>
                        <a:rPr lang="en-US" sz="2200" dirty="0">
                          <a:solidFill>
                            <a:schemeClr val="bg1"/>
                          </a:solidFill>
                          <a:effectLst/>
                          <a:latin typeface="Times New Roman" panose="02020603050405020304" pitchFamily="18" charset="0"/>
                        </a:rPr>
                        <a:t>CO.4</a:t>
                      </a:r>
                      <a:endParaRPr lang="en-US" sz="2200" dirty="0">
                        <a:solidFill>
                          <a:schemeClr val="bg1"/>
                        </a:solidFill>
                        <a:effectLst/>
                        <a:latin typeface="Times New Roman" panose="02020603050405020304" pitchFamily="18" charset="0"/>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rPr>
                        <a:t>H</a:t>
                      </a:r>
                      <a:endParaRPr lang="en-US" sz="220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rPr>
                        <a:t>M</a:t>
                      </a:r>
                      <a:endParaRPr lang="en-US" sz="220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rPr>
                        <a:t>M</a:t>
                      </a:r>
                      <a:endParaRPr lang="en-US" sz="220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rPr>
                        <a:t>M</a:t>
                      </a:r>
                      <a:endParaRPr lang="en-US" sz="220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600978">
                <a:tc>
                  <a:txBody>
                    <a:bodyPr/>
                    <a:lstStyle/>
                    <a:p>
                      <a:pPr marL="0" marR="0" algn="ctr">
                        <a:lnSpc>
                          <a:spcPct val="115000"/>
                        </a:lnSpc>
                        <a:spcBef>
                          <a:spcPts val="0"/>
                        </a:spcBef>
                        <a:spcAft>
                          <a:spcPts val="0"/>
                        </a:spcAft>
                      </a:pPr>
                      <a:r>
                        <a:rPr lang="en-US" sz="2200" dirty="0">
                          <a:solidFill>
                            <a:schemeClr val="bg1"/>
                          </a:solidFill>
                          <a:effectLst/>
                          <a:latin typeface="Times New Roman" panose="02020603050405020304" pitchFamily="18" charset="0"/>
                        </a:rPr>
                        <a:t>CO.5</a:t>
                      </a:r>
                      <a:endParaRPr lang="en-US" sz="2200" dirty="0">
                        <a:solidFill>
                          <a:schemeClr val="bg1"/>
                        </a:solidFill>
                        <a:effectLst/>
                        <a:latin typeface="Times New Roman" panose="02020603050405020304" pitchFamily="18" charset="0"/>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rPr>
                        <a:t>H</a:t>
                      </a:r>
                      <a:endParaRPr lang="en-US" sz="220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rPr>
                        <a:t>M</a:t>
                      </a:r>
                      <a:endParaRPr lang="en-US" sz="220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rPr>
                        <a:t>M</a:t>
                      </a:r>
                      <a:endParaRPr lang="en-US" sz="220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rPr>
                        <a:t>M</a:t>
                      </a:r>
                      <a:endParaRPr lang="en-US" sz="2200" dirty="0">
                        <a:solidFill>
                          <a:schemeClr val="tx1"/>
                        </a:solidFill>
                        <a:effectLst/>
                        <a:latin typeface="Times New Roman" panose="02020603050405020304" pitchFamily="18" charset="0"/>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pic>
        <p:nvPicPr>
          <p:cNvPr id="10" name="Picture 9">
            <a:extLst>
              <a:ext uri="{FF2B5EF4-FFF2-40B4-BE49-F238E27FC236}">
                <a16:creationId xmlns:a16="http://schemas.microsoft.com/office/drawing/2014/main" id="{BE325C70-964B-4BFE-BBED-3DECBF0CEB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5977"/>
            <a:ext cx="1295400" cy="549276"/>
          </a:xfrm>
          <a:prstGeom prst="rect">
            <a:avLst/>
          </a:prstGeom>
        </p:spPr>
      </p:pic>
    </p:spTree>
    <p:extLst>
      <p:ext uri="{BB962C8B-B14F-4D97-AF65-F5344CB8AC3E}">
        <p14:creationId xmlns:p14="http://schemas.microsoft.com/office/powerpoint/2010/main" val="367433216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lnSpcReduction="10000"/>
          </a:bodyPr>
          <a:lstStyle/>
          <a:p>
            <a:pPr marL="0" indent="0" algn="just">
              <a:buNone/>
            </a:pPr>
            <a:r>
              <a:rPr lang="en-US" sz="2200" b="1" dirty="0">
                <a:latin typeface="Times New Roman" pitchFamily="18" charset="0"/>
                <a:cs typeface="Times New Roman" pitchFamily="18" charset="0"/>
              </a:rPr>
              <a:t>PEO-1: </a:t>
            </a:r>
            <a:r>
              <a:rPr lang="en-US" sz="2200" b="0" i="0" dirty="0">
                <a:solidFill>
                  <a:srgbClr val="000000"/>
                </a:solidFill>
                <a:effectLst/>
                <a:latin typeface="Times New Roman" pitchFamily="18" charset="0"/>
                <a:cs typeface="Times New Roman" pitchFamily="18" charset="0"/>
              </a:rPr>
              <a:t>To have an excellent scientific and engineering breadth so as to comprehend, analyze, design and provide sustainable solutions for real-life problems using state-of-the-art technologies.</a:t>
            </a:r>
          </a:p>
          <a:p>
            <a:pPr marL="0" indent="0" algn="just">
              <a:buNone/>
            </a:pPr>
            <a:r>
              <a:rPr lang="en-US" sz="2200" b="1" dirty="0">
                <a:solidFill>
                  <a:srgbClr val="000000"/>
                </a:solidFill>
                <a:latin typeface="Times New Roman" pitchFamily="18" charset="0"/>
                <a:cs typeface="Times New Roman" pitchFamily="18" charset="0"/>
              </a:rPr>
              <a:t>PEO-2: </a:t>
            </a:r>
            <a:r>
              <a:rPr lang="en-US" sz="2200" b="0" i="0" dirty="0">
                <a:solidFill>
                  <a:srgbClr val="000000"/>
                </a:solidFill>
                <a:effectLst/>
                <a:latin typeface="Times New Roman" pitchFamily="18" charset="0"/>
                <a:cs typeface="Times New Roman" pitchFamily="18" charset="0"/>
              </a:rPr>
              <a:t>To have a successful career in industries, to pursue higher studies or to support entrepreneurial endeavors and to face the global challenges</a:t>
            </a:r>
            <a:r>
              <a:rPr lang="en-US" sz="2200" dirty="0">
                <a:solidFill>
                  <a:srgbClr val="000000"/>
                </a:solidFill>
                <a:latin typeface="Times New Roman" pitchFamily="18" charset="0"/>
                <a:cs typeface="Times New Roman" pitchFamily="18" charset="0"/>
              </a:rPr>
              <a:t>.</a:t>
            </a:r>
          </a:p>
          <a:p>
            <a:pPr marL="0" indent="0" algn="just">
              <a:buNone/>
            </a:pPr>
            <a:r>
              <a:rPr lang="en-US" sz="2200" b="1" dirty="0">
                <a:solidFill>
                  <a:srgbClr val="000000"/>
                </a:solidFill>
                <a:latin typeface="Times New Roman" pitchFamily="18" charset="0"/>
                <a:cs typeface="Times New Roman" pitchFamily="18" charset="0"/>
              </a:rPr>
              <a:t>PEO-3: </a:t>
            </a:r>
            <a:r>
              <a:rPr lang="en-US" sz="2200" b="0" i="0" dirty="0">
                <a:solidFill>
                  <a:srgbClr val="000000"/>
                </a:solidFill>
                <a:effectLst/>
                <a:latin typeface="Times New Roman" pitchFamily="18" charset="0"/>
                <a:cs typeface="Times New Roman" pitchFamily="18" charset="0"/>
              </a:rPr>
              <a:t>To have an effective communication skills, professional attitude, ethical values and a desire to learn specific knowledge in emerging trends, technologies for research, innovation and product    development and contribution to society.</a:t>
            </a:r>
            <a:endParaRPr lang="en-US" sz="2200" b="1" dirty="0">
              <a:solidFill>
                <a:srgbClr val="000000"/>
              </a:solidFill>
              <a:latin typeface="Times New Roman" pitchFamily="18" charset="0"/>
              <a:cs typeface="Times New Roman" pitchFamily="18" charset="0"/>
            </a:endParaRPr>
          </a:p>
          <a:p>
            <a:pPr marL="0" indent="0" algn="just">
              <a:buNone/>
            </a:pPr>
            <a:r>
              <a:rPr lang="en-US" sz="2200" b="1" dirty="0">
                <a:solidFill>
                  <a:srgbClr val="000000"/>
                </a:solidFill>
                <a:latin typeface="Times New Roman" pitchFamily="18" charset="0"/>
                <a:cs typeface="Times New Roman" pitchFamily="18" charset="0"/>
              </a:rPr>
              <a:t>PEO-4: </a:t>
            </a:r>
            <a:r>
              <a:rPr lang="en-US" sz="2200" b="0" i="0" dirty="0">
                <a:solidFill>
                  <a:srgbClr val="000000"/>
                </a:solidFill>
                <a:effectLst/>
                <a:latin typeface="Times New Roman" pitchFamily="18" charset="0"/>
                <a:cs typeface="Times New Roman" pitchFamily="18" charset="0"/>
              </a:rPr>
              <a:t>To have life-long learning for up-skilling and re-skilling for successful professional career as engineer, scientist, entrepreneur and bureaucrat for betterment of society.</a:t>
            </a:r>
            <a:endParaRPr lang="en-US" sz="2200" dirty="0">
              <a:solidFill>
                <a:srgbClr val="000000"/>
              </a:solidFill>
              <a:latin typeface="Times New Roman" pitchFamily="18" charset="0"/>
              <a:cs typeface="Times New Roman" pitchFamily="18" charset="0"/>
            </a:endParaRPr>
          </a:p>
          <a:p>
            <a:pPr marL="0" indent="0">
              <a:buNone/>
            </a:pPr>
            <a:endParaRPr lang="en-US" sz="22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FAA24989-1E04-4EC6-AA41-43CB9A350ED0}" type="datetime1">
              <a:rPr lang="en-US" smtClean="0"/>
              <a:t>1/6/2023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Faculty Name   Kunti Mishra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latin typeface="Times New Roman" panose="02020603050405020304" pitchFamily="18" charset="0"/>
              </a:rPr>
              <a:t>Program Educational Objectives(PEOs)</a:t>
            </a: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endParaRPr>
          </a:p>
        </p:txBody>
      </p:sp>
      <p:pic>
        <p:nvPicPr>
          <p:cNvPr id="9" name="Picture 8">
            <a:extLst>
              <a:ext uri="{FF2B5EF4-FFF2-40B4-BE49-F238E27FC236}">
                <a16:creationId xmlns:a16="http://schemas.microsoft.com/office/drawing/2014/main" id="{48D03EF3-93BA-4B03-9EC3-42AEF2AC17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5977"/>
            <a:ext cx="1295400" cy="549276"/>
          </a:xfrm>
          <a:prstGeom prst="rect">
            <a:avLst/>
          </a:prstGeom>
        </p:spPr>
      </p:pic>
    </p:spTree>
    <p:extLst>
      <p:ext uri="{BB962C8B-B14F-4D97-AF65-F5344CB8AC3E}">
        <p14:creationId xmlns:p14="http://schemas.microsoft.com/office/powerpoint/2010/main" val="137779623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nvPr>
        </p:nvGraphicFramePr>
        <p:xfrm>
          <a:off x="533400" y="1143000"/>
          <a:ext cx="8229600" cy="298704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990600">
                <a:tc>
                  <a:txBody>
                    <a:bodyPr/>
                    <a:lstStyle/>
                    <a:p>
                      <a:pPr algn="ctr"/>
                      <a:r>
                        <a:rPr lang="en-US" sz="2000" b="1" dirty="0">
                          <a:latin typeface="Times New Roman" panose="02020603050405020304" pitchFamily="18" charset="0"/>
                          <a:cs typeface="Times New Roman" panose="02020603050405020304" pitchFamily="18" charset="0"/>
                        </a:rPr>
                        <a:t>Branch</a:t>
                      </a:r>
                    </a:p>
                  </a:txBody>
                  <a:tcPr/>
                </a:tc>
                <a:tc>
                  <a:txBody>
                    <a:bodyPr/>
                    <a:lstStyle/>
                    <a:p>
                      <a:pPr algn="ctr"/>
                      <a:r>
                        <a:rPr lang="en-US" sz="2000" dirty="0">
                          <a:latin typeface="Times New Roman" panose="02020603050405020304" pitchFamily="18" charset="0"/>
                          <a:cs typeface="Times New Roman" panose="02020603050405020304" pitchFamily="18" charset="0"/>
                        </a:rPr>
                        <a:t>Semester</a:t>
                      </a:r>
                    </a:p>
                  </a:txBody>
                  <a:tcPr/>
                </a:tc>
                <a:tc>
                  <a:txBody>
                    <a:bodyPr/>
                    <a:lstStyle/>
                    <a:p>
                      <a:pPr algn="ctr"/>
                      <a:r>
                        <a:rPr lang="en-US" sz="2000" dirty="0">
                          <a:latin typeface="Times New Roman" panose="02020603050405020304" pitchFamily="18" charset="0"/>
                          <a:cs typeface="Times New Roman" panose="02020603050405020304" pitchFamily="18" charset="0"/>
                        </a:rPr>
                        <a:t>Sections</a:t>
                      </a:r>
                    </a:p>
                  </a:txBody>
                  <a:tcPr/>
                </a:tc>
                <a:tc>
                  <a:txBody>
                    <a:bodyPr/>
                    <a:lstStyle/>
                    <a:p>
                      <a:pPr algn="ctr"/>
                      <a:r>
                        <a:rPr lang="en-US" sz="2000" dirty="0">
                          <a:latin typeface="Times New Roman" panose="02020603050405020304" pitchFamily="18" charset="0"/>
                          <a:cs typeface="Times New Roman" panose="02020603050405020304" pitchFamily="18" charset="0"/>
                        </a:rPr>
                        <a:t>No. of enrolled</a:t>
                      </a:r>
                      <a:r>
                        <a:rPr lang="en-US" sz="2000" baseline="0" dirty="0">
                          <a:latin typeface="Times New Roman" panose="02020603050405020304" pitchFamily="18" charset="0"/>
                          <a:cs typeface="Times New Roman" panose="02020603050405020304" pitchFamily="18" charset="0"/>
                        </a:rPr>
                        <a:t> Students</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dirty="0">
                          <a:latin typeface="Times New Roman" panose="02020603050405020304" pitchFamily="18" charset="0"/>
                          <a:cs typeface="Times New Roman" panose="02020603050405020304" pitchFamily="18" charset="0"/>
                        </a:rPr>
                        <a:t>No. Passed Students</a:t>
                      </a:r>
                    </a:p>
                  </a:txBody>
                  <a:tcPr/>
                </a:tc>
                <a:tc>
                  <a:txBody>
                    <a:bodyPr/>
                    <a:lstStyle/>
                    <a:p>
                      <a:pPr algn="ctr"/>
                      <a:r>
                        <a:rPr lang="en-US" sz="2000" dirty="0">
                          <a:latin typeface="Times New Roman" panose="02020603050405020304" pitchFamily="18" charset="0"/>
                          <a:cs typeface="Times New Roman" panose="02020603050405020304" pitchFamily="18" charset="0"/>
                        </a:rPr>
                        <a:t>% Passed</a:t>
                      </a:r>
                    </a:p>
                  </a:txBody>
                  <a:tcPr/>
                </a:tc>
                <a:extLst>
                  <a:ext uri="{0D108BD9-81ED-4DB2-BD59-A6C34878D82A}">
                    <a16:rowId xmlns:a16="http://schemas.microsoft.com/office/drawing/2014/main" val="10000"/>
                  </a:ext>
                </a:extLst>
              </a:tr>
              <a:tr h="990600">
                <a:tc>
                  <a:txBody>
                    <a:bodyPr/>
                    <a:lstStyle/>
                    <a:p>
                      <a:pPr algn="ctr"/>
                      <a:r>
                        <a:rPr lang="en-US" sz="2000" dirty="0">
                          <a:latin typeface="Times New Roman" panose="02020603050405020304" pitchFamily="18" charset="0"/>
                          <a:cs typeface="Times New Roman" panose="02020603050405020304" pitchFamily="18" charset="0"/>
                        </a:rPr>
                        <a:t>CS</a:t>
                      </a:r>
                    </a:p>
                  </a:txBody>
                  <a:tcPr/>
                </a:tc>
                <a:tc>
                  <a:txBody>
                    <a:bodyPr/>
                    <a:lstStyle/>
                    <a:p>
                      <a:pPr algn="ctr"/>
                      <a:r>
                        <a:rPr lang="en-US" sz="2000" dirty="0">
                          <a:latin typeface="Times New Roman" panose="02020603050405020304" pitchFamily="18" charset="0"/>
                          <a:cs typeface="Times New Roman" panose="02020603050405020304" pitchFamily="18" charset="0"/>
                        </a:rPr>
                        <a:t>IV</a:t>
                      </a:r>
                    </a:p>
                  </a:txBody>
                  <a:tcPr/>
                </a:tc>
                <a:tc>
                  <a:txBody>
                    <a:bodyPr/>
                    <a:lstStyle/>
                    <a:p>
                      <a:pPr algn="ctr"/>
                      <a:r>
                        <a:rPr lang="en-US" sz="2000" dirty="0">
                          <a:latin typeface="Times New Roman" panose="02020603050405020304" pitchFamily="18" charset="0"/>
                          <a:cs typeface="Times New Roman" panose="02020603050405020304" pitchFamily="18" charset="0"/>
                        </a:rPr>
                        <a:t>A</a:t>
                      </a:r>
                    </a:p>
                  </a:txBody>
                  <a:tcPr/>
                </a:tc>
                <a:tc>
                  <a:txBody>
                    <a:bodyPr/>
                    <a:lstStyle/>
                    <a:p>
                      <a:pPr algn="ctr"/>
                      <a:r>
                        <a:rPr lang="en-US" sz="2000">
                          <a:latin typeface="Times New Roman" panose="02020603050405020304" pitchFamily="18" charset="0"/>
                          <a:cs typeface="Times New Roman" panose="02020603050405020304" pitchFamily="18" charset="0"/>
                        </a:rPr>
                        <a:t>67</a:t>
                      </a:r>
                      <a:endParaRPr lang="en-US" sz="2000" dirty="0">
                        <a:latin typeface="Times New Roman" panose="02020603050405020304" pitchFamily="18" charset="0"/>
                        <a:cs typeface="Times New Roman" panose="02020603050405020304" pitchFamily="18" charset="0"/>
                      </a:endParaRPr>
                    </a:p>
                  </a:txBody>
                  <a:tcPr/>
                </a:tc>
                <a:tc>
                  <a:txBody>
                    <a:bodyPr/>
                    <a:lstStyle/>
                    <a:p>
                      <a:pPr algn="ctr"/>
                      <a:r>
                        <a:rPr lang="en-US" sz="2000" b="0" dirty="0">
                          <a:latin typeface="Times New Roman" panose="02020603050405020304" pitchFamily="18" charset="0"/>
                          <a:cs typeface="Times New Roman" panose="02020603050405020304" pitchFamily="18" charset="0"/>
                        </a:rPr>
                        <a:t>67</a:t>
                      </a:r>
                    </a:p>
                  </a:txBody>
                  <a:tcPr/>
                </a:tc>
                <a:tc>
                  <a:txBody>
                    <a:bodyPr/>
                    <a:lstStyle/>
                    <a:p>
                      <a:pPr algn="ctr"/>
                      <a:r>
                        <a:rPr lang="en-US" sz="2000" dirty="0">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val="2235155168"/>
                  </a:ext>
                </a:extLst>
              </a:tr>
              <a:tr h="990600">
                <a:tc>
                  <a:txBody>
                    <a:bodyPr/>
                    <a:lstStyle/>
                    <a:p>
                      <a:pPr algn="ctr"/>
                      <a:r>
                        <a:rPr lang="en-US" sz="2000" dirty="0">
                          <a:latin typeface="Times New Roman" panose="02020603050405020304" pitchFamily="18" charset="0"/>
                          <a:cs typeface="Times New Roman" panose="02020603050405020304" pitchFamily="18" charset="0"/>
                        </a:rPr>
                        <a:t>IOT</a:t>
                      </a:r>
                    </a:p>
                  </a:txBody>
                  <a:tcPr/>
                </a:tc>
                <a:tc>
                  <a:txBody>
                    <a:bodyPr/>
                    <a:lstStyle/>
                    <a:p>
                      <a:pPr algn="ctr"/>
                      <a:r>
                        <a:rPr lang="en-US" sz="2000" dirty="0">
                          <a:latin typeface="Times New Roman" panose="02020603050405020304" pitchFamily="18" charset="0"/>
                          <a:cs typeface="Times New Roman" panose="02020603050405020304" pitchFamily="18" charset="0"/>
                        </a:rPr>
                        <a:t>IV</a:t>
                      </a:r>
                    </a:p>
                  </a:txBody>
                  <a:tcPr/>
                </a:tc>
                <a:tc>
                  <a:txBody>
                    <a:bodyPr/>
                    <a:lstStyle/>
                    <a:p>
                      <a:pPr algn="ctr"/>
                      <a:r>
                        <a:rPr lang="en-US" sz="2000" dirty="0">
                          <a:latin typeface="Times New Roman" panose="02020603050405020304" pitchFamily="18" charset="0"/>
                          <a:cs typeface="Times New Roman" panose="02020603050405020304" pitchFamily="18" charset="0"/>
                        </a:rPr>
                        <a:t>A</a:t>
                      </a:r>
                    </a:p>
                  </a:txBody>
                  <a:tcPr/>
                </a:tc>
                <a:tc>
                  <a:txBody>
                    <a:bodyPr/>
                    <a:lstStyle/>
                    <a:p>
                      <a:pPr algn="ctr"/>
                      <a:r>
                        <a:rPr lang="en-US" sz="2000" dirty="0">
                          <a:latin typeface="Times New Roman" panose="02020603050405020304" pitchFamily="18" charset="0"/>
                          <a:cs typeface="Times New Roman" panose="02020603050405020304" pitchFamily="18" charset="0"/>
                        </a:rPr>
                        <a:t>49</a:t>
                      </a:r>
                    </a:p>
                  </a:txBody>
                  <a:tcPr/>
                </a:tc>
                <a:tc>
                  <a:txBody>
                    <a:bodyPr/>
                    <a:lstStyle/>
                    <a:p>
                      <a:pPr algn="ctr"/>
                      <a:r>
                        <a:rPr lang="en-US" sz="2000" b="0" dirty="0">
                          <a:latin typeface="Times New Roman" panose="02020603050405020304" pitchFamily="18" charset="0"/>
                          <a:cs typeface="Times New Roman" panose="02020603050405020304" pitchFamily="18" charset="0"/>
                        </a:rPr>
                        <a:t>45</a:t>
                      </a:r>
                    </a:p>
                  </a:txBody>
                  <a:tcPr/>
                </a:tc>
                <a:tc>
                  <a:txBody>
                    <a:bodyPr/>
                    <a:lstStyle/>
                    <a:p>
                      <a:pPr algn="ctr"/>
                      <a:r>
                        <a:rPr lang="en-US" sz="2000" dirty="0">
                          <a:latin typeface="Times New Roman" panose="02020603050405020304" pitchFamily="18" charset="0"/>
                          <a:cs typeface="Times New Roman" panose="02020603050405020304" pitchFamily="18" charset="0"/>
                        </a:rPr>
                        <a:t>91.83%</a:t>
                      </a:r>
                    </a:p>
                  </a:txBody>
                  <a:tcPr/>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fld id="{C2EB0E1E-5CD3-4860-9E64-18DA5CD0EAF0}" type="datetime1">
              <a:rPr lang="en-US" smtClean="0"/>
              <a:t>1/6/2023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Faculty Name   Kunti Mishra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p:cNvSpPr txBox="1">
            <a:spLocks/>
          </p:cNvSpPr>
          <p:nvPr/>
        </p:nvSpPr>
        <p:spPr>
          <a:xfrm>
            <a:off x="1447800" y="-20546"/>
            <a:ext cx="7696200" cy="78254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noProof="0" dirty="0">
                <a:latin typeface="Times New Roman" panose="02020603050405020304" pitchFamily="18" charset="0"/>
                <a:cs typeface="Times New Roman" panose="02020603050405020304" pitchFamily="18" charset="0"/>
              </a:rPr>
              <a:t>Result Analysis</a:t>
            </a: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48D03EF3-93BA-4B03-9EC3-42AEF2AC17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546"/>
            <a:ext cx="1447800" cy="782545"/>
          </a:xfrm>
          <a:prstGeom prst="rect">
            <a:avLst/>
          </a:prstGeom>
        </p:spPr>
      </p:pic>
    </p:spTree>
    <p:extLst>
      <p:ext uri="{BB962C8B-B14F-4D97-AF65-F5344CB8AC3E}">
        <p14:creationId xmlns:p14="http://schemas.microsoft.com/office/powerpoint/2010/main" val="184416980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dirty="0"/>
              <a:t>Link:</a:t>
            </a:r>
            <a:r>
              <a:rPr lang="en-IN" sz="1400" dirty="0">
                <a:hlinkClick r:id="rId2"/>
              </a:rPr>
              <a:t>100 Marks Question Paper Template.docx</a:t>
            </a:r>
            <a:endParaRPr lang="en-US" sz="2200" dirty="0"/>
          </a:p>
        </p:txBody>
      </p:sp>
      <p:sp>
        <p:nvSpPr>
          <p:cNvPr id="4" name="Date Placeholder 3"/>
          <p:cNvSpPr>
            <a:spLocks noGrp="1"/>
          </p:cNvSpPr>
          <p:nvPr>
            <p:ph type="dt" sz="half" idx="10"/>
          </p:nvPr>
        </p:nvSpPr>
        <p:spPr/>
        <p:txBody>
          <a:bodyPr/>
          <a:lstStyle/>
          <a:p>
            <a:fld id="{5D4D2161-5F28-43B6-ABD0-B2420D1DD501}" type="datetime1">
              <a:rPr lang="en-US" smtClean="0"/>
              <a:t>1/6/2023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Faculty Name   Kunti Mishra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End Semester Question Paper Template</a:t>
            </a: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48D03EF3-93BA-4B03-9EC3-42AEF2AC17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6525"/>
            <a:ext cx="1295400" cy="549276"/>
          </a:xfrm>
          <a:prstGeom prst="rect">
            <a:avLst/>
          </a:prstGeom>
        </p:spPr>
      </p:pic>
    </p:spTree>
    <p:extLst>
      <p:ext uri="{BB962C8B-B14F-4D97-AF65-F5344CB8AC3E}">
        <p14:creationId xmlns:p14="http://schemas.microsoft.com/office/powerpoint/2010/main" val="130231840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Font typeface="Wingdings" pitchFamily="2" charset="2"/>
              <a:buChar char="§"/>
            </a:pPr>
            <a:r>
              <a:rPr lang="en-US" sz="2200" dirty="0"/>
              <a:t>Knowledge of </a:t>
            </a:r>
            <a:r>
              <a:rPr lang="en-US" sz="2200" dirty="0" err="1"/>
              <a:t>Maths</a:t>
            </a:r>
            <a:r>
              <a:rPr lang="en-US" sz="2200" dirty="0"/>
              <a:t> 1 B.Tech.</a:t>
            </a:r>
          </a:p>
          <a:p>
            <a:pPr>
              <a:buFont typeface="Wingdings" pitchFamily="2" charset="2"/>
              <a:buChar char="§"/>
            </a:pPr>
            <a:r>
              <a:rPr lang="en-US" sz="2200" dirty="0"/>
              <a:t>Knowledge of  </a:t>
            </a:r>
            <a:r>
              <a:rPr lang="en-US" sz="2200" dirty="0" err="1"/>
              <a:t>Maths</a:t>
            </a:r>
            <a:r>
              <a:rPr lang="en-US" sz="2200" dirty="0"/>
              <a:t> 2 B.Tech.</a:t>
            </a:r>
          </a:p>
          <a:p>
            <a:pPr>
              <a:buFont typeface="Wingdings" pitchFamily="2" charset="2"/>
              <a:buChar char="§"/>
            </a:pPr>
            <a:r>
              <a:rPr lang="en-US" sz="2200" dirty="0"/>
              <a:t>Knowledge of  Permutation and Combination.</a:t>
            </a:r>
          </a:p>
          <a:p>
            <a:pPr marL="0" indent="0">
              <a:buNone/>
            </a:pPr>
            <a:endParaRPr lang="en-US" sz="2200" dirty="0"/>
          </a:p>
          <a:p>
            <a:pPr>
              <a:buFont typeface="Wingdings" pitchFamily="2" charset="2"/>
              <a:buChar char="§"/>
            </a:pPr>
            <a:endParaRPr lang="en-US" sz="2200" dirty="0"/>
          </a:p>
          <a:p>
            <a:pPr marL="0" indent="0">
              <a:buNone/>
            </a:pPr>
            <a:endParaRPr lang="en-US" sz="2200" dirty="0"/>
          </a:p>
        </p:txBody>
      </p:sp>
      <p:sp>
        <p:nvSpPr>
          <p:cNvPr id="4" name="Date Placeholder 3"/>
          <p:cNvSpPr>
            <a:spLocks noGrp="1"/>
          </p:cNvSpPr>
          <p:nvPr>
            <p:ph type="dt" sz="half" idx="10"/>
          </p:nvPr>
        </p:nvSpPr>
        <p:spPr/>
        <p:txBody>
          <a:bodyPr/>
          <a:lstStyle/>
          <a:p>
            <a:fld id="{391D134E-44F5-48E1-8784-0D92866949F3}" type="datetime1">
              <a:rPr lang="en-US" smtClean="0"/>
              <a:t>1/6/2023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Faculty Name   Kunti Mishra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Title 1"/>
          <p:cNvSpPr txBox="1">
            <a:spLocks/>
          </p:cNvSpPr>
          <p:nvPr/>
        </p:nvSpPr>
        <p:spPr>
          <a:xfrm>
            <a:off x="1371600" y="-3265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Prerequisite and Recap (CO3)</a:t>
            </a:r>
          </a:p>
        </p:txBody>
      </p:sp>
    </p:spTree>
    <p:extLst>
      <p:ext uri="{BB962C8B-B14F-4D97-AF65-F5344CB8AC3E}">
        <p14:creationId xmlns:p14="http://schemas.microsoft.com/office/powerpoint/2010/main" val="367796924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458200" cy="4953000"/>
          </a:xfrm>
        </p:spPr>
        <p:txBody>
          <a:bodyPr>
            <a:noAutofit/>
          </a:bodyPr>
          <a:lstStyle/>
          <a:p>
            <a:pPr algn="just"/>
            <a:r>
              <a:rPr lang="en-US" sz="2400" dirty="0">
                <a:effectLst/>
                <a:ea typeface="Times New Roman" panose="02020603050405020304" pitchFamily="18" charset="0"/>
              </a:rPr>
              <a:t>We will discuss properties of complex function (limits, continuity, differentiability, Analytic</a:t>
            </a:r>
            <a:r>
              <a:rPr lang="en-US" sz="2400" dirty="0">
                <a:ea typeface="Times New Roman" panose="02020603050405020304" pitchFamily="18" charset="0"/>
              </a:rPr>
              <a:t>ity and integration</a:t>
            </a:r>
            <a:r>
              <a:rPr lang="en-US" sz="2400" dirty="0">
                <a:effectLst/>
                <a:ea typeface="Times New Roman" panose="02020603050405020304" pitchFamily="18" charset="0"/>
              </a:rPr>
              <a:t>)</a:t>
            </a:r>
          </a:p>
          <a:p>
            <a:pPr algn="just"/>
            <a:r>
              <a:rPr lang="en-US" sz="2400" dirty="0">
                <a:ea typeface="Times New Roman" panose="02020603050405020304" pitchFamily="18" charset="0"/>
              </a:rPr>
              <a:t>In 3</a:t>
            </a:r>
            <a:r>
              <a:rPr lang="en-US" sz="2400" baseline="30000" dirty="0">
                <a:ea typeface="Times New Roman" panose="02020603050405020304" pitchFamily="18" charset="0"/>
              </a:rPr>
              <a:t>rd</a:t>
            </a:r>
            <a:r>
              <a:rPr lang="en-US" sz="2400" dirty="0">
                <a:ea typeface="Times New Roman" panose="02020603050405020304" pitchFamily="18" charset="0"/>
              </a:rPr>
              <a:t> module we will discuss application of partial differential equations</a:t>
            </a:r>
          </a:p>
          <a:p>
            <a:pPr algn="just"/>
            <a:r>
              <a:rPr lang="en-US" sz="2400" dirty="0">
                <a:effectLst/>
                <a:ea typeface="Times New Roman" panose="02020603050405020304" pitchFamily="18" charset="0"/>
              </a:rPr>
              <a:t>In 4</a:t>
            </a:r>
            <a:r>
              <a:rPr lang="en-US" sz="2400" baseline="30000" dirty="0">
                <a:effectLst/>
                <a:ea typeface="Times New Roman" panose="02020603050405020304" pitchFamily="18" charset="0"/>
              </a:rPr>
              <a:t>th</a:t>
            </a:r>
            <a:r>
              <a:rPr lang="en-US" sz="2400" dirty="0">
                <a:effectLst/>
                <a:ea typeface="Times New Roman" panose="02020603050405020304" pitchFamily="18" charset="0"/>
              </a:rPr>
              <a:t> </a:t>
            </a:r>
            <a:r>
              <a:rPr lang="en-US" sz="2400" dirty="0">
                <a:ea typeface="Times New Roman" panose="02020603050405020304" pitchFamily="18" charset="0"/>
              </a:rPr>
              <a:t>module we will discuss numerical methods for solving algebraic equations, system of linear equations, definite integral and 1</a:t>
            </a:r>
            <a:r>
              <a:rPr lang="en-US" sz="2400" baseline="30000" dirty="0">
                <a:ea typeface="Times New Roman" panose="02020603050405020304" pitchFamily="18" charset="0"/>
              </a:rPr>
              <a:t>st</a:t>
            </a:r>
            <a:r>
              <a:rPr lang="en-US" sz="2400" dirty="0">
                <a:ea typeface="Times New Roman" panose="02020603050405020304" pitchFamily="18" charset="0"/>
              </a:rPr>
              <a:t> order ordinary differential equation.</a:t>
            </a:r>
          </a:p>
          <a:p>
            <a:pPr algn="just"/>
            <a:r>
              <a:rPr lang="en-US" sz="2400" dirty="0">
                <a:ea typeface="Times New Roman" panose="02020603050405020304" pitchFamily="18" charset="0"/>
              </a:rPr>
              <a:t>In 5</a:t>
            </a:r>
            <a:r>
              <a:rPr lang="en-US" sz="2400" baseline="30000" dirty="0">
                <a:ea typeface="Times New Roman" panose="02020603050405020304" pitchFamily="18" charset="0"/>
              </a:rPr>
              <a:t>th</a:t>
            </a:r>
            <a:r>
              <a:rPr lang="en-US" sz="2400" dirty="0">
                <a:ea typeface="Times New Roman" panose="02020603050405020304" pitchFamily="18" charset="0"/>
              </a:rPr>
              <a:t> module we will discuss aptitude part.</a:t>
            </a:r>
          </a:p>
          <a:p>
            <a:pPr algn="just"/>
            <a:r>
              <a:rPr lang="en-US" sz="2400" dirty="0">
                <a:effectLst/>
                <a:ea typeface="Times New Roman" panose="02020603050405020304" pitchFamily="18" charset="0"/>
                <a:hlinkClick r:id="rId3"/>
              </a:rPr>
              <a:t>https://youtu.be/iUhwCfz18os</a:t>
            </a:r>
            <a:endParaRPr lang="en-US" sz="2400" dirty="0">
              <a:ea typeface="Times New Roman" panose="02020603050405020304" pitchFamily="18" charset="0"/>
            </a:endParaRPr>
          </a:p>
          <a:p>
            <a:pPr algn="just"/>
            <a:r>
              <a:rPr lang="en-US" sz="2400" dirty="0">
                <a:effectLst/>
                <a:ea typeface="Times New Roman" panose="02020603050405020304" pitchFamily="18" charset="0"/>
                <a:hlinkClick r:id="rId4"/>
              </a:rPr>
              <a:t>https://youtu.be/ly4S0oi3Yz8</a:t>
            </a:r>
            <a:endParaRPr lang="en-US" sz="2400" dirty="0">
              <a:ea typeface="Times New Roman" panose="02020603050405020304" pitchFamily="18" charset="0"/>
            </a:endParaRPr>
          </a:p>
          <a:p>
            <a:pPr algn="just"/>
            <a:r>
              <a:rPr lang="en-US" sz="2400" dirty="0">
                <a:effectLst/>
                <a:ea typeface="Times New Roman" panose="02020603050405020304" pitchFamily="18" charset="0"/>
                <a:hlinkClick r:id="rId5"/>
              </a:rPr>
              <a:t>https://youtu.be/f8XzF9_2ijs</a:t>
            </a:r>
            <a:endParaRPr lang="en-US" sz="2400" dirty="0">
              <a:effectLst/>
              <a:ea typeface="Times New Roman" panose="02020603050405020304" pitchFamily="18" charset="0"/>
            </a:endParaRPr>
          </a:p>
          <a:p>
            <a:pPr marL="0" indent="0">
              <a:buNone/>
            </a:pPr>
            <a:endParaRPr lang="en-US" sz="2400" dirty="0">
              <a:effectLst/>
              <a:ea typeface="Times New Roman" panose="02020603050405020304" pitchFamily="18" charset="0"/>
            </a:endParaRPr>
          </a:p>
          <a:p>
            <a:pPr marL="0" indent="0">
              <a:buNone/>
            </a:pPr>
            <a:endParaRPr lang="en-US" sz="2200" dirty="0">
              <a:effectLst/>
              <a:ea typeface="Times New Roman" panose="02020603050405020304" pitchFamily="18" charset="0"/>
            </a:endParaRPr>
          </a:p>
        </p:txBody>
      </p:sp>
      <p:sp>
        <p:nvSpPr>
          <p:cNvPr id="6" name="Date Placeholder 5"/>
          <p:cNvSpPr>
            <a:spLocks noGrp="1"/>
          </p:cNvSpPr>
          <p:nvPr>
            <p:ph type="dt" sz="half" idx="10"/>
          </p:nvPr>
        </p:nvSpPr>
        <p:spPr/>
        <p:txBody>
          <a:bodyPr/>
          <a:lstStyle/>
          <a:p>
            <a:fld id="{608E853B-A9C9-4F4D-877F-8A36E58EF36F}" type="datetime1">
              <a:rPr lang="en-US" smtClean="0"/>
              <a:t>1/6/2023</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18</a:t>
            </a:fld>
            <a:endParaRPr lang="en-US" dirty="0"/>
          </a:p>
        </p:txBody>
      </p:sp>
      <p:sp>
        <p:nvSpPr>
          <p:cNvPr id="8" name="Title 1"/>
          <p:cNvSpPr txBox="1">
            <a:spLocks/>
          </p:cNvSpPr>
          <p:nvPr/>
        </p:nvSpPr>
        <p:spPr>
          <a:xfrm>
            <a:off x="1371600" y="1"/>
            <a:ext cx="7772400" cy="9905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Brief Introduction about the Sub</a:t>
            </a:r>
            <a:r>
              <a:rPr lang="en-US" sz="2400" b="1" dirty="0" err="1">
                <a:latin typeface="Times New Roman" panose="02020603050405020304" pitchFamily="18" charset="0"/>
              </a:rPr>
              <a:t>ject</a:t>
            </a:r>
            <a:r>
              <a:rPr lang="en-US" sz="2400" b="1" dirty="0">
                <a:latin typeface="Times New Roman" panose="02020603050405020304" pitchFamily="18" charset="0"/>
              </a:rPr>
              <a:t> with Videos</a:t>
            </a:r>
            <a:r>
              <a:rPr lang="en-US" sz="2400" b="1" dirty="0">
                <a:solidFill>
                  <a:schemeClr val="tx1"/>
                </a:solidFill>
              </a:rPr>
              <a:t> (CO3) </a:t>
            </a: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endParaRPr>
          </a:p>
        </p:txBody>
      </p:sp>
      <p:sp>
        <p:nvSpPr>
          <p:cNvPr id="10" name="Footer Placeholder 9"/>
          <p:cNvSpPr>
            <a:spLocks noGrp="1"/>
          </p:cNvSpPr>
          <p:nvPr>
            <p:ph type="ftr" sz="quarter" idx="11"/>
          </p:nvPr>
        </p:nvSpPr>
        <p:spPr>
          <a:xfrm>
            <a:off x="2514600" y="6356350"/>
            <a:ext cx="5029200" cy="365125"/>
          </a:xfrm>
        </p:spPr>
        <p:txBody>
          <a:bodyPr/>
          <a:lstStyle/>
          <a:p>
            <a:r>
              <a:rPr lang="en-US"/>
              <a:t>Faculty Name   Kunti Mishra   Unit IV</a:t>
            </a:r>
            <a:endParaRPr lang="en-US" dirty="0"/>
          </a:p>
        </p:txBody>
      </p:sp>
    </p:spTree>
    <p:extLst>
      <p:ext uri="{BB962C8B-B14F-4D97-AF65-F5344CB8AC3E}">
        <p14:creationId xmlns:p14="http://schemas.microsoft.com/office/powerpoint/2010/main" val="173209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4525963"/>
          </a:xfrm>
        </p:spPr>
        <p:txBody>
          <a:bodyPr>
            <a:noAutofit/>
          </a:bodyPr>
          <a:lstStyle/>
          <a:p>
            <a:pPr marL="457200" indent="-457200">
              <a:buAutoNum type="arabicPeriod"/>
            </a:pPr>
            <a:r>
              <a:rPr lang="en-US" sz="2200" dirty="0"/>
              <a:t>A basic knowledge of random variables.</a:t>
            </a:r>
          </a:p>
          <a:p>
            <a:pPr marL="457200" indent="-457200">
              <a:buAutoNum type="arabicPeriod"/>
            </a:pPr>
            <a:r>
              <a:rPr lang="en-US" sz="2200" dirty="0"/>
              <a:t>The student is able to reflect developed mathematical methods in probability and random variable.</a:t>
            </a:r>
          </a:p>
          <a:p>
            <a:pPr marL="457200" indent="-457200">
              <a:buAutoNum type="arabicPeriod"/>
            </a:pPr>
            <a:r>
              <a:rPr lang="en-US" sz="2200" dirty="0"/>
              <a:t>Understand the concept of random variable. </a:t>
            </a:r>
          </a:p>
          <a:p>
            <a:pPr>
              <a:buNone/>
            </a:pPr>
            <a:r>
              <a:rPr lang="en-US" sz="2200" dirty="0"/>
              <a:t>4.   To explore the key properties: such as PMF, PDF etc.</a:t>
            </a:r>
          </a:p>
          <a:p>
            <a:pPr marL="457200" indent="-457200">
              <a:buFont typeface="Arial" pitchFamily="34" charset="0"/>
              <a:buAutoNum type="arabicPeriod"/>
            </a:pPr>
            <a:endParaRPr lang="en-US" sz="2200" dirty="0"/>
          </a:p>
          <a:p>
            <a:pPr marL="457200" indent="-457200" algn="just">
              <a:buNone/>
            </a:pPr>
            <a:r>
              <a:rPr lang="en-US" sz="2200" dirty="0"/>
              <a:t> </a:t>
            </a:r>
          </a:p>
        </p:txBody>
      </p:sp>
      <p:sp>
        <p:nvSpPr>
          <p:cNvPr id="4" name="Date Placeholder 3"/>
          <p:cNvSpPr>
            <a:spLocks noGrp="1"/>
          </p:cNvSpPr>
          <p:nvPr>
            <p:ph type="dt" sz="half" idx="10"/>
          </p:nvPr>
        </p:nvSpPr>
        <p:spPr/>
        <p:txBody>
          <a:bodyPr/>
          <a:lstStyle/>
          <a:p>
            <a:fld id="{67BD41CC-698A-4851-B720-ECB461EC8D5C}" type="datetime1">
              <a:rPr lang="en-US" smtClean="0"/>
              <a:t>1/6/2023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Unit</a:t>
            </a:r>
            <a:r>
              <a:rPr kumimoji="0" lang="en-US" sz="2400" b="1" i="0" u="none" strike="noStrike" kern="1200" cap="none" spc="0" normalizeH="0" noProof="0" dirty="0">
                <a:ln>
                  <a:noFill/>
                </a:ln>
                <a:solidFill>
                  <a:schemeClr val="dk1"/>
                </a:solidFill>
                <a:effectLst/>
                <a:uLnTx/>
                <a:uFillTx/>
                <a:latin typeface="+mn-lt"/>
                <a:ea typeface="+mn-ea"/>
                <a:cs typeface="+mn-cs"/>
              </a:rPr>
              <a:t> Objectives </a:t>
            </a:r>
            <a:r>
              <a:rPr lang="en-US" sz="2400" b="1" dirty="0">
                <a:solidFill>
                  <a:schemeClr val="tx1"/>
                </a:solidFill>
              </a:rPr>
              <a:t> (CO3) </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lvl="0" algn="ctr">
              <a:defRPr/>
            </a:pPr>
            <a:endParaRPr lang="en-US" sz="1200" dirty="0">
              <a:solidFill>
                <a:schemeClr val="tx1">
                  <a:tint val="75000"/>
                </a:schemeClr>
              </a:solidFill>
            </a:endParaRPr>
          </a:p>
        </p:txBody>
      </p:sp>
      <p:sp>
        <p:nvSpPr>
          <p:cNvPr id="2" name="Footer Placeholder 1"/>
          <p:cNvSpPr>
            <a:spLocks noGrp="1"/>
          </p:cNvSpPr>
          <p:nvPr>
            <p:ph type="ftr" sz="quarter" idx="11"/>
          </p:nvPr>
        </p:nvSpPr>
        <p:spPr>
          <a:xfrm>
            <a:off x="3048000" y="6356350"/>
            <a:ext cx="2895600" cy="365125"/>
          </a:xfrm>
        </p:spPr>
        <p:txBody>
          <a:bodyPr/>
          <a:lstStyle/>
          <a:p>
            <a:r>
              <a:rPr lang="en-US"/>
              <a:t>Faculty Name   Kunti Mishra   Unit IV</a:t>
            </a:r>
            <a:endParaRPr lang="en-US" dirty="0"/>
          </a:p>
        </p:txBody>
      </p:sp>
    </p:spTree>
    <p:extLst>
      <p:ext uri="{BB962C8B-B14F-4D97-AF65-F5344CB8AC3E}">
        <p14:creationId xmlns:p14="http://schemas.microsoft.com/office/powerpoint/2010/main" val="648400665"/>
      </p:ext>
    </p:extLst>
  </p:cSld>
  <p:clrMapOvr>
    <a:masterClrMapping/>
  </p:clrMapOvr>
  <p:transition spd="med" advTm="2000">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F5DF49E2-70FF-495F-B023-96EEA22771FB}" type="datetime1">
              <a:rPr lang="en-US" smtClean="0"/>
              <a:t>1/6/2023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sp>
        <p:nvSpPr>
          <p:cNvPr id="4" name="Footer Placeholder 3">
            <a:extLst>
              <a:ext uri="{FF2B5EF4-FFF2-40B4-BE49-F238E27FC236}">
                <a16:creationId xmlns:a16="http://schemas.microsoft.com/office/drawing/2014/main" id="{2E49F929-87CA-4994-9885-A2D8887FAA14}"/>
              </a:ext>
            </a:extLst>
          </p:cNvPr>
          <p:cNvSpPr>
            <a:spLocks noGrp="1"/>
          </p:cNvSpPr>
          <p:nvPr>
            <p:ph type="ftr" sz="quarter" idx="11"/>
          </p:nvPr>
        </p:nvSpPr>
        <p:spPr/>
        <p:txBody>
          <a:bodyPr/>
          <a:lstStyle/>
          <a:p>
            <a:r>
              <a:rPr lang="en-US"/>
              <a:t>Faculty Name   Kunti Mishra   Unit IV</a:t>
            </a:r>
          </a:p>
        </p:txBody>
      </p:sp>
      <p:sp>
        <p:nvSpPr>
          <p:cNvPr id="15" name="TextBox 14">
            <a:extLst>
              <a:ext uri="{FF2B5EF4-FFF2-40B4-BE49-F238E27FC236}">
                <a16:creationId xmlns:a16="http://schemas.microsoft.com/office/drawing/2014/main" id="{6E45072F-2D8C-4921-B190-B10B45B46958}"/>
              </a:ext>
            </a:extLst>
          </p:cNvPr>
          <p:cNvSpPr txBox="1"/>
          <p:nvPr/>
        </p:nvSpPr>
        <p:spPr>
          <a:xfrm>
            <a:off x="609600" y="1295400"/>
            <a:ext cx="6019800" cy="4062651"/>
          </a:xfrm>
          <a:prstGeom prst="rect">
            <a:avLst/>
          </a:prstGeom>
          <a:noFill/>
        </p:spPr>
        <p:txBody>
          <a:bodyPr wrap="square">
            <a:spAutoFit/>
          </a:bodyPr>
          <a:lstStyle/>
          <a:p>
            <a:pPr>
              <a:defRPr/>
            </a:pPr>
            <a:r>
              <a:rPr lang="en-US" sz="2000" dirty="0">
                <a:solidFill>
                  <a:prstClr val="black"/>
                </a:solidFill>
                <a:latin typeface="Times New Roman" panose="02020603050405020304" pitchFamily="18" charset="0"/>
              </a:rPr>
              <a:t>Dr. Kunti Mishra</a:t>
            </a:r>
          </a:p>
          <a:p>
            <a:pPr>
              <a:defRPr/>
            </a:pPr>
            <a:r>
              <a:rPr lang="en-US" sz="2000" dirty="0">
                <a:solidFill>
                  <a:prstClr val="black"/>
                </a:solidFill>
                <a:latin typeface="Times New Roman" panose="02020603050405020304" pitchFamily="18" charset="0"/>
              </a:rPr>
              <a:t>Assistant Professor</a:t>
            </a:r>
          </a:p>
          <a:p>
            <a:pPr>
              <a:defRPr/>
            </a:pPr>
            <a:r>
              <a:rPr lang="en-US" sz="2000" dirty="0">
                <a:solidFill>
                  <a:prstClr val="black"/>
                </a:solidFill>
                <a:latin typeface="Times New Roman" panose="02020603050405020304" pitchFamily="18" charset="0"/>
              </a:rPr>
              <a:t>Department of Mathematics</a:t>
            </a:r>
          </a:p>
          <a:p>
            <a:pPr>
              <a:defRPr/>
            </a:pPr>
            <a:endParaRPr lang="en-US" sz="2000" dirty="0">
              <a:solidFill>
                <a:prstClr val="black"/>
              </a:solidFill>
              <a:latin typeface="Times New Roman" panose="02020603050405020304" pitchFamily="18" charset="0"/>
            </a:endParaRPr>
          </a:p>
          <a:p>
            <a:pPr>
              <a:defRPr/>
            </a:pPr>
            <a:r>
              <a:rPr lang="en-US" sz="2000" dirty="0">
                <a:solidFill>
                  <a:prstClr val="black"/>
                </a:solidFill>
                <a:latin typeface="Times New Roman" panose="02020603050405020304" pitchFamily="18" charset="0"/>
              </a:rPr>
              <a:t>Qualifications : </a:t>
            </a:r>
          </a:p>
          <a:p>
            <a:pPr>
              <a:defRPr/>
            </a:pPr>
            <a:r>
              <a:rPr lang="en-US" sz="2000" dirty="0">
                <a:solidFill>
                  <a:prstClr val="black"/>
                </a:solidFill>
                <a:latin typeface="Times New Roman" panose="02020603050405020304" pitchFamily="18" charset="0"/>
              </a:rPr>
              <a:t>M.Sc.(</a:t>
            </a:r>
            <a:r>
              <a:rPr lang="en-US" sz="2000" dirty="0" err="1">
                <a:solidFill>
                  <a:prstClr val="black"/>
                </a:solidFill>
                <a:latin typeface="Times New Roman" panose="02020603050405020304" pitchFamily="18" charset="0"/>
              </a:rPr>
              <a:t>Maths</a:t>
            </a:r>
            <a:r>
              <a:rPr lang="en-US" sz="2000" dirty="0">
                <a:solidFill>
                  <a:prstClr val="black"/>
                </a:solidFill>
                <a:latin typeface="Times New Roman" panose="02020603050405020304" pitchFamily="18" charset="0"/>
              </a:rPr>
              <a:t>), M. Tech.(Gold Medalist) in A</a:t>
            </a:r>
            <a:r>
              <a:rPr lang="en-US" sz="2000" dirty="0" err="1">
                <a:solidFill>
                  <a:prstClr val="black"/>
                </a:solidFill>
                <a:latin typeface="Times New Roman" panose="02020603050405020304" pitchFamily="18" charset="0"/>
              </a:rPr>
              <a:t>pplied</a:t>
            </a:r>
            <a:r>
              <a:rPr lang="en-US" sz="2000" dirty="0">
                <a:solidFill>
                  <a:prstClr val="black"/>
                </a:solidFill>
                <a:latin typeface="Times New Roman" panose="02020603050405020304" pitchFamily="18" charset="0"/>
              </a:rPr>
              <a:t> and Computational M</a:t>
            </a:r>
            <a:r>
              <a:rPr lang="en-US" sz="2000" dirty="0" err="1">
                <a:solidFill>
                  <a:prstClr val="black"/>
                </a:solidFill>
                <a:latin typeface="Times New Roman" panose="02020603050405020304" pitchFamily="18" charset="0"/>
              </a:rPr>
              <a:t>athematics</a:t>
            </a:r>
            <a:r>
              <a:rPr lang="en-US" sz="2000" dirty="0">
                <a:solidFill>
                  <a:prstClr val="black"/>
                </a:solidFill>
                <a:latin typeface="Times New Roman" panose="02020603050405020304" pitchFamily="18" charset="0"/>
              </a:rPr>
              <a:t>, </a:t>
            </a:r>
            <a:r>
              <a:rPr lang="en-US" sz="2000" dirty="0" err="1">
                <a:solidFill>
                  <a:prstClr val="black"/>
                </a:solidFill>
                <a:latin typeface="Times New Roman" panose="02020603050405020304" pitchFamily="18" charset="0"/>
              </a:rPr>
              <a:t>Ph.D</a:t>
            </a:r>
            <a:endParaRPr lang="en-US" sz="2000" dirty="0">
              <a:solidFill>
                <a:prstClr val="black"/>
              </a:solidFill>
              <a:latin typeface="Times New Roman" panose="02020603050405020304" pitchFamily="18" charset="0"/>
            </a:endParaRPr>
          </a:p>
          <a:p>
            <a:pPr>
              <a:defRPr/>
            </a:pPr>
            <a:endParaRPr lang="en-US" sz="2000" dirty="0">
              <a:solidFill>
                <a:prstClr val="black"/>
              </a:solidFill>
              <a:latin typeface="Times New Roman" panose="02020603050405020304" pitchFamily="18" charset="0"/>
            </a:endParaRPr>
          </a:p>
          <a:p>
            <a:pPr>
              <a:defRPr/>
            </a:pPr>
            <a:r>
              <a:rPr lang="en-US" sz="2000" dirty="0">
                <a:solidFill>
                  <a:prstClr val="black"/>
                </a:solidFill>
                <a:latin typeface="Times New Roman" panose="02020603050405020304" pitchFamily="18" charset="0"/>
              </a:rPr>
              <a:t>P</a:t>
            </a:r>
            <a:r>
              <a:rPr lang="en-US" sz="2000" dirty="0" err="1">
                <a:solidFill>
                  <a:prstClr val="black"/>
                </a:solidFill>
                <a:latin typeface="Times New Roman" panose="02020603050405020304" pitchFamily="18" charset="0"/>
              </a:rPr>
              <a:t>h.D</a:t>
            </a:r>
            <a:r>
              <a:rPr lang="en-US" sz="2000" dirty="0">
                <a:solidFill>
                  <a:prstClr val="black"/>
                </a:solidFill>
                <a:latin typeface="Times New Roman" panose="02020603050405020304" pitchFamily="18" charset="0"/>
              </a:rPr>
              <a:t>. Thesis : Some Investigations in Fractal Theory</a:t>
            </a:r>
          </a:p>
          <a:p>
            <a:pPr>
              <a:defRPr/>
            </a:pPr>
            <a:r>
              <a:rPr lang="en-US" sz="2000" dirty="0">
                <a:solidFill>
                  <a:prstClr val="black"/>
                </a:solidFill>
                <a:latin typeface="Times New Roman" panose="02020603050405020304" pitchFamily="18" charset="0"/>
              </a:rPr>
              <a:t>Total Number of Research Papers:15</a:t>
            </a:r>
          </a:p>
          <a:p>
            <a:pPr>
              <a:defRPr/>
            </a:pPr>
            <a:r>
              <a:rPr lang="en-US" sz="2000" dirty="0">
                <a:solidFill>
                  <a:prstClr val="black"/>
                </a:solidFill>
                <a:latin typeface="Times New Roman" panose="02020603050405020304" pitchFamily="18" charset="0"/>
              </a:rPr>
              <a:t>Area of Interests: Fixed Point Theory, Fractals</a:t>
            </a:r>
          </a:p>
          <a:p>
            <a:pPr>
              <a:defRPr/>
            </a:pPr>
            <a:r>
              <a:rPr lang="en-US" sz="2000" dirty="0">
                <a:solidFill>
                  <a:prstClr val="black"/>
                </a:solidFill>
                <a:latin typeface="Times New Roman" panose="02020603050405020304" pitchFamily="18" charset="0"/>
              </a:rPr>
              <a:t>Teaching Experience: 9 years</a:t>
            </a:r>
          </a:p>
          <a:p>
            <a:pPr>
              <a:defRPr/>
            </a:pPr>
            <a:endParaRPr lang="en-US" dirty="0">
              <a:solidFill>
                <a:prstClr val="black"/>
              </a:solidFill>
              <a:latin typeface="Times New Roman" panose="02020603050405020304" pitchFamily="18" charset="0"/>
            </a:endParaRPr>
          </a:p>
        </p:txBody>
      </p:sp>
      <p:pic>
        <p:nvPicPr>
          <p:cNvPr id="2" name="Picture 1">
            <a:extLst>
              <a:ext uri="{FF2B5EF4-FFF2-40B4-BE49-F238E27FC236}">
                <a16:creationId xmlns:a16="http://schemas.microsoft.com/office/drawing/2014/main" id="{6A32A091-28FB-73F7-7697-1714E5818D7C}"/>
              </a:ext>
            </a:extLst>
          </p:cNvPr>
          <p:cNvPicPr>
            <a:picLocks noChangeAspect="1"/>
          </p:cNvPicPr>
          <p:nvPr/>
        </p:nvPicPr>
        <p:blipFill rotWithShape="1">
          <a:blip r:embed="rId3">
            <a:extLst>
              <a:ext uri="{28A0092B-C50C-407E-A947-70E740481C1C}">
                <a14:useLocalDpi xmlns:a14="http://schemas.microsoft.com/office/drawing/2010/main" val="0"/>
              </a:ext>
            </a:extLst>
          </a:blip>
          <a:srcRect t="28109" r="1774" b="17058"/>
          <a:stretch/>
        </p:blipFill>
        <p:spPr>
          <a:xfrm>
            <a:off x="6500788" y="1295400"/>
            <a:ext cx="1271612" cy="1307028"/>
          </a:xfrm>
          <a:prstGeom prst="rect">
            <a:avLst/>
          </a:prstGeom>
        </p:spPr>
      </p:pic>
      <p:sp>
        <p:nvSpPr>
          <p:cNvPr id="3" name="Title 1">
            <a:extLst>
              <a:ext uri="{FF2B5EF4-FFF2-40B4-BE49-F238E27FC236}">
                <a16:creationId xmlns:a16="http://schemas.microsoft.com/office/drawing/2014/main" id="{9E7139B2-878B-25BF-8718-8EEC373D8DF4}"/>
              </a:ext>
            </a:extLst>
          </p:cNvPr>
          <p:cNvSpPr txBox="1">
            <a:spLocks/>
          </p:cNvSpPr>
          <p:nvPr/>
        </p:nvSpPr>
        <p:spPr>
          <a:xfrm>
            <a:off x="1320800" y="0"/>
            <a:ext cx="782817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2400" kern="1200">
                <a:solidFill>
                  <a:schemeClr val="dk1"/>
                </a:solidFill>
                <a:latin typeface="Times New Roman" panose="02020603050405020304" pitchFamily="18" charset="0"/>
                <a:ea typeface="+mn-ea"/>
                <a:cs typeface="Times New Roman" panose="02020603050405020304" pitchFamily="18" charset="0"/>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spcBef>
                <a:spcPct val="0"/>
              </a:spcBef>
              <a:defRPr/>
            </a:pPr>
            <a:r>
              <a:rPr lang="en-US" sz="2400" b="1" dirty="0">
                <a:latin typeface="Times New Roman" panose="02020603050405020304" pitchFamily="18" charset="0"/>
                <a:cs typeface="Times New Roman" panose="02020603050405020304" pitchFamily="18" charset="0"/>
              </a:rPr>
              <a:t>Brief Introduction of Faculty</a:t>
            </a: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dirty="0"/>
              <a:t>Link:</a:t>
            </a:r>
          </a:p>
          <a:p>
            <a:pPr marL="0" indent="0">
              <a:buNone/>
            </a:pPr>
            <a:r>
              <a:rPr lang="en-IN" sz="1400" dirty="0">
                <a:hlinkClick r:id="rId2"/>
              </a:rPr>
              <a:t>100 Marks Question Paper Template.docx</a:t>
            </a:r>
            <a:endParaRPr lang="en-IN" sz="1400" dirty="0"/>
          </a:p>
          <a:p>
            <a:pPr marL="0" indent="0">
              <a:buNone/>
            </a:pPr>
            <a:endParaRPr lang="en-IN" sz="1400" dirty="0"/>
          </a:p>
          <a:p>
            <a:pPr marL="0" indent="0">
              <a:buNone/>
            </a:pPr>
            <a:endParaRPr lang="en-US" sz="2200" dirty="0"/>
          </a:p>
        </p:txBody>
      </p:sp>
      <p:sp>
        <p:nvSpPr>
          <p:cNvPr id="4" name="Date Placeholder 3"/>
          <p:cNvSpPr>
            <a:spLocks noGrp="1"/>
          </p:cNvSpPr>
          <p:nvPr>
            <p:ph type="dt" sz="half" idx="10"/>
          </p:nvPr>
        </p:nvSpPr>
        <p:spPr/>
        <p:txBody>
          <a:bodyPr/>
          <a:lstStyle/>
          <a:p>
            <a:fld id="{B7C5ADAE-EB6C-4C76-AE8E-5B68EB5BD264}" type="datetime1">
              <a:rPr lang="en-US" smtClean="0"/>
              <a:t>1/6/2023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Faculty Name   Kunti Mishra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latin typeface="+mj-lt"/>
                <a:cs typeface="Calibri" panose="020F0502020204030204" pitchFamily="34" charset="0"/>
              </a:rPr>
              <a:t>End Semester Question Paper Template</a:t>
            </a:r>
            <a:endParaRPr kumimoji="0" lang="en-US" sz="2400" b="1" i="0" u="none" strike="noStrike" kern="1200" cap="none" spc="0" normalizeH="0" baseline="0" noProof="0" dirty="0">
              <a:ln>
                <a:noFill/>
              </a:ln>
              <a:solidFill>
                <a:schemeClr val="dk1"/>
              </a:solidFill>
              <a:effectLst/>
              <a:uLnTx/>
              <a:uFillTx/>
              <a:latin typeface="+mj-lt"/>
              <a:cs typeface="Calibri" panose="020F0502020204030204" pitchFamily="34" charset="0"/>
            </a:endParaRPr>
          </a:p>
        </p:txBody>
      </p:sp>
      <p:pic>
        <p:nvPicPr>
          <p:cNvPr id="9" name="Picture 8">
            <a:extLst>
              <a:ext uri="{FF2B5EF4-FFF2-40B4-BE49-F238E27FC236}">
                <a16:creationId xmlns:a16="http://schemas.microsoft.com/office/drawing/2014/main" id="{48D03EF3-93BA-4B03-9EC3-42AEF2AC17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6525"/>
            <a:ext cx="1295400" cy="549276"/>
          </a:xfrm>
          <a:prstGeom prst="rect">
            <a:avLst/>
          </a:prstGeom>
        </p:spPr>
      </p:pic>
    </p:spTree>
    <p:extLst>
      <p:ext uri="{BB962C8B-B14F-4D97-AF65-F5344CB8AC3E}">
        <p14:creationId xmlns:p14="http://schemas.microsoft.com/office/powerpoint/2010/main" val="2238248349"/>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nvPr>
        </p:nvGraphicFramePr>
        <p:xfrm>
          <a:off x="533400" y="1143000"/>
          <a:ext cx="8229600" cy="316992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990600">
                <a:tc>
                  <a:txBody>
                    <a:bodyPr/>
                    <a:lstStyle/>
                    <a:p>
                      <a:pPr algn="ctr"/>
                      <a:r>
                        <a:rPr lang="en-US" sz="2400" b="1" dirty="0"/>
                        <a:t>Branch</a:t>
                      </a:r>
                    </a:p>
                  </a:txBody>
                  <a:tcPr/>
                </a:tc>
                <a:tc>
                  <a:txBody>
                    <a:bodyPr/>
                    <a:lstStyle/>
                    <a:p>
                      <a:pPr algn="ctr"/>
                      <a:r>
                        <a:rPr lang="en-US" sz="2400" dirty="0"/>
                        <a:t>Semester</a:t>
                      </a:r>
                    </a:p>
                  </a:txBody>
                  <a:tcPr/>
                </a:tc>
                <a:tc>
                  <a:txBody>
                    <a:bodyPr/>
                    <a:lstStyle/>
                    <a:p>
                      <a:pPr algn="ctr"/>
                      <a:r>
                        <a:rPr lang="en-US" sz="2400" dirty="0"/>
                        <a:t>Sections</a:t>
                      </a:r>
                    </a:p>
                  </a:txBody>
                  <a:tcPr/>
                </a:tc>
                <a:tc>
                  <a:txBody>
                    <a:bodyPr/>
                    <a:lstStyle/>
                    <a:p>
                      <a:pPr algn="ctr"/>
                      <a:r>
                        <a:rPr lang="en-US" sz="2400" dirty="0"/>
                        <a:t>No. of enrolled</a:t>
                      </a:r>
                      <a:r>
                        <a:rPr lang="en-US" sz="2400" baseline="0" dirty="0"/>
                        <a:t> Students</a:t>
                      </a:r>
                      <a:endParaRPr lang="en-US" sz="2400" dirty="0"/>
                    </a:p>
                  </a:txBody>
                  <a:tcPr/>
                </a:tc>
                <a:tc>
                  <a:txBody>
                    <a:bodyPr/>
                    <a:lstStyle/>
                    <a:p>
                      <a:pPr algn="ctr"/>
                      <a:r>
                        <a:rPr lang="en-US" sz="2400" dirty="0"/>
                        <a:t>No. Passed Students</a:t>
                      </a:r>
                    </a:p>
                  </a:txBody>
                  <a:tcPr/>
                </a:tc>
                <a:tc>
                  <a:txBody>
                    <a:bodyPr/>
                    <a:lstStyle/>
                    <a:p>
                      <a:pPr algn="ctr"/>
                      <a:r>
                        <a:rPr lang="en-US" sz="2400" dirty="0"/>
                        <a:t>% Passed</a:t>
                      </a:r>
                    </a:p>
                  </a:txBody>
                  <a:tcPr/>
                </a:tc>
                <a:extLst>
                  <a:ext uri="{0D108BD9-81ED-4DB2-BD59-A6C34878D82A}">
                    <a16:rowId xmlns:a16="http://schemas.microsoft.com/office/drawing/2014/main" val="10000"/>
                  </a:ext>
                </a:extLst>
              </a:tr>
              <a:tr h="990600">
                <a:tc>
                  <a:txBody>
                    <a:bodyPr/>
                    <a:lstStyle/>
                    <a:p>
                      <a:pPr algn="ctr"/>
                      <a:r>
                        <a:rPr lang="en-US" sz="2400" dirty="0"/>
                        <a:t>CS</a:t>
                      </a:r>
                    </a:p>
                  </a:txBody>
                  <a:tcPr/>
                </a:tc>
                <a:tc>
                  <a:txBody>
                    <a:bodyPr/>
                    <a:lstStyle/>
                    <a:p>
                      <a:pPr algn="ctr"/>
                      <a:r>
                        <a:rPr lang="en-US" sz="2400" dirty="0"/>
                        <a:t>IV</a:t>
                      </a:r>
                    </a:p>
                  </a:txBody>
                  <a:tcPr/>
                </a:tc>
                <a:tc>
                  <a:txBody>
                    <a:bodyPr/>
                    <a:lstStyle/>
                    <a:p>
                      <a:pPr algn="ctr"/>
                      <a:r>
                        <a:rPr lang="en-US" sz="2400" dirty="0"/>
                        <a:t>A</a:t>
                      </a:r>
                    </a:p>
                  </a:txBody>
                  <a:tcPr/>
                </a:tc>
                <a:tc>
                  <a:txBody>
                    <a:bodyPr/>
                    <a:lstStyle/>
                    <a:p>
                      <a:pPr algn="ctr"/>
                      <a:r>
                        <a:rPr lang="en-US" sz="2400"/>
                        <a:t>67</a:t>
                      </a:r>
                      <a:endParaRPr lang="en-US" sz="2400" dirty="0"/>
                    </a:p>
                  </a:txBody>
                  <a:tcPr/>
                </a:tc>
                <a:tc>
                  <a:txBody>
                    <a:bodyPr/>
                    <a:lstStyle/>
                    <a:p>
                      <a:pPr algn="ctr"/>
                      <a:r>
                        <a:rPr lang="en-US" sz="2400" b="0"/>
                        <a:t>67</a:t>
                      </a:r>
                      <a:endParaRPr lang="en-US" sz="2400" b="0" dirty="0"/>
                    </a:p>
                  </a:txBody>
                  <a:tcPr/>
                </a:tc>
                <a:tc>
                  <a:txBody>
                    <a:bodyPr/>
                    <a:lstStyle/>
                    <a:p>
                      <a:pPr algn="ctr"/>
                      <a:r>
                        <a:rPr lang="en-US" sz="2400" dirty="0"/>
                        <a:t>100</a:t>
                      </a:r>
                    </a:p>
                  </a:txBody>
                  <a:tcPr/>
                </a:tc>
                <a:extLst>
                  <a:ext uri="{0D108BD9-81ED-4DB2-BD59-A6C34878D82A}">
                    <a16:rowId xmlns:a16="http://schemas.microsoft.com/office/drawing/2014/main" val="2235155168"/>
                  </a:ext>
                </a:extLst>
              </a:tr>
              <a:tr h="990600">
                <a:tc>
                  <a:txBody>
                    <a:bodyPr/>
                    <a:lstStyle/>
                    <a:p>
                      <a:pPr algn="ctr"/>
                      <a:r>
                        <a:rPr lang="en-US" sz="2400" dirty="0"/>
                        <a:t>IOT</a:t>
                      </a:r>
                    </a:p>
                  </a:txBody>
                  <a:tcPr/>
                </a:tc>
                <a:tc>
                  <a:txBody>
                    <a:bodyPr/>
                    <a:lstStyle/>
                    <a:p>
                      <a:pPr algn="ctr"/>
                      <a:r>
                        <a:rPr lang="en-US" sz="2400" dirty="0"/>
                        <a:t>IV</a:t>
                      </a:r>
                    </a:p>
                  </a:txBody>
                  <a:tcPr/>
                </a:tc>
                <a:tc>
                  <a:txBody>
                    <a:bodyPr/>
                    <a:lstStyle/>
                    <a:p>
                      <a:pPr algn="ctr"/>
                      <a:r>
                        <a:rPr lang="en-US" sz="2400" dirty="0"/>
                        <a:t>A</a:t>
                      </a:r>
                    </a:p>
                  </a:txBody>
                  <a:tcPr/>
                </a:tc>
                <a:tc>
                  <a:txBody>
                    <a:bodyPr/>
                    <a:lstStyle/>
                    <a:p>
                      <a:pPr algn="ctr"/>
                      <a:r>
                        <a:rPr lang="en-US" sz="2400" dirty="0"/>
                        <a:t>49</a:t>
                      </a:r>
                    </a:p>
                  </a:txBody>
                  <a:tcPr/>
                </a:tc>
                <a:tc>
                  <a:txBody>
                    <a:bodyPr/>
                    <a:lstStyle/>
                    <a:p>
                      <a:pPr algn="ctr"/>
                      <a:r>
                        <a:rPr lang="en-US" sz="2400" b="0" dirty="0"/>
                        <a:t>45</a:t>
                      </a:r>
                    </a:p>
                  </a:txBody>
                  <a:tcPr/>
                </a:tc>
                <a:tc>
                  <a:txBody>
                    <a:bodyPr/>
                    <a:lstStyle/>
                    <a:p>
                      <a:pPr algn="ctr"/>
                      <a:r>
                        <a:rPr lang="en-US" sz="2400" dirty="0"/>
                        <a:t>91.83%</a:t>
                      </a:r>
                    </a:p>
                  </a:txBody>
                  <a:tcPr/>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fld id="{6631FE1D-A073-4EE5-B3B3-540B986DF0B9}" type="datetime1">
              <a:rPr lang="en-US" smtClean="0"/>
              <a:t>1/6/2023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Faculty Name   Kunti Mishra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p:cNvSpPr>
          <p:nvPr/>
        </p:nvSpPr>
        <p:spPr>
          <a:xfrm>
            <a:off x="1447800" y="-20546"/>
            <a:ext cx="7696200" cy="78254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noProof="0" dirty="0"/>
              <a:t>Result Analysis</a:t>
            </a:r>
            <a:endParaRPr kumimoji="0" lang="en-US" sz="2400" b="1" i="0" u="none" strike="noStrike" kern="1200" cap="none" spc="0" normalizeH="0" baseline="0" noProof="0" dirty="0">
              <a:ln>
                <a:noFill/>
              </a:ln>
              <a:solidFill>
                <a:schemeClr val="dk1"/>
              </a:solidFill>
              <a:effectLst/>
              <a:uLnTx/>
              <a:uFillTx/>
            </a:endParaRPr>
          </a:p>
        </p:txBody>
      </p:sp>
      <p:pic>
        <p:nvPicPr>
          <p:cNvPr id="9" name="Picture 8">
            <a:extLst>
              <a:ext uri="{FF2B5EF4-FFF2-40B4-BE49-F238E27FC236}">
                <a16:creationId xmlns:a16="http://schemas.microsoft.com/office/drawing/2014/main" id="{48D03EF3-93BA-4B03-9EC3-42AEF2AC17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546"/>
            <a:ext cx="1447800" cy="782545"/>
          </a:xfrm>
          <a:prstGeom prst="rect">
            <a:avLst/>
          </a:prstGeom>
        </p:spPr>
      </p:pic>
    </p:spTree>
    <p:extLst>
      <p:ext uri="{BB962C8B-B14F-4D97-AF65-F5344CB8AC3E}">
        <p14:creationId xmlns:p14="http://schemas.microsoft.com/office/powerpoint/2010/main" val="1791522161"/>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4724400" cy="4724400"/>
          </a:xfrm>
        </p:spPr>
        <p:txBody>
          <a:bodyPr>
            <a:noAutofit/>
          </a:bodyPr>
          <a:lstStyle/>
          <a:p>
            <a:endParaRPr lang="en-US" sz="2200" dirty="0"/>
          </a:p>
          <a:p>
            <a:endParaRPr lang="en-US" sz="2200" dirty="0"/>
          </a:p>
          <a:p>
            <a:endParaRPr lang="en-US" sz="2200"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22</a:t>
            </a:fld>
            <a:endParaRPr lang="en-US"/>
          </a:p>
        </p:txBody>
      </p:sp>
      <p:sp>
        <p:nvSpPr>
          <p:cNvPr id="8" name="Title 1"/>
          <p:cNvSpPr txBox="1">
            <a:spLocks/>
          </p:cNvSpPr>
          <p:nvPr/>
        </p:nvSpPr>
        <p:spPr>
          <a:xfrm>
            <a:off x="1371600" y="-8408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mn-lt"/>
                <a:ea typeface="+mn-ea"/>
                <a:cs typeface="+mn-cs"/>
              </a:rPr>
              <a:t>Unit Content</a:t>
            </a:r>
          </a:p>
        </p:txBody>
      </p:sp>
      <p:sp>
        <p:nvSpPr>
          <p:cNvPr id="10" name="Footer Placeholder 9"/>
          <p:cNvSpPr>
            <a:spLocks noGrp="1"/>
          </p:cNvSpPr>
          <p:nvPr>
            <p:ph type="ftr" sz="quarter" idx="11"/>
          </p:nvPr>
        </p:nvSpPr>
        <p:spPr>
          <a:xfrm>
            <a:off x="2514600" y="6356350"/>
            <a:ext cx="5029200" cy="365125"/>
          </a:xfrm>
        </p:spPr>
        <p:txBody>
          <a:bodyPr/>
          <a:lstStyle/>
          <a:p>
            <a:r>
              <a:rPr lang="en-US"/>
              <a:t>Faculty Name   Kunti Mishra   Unit IV</a:t>
            </a:r>
            <a:endParaRPr lang="en-US" dirty="0"/>
          </a:p>
        </p:txBody>
      </p:sp>
      <p:sp>
        <p:nvSpPr>
          <p:cNvPr id="11" name="TextBox 10">
            <a:extLst>
              <a:ext uri="{FF2B5EF4-FFF2-40B4-BE49-F238E27FC236}">
                <a16:creationId xmlns:a16="http://schemas.microsoft.com/office/drawing/2014/main" id="{F58943FA-4C8A-4A0E-9BE4-589FF0524F89}"/>
              </a:ext>
            </a:extLst>
          </p:cNvPr>
          <p:cNvSpPr txBox="1"/>
          <p:nvPr/>
        </p:nvSpPr>
        <p:spPr>
          <a:xfrm>
            <a:off x="609600" y="990600"/>
            <a:ext cx="8305800" cy="3139321"/>
          </a:xfrm>
          <a:prstGeom prst="rect">
            <a:avLst/>
          </a:prstGeom>
          <a:noFill/>
        </p:spPr>
        <p:txBody>
          <a:bodyPr wrap="square">
            <a:spAutoFit/>
          </a:bodyPr>
          <a:lstStyle/>
          <a:p>
            <a:pPr marL="342900" indent="-342900" algn="just">
              <a:buFont typeface="Arial" panose="020B0604020202020204" pitchFamily="34" charset="0"/>
              <a:buChar char="•"/>
            </a:pPr>
            <a:r>
              <a:rPr lang="en-US" sz="2200" dirty="0">
                <a:effectLst/>
                <a:ea typeface="Calibri" panose="020F0502020204030204" pitchFamily="34" charset="0"/>
                <a:cs typeface="Calibri" panose="020F0502020204030204" pitchFamily="34" charset="0"/>
              </a:rPr>
              <a:t>Expectations: Introduction</a:t>
            </a:r>
          </a:p>
          <a:p>
            <a:pPr marL="342900" indent="-342900" algn="just">
              <a:buFont typeface="Arial" panose="020B0604020202020204" pitchFamily="34" charset="0"/>
              <a:buChar char="•"/>
            </a:pPr>
            <a:r>
              <a:rPr lang="en-US" sz="2200" dirty="0">
                <a:effectLst/>
                <a:ea typeface="Calibri" panose="020F0502020204030204" pitchFamily="34" charset="0"/>
                <a:cs typeface="Calibri" panose="020F0502020204030204" pitchFamily="34" charset="0"/>
              </a:rPr>
              <a:t>Expected Value of a Random Variable</a:t>
            </a:r>
          </a:p>
          <a:p>
            <a:pPr marL="342900" indent="-342900" algn="just">
              <a:buFont typeface="Arial" panose="020B0604020202020204" pitchFamily="34" charset="0"/>
              <a:buChar char="•"/>
            </a:pPr>
            <a:r>
              <a:rPr lang="en-US" sz="2200" dirty="0">
                <a:effectLst/>
                <a:ea typeface="Calibri" panose="020F0502020204030204" pitchFamily="34" charset="0"/>
                <a:cs typeface="Calibri" panose="020F0502020204030204" pitchFamily="34" charset="0"/>
              </a:rPr>
              <a:t>Mean, </a:t>
            </a:r>
          </a:p>
          <a:p>
            <a:pPr marL="342900" indent="-342900" algn="just">
              <a:buFont typeface="Arial" panose="020B0604020202020204" pitchFamily="34" charset="0"/>
              <a:buChar char="•"/>
            </a:pPr>
            <a:r>
              <a:rPr lang="en-US" sz="2200" dirty="0">
                <a:effectLst/>
                <a:ea typeface="Calibri" panose="020F0502020204030204" pitchFamily="34" charset="0"/>
                <a:cs typeface="Calibri" panose="020F0502020204030204" pitchFamily="34" charset="0"/>
              </a:rPr>
              <a:t>Variance, </a:t>
            </a:r>
          </a:p>
          <a:p>
            <a:pPr marL="342900" indent="-342900" algn="just">
              <a:buFont typeface="Arial" panose="020B0604020202020204" pitchFamily="34" charset="0"/>
              <a:buChar char="•"/>
            </a:pPr>
            <a:r>
              <a:rPr lang="en-US" sz="2200" dirty="0">
                <a:effectLst/>
                <a:ea typeface="Calibri" panose="020F0502020204030204" pitchFamily="34" charset="0"/>
                <a:cs typeface="Calibri" panose="020F0502020204030204" pitchFamily="34" charset="0"/>
              </a:rPr>
              <a:t>Moment Generating Function, </a:t>
            </a:r>
          </a:p>
          <a:p>
            <a:pPr marL="342900" indent="-342900" algn="just">
              <a:buFont typeface="Arial" panose="020B0604020202020204" pitchFamily="34" charset="0"/>
              <a:buChar char="•"/>
            </a:pPr>
            <a:r>
              <a:rPr lang="en-US" sz="2200" dirty="0">
                <a:effectLst/>
                <a:ea typeface="Calibri" panose="020F0502020204030204" pitchFamily="34" charset="0"/>
                <a:cs typeface="Calibri" panose="020F0502020204030204" pitchFamily="34" charset="0"/>
              </a:rPr>
              <a:t>Binomial, </a:t>
            </a:r>
          </a:p>
          <a:p>
            <a:pPr marL="342900" indent="-342900" algn="just">
              <a:buFont typeface="Arial" panose="020B0604020202020204" pitchFamily="34" charset="0"/>
              <a:buChar char="•"/>
            </a:pPr>
            <a:r>
              <a:rPr lang="en-US" sz="2200" dirty="0">
                <a:effectLst/>
                <a:ea typeface="Calibri" panose="020F0502020204030204" pitchFamily="34" charset="0"/>
                <a:cs typeface="Calibri" panose="020F0502020204030204" pitchFamily="34" charset="0"/>
              </a:rPr>
              <a:t>Poisson,  </a:t>
            </a:r>
          </a:p>
          <a:p>
            <a:pPr marL="342900" indent="-342900" algn="just">
              <a:buFont typeface="Arial" panose="020B0604020202020204" pitchFamily="34" charset="0"/>
              <a:buChar char="•"/>
            </a:pPr>
            <a:r>
              <a:rPr lang="en-US" sz="2200" dirty="0">
                <a:effectLst/>
                <a:ea typeface="Calibri" panose="020F0502020204030204" pitchFamily="34" charset="0"/>
                <a:cs typeface="Calibri" panose="020F0502020204030204" pitchFamily="34" charset="0"/>
              </a:rPr>
              <a:t>Normal, </a:t>
            </a:r>
          </a:p>
          <a:p>
            <a:pPr marL="342900" indent="-342900" algn="just">
              <a:buFont typeface="Arial" panose="020B0604020202020204" pitchFamily="34" charset="0"/>
              <a:buChar char="•"/>
            </a:pPr>
            <a:r>
              <a:rPr lang="en-US" sz="2200" dirty="0">
                <a:effectLst/>
                <a:ea typeface="Calibri" panose="020F0502020204030204" pitchFamily="34" charset="0"/>
                <a:cs typeface="Calibri" panose="020F0502020204030204" pitchFamily="34" charset="0"/>
              </a:rPr>
              <a:t>Exponential distribution.</a:t>
            </a:r>
            <a:endParaRPr lang="en-US" sz="2200" dirty="0">
              <a:effectLst/>
              <a:ea typeface="Times New Roman" panose="02020603050405020304" pitchFamily="18" charset="0"/>
              <a:cs typeface="Calibri" panose="020F0502020204030204" pitchFamily="34" charset="0"/>
            </a:endParaRPr>
          </a:p>
        </p:txBody>
      </p:sp>
      <p:pic>
        <p:nvPicPr>
          <p:cNvPr id="12" name="Picture 11">
            <a:extLst>
              <a:ext uri="{FF2B5EF4-FFF2-40B4-BE49-F238E27FC236}">
                <a16:creationId xmlns:a16="http://schemas.microsoft.com/office/drawing/2014/main" id="{789037CE-45A6-4E84-AD94-A598EFD5E2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5977"/>
            <a:ext cx="1295400" cy="549276"/>
          </a:xfrm>
          <a:prstGeom prst="rect">
            <a:avLst/>
          </a:prstGeom>
        </p:spPr>
      </p:pic>
      <p:sp>
        <p:nvSpPr>
          <p:cNvPr id="2" name="Date Placeholder 1">
            <a:extLst>
              <a:ext uri="{FF2B5EF4-FFF2-40B4-BE49-F238E27FC236}">
                <a16:creationId xmlns:a16="http://schemas.microsoft.com/office/drawing/2014/main" id="{66A0768E-51B9-41AA-B067-3179482EDF59}"/>
              </a:ext>
            </a:extLst>
          </p:cNvPr>
          <p:cNvSpPr>
            <a:spLocks noGrp="1"/>
          </p:cNvSpPr>
          <p:nvPr>
            <p:ph type="dt" sz="half" idx="10"/>
          </p:nvPr>
        </p:nvSpPr>
        <p:spPr/>
        <p:txBody>
          <a:bodyPr/>
          <a:lstStyle/>
          <a:p>
            <a:fld id="{9704B7DF-E116-4966-8E41-AF4765B32FF5}" type="datetime1">
              <a:rPr lang="en-US" smtClean="0"/>
              <a:t>1/6/2023</a:t>
            </a:fld>
            <a:endParaRPr lang="en-US"/>
          </a:p>
        </p:txBody>
      </p:sp>
    </p:spTree>
    <p:extLst>
      <p:ext uri="{BB962C8B-B14F-4D97-AF65-F5344CB8AC3E}">
        <p14:creationId xmlns:p14="http://schemas.microsoft.com/office/powerpoint/2010/main" val="1954130510"/>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marL="0" indent="0">
              <a:buNone/>
            </a:pPr>
            <a:r>
              <a:rPr lang="en-US" sz="2200" b="1" dirty="0"/>
              <a:t>Mathematical expectation</a:t>
            </a:r>
          </a:p>
          <a:p>
            <a:r>
              <a:rPr lang="en-US" sz="2200" dirty="0"/>
              <a:t>To get a general understanding of the mathematical expectation of a discrete random variable.</a:t>
            </a:r>
          </a:p>
          <a:p>
            <a:r>
              <a:rPr lang="en-US" sz="2200" dirty="0"/>
              <a:t>To learn and be able to apply a shortcut formula for the variance of a discrete random variable. </a:t>
            </a:r>
          </a:p>
          <a:p>
            <a:r>
              <a:rPr lang="en-US" sz="2200" dirty="0"/>
              <a:t>To be able to calculate the mean and variance of a linear function of a discrete random variable.</a:t>
            </a:r>
          </a:p>
        </p:txBody>
      </p:sp>
      <p:sp>
        <p:nvSpPr>
          <p:cNvPr id="5" name="Footer Placeholder 4"/>
          <p:cNvSpPr>
            <a:spLocks noGrp="1"/>
          </p:cNvSpPr>
          <p:nvPr>
            <p:ph type="ftr" sz="quarter" idx="11"/>
          </p:nvPr>
        </p:nvSpPr>
        <p:spPr>
          <a:xfrm>
            <a:off x="2819400" y="6248400"/>
            <a:ext cx="4724400" cy="365125"/>
          </a:xfrm>
        </p:spPr>
        <p:txBody>
          <a:bodyPr/>
          <a:lstStyle/>
          <a:p>
            <a:pPr lvl="0">
              <a:defRPr/>
            </a:pPr>
            <a:r>
              <a:rPr lang="en-US"/>
              <a:t>Faculty Name   Kunti Mishra   Unit IV</a:t>
            </a:r>
            <a:endParaRPr lang="en-US" dirty="0"/>
          </a:p>
        </p:txBody>
      </p:sp>
      <p:sp>
        <p:nvSpPr>
          <p:cNvPr id="10" name="Title 1"/>
          <p:cNvSpPr txBox="1">
            <a:spLocks/>
          </p:cNvSpPr>
          <p:nvPr/>
        </p:nvSpPr>
        <p:spPr>
          <a:xfrm>
            <a:off x="1371600" y="-8408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Topic objective </a:t>
            </a:r>
            <a:r>
              <a:rPr kumimoji="0" lang="en-US" sz="2400" b="1" i="0" u="none" strike="noStrike" kern="1200" cap="none" spc="0" normalizeH="0" baseline="0" noProof="0" dirty="0">
                <a:ln>
                  <a:noFill/>
                </a:ln>
                <a:solidFill>
                  <a:schemeClr val="dk1"/>
                </a:solidFill>
                <a:effectLst/>
                <a:uLnTx/>
                <a:uFillTx/>
              </a:rPr>
              <a:t>(CO4)</a:t>
            </a:r>
          </a:p>
        </p:txBody>
      </p:sp>
      <p:sp>
        <p:nvSpPr>
          <p:cNvPr id="2" name="Slide Number Placeholder 1">
            <a:extLst>
              <a:ext uri="{FF2B5EF4-FFF2-40B4-BE49-F238E27FC236}">
                <a16:creationId xmlns:a16="http://schemas.microsoft.com/office/drawing/2014/main" id="{030314B9-5E0C-4E1F-9D2F-D1FD1592C2AD}"/>
              </a:ext>
            </a:extLst>
          </p:cNvPr>
          <p:cNvSpPr>
            <a:spLocks noGrp="1"/>
          </p:cNvSpPr>
          <p:nvPr>
            <p:ph type="sldNum" sz="quarter" idx="12"/>
          </p:nvPr>
        </p:nvSpPr>
        <p:spPr/>
        <p:txBody>
          <a:bodyPr/>
          <a:lstStyle/>
          <a:p>
            <a:fld id="{B6F15528-21DE-4FAA-801E-634DDDAF4B2B}" type="slidenum">
              <a:rPr lang="en-US" smtClean="0"/>
              <a:pPr/>
              <a:t>23</a:t>
            </a:fld>
            <a:endParaRPr lang="en-US"/>
          </a:p>
        </p:txBody>
      </p:sp>
      <p:pic>
        <p:nvPicPr>
          <p:cNvPr id="11" name="Picture 10">
            <a:extLst>
              <a:ext uri="{FF2B5EF4-FFF2-40B4-BE49-F238E27FC236}">
                <a16:creationId xmlns:a16="http://schemas.microsoft.com/office/drawing/2014/main" id="{19A0906C-4D93-4A07-8026-041661355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71600" cy="685801"/>
          </a:xfrm>
          <a:prstGeom prst="rect">
            <a:avLst/>
          </a:prstGeom>
        </p:spPr>
      </p:pic>
      <p:sp>
        <p:nvSpPr>
          <p:cNvPr id="6" name="Date Placeholder 5">
            <a:extLst>
              <a:ext uri="{FF2B5EF4-FFF2-40B4-BE49-F238E27FC236}">
                <a16:creationId xmlns:a16="http://schemas.microsoft.com/office/drawing/2014/main" id="{C4D84665-88F3-4A98-B83E-4866F6E89023}"/>
              </a:ext>
            </a:extLst>
          </p:cNvPr>
          <p:cNvSpPr>
            <a:spLocks noGrp="1"/>
          </p:cNvSpPr>
          <p:nvPr>
            <p:ph type="dt" sz="half" idx="10"/>
          </p:nvPr>
        </p:nvSpPr>
        <p:spPr/>
        <p:txBody>
          <a:bodyPr/>
          <a:lstStyle/>
          <a:p>
            <a:fld id="{1ECFA84F-F9DB-44B0-9A8C-07C65B6DE22C}" type="datetime1">
              <a:rPr lang="en-US" smtClean="0"/>
              <a:t>1/6/2023</a:t>
            </a:fld>
            <a:endParaRPr lang="en-US"/>
          </a:p>
        </p:txBody>
      </p:sp>
    </p:spTree>
    <p:extLst>
      <p:ext uri="{BB962C8B-B14F-4D97-AF65-F5344CB8AC3E}">
        <p14:creationId xmlns:p14="http://schemas.microsoft.com/office/powerpoint/2010/main" val="3418573824"/>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pPr marL="0" indent="0">
                  <a:buNone/>
                </a:pPr>
                <a:r>
                  <a:rPr lang="en-US" sz="2200" b="1" dirty="0"/>
                  <a:t>Mathematical expectation or expected value of a random variable:</a:t>
                </a:r>
              </a:p>
              <a:p>
                <a:pPr algn="just"/>
                <a:r>
                  <a:rPr lang="en-US" sz="2200" b="1" dirty="0"/>
                  <a:t>When variable is  discrete random variable: </a:t>
                </a:r>
                <a:r>
                  <a:rPr lang="en-US" sz="2000" dirty="0">
                    <a:latin typeface="+mj-lt"/>
                  </a:rPr>
                  <a:t>The expected value of a discrete random variable is a weighted average of all possible values of the random variable, where the weights are the probabilities associated with the corresponding values. It is denoted by E(x)</a:t>
                </a:r>
              </a:p>
              <a:p>
                <a:pPr marL="0" indent="0" algn="just">
                  <a:buNone/>
                </a:pPr>
                <a:r>
                  <a:rPr lang="en-US" sz="2000" dirty="0">
                    <a:latin typeface="+mj-lt"/>
                  </a:rPr>
                  <a:t>If  x denotes a discrete random variable which assumes values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2</m:t>
                        </m:r>
                      </m:sub>
                    </m:sSub>
                  </m:oMath>
                </a14:m>
                <a:r>
                  <a:rPr lang="en-US" sz="2000" dirty="0">
                    <a:latin typeface="+mj-lt"/>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𝑛</m:t>
                        </m:r>
                      </m:sub>
                    </m:sSub>
                  </m:oMath>
                </a14:m>
                <a:r>
                  <a:rPr lang="en-US" sz="2000" dirty="0">
                    <a:latin typeface="+mj-lt"/>
                  </a:rPr>
                  <a:t> with corresponding probabilities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b="0" i="1" smtClean="0">
                            <a:latin typeface="Cambria Math" panose="02040503050406030204" pitchFamily="18" charset="0"/>
                          </a:rPr>
                          <m:t>2</m:t>
                        </m:r>
                      </m:sub>
                    </m:sSub>
                  </m:oMath>
                </a14:m>
                <a:r>
                  <a:rPr lang="en-US" sz="2000" dirty="0">
                    <a:latin typeface="+mj-lt"/>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b="0" i="1" smtClean="0">
                            <a:latin typeface="Cambria Math" panose="02040503050406030204" pitchFamily="18" charset="0"/>
                          </a:rPr>
                          <m:t>𝑛</m:t>
                        </m:r>
                      </m:sub>
                    </m:sSub>
                  </m:oMath>
                </a14:m>
                <a:r>
                  <a:rPr lang="en-US" sz="2000" dirty="0">
                    <a:latin typeface="+mj-lt"/>
                  </a:rPr>
                  <a:t>respectively, then </a:t>
                </a:r>
              </a:p>
              <a:p>
                <a:pPr marL="0" indent="0" algn="just">
                  <a:buNone/>
                </a:pPr>
                <a14:m>
                  <m:oMathPara xmlns:m="http://schemas.openxmlformats.org/officeDocument/2006/math">
                    <m:oMathParaPr>
                      <m:jc m:val="centerGroup"/>
                    </m:oMathParaPr>
                    <m:oMath xmlns:m="http://schemas.openxmlformats.org/officeDocument/2006/math">
                      <m:r>
                        <m:rPr>
                          <m:nor/>
                        </m:rPr>
                        <a:rPr lang="en-US" sz="2000" dirty="0">
                          <a:latin typeface="+mj-lt"/>
                        </a:rPr>
                        <m:t>E</m:t>
                      </m:r>
                      <m:r>
                        <m:rPr>
                          <m:nor/>
                        </m:rPr>
                        <a:rPr lang="en-US" sz="2000" dirty="0">
                          <a:latin typeface="+mj-lt"/>
                        </a:rPr>
                        <m:t>(</m:t>
                      </m:r>
                      <m:r>
                        <m:rPr>
                          <m:nor/>
                        </m:rPr>
                        <a:rPr lang="en-US" sz="2000" b="0" i="0" dirty="0" smtClean="0">
                          <a:latin typeface="+mj-lt"/>
                        </a:rPr>
                        <m:t>x</m:t>
                      </m:r>
                      <m:r>
                        <m:rPr>
                          <m:nor/>
                        </m:rPr>
                        <a:rPr lang="en-US" sz="2000" b="0" i="0" dirty="0" smtClean="0">
                          <a:latin typeface="+mj-lt"/>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2</m:t>
                              </m:r>
                            </m:sub>
                          </m:sSub>
                          <m:r>
                            <a:rPr lang="en-US" sz="2000" i="1">
                              <a:latin typeface="Cambria Math" panose="02040503050406030204" pitchFamily="18" charset="0"/>
                            </a:rPr>
                            <m:t>𝑝</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𝑛</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i="1">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𝑖</m:t>
                              </m:r>
                            </m:sub>
                          </m:sSub>
                        </m:e>
                      </m:nary>
                      <m:r>
                        <a:rPr lang="en-US" sz="2000" b="0" i="1" smtClean="0">
                          <a:latin typeface="Cambria Math" panose="02040503050406030204" pitchFamily="18" charset="0"/>
                        </a:rPr>
                        <m:t>=</m:t>
                      </m:r>
                      <m:nary>
                        <m:naryPr>
                          <m:chr m:val="∑"/>
                          <m:subHide m:val="on"/>
                          <m:supHide m:val="on"/>
                          <m:ctrlPr>
                            <a:rPr lang="en-US" sz="2000" b="0" i="1" smtClean="0">
                              <a:latin typeface="Cambria Math" panose="02040503050406030204" pitchFamily="18" charset="0"/>
                            </a:rPr>
                          </m:ctrlPr>
                        </m:naryPr>
                        <m:sub/>
                        <m:sup/>
                        <m:e>
                          <m:r>
                            <a:rPr lang="en-US" sz="2000" b="0" i="1" smtClean="0">
                              <a:latin typeface="Cambria Math" panose="02040503050406030204" pitchFamily="18" charset="0"/>
                            </a:rPr>
                            <m:t>𝑝𝑥</m:t>
                          </m:r>
                        </m:e>
                      </m:nary>
                    </m:oMath>
                  </m:oMathPara>
                </a14:m>
                <a:endParaRPr lang="en-US" sz="2000" dirty="0">
                  <a:latin typeface="+mj-lt"/>
                </a:endParaRPr>
              </a:p>
              <a:p>
                <a:pPr marL="0" indent="0" algn="just">
                  <a:buNone/>
                </a:pPr>
                <a:r>
                  <a:rPr lang="en-US" sz="2000" dirty="0">
                    <a:latin typeface="+mj-lt"/>
                  </a:rPr>
                  <a:t>Where </a:t>
                </a:r>
                <a14:m>
                  <m:oMath xmlns:m="http://schemas.openxmlformats.org/officeDocument/2006/math">
                    <m:nary>
                      <m:naryPr>
                        <m:chr m:val="∑"/>
                        <m:subHide m:val="on"/>
                        <m:supHide m:val="on"/>
                        <m:ctrlPr>
                          <a:rPr lang="en-US" sz="2000" i="1">
                            <a:latin typeface="Cambria Math" panose="02040503050406030204" pitchFamily="18" charset="0"/>
                          </a:rPr>
                        </m:ctrlPr>
                      </m:naryPr>
                      <m:sub/>
                      <m:sup/>
                      <m:e>
                        <m:r>
                          <a:rPr lang="en-US" sz="2000" i="1">
                            <a:latin typeface="Cambria Math" panose="02040503050406030204" pitchFamily="18" charset="0"/>
                          </a:rPr>
                          <m:t>𝑝</m:t>
                        </m:r>
                      </m:e>
                    </m:nary>
                    <m:r>
                      <a:rPr lang="en-US" sz="2000" i="1">
                        <a:latin typeface="Cambria Math" panose="02040503050406030204" pitchFamily="18" charset="0"/>
                      </a:rPr>
                      <m:t>=1</m:t>
                    </m:r>
                  </m:oMath>
                </a14:m>
                <a:endParaRPr lang="en-US" sz="2000" dirty="0">
                  <a:latin typeface="+mj-l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a:blip r:embed="rId2"/>
                <a:stretch>
                  <a:fillRect l="-963" t="-943" r="-741"/>
                </a:stretch>
              </a:blipFill>
            </p:spPr>
            <p:txBody>
              <a:bodyPr/>
              <a:lstStyle/>
              <a:p>
                <a:r>
                  <a:rPr lang="en-IN">
                    <a:noFill/>
                  </a:rPr>
                  <a:t> </a:t>
                </a:r>
              </a:p>
            </p:txBody>
          </p:sp>
        </mc:Fallback>
      </mc:AlternateContent>
      <p:sp>
        <p:nvSpPr>
          <p:cNvPr id="5" name="Footer Placeholder 4"/>
          <p:cNvSpPr>
            <a:spLocks noGrp="1"/>
          </p:cNvSpPr>
          <p:nvPr>
            <p:ph type="ftr" sz="quarter" idx="11"/>
          </p:nvPr>
        </p:nvSpPr>
        <p:spPr>
          <a:xfrm>
            <a:off x="2514600" y="6356350"/>
            <a:ext cx="5029200" cy="365125"/>
          </a:xfrm>
        </p:spPr>
        <p:txBody>
          <a:bodyPr/>
          <a:lstStyle/>
          <a:p>
            <a:pPr lvl="0">
              <a:defRPr/>
            </a:pPr>
            <a:r>
              <a:rPr lang="en-US"/>
              <a:t>Faculty Name   Kunti Mishra   Unit IV</a:t>
            </a:r>
            <a:endParaRPr lang="en-US" dirty="0"/>
          </a:p>
        </p:txBody>
      </p:sp>
      <p:sp>
        <p:nvSpPr>
          <p:cNvPr id="7"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 </a:t>
            </a:r>
          </a:p>
          <a:p>
            <a:pPr lvl="0" algn="ctr">
              <a:spcBef>
                <a:spcPct val="0"/>
              </a:spcBef>
              <a:defRPr/>
            </a:pPr>
            <a:r>
              <a:rPr lang="en-US" sz="2400" b="1" dirty="0"/>
              <a:t>Mathematical expectation(CO4)</a:t>
            </a:r>
          </a:p>
          <a:p>
            <a:pPr algn="ctr">
              <a:spcBef>
                <a:spcPct val="0"/>
              </a:spcBef>
              <a:defRPr/>
            </a:pPr>
            <a:endParaRPr lang="en-US" sz="3000" dirty="0"/>
          </a:p>
        </p:txBody>
      </p:sp>
      <p:sp>
        <p:nvSpPr>
          <p:cNvPr id="2" name="Slide Number Placeholder 1">
            <a:extLst>
              <a:ext uri="{FF2B5EF4-FFF2-40B4-BE49-F238E27FC236}">
                <a16:creationId xmlns:a16="http://schemas.microsoft.com/office/drawing/2014/main" id="{93A07767-311A-4CCC-8FF0-17ED4ABE7114}"/>
              </a:ext>
            </a:extLst>
          </p:cNvPr>
          <p:cNvSpPr>
            <a:spLocks noGrp="1"/>
          </p:cNvSpPr>
          <p:nvPr>
            <p:ph type="sldNum" sz="quarter" idx="12"/>
          </p:nvPr>
        </p:nvSpPr>
        <p:spPr/>
        <p:txBody>
          <a:bodyPr/>
          <a:lstStyle/>
          <a:p>
            <a:fld id="{B6F15528-21DE-4FAA-801E-634DDDAF4B2B}" type="slidenum">
              <a:rPr lang="en-US" smtClean="0"/>
              <a:pPr/>
              <a:t>24</a:t>
            </a:fld>
            <a:endParaRPr lang="en-US"/>
          </a:p>
        </p:txBody>
      </p:sp>
      <p:pic>
        <p:nvPicPr>
          <p:cNvPr id="9" name="Picture 8">
            <a:extLst>
              <a:ext uri="{FF2B5EF4-FFF2-40B4-BE49-F238E27FC236}">
                <a16:creationId xmlns:a16="http://schemas.microsoft.com/office/drawing/2014/main" id="{9DC2FBB9-EEC8-4641-8797-3A1E7146EF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71600" cy="685801"/>
          </a:xfrm>
          <a:prstGeom prst="rect">
            <a:avLst/>
          </a:prstGeom>
        </p:spPr>
      </p:pic>
      <p:sp>
        <p:nvSpPr>
          <p:cNvPr id="6" name="Date Placeholder 5">
            <a:extLst>
              <a:ext uri="{FF2B5EF4-FFF2-40B4-BE49-F238E27FC236}">
                <a16:creationId xmlns:a16="http://schemas.microsoft.com/office/drawing/2014/main" id="{91B0D2AA-739E-44FA-871C-4A3BE99DCBB2}"/>
              </a:ext>
            </a:extLst>
          </p:cNvPr>
          <p:cNvSpPr>
            <a:spLocks noGrp="1"/>
          </p:cNvSpPr>
          <p:nvPr>
            <p:ph type="dt" sz="half" idx="10"/>
          </p:nvPr>
        </p:nvSpPr>
        <p:spPr/>
        <p:txBody>
          <a:bodyPr/>
          <a:lstStyle/>
          <a:p>
            <a:fld id="{7DE7E8E8-8720-426D-A40A-C9216DDC6686}" type="datetime1">
              <a:rPr lang="en-US" smtClean="0"/>
              <a:t>1/6/2023</a:t>
            </a:fld>
            <a:endParaRPr lang="en-US"/>
          </a:p>
        </p:txBody>
      </p:sp>
    </p:spTree>
    <p:extLst>
      <p:ext uri="{BB962C8B-B14F-4D97-AF65-F5344CB8AC3E}">
        <p14:creationId xmlns:p14="http://schemas.microsoft.com/office/powerpoint/2010/main" val="1953163059"/>
      </p:ext>
    </p:extLst>
  </p:cSld>
  <p:clrMapOvr>
    <a:masterClrMapping/>
  </p:clrMapOvr>
  <p:transition spd="slow"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000" dirty="0"/>
                  <a:t>rth Moment about origin in terms of expectation is written as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mbria Math"/>
                          </a:rPr>
                          <m:t>𝜇</m:t>
                        </m:r>
                      </m:e>
                      <m:sub>
                        <m:r>
                          <a:rPr lang="en-US" sz="2000" i="1">
                            <a:latin typeface="Cambria Math" panose="02040503050406030204" pitchFamily="18" charset="0"/>
                          </a:rPr>
                          <m:t>𝑟</m:t>
                        </m:r>
                      </m:sub>
                    </m:sSub>
                    <m:r>
                      <a:rPr lang="en-US" sz="2000" i="1">
                        <a:latin typeface="Cambria Math" panose="02040503050406030204" pitchFamily="18" charset="0"/>
                      </a:rPr>
                      <m:t>=</m:t>
                    </m:r>
                    <m:r>
                      <a:rPr lang="en-US" sz="2000" i="1">
                        <a:latin typeface="Cambria Math" panose="02040503050406030204" pitchFamily="18" charset="0"/>
                      </a:rPr>
                      <m:t>𝐸</m:t>
                    </m:r>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i="1">
                                <a:latin typeface="Cambria Math" panose="02040503050406030204" pitchFamily="18" charset="0"/>
                              </a:rPr>
                              <m:t>𝑥</m:t>
                            </m:r>
                            <m:r>
                              <a:rPr lang="en-US" sz="2000" i="1">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𝑥</m:t>
                                </m:r>
                              </m:e>
                            </m:acc>
                          </m:e>
                        </m:d>
                      </m:e>
                      <m:sup>
                        <m:r>
                          <a:rPr lang="en-US" sz="2000" i="1">
                            <a:latin typeface="Cambria Math" panose="02040503050406030204" pitchFamily="18" charset="0"/>
                          </a:rPr>
                          <m:t>𝑟</m:t>
                        </m:r>
                      </m:sup>
                    </m:sSup>
                  </m:oMath>
                </a14:m>
                <a:endParaRPr lang="en-US" sz="2000" dirty="0"/>
              </a:p>
              <a:p>
                <a:pPr marL="0" indent="0">
                  <a:buNone/>
                </a:pPr>
                <a14:m>
                  <m:oMath xmlns:m="http://schemas.openxmlformats.org/officeDocument/2006/math">
                    <m:r>
                      <a:rPr lang="en-US" sz="2000" b="1" i="1" smtClean="0">
                        <a:latin typeface="Cambria Math" panose="02040503050406030204" pitchFamily="18" charset="0"/>
                      </a:rPr>
                      <m:t>𝑴𝒆𝒂𝒏</m:t>
                    </m:r>
                    <m:r>
                      <a:rPr lang="en-US" sz="2000" b="0" i="1" smtClean="0">
                        <a:latin typeface="Cambria Math" panose="02040503050406030204" pitchFamily="18" charset="0"/>
                      </a:rPr>
                      <m:t>=</m:t>
                    </m:r>
                    <m:r>
                      <a:rPr lang="en-US" sz="2000" b="0" i="1" smtClean="0">
                        <a:latin typeface="Cambria Math" panose="02040503050406030204" pitchFamily="18" charset="0"/>
                      </a:rPr>
                      <m:t>𝐸</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nary>
                          <m:naryPr>
                            <m:chr m:val="∑"/>
                            <m:subHide m:val="on"/>
                            <m:supHide m:val="on"/>
                            <m:ctrlPr>
                              <a:rPr lang="en-US" sz="2000" b="0" i="1" smtClean="0">
                                <a:latin typeface="Cambria Math" panose="02040503050406030204" pitchFamily="18" charset="0"/>
                              </a:rPr>
                            </m:ctrlPr>
                          </m:naryPr>
                          <m:sub/>
                          <m:sup/>
                          <m:e>
                            <m:r>
                              <a:rPr lang="en-US" sz="2000" b="0" i="1" smtClean="0">
                                <a:latin typeface="Cambria Math" panose="02040503050406030204" pitchFamily="18" charset="0"/>
                              </a:rPr>
                              <m:t>𝑝𝑥</m:t>
                            </m:r>
                          </m:e>
                        </m:nary>
                      </m:num>
                      <m:den>
                        <m:nary>
                          <m:naryPr>
                            <m:chr m:val="∑"/>
                            <m:subHide m:val="on"/>
                            <m:supHide m:val="on"/>
                            <m:ctrlPr>
                              <a:rPr lang="en-US" sz="2000" b="0" i="1" smtClean="0">
                                <a:latin typeface="Cambria Math" panose="02040503050406030204" pitchFamily="18" charset="0"/>
                              </a:rPr>
                            </m:ctrlPr>
                          </m:naryPr>
                          <m:sub/>
                          <m:sup/>
                          <m:e>
                            <m:r>
                              <a:rPr lang="en-US" sz="2000" b="0" i="1" smtClean="0">
                                <a:latin typeface="Cambria Math" panose="02040503050406030204" pitchFamily="18" charset="0"/>
                              </a:rPr>
                              <m:t>𝑝</m:t>
                            </m:r>
                          </m:e>
                        </m:nary>
                      </m:den>
                    </m:f>
                    <m:r>
                      <a:rPr lang="en-US" sz="2000" b="0" i="1" smtClean="0">
                        <a:latin typeface="Cambria Math" panose="02040503050406030204" pitchFamily="18" charset="0"/>
                      </a:rPr>
                      <m:t>=</m:t>
                    </m:r>
                    <m:nary>
                      <m:naryPr>
                        <m:chr m:val="∑"/>
                        <m:subHide m:val="on"/>
                        <m:supHide m:val="on"/>
                        <m:ctrlPr>
                          <a:rPr lang="en-US" sz="2000" b="0" i="1" smtClean="0">
                            <a:latin typeface="Cambria Math" panose="02040503050406030204" pitchFamily="18" charset="0"/>
                          </a:rPr>
                        </m:ctrlPr>
                      </m:naryPr>
                      <m:sub/>
                      <m:sup/>
                      <m:e>
                        <m:r>
                          <a:rPr lang="en-US" sz="2000" b="0" i="1" smtClean="0">
                            <a:latin typeface="Cambria Math" panose="02040503050406030204" pitchFamily="18" charset="0"/>
                          </a:rPr>
                          <m:t>𝑝𝑥</m:t>
                        </m:r>
                      </m:e>
                    </m:nary>
                  </m:oMath>
                </a14:m>
                <a:r>
                  <a:rPr lang="en-US" sz="2000" dirty="0"/>
                  <a:t>  because </a:t>
                </a:r>
                <a14:m>
                  <m:oMath xmlns:m="http://schemas.openxmlformats.org/officeDocument/2006/math">
                    <m:nary>
                      <m:naryPr>
                        <m:chr m:val="∑"/>
                        <m:subHide m:val="on"/>
                        <m:supHide m:val="on"/>
                        <m:ctrlPr>
                          <a:rPr lang="en-US" sz="2000" i="1" smtClean="0">
                            <a:latin typeface="Cambria Math" panose="02040503050406030204" pitchFamily="18" charset="0"/>
                          </a:rPr>
                        </m:ctrlPr>
                      </m:naryPr>
                      <m:sub/>
                      <m:sup/>
                      <m:e>
                        <m:r>
                          <a:rPr lang="en-US" sz="2000" b="0" i="1" smtClean="0">
                            <a:latin typeface="Cambria Math" panose="02040503050406030204" pitchFamily="18" charset="0"/>
                          </a:rPr>
                          <m:t>𝑝</m:t>
                        </m:r>
                        <m:r>
                          <a:rPr lang="en-US" sz="2000" b="0" i="1" smtClean="0">
                            <a:latin typeface="Cambria Math" panose="02040503050406030204" pitchFamily="18" charset="0"/>
                          </a:rPr>
                          <m:t>=1</m:t>
                        </m:r>
                      </m:e>
                    </m:nary>
                  </m:oMath>
                </a14:m>
                <a:endParaRPr lang="en-US" sz="2000" dirty="0"/>
              </a:p>
              <a:p>
                <a:pPr marL="0" indent="0">
                  <a:buNone/>
                </a:pPr>
                <a:r>
                  <a:rPr lang="en-US" sz="2000" dirty="0"/>
                  <a:t>So E(x) represents the mean </a:t>
                </a:r>
              </a:p>
              <a:p>
                <a:pPr marL="0" indent="0">
                  <a:buNone/>
                </a:pPr>
                <a:r>
                  <a:rPr lang="en-US" sz="2000" b="1" dirty="0"/>
                  <a:t>Variance </a:t>
                </a:r>
                <a14:m>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ea typeface="Cambria Math"/>
                          </a:rPr>
                          <m:t>𝝁</m:t>
                        </m:r>
                      </m:e>
                      <m:sub>
                        <m:r>
                          <a:rPr lang="en-US" sz="2000" b="1" i="1" smtClean="0">
                            <a:latin typeface="Cambria Math" panose="02040503050406030204" pitchFamily="18" charset="0"/>
                          </a:rPr>
                          <m:t>𝟐</m:t>
                        </m:r>
                      </m:sub>
                    </m:sSub>
                    <m:r>
                      <a:rPr lang="en-US" sz="2000" b="0" i="1" smtClean="0">
                        <a:latin typeface="Cambria Math" panose="02040503050406030204" pitchFamily="18" charset="0"/>
                      </a:rPr>
                      <m:t>=</m:t>
                    </m:r>
                    <m:r>
                      <a:rPr lang="en-US" sz="2000" b="0" i="1" smtClean="0">
                        <a:latin typeface="Cambria Math" panose="02040503050406030204" pitchFamily="18" charset="0"/>
                      </a:rPr>
                      <m:t>𝐸</m:t>
                    </m:r>
                    <m:d>
                      <m:dPr>
                        <m:begChr m:val="["/>
                        <m:endChr m:val="]"/>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𝐸</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e>
                            </m:d>
                          </m:e>
                          <m:sup>
                            <m:r>
                              <a:rPr lang="en-US" sz="2000" b="0" i="1" smtClean="0">
                                <a:latin typeface="Cambria Math" panose="02040503050406030204" pitchFamily="18" charset="0"/>
                              </a:rPr>
                              <m:t>2</m:t>
                            </m:r>
                          </m:sup>
                        </m:sSup>
                      </m:e>
                    </m:d>
                    <m:r>
                      <a:rPr lang="en-US" sz="2000" b="0" i="1" smtClean="0">
                        <a:latin typeface="Cambria Math" panose="02040503050406030204" pitchFamily="18" charset="0"/>
                      </a:rPr>
                      <m:t>=</m:t>
                    </m:r>
                    <m:r>
                      <a:rPr lang="en-US" sz="2000" b="0" i="1" smtClean="0">
                        <a:latin typeface="Cambria Math" panose="02040503050406030204" pitchFamily="18" charset="0"/>
                      </a:rPr>
                      <m:t>𝐸</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e>
                    </m:d>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d>
                          <m:dPr>
                            <m:begChr m:val="["/>
                            <m:endChr m:val="]"/>
                            <m:ctrlPr>
                              <a:rPr lang="en-US" sz="2000" i="1">
                                <a:latin typeface="Cambria Math" panose="02040503050406030204" pitchFamily="18" charset="0"/>
                              </a:rPr>
                            </m:ctrlPr>
                          </m:dPr>
                          <m:e>
                            <m:r>
                              <a:rPr lang="en-US" sz="2000" b="0" i="1" smtClean="0">
                                <a:latin typeface="Cambria Math" panose="02040503050406030204" pitchFamily="18" charset="0"/>
                              </a:rPr>
                              <m:t>𝐸</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e>
                        </m:d>
                      </m:e>
                      <m:sup>
                        <m:r>
                          <a:rPr lang="en-US" sz="2000" b="0" i="1" smtClean="0">
                            <a:latin typeface="Cambria Math" panose="02040503050406030204" pitchFamily="18" charset="0"/>
                          </a:rPr>
                          <m:t>2</m:t>
                        </m:r>
                      </m:sup>
                    </m:sSup>
                  </m:oMath>
                </a14:m>
                <a:endParaRPr lang="en-US" sz="2000" dirty="0"/>
              </a:p>
              <a:p>
                <a:r>
                  <a:rPr lang="en-US" sz="2000" b="1" dirty="0"/>
                  <a:t>When variable is continuous: </a:t>
                </a:r>
                <a:r>
                  <a:rPr lang="en-US" sz="2000" dirty="0"/>
                  <a:t>If x is a continuous random variable then expectation E(x) is written as </a:t>
                </a: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𝐸</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nary>
                        <m:naryPr>
                          <m:limLoc m:val="undOvr"/>
                          <m:ctrlPr>
                            <a:rPr lang="en-US" sz="2000" b="0" i="1" smtClean="0">
                              <a:latin typeface="Cambria Math" panose="02040503050406030204" pitchFamily="18" charset="0"/>
                            </a:rPr>
                          </m:ctrlPr>
                        </m:naryPr>
                        <m:sub>
                          <m:r>
                            <m:rPr>
                              <m:brk m:alnAt="24"/>
                            </m:rPr>
                            <a:rPr lang="en-US" sz="2000" b="0" i="1" smtClean="0">
                              <a:latin typeface="Cambria Math" panose="02040503050406030204" pitchFamily="18" charset="0"/>
                            </a:rPr>
                            <m:t>−</m:t>
                          </m:r>
                          <m:r>
                            <a:rPr lang="en-US" sz="2000" b="0" i="1" smtClean="0">
                              <a:latin typeface="Cambria Math" panose="02040503050406030204" pitchFamily="18" charset="0"/>
                              <a:ea typeface="Cambria Math"/>
                            </a:rPr>
                            <m:t>∞</m:t>
                          </m:r>
                        </m:sub>
                        <m:sup>
                          <m:r>
                            <a:rPr lang="en-US" sz="2000" b="0" i="1" smtClean="0">
                              <a:latin typeface="Cambria Math" panose="02040503050406030204" pitchFamily="18" charset="0"/>
                              <a:ea typeface="Cambria Math"/>
                            </a:rPr>
                            <m:t>∞</m:t>
                          </m:r>
                        </m:sup>
                        <m:e>
                          <m:r>
                            <a:rPr lang="en-US" sz="2000" b="0" i="1" smtClean="0">
                              <a:latin typeface="Cambria Math" panose="02040503050406030204" pitchFamily="18" charset="0"/>
                            </a:rPr>
                            <m:t>𝑥𝑓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𝑑𝑥</m:t>
                          </m:r>
                          <m:r>
                            <a:rPr lang="en-US" sz="2000" b="0" i="1" smtClean="0">
                              <a:latin typeface="Cambria Math" panose="02040503050406030204" pitchFamily="18" charset="0"/>
                            </a:rPr>
                            <m:t>=</m:t>
                          </m:r>
                          <m:nary>
                            <m:naryPr>
                              <m:limLoc m:val="undOvr"/>
                              <m:ctrlPr>
                                <a:rPr lang="en-US" sz="2000" b="0" i="1" smtClean="0">
                                  <a:latin typeface="Cambria Math" panose="02040503050406030204" pitchFamily="18" charset="0"/>
                                </a:rPr>
                              </m:ctrlPr>
                            </m:naryPr>
                            <m:sub>
                              <m:r>
                                <m:rPr>
                                  <m:brk m:alnAt="24"/>
                                </m:rPr>
                                <a:rPr lang="en-US" sz="2000" b="0" i="1" smtClean="0">
                                  <a:latin typeface="Cambria Math" panose="02040503050406030204" pitchFamily="18" charset="0"/>
                                </a:rPr>
                                <m:t>−</m:t>
                              </m:r>
                              <m:r>
                                <a:rPr lang="en-US" sz="2000" b="0" i="1" smtClean="0">
                                  <a:latin typeface="Cambria Math" panose="02040503050406030204" pitchFamily="18" charset="0"/>
                                  <a:ea typeface="Cambria Math"/>
                                </a:rPr>
                                <m:t>∞</m:t>
                              </m:r>
                            </m:sub>
                            <m:sup>
                              <m:r>
                                <a:rPr lang="en-US" sz="2000" b="0" i="1" smtClean="0">
                                  <a:latin typeface="Cambria Math" panose="02040503050406030204" pitchFamily="18" charset="0"/>
                                  <a:ea typeface="Cambria Math"/>
                                </a:rPr>
                                <m:t>∞</m:t>
                              </m:r>
                            </m:sup>
                            <m:e>
                              <m:r>
                                <a:rPr lang="en-US" sz="2000" b="0" i="1" smtClean="0">
                                  <a:latin typeface="Cambria Math" panose="02040503050406030204" pitchFamily="18" charset="0"/>
                                </a:rPr>
                                <m:t>𝑥𝑑𝐹</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e>
                          </m:nary>
                        </m:e>
                      </m:nary>
                    </m:oMath>
                  </m:oMathPara>
                </a14:m>
                <a:endParaRPr lang="en-US" sz="2000" b="0" dirty="0"/>
              </a:p>
              <a:p>
                <a:pPr marL="0" indent="0">
                  <a:buNone/>
                </a:pPr>
                <a:r>
                  <a:rPr lang="en-US" sz="2000" dirty="0"/>
                  <a:t>Where f(x) is probability density function.</a:t>
                </a:r>
              </a:p>
              <a:p>
                <a:pPr marL="0" indent="0">
                  <a:buNone/>
                </a:pPr>
                <a:endParaRPr lang="en-US" sz="2000" dirty="0"/>
              </a:p>
              <a:p>
                <a:pPr marL="0" indent="0">
                  <a:buNone/>
                </a:pPr>
                <a:endParaRPr lang="en-US" sz="2000"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a:blip r:embed="rId2"/>
                <a:stretch>
                  <a:fillRect l="-815" t="-809"/>
                </a:stretch>
              </a:blipFill>
            </p:spPr>
            <p:txBody>
              <a:bodyPr/>
              <a:lstStyle/>
              <a:p>
                <a:r>
                  <a:rPr lang="en-IN">
                    <a:noFill/>
                  </a:rPr>
                  <a:t> </a:t>
                </a:r>
              </a:p>
            </p:txBody>
          </p:sp>
        </mc:Fallback>
      </mc:AlternateContent>
      <p:sp>
        <p:nvSpPr>
          <p:cNvPr id="5" name="Footer Placeholder 4"/>
          <p:cNvSpPr>
            <a:spLocks noGrp="1"/>
          </p:cNvSpPr>
          <p:nvPr>
            <p:ph type="ftr" sz="quarter" idx="11"/>
          </p:nvPr>
        </p:nvSpPr>
        <p:spPr>
          <a:xfrm>
            <a:off x="2514600" y="6356350"/>
            <a:ext cx="5029200" cy="365125"/>
          </a:xfrm>
        </p:spPr>
        <p:txBody>
          <a:bodyPr/>
          <a:lstStyle/>
          <a:p>
            <a:pPr lvl="0">
              <a:defRPr/>
            </a:pPr>
            <a:r>
              <a:rPr lang="en-US"/>
              <a:t>Faculty Name   Kunti Mishra   Unit IV</a:t>
            </a:r>
            <a:endParaRPr lang="en-US" dirty="0"/>
          </a:p>
        </p:txBody>
      </p:sp>
      <p:sp>
        <p:nvSpPr>
          <p:cNvPr id="9"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 </a:t>
            </a:r>
          </a:p>
          <a:p>
            <a:pPr lvl="0" algn="ctr">
              <a:spcBef>
                <a:spcPct val="0"/>
              </a:spcBef>
              <a:defRPr/>
            </a:pPr>
            <a:r>
              <a:rPr lang="en-US" sz="2400" b="1" dirty="0"/>
              <a:t>Mathematical expectation(CO4)</a:t>
            </a:r>
          </a:p>
          <a:p>
            <a:pPr algn="ctr">
              <a:spcBef>
                <a:spcPct val="0"/>
              </a:spcBef>
              <a:defRPr/>
            </a:pPr>
            <a:endParaRPr lang="en-US" sz="3000" dirty="0"/>
          </a:p>
        </p:txBody>
      </p:sp>
      <p:sp>
        <p:nvSpPr>
          <p:cNvPr id="2" name="Slide Number Placeholder 1">
            <a:extLst>
              <a:ext uri="{FF2B5EF4-FFF2-40B4-BE49-F238E27FC236}">
                <a16:creationId xmlns:a16="http://schemas.microsoft.com/office/drawing/2014/main" id="{9333CB47-4D29-457C-9174-84DEE3CE13BF}"/>
              </a:ext>
            </a:extLst>
          </p:cNvPr>
          <p:cNvSpPr>
            <a:spLocks noGrp="1"/>
          </p:cNvSpPr>
          <p:nvPr>
            <p:ph type="sldNum" sz="quarter" idx="12"/>
          </p:nvPr>
        </p:nvSpPr>
        <p:spPr/>
        <p:txBody>
          <a:bodyPr/>
          <a:lstStyle/>
          <a:p>
            <a:fld id="{B6F15528-21DE-4FAA-801E-634DDDAF4B2B}" type="slidenum">
              <a:rPr lang="en-US" smtClean="0"/>
              <a:pPr/>
              <a:t>25</a:t>
            </a:fld>
            <a:endParaRPr lang="en-US"/>
          </a:p>
        </p:txBody>
      </p:sp>
      <p:pic>
        <p:nvPicPr>
          <p:cNvPr id="10" name="Picture 9">
            <a:extLst>
              <a:ext uri="{FF2B5EF4-FFF2-40B4-BE49-F238E27FC236}">
                <a16:creationId xmlns:a16="http://schemas.microsoft.com/office/drawing/2014/main" id="{B8780C85-047D-42F3-B1EF-9DEA2325C1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71600" cy="685801"/>
          </a:xfrm>
          <a:prstGeom prst="rect">
            <a:avLst/>
          </a:prstGeom>
        </p:spPr>
      </p:pic>
      <p:sp>
        <p:nvSpPr>
          <p:cNvPr id="6" name="Date Placeholder 5">
            <a:extLst>
              <a:ext uri="{FF2B5EF4-FFF2-40B4-BE49-F238E27FC236}">
                <a16:creationId xmlns:a16="http://schemas.microsoft.com/office/drawing/2014/main" id="{EB1224F0-6643-4DA3-AD32-1C6ECDC9610B}"/>
              </a:ext>
            </a:extLst>
          </p:cNvPr>
          <p:cNvSpPr>
            <a:spLocks noGrp="1"/>
          </p:cNvSpPr>
          <p:nvPr>
            <p:ph type="dt" sz="half" idx="10"/>
          </p:nvPr>
        </p:nvSpPr>
        <p:spPr/>
        <p:txBody>
          <a:bodyPr/>
          <a:lstStyle/>
          <a:p>
            <a:fld id="{0E66A323-276B-4C22-AD73-790C6BA8DE7C}" type="datetime1">
              <a:rPr lang="en-US" smtClean="0"/>
              <a:t>1/6/2023</a:t>
            </a:fld>
            <a:endParaRPr lang="en-US"/>
          </a:p>
        </p:txBody>
      </p:sp>
    </p:spTree>
    <p:extLst>
      <p:ext uri="{BB962C8B-B14F-4D97-AF65-F5344CB8AC3E}">
        <p14:creationId xmlns:p14="http://schemas.microsoft.com/office/powerpoint/2010/main" val="366370968"/>
      </p:ext>
    </p:extLst>
  </p:cSld>
  <p:clrMapOvr>
    <a:masterClrMapping/>
  </p:clrMapOvr>
  <p:transition spd="slow"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pPr marL="0" indent="0" algn="just">
                  <a:buNone/>
                </a:pPr>
                <a:r>
                  <a:rPr lang="en-US" sz="2000" b="1" dirty="0"/>
                  <a:t>Laws of Expectations :</a:t>
                </a:r>
              </a:p>
              <a:p>
                <a:pPr algn="just">
                  <a:buFont typeface="Wingdings" pitchFamily="2" charset="2"/>
                  <a:buChar char="v"/>
                </a:pPr>
                <a:r>
                  <a:rPr lang="en-US" sz="2000" b="1" dirty="0"/>
                  <a:t>Theorem 1. If C is a constant then E(C)=C.</a:t>
                </a:r>
              </a:p>
              <a:p>
                <a:pPr marL="0" indent="0" algn="just">
                  <a:buNone/>
                </a:pPr>
                <a:r>
                  <a:rPr lang="en-US" sz="2000" b="1" dirty="0"/>
                  <a:t>Proof:</a:t>
                </a:r>
                <a:r>
                  <a:rPr lang="en-US" sz="2000" dirty="0"/>
                  <a:t> Function is constant so assigns value is C  to each value within its domain , we have </a:t>
                </a:r>
              </a:p>
              <a:p>
                <a:pPr marL="0" indent="0" algn="just">
                  <a:buNone/>
                </a:pPr>
                <a14:m>
                  <m:oMathPara xmlns:m="http://schemas.openxmlformats.org/officeDocument/2006/math">
                    <m:oMathParaPr>
                      <m:jc m:val="left"/>
                    </m:oMathParaPr>
                    <m:oMath xmlns:m="http://schemas.openxmlformats.org/officeDocument/2006/math">
                      <m:r>
                        <a:rPr lang="en-US" sz="2000" b="0" i="1" smtClean="0">
                          <a:latin typeface="Cambria Math"/>
                        </a:rPr>
                        <m:t>𝑃</m:t>
                      </m:r>
                      <m:d>
                        <m:dPr>
                          <m:ctrlPr>
                            <a:rPr lang="en-US" sz="2000" b="0" i="1" smtClean="0">
                              <a:latin typeface="Cambria Math" panose="02040503050406030204" pitchFamily="18" charset="0"/>
                            </a:rPr>
                          </m:ctrlPr>
                        </m:dPr>
                        <m:e>
                          <m:r>
                            <a:rPr lang="en-US" sz="2000" b="0" i="1" smtClean="0">
                              <a:latin typeface="Cambria Math"/>
                            </a:rPr>
                            <m:t>𝐶</m:t>
                          </m:r>
                          <m:r>
                            <a:rPr lang="en-US" sz="2000" b="0" i="1" smtClean="0">
                              <a:latin typeface="Cambria Math"/>
                            </a:rPr>
                            <m:t>=</m:t>
                          </m:r>
                          <m:r>
                            <a:rPr lang="en-US" sz="2000" b="0" i="1" smtClean="0">
                              <a:latin typeface="Cambria Math"/>
                            </a:rPr>
                            <m:t>𝐶</m:t>
                          </m:r>
                        </m:e>
                      </m:d>
                      <m:r>
                        <a:rPr lang="en-US" sz="2000" b="0" i="1" smtClean="0">
                          <a:latin typeface="Cambria Math"/>
                        </a:rPr>
                        <m:t>=1</m:t>
                      </m:r>
                    </m:oMath>
                  </m:oMathPara>
                </a14:m>
                <a:endParaRPr lang="en-US" sz="2000" b="0" dirty="0"/>
              </a:p>
              <a:p>
                <a:pPr marL="0" indent="0" algn="just">
                  <a:buNone/>
                </a:pPr>
                <a14:m>
                  <m:oMathPara xmlns:m="http://schemas.openxmlformats.org/officeDocument/2006/math">
                    <m:oMathParaPr>
                      <m:jc m:val="left"/>
                    </m:oMathParaPr>
                    <m:oMath xmlns:m="http://schemas.openxmlformats.org/officeDocument/2006/math">
                      <m:r>
                        <a:rPr lang="en-US" sz="2000" b="0" i="1" smtClean="0">
                          <a:latin typeface="Cambria Math"/>
                        </a:rPr>
                        <m:t>𝑃</m:t>
                      </m:r>
                      <m:d>
                        <m:dPr>
                          <m:ctrlPr>
                            <a:rPr lang="en-US" sz="2000" b="0" i="1" smtClean="0">
                              <a:latin typeface="Cambria Math" panose="02040503050406030204" pitchFamily="18" charset="0"/>
                            </a:rPr>
                          </m:ctrlPr>
                        </m:dPr>
                        <m:e>
                          <m:r>
                            <a:rPr lang="en-US" sz="2000" b="0" i="1" smtClean="0">
                              <a:latin typeface="Cambria Math"/>
                            </a:rPr>
                            <m:t>𝐶</m:t>
                          </m:r>
                          <m:r>
                            <a:rPr lang="en-US" sz="2000" b="0" i="1" smtClean="0">
                              <a:latin typeface="Cambria Math"/>
                            </a:rPr>
                            <m:t>=</m:t>
                          </m:r>
                          <m:r>
                            <a:rPr lang="en-US" sz="2000" b="0" i="1" smtClean="0">
                              <a:latin typeface="Cambria Math"/>
                            </a:rPr>
                            <m:t>𝐷</m:t>
                          </m:r>
                        </m:e>
                      </m:d>
                      <m:r>
                        <a:rPr lang="en-US" sz="2000" b="0" i="1" smtClean="0">
                          <a:latin typeface="Cambria Math"/>
                        </a:rPr>
                        <m:t>=0, </m:t>
                      </m:r>
                      <m:r>
                        <a:rPr lang="en-US" sz="2000" b="0" i="1" smtClean="0">
                          <a:latin typeface="Cambria Math"/>
                        </a:rPr>
                        <m:t>𝐷</m:t>
                      </m:r>
                      <m:r>
                        <a:rPr lang="en-US" sz="2000" b="0" i="1" smtClean="0">
                          <a:latin typeface="Cambria Math"/>
                          <a:ea typeface="Cambria Math"/>
                        </a:rPr>
                        <m:t>≠</m:t>
                      </m:r>
                      <m:r>
                        <a:rPr lang="en-US" sz="2000" b="0" i="1" smtClean="0">
                          <a:latin typeface="Cambria Math"/>
                          <a:ea typeface="Cambria Math"/>
                        </a:rPr>
                        <m:t>𝐶</m:t>
                      </m:r>
                    </m:oMath>
                  </m:oMathPara>
                </a14:m>
                <a:endParaRPr lang="en-US" sz="2000" dirty="0"/>
              </a:p>
              <a:p>
                <a:pPr marL="0" indent="0" algn="just">
                  <a:buNone/>
                </a:pPr>
                <a:r>
                  <a:rPr lang="en-US" sz="2000" dirty="0"/>
                  <a:t>Therefore </a:t>
                </a:r>
                <a14:m>
                  <m:oMath xmlns:m="http://schemas.openxmlformats.org/officeDocument/2006/math">
                    <m:r>
                      <a:rPr lang="en-US" sz="2000" b="0" i="1" smtClean="0">
                        <a:latin typeface="Cambria Math"/>
                      </a:rPr>
                      <m:t>𝐸</m:t>
                    </m:r>
                    <m:d>
                      <m:dPr>
                        <m:ctrlPr>
                          <a:rPr lang="en-US" sz="2000" b="0" i="1" smtClean="0">
                            <a:latin typeface="Cambria Math" panose="02040503050406030204" pitchFamily="18" charset="0"/>
                          </a:rPr>
                        </m:ctrlPr>
                      </m:dPr>
                      <m:e>
                        <m:r>
                          <a:rPr lang="en-US" sz="2000" b="0" i="1" smtClean="0">
                            <a:latin typeface="Cambria Math"/>
                          </a:rPr>
                          <m:t>𝐶</m:t>
                        </m:r>
                      </m:e>
                    </m:d>
                    <m:r>
                      <a:rPr lang="en-US" sz="2000" b="0" i="1" smtClean="0">
                        <a:latin typeface="Cambria Math"/>
                      </a:rPr>
                      <m:t>=</m:t>
                    </m:r>
                    <m:r>
                      <a:rPr lang="en-US" sz="2000" b="0" i="1" smtClean="0">
                        <a:latin typeface="Cambria Math"/>
                      </a:rPr>
                      <m:t>𝐶</m:t>
                    </m:r>
                    <m:r>
                      <a:rPr lang="en-US" sz="2000" b="0" i="1" smtClean="0">
                        <a:latin typeface="Cambria Math"/>
                      </a:rPr>
                      <m:t>.1+</m:t>
                    </m:r>
                    <m:r>
                      <a:rPr lang="en-US" sz="2000" b="0" i="1" smtClean="0">
                        <a:latin typeface="Cambria Math"/>
                      </a:rPr>
                      <m:t>𝐷</m:t>
                    </m:r>
                    <m:r>
                      <a:rPr lang="en-US" sz="2000" b="0" i="1" smtClean="0">
                        <a:latin typeface="Cambria Math"/>
                      </a:rPr>
                      <m:t>.0=</m:t>
                    </m:r>
                    <m:r>
                      <a:rPr lang="en-US" sz="2000" b="0" i="1" smtClean="0">
                        <a:latin typeface="Cambria Math"/>
                      </a:rPr>
                      <m:t>𝐶</m:t>
                    </m:r>
                    <m:r>
                      <a:rPr lang="en-US" sz="2000" b="0" i="1" smtClean="0">
                        <a:latin typeface="Cambria Math"/>
                      </a:rPr>
                      <m:t>.</m:t>
                    </m:r>
                  </m:oMath>
                </a14:m>
                <a:endParaRPr lang="en-US" sz="2000" b="0" dirty="0"/>
              </a:p>
              <a:p>
                <a:pPr marL="0" indent="0" algn="just">
                  <a:buNone/>
                </a:pPr>
                <a:r>
                  <a:rPr lang="en-US" sz="2000" dirty="0"/>
                  <a:t>Hence proved </a:t>
                </a:r>
              </a:p>
              <a:p>
                <a:pPr algn="just">
                  <a:buFont typeface="Wingdings" pitchFamily="2" charset="2"/>
                  <a:buChar char="v"/>
                </a:pPr>
                <a:r>
                  <a:rPr lang="en-US" sz="2000" b="1" dirty="0"/>
                  <a:t>Theorem 2. If a is a constant, then </a:t>
                </a:r>
                <a14:m>
                  <m:oMath xmlns:m="http://schemas.openxmlformats.org/officeDocument/2006/math">
                    <m:r>
                      <a:rPr lang="en-US" sz="2000" b="1" i="1" smtClean="0">
                        <a:latin typeface="Cambria Math"/>
                      </a:rPr>
                      <m:t>𝑬</m:t>
                    </m:r>
                    <m:d>
                      <m:dPr>
                        <m:ctrlPr>
                          <a:rPr lang="en-US" sz="2000" b="1" i="1" smtClean="0">
                            <a:latin typeface="Cambria Math" panose="02040503050406030204" pitchFamily="18" charset="0"/>
                          </a:rPr>
                        </m:ctrlPr>
                      </m:dPr>
                      <m:e>
                        <m:r>
                          <a:rPr lang="en-US" sz="2000" b="1" i="1" smtClean="0">
                            <a:latin typeface="Cambria Math"/>
                          </a:rPr>
                          <m:t>𝒂𝑿</m:t>
                        </m:r>
                      </m:e>
                    </m:d>
                    <m:r>
                      <a:rPr lang="en-US" sz="2000" b="1" i="1" smtClean="0">
                        <a:latin typeface="Cambria Math"/>
                      </a:rPr>
                      <m:t>=</m:t>
                    </m:r>
                    <m:r>
                      <a:rPr lang="en-US" sz="2000" b="1" i="1" smtClean="0">
                        <a:latin typeface="Cambria Math"/>
                      </a:rPr>
                      <m:t>𝒂𝑬</m:t>
                    </m:r>
                    <m:d>
                      <m:dPr>
                        <m:ctrlPr>
                          <a:rPr lang="en-US" sz="2000" b="1" i="1" smtClean="0">
                            <a:latin typeface="Cambria Math" panose="02040503050406030204" pitchFamily="18" charset="0"/>
                          </a:rPr>
                        </m:ctrlPr>
                      </m:dPr>
                      <m:e>
                        <m:r>
                          <a:rPr lang="en-US" sz="2000" b="1" i="1" smtClean="0">
                            <a:latin typeface="Cambria Math"/>
                          </a:rPr>
                          <m:t>𝑿</m:t>
                        </m:r>
                      </m:e>
                    </m:d>
                    <m:r>
                      <a:rPr lang="en-US" sz="2000" b="1" i="1" smtClean="0">
                        <a:latin typeface="Cambria Math"/>
                      </a:rPr>
                      <m:t>.</m:t>
                    </m:r>
                  </m:oMath>
                </a14:m>
                <a:endParaRPr lang="en-US" sz="2000" b="1" dirty="0"/>
              </a:p>
              <a:p>
                <a:pPr marL="0" indent="0" algn="just">
                  <a:buNone/>
                </a:pPr>
                <a:r>
                  <a:rPr lang="en-US" sz="2000" b="1" dirty="0"/>
                  <a:t>Proof: </a:t>
                </a:r>
                <a:r>
                  <a:rPr lang="en-US" sz="2000" dirty="0"/>
                  <a:t> Let X takes values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1</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2</m:t>
                        </m:r>
                      </m:sub>
                    </m:sSub>
                  </m:oMath>
                </a14:m>
                <a:r>
                  <a:rPr lang="en-US" sz="2000" dirty="0"/>
                  <a:t>.. with corresponding probabilities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𝑝</m:t>
                        </m:r>
                      </m:e>
                      <m:sub>
                        <m:r>
                          <a:rPr lang="en-US" sz="2000" i="1">
                            <a:latin typeface="Cambria Math"/>
                          </a:rPr>
                          <m:t>1</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𝑝</m:t>
                        </m:r>
                      </m:e>
                      <m:sub>
                        <m:r>
                          <a:rPr lang="en-US" sz="2000" i="1">
                            <a:latin typeface="Cambria Math"/>
                          </a:rPr>
                          <m:t>2</m:t>
                        </m:r>
                      </m:sub>
                    </m:sSub>
                  </m:oMath>
                </a14:m>
                <a:r>
                  <a:rPr lang="en-US" sz="2000" dirty="0"/>
                  <a:t>….. respectively, then </a:t>
                </a:r>
              </a:p>
              <a:p>
                <a:pPr marL="0" indent="0" algn="just">
                  <a:buNone/>
                </a:pPr>
                <a14:m>
                  <m:oMathPara xmlns:m="http://schemas.openxmlformats.org/officeDocument/2006/math">
                    <m:oMathParaPr>
                      <m:jc m:val="left"/>
                    </m:oMathParaPr>
                    <m:oMath xmlns:m="http://schemas.openxmlformats.org/officeDocument/2006/math">
                      <m:r>
                        <a:rPr lang="en-US" sz="2000" b="0" i="1" smtClean="0">
                          <a:latin typeface="Cambria Math"/>
                        </a:rPr>
                        <m:t>𝐸</m:t>
                      </m:r>
                      <m:d>
                        <m:dPr>
                          <m:ctrlPr>
                            <a:rPr lang="en-US" sz="2000" b="0" i="1" smtClean="0">
                              <a:latin typeface="Cambria Math" panose="02040503050406030204" pitchFamily="18" charset="0"/>
                            </a:rPr>
                          </m:ctrlPr>
                        </m:dPr>
                        <m:e>
                          <m:r>
                            <a:rPr lang="en-US" sz="2000" b="0" i="1" smtClean="0">
                              <a:latin typeface="Cambria Math"/>
                            </a:rPr>
                            <m:t>𝑎𝑋</m:t>
                          </m:r>
                        </m:e>
                      </m:d>
                      <m:r>
                        <a:rPr lang="en-US" sz="2000" b="0" i="1" smtClean="0">
                          <a:latin typeface="Cambria Math"/>
                        </a:rPr>
                        <m:t>=</m:t>
                      </m:r>
                      <m:sSub>
                        <m:sSubPr>
                          <m:ctrlPr>
                            <a:rPr lang="en-US" sz="2000" i="1">
                              <a:latin typeface="Cambria Math" panose="02040503050406030204" pitchFamily="18" charset="0"/>
                            </a:rPr>
                          </m:ctrlPr>
                        </m:sSubPr>
                        <m:e>
                          <m:r>
                            <a:rPr lang="en-US" sz="2000" b="0" i="1" smtClean="0">
                              <a:latin typeface="Cambria Math"/>
                            </a:rPr>
                            <m:t>𝑎</m:t>
                          </m:r>
                          <m:r>
                            <a:rPr lang="en-US" sz="2000" b="0" i="1" smtClean="0">
                              <a:latin typeface="Cambria Math"/>
                            </a:rPr>
                            <m:t> </m:t>
                          </m:r>
                          <m:r>
                            <a:rPr lang="en-US" sz="2000" i="1">
                              <a:latin typeface="Cambria Math"/>
                            </a:rPr>
                            <m:t>𝑥</m:t>
                          </m:r>
                        </m:e>
                        <m:sub>
                          <m:r>
                            <a:rPr lang="en-US" sz="2000" i="1">
                              <a:latin typeface="Cambria Math"/>
                            </a:rPr>
                            <m:t>1</m:t>
                          </m:r>
                        </m:sub>
                      </m:sSub>
                      <m:sSub>
                        <m:sSubPr>
                          <m:ctrlPr>
                            <a:rPr lang="en-US" sz="2000" i="1">
                              <a:latin typeface="Cambria Math" panose="02040503050406030204" pitchFamily="18" charset="0"/>
                            </a:rPr>
                          </m:ctrlPr>
                        </m:sSubPr>
                        <m:e>
                          <m:r>
                            <a:rPr lang="en-US" sz="2000" i="1">
                              <a:latin typeface="Cambria Math"/>
                            </a:rPr>
                            <m:t>𝑝</m:t>
                          </m:r>
                        </m:e>
                        <m:sub>
                          <m:r>
                            <a:rPr lang="en-US" sz="2000" i="1">
                              <a:latin typeface="Cambria Math"/>
                            </a:rPr>
                            <m:t>1</m:t>
                          </m:r>
                        </m:sub>
                      </m:sSub>
                      <m:r>
                        <a:rPr lang="en-US" sz="2000" i="1">
                          <a:latin typeface="Cambria Math"/>
                        </a:rPr>
                        <m:t>+</m:t>
                      </m:r>
                      <m:sSub>
                        <m:sSubPr>
                          <m:ctrlPr>
                            <a:rPr lang="en-US" sz="2000" i="1">
                              <a:latin typeface="Cambria Math" panose="02040503050406030204" pitchFamily="18" charset="0"/>
                            </a:rPr>
                          </m:ctrlPr>
                        </m:sSubPr>
                        <m:e>
                          <m:r>
                            <a:rPr lang="en-US" sz="2000" b="0" i="1" smtClean="0">
                              <a:latin typeface="Cambria Math"/>
                            </a:rPr>
                            <m:t>𝑎</m:t>
                          </m:r>
                          <m:sSub>
                            <m:sSubPr>
                              <m:ctrlPr>
                                <a:rPr lang="en-US" sz="2000" i="1">
                                  <a:latin typeface="Cambria Math" panose="02040503050406030204" pitchFamily="18" charset="0"/>
                                </a:rPr>
                              </m:ctrlPr>
                            </m:sSubPr>
                            <m:e>
                              <m:r>
                                <a:rPr lang="en-US" sz="2000" b="0" i="1" smtClean="0">
                                  <a:latin typeface="Cambria Math"/>
                                </a:rPr>
                                <m:t> </m:t>
                              </m:r>
                              <m:r>
                                <a:rPr lang="en-US" sz="2000" i="1">
                                  <a:latin typeface="Cambria Math"/>
                                </a:rPr>
                                <m:t>𝑥</m:t>
                              </m:r>
                            </m:e>
                            <m:sub>
                              <m:r>
                                <a:rPr lang="en-US" sz="2000" i="1">
                                  <a:latin typeface="Cambria Math"/>
                                </a:rPr>
                                <m:t>2</m:t>
                              </m:r>
                            </m:sub>
                          </m:sSub>
                          <m:r>
                            <a:rPr lang="en-US" sz="2000" i="1">
                              <a:latin typeface="Cambria Math"/>
                            </a:rPr>
                            <m:t>𝑝</m:t>
                          </m:r>
                        </m:e>
                        <m:sub>
                          <m:r>
                            <a:rPr lang="en-US" sz="2000" i="1">
                              <a:latin typeface="Cambria Math"/>
                            </a:rPr>
                            <m:t>2</m:t>
                          </m:r>
                        </m:sub>
                      </m:sSub>
                      <m:r>
                        <a:rPr lang="en-US" sz="2000" i="1">
                          <a:latin typeface="Cambria Math"/>
                        </a:rPr>
                        <m:t>+…</m:t>
                      </m:r>
                      <m:r>
                        <a:rPr lang="en-US" sz="2000" b="0" i="1" smtClean="0">
                          <a:latin typeface="Cambria Math"/>
                        </a:rPr>
                        <m:t>=</m:t>
                      </m:r>
                      <m:r>
                        <a:rPr lang="en-US" sz="2000" b="0" i="1" smtClean="0">
                          <a:latin typeface="Cambria Math"/>
                        </a:rPr>
                        <m:t>𝑎</m:t>
                      </m:r>
                      <m:d>
                        <m:dPr>
                          <m:ctrlPr>
                            <a:rPr lang="en-US" sz="2000" b="0" i="1"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1</m:t>
                              </m:r>
                            </m:sub>
                          </m:sSub>
                          <m:sSub>
                            <m:sSubPr>
                              <m:ctrlPr>
                                <a:rPr lang="en-US" sz="2000" i="1">
                                  <a:latin typeface="Cambria Math" panose="02040503050406030204" pitchFamily="18" charset="0"/>
                                </a:rPr>
                              </m:ctrlPr>
                            </m:sSubPr>
                            <m:e>
                              <m:r>
                                <a:rPr lang="en-US" sz="2000" i="1">
                                  <a:latin typeface="Cambria Math"/>
                                </a:rPr>
                                <m:t>𝑝</m:t>
                              </m:r>
                            </m:e>
                            <m:sub>
                              <m:r>
                                <a:rPr lang="en-US" sz="2000" i="1">
                                  <a:latin typeface="Cambria Math"/>
                                </a:rPr>
                                <m:t>1</m:t>
                              </m:r>
                            </m:sub>
                          </m:sSub>
                          <m:r>
                            <a:rPr lang="en-US" sz="2000" i="1">
                              <a:latin typeface="Cambria Math"/>
                            </a:rPr>
                            <m:t>+</m:t>
                          </m:r>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2</m:t>
                                  </m:r>
                                </m:sub>
                              </m:sSub>
                              <m:r>
                                <a:rPr lang="en-US" sz="2000" i="1">
                                  <a:latin typeface="Cambria Math"/>
                                </a:rPr>
                                <m:t>𝑝</m:t>
                              </m:r>
                            </m:e>
                            <m:sub>
                              <m:r>
                                <a:rPr lang="en-US" sz="2000" i="1">
                                  <a:latin typeface="Cambria Math"/>
                                </a:rPr>
                                <m:t>2</m:t>
                              </m:r>
                            </m:sub>
                          </m:sSub>
                          <m:r>
                            <a:rPr lang="en-US" sz="2000" i="1">
                              <a:latin typeface="Cambria Math"/>
                            </a:rPr>
                            <m:t>+…</m:t>
                          </m:r>
                        </m:e>
                      </m:d>
                      <m:r>
                        <a:rPr lang="en-US" sz="2000" b="0" i="1" smtClean="0">
                          <a:latin typeface="Cambria Math"/>
                        </a:rPr>
                        <m:t>=</m:t>
                      </m:r>
                      <m:r>
                        <a:rPr lang="en-US" sz="2000" b="0" i="1" smtClean="0">
                          <a:latin typeface="Cambria Math"/>
                        </a:rPr>
                        <m:t>𝑎𝐸</m:t>
                      </m:r>
                      <m:d>
                        <m:dPr>
                          <m:ctrlPr>
                            <a:rPr lang="en-US" sz="2000" b="0" i="1" smtClean="0">
                              <a:latin typeface="Cambria Math" panose="02040503050406030204" pitchFamily="18" charset="0"/>
                            </a:rPr>
                          </m:ctrlPr>
                        </m:dPr>
                        <m:e>
                          <m:r>
                            <a:rPr lang="en-US" sz="2000" b="0" i="1" smtClean="0">
                              <a:latin typeface="Cambria Math"/>
                            </a:rPr>
                            <m:t>𝑋</m:t>
                          </m:r>
                        </m:e>
                      </m:d>
                    </m:oMath>
                  </m:oMathPara>
                </a14:m>
                <a:endParaRPr lang="en-US" sz="2000" b="0" dirty="0"/>
              </a:p>
              <a:p>
                <a:pPr marL="0" indent="0">
                  <a:buNone/>
                </a:pPr>
                <a:endParaRPr lang="en-US" sz="2000" dirty="0"/>
              </a:p>
              <a:p>
                <a:pPr marL="0" indent="0">
                  <a:buNone/>
                </a:pPr>
                <a:r>
                  <a:rPr lang="en-US" sz="2000" dirty="0"/>
                  <a:t> </a:t>
                </a:r>
                <a:endParaRPr lang="en-US" sz="2000" b="1" dirty="0"/>
              </a:p>
              <a:p>
                <a:pPr marL="0" indent="0">
                  <a:buNone/>
                </a:pPr>
                <a:endParaRPr lang="en-US" sz="2000" dirty="0"/>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a:blip r:embed="rId2"/>
                <a:stretch>
                  <a:fillRect l="-815" t="-809" r="-741"/>
                </a:stretch>
              </a:blipFill>
            </p:spPr>
            <p:txBody>
              <a:bodyPr/>
              <a:lstStyle/>
              <a:p>
                <a:r>
                  <a:rPr lang="en-IN">
                    <a:noFill/>
                  </a:rPr>
                  <a:t> </a:t>
                </a:r>
              </a:p>
            </p:txBody>
          </p:sp>
        </mc:Fallback>
      </mc:AlternateContent>
      <p:sp>
        <p:nvSpPr>
          <p:cNvPr id="5" name="Footer Placeholder 4"/>
          <p:cNvSpPr>
            <a:spLocks noGrp="1"/>
          </p:cNvSpPr>
          <p:nvPr>
            <p:ph type="ftr" sz="quarter" idx="11"/>
          </p:nvPr>
        </p:nvSpPr>
        <p:spPr>
          <a:xfrm>
            <a:off x="2514600" y="6356350"/>
            <a:ext cx="5029200" cy="365125"/>
          </a:xfrm>
        </p:spPr>
        <p:txBody>
          <a:bodyPr/>
          <a:lstStyle/>
          <a:p>
            <a:pPr lvl="0">
              <a:defRPr/>
            </a:pPr>
            <a:r>
              <a:rPr lang="en-US"/>
              <a:t>Faculty Name   Kunti Mishra   Unit IV</a:t>
            </a:r>
            <a:endParaRPr lang="en-US" dirty="0"/>
          </a:p>
        </p:txBody>
      </p:sp>
      <p:sp>
        <p:nvSpPr>
          <p:cNvPr id="9"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Mathematical expectation(CO4)</a:t>
            </a:r>
          </a:p>
        </p:txBody>
      </p:sp>
      <p:sp>
        <p:nvSpPr>
          <p:cNvPr id="2" name="Slide Number Placeholder 1">
            <a:extLst>
              <a:ext uri="{FF2B5EF4-FFF2-40B4-BE49-F238E27FC236}">
                <a16:creationId xmlns:a16="http://schemas.microsoft.com/office/drawing/2014/main" id="{E9335189-4448-49DE-BE3B-A19DBFB4D844}"/>
              </a:ext>
            </a:extLst>
          </p:cNvPr>
          <p:cNvSpPr>
            <a:spLocks noGrp="1"/>
          </p:cNvSpPr>
          <p:nvPr>
            <p:ph type="sldNum" sz="quarter" idx="12"/>
          </p:nvPr>
        </p:nvSpPr>
        <p:spPr/>
        <p:txBody>
          <a:bodyPr/>
          <a:lstStyle/>
          <a:p>
            <a:fld id="{B6F15528-21DE-4FAA-801E-634DDDAF4B2B}" type="slidenum">
              <a:rPr lang="en-US" smtClean="0"/>
              <a:pPr/>
              <a:t>26</a:t>
            </a:fld>
            <a:endParaRPr lang="en-US"/>
          </a:p>
        </p:txBody>
      </p:sp>
      <p:pic>
        <p:nvPicPr>
          <p:cNvPr id="10" name="Picture 9">
            <a:extLst>
              <a:ext uri="{FF2B5EF4-FFF2-40B4-BE49-F238E27FC236}">
                <a16:creationId xmlns:a16="http://schemas.microsoft.com/office/drawing/2014/main" id="{95A4F253-05E3-4200-BE3B-6DE37C3CEB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71600" cy="685801"/>
          </a:xfrm>
          <a:prstGeom prst="rect">
            <a:avLst/>
          </a:prstGeom>
        </p:spPr>
      </p:pic>
      <p:sp>
        <p:nvSpPr>
          <p:cNvPr id="6" name="Date Placeholder 5">
            <a:extLst>
              <a:ext uri="{FF2B5EF4-FFF2-40B4-BE49-F238E27FC236}">
                <a16:creationId xmlns:a16="http://schemas.microsoft.com/office/drawing/2014/main" id="{93A5DABC-BE70-46CF-BE82-EA64E00E3859}"/>
              </a:ext>
            </a:extLst>
          </p:cNvPr>
          <p:cNvSpPr>
            <a:spLocks noGrp="1"/>
          </p:cNvSpPr>
          <p:nvPr>
            <p:ph type="dt" sz="half" idx="10"/>
          </p:nvPr>
        </p:nvSpPr>
        <p:spPr/>
        <p:txBody>
          <a:bodyPr/>
          <a:lstStyle/>
          <a:p>
            <a:fld id="{718C795F-8BA8-4AAA-A26B-6C2CF2099E59}" type="datetime1">
              <a:rPr lang="en-US" smtClean="0"/>
              <a:t>1/6/2023</a:t>
            </a:fld>
            <a:endParaRPr lang="en-US"/>
          </a:p>
        </p:txBody>
      </p:sp>
    </p:spTree>
    <p:extLst>
      <p:ext uri="{BB962C8B-B14F-4D97-AF65-F5344CB8AC3E}">
        <p14:creationId xmlns:p14="http://schemas.microsoft.com/office/powerpoint/2010/main" val="398221572"/>
      </p:ext>
    </p:extLst>
  </p:cSld>
  <p:clrMapOvr>
    <a:masterClrMapping/>
  </p:clrMapOvr>
  <p:transition spd="slow"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11" end="11"/>
                                            </p:txEl>
                                          </p:spTgt>
                                        </p:tgtEl>
                                        <p:attrNameLst>
                                          <p:attrName>style.visibility</p:attrName>
                                        </p:attrNameLst>
                                      </p:cBhvr>
                                      <p:to>
                                        <p:strVal val="visible"/>
                                      </p:to>
                                    </p:set>
                                    <p:animEffect transition="in" filter="fade">
                                      <p:cBhvr>
                                        <p:cTn id="77" dur="1000"/>
                                        <p:tgtEl>
                                          <p:spTgt spid="3">
                                            <p:txEl>
                                              <p:pRg st="11" end="11"/>
                                            </p:txEl>
                                          </p:spTgt>
                                        </p:tgtEl>
                                      </p:cBhvr>
                                    </p:animEffect>
                                    <p:anim calcmode="lin" valueType="num">
                                      <p:cBhvr>
                                        <p:cTn id="7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pPr algn="just">
                  <a:buFont typeface="Wingdings" pitchFamily="2" charset="2"/>
                  <a:buChar char="v"/>
                </a:pPr>
                <a:r>
                  <a:rPr lang="en-US" sz="2000" b="1" dirty="0"/>
                  <a:t>Theorem 3. Expectation of the sum of two random variables</a:t>
                </a:r>
              </a:p>
              <a:p>
                <a:pPr marL="0" indent="0" algn="just">
                  <a:buNone/>
                </a:pPr>
                <a:r>
                  <a:rPr lang="en-US" sz="2000" dirty="0"/>
                  <a:t> If X and Y are two discrete random variables with finite expectations E(X) and E(Y) respectively , then the expectation of their sum exists and is the sum of their expectations i.e.</a:t>
                </a:r>
              </a:p>
              <a:p>
                <a:pPr marL="0" indent="0" algn="just">
                  <a:buNone/>
                </a:pPr>
                <a14:m>
                  <m:oMathPara xmlns:m="http://schemas.openxmlformats.org/officeDocument/2006/math">
                    <m:oMathParaPr>
                      <m:jc m:val="centerGroup"/>
                    </m:oMathParaPr>
                    <m:oMath xmlns:m="http://schemas.openxmlformats.org/officeDocument/2006/math">
                      <m:r>
                        <a:rPr lang="en-US" sz="2000" b="0" i="1" smtClean="0">
                          <a:latin typeface="Cambria Math"/>
                        </a:rPr>
                        <m:t>𝐸</m:t>
                      </m:r>
                      <m:d>
                        <m:dPr>
                          <m:ctrlPr>
                            <a:rPr lang="en-US" sz="2000" b="0" i="1" smtClean="0">
                              <a:latin typeface="Cambria Math" panose="02040503050406030204" pitchFamily="18" charset="0"/>
                            </a:rPr>
                          </m:ctrlPr>
                        </m:dPr>
                        <m:e>
                          <m:r>
                            <a:rPr lang="en-US" sz="2000" b="0" i="1" smtClean="0">
                              <a:latin typeface="Cambria Math"/>
                            </a:rPr>
                            <m:t>𝑋</m:t>
                          </m:r>
                          <m:r>
                            <a:rPr lang="en-US" sz="2000" b="0" i="1" smtClean="0">
                              <a:latin typeface="Cambria Math"/>
                            </a:rPr>
                            <m:t>+</m:t>
                          </m:r>
                          <m:r>
                            <a:rPr lang="en-US" sz="2000" b="0" i="1" smtClean="0">
                              <a:latin typeface="Cambria Math"/>
                            </a:rPr>
                            <m:t>𝑌</m:t>
                          </m:r>
                        </m:e>
                      </m:d>
                      <m:r>
                        <a:rPr lang="en-US" sz="2000" b="0" i="1" smtClean="0">
                          <a:latin typeface="Cambria Math"/>
                        </a:rPr>
                        <m:t>=</m:t>
                      </m:r>
                      <m:r>
                        <a:rPr lang="en-US" sz="2000" b="0" i="1" smtClean="0">
                          <a:latin typeface="Cambria Math"/>
                        </a:rPr>
                        <m:t>𝐸</m:t>
                      </m:r>
                      <m:d>
                        <m:dPr>
                          <m:ctrlPr>
                            <a:rPr lang="en-US" sz="2000" b="0" i="1" smtClean="0">
                              <a:latin typeface="Cambria Math" panose="02040503050406030204" pitchFamily="18" charset="0"/>
                            </a:rPr>
                          </m:ctrlPr>
                        </m:dPr>
                        <m:e>
                          <m:r>
                            <a:rPr lang="en-US" sz="2000" b="0" i="1" smtClean="0">
                              <a:latin typeface="Cambria Math"/>
                            </a:rPr>
                            <m:t>𝑋</m:t>
                          </m:r>
                        </m:e>
                      </m:d>
                      <m:r>
                        <a:rPr lang="en-US" sz="2000" b="0" i="1" smtClean="0">
                          <a:latin typeface="Cambria Math"/>
                        </a:rPr>
                        <m:t>+</m:t>
                      </m:r>
                      <m:r>
                        <a:rPr lang="en-US" sz="2000" b="0" i="1" smtClean="0">
                          <a:latin typeface="Cambria Math"/>
                        </a:rPr>
                        <m:t>𝐸</m:t>
                      </m:r>
                      <m:d>
                        <m:dPr>
                          <m:ctrlPr>
                            <a:rPr lang="en-US" sz="2000" b="0" i="1" smtClean="0">
                              <a:latin typeface="Cambria Math" panose="02040503050406030204" pitchFamily="18" charset="0"/>
                            </a:rPr>
                          </m:ctrlPr>
                        </m:dPr>
                        <m:e>
                          <m:r>
                            <a:rPr lang="en-US" sz="2000" b="0" i="1" smtClean="0">
                              <a:latin typeface="Cambria Math"/>
                            </a:rPr>
                            <m:t>𝑌</m:t>
                          </m:r>
                        </m:e>
                      </m:d>
                    </m:oMath>
                  </m:oMathPara>
                </a14:m>
                <a:endParaRPr lang="en-US" sz="2000" b="0" dirty="0"/>
              </a:p>
              <a:p>
                <a:pPr marL="0" indent="0" algn="just">
                  <a:buNone/>
                </a:pPr>
                <a:r>
                  <a:rPr lang="en-US" sz="2000" b="1" dirty="0"/>
                  <a:t>Generalization: </a:t>
                </a:r>
                <a14:m>
                  <m:oMath xmlns:m="http://schemas.openxmlformats.org/officeDocument/2006/math">
                    <m:r>
                      <a:rPr lang="en-US" sz="2000" b="0" i="1" smtClean="0">
                        <a:latin typeface="Cambria Math"/>
                      </a:rPr>
                      <m:t>𝐸</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a:rPr>
                              <m:t>𝑋</m:t>
                            </m:r>
                          </m:e>
                          <m:sub>
                            <m:r>
                              <a:rPr lang="en-US" sz="2000" b="0" i="1" smtClean="0">
                                <a:latin typeface="Cambria Math"/>
                              </a:rPr>
                              <m:t>1</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𝑋</m:t>
                            </m:r>
                          </m:e>
                          <m:sub>
                            <m:r>
                              <a:rPr lang="en-US" sz="2000" b="0" i="1" smtClean="0">
                                <a:latin typeface="Cambria Math"/>
                              </a:rPr>
                              <m:t>2</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𝑋</m:t>
                            </m:r>
                          </m:e>
                          <m:sub>
                            <m:r>
                              <a:rPr lang="en-US" sz="2000" b="0" i="1" smtClean="0">
                                <a:latin typeface="Cambria Math"/>
                              </a:rPr>
                              <m:t>𝑛</m:t>
                            </m:r>
                          </m:sub>
                        </m:sSub>
                      </m:e>
                    </m:d>
                    <m:r>
                      <a:rPr lang="en-US" sz="2000" b="0" i="1" smtClean="0">
                        <a:latin typeface="Cambria Math"/>
                      </a:rPr>
                      <m:t>=</m:t>
                    </m:r>
                    <m:r>
                      <a:rPr lang="en-US" sz="2000" b="0" i="1" smtClean="0">
                        <a:latin typeface="Cambria Math"/>
                      </a:rPr>
                      <m:t>𝐸</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a:rPr>
                              <m:t>𝑋</m:t>
                            </m:r>
                          </m:e>
                          <m:sub>
                            <m:r>
                              <a:rPr lang="en-US" sz="2000" i="1">
                                <a:latin typeface="Cambria Math"/>
                              </a:rPr>
                              <m:t>1</m:t>
                            </m:r>
                          </m:sub>
                        </m:sSub>
                        <m:r>
                          <a:rPr lang="en-US" sz="2000" b="0" i="1" smtClean="0">
                            <a:latin typeface="Cambria Math"/>
                          </a:rPr>
                          <m:t>)</m:t>
                        </m:r>
                        <m:r>
                          <a:rPr lang="en-US" sz="2000" i="1">
                            <a:latin typeface="Cambria Math"/>
                          </a:rPr>
                          <m:t>+</m:t>
                        </m:r>
                        <m:sSub>
                          <m:sSubPr>
                            <m:ctrlPr>
                              <a:rPr lang="en-US" sz="2000" i="1">
                                <a:latin typeface="Cambria Math" panose="02040503050406030204" pitchFamily="18" charset="0"/>
                              </a:rPr>
                            </m:ctrlPr>
                          </m:sSubPr>
                          <m:e>
                            <m:r>
                              <a:rPr lang="en-US" sz="2000" b="0" i="1" smtClean="0">
                                <a:latin typeface="Cambria Math"/>
                              </a:rPr>
                              <m:t>𝐸</m:t>
                            </m:r>
                            <m:r>
                              <a:rPr lang="en-US" sz="2000" b="0" i="1" smtClean="0">
                                <a:latin typeface="Cambria Math"/>
                              </a:rPr>
                              <m:t>(</m:t>
                            </m:r>
                            <m:r>
                              <a:rPr lang="en-US" sz="2000" i="1">
                                <a:latin typeface="Cambria Math"/>
                              </a:rPr>
                              <m:t>𝑋</m:t>
                            </m:r>
                          </m:e>
                          <m:sub>
                            <m:r>
                              <a:rPr lang="en-US" sz="2000" i="1">
                                <a:latin typeface="Cambria Math"/>
                              </a:rPr>
                              <m:t>2</m:t>
                            </m:r>
                          </m:sub>
                        </m:sSub>
                        <m:r>
                          <a:rPr lang="en-US" sz="2000" b="0" i="1" smtClean="0">
                            <a:latin typeface="Cambria Math"/>
                          </a:rPr>
                          <m:t>)</m:t>
                        </m:r>
                        <m:r>
                          <a:rPr lang="en-US" sz="2000" i="1">
                            <a:latin typeface="Cambria Math"/>
                          </a:rPr>
                          <m:t>+…+</m:t>
                        </m:r>
                        <m:r>
                          <a:rPr lang="en-US" sz="2000" b="0" i="1" smtClean="0">
                            <a:latin typeface="Cambria Math"/>
                          </a:rPr>
                          <m:t>𝐸</m:t>
                        </m:r>
                        <m:r>
                          <a:rPr lang="en-US" sz="2000" b="0" i="1" smtClean="0">
                            <a:latin typeface="Cambria Math"/>
                          </a:rPr>
                          <m:t>(</m:t>
                        </m:r>
                        <m:sSub>
                          <m:sSubPr>
                            <m:ctrlPr>
                              <a:rPr lang="en-US" sz="2000" i="1">
                                <a:latin typeface="Cambria Math" panose="02040503050406030204" pitchFamily="18" charset="0"/>
                              </a:rPr>
                            </m:ctrlPr>
                          </m:sSubPr>
                          <m:e>
                            <m:r>
                              <a:rPr lang="en-US" sz="2000" i="1">
                                <a:latin typeface="Cambria Math"/>
                              </a:rPr>
                              <m:t>𝑋</m:t>
                            </m:r>
                          </m:e>
                          <m:sub>
                            <m:r>
                              <a:rPr lang="en-US" sz="2000" i="1">
                                <a:latin typeface="Cambria Math"/>
                              </a:rPr>
                              <m:t>𝑛</m:t>
                            </m:r>
                          </m:sub>
                        </m:sSub>
                      </m:e>
                    </m:d>
                  </m:oMath>
                </a14:m>
                <a:endParaRPr lang="en-US" sz="2000" dirty="0"/>
              </a:p>
              <a:p>
                <a:pPr marL="0" indent="0" algn="just">
                  <a:buNone/>
                </a:pPr>
                <a:r>
                  <a:rPr lang="en-US" sz="2000" dirty="0"/>
                  <a:t>Or </a:t>
                </a:r>
                <a14:m>
                  <m:oMath xmlns:m="http://schemas.openxmlformats.org/officeDocument/2006/math">
                    <m:r>
                      <a:rPr lang="en-US" sz="2000" b="0" i="1" smtClean="0">
                        <a:latin typeface="Cambria Math"/>
                      </a:rPr>
                      <m:t>𝐸</m:t>
                    </m:r>
                    <m:d>
                      <m:dPr>
                        <m:ctrlPr>
                          <a:rPr lang="en-US" sz="2000" b="0" i="1" smtClean="0">
                            <a:latin typeface="Cambria Math" panose="02040503050406030204" pitchFamily="18" charset="0"/>
                          </a:rPr>
                        </m:ctrlPr>
                      </m:dPr>
                      <m:e>
                        <m:nary>
                          <m:naryPr>
                            <m:chr m:val="∑"/>
                            <m:ctrlPr>
                              <a:rPr lang="en-US" sz="2000" i="1">
                                <a:latin typeface="Cambria Math" panose="02040503050406030204" pitchFamily="18" charset="0"/>
                              </a:rPr>
                            </m:ctrlPr>
                          </m:naryPr>
                          <m:sub>
                            <m:r>
                              <m:rPr>
                                <m:brk m:alnAt="23"/>
                              </m:rPr>
                              <a:rPr lang="en-US" sz="2000" b="0" i="1" smtClean="0">
                                <a:latin typeface="Cambria Math"/>
                              </a:rPr>
                              <m:t>𝑖</m:t>
                            </m:r>
                            <m:r>
                              <a:rPr lang="en-US" sz="2000" b="0" i="1" smtClean="0">
                                <a:latin typeface="Cambria Math"/>
                              </a:rPr>
                              <m:t>=1</m:t>
                            </m:r>
                          </m:sub>
                          <m:sup>
                            <m:r>
                              <a:rPr lang="en-US" sz="2000" b="0" i="1" smtClean="0">
                                <a:latin typeface="Cambria Math"/>
                              </a:rPr>
                              <m:t>𝑛</m:t>
                            </m:r>
                          </m:sup>
                          <m:e>
                            <m:sSub>
                              <m:sSubPr>
                                <m:ctrlPr>
                                  <a:rPr lang="en-US" sz="2000" i="1" smtClean="0">
                                    <a:latin typeface="Cambria Math" panose="02040503050406030204" pitchFamily="18" charset="0"/>
                                  </a:rPr>
                                </m:ctrlPr>
                              </m:sSubPr>
                              <m:e>
                                <m:r>
                                  <a:rPr lang="en-US" sz="2000" b="0" i="1" smtClean="0">
                                    <a:latin typeface="Cambria Math"/>
                                  </a:rPr>
                                  <m:t>𝑋</m:t>
                                </m:r>
                              </m:e>
                              <m:sub>
                                <m:r>
                                  <a:rPr lang="en-US" sz="2000" b="0" i="1" smtClean="0">
                                    <a:latin typeface="Cambria Math"/>
                                  </a:rPr>
                                  <m:t>𝑖</m:t>
                                </m:r>
                              </m:sub>
                            </m:sSub>
                          </m:e>
                        </m:nary>
                      </m:e>
                    </m:d>
                    <m:r>
                      <a:rPr lang="en-US" sz="2000" b="0" i="1" smtClean="0">
                        <a:latin typeface="Cambria Math"/>
                      </a:rPr>
                      <m:t>=</m:t>
                    </m:r>
                    <m:nary>
                      <m:naryPr>
                        <m:chr m:val="∑"/>
                        <m:ctrlPr>
                          <a:rPr lang="en-US" sz="2000" b="0" i="1" smtClean="0">
                            <a:latin typeface="Cambria Math" panose="02040503050406030204" pitchFamily="18" charset="0"/>
                          </a:rPr>
                        </m:ctrlPr>
                      </m:naryPr>
                      <m:sub>
                        <m:r>
                          <m:rPr>
                            <m:brk m:alnAt="23"/>
                          </m:rPr>
                          <a:rPr lang="en-US" sz="2000" b="0" i="1" smtClean="0">
                            <a:latin typeface="Cambria Math"/>
                          </a:rPr>
                          <m:t>𝑖</m:t>
                        </m:r>
                        <m:r>
                          <a:rPr lang="en-US" sz="2000" b="0" i="1" smtClean="0">
                            <a:latin typeface="Cambria Math"/>
                          </a:rPr>
                          <m:t>=1</m:t>
                        </m:r>
                      </m:sub>
                      <m:sup>
                        <m:r>
                          <a:rPr lang="en-US" sz="2000" b="0" i="1" smtClean="0">
                            <a:latin typeface="Cambria Math"/>
                          </a:rPr>
                          <m:t>𝑛</m:t>
                        </m:r>
                      </m:sup>
                      <m:e>
                        <m:r>
                          <a:rPr lang="en-US" sz="2000" b="0" i="1" smtClean="0">
                            <a:latin typeface="Cambria Math"/>
                          </a:rPr>
                          <m:t>𝐸</m:t>
                        </m:r>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𝑋</m:t>
                            </m:r>
                          </m:e>
                          <m:sub>
                            <m:r>
                              <a:rPr lang="en-US" sz="2000" b="0" i="1" smtClean="0">
                                <a:latin typeface="Cambria Math"/>
                              </a:rPr>
                              <m:t>𝑖</m:t>
                            </m:r>
                          </m:sub>
                        </m:sSub>
                        <m:r>
                          <a:rPr lang="en-US" sz="2000" b="0" i="1" smtClean="0">
                            <a:latin typeface="Cambria Math"/>
                          </a:rPr>
                          <m:t>)</m:t>
                        </m:r>
                      </m:e>
                    </m:nary>
                  </m:oMath>
                </a14:m>
                <a:endParaRPr lang="en-US" sz="2000" dirty="0"/>
              </a:p>
              <a:p>
                <a:pPr marL="0" indent="0" algn="just">
                  <a:buNone/>
                </a:pPr>
                <a:r>
                  <a:rPr lang="en-US" sz="2000" dirty="0"/>
                  <a:t>Note : if a and b are constant then </a:t>
                </a:r>
                <a14:m>
                  <m:oMath xmlns:m="http://schemas.openxmlformats.org/officeDocument/2006/math">
                    <m:r>
                      <a:rPr lang="en-US" sz="2000" b="0" i="1" smtClean="0">
                        <a:latin typeface="Cambria Math"/>
                      </a:rPr>
                      <m:t>𝐸</m:t>
                    </m:r>
                    <m:d>
                      <m:dPr>
                        <m:ctrlPr>
                          <a:rPr lang="en-US" sz="2000" b="0" i="1" smtClean="0">
                            <a:latin typeface="Cambria Math" panose="02040503050406030204" pitchFamily="18" charset="0"/>
                          </a:rPr>
                        </m:ctrlPr>
                      </m:dPr>
                      <m:e>
                        <m:r>
                          <a:rPr lang="en-US" sz="2000" b="0" i="1" smtClean="0">
                            <a:latin typeface="Cambria Math"/>
                          </a:rPr>
                          <m:t>𝑎𝑋</m:t>
                        </m:r>
                        <m:r>
                          <a:rPr lang="en-US" sz="2000" b="0" i="1" smtClean="0">
                            <a:latin typeface="Cambria Math"/>
                          </a:rPr>
                          <m:t>+</m:t>
                        </m:r>
                        <m:r>
                          <a:rPr lang="en-US" sz="2000" b="0" i="1" smtClean="0">
                            <a:latin typeface="Cambria Math"/>
                          </a:rPr>
                          <m:t>𝑏</m:t>
                        </m:r>
                      </m:e>
                    </m:d>
                    <m:r>
                      <a:rPr lang="en-US" sz="2000" b="0" i="1" smtClean="0">
                        <a:latin typeface="Cambria Math"/>
                      </a:rPr>
                      <m:t>=</m:t>
                    </m:r>
                    <m:r>
                      <a:rPr lang="en-US" sz="2000" b="0" i="1" smtClean="0">
                        <a:latin typeface="Cambria Math"/>
                      </a:rPr>
                      <m:t>𝑎𝐸</m:t>
                    </m:r>
                    <m:d>
                      <m:dPr>
                        <m:ctrlPr>
                          <a:rPr lang="en-US" sz="2000" b="0" i="1" smtClean="0">
                            <a:latin typeface="Cambria Math" panose="02040503050406030204" pitchFamily="18" charset="0"/>
                          </a:rPr>
                        </m:ctrlPr>
                      </m:dPr>
                      <m:e>
                        <m:r>
                          <a:rPr lang="en-US" sz="2000" b="0" i="1" smtClean="0">
                            <a:latin typeface="Cambria Math"/>
                          </a:rPr>
                          <m:t>𝑋</m:t>
                        </m:r>
                      </m:e>
                    </m:d>
                    <m:r>
                      <a:rPr lang="en-US" sz="2000" b="0" i="1" smtClean="0">
                        <a:latin typeface="Cambria Math"/>
                      </a:rPr>
                      <m:t>+</m:t>
                    </m:r>
                    <m:r>
                      <a:rPr lang="en-US" sz="2000" b="0" i="1" smtClean="0">
                        <a:latin typeface="Cambria Math"/>
                      </a:rPr>
                      <m:t>𝑏</m:t>
                    </m:r>
                  </m:oMath>
                </a14:m>
                <a:endParaRPr lang="en-US" sz="2000" dirty="0"/>
              </a:p>
              <a:p>
                <a:pPr algn="just">
                  <a:buFont typeface="Wingdings" pitchFamily="2" charset="2"/>
                  <a:buChar char="v"/>
                </a:pPr>
                <a:r>
                  <a:rPr lang="en-US" sz="2000" b="1" dirty="0"/>
                  <a:t>Theorem 4.</a:t>
                </a:r>
                <a:r>
                  <a:rPr lang="en-US" sz="2000" dirty="0"/>
                  <a:t>Expectation of the product of two independent random variables i.e.  </a:t>
                </a:r>
                <a14:m>
                  <m:oMath xmlns:m="http://schemas.openxmlformats.org/officeDocument/2006/math">
                    <m:r>
                      <m:rPr>
                        <m:sty m:val="p"/>
                      </m:rPr>
                      <a:rPr lang="en-US" sz="2000" b="0" i="0" smtClean="0">
                        <a:latin typeface="Cambria Math"/>
                      </a:rPr>
                      <m:t>E</m:t>
                    </m:r>
                    <m:d>
                      <m:dPr>
                        <m:ctrlPr>
                          <a:rPr lang="en-US" sz="2000" i="1" smtClean="0">
                            <a:latin typeface="Cambria Math" panose="02040503050406030204" pitchFamily="18" charset="0"/>
                          </a:rPr>
                        </m:ctrlPr>
                      </m:dPr>
                      <m:e>
                        <m:r>
                          <m:rPr>
                            <m:sty m:val="p"/>
                          </m:rPr>
                          <a:rPr lang="en-US" sz="2000" b="0" i="0" smtClean="0">
                            <a:latin typeface="Cambria Math"/>
                          </a:rPr>
                          <m:t>XY</m:t>
                        </m:r>
                      </m:e>
                    </m:d>
                    <m:r>
                      <a:rPr lang="en-US" sz="2000" b="0" i="0" smtClean="0">
                        <a:latin typeface="Cambria Math"/>
                      </a:rPr>
                      <m:t>=</m:t>
                    </m:r>
                    <m:r>
                      <m:rPr>
                        <m:sty m:val="p"/>
                      </m:rPr>
                      <a:rPr lang="en-US" sz="2000" b="0" i="0" smtClean="0">
                        <a:latin typeface="Cambria Math"/>
                      </a:rPr>
                      <m:t>E</m:t>
                    </m:r>
                    <m:d>
                      <m:dPr>
                        <m:ctrlPr>
                          <a:rPr lang="en-US" sz="2000" i="1" smtClean="0">
                            <a:latin typeface="Cambria Math" panose="02040503050406030204" pitchFamily="18" charset="0"/>
                          </a:rPr>
                        </m:ctrlPr>
                      </m:dPr>
                      <m:e>
                        <m:r>
                          <m:rPr>
                            <m:sty m:val="p"/>
                          </m:rPr>
                          <a:rPr lang="en-US" sz="2000" b="0" i="0" smtClean="0">
                            <a:latin typeface="Cambria Math"/>
                          </a:rPr>
                          <m:t>X</m:t>
                        </m:r>
                      </m:e>
                    </m:d>
                    <m:r>
                      <m:rPr>
                        <m:sty m:val="p"/>
                      </m:rPr>
                      <a:rPr lang="en-US" sz="2000" b="0" i="0" smtClean="0">
                        <a:latin typeface="Cambria Math"/>
                      </a:rPr>
                      <m:t>E</m:t>
                    </m:r>
                    <m:r>
                      <a:rPr lang="en-US" sz="2000" b="0" i="0" smtClean="0">
                        <a:latin typeface="Cambria Math"/>
                      </a:rPr>
                      <m:t>(</m:t>
                    </m:r>
                    <m:r>
                      <m:rPr>
                        <m:sty m:val="p"/>
                      </m:rPr>
                      <a:rPr lang="en-US" sz="2000" b="0" i="0" smtClean="0">
                        <a:latin typeface="Cambria Math"/>
                      </a:rPr>
                      <m:t>Y</m:t>
                    </m:r>
                    <m:r>
                      <a:rPr lang="en-US" sz="2000" b="0" i="0" smtClean="0">
                        <a:latin typeface="Cambria Math"/>
                      </a:rPr>
                      <m:t>)</m:t>
                    </m:r>
                  </m:oMath>
                </a14:m>
                <a:endParaRPr lang="en-US" sz="2000" dirty="0"/>
              </a:p>
              <a:p>
                <a:pPr marL="0" indent="0" algn="just">
                  <a:buNone/>
                </a:pPr>
                <a:r>
                  <a:rPr lang="en-US" sz="2000" b="1" dirty="0"/>
                  <a:t>Generalization:</a:t>
                </a:r>
                <a14:m>
                  <m:oMath xmlns:m="http://schemas.openxmlformats.org/officeDocument/2006/math">
                    <m:r>
                      <a:rPr lang="en-US" sz="2000" i="1">
                        <a:latin typeface="Cambria Math"/>
                      </a:rPr>
                      <m:t>𝐸</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a:rPr>
                              <m:t>𝑋</m:t>
                            </m:r>
                          </m:e>
                          <m:sub>
                            <m:r>
                              <a:rPr lang="en-US" sz="2000" i="1">
                                <a:latin typeface="Cambria Math"/>
                              </a:rPr>
                              <m:t>1</m:t>
                            </m:r>
                          </m:sub>
                        </m:sSub>
                        <m:r>
                          <a:rPr lang="en-US" sz="2000" b="0" i="1" smtClean="0">
                            <a:latin typeface="Cambria Math"/>
                          </a:rPr>
                          <m:t>,</m:t>
                        </m:r>
                        <m:sSub>
                          <m:sSubPr>
                            <m:ctrlPr>
                              <a:rPr lang="en-US" sz="2000" i="1">
                                <a:latin typeface="Cambria Math" panose="02040503050406030204" pitchFamily="18" charset="0"/>
                              </a:rPr>
                            </m:ctrlPr>
                          </m:sSubPr>
                          <m:e>
                            <m:r>
                              <a:rPr lang="en-US" sz="2000" i="1">
                                <a:latin typeface="Cambria Math"/>
                              </a:rPr>
                              <m:t>𝑋</m:t>
                            </m:r>
                          </m:e>
                          <m:sub>
                            <m:r>
                              <a:rPr lang="en-US" sz="2000" i="1">
                                <a:latin typeface="Cambria Math"/>
                              </a:rPr>
                              <m:t>2</m:t>
                            </m:r>
                          </m:sub>
                        </m:sSub>
                        <m:r>
                          <a:rPr lang="en-US" sz="2000" b="0" i="1" smtClean="0">
                            <a:latin typeface="Cambria Math"/>
                          </a:rPr>
                          <m:t>,</m:t>
                        </m:r>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𝑋</m:t>
                            </m:r>
                          </m:e>
                          <m:sub>
                            <m:r>
                              <a:rPr lang="en-US" sz="2000" i="1">
                                <a:latin typeface="Cambria Math"/>
                              </a:rPr>
                              <m:t>𝑛</m:t>
                            </m:r>
                          </m:sub>
                        </m:sSub>
                      </m:e>
                    </m:d>
                    <m:r>
                      <a:rPr lang="en-US" sz="2000" i="1">
                        <a:latin typeface="Cambria Math"/>
                      </a:rPr>
                      <m:t>=</m:t>
                    </m:r>
                    <m:r>
                      <a:rPr lang="en-US" sz="2000" i="1">
                        <a:latin typeface="Cambria Math"/>
                      </a:rPr>
                      <m:t>𝐸</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a:rPr>
                              <m:t>𝑋</m:t>
                            </m:r>
                          </m:e>
                          <m:sub>
                            <m:r>
                              <a:rPr lang="en-US" sz="2000" i="1">
                                <a:latin typeface="Cambria Math"/>
                              </a:rPr>
                              <m:t>1</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𝐸</m:t>
                            </m:r>
                            <m:r>
                              <a:rPr lang="en-US" sz="2000" i="1">
                                <a:latin typeface="Cambria Math"/>
                              </a:rPr>
                              <m:t>(</m:t>
                            </m:r>
                            <m:r>
                              <a:rPr lang="en-US" sz="2000" i="1">
                                <a:latin typeface="Cambria Math"/>
                              </a:rPr>
                              <m:t>𝑋</m:t>
                            </m:r>
                          </m:e>
                          <m:sub>
                            <m:r>
                              <a:rPr lang="en-US" sz="2000" i="1">
                                <a:latin typeface="Cambria Math"/>
                              </a:rPr>
                              <m:t>2</m:t>
                            </m:r>
                          </m:sub>
                        </m:sSub>
                        <m:r>
                          <a:rPr lang="en-US" sz="2000" i="1">
                            <a:latin typeface="Cambria Math"/>
                          </a:rPr>
                          <m:t>)…</m:t>
                        </m:r>
                        <m:r>
                          <a:rPr lang="en-US" sz="2000" i="1">
                            <a:latin typeface="Cambria Math"/>
                          </a:rPr>
                          <m:t>𝐸</m:t>
                        </m:r>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𝑋</m:t>
                            </m:r>
                          </m:e>
                          <m:sub>
                            <m:r>
                              <a:rPr lang="en-US" sz="2000" i="1">
                                <a:latin typeface="Cambria Math"/>
                              </a:rPr>
                              <m:t>𝑛</m:t>
                            </m:r>
                          </m:sub>
                        </m:sSub>
                      </m:e>
                    </m:d>
                  </m:oMath>
                </a14:m>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a:blip r:embed="rId2"/>
                <a:stretch>
                  <a:fillRect l="-815" t="-809" r="-741"/>
                </a:stretch>
              </a:blipFill>
            </p:spPr>
            <p:txBody>
              <a:bodyPr/>
              <a:lstStyle/>
              <a:p>
                <a:r>
                  <a:rPr lang="en-IN">
                    <a:noFill/>
                  </a:rPr>
                  <a:t> </a:t>
                </a:r>
              </a:p>
            </p:txBody>
          </p:sp>
        </mc:Fallback>
      </mc:AlternateContent>
      <p:sp>
        <p:nvSpPr>
          <p:cNvPr id="5" name="Footer Placeholder 4"/>
          <p:cNvSpPr>
            <a:spLocks noGrp="1"/>
          </p:cNvSpPr>
          <p:nvPr>
            <p:ph type="ftr" sz="quarter" idx="11"/>
          </p:nvPr>
        </p:nvSpPr>
        <p:spPr>
          <a:xfrm>
            <a:off x="2514600" y="6356350"/>
            <a:ext cx="5029200" cy="365125"/>
          </a:xfrm>
        </p:spPr>
        <p:txBody>
          <a:bodyPr/>
          <a:lstStyle/>
          <a:p>
            <a:pPr lvl="0">
              <a:defRPr/>
            </a:pPr>
            <a:r>
              <a:rPr lang="en-US"/>
              <a:t>Faculty Name   Kunti Mishra   Unit IV</a:t>
            </a:r>
            <a:endParaRPr lang="en-US" dirty="0"/>
          </a:p>
        </p:txBody>
      </p:sp>
      <p:sp>
        <p:nvSpPr>
          <p:cNvPr id="9"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 </a:t>
            </a:r>
          </a:p>
          <a:p>
            <a:pPr lvl="0" algn="ctr">
              <a:spcBef>
                <a:spcPct val="0"/>
              </a:spcBef>
              <a:defRPr/>
            </a:pPr>
            <a:r>
              <a:rPr lang="en-US" sz="2400" b="1" dirty="0"/>
              <a:t>Mathematical expectation(CO4)</a:t>
            </a:r>
          </a:p>
          <a:p>
            <a:pPr algn="ctr">
              <a:spcBef>
                <a:spcPct val="0"/>
              </a:spcBef>
              <a:defRPr/>
            </a:pPr>
            <a:endParaRPr lang="en-US" sz="3000" dirty="0"/>
          </a:p>
        </p:txBody>
      </p:sp>
      <p:sp>
        <p:nvSpPr>
          <p:cNvPr id="2" name="Slide Number Placeholder 1">
            <a:extLst>
              <a:ext uri="{FF2B5EF4-FFF2-40B4-BE49-F238E27FC236}">
                <a16:creationId xmlns:a16="http://schemas.microsoft.com/office/drawing/2014/main" id="{FA0C6A67-0A8B-4A77-A48B-36696DF1382A}"/>
              </a:ext>
            </a:extLst>
          </p:cNvPr>
          <p:cNvSpPr>
            <a:spLocks noGrp="1"/>
          </p:cNvSpPr>
          <p:nvPr>
            <p:ph type="sldNum" sz="quarter" idx="12"/>
          </p:nvPr>
        </p:nvSpPr>
        <p:spPr/>
        <p:txBody>
          <a:bodyPr/>
          <a:lstStyle/>
          <a:p>
            <a:fld id="{B6F15528-21DE-4FAA-801E-634DDDAF4B2B}" type="slidenum">
              <a:rPr lang="en-US" smtClean="0"/>
              <a:pPr/>
              <a:t>27</a:t>
            </a:fld>
            <a:endParaRPr lang="en-US"/>
          </a:p>
        </p:txBody>
      </p:sp>
      <p:pic>
        <p:nvPicPr>
          <p:cNvPr id="10" name="Picture 9">
            <a:extLst>
              <a:ext uri="{FF2B5EF4-FFF2-40B4-BE49-F238E27FC236}">
                <a16:creationId xmlns:a16="http://schemas.microsoft.com/office/drawing/2014/main" id="{F8E0BD2B-E0F7-4D92-9A83-39A8475B11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71600" cy="685801"/>
          </a:xfrm>
          <a:prstGeom prst="rect">
            <a:avLst/>
          </a:prstGeom>
        </p:spPr>
      </p:pic>
      <p:sp>
        <p:nvSpPr>
          <p:cNvPr id="6" name="Date Placeholder 5">
            <a:extLst>
              <a:ext uri="{FF2B5EF4-FFF2-40B4-BE49-F238E27FC236}">
                <a16:creationId xmlns:a16="http://schemas.microsoft.com/office/drawing/2014/main" id="{F72253F3-7DB9-45DC-AF1E-6FD844FA0CE9}"/>
              </a:ext>
            </a:extLst>
          </p:cNvPr>
          <p:cNvSpPr>
            <a:spLocks noGrp="1"/>
          </p:cNvSpPr>
          <p:nvPr>
            <p:ph type="dt" sz="half" idx="10"/>
          </p:nvPr>
        </p:nvSpPr>
        <p:spPr/>
        <p:txBody>
          <a:bodyPr/>
          <a:lstStyle/>
          <a:p>
            <a:fld id="{6B1BBD53-B119-477F-98F4-1C76CC608F2D}" type="datetime1">
              <a:rPr lang="en-US" smtClean="0"/>
              <a:t>1/6/2023</a:t>
            </a:fld>
            <a:endParaRPr lang="en-US"/>
          </a:p>
        </p:txBody>
      </p:sp>
    </p:spTree>
    <p:extLst>
      <p:ext uri="{BB962C8B-B14F-4D97-AF65-F5344CB8AC3E}">
        <p14:creationId xmlns:p14="http://schemas.microsoft.com/office/powerpoint/2010/main" val="2512909324"/>
      </p:ext>
    </p:extLst>
  </p:cSld>
  <p:clrMapOvr>
    <a:masterClrMapping/>
  </p:clrMapOvr>
  <p:transition spd="slow"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algn="just">
                  <a:buFont typeface="Wingdings" pitchFamily="2" charset="2"/>
                  <a:buChar char="v"/>
                </a:pPr>
                <a:r>
                  <a:rPr lang="en-US" sz="2000" b="1" dirty="0"/>
                  <a:t>Theorem 5. </a:t>
                </a:r>
                <a:r>
                  <a:rPr lang="en-US" sz="2000" dirty="0"/>
                  <a:t>Expectation of the difference of two random variables, </a:t>
                </a:r>
              </a:p>
              <a:p>
                <a:pPr marL="0" indent="0" algn="just">
                  <a:buNone/>
                </a:pPr>
                <a:r>
                  <a:rPr lang="en-US" sz="2000" dirty="0"/>
                  <a:t>i.e. E(X-Y)=E(X)-E(Y)</a:t>
                </a:r>
              </a:p>
              <a:p>
                <a:pPr marL="0" indent="0" algn="just">
                  <a:buNone/>
                </a:pPr>
                <a:r>
                  <a:rPr lang="en-US" sz="2000" b="1" dirty="0"/>
                  <a:t>Q1. </a:t>
                </a:r>
                <a:r>
                  <a:rPr lang="en-US" sz="2000" dirty="0"/>
                  <a:t>What is the expected value of the number of the number of points that will be obtained in a single throw with an ordinary die? Find variance also.</a:t>
                </a:r>
              </a:p>
              <a:p>
                <a:pPr marL="0" indent="0" algn="just">
                  <a:buNone/>
                </a:pPr>
                <a:r>
                  <a:rPr lang="en-US" sz="2000" b="1" dirty="0"/>
                  <a:t>Solution. </a:t>
                </a:r>
                <a:r>
                  <a:rPr lang="en-US" sz="2000" dirty="0"/>
                  <a:t>Here the </a:t>
                </a:r>
                <a:r>
                  <a:rPr lang="en-US" sz="2000" dirty="0" err="1"/>
                  <a:t>variate</a:t>
                </a:r>
                <a:r>
                  <a:rPr lang="en-US" sz="2000" dirty="0"/>
                  <a:t> is the number of points showing on a die. It assumes the values 1,2,3,4,5,6 with probability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a:rPr>
                          <m:t>1</m:t>
                        </m:r>
                      </m:num>
                      <m:den>
                        <m:r>
                          <a:rPr lang="en-US" sz="2000" b="0" i="1" smtClean="0">
                            <a:latin typeface="Cambria Math"/>
                          </a:rPr>
                          <m:t>6</m:t>
                        </m:r>
                      </m:den>
                    </m:f>
                  </m:oMath>
                </a14:m>
                <a:r>
                  <a:rPr lang="en-US" sz="2000" dirty="0"/>
                  <a:t> in each case.</a:t>
                </a:r>
              </a:p>
              <a:p>
                <a:pPr marL="0" indent="0" algn="just">
                  <a:buNone/>
                </a:pPr>
                <a14:m>
                  <m:oMath xmlns:m="http://schemas.openxmlformats.org/officeDocument/2006/math">
                    <m:r>
                      <a:rPr lang="en-US" sz="2000" b="0" i="1" smtClean="0">
                        <a:latin typeface="Cambria Math"/>
                      </a:rPr>
                      <m:t>𝐸</m:t>
                    </m:r>
                    <m:d>
                      <m:dPr>
                        <m:ctrlPr>
                          <a:rPr lang="en-US" sz="2000" b="0" i="1" smtClean="0">
                            <a:latin typeface="Cambria Math" panose="02040503050406030204" pitchFamily="18" charset="0"/>
                          </a:rPr>
                        </m:ctrlPr>
                      </m:dPr>
                      <m:e>
                        <m:r>
                          <a:rPr lang="en-US" sz="2000" b="0" i="1" smtClean="0">
                            <a:latin typeface="Cambria Math"/>
                          </a:rPr>
                          <m:t>𝑥</m:t>
                        </m:r>
                      </m:e>
                    </m:d>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𝑝</m:t>
                        </m:r>
                      </m:e>
                      <m:sub>
                        <m:r>
                          <a:rPr lang="en-US" sz="2000" b="0" i="1" smtClean="0">
                            <a:latin typeface="Cambria Math"/>
                          </a:rPr>
                          <m:t>1</m:t>
                        </m:r>
                      </m:sub>
                    </m:sSub>
                    <m:sSub>
                      <m:sSubPr>
                        <m:ctrlPr>
                          <a:rPr lang="en-US" sz="2000" b="0" i="1" smtClean="0">
                            <a:latin typeface="Cambria Math" panose="02040503050406030204" pitchFamily="18" charset="0"/>
                          </a:rPr>
                        </m:ctrlPr>
                      </m:sSubPr>
                      <m:e>
                        <m:r>
                          <a:rPr lang="en-US" sz="2000" b="0" i="1" smtClean="0">
                            <a:latin typeface="Cambria Math"/>
                          </a:rPr>
                          <m:t>𝑥</m:t>
                        </m:r>
                      </m:e>
                      <m:sub>
                        <m:r>
                          <a:rPr lang="en-US" sz="2000" b="0" i="1" smtClean="0">
                            <a:latin typeface="Cambria Math"/>
                          </a:rPr>
                          <m:t>1</m:t>
                        </m:r>
                      </m:sub>
                    </m:sSub>
                  </m:oMath>
                </a14:m>
                <a:r>
                  <a:rPr lang="en-US" sz="2000" dirty="0"/>
                  <a:t>+</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𝑝</m:t>
                        </m:r>
                      </m:e>
                      <m:sub>
                        <m:r>
                          <a:rPr lang="en-US" sz="2000" b="0" i="1" smtClean="0">
                            <a:latin typeface="Cambria Math"/>
                          </a:rPr>
                          <m:t>2</m:t>
                        </m:r>
                      </m:sub>
                    </m:sSub>
                    <m:sSub>
                      <m:sSubPr>
                        <m:ctrlPr>
                          <a:rPr lang="en-US" sz="2000" i="1">
                            <a:latin typeface="Cambria Math" panose="02040503050406030204" pitchFamily="18" charset="0"/>
                          </a:rPr>
                        </m:ctrlPr>
                      </m:sSubPr>
                      <m:e>
                        <m:r>
                          <a:rPr lang="en-US" sz="2000" i="1">
                            <a:latin typeface="Cambria Math"/>
                          </a:rPr>
                          <m:t>𝑥</m:t>
                        </m:r>
                      </m:e>
                      <m:sub>
                        <m:r>
                          <a:rPr lang="en-US" sz="2000" b="0" i="1" smtClean="0">
                            <a:latin typeface="Cambria Math"/>
                          </a:rPr>
                          <m:t>2</m:t>
                        </m:r>
                      </m:sub>
                    </m:sSub>
                  </m:oMath>
                </a14:m>
                <a:r>
                  <a:rPr lang="en-US" sz="2000" dirty="0"/>
                  <a:t>+….+</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𝑝</m:t>
                        </m:r>
                      </m:e>
                      <m:sub>
                        <m:r>
                          <a:rPr lang="en-US" sz="2000" b="0" i="1" smtClean="0">
                            <a:latin typeface="Cambria Math"/>
                          </a:rPr>
                          <m:t>6</m:t>
                        </m:r>
                      </m:sub>
                    </m:sSub>
                    <m:sSub>
                      <m:sSubPr>
                        <m:ctrlPr>
                          <a:rPr lang="en-US" sz="2000" i="1">
                            <a:latin typeface="Cambria Math" panose="02040503050406030204" pitchFamily="18" charset="0"/>
                          </a:rPr>
                        </m:ctrlPr>
                      </m:sSubPr>
                      <m:e>
                        <m:r>
                          <a:rPr lang="en-US" sz="2000" i="1">
                            <a:latin typeface="Cambria Math"/>
                          </a:rPr>
                          <m:t>𝑥</m:t>
                        </m:r>
                      </m:e>
                      <m:sub>
                        <m:r>
                          <a:rPr lang="en-US" sz="2000" b="0" i="1" smtClean="0">
                            <a:latin typeface="Cambria Math"/>
                          </a:rPr>
                          <m:t>6</m:t>
                        </m:r>
                      </m:sub>
                    </m:sSub>
                    <m:r>
                      <a:rPr lang="en-US" sz="2000" b="0" i="0" smtClean="0">
                        <a:latin typeface="Cambria Math"/>
                      </a:rPr>
                      <m:t>=</m:t>
                    </m:r>
                    <m:f>
                      <m:fPr>
                        <m:ctrlPr>
                          <a:rPr lang="en-US" sz="2000" b="0" i="1" smtClean="0">
                            <a:latin typeface="Cambria Math" panose="02040503050406030204" pitchFamily="18" charset="0"/>
                          </a:rPr>
                        </m:ctrlPr>
                      </m:fPr>
                      <m:num>
                        <m:r>
                          <a:rPr lang="en-US" sz="2000" b="0" i="1" smtClean="0">
                            <a:latin typeface="Cambria Math"/>
                          </a:rPr>
                          <m:t>1</m:t>
                        </m:r>
                      </m:num>
                      <m:den>
                        <m:r>
                          <a:rPr lang="en-US" sz="2000" b="0" i="1" smtClean="0">
                            <a:latin typeface="Cambria Math"/>
                          </a:rPr>
                          <m:t>6</m:t>
                        </m:r>
                      </m:den>
                    </m:f>
                    <m:r>
                      <a:rPr lang="en-US" sz="2000" b="0" i="1" smtClean="0">
                        <a:latin typeface="Cambria Math"/>
                        <a:ea typeface="Cambria Math"/>
                      </a:rPr>
                      <m:t>∙1+</m:t>
                    </m:r>
                    <m:f>
                      <m:fPr>
                        <m:ctrlPr>
                          <a:rPr lang="en-US" sz="2000" b="0" i="1" smtClean="0">
                            <a:latin typeface="Cambria Math" panose="02040503050406030204" pitchFamily="18" charset="0"/>
                            <a:ea typeface="Cambria Math"/>
                          </a:rPr>
                        </m:ctrlPr>
                      </m:fPr>
                      <m:num>
                        <m:r>
                          <a:rPr lang="en-US" sz="2000" b="0" i="1" smtClean="0">
                            <a:latin typeface="Cambria Math"/>
                            <a:ea typeface="Cambria Math"/>
                          </a:rPr>
                          <m:t>1</m:t>
                        </m:r>
                      </m:num>
                      <m:den>
                        <m:r>
                          <a:rPr lang="en-US" sz="2000" b="0" i="1" smtClean="0">
                            <a:latin typeface="Cambria Math"/>
                            <a:ea typeface="Cambria Math"/>
                          </a:rPr>
                          <m:t>6</m:t>
                        </m:r>
                      </m:den>
                    </m:f>
                    <m:r>
                      <a:rPr lang="en-US" sz="2000" b="0" i="1" smtClean="0">
                        <a:latin typeface="Cambria Math"/>
                        <a:ea typeface="Cambria Math"/>
                      </a:rPr>
                      <m:t>∙2+∙∙∙∙∙∙∙+</m:t>
                    </m:r>
                    <m:f>
                      <m:fPr>
                        <m:ctrlPr>
                          <a:rPr lang="en-US" sz="2000" b="0" i="1" smtClean="0">
                            <a:latin typeface="Cambria Math" panose="02040503050406030204" pitchFamily="18" charset="0"/>
                            <a:ea typeface="Cambria Math"/>
                          </a:rPr>
                        </m:ctrlPr>
                      </m:fPr>
                      <m:num>
                        <m:r>
                          <a:rPr lang="en-US" sz="2000" b="0" i="1" smtClean="0">
                            <a:latin typeface="Cambria Math"/>
                            <a:ea typeface="Cambria Math"/>
                          </a:rPr>
                          <m:t>1</m:t>
                        </m:r>
                      </m:num>
                      <m:den>
                        <m:r>
                          <a:rPr lang="en-US" sz="2000" b="0" i="1" smtClean="0">
                            <a:latin typeface="Cambria Math"/>
                            <a:ea typeface="Cambria Math"/>
                          </a:rPr>
                          <m:t>6</m:t>
                        </m:r>
                      </m:den>
                    </m:f>
                    <m:r>
                      <a:rPr lang="en-US" sz="2000" b="0" i="1" smtClean="0">
                        <a:latin typeface="Cambria Math"/>
                        <a:ea typeface="Cambria Math"/>
                      </a:rPr>
                      <m:t>∙6=3.5</m:t>
                    </m:r>
                  </m:oMath>
                </a14:m>
                <a:endParaRPr lang="en-US" sz="2000" dirty="0"/>
              </a:p>
              <a:p>
                <a:pPr marL="0" indent="0" algn="just">
                  <a:buNone/>
                </a:pPr>
                <a:r>
                  <a:rPr lang="en-US" sz="2000" dirty="0" err="1"/>
                  <a:t>var</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a:rPr>
                          <m:t>𝑥</m:t>
                        </m:r>
                      </m:e>
                    </m:d>
                    <m:r>
                      <a:rPr lang="en-US" sz="2000" b="0" i="1" smtClean="0">
                        <a:latin typeface="Cambria Math"/>
                      </a:rPr>
                      <m:t>=</m:t>
                    </m:r>
                    <m:r>
                      <m:rPr>
                        <m:sty m:val="p"/>
                      </m:rPr>
                      <a:rPr lang="en-US" sz="2000" b="0" i="0" smtClean="0">
                        <a:latin typeface="Cambria Math"/>
                      </a:rPr>
                      <m:t>E</m:t>
                    </m:r>
                    <m:d>
                      <m:dPr>
                        <m:ctrlPr>
                          <a:rPr lang="en-US" sz="2000" b="0" i="1" dirty="0" smtClean="0">
                            <a:latin typeface="Cambria Math" panose="02040503050406030204" pitchFamily="18" charset="0"/>
                          </a:rPr>
                        </m:ctrlPr>
                      </m:dPr>
                      <m:e>
                        <m:sSup>
                          <m:sSupPr>
                            <m:ctrlPr>
                              <a:rPr lang="en-US" sz="2000" b="0" i="1" dirty="0" smtClean="0">
                                <a:latin typeface="Cambria Math" panose="02040503050406030204" pitchFamily="18" charset="0"/>
                              </a:rPr>
                            </m:ctrlPr>
                          </m:sSupPr>
                          <m:e>
                            <m:r>
                              <a:rPr lang="en-US" sz="2000" b="0" i="1" dirty="0" smtClean="0">
                                <a:latin typeface="Cambria Math"/>
                              </a:rPr>
                              <m:t>𝑥</m:t>
                            </m:r>
                          </m:e>
                          <m:sup>
                            <m:r>
                              <a:rPr lang="en-US" sz="2000" b="0" i="1" dirty="0" smtClean="0">
                                <a:latin typeface="Cambria Math"/>
                              </a:rPr>
                              <m:t>2</m:t>
                            </m:r>
                          </m:sup>
                        </m:sSup>
                      </m:e>
                    </m:d>
                    <m:r>
                      <a:rPr lang="en-US" sz="2000" b="0" i="0" dirty="0" smtClean="0">
                        <a:latin typeface="Cambria Math"/>
                      </a:rPr>
                      <m:t>−</m:t>
                    </m:r>
                    <m:d>
                      <m:dPr>
                        <m:begChr m:val="["/>
                        <m:endChr m:val="]"/>
                        <m:ctrlPr>
                          <a:rPr lang="en-US" sz="2000" b="0" i="1" dirty="0" smtClean="0">
                            <a:latin typeface="Cambria Math" panose="02040503050406030204" pitchFamily="18" charset="0"/>
                          </a:rPr>
                        </m:ctrlPr>
                      </m:dPr>
                      <m:e>
                        <m:r>
                          <m:rPr>
                            <m:sty m:val="p"/>
                          </m:rPr>
                          <a:rPr lang="en-US" sz="2000" b="0" i="0" dirty="0" smtClean="0">
                            <a:latin typeface="Cambria Math"/>
                          </a:rPr>
                          <m:t>E</m:t>
                        </m:r>
                        <m:d>
                          <m:dPr>
                            <m:ctrlPr>
                              <a:rPr lang="en-US" sz="2000" b="0" i="1" dirty="0" smtClean="0">
                                <a:latin typeface="Cambria Math" panose="02040503050406030204" pitchFamily="18" charset="0"/>
                              </a:rPr>
                            </m:ctrlPr>
                          </m:dPr>
                          <m:e>
                            <m:sSup>
                              <m:sSupPr>
                                <m:ctrlPr>
                                  <a:rPr lang="en-US" sz="2000" b="0" i="1" dirty="0" smtClean="0">
                                    <a:latin typeface="Cambria Math" panose="02040503050406030204" pitchFamily="18" charset="0"/>
                                  </a:rPr>
                                </m:ctrlPr>
                              </m:sSupPr>
                              <m:e>
                                <m:r>
                                  <a:rPr lang="en-US" sz="2000" b="0" i="1" dirty="0" smtClean="0">
                                    <a:latin typeface="Cambria Math"/>
                                  </a:rPr>
                                  <m:t>𝑥</m:t>
                                </m:r>
                              </m:e>
                              <m:sup>
                                <m:r>
                                  <a:rPr lang="en-US" sz="2000" b="0" i="1" dirty="0" smtClean="0">
                                    <a:latin typeface="Cambria Math"/>
                                  </a:rPr>
                                  <m:t>2</m:t>
                                </m:r>
                              </m:sup>
                            </m:sSup>
                          </m:e>
                        </m:d>
                      </m:e>
                    </m:d>
                    <m:r>
                      <a:rPr lang="en-US" sz="2000" b="0" i="0" dirty="0" smtClean="0">
                        <a:latin typeface="Cambria Math"/>
                      </a:rPr>
                      <m:t>=</m:t>
                    </m:r>
                    <m:f>
                      <m:fPr>
                        <m:ctrlPr>
                          <a:rPr lang="en-US" sz="2000" b="0" i="1" dirty="0" smtClean="0">
                            <a:latin typeface="Cambria Math" panose="02040503050406030204" pitchFamily="18" charset="0"/>
                          </a:rPr>
                        </m:ctrlPr>
                      </m:fPr>
                      <m:num>
                        <m:r>
                          <a:rPr lang="en-US" sz="2000" b="0" i="1" dirty="0" smtClean="0">
                            <a:latin typeface="Cambria Math"/>
                          </a:rPr>
                          <m:t>1</m:t>
                        </m:r>
                      </m:num>
                      <m:den>
                        <m:r>
                          <a:rPr lang="en-US" sz="2000" b="0" i="1" dirty="0" smtClean="0">
                            <a:latin typeface="Cambria Math"/>
                          </a:rPr>
                          <m:t>6</m:t>
                        </m:r>
                      </m:den>
                    </m:f>
                    <m:d>
                      <m:dPr>
                        <m:ctrlPr>
                          <a:rPr lang="en-US" sz="2000" b="0" i="1" dirty="0" smtClean="0">
                            <a:latin typeface="Cambria Math" panose="02040503050406030204" pitchFamily="18" charset="0"/>
                          </a:rPr>
                        </m:ctrlPr>
                      </m:dPr>
                      <m:e>
                        <m:sSup>
                          <m:sSupPr>
                            <m:ctrlPr>
                              <a:rPr lang="en-US" sz="2000" b="0" i="1" dirty="0" smtClean="0">
                                <a:latin typeface="Cambria Math" panose="02040503050406030204" pitchFamily="18" charset="0"/>
                              </a:rPr>
                            </m:ctrlPr>
                          </m:sSupPr>
                          <m:e>
                            <m:r>
                              <a:rPr lang="en-US" sz="2000" b="0" i="1" dirty="0" smtClean="0">
                                <a:latin typeface="Cambria Math"/>
                              </a:rPr>
                              <m:t>1</m:t>
                            </m:r>
                          </m:e>
                          <m:sup>
                            <m:r>
                              <a:rPr lang="en-US" sz="2000" b="0" i="1" dirty="0" smtClean="0">
                                <a:latin typeface="Cambria Math"/>
                              </a:rPr>
                              <m:t>2</m:t>
                            </m:r>
                          </m:sup>
                        </m:sSup>
                        <m:r>
                          <a:rPr lang="en-US" sz="2000" b="0" i="1" dirty="0" smtClean="0">
                            <a:latin typeface="Cambria Math"/>
                          </a:rPr>
                          <m:t>+</m:t>
                        </m:r>
                        <m:sSup>
                          <m:sSupPr>
                            <m:ctrlPr>
                              <a:rPr lang="en-US" sz="2000" b="0" i="1" dirty="0" smtClean="0">
                                <a:latin typeface="Cambria Math" panose="02040503050406030204" pitchFamily="18" charset="0"/>
                              </a:rPr>
                            </m:ctrlPr>
                          </m:sSupPr>
                          <m:e>
                            <m:r>
                              <a:rPr lang="en-US" sz="2000" b="0" i="1" dirty="0" smtClean="0">
                                <a:latin typeface="Cambria Math"/>
                              </a:rPr>
                              <m:t>2</m:t>
                            </m:r>
                          </m:e>
                          <m:sup>
                            <m:r>
                              <a:rPr lang="en-US" sz="2000" b="0" i="1" dirty="0" smtClean="0">
                                <a:latin typeface="Cambria Math"/>
                              </a:rPr>
                              <m:t>2</m:t>
                            </m:r>
                          </m:sup>
                        </m:sSup>
                        <m:r>
                          <a:rPr lang="en-US" sz="2000" b="0" i="1" dirty="0" smtClean="0">
                            <a:latin typeface="Cambria Math"/>
                          </a:rPr>
                          <m:t>+</m:t>
                        </m:r>
                        <m:r>
                          <a:rPr lang="en-US" sz="2000" b="0" i="1" dirty="0" smtClean="0">
                            <a:latin typeface="Cambria Math"/>
                            <a:ea typeface="Cambria Math"/>
                          </a:rPr>
                          <m:t>∙∙∙∙∙∙+</m:t>
                        </m:r>
                        <m:sSup>
                          <m:sSupPr>
                            <m:ctrlPr>
                              <a:rPr lang="en-US" sz="2000" b="0" i="1" dirty="0" smtClean="0">
                                <a:latin typeface="Cambria Math" panose="02040503050406030204" pitchFamily="18" charset="0"/>
                                <a:ea typeface="Cambria Math"/>
                              </a:rPr>
                            </m:ctrlPr>
                          </m:sSupPr>
                          <m:e>
                            <m:r>
                              <a:rPr lang="en-US" sz="2000" b="0" i="1" dirty="0" smtClean="0">
                                <a:latin typeface="Cambria Math"/>
                                <a:ea typeface="Cambria Math"/>
                              </a:rPr>
                              <m:t>6</m:t>
                            </m:r>
                          </m:e>
                          <m:sup>
                            <m:r>
                              <a:rPr lang="en-US" sz="2000" b="0" i="1" dirty="0" smtClean="0">
                                <a:latin typeface="Cambria Math"/>
                                <a:ea typeface="Cambria Math"/>
                              </a:rPr>
                              <m:t>2</m:t>
                            </m:r>
                          </m:sup>
                        </m:sSup>
                      </m:e>
                    </m:d>
                    <m:r>
                      <a:rPr lang="en-US" sz="2000" b="0" i="1" dirty="0" smtClean="0">
                        <a:latin typeface="Cambria Math"/>
                        <a:ea typeface="Cambria Math"/>
                      </a:rPr>
                      <m:t>−</m:t>
                    </m:r>
                    <m:sSup>
                      <m:sSupPr>
                        <m:ctrlPr>
                          <a:rPr lang="en-US" sz="2000" b="0" i="1" dirty="0" smtClean="0">
                            <a:latin typeface="Cambria Math" panose="02040503050406030204" pitchFamily="18" charset="0"/>
                            <a:ea typeface="Cambria Math"/>
                          </a:rPr>
                        </m:ctrlPr>
                      </m:sSupPr>
                      <m:e>
                        <m:d>
                          <m:dPr>
                            <m:ctrlPr>
                              <a:rPr lang="en-US" sz="2000" i="1" dirty="0">
                                <a:latin typeface="Cambria Math" panose="02040503050406030204" pitchFamily="18" charset="0"/>
                                <a:ea typeface="Cambria Math"/>
                              </a:rPr>
                            </m:ctrlPr>
                          </m:dPr>
                          <m:e>
                            <m:f>
                              <m:fPr>
                                <m:ctrlPr>
                                  <a:rPr lang="en-US" sz="2000" i="1" dirty="0">
                                    <a:latin typeface="Cambria Math" panose="02040503050406030204" pitchFamily="18" charset="0"/>
                                    <a:ea typeface="Cambria Math"/>
                                  </a:rPr>
                                </m:ctrlPr>
                              </m:fPr>
                              <m:num>
                                <m:r>
                                  <a:rPr lang="en-US" sz="2000" i="1" dirty="0">
                                    <a:latin typeface="Cambria Math"/>
                                    <a:ea typeface="Cambria Math"/>
                                  </a:rPr>
                                  <m:t>7</m:t>
                                </m:r>
                              </m:num>
                              <m:den>
                                <m:r>
                                  <a:rPr lang="en-US" sz="2000" i="1" dirty="0">
                                    <a:latin typeface="Cambria Math"/>
                                    <a:ea typeface="Cambria Math"/>
                                  </a:rPr>
                                  <m:t>2</m:t>
                                </m:r>
                              </m:den>
                            </m:f>
                          </m:e>
                        </m:d>
                      </m:e>
                      <m:sup>
                        <m:r>
                          <a:rPr lang="en-US" sz="2000" b="0" i="1" dirty="0" smtClean="0">
                            <a:latin typeface="Cambria Math"/>
                            <a:ea typeface="Cambria Math"/>
                          </a:rPr>
                          <m:t>2</m:t>
                        </m:r>
                      </m:sup>
                    </m:sSup>
                    <m:r>
                      <a:rPr lang="en-US" sz="2000" b="0" i="1" dirty="0" smtClean="0">
                        <a:latin typeface="Cambria Math"/>
                        <a:ea typeface="Cambria Math"/>
                      </a:rPr>
                      <m:t>=</m:t>
                    </m:r>
                    <m:f>
                      <m:fPr>
                        <m:ctrlPr>
                          <a:rPr lang="en-US" sz="2000" b="0" i="1" dirty="0" smtClean="0">
                            <a:latin typeface="Cambria Math" panose="02040503050406030204" pitchFamily="18" charset="0"/>
                            <a:ea typeface="Cambria Math"/>
                          </a:rPr>
                        </m:ctrlPr>
                      </m:fPr>
                      <m:num>
                        <m:r>
                          <a:rPr lang="en-US" sz="2000" b="0" i="1" dirty="0" smtClean="0">
                            <a:latin typeface="Cambria Math"/>
                            <a:ea typeface="Cambria Math"/>
                          </a:rPr>
                          <m:t>35</m:t>
                        </m:r>
                      </m:num>
                      <m:den>
                        <m:r>
                          <a:rPr lang="en-US" sz="2000" b="0" i="1" dirty="0" smtClean="0">
                            <a:latin typeface="Cambria Math"/>
                            <a:ea typeface="Cambria Math"/>
                          </a:rPr>
                          <m:t>12</m:t>
                        </m:r>
                      </m:den>
                    </m:f>
                  </m:oMath>
                </a14:m>
                <a:endParaRPr lang="en-US" sz="2000" dirty="0"/>
              </a:p>
              <a:p>
                <a:pPr marL="0" indent="0" algn="just">
                  <a:buNone/>
                </a:pPr>
                <a:endParaRPr lang="en-US" sz="2000"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a:blip r:embed="rId2"/>
                <a:stretch>
                  <a:fillRect l="-815" t="-809" r="-741"/>
                </a:stretch>
              </a:blipFill>
            </p:spPr>
            <p:txBody>
              <a:bodyPr/>
              <a:lstStyle/>
              <a:p>
                <a:r>
                  <a:rPr lang="en-IN">
                    <a:noFill/>
                  </a:rPr>
                  <a:t> </a:t>
                </a:r>
              </a:p>
            </p:txBody>
          </p:sp>
        </mc:Fallback>
      </mc:AlternateContent>
      <p:sp>
        <p:nvSpPr>
          <p:cNvPr id="5" name="Footer Placeholder 4"/>
          <p:cNvSpPr>
            <a:spLocks noGrp="1"/>
          </p:cNvSpPr>
          <p:nvPr>
            <p:ph type="ftr" sz="quarter" idx="11"/>
          </p:nvPr>
        </p:nvSpPr>
        <p:spPr>
          <a:xfrm>
            <a:off x="2514600" y="6356350"/>
            <a:ext cx="5029200" cy="365125"/>
          </a:xfrm>
        </p:spPr>
        <p:txBody>
          <a:bodyPr/>
          <a:lstStyle/>
          <a:p>
            <a:pPr lvl="0">
              <a:defRPr/>
            </a:pPr>
            <a:r>
              <a:rPr lang="en-US"/>
              <a:t>Faculty Name   Kunti Mishra   Unit IV</a:t>
            </a:r>
            <a:endParaRPr lang="en-US" dirty="0"/>
          </a:p>
        </p:txBody>
      </p:sp>
      <mc:AlternateContent xmlns:mc="http://schemas.openxmlformats.org/markup-compatibility/2006" xmlns:a14="http://schemas.microsoft.com/office/drawing/2010/main">
        <mc:Choice Requires="a14">
          <p:sp>
            <p:nvSpPr>
              <p:cNvPr id="2" name="TextBox 1"/>
              <p:cNvSpPr txBox="1"/>
              <p:nvPr/>
            </p:nvSpPr>
            <p:spPr>
              <a:xfrm>
                <a:off x="4158641" y="2962405"/>
                <a:ext cx="29527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m:t>
                      </m:r>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4158641" y="2962405"/>
                <a:ext cx="295273" cy="369332"/>
              </a:xfrm>
              <a:prstGeom prst="rect">
                <a:avLst/>
              </a:prstGeom>
              <a:blipFill rotWithShape="0">
                <a:blip r:embed="rId4"/>
                <a:stretch>
                  <a:fillRect/>
                </a:stretch>
              </a:blipFill>
            </p:spPr>
            <p:txBody>
              <a:bodyPr/>
              <a:lstStyle/>
              <a:p>
                <a:r>
                  <a:rPr lang="en-US">
                    <a:noFill/>
                  </a:rPr>
                  <a:t> </a:t>
                </a:r>
              </a:p>
            </p:txBody>
          </p:sp>
        </mc:Fallback>
      </mc:AlternateContent>
      <p:sp>
        <p:nvSpPr>
          <p:cNvPr id="9"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 </a:t>
            </a:r>
          </a:p>
          <a:p>
            <a:pPr lvl="0" algn="ctr">
              <a:spcBef>
                <a:spcPct val="0"/>
              </a:spcBef>
              <a:defRPr/>
            </a:pPr>
            <a:r>
              <a:rPr lang="en-US" sz="2400" b="1" dirty="0"/>
              <a:t>Mathematical expectation(CO4)</a:t>
            </a:r>
          </a:p>
          <a:p>
            <a:pPr algn="ctr">
              <a:spcBef>
                <a:spcPct val="0"/>
              </a:spcBef>
              <a:defRPr/>
            </a:pPr>
            <a:endParaRPr lang="en-US" sz="3000" dirty="0"/>
          </a:p>
        </p:txBody>
      </p:sp>
      <p:sp>
        <p:nvSpPr>
          <p:cNvPr id="6" name="Slide Number Placeholder 5">
            <a:extLst>
              <a:ext uri="{FF2B5EF4-FFF2-40B4-BE49-F238E27FC236}">
                <a16:creationId xmlns:a16="http://schemas.microsoft.com/office/drawing/2014/main" id="{D0D66D05-FFB3-42E5-9416-45CAB2AA28FD}"/>
              </a:ext>
            </a:extLst>
          </p:cNvPr>
          <p:cNvSpPr>
            <a:spLocks noGrp="1"/>
          </p:cNvSpPr>
          <p:nvPr>
            <p:ph type="sldNum" sz="quarter" idx="12"/>
          </p:nvPr>
        </p:nvSpPr>
        <p:spPr/>
        <p:txBody>
          <a:bodyPr/>
          <a:lstStyle/>
          <a:p>
            <a:fld id="{B6F15528-21DE-4FAA-801E-634DDDAF4B2B}" type="slidenum">
              <a:rPr lang="en-US" smtClean="0"/>
              <a:pPr/>
              <a:t>28</a:t>
            </a:fld>
            <a:endParaRPr lang="en-US"/>
          </a:p>
        </p:txBody>
      </p:sp>
      <p:pic>
        <p:nvPicPr>
          <p:cNvPr id="10" name="Picture 9">
            <a:extLst>
              <a:ext uri="{FF2B5EF4-FFF2-40B4-BE49-F238E27FC236}">
                <a16:creationId xmlns:a16="http://schemas.microsoft.com/office/drawing/2014/main" id="{CF3D6109-6216-46BC-9B0F-3787E35743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371600" cy="685801"/>
          </a:xfrm>
          <a:prstGeom prst="rect">
            <a:avLst/>
          </a:prstGeom>
        </p:spPr>
      </p:pic>
      <p:sp>
        <p:nvSpPr>
          <p:cNvPr id="7" name="Date Placeholder 6">
            <a:extLst>
              <a:ext uri="{FF2B5EF4-FFF2-40B4-BE49-F238E27FC236}">
                <a16:creationId xmlns:a16="http://schemas.microsoft.com/office/drawing/2014/main" id="{D0C13309-DB77-4CF3-97C6-1F47252FB47A}"/>
              </a:ext>
            </a:extLst>
          </p:cNvPr>
          <p:cNvSpPr>
            <a:spLocks noGrp="1"/>
          </p:cNvSpPr>
          <p:nvPr>
            <p:ph type="dt" sz="half" idx="10"/>
          </p:nvPr>
        </p:nvSpPr>
        <p:spPr/>
        <p:txBody>
          <a:bodyPr/>
          <a:lstStyle/>
          <a:p>
            <a:fld id="{A35DC4EB-B945-43F9-B7FA-8CB6DC8173A4}" type="datetime1">
              <a:rPr lang="en-US" smtClean="0"/>
              <a:t>1/6/2023</a:t>
            </a:fld>
            <a:endParaRPr lang="en-US"/>
          </a:p>
        </p:txBody>
      </p:sp>
    </p:spTree>
    <p:extLst>
      <p:ext uri="{BB962C8B-B14F-4D97-AF65-F5344CB8AC3E}">
        <p14:creationId xmlns:p14="http://schemas.microsoft.com/office/powerpoint/2010/main" val="2074505645"/>
      </p:ext>
    </p:extLst>
  </p:cSld>
  <p:clrMapOvr>
    <a:masterClrMapping/>
  </p:clrMapOvr>
  <p:transition spd="slow"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51857"/>
            <a:ext cx="8229600" cy="4920343"/>
          </a:xfrm>
        </p:spPr>
        <p:txBody>
          <a:bodyPr>
            <a:normAutofit/>
          </a:bodyPr>
          <a:lstStyle/>
          <a:p>
            <a:pPr marL="0" indent="0">
              <a:buNone/>
            </a:pPr>
            <a:r>
              <a:rPr lang="en-US" sz="2000" dirty="0"/>
              <a:t>Q1. What is the mathematical expectation of the sum of points on n dice?</a:t>
            </a:r>
          </a:p>
          <a:p>
            <a:pPr marL="0" lvl="0" indent="0">
              <a:buNone/>
            </a:pPr>
            <a:endParaRPr lang="en-US" sz="2200" dirty="0"/>
          </a:p>
        </p:txBody>
      </p:sp>
      <p:sp>
        <p:nvSpPr>
          <p:cNvPr id="5" name="Footer Placeholder 4"/>
          <p:cNvSpPr>
            <a:spLocks noGrp="1"/>
          </p:cNvSpPr>
          <p:nvPr>
            <p:ph type="ftr" sz="quarter" idx="11"/>
          </p:nvPr>
        </p:nvSpPr>
        <p:spPr>
          <a:xfrm>
            <a:off x="2514600" y="6356350"/>
            <a:ext cx="5029200" cy="365125"/>
          </a:xfrm>
        </p:spPr>
        <p:txBody>
          <a:bodyPr/>
          <a:lstStyle/>
          <a:p>
            <a:r>
              <a:rPr lang="en-US"/>
              <a:t>Faculty Name   Kunti Mishra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t> </a:t>
            </a:r>
          </a:p>
          <a:p>
            <a:pPr algn="ctr">
              <a:spcBef>
                <a:spcPct val="0"/>
              </a:spcBef>
              <a:defRPr/>
            </a:pPr>
            <a:r>
              <a:rPr lang="en-US" sz="2400" b="1" dirty="0"/>
              <a:t>Daily Quiz(CO4)</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000" b="1" i="0" u="none" strike="noStrike" kern="1200" cap="none" spc="0" normalizeH="0" baseline="0" noProof="0" dirty="0">
              <a:ln>
                <a:noFill/>
              </a:ln>
              <a:solidFill>
                <a:schemeClr val="dk1"/>
              </a:solidFill>
              <a:effectLst/>
              <a:uLnTx/>
              <a:uFillTx/>
            </a:endParaRPr>
          </a:p>
        </p:txBody>
      </p:sp>
      <p:pic>
        <p:nvPicPr>
          <p:cNvPr id="9" name="Picture 8">
            <a:extLst>
              <a:ext uri="{FF2B5EF4-FFF2-40B4-BE49-F238E27FC236}">
                <a16:creationId xmlns:a16="http://schemas.microsoft.com/office/drawing/2014/main" id="{CEC9F4EB-4BF3-45DF-90CB-3EBB4083AD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71600" cy="685801"/>
          </a:xfrm>
          <a:prstGeom prst="rect">
            <a:avLst/>
          </a:prstGeom>
        </p:spPr>
      </p:pic>
      <p:sp>
        <p:nvSpPr>
          <p:cNvPr id="2" name="Date Placeholder 1">
            <a:extLst>
              <a:ext uri="{FF2B5EF4-FFF2-40B4-BE49-F238E27FC236}">
                <a16:creationId xmlns:a16="http://schemas.microsoft.com/office/drawing/2014/main" id="{D48EF306-9FCF-4804-A6AA-9B5695531354}"/>
              </a:ext>
            </a:extLst>
          </p:cNvPr>
          <p:cNvSpPr>
            <a:spLocks noGrp="1"/>
          </p:cNvSpPr>
          <p:nvPr>
            <p:ph type="dt" sz="half" idx="10"/>
          </p:nvPr>
        </p:nvSpPr>
        <p:spPr/>
        <p:txBody>
          <a:bodyPr/>
          <a:lstStyle/>
          <a:p>
            <a:fld id="{B0EA3FDC-C6E2-4CA4-BA5A-E07DE3723A04}" type="datetime1">
              <a:rPr lang="en-US" smtClean="0"/>
              <a:t>1/6/2023</a:t>
            </a:fld>
            <a:endParaRPr lang="en-US"/>
          </a:p>
        </p:txBody>
      </p:sp>
    </p:spTree>
    <p:extLst>
      <p:ext uri="{BB962C8B-B14F-4D97-AF65-F5344CB8AC3E}">
        <p14:creationId xmlns:p14="http://schemas.microsoft.com/office/powerpoint/2010/main" val="631781968"/>
      </p:ext>
    </p:extLst>
  </p:cSld>
  <p:clrMapOvr>
    <a:masterClrMapping/>
  </p:clrMapOvr>
  <p:transition spd="slow" advTm="2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D4483B01-A5A2-47A5-AFD1-FED0A8A89D45}" type="datetime1">
              <a:rPr lang="en-US" smtClean="0"/>
              <a:t>1/6/2023</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dirty="0"/>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mn-lt"/>
                <a:ea typeface="+mn-ea"/>
                <a:cs typeface="+mn-cs"/>
              </a:rPr>
              <a:t>Evaluation </a:t>
            </a:r>
            <a:r>
              <a:rPr kumimoji="0" lang="en-US" sz="2400" b="1" i="0" u="none" strike="noStrike" kern="1200" cap="none" spc="0" normalizeH="0" baseline="0" noProof="0" dirty="0" err="1">
                <a:ln>
                  <a:noFill/>
                </a:ln>
                <a:solidFill>
                  <a:schemeClr val="dk1"/>
                </a:solidFill>
                <a:effectLst/>
                <a:uLnTx/>
                <a:uFillTx/>
                <a:latin typeface="+mn-lt"/>
                <a:ea typeface="+mn-ea"/>
                <a:cs typeface="+mn-cs"/>
              </a:rPr>
              <a:t>Sche</a:t>
            </a:r>
            <a:r>
              <a:rPr lang="en-US" sz="2400" b="1" dirty="0"/>
              <a:t>me</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9"/>
          <p:cNvSpPr>
            <a:spLocks noGrp="1"/>
          </p:cNvSpPr>
          <p:nvPr>
            <p:ph type="ftr" sz="quarter" idx="11"/>
          </p:nvPr>
        </p:nvSpPr>
        <p:spPr>
          <a:xfrm>
            <a:off x="2514600" y="6356350"/>
            <a:ext cx="5029200" cy="365125"/>
          </a:xfrm>
        </p:spPr>
        <p:txBody>
          <a:bodyPr/>
          <a:lstStyle/>
          <a:p>
            <a:r>
              <a:rPr lang="en-US"/>
              <a:t>Faculty Name   Kunti Mishra   Unit IV</a:t>
            </a:r>
            <a:endParaRPr lang="en-US" dirty="0"/>
          </a:p>
        </p:txBody>
      </p:sp>
      <p:pic>
        <p:nvPicPr>
          <p:cNvPr id="13" name="Picture 12">
            <a:extLst>
              <a:ext uri="{FF2B5EF4-FFF2-40B4-BE49-F238E27FC236}">
                <a16:creationId xmlns:a16="http://schemas.microsoft.com/office/drawing/2014/main" id="{67B7BB02-406A-4D53-904F-785909EE86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5977"/>
            <a:ext cx="1295400" cy="549276"/>
          </a:xfrm>
          <a:prstGeom prst="rect">
            <a:avLst/>
          </a:prstGeom>
        </p:spPr>
      </p:pic>
      <p:pic>
        <p:nvPicPr>
          <p:cNvPr id="9" name="Content Placeholder 8">
            <a:extLst>
              <a:ext uri="{FF2B5EF4-FFF2-40B4-BE49-F238E27FC236}">
                <a16:creationId xmlns:a16="http://schemas.microsoft.com/office/drawing/2014/main" id="{43994EC5-E66A-465F-B5FE-784B1953C8A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600200" y="838200"/>
            <a:ext cx="6629400" cy="5327650"/>
          </a:xfrm>
        </p:spPr>
      </p:pic>
      <p:sp>
        <p:nvSpPr>
          <p:cNvPr id="15" name="Rectangle 14">
            <a:extLst>
              <a:ext uri="{FF2B5EF4-FFF2-40B4-BE49-F238E27FC236}">
                <a16:creationId xmlns:a16="http://schemas.microsoft.com/office/drawing/2014/main" id="{DE197406-7DEA-43B8-82B3-A93CAC26390D}"/>
              </a:ext>
            </a:extLst>
          </p:cNvPr>
          <p:cNvSpPr/>
          <p:nvPr/>
        </p:nvSpPr>
        <p:spPr>
          <a:xfrm>
            <a:off x="1600200" y="2438400"/>
            <a:ext cx="6467475"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i-IN">
              <a:solidFill>
                <a:srgbClr val="FF0000"/>
              </a:solidFill>
            </a:endParaRPr>
          </a:p>
        </p:txBody>
      </p:sp>
    </p:spTree>
    <p:extLst>
      <p:ext uri="{BB962C8B-B14F-4D97-AF65-F5344CB8AC3E}">
        <p14:creationId xmlns:p14="http://schemas.microsoft.com/office/powerpoint/2010/main" val="2133722888"/>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Font typeface="Wingdings" panose="05000000000000000000" pitchFamily="2" charset="2"/>
              <a:buChar char="ü"/>
            </a:pPr>
            <a:r>
              <a:rPr lang="en-US" sz="2000" dirty="0"/>
              <a:t>Mathematical expectation</a:t>
            </a:r>
          </a:p>
          <a:p>
            <a:pPr lvl="0">
              <a:buFont typeface="Wingdings" pitchFamily="2" charset="2"/>
              <a:buChar char="ü"/>
            </a:pPr>
            <a:r>
              <a:rPr lang="en-US" sz="2000" dirty="0"/>
              <a:t>Mean</a:t>
            </a:r>
          </a:p>
          <a:p>
            <a:pPr lvl="0">
              <a:buFont typeface="Wingdings" pitchFamily="2" charset="2"/>
              <a:buChar char="ü"/>
            </a:pPr>
            <a:r>
              <a:rPr lang="en-US" sz="2000" dirty="0"/>
              <a:t>Variance</a:t>
            </a: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Recap(CO4)</a:t>
            </a:r>
            <a:endParaRPr kumimoji="0" lang="en-US" sz="2400" b="1" i="0" u="none" strike="noStrike" kern="1200" cap="none" spc="0" normalizeH="0" baseline="0" noProof="0" dirty="0">
              <a:ln>
                <a:noFill/>
              </a:ln>
              <a:solidFill>
                <a:schemeClr val="dk1"/>
              </a:solidFill>
              <a:effectLst/>
              <a:uLnTx/>
              <a:uFillTx/>
            </a:endParaRPr>
          </a:p>
        </p:txBody>
      </p:sp>
      <p:sp>
        <p:nvSpPr>
          <p:cNvPr id="5" name="Slide Number Placeholder 4">
            <a:extLst>
              <a:ext uri="{FF2B5EF4-FFF2-40B4-BE49-F238E27FC236}">
                <a16:creationId xmlns:a16="http://schemas.microsoft.com/office/drawing/2014/main" id="{D5870352-636E-4242-B3AB-5B2C51425B55}"/>
              </a:ext>
            </a:extLst>
          </p:cNvPr>
          <p:cNvSpPr>
            <a:spLocks noGrp="1"/>
          </p:cNvSpPr>
          <p:nvPr>
            <p:ph type="sldNum" sz="quarter" idx="12"/>
          </p:nvPr>
        </p:nvSpPr>
        <p:spPr/>
        <p:txBody>
          <a:bodyPr/>
          <a:lstStyle/>
          <a:p>
            <a:fld id="{B6F15528-21DE-4FAA-801E-634DDDAF4B2B}" type="slidenum">
              <a:rPr lang="en-US" smtClean="0"/>
              <a:pPr/>
              <a:t>30</a:t>
            </a:fld>
            <a:endParaRPr lang="en-US"/>
          </a:p>
        </p:txBody>
      </p:sp>
      <p:pic>
        <p:nvPicPr>
          <p:cNvPr id="8" name="Picture 7">
            <a:extLst>
              <a:ext uri="{FF2B5EF4-FFF2-40B4-BE49-F238E27FC236}">
                <a16:creationId xmlns:a16="http://schemas.microsoft.com/office/drawing/2014/main" id="{7D67C4AD-6244-45F6-8D7E-E125CD3EA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71600" cy="685801"/>
          </a:xfrm>
          <a:prstGeom prst="rect">
            <a:avLst/>
          </a:prstGeom>
        </p:spPr>
      </p:pic>
      <p:sp>
        <p:nvSpPr>
          <p:cNvPr id="6" name="Date Placeholder 5">
            <a:extLst>
              <a:ext uri="{FF2B5EF4-FFF2-40B4-BE49-F238E27FC236}">
                <a16:creationId xmlns:a16="http://schemas.microsoft.com/office/drawing/2014/main" id="{9071AD4F-3293-448F-B8A2-31D54B6E1326}"/>
              </a:ext>
            </a:extLst>
          </p:cNvPr>
          <p:cNvSpPr>
            <a:spLocks noGrp="1"/>
          </p:cNvSpPr>
          <p:nvPr>
            <p:ph type="dt" sz="half" idx="10"/>
          </p:nvPr>
        </p:nvSpPr>
        <p:spPr/>
        <p:txBody>
          <a:bodyPr/>
          <a:lstStyle/>
          <a:p>
            <a:fld id="{9AB289D9-4784-4125-9F9B-1634F5C91F18}" type="datetime1">
              <a:rPr lang="en-US" smtClean="0"/>
              <a:t>1/6/2023</a:t>
            </a:fld>
            <a:endParaRPr lang="en-US"/>
          </a:p>
        </p:txBody>
      </p:sp>
      <p:sp>
        <p:nvSpPr>
          <p:cNvPr id="10" name="Footer Placeholder 9">
            <a:extLst>
              <a:ext uri="{FF2B5EF4-FFF2-40B4-BE49-F238E27FC236}">
                <a16:creationId xmlns:a16="http://schemas.microsoft.com/office/drawing/2014/main" id="{58826BF7-9F68-4EC2-98AE-A052D7867406}"/>
              </a:ext>
            </a:extLst>
          </p:cNvPr>
          <p:cNvSpPr>
            <a:spLocks noGrp="1"/>
          </p:cNvSpPr>
          <p:nvPr>
            <p:ph type="ftr" sz="quarter" idx="11"/>
          </p:nvPr>
        </p:nvSpPr>
        <p:spPr/>
        <p:txBody>
          <a:bodyPr/>
          <a:lstStyle/>
          <a:p>
            <a:r>
              <a:rPr lang="en-US"/>
              <a:t>Faculty Name   Kunti Mishra   Unit IV</a:t>
            </a:r>
            <a:endParaRPr lang="en-US" dirty="0"/>
          </a:p>
        </p:txBody>
      </p:sp>
    </p:spTree>
    <p:extLst>
      <p:ext uri="{BB962C8B-B14F-4D97-AF65-F5344CB8AC3E}">
        <p14:creationId xmlns:p14="http://schemas.microsoft.com/office/powerpoint/2010/main" val="20982463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000" dirty="0"/>
              <a:t>In probability theory and statistics, the </a:t>
            </a:r>
            <a:r>
              <a:rPr lang="en-US" sz="2000" i="1" dirty="0"/>
              <a:t>moment</a:t>
            </a:r>
            <a:r>
              <a:rPr lang="en-US" sz="2000" dirty="0"/>
              <a:t>-</a:t>
            </a:r>
            <a:r>
              <a:rPr lang="en-US" sz="2000" i="1" dirty="0"/>
              <a:t>generating function</a:t>
            </a:r>
            <a:r>
              <a:rPr lang="en-US" sz="2000" dirty="0"/>
              <a:t> of a real-valued random variable is an alternative specification of its probability .</a:t>
            </a:r>
            <a:endParaRPr lang="en-US" sz="2000" b="0" dirty="0"/>
          </a:p>
        </p:txBody>
      </p:sp>
      <p:sp>
        <p:nvSpPr>
          <p:cNvPr id="5" name="Footer Placeholder 4"/>
          <p:cNvSpPr>
            <a:spLocks noGrp="1"/>
          </p:cNvSpPr>
          <p:nvPr>
            <p:ph type="ftr" sz="quarter" idx="11"/>
          </p:nvPr>
        </p:nvSpPr>
        <p:spPr>
          <a:xfrm>
            <a:off x="2514600" y="6356350"/>
            <a:ext cx="5029200" cy="365125"/>
          </a:xfrm>
        </p:spPr>
        <p:txBody>
          <a:bodyPr/>
          <a:lstStyle/>
          <a:p>
            <a:r>
              <a:rPr lang="en-US"/>
              <a:t>Faculty Name   Kunti Mishra   Unit IV</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Topic Objective(CO4)</a:t>
            </a:r>
            <a:endParaRPr kumimoji="0" lang="en-US" sz="2400" b="1" i="0" u="none" strike="noStrike" kern="1200" cap="none" spc="0" normalizeH="0" baseline="0" noProof="0" dirty="0">
              <a:ln>
                <a:noFill/>
              </a:ln>
              <a:solidFill>
                <a:schemeClr val="dk1"/>
              </a:solidFill>
              <a:effectLst/>
              <a:uLnTx/>
              <a:uFillTx/>
            </a:endParaRPr>
          </a:p>
        </p:txBody>
      </p:sp>
      <p:sp>
        <p:nvSpPr>
          <p:cNvPr id="2" name="Slide Number Placeholder 1">
            <a:extLst>
              <a:ext uri="{FF2B5EF4-FFF2-40B4-BE49-F238E27FC236}">
                <a16:creationId xmlns:a16="http://schemas.microsoft.com/office/drawing/2014/main" id="{ECCEA611-7A9D-490A-B03E-DA883472774A}"/>
              </a:ext>
            </a:extLst>
          </p:cNvPr>
          <p:cNvSpPr>
            <a:spLocks noGrp="1"/>
          </p:cNvSpPr>
          <p:nvPr>
            <p:ph type="sldNum" sz="quarter" idx="12"/>
          </p:nvPr>
        </p:nvSpPr>
        <p:spPr/>
        <p:txBody>
          <a:bodyPr/>
          <a:lstStyle/>
          <a:p>
            <a:fld id="{B6F15528-21DE-4FAA-801E-634DDDAF4B2B}" type="slidenum">
              <a:rPr lang="en-US" smtClean="0"/>
              <a:pPr/>
              <a:t>31</a:t>
            </a:fld>
            <a:endParaRPr lang="en-US"/>
          </a:p>
        </p:txBody>
      </p:sp>
      <p:pic>
        <p:nvPicPr>
          <p:cNvPr id="9" name="Picture 8">
            <a:extLst>
              <a:ext uri="{FF2B5EF4-FFF2-40B4-BE49-F238E27FC236}">
                <a16:creationId xmlns:a16="http://schemas.microsoft.com/office/drawing/2014/main" id="{C52F8887-A423-48B2-AA9A-1ACA12E8BB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71600" cy="685801"/>
          </a:xfrm>
          <a:prstGeom prst="rect">
            <a:avLst/>
          </a:prstGeom>
        </p:spPr>
      </p:pic>
      <p:sp>
        <p:nvSpPr>
          <p:cNvPr id="6" name="Date Placeholder 5">
            <a:extLst>
              <a:ext uri="{FF2B5EF4-FFF2-40B4-BE49-F238E27FC236}">
                <a16:creationId xmlns:a16="http://schemas.microsoft.com/office/drawing/2014/main" id="{FEC1E2B5-9211-4755-B6C4-DEA9A14997AD}"/>
              </a:ext>
            </a:extLst>
          </p:cNvPr>
          <p:cNvSpPr>
            <a:spLocks noGrp="1"/>
          </p:cNvSpPr>
          <p:nvPr>
            <p:ph type="dt" sz="half" idx="10"/>
          </p:nvPr>
        </p:nvSpPr>
        <p:spPr/>
        <p:txBody>
          <a:bodyPr/>
          <a:lstStyle/>
          <a:p>
            <a:fld id="{D4E5048F-62AF-4902-9DA6-26C7318AC7C6}" type="datetime1">
              <a:rPr lang="en-US" smtClean="0"/>
              <a:t>1/6/2023</a:t>
            </a:fld>
            <a:endParaRPr lang="en-US"/>
          </a:p>
        </p:txBody>
      </p:sp>
    </p:spTree>
    <p:extLst>
      <p:ext uri="{BB962C8B-B14F-4D97-AF65-F5344CB8AC3E}">
        <p14:creationId xmlns:p14="http://schemas.microsoft.com/office/powerpoint/2010/main" val="30783523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a:buFont typeface="Wingdings" pitchFamily="2" charset="2"/>
                  <a:buChar char="q"/>
                </a:pPr>
                <a:r>
                  <a:rPr lang="en-US" sz="2000" b="1" dirty="0"/>
                  <a:t>MOMENT GENERATING FUNCTION:</a:t>
                </a:r>
              </a:p>
              <a:p>
                <a:pPr marL="0" indent="0">
                  <a:buNone/>
                </a:pPr>
                <a:r>
                  <a:rPr lang="en-US" sz="2000" dirty="0"/>
                  <a:t>An indirect method for computing moments is known as moment generating function. The  method depends on the finding of the moments generating function.</a:t>
                </a:r>
              </a:p>
              <a:p>
                <a:pPr>
                  <a:buFont typeface="Wingdings" pitchFamily="2" charset="2"/>
                  <a:buChar char="v"/>
                </a:pPr>
                <a:r>
                  <a:rPr lang="en-US" sz="2000" b="1" dirty="0"/>
                  <a:t>In Case of Continuous Variable </a:t>
                </a:r>
                <a14:m>
                  <m:oMath xmlns:m="http://schemas.openxmlformats.org/officeDocument/2006/math">
                    <m:r>
                      <a:rPr lang="en-US" sz="2000" b="1" i="1" smtClean="0">
                        <a:latin typeface="Cambria Math" panose="02040503050406030204" pitchFamily="18" charset="0"/>
                      </a:rPr>
                      <m:t>𝒙</m:t>
                    </m:r>
                  </m:oMath>
                </a14:m>
                <a:r>
                  <a:rPr lang="en-US" sz="2000" b="1" dirty="0"/>
                  <a:t>,it is defined as</a:t>
                </a: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𝑀</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m:t>
                      </m:r>
                      <m:nary>
                        <m:naryPr>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𝑎</m:t>
                          </m:r>
                        </m:sub>
                        <m:sup>
                          <m:r>
                            <a:rPr lang="en-US" sz="2000" b="0" i="1" smtClean="0">
                              <a:latin typeface="Cambria Math" panose="02040503050406030204" pitchFamily="18" charset="0"/>
                            </a:rPr>
                            <m:t>𝑏</m:t>
                          </m:r>
                        </m:sup>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𝑡𝑥</m:t>
                              </m:r>
                            </m:sup>
                          </m:sSup>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𝑑𝑥</m:t>
                          </m:r>
                        </m:e>
                      </m:nary>
                    </m:oMath>
                  </m:oMathPara>
                </a14:m>
                <a:endParaRPr lang="en-US" sz="2000" b="0" dirty="0"/>
              </a:p>
              <a:p>
                <a:pPr marL="0" indent="0">
                  <a:buNone/>
                </a:pPr>
                <a:r>
                  <a:rPr lang="en-US" sz="2000" dirty="0"/>
                  <a:t>Where integral is a function of parameter t only. The limit a, b can be</a:t>
                </a:r>
              </a:p>
              <a:p>
                <a:pPr marL="0" indent="0">
                  <a:buNone/>
                </a:pPr>
                <a14:m>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ea typeface="Cambria Math"/>
                      </a:rPr>
                      <m:t>∞ </m:t>
                    </m:r>
                    <m:r>
                      <a:rPr lang="en-US" sz="2000" b="0" i="1" smtClean="0">
                        <a:latin typeface="Cambria Math" panose="02040503050406030204" pitchFamily="18" charset="0"/>
                        <a:ea typeface="Cambria Math"/>
                      </a:rPr>
                      <m:t>𝑎𝑛𝑑</m:t>
                    </m:r>
                    <m:r>
                      <a:rPr lang="en-US" sz="2000" b="0" i="1" smtClean="0">
                        <a:latin typeface="Cambria Math" panose="02040503050406030204" pitchFamily="18" charset="0"/>
                        <a:ea typeface="Cambria Math"/>
                      </a:rPr>
                      <m:t> ∞ </m:t>
                    </m:r>
                  </m:oMath>
                </a14:m>
                <a:r>
                  <a:rPr lang="en-US" sz="2000" b="0" dirty="0"/>
                  <a:t>respectively. It is possible to associate a moment generating function with the distribution only when all the moments of the distribution are finite.</a:t>
                </a:r>
              </a:p>
              <a:p>
                <a:pPr marL="0" indent="0">
                  <a:buNone/>
                </a:pPr>
                <a:r>
                  <a:rPr lang="en-US" sz="2000" dirty="0"/>
                  <a:t>Let us see how </a:t>
                </a:r>
                <a14:m>
                  <m:oMath xmlns:m="http://schemas.openxmlformats.org/officeDocument/2006/math">
                    <m:r>
                      <a:rPr lang="en-US" sz="2000" b="0" i="1" smtClean="0">
                        <a:latin typeface="Cambria Math" panose="02040503050406030204" pitchFamily="18" charset="0"/>
                      </a:rPr>
                      <m:t>𝑀</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 </m:t>
                    </m:r>
                  </m:oMath>
                </a14:m>
                <a:r>
                  <a:rPr lang="en-US" sz="2000" b="0" dirty="0"/>
                  <a:t>generates moments. For this let us assume</a:t>
                </a:r>
              </a:p>
              <a:p>
                <a:pPr marL="0" indent="0">
                  <a:buNone/>
                </a:pPr>
                <a:endParaRPr lang="en-US" sz="2200"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a:blip r:embed="rId2"/>
                <a:stretch>
                  <a:fillRect l="-815" t="-809" r="-1259"/>
                </a:stretch>
              </a:blipFill>
            </p:spPr>
            <p:txBody>
              <a:bodyPr/>
              <a:lstStyle/>
              <a:p>
                <a:r>
                  <a:rPr lang="en-IN">
                    <a:noFill/>
                  </a:rPr>
                  <a:t> </a:t>
                </a:r>
              </a:p>
            </p:txBody>
          </p:sp>
        </mc:Fallback>
      </mc:AlternateContent>
      <p:sp>
        <p:nvSpPr>
          <p:cNvPr id="5" name="Footer Placeholder 4"/>
          <p:cNvSpPr>
            <a:spLocks noGrp="1"/>
          </p:cNvSpPr>
          <p:nvPr>
            <p:ph type="ftr" sz="quarter" idx="11"/>
          </p:nvPr>
        </p:nvSpPr>
        <p:spPr>
          <a:xfrm>
            <a:off x="2514600" y="6356350"/>
            <a:ext cx="5029200" cy="365125"/>
          </a:xfrm>
        </p:spPr>
        <p:txBody>
          <a:bodyPr/>
          <a:lstStyle/>
          <a:p>
            <a:r>
              <a:rPr lang="en-US"/>
              <a:t>Faculty Name   Kunti Mishra   Unit IV</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Moment Generating Function(CO4)</a:t>
            </a:r>
            <a:endParaRPr kumimoji="0" lang="en-US" sz="2400" b="1" i="0" u="none" strike="noStrike" kern="1200" cap="none" spc="0" normalizeH="0" baseline="0" noProof="0" dirty="0">
              <a:ln>
                <a:noFill/>
              </a:ln>
              <a:solidFill>
                <a:schemeClr val="dk1"/>
              </a:solidFill>
              <a:effectLst/>
              <a:uLnTx/>
              <a:uFillTx/>
            </a:endParaRPr>
          </a:p>
        </p:txBody>
      </p:sp>
      <p:sp>
        <p:nvSpPr>
          <p:cNvPr id="2" name="Slide Number Placeholder 1">
            <a:extLst>
              <a:ext uri="{FF2B5EF4-FFF2-40B4-BE49-F238E27FC236}">
                <a16:creationId xmlns:a16="http://schemas.microsoft.com/office/drawing/2014/main" id="{09FB981D-4D8A-484A-8E1F-44C30C2256F4}"/>
              </a:ext>
            </a:extLst>
          </p:cNvPr>
          <p:cNvSpPr>
            <a:spLocks noGrp="1"/>
          </p:cNvSpPr>
          <p:nvPr>
            <p:ph type="sldNum" sz="quarter" idx="12"/>
          </p:nvPr>
        </p:nvSpPr>
        <p:spPr/>
        <p:txBody>
          <a:bodyPr/>
          <a:lstStyle/>
          <a:p>
            <a:fld id="{B6F15528-21DE-4FAA-801E-634DDDAF4B2B}" type="slidenum">
              <a:rPr lang="en-US" smtClean="0"/>
              <a:pPr/>
              <a:t>32</a:t>
            </a:fld>
            <a:endParaRPr lang="en-US"/>
          </a:p>
        </p:txBody>
      </p:sp>
      <p:pic>
        <p:nvPicPr>
          <p:cNvPr id="9" name="Picture 8">
            <a:extLst>
              <a:ext uri="{FF2B5EF4-FFF2-40B4-BE49-F238E27FC236}">
                <a16:creationId xmlns:a16="http://schemas.microsoft.com/office/drawing/2014/main" id="{7834E2D6-F63F-40FA-B9D7-BBA17E88F7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71600" cy="685801"/>
          </a:xfrm>
          <a:prstGeom prst="rect">
            <a:avLst/>
          </a:prstGeom>
        </p:spPr>
      </p:pic>
      <p:sp>
        <p:nvSpPr>
          <p:cNvPr id="6" name="Date Placeholder 5">
            <a:extLst>
              <a:ext uri="{FF2B5EF4-FFF2-40B4-BE49-F238E27FC236}">
                <a16:creationId xmlns:a16="http://schemas.microsoft.com/office/drawing/2014/main" id="{115C7FB0-B6EC-408F-BE17-4E2BA1D4ABDB}"/>
              </a:ext>
            </a:extLst>
          </p:cNvPr>
          <p:cNvSpPr>
            <a:spLocks noGrp="1"/>
          </p:cNvSpPr>
          <p:nvPr>
            <p:ph type="dt" sz="half" idx="10"/>
          </p:nvPr>
        </p:nvSpPr>
        <p:spPr/>
        <p:txBody>
          <a:bodyPr/>
          <a:lstStyle/>
          <a:p>
            <a:fld id="{1EA97E7B-EFBA-43F0-8BB9-85F82C3E1D31}" type="datetime1">
              <a:rPr lang="en-US" smtClean="0"/>
              <a:t>1/6/2023</a:t>
            </a:fld>
            <a:endParaRPr lang="en-US"/>
          </a:p>
        </p:txBody>
      </p:sp>
    </p:spTree>
    <p:extLst>
      <p:ext uri="{BB962C8B-B14F-4D97-AF65-F5344CB8AC3E}">
        <p14:creationId xmlns:p14="http://schemas.microsoft.com/office/powerpoint/2010/main" val="33955160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lstStyle/>
              <a:p>
                <a:pPr marL="0" indent="0">
                  <a:buNone/>
                </a:pPr>
                <a:r>
                  <a:rPr lang="en-US" sz="2000" dirty="0"/>
                  <a:t>That </a:t>
                </a:r>
                <a14:m>
                  <m:oMath xmlns:m="http://schemas.openxmlformats.org/officeDocument/2006/math">
                    <m:r>
                      <a:rPr lang="en-US" sz="2000" b="0" i="1" smtClean="0">
                        <a:latin typeface="Cambria Math"/>
                      </a:rPr>
                      <m:t>𝑓</m:t>
                    </m:r>
                    <m:d>
                      <m:dPr>
                        <m:ctrlPr>
                          <a:rPr lang="en-US" sz="2000" b="0" i="1" smtClean="0">
                            <a:latin typeface="Cambria Math" panose="02040503050406030204" pitchFamily="18" charset="0"/>
                          </a:rPr>
                        </m:ctrlPr>
                      </m:dPr>
                      <m:e>
                        <m:r>
                          <a:rPr lang="en-US" sz="2000" b="0" i="1" smtClean="0">
                            <a:latin typeface="Cambria Math"/>
                          </a:rPr>
                          <m:t>𝑥</m:t>
                        </m:r>
                      </m:e>
                    </m:d>
                  </m:oMath>
                </a14:m>
                <a:r>
                  <a:rPr lang="en-US" sz="2000" dirty="0"/>
                  <a:t> is a distribution function for which the integral given by(1) </a:t>
                </a:r>
                <a:r>
                  <a:rPr lang="en-US" sz="2000" dirty="0" err="1"/>
                  <a:t>exsists</a:t>
                </a:r>
                <a:r>
                  <a:rPr lang="en-US" sz="2000" dirty="0"/>
                  <a:t>.  Then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a:rPr>
                          <m:t>𝑒</m:t>
                        </m:r>
                      </m:e>
                      <m:sup>
                        <m:r>
                          <a:rPr lang="en-US" sz="2000" b="0" i="1" smtClean="0">
                            <a:latin typeface="Cambria Math"/>
                          </a:rPr>
                          <m:t>𝑡𝑥</m:t>
                        </m:r>
                      </m:sup>
                    </m:sSup>
                  </m:oMath>
                </a14:m>
                <a:r>
                  <a:rPr lang="en-US" sz="2000" dirty="0"/>
                  <a:t> may be expanded in a power series and the integration may be performed term by term. It follows that</a:t>
                </a: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a:rPr>
                        <m:t>𝑀</m:t>
                      </m:r>
                      <m:d>
                        <m:dPr>
                          <m:ctrlPr>
                            <a:rPr lang="en-US" sz="2000" b="0" i="1" smtClean="0">
                              <a:latin typeface="Cambria Math" panose="02040503050406030204" pitchFamily="18" charset="0"/>
                            </a:rPr>
                          </m:ctrlPr>
                        </m:dPr>
                        <m:e>
                          <m:r>
                            <a:rPr lang="en-US" sz="2000" b="0" i="1" smtClean="0">
                              <a:latin typeface="Cambria Math"/>
                            </a:rPr>
                            <m:t>𝑡</m:t>
                          </m:r>
                        </m:e>
                      </m:d>
                      <m:r>
                        <a:rPr lang="en-US" sz="2000" b="0" i="1" smtClean="0">
                          <a:latin typeface="Cambria Math"/>
                        </a:rPr>
                        <m:t>=</m:t>
                      </m:r>
                      <m:nary>
                        <m:naryPr>
                          <m:ctrlPr>
                            <a:rPr lang="en-US" sz="2000" b="0" i="1" smtClean="0">
                              <a:latin typeface="Cambria Math" panose="02040503050406030204" pitchFamily="18" charset="0"/>
                            </a:rPr>
                          </m:ctrlPr>
                        </m:naryPr>
                        <m:sub>
                          <m:r>
                            <m:rPr>
                              <m:brk m:alnAt="23"/>
                            </m:rPr>
                            <a:rPr lang="en-US" sz="2000" b="0" i="1" smtClean="0">
                              <a:latin typeface="Cambria Math"/>
                            </a:rPr>
                            <m:t>𝑎</m:t>
                          </m:r>
                        </m:sub>
                        <m:sup>
                          <m:r>
                            <a:rPr lang="en-US" sz="2000" b="0" i="1" smtClean="0">
                              <a:latin typeface="Cambria Math"/>
                            </a:rPr>
                            <m:t>𝑏</m:t>
                          </m:r>
                        </m:sup>
                        <m:e>
                          <m:d>
                            <m:dPr>
                              <m:ctrlPr>
                                <a:rPr lang="en-US" sz="2000" b="0" i="1" smtClean="0">
                                  <a:latin typeface="Cambria Math" panose="02040503050406030204" pitchFamily="18" charset="0"/>
                                </a:rPr>
                              </m:ctrlPr>
                            </m:dPr>
                            <m:e>
                              <m:r>
                                <a:rPr lang="en-US" sz="2000" b="0" i="1" smtClean="0">
                                  <a:latin typeface="Cambria Math"/>
                                </a:rPr>
                                <m:t>1+</m:t>
                              </m:r>
                              <m:r>
                                <a:rPr lang="en-US" sz="2000" b="0" i="1" smtClean="0">
                                  <a:latin typeface="Cambria Math"/>
                                </a:rPr>
                                <m:t>𝑡𝑥</m:t>
                              </m:r>
                              <m:r>
                                <a:rPr lang="en-IN" sz="2000" b="0" i="1" smtClean="0">
                                  <a:latin typeface="Cambria Math" panose="02040503050406030204" pitchFamily="18" charset="0"/>
                                </a:rPr>
                                <m:t>+</m:t>
                              </m:r>
                              <m:f>
                                <m:fPr>
                                  <m:ctrlPr>
                                    <a:rPr lang="en-US" sz="2000" b="0" i="1" smtClean="0">
                                      <a:latin typeface="Cambria Math" panose="02040503050406030204" pitchFamily="18" charset="0"/>
                                    </a:rPr>
                                  </m:ctrlPr>
                                </m:fPr>
                                <m:num>
                                  <m:sSup>
                                    <m:sSupPr>
                                      <m:ctrlPr>
                                        <a:rPr lang="en-US" sz="2000" b="0" i="1" smtClean="0">
                                          <a:latin typeface="Cambria Math" panose="02040503050406030204" pitchFamily="18" charset="0"/>
                                        </a:rPr>
                                      </m:ctrlPr>
                                    </m:sSupPr>
                                    <m:e>
                                      <m:r>
                                        <a:rPr lang="en-US" sz="2000" b="0" i="1" smtClean="0">
                                          <a:latin typeface="Cambria Math"/>
                                        </a:rPr>
                                        <m:t>𝑡</m:t>
                                      </m:r>
                                    </m:e>
                                    <m:sup>
                                      <m:r>
                                        <a:rPr lang="en-US" sz="2000" b="0" i="1" smtClean="0">
                                          <a:latin typeface="Cambria Math"/>
                                        </a:rPr>
                                        <m:t>2</m:t>
                                      </m:r>
                                    </m:sup>
                                  </m:sSup>
                                </m:num>
                                <m:den>
                                  <m:r>
                                    <a:rPr lang="en-US" sz="2000" b="0" i="1" smtClean="0">
                                      <a:latin typeface="Cambria Math"/>
                                    </a:rPr>
                                    <m:t>2</m:t>
                                  </m:r>
                                </m:den>
                              </m:f>
                              <m:sSup>
                                <m:sSupPr>
                                  <m:ctrlPr>
                                    <a:rPr lang="en-US" sz="2000" b="0" i="1" smtClean="0">
                                      <a:latin typeface="Cambria Math" panose="02040503050406030204" pitchFamily="18" charset="0"/>
                                    </a:rPr>
                                  </m:ctrlPr>
                                </m:sSupPr>
                                <m:e>
                                  <m:r>
                                    <a:rPr lang="en-US" sz="2000" b="0" i="1" smtClean="0">
                                      <a:latin typeface="Cambria Math"/>
                                    </a:rPr>
                                    <m:t>𝑥</m:t>
                                  </m:r>
                                </m:e>
                                <m:sup>
                                  <m:r>
                                    <a:rPr lang="en-US" sz="2000" b="0" i="1" smtClean="0">
                                      <a:latin typeface="Cambria Math"/>
                                    </a:rPr>
                                    <m:t>2</m:t>
                                  </m:r>
                                </m:sup>
                              </m:sSup>
                              <m:r>
                                <a:rPr lang="en-US" sz="2000" b="0" i="1" smtClean="0">
                                  <a:latin typeface="Cambria Math"/>
                                </a:rPr>
                                <m:t>+…</m:t>
                              </m:r>
                            </m:e>
                          </m:d>
                          <m:r>
                            <a:rPr lang="en-US" sz="2000" b="0" i="1" smtClean="0">
                              <a:latin typeface="Cambria Math"/>
                            </a:rPr>
                            <m:t>𝑓</m:t>
                          </m:r>
                          <m:d>
                            <m:dPr>
                              <m:ctrlPr>
                                <a:rPr lang="en-US" sz="2000" b="0" i="1" smtClean="0">
                                  <a:latin typeface="Cambria Math" panose="02040503050406030204" pitchFamily="18" charset="0"/>
                                </a:rPr>
                              </m:ctrlPr>
                            </m:dPr>
                            <m:e>
                              <m:r>
                                <a:rPr lang="en-US" sz="2000" b="0" i="1" smtClean="0">
                                  <a:latin typeface="Cambria Math"/>
                                </a:rPr>
                                <m:t>𝑥</m:t>
                              </m:r>
                            </m:e>
                          </m:d>
                          <m:r>
                            <a:rPr lang="en-US" sz="2000" b="0" i="1" smtClean="0">
                              <a:latin typeface="Cambria Math"/>
                            </a:rPr>
                            <m:t>𝑑𝑥</m:t>
                          </m:r>
                        </m:e>
                      </m:nary>
                    </m:oMath>
                  </m:oMathPara>
                </a14:m>
                <a:endParaRPr lang="en-US" sz="2000" dirty="0"/>
              </a:p>
              <a:p>
                <a:pPr marL="0" indent="0">
                  <a:buNone/>
                </a:pPr>
                <a14:m>
                  <m:oMath xmlns:m="http://schemas.openxmlformats.org/officeDocument/2006/math">
                    <m:r>
                      <a:rPr lang="en-US" sz="2000" b="0" i="1" smtClean="0">
                        <a:latin typeface="Cambria Math"/>
                      </a:rPr>
                      <m:t>=</m:t>
                    </m:r>
                    <m:nary>
                      <m:naryPr>
                        <m:ctrlPr>
                          <a:rPr lang="en-US" sz="2000" b="0" i="1" smtClean="0">
                            <a:latin typeface="Cambria Math" panose="02040503050406030204" pitchFamily="18" charset="0"/>
                          </a:rPr>
                        </m:ctrlPr>
                      </m:naryPr>
                      <m:sub>
                        <m:r>
                          <m:rPr>
                            <m:brk m:alnAt="23"/>
                          </m:rPr>
                          <a:rPr lang="en-US" sz="2000" b="0" i="1" smtClean="0">
                            <a:latin typeface="Cambria Math"/>
                          </a:rPr>
                          <m:t>𝑎</m:t>
                        </m:r>
                      </m:sub>
                      <m:sup>
                        <m:r>
                          <a:rPr lang="en-US" sz="2000" b="0" i="1" smtClean="0">
                            <a:latin typeface="Cambria Math"/>
                          </a:rPr>
                          <m:t>𝑏</m:t>
                        </m:r>
                      </m:sup>
                      <m:e>
                        <m:r>
                          <a:rPr lang="en-US" sz="2000" b="0" i="1" smtClean="0">
                            <a:latin typeface="Cambria Math"/>
                          </a:rPr>
                          <m:t>𝑓</m:t>
                        </m:r>
                        <m:d>
                          <m:dPr>
                            <m:ctrlPr>
                              <a:rPr lang="en-US" sz="2000" b="0" i="1" smtClean="0">
                                <a:latin typeface="Cambria Math" panose="02040503050406030204" pitchFamily="18" charset="0"/>
                              </a:rPr>
                            </m:ctrlPr>
                          </m:dPr>
                          <m:e>
                            <m:r>
                              <a:rPr lang="en-US" sz="2000" b="0" i="1" smtClean="0">
                                <a:latin typeface="Cambria Math"/>
                              </a:rPr>
                              <m:t>𝑥</m:t>
                            </m:r>
                          </m:e>
                        </m:d>
                        <m:r>
                          <a:rPr lang="en-US" sz="2000" b="0" i="1" smtClean="0">
                            <a:latin typeface="Cambria Math"/>
                          </a:rPr>
                          <m:t>𝑑𝑥</m:t>
                        </m:r>
                        <m:r>
                          <a:rPr lang="en-US" sz="2000" b="0" i="1" smtClean="0">
                            <a:latin typeface="Cambria Math"/>
                          </a:rPr>
                          <m:t>+</m:t>
                        </m:r>
                        <m:r>
                          <a:rPr lang="en-US" sz="2000" b="0" i="1" smtClean="0">
                            <a:latin typeface="Cambria Math"/>
                          </a:rPr>
                          <m:t>𝑡</m:t>
                        </m:r>
                        <m:nary>
                          <m:naryPr>
                            <m:ctrlPr>
                              <a:rPr lang="en-US" sz="2000" b="0" i="1" smtClean="0">
                                <a:latin typeface="Cambria Math" panose="02040503050406030204" pitchFamily="18" charset="0"/>
                              </a:rPr>
                            </m:ctrlPr>
                          </m:naryPr>
                          <m:sub>
                            <m:r>
                              <m:rPr>
                                <m:brk m:alnAt="23"/>
                              </m:rPr>
                              <a:rPr lang="en-US" sz="2000" b="0" i="1" smtClean="0">
                                <a:latin typeface="Cambria Math"/>
                              </a:rPr>
                              <m:t>𝑎</m:t>
                            </m:r>
                          </m:sub>
                          <m:sup>
                            <m:r>
                              <a:rPr lang="en-US" sz="2000" b="0" i="1" smtClean="0">
                                <a:latin typeface="Cambria Math"/>
                              </a:rPr>
                              <m:t>𝑏</m:t>
                            </m:r>
                          </m:sup>
                          <m:e>
                            <m:r>
                              <a:rPr lang="en-US" sz="2000" b="0" i="1" smtClean="0">
                                <a:latin typeface="Cambria Math"/>
                              </a:rPr>
                              <m:t>𝑥𝑓</m:t>
                            </m:r>
                            <m:d>
                              <m:dPr>
                                <m:ctrlPr>
                                  <a:rPr lang="en-US" sz="2000" b="0" i="1" smtClean="0">
                                    <a:latin typeface="Cambria Math" panose="02040503050406030204" pitchFamily="18" charset="0"/>
                                  </a:rPr>
                                </m:ctrlPr>
                              </m:dPr>
                              <m:e>
                                <m:r>
                                  <a:rPr lang="en-US" sz="2000" b="0" i="1" smtClean="0">
                                    <a:latin typeface="Cambria Math"/>
                                  </a:rPr>
                                  <m:t>𝑥</m:t>
                                </m:r>
                              </m:e>
                            </m:d>
                            <m:r>
                              <a:rPr lang="en-US" sz="2000" b="0" i="1" smtClean="0">
                                <a:latin typeface="Cambria Math"/>
                              </a:rPr>
                              <m:t>𝑑𝑥</m:t>
                            </m:r>
                          </m:e>
                        </m:nary>
                      </m:e>
                    </m:nary>
                  </m:oMath>
                </a14:m>
                <a:r>
                  <a:rPr lang="en-US" sz="2000" dirty="0"/>
                  <a:t>+….</a:t>
                </a: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𝑣</m:t>
                          </m:r>
                        </m:e>
                        <m:sub>
                          <m:r>
                            <a:rPr lang="en-US" sz="2000" b="0" i="1" smtClean="0">
                              <a:latin typeface="Cambria Math"/>
                            </a:rPr>
                            <m:t>0</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𝑣</m:t>
                          </m:r>
                        </m:e>
                        <m:sub>
                          <m:r>
                            <a:rPr lang="en-US" sz="2000" b="0" i="1" smtClean="0">
                              <a:latin typeface="Cambria Math"/>
                            </a:rPr>
                            <m:t>1</m:t>
                          </m:r>
                        </m:sub>
                      </m:sSub>
                      <m:r>
                        <a:rPr lang="en-US" sz="2000" b="0" i="1" smtClean="0">
                          <a:latin typeface="Cambria Math"/>
                        </a:rPr>
                        <m:t>𝑡</m:t>
                      </m:r>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𝑣</m:t>
                          </m:r>
                        </m:e>
                        <m:sub>
                          <m:r>
                            <a:rPr lang="en-US" sz="2000" b="0" i="1" smtClean="0">
                              <a:latin typeface="Cambria Math"/>
                            </a:rPr>
                            <m:t>2</m:t>
                          </m:r>
                        </m:sub>
                      </m:sSub>
                      <m:r>
                        <a:rPr lang="en-US" sz="2000" b="0" i="1" smtClean="0">
                          <a:latin typeface="Cambria Math"/>
                        </a:rPr>
                        <m:t>.</m:t>
                      </m:r>
                      <m:f>
                        <m:fPr>
                          <m:ctrlPr>
                            <a:rPr lang="en-US" sz="2000" b="0" i="1" smtClean="0">
                              <a:latin typeface="Cambria Math" panose="02040503050406030204" pitchFamily="18" charset="0"/>
                            </a:rPr>
                          </m:ctrlPr>
                        </m:fPr>
                        <m:num>
                          <m:sSup>
                            <m:sSupPr>
                              <m:ctrlPr>
                                <a:rPr lang="en-US" sz="2000" b="0" i="1" smtClean="0">
                                  <a:latin typeface="Cambria Math" panose="02040503050406030204" pitchFamily="18" charset="0"/>
                                </a:rPr>
                              </m:ctrlPr>
                            </m:sSupPr>
                            <m:e>
                              <m:r>
                                <a:rPr lang="en-US" sz="2000" b="0" i="1" smtClean="0">
                                  <a:latin typeface="Cambria Math"/>
                                </a:rPr>
                                <m:t>𝑡</m:t>
                              </m:r>
                            </m:e>
                            <m:sup>
                              <m:r>
                                <a:rPr lang="en-US" sz="2000" b="0" i="1" smtClean="0">
                                  <a:latin typeface="Cambria Math"/>
                                </a:rPr>
                                <m:t>2</m:t>
                              </m:r>
                            </m:sup>
                          </m:sSup>
                        </m:num>
                        <m:den>
                          <m:r>
                            <a:rPr lang="en-US" sz="2000" b="0" i="1" smtClean="0">
                              <a:latin typeface="Cambria Math"/>
                            </a:rPr>
                            <m:t>2</m:t>
                          </m:r>
                        </m:den>
                      </m:f>
                      <m:r>
                        <a:rPr lang="en-US" sz="2000" b="0" i="1" smtClean="0">
                          <a:latin typeface="Cambria Math"/>
                        </a:rPr>
                        <m:t>+…</m:t>
                      </m:r>
                    </m:oMath>
                  </m:oMathPara>
                </a14:m>
                <a:endParaRPr lang="en-US" sz="2000" dirty="0"/>
              </a:p>
              <a:p>
                <a:pPr marL="0" indent="0">
                  <a:buNone/>
                </a:pPr>
                <a:r>
                  <a:rPr lang="en-US" sz="2000" dirty="0"/>
                  <a:t>Obviously, the coefficient of </a:t>
                </a:r>
                <a14:m>
                  <m:oMath xmlns:m="http://schemas.openxmlformats.org/officeDocument/2006/math">
                    <m:f>
                      <m:fPr>
                        <m:ctrlPr>
                          <a:rPr lang="en-US" sz="2000" i="1" smtClean="0">
                            <a:latin typeface="Cambria Math" panose="02040503050406030204" pitchFamily="18" charset="0"/>
                          </a:rPr>
                        </m:ctrlPr>
                      </m:fPr>
                      <m:num>
                        <m:sSup>
                          <m:sSupPr>
                            <m:ctrlPr>
                              <a:rPr lang="en-US" sz="2000" i="1" smtClean="0">
                                <a:latin typeface="Cambria Math" panose="02040503050406030204" pitchFamily="18" charset="0"/>
                              </a:rPr>
                            </m:ctrlPr>
                          </m:sSupPr>
                          <m:e>
                            <m:r>
                              <a:rPr lang="en-US" sz="2000" b="0" i="1" smtClean="0">
                                <a:latin typeface="Cambria Math"/>
                              </a:rPr>
                              <m:t>𝑡</m:t>
                            </m:r>
                          </m:e>
                          <m:sup>
                            <m:r>
                              <a:rPr lang="en-US" sz="2000" b="0" i="1" smtClean="0">
                                <a:latin typeface="Cambria Math"/>
                              </a:rPr>
                              <m:t>𝑟</m:t>
                            </m:r>
                          </m:sup>
                        </m:sSup>
                      </m:num>
                      <m:den>
                        <m:r>
                          <a:rPr lang="en-US" sz="2000" b="0" i="1" smtClean="0">
                            <a:latin typeface="Cambria Math"/>
                          </a:rPr>
                          <m:t>𝑟</m:t>
                        </m:r>
                      </m:den>
                    </m:f>
                  </m:oMath>
                </a14:m>
                <a:r>
                  <a:rPr lang="en-US" sz="2000" dirty="0"/>
                  <a:t> in (2) is the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a:rPr>
                          <m:t>𝑟</m:t>
                        </m:r>
                      </m:e>
                      <m:sup>
                        <m:r>
                          <a:rPr lang="en-US" sz="2000" b="0" i="1" smtClean="0">
                            <a:latin typeface="Cambria Math"/>
                          </a:rPr>
                          <m:t>𝑡h</m:t>
                        </m:r>
                        <m:r>
                          <a:rPr lang="en-US" sz="2000" b="0" i="1" smtClean="0">
                            <a:latin typeface="Cambria Math"/>
                          </a:rPr>
                          <m:t> </m:t>
                        </m:r>
                      </m:sup>
                    </m:sSup>
                  </m:oMath>
                </a14:m>
                <a:r>
                  <a:rPr lang="en-US" sz="2000" dirty="0"/>
                  <a:t>moment about the origin.</a:t>
                </a:r>
              </a:p>
              <a:p>
                <a:pPr marL="0" indent="0">
                  <a:buNone/>
                </a:pPr>
                <a:r>
                  <a:rPr lang="en-US" sz="2000" dirty="0"/>
                  <a:t>Also,</a:t>
                </a:r>
                <a14:m>
                  <m:oMath xmlns:m="http://schemas.openxmlformats.org/officeDocument/2006/math">
                    <m:r>
                      <a:rPr lang="en-US" sz="2000" i="1" smtClean="0">
                        <a:latin typeface="Cambria Math"/>
                      </a:rPr>
                      <m:t> </m:t>
                    </m:r>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a:rPr>
                                      <m:t>𝑑</m:t>
                                    </m:r>
                                  </m:e>
                                  <m:sup>
                                    <m:r>
                                      <a:rPr lang="en-US" sz="2000" i="1">
                                        <a:latin typeface="Cambria Math"/>
                                      </a:rPr>
                                      <m:t>𝑟</m:t>
                                    </m:r>
                                  </m:sup>
                                </m:sSup>
                              </m:num>
                              <m:den>
                                <m:sSup>
                                  <m:sSupPr>
                                    <m:ctrlPr>
                                      <a:rPr lang="en-US" sz="2000" i="1">
                                        <a:latin typeface="Cambria Math" panose="02040503050406030204" pitchFamily="18" charset="0"/>
                                      </a:rPr>
                                    </m:ctrlPr>
                                  </m:sSupPr>
                                  <m:e>
                                    <m:r>
                                      <a:rPr lang="en-US" sz="2000" i="1">
                                        <a:latin typeface="Cambria Math"/>
                                      </a:rPr>
                                      <m:t>𝑑𝑡</m:t>
                                    </m:r>
                                  </m:e>
                                  <m:sup>
                                    <m:r>
                                      <a:rPr lang="en-US" sz="2000" i="1">
                                        <a:latin typeface="Cambria Math"/>
                                      </a:rPr>
                                      <m:t>𝑟</m:t>
                                    </m:r>
                                  </m:sup>
                                </m:sSup>
                              </m:den>
                            </m:f>
                            <m:r>
                              <a:rPr lang="en-US" sz="2000" i="1">
                                <a:latin typeface="Cambria Math"/>
                              </a:rPr>
                              <m:t>𝑀</m:t>
                            </m:r>
                            <m:d>
                              <m:dPr>
                                <m:ctrlPr>
                                  <a:rPr lang="en-US" sz="2000" i="1">
                                    <a:latin typeface="Cambria Math" panose="02040503050406030204" pitchFamily="18" charset="0"/>
                                  </a:rPr>
                                </m:ctrlPr>
                              </m:dPr>
                              <m:e>
                                <m:r>
                                  <a:rPr lang="en-US" sz="2000" i="1">
                                    <a:latin typeface="Cambria Math"/>
                                  </a:rPr>
                                  <m:t>𝑡</m:t>
                                </m:r>
                              </m:e>
                            </m:d>
                          </m:e>
                        </m:d>
                      </m:e>
                      <m:sub>
                        <m:r>
                          <a:rPr lang="en-US" sz="2000" b="0" i="1" smtClean="0">
                            <a:latin typeface="Cambria Math"/>
                          </a:rPr>
                          <m:t>𝑡</m:t>
                        </m:r>
                        <m:r>
                          <a:rPr lang="en-US" sz="2000" b="0" i="1" smtClean="0">
                            <a:latin typeface="Cambria Math"/>
                          </a:rPr>
                          <m:t>=0</m:t>
                        </m:r>
                      </m:sub>
                    </m:sSub>
                    <m:r>
                      <a:rPr lang="en-US" sz="2000" b="0" i="1" smtClean="0">
                        <a:latin typeface="Cambria Math"/>
                      </a:rPr>
                      <m:t>=</m:t>
                    </m:r>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a:rPr>
                                      <m:t>𝑣</m:t>
                                    </m:r>
                                  </m:e>
                                  <m:sub>
                                    <m:r>
                                      <a:rPr lang="en-US" sz="2000" i="1">
                                        <a:latin typeface="Cambria Math"/>
                                      </a:rPr>
                                      <m:t>𝑟</m:t>
                                    </m:r>
                                  </m:sub>
                                </m:sSub>
                              </m:num>
                              <m:den>
                                <m:r>
                                  <a:rPr lang="en-US" sz="2000" i="1">
                                    <a:latin typeface="Cambria Math"/>
                                  </a:rPr>
                                  <m:t>𝑟</m:t>
                                </m:r>
                              </m:den>
                            </m:f>
                            <m:r>
                              <a:rPr lang="en-US" sz="2000" i="1">
                                <a:latin typeface="Cambria Math"/>
                              </a:rPr>
                              <m:t>𝑟</m:t>
                            </m:r>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𝑣</m:t>
                                </m:r>
                              </m:e>
                              <m:sub>
                                <m:r>
                                  <a:rPr lang="en-US" sz="2000" i="1">
                                    <a:latin typeface="Cambria Math"/>
                                  </a:rPr>
                                  <m:t>𝑟</m:t>
                                </m:r>
                                <m:r>
                                  <a:rPr lang="en-US" sz="2000" i="1">
                                    <a:latin typeface="Cambria Math"/>
                                  </a:rPr>
                                  <m:t>+1</m:t>
                                </m:r>
                              </m:sub>
                            </m:sSub>
                            <m:r>
                              <a:rPr lang="en-US" sz="2000" i="1">
                                <a:latin typeface="Cambria Math"/>
                              </a:rPr>
                              <m:t>𝑡</m:t>
                            </m:r>
                            <m:r>
                              <a:rPr lang="en-US" sz="2000" i="1">
                                <a:latin typeface="Cambria Math"/>
                              </a:rPr>
                              <m:t>+…</m:t>
                            </m:r>
                          </m:e>
                        </m:d>
                      </m:e>
                      <m:sub>
                        <m:r>
                          <a:rPr lang="en-US" sz="2000" b="0" i="1" smtClean="0">
                            <a:latin typeface="Cambria Math"/>
                          </a:rPr>
                          <m:t>𝑡</m:t>
                        </m:r>
                        <m:r>
                          <a:rPr lang="en-US" sz="2000" b="0" i="1" smtClean="0">
                            <a:latin typeface="Cambria Math"/>
                          </a:rPr>
                          <m:t>=0</m:t>
                        </m:r>
                      </m:sub>
                    </m:sSub>
                    <m:r>
                      <a:rPr lang="en-US" sz="2000" b="0" i="0"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𝑣</m:t>
                        </m:r>
                      </m:e>
                      <m:sub>
                        <m:r>
                          <a:rPr lang="en-US" sz="2000" b="0" i="1" smtClean="0">
                            <a:latin typeface="Cambria Math"/>
                          </a:rPr>
                          <m:t>𝑟</m:t>
                        </m:r>
                      </m:sub>
                    </m:sSub>
                  </m:oMath>
                </a14:m>
                <a:r>
                  <a:rPr lang="en-US" sz="2000" dirty="0"/>
                  <a:t>, Thus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𝑣</m:t>
                        </m:r>
                      </m:e>
                      <m:sub>
                        <m:r>
                          <a:rPr lang="en-US" sz="2000" b="0" i="1" smtClean="0">
                            <a:latin typeface="Cambria Math"/>
                          </a:rPr>
                          <m:t>𝑟</m:t>
                        </m:r>
                        <m:r>
                          <a:rPr lang="en-US" sz="2000" b="0" i="1" smtClean="0">
                            <a:latin typeface="Cambria Math"/>
                          </a:rPr>
                          <m:t> </m:t>
                        </m:r>
                      </m:sub>
                    </m:sSub>
                  </m:oMath>
                </a14:m>
                <a:r>
                  <a:rPr lang="en-US" sz="2000" dirty="0"/>
                  <a:t>about origin </a:t>
                </a:r>
                <a14:m>
                  <m:oMath xmlns:m="http://schemas.openxmlformats.org/officeDocument/2006/math">
                    <m:r>
                      <a:rPr lang="en-US" sz="2000" b="0" i="1" smtClean="0">
                        <a:latin typeface="Cambria Math"/>
                      </a:rPr>
                      <m:t>=</m:t>
                    </m:r>
                    <m:sSup>
                      <m:sSupPr>
                        <m:ctrlPr>
                          <a:rPr lang="en-US" sz="2000" b="0" i="1" smtClean="0">
                            <a:latin typeface="Cambria Math" panose="02040503050406030204" pitchFamily="18" charset="0"/>
                          </a:rPr>
                        </m:ctrlPr>
                      </m:sSupPr>
                      <m:e>
                        <m:r>
                          <a:rPr lang="en-US" sz="2000" b="0" i="1" smtClean="0">
                            <a:latin typeface="Cambria Math"/>
                          </a:rPr>
                          <m:t>𝑟</m:t>
                        </m:r>
                      </m:e>
                      <m:sup>
                        <m:r>
                          <a:rPr lang="en-US" sz="2000" b="0" i="1" smtClean="0">
                            <a:latin typeface="Cambria Math"/>
                          </a:rPr>
                          <m:t>𝑡h</m:t>
                        </m:r>
                      </m:sup>
                    </m:sSup>
                  </m:oMath>
                </a14:m>
                <a:r>
                  <a:rPr lang="en-US" sz="2000" dirty="0"/>
                  <a:t> derivative of </a:t>
                </a:r>
                <a14:m>
                  <m:oMath xmlns:m="http://schemas.openxmlformats.org/officeDocument/2006/math">
                    <m:r>
                      <a:rPr lang="en-US" sz="2000" b="0" i="1" smtClean="0">
                        <a:latin typeface="Cambria Math"/>
                      </a:rPr>
                      <m:t>𝑀</m:t>
                    </m:r>
                    <m:d>
                      <m:dPr>
                        <m:ctrlPr>
                          <a:rPr lang="en-US" sz="2000" b="0" i="1" smtClean="0">
                            <a:latin typeface="Cambria Math" panose="02040503050406030204" pitchFamily="18" charset="0"/>
                          </a:rPr>
                        </m:ctrlPr>
                      </m:dPr>
                      <m:e>
                        <m:r>
                          <a:rPr lang="en-US" sz="2000" b="0" i="1" smtClean="0">
                            <a:latin typeface="Cambria Math"/>
                          </a:rPr>
                          <m:t>𝑡</m:t>
                        </m:r>
                      </m:e>
                    </m:d>
                    <m:r>
                      <a:rPr lang="en-US" sz="2000" b="0" i="1" smtClean="0">
                        <a:latin typeface="Cambria Math"/>
                      </a:rPr>
                      <m:t> </m:t>
                    </m:r>
                  </m:oMath>
                </a14:m>
                <a:r>
                  <a:rPr lang="en-US" sz="2000" dirty="0"/>
                  <a:t>with </a:t>
                </a:r>
                <a14:m>
                  <m:oMath xmlns:m="http://schemas.openxmlformats.org/officeDocument/2006/math">
                    <m:r>
                      <a:rPr lang="en-US" sz="2000" b="0" i="1" smtClean="0">
                        <a:latin typeface="Cambria Math"/>
                      </a:rPr>
                      <m:t>𝑡</m:t>
                    </m:r>
                    <m:r>
                      <a:rPr lang="en-US" sz="2000" b="0" i="1" smtClean="0">
                        <a:latin typeface="Cambria Math"/>
                      </a:rPr>
                      <m:t>=0.</m:t>
                    </m:r>
                  </m:oMath>
                </a14:m>
                <a:endParaRPr lang="en-US" sz="2000" b="0" dirty="0"/>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a:blip r:embed="rId2"/>
                <a:stretch>
                  <a:fillRect l="-815" t="-809"/>
                </a:stretch>
              </a:blipFill>
            </p:spPr>
            <p:txBody>
              <a:bodyPr/>
              <a:lstStyle/>
              <a:p>
                <a:r>
                  <a:rPr lang="en-IN">
                    <a:noFill/>
                  </a:rPr>
                  <a:t> </a:t>
                </a:r>
              </a:p>
            </p:txBody>
          </p:sp>
        </mc:Fallback>
      </mc:AlternateContent>
      <p:sp>
        <p:nvSpPr>
          <p:cNvPr id="5" name="Footer Placeholder 4"/>
          <p:cNvSpPr>
            <a:spLocks noGrp="1"/>
          </p:cNvSpPr>
          <p:nvPr>
            <p:ph type="ftr" sz="quarter" idx="11"/>
          </p:nvPr>
        </p:nvSpPr>
        <p:spPr>
          <a:xfrm>
            <a:off x="2514600" y="6356350"/>
            <a:ext cx="5029200" cy="365125"/>
          </a:xfrm>
        </p:spPr>
        <p:txBody>
          <a:bodyPr/>
          <a:lstStyle/>
          <a:p>
            <a:pPr lvl="0">
              <a:defRPr/>
            </a:pPr>
            <a:r>
              <a:rPr lang="en-US"/>
              <a:t>Faculty Name   Kunti Mishra   Unit IV</a:t>
            </a:r>
            <a:endParaRPr lang="en-US" dirty="0"/>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Moment Generating Function(CO4)</a:t>
            </a:r>
            <a:endParaRPr kumimoji="0" lang="en-US" sz="2400" b="1" i="0" u="none" strike="noStrike" kern="1200" cap="none" spc="0" normalizeH="0" baseline="0" noProof="0" dirty="0">
              <a:ln>
                <a:noFill/>
              </a:ln>
              <a:solidFill>
                <a:schemeClr val="dk1"/>
              </a:solidFill>
              <a:effectLst/>
              <a:uLnTx/>
              <a:uFillTx/>
            </a:endParaRPr>
          </a:p>
        </p:txBody>
      </p:sp>
      <p:sp>
        <p:nvSpPr>
          <p:cNvPr id="2" name="Slide Number Placeholder 1">
            <a:extLst>
              <a:ext uri="{FF2B5EF4-FFF2-40B4-BE49-F238E27FC236}">
                <a16:creationId xmlns:a16="http://schemas.microsoft.com/office/drawing/2014/main" id="{E3961CD6-73D4-4A3E-8C1D-C8206FAE423D}"/>
              </a:ext>
            </a:extLst>
          </p:cNvPr>
          <p:cNvSpPr>
            <a:spLocks noGrp="1"/>
          </p:cNvSpPr>
          <p:nvPr>
            <p:ph type="sldNum" sz="quarter" idx="12"/>
          </p:nvPr>
        </p:nvSpPr>
        <p:spPr/>
        <p:txBody>
          <a:bodyPr/>
          <a:lstStyle/>
          <a:p>
            <a:fld id="{B6F15528-21DE-4FAA-801E-634DDDAF4B2B}" type="slidenum">
              <a:rPr lang="en-US" smtClean="0"/>
              <a:pPr/>
              <a:t>33</a:t>
            </a:fld>
            <a:endParaRPr lang="en-US"/>
          </a:p>
        </p:txBody>
      </p:sp>
      <p:pic>
        <p:nvPicPr>
          <p:cNvPr id="10" name="Picture 9">
            <a:extLst>
              <a:ext uri="{FF2B5EF4-FFF2-40B4-BE49-F238E27FC236}">
                <a16:creationId xmlns:a16="http://schemas.microsoft.com/office/drawing/2014/main" id="{588C652D-3BAD-441D-9D25-1334603B99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71600" cy="685801"/>
          </a:xfrm>
          <a:prstGeom prst="rect">
            <a:avLst/>
          </a:prstGeom>
        </p:spPr>
      </p:pic>
      <p:sp>
        <p:nvSpPr>
          <p:cNvPr id="6" name="Date Placeholder 5">
            <a:extLst>
              <a:ext uri="{FF2B5EF4-FFF2-40B4-BE49-F238E27FC236}">
                <a16:creationId xmlns:a16="http://schemas.microsoft.com/office/drawing/2014/main" id="{52731306-098E-4909-9224-F3ECE45DBA0E}"/>
              </a:ext>
            </a:extLst>
          </p:cNvPr>
          <p:cNvSpPr>
            <a:spLocks noGrp="1"/>
          </p:cNvSpPr>
          <p:nvPr>
            <p:ph type="dt" sz="half" idx="10"/>
          </p:nvPr>
        </p:nvSpPr>
        <p:spPr/>
        <p:txBody>
          <a:bodyPr/>
          <a:lstStyle/>
          <a:p>
            <a:fld id="{5CA876E7-9A54-4427-B61A-BF8535AC67CC}" type="datetime1">
              <a:rPr lang="en-US" smtClean="0"/>
              <a:t>1/6/2023</a:t>
            </a:fld>
            <a:endParaRPr lang="en-US"/>
          </a:p>
        </p:txBody>
      </p:sp>
    </p:spTree>
    <p:extLst>
      <p:ext uri="{BB962C8B-B14F-4D97-AF65-F5344CB8AC3E}">
        <p14:creationId xmlns:p14="http://schemas.microsoft.com/office/powerpoint/2010/main" val="37279731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pPr marL="0" indent="0" algn="just">
                  <a:buNone/>
                </a:pPr>
                <a:r>
                  <a:rPr lang="en-US" sz="2000" dirty="0"/>
                  <a:t>Although the moment generating function (</a:t>
                </a:r>
                <a:r>
                  <a:rPr lang="en-US" sz="2000" dirty="0" err="1"/>
                  <a:t>m.g.f</a:t>
                </a:r>
                <a:r>
                  <a:rPr lang="en-US" sz="2000" dirty="0"/>
                  <a:t>) has been defined  for the variable </a:t>
                </a:r>
                <a14:m>
                  <m:oMath xmlns:m="http://schemas.openxmlformats.org/officeDocument/2006/math">
                    <m:r>
                      <a:rPr lang="en-US" sz="2000" b="0" i="1" smtClean="0">
                        <a:latin typeface="Cambria Math" panose="02040503050406030204" pitchFamily="18" charset="0"/>
                      </a:rPr>
                      <m:t>𝑥</m:t>
                    </m:r>
                  </m:oMath>
                </a14:m>
                <a:r>
                  <a:rPr lang="en-US" sz="2000" dirty="0"/>
                  <a:t> </a:t>
                </a:r>
                <a:r>
                  <a:rPr lang="en-US" sz="2000" dirty="0" err="1"/>
                  <a:t>e.g</a:t>
                </a:r>
                <a:r>
                  <a:rPr lang="en-US" sz="2000" dirty="0"/>
                  <a:t> if </a:t>
                </a:r>
                <a14:m>
                  <m:oMath xmlns:m="http://schemas.openxmlformats.org/officeDocument/2006/math">
                    <m:r>
                      <a:rPr lang="en-US" sz="2000" b="0" i="1" smtClean="0">
                        <a:latin typeface="Cambria Math" panose="02040503050406030204" pitchFamily="18" charset="0"/>
                      </a:rPr>
                      <m:t>𝑧</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𝑚</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𝑚</m:t>
                        </m:r>
                        <m:r>
                          <a:rPr lang="en-US" sz="2000" b="0" i="1" smtClean="0">
                            <a:latin typeface="Cambria Math" panose="02040503050406030204" pitchFamily="18" charset="0"/>
                          </a:rPr>
                          <m:t> </m:t>
                        </m:r>
                        <m:r>
                          <a:rPr lang="en-US" sz="2000" b="0" i="1" smtClean="0">
                            <a:latin typeface="Cambria Math" panose="02040503050406030204" pitchFamily="18" charset="0"/>
                          </a:rPr>
                          <m:t>𝑖𝑠</m:t>
                        </m:r>
                        <m:r>
                          <a:rPr lang="en-US" sz="2000" b="0" i="1" smtClean="0">
                            <a:latin typeface="Cambria Math" panose="02040503050406030204" pitchFamily="18" charset="0"/>
                          </a:rPr>
                          <m:t> </m:t>
                        </m:r>
                        <m:r>
                          <a:rPr lang="en-US" sz="2000" b="0" i="1" smtClean="0">
                            <a:latin typeface="Cambria Math" panose="02040503050406030204" pitchFamily="18" charset="0"/>
                          </a:rPr>
                          <m:t>𝑚𝑒𝑎𝑛</m:t>
                        </m:r>
                      </m:e>
                    </m:d>
                    <m:r>
                      <a:rPr lang="en-US" sz="2000" b="0" i="1" smtClean="0">
                        <a:latin typeface="Cambria Math" panose="02040503050406030204" pitchFamily="18" charset="0"/>
                      </a:rPr>
                      <m:t>,</m:t>
                    </m:r>
                  </m:oMath>
                </a14:m>
                <a:r>
                  <a:rPr lang="en-US" sz="2000" dirty="0"/>
                  <a:t>the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𝑟</m:t>
                        </m:r>
                      </m:e>
                      <m:sup>
                        <m:r>
                          <a:rPr lang="en-US" sz="2000" b="0" i="1" smtClean="0">
                            <a:latin typeface="Cambria Math" panose="02040503050406030204" pitchFamily="18" charset="0"/>
                          </a:rPr>
                          <m:t>𝑡h</m:t>
                        </m:r>
                      </m:sup>
                    </m:sSup>
                  </m:oMath>
                </a14:m>
                <a:r>
                  <a:rPr lang="en-US" sz="2000" dirty="0"/>
                  <a:t> moment about </a:t>
                </a:r>
                <a14:m>
                  <m:oMath xmlns:m="http://schemas.openxmlformats.org/officeDocument/2006/math">
                    <m:r>
                      <a:rPr lang="en-US" sz="2000" b="0" i="1" smtClean="0">
                        <a:latin typeface="Cambria Math" panose="02040503050406030204" pitchFamily="18" charset="0"/>
                      </a:rPr>
                      <m:t>𝑧</m:t>
                    </m:r>
                    <m:r>
                      <a:rPr lang="en-US" sz="2000" b="0" i="1" smtClean="0">
                        <a:latin typeface="Cambria Math" panose="02040503050406030204" pitchFamily="18" charset="0"/>
                      </a:rPr>
                      <m:t> </m:t>
                    </m:r>
                  </m:oMath>
                </a14:m>
                <a:r>
                  <a:rPr lang="en-US" sz="2000" dirty="0"/>
                  <a:t>will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𝑟</m:t>
                        </m:r>
                      </m:e>
                      <m:sup>
                        <m:r>
                          <a:rPr lang="en-US" sz="2000" b="0" i="1" smtClean="0">
                            <a:latin typeface="Cambria Math" panose="02040503050406030204" pitchFamily="18" charset="0"/>
                          </a:rPr>
                          <m:t>𝑡h</m:t>
                        </m:r>
                      </m:sup>
                    </m:sSup>
                  </m:oMath>
                </a14:m>
                <a:r>
                  <a:rPr lang="en-US" sz="2000" dirty="0"/>
                  <a:t> moment about </a:t>
                </a:r>
                <a14:m>
                  <m:oMath xmlns:m="http://schemas.openxmlformats.org/officeDocument/2006/math">
                    <m:r>
                      <a:rPr lang="en-US" sz="2000" b="0" i="1" smtClean="0">
                        <a:latin typeface="Cambria Math" panose="02040503050406030204" pitchFamily="18" charset="0"/>
                      </a:rPr>
                      <m:t>𝑧</m:t>
                    </m:r>
                    <m:r>
                      <a:rPr lang="en-US" sz="2000" b="0" i="1" smtClean="0">
                        <a:latin typeface="Cambria Math" panose="02040503050406030204" pitchFamily="18" charset="0"/>
                      </a:rPr>
                      <m:t> </m:t>
                    </m:r>
                  </m:oMath>
                </a14:m>
                <a:r>
                  <a:rPr lang="en-US" sz="2000" b="0" dirty="0"/>
                  <a:t>will given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𝑟</m:t>
                        </m:r>
                      </m:e>
                      <m:sup>
                        <m:r>
                          <a:rPr lang="en-US" sz="2000" i="1">
                            <a:latin typeface="Cambria Math" panose="02040503050406030204" pitchFamily="18" charset="0"/>
                          </a:rPr>
                          <m:t>𝑡h</m:t>
                        </m:r>
                      </m:sup>
                    </m:sSup>
                  </m:oMath>
                </a14:m>
                <a:r>
                  <a:rPr lang="en-US" sz="2000" dirty="0"/>
                  <a:t> moment of </a:t>
                </a:r>
                <a14:m>
                  <m:oMath xmlns:m="http://schemas.openxmlformats.org/officeDocument/2006/math">
                    <m:r>
                      <a:rPr lang="en-US" sz="2000" i="1">
                        <a:latin typeface="Cambria Math" panose="02040503050406030204" pitchFamily="18" charset="0"/>
                      </a:rPr>
                      <m:t>𝑥</m:t>
                    </m:r>
                  </m:oMath>
                </a14:m>
                <a:r>
                  <a:rPr lang="en-US" sz="2000" b="0" dirty="0"/>
                  <a:t> about the mean </a:t>
                </a:r>
                <a14:m>
                  <m:oMath xmlns:m="http://schemas.openxmlformats.org/officeDocument/2006/math">
                    <m:r>
                      <a:rPr lang="en-US" sz="2000" b="0" i="1" smtClean="0">
                        <a:latin typeface="Cambria Math" panose="02040503050406030204" pitchFamily="18" charset="0"/>
                      </a:rPr>
                      <m:t>𝑚</m:t>
                    </m:r>
                    <m:r>
                      <a:rPr lang="en-US" sz="2000" b="0" i="1" smtClean="0">
                        <a:latin typeface="Cambria Math" panose="02040503050406030204" pitchFamily="18" charset="0"/>
                      </a:rPr>
                      <m:t>.</m:t>
                    </m:r>
                  </m:oMath>
                </a14:m>
                <a:endParaRPr lang="en-US" sz="2000" b="0" i="1" dirty="0"/>
              </a:p>
              <a:p>
                <a:pPr marL="0" indent="0" algn="just">
                  <a:buNone/>
                </a:pPr>
                <a14:m>
                  <m:oMathPara xmlns:m="http://schemas.openxmlformats.org/officeDocument/2006/math">
                    <m:oMathParaPr>
                      <m:jc m:val="left"/>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𝑀</m:t>
                          </m:r>
                        </m:e>
                        <m:sub>
                          <m:r>
                            <a:rPr lang="en-US" sz="2000" b="0" i="1" smtClean="0">
                              <a:latin typeface="Cambria Math" panose="02040503050406030204" pitchFamily="18" charset="0"/>
                            </a:rPr>
                            <m:t>𝑧</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𝑀</m:t>
                          </m:r>
                        </m:e>
                        <m:sub>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𝑚</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m:t>
                      </m:r>
                      <m:nary>
                        <m:naryPr>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𝑎</m:t>
                          </m:r>
                        </m:sub>
                        <m:sup>
                          <m:r>
                            <a:rPr lang="en-US" sz="2000" b="0" i="1" smtClean="0">
                              <a:latin typeface="Cambria Math" panose="02040503050406030204" pitchFamily="18" charset="0"/>
                            </a:rPr>
                            <m:t>𝑏</m:t>
                          </m:r>
                        </m:sup>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𝑡𝑥</m:t>
                              </m:r>
                            </m:sup>
                          </m:sSup>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𝑑𝑥</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m:t>
                              </m:r>
                              <m:r>
                                <a:rPr lang="en-US" sz="2000" b="0" i="1" smtClean="0">
                                  <a:latin typeface="Cambria Math" panose="02040503050406030204" pitchFamily="18" charset="0"/>
                                </a:rPr>
                                <m:t>𝑚𝑡</m:t>
                              </m:r>
                            </m:sup>
                          </m:sSup>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𝑀</m:t>
                              </m:r>
                            </m:e>
                            <m:sub>
                              <m:r>
                                <a:rPr lang="en-US" sz="2000" b="0" i="1" smtClean="0">
                                  <a:latin typeface="Cambria Math" panose="02040503050406030204" pitchFamily="18" charset="0"/>
                                </a:rPr>
                                <m:t>𝑥</m:t>
                              </m:r>
                            </m:sub>
                          </m:sSub>
                          <m:r>
                            <a:rPr lang="en-US" sz="2000" b="0" i="1" smtClean="0">
                              <a:latin typeface="Cambria Math" panose="02040503050406030204" pitchFamily="18" charset="0"/>
                            </a:rPr>
                            <m:t>(</m:t>
                          </m:r>
                          <m:r>
                            <a:rPr lang="en-US" sz="2000" b="0" i="1" smtClean="0">
                              <a:latin typeface="Cambria Math" panose="02040503050406030204" pitchFamily="18" charset="0"/>
                            </a:rPr>
                            <m:t>𝑡</m:t>
                          </m:r>
                          <m:r>
                            <a:rPr lang="en-US" sz="2000" b="0" i="1" smtClean="0">
                              <a:latin typeface="Cambria Math" panose="02040503050406030204" pitchFamily="18" charset="0"/>
                            </a:rPr>
                            <m:t>)</m:t>
                          </m:r>
                        </m:e>
                      </m:nary>
                    </m:oMath>
                  </m:oMathPara>
                </a14:m>
                <a:endParaRPr lang="en-US" sz="2000" b="0" dirty="0"/>
              </a:p>
              <a:p>
                <a:pPr algn="just">
                  <a:buFont typeface="Wingdings" pitchFamily="2" charset="2"/>
                  <a:buChar char="v"/>
                </a:pPr>
                <a:r>
                  <a:rPr lang="en-US" sz="2000" b="1" dirty="0"/>
                  <a:t>In case of discrete distribution:</a:t>
                </a:r>
              </a:p>
              <a:p>
                <a:pPr marL="0" indent="0" algn="just">
                  <a:buNone/>
                </a:pPr>
                <a:r>
                  <a:rPr lang="en-US" sz="2000" dirty="0"/>
                  <a:t>The moment generating function is given by</a:t>
                </a:r>
              </a:p>
              <a:p>
                <a:pPr marL="0" indent="0" algn="just">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b="0" i="1">
                              <a:latin typeface="Cambria Math" panose="02040503050406030204" pitchFamily="18" charset="0"/>
                            </a:rPr>
                            <m:t>𝑀</m:t>
                          </m:r>
                        </m:e>
                        <m:sub>
                          <m:r>
                            <a:rPr lang="en-US" sz="2000" b="0" i="1">
                              <a:latin typeface="Cambria Math" panose="02040503050406030204" pitchFamily="18" charset="0"/>
                            </a:rPr>
                            <m:t>𝑧</m:t>
                          </m:r>
                        </m:sub>
                      </m:sSub>
                      <m:d>
                        <m:dPr>
                          <m:ctrlPr>
                            <a:rPr lang="en-US" sz="2000" i="1">
                              <a:latin typeface="Cambria Math" panose="02040503050406030204" pitchFamily="18" charset="0"/>
                            </a:rPr>
                          </m:ctrlPr>
                        </m:dPr>
                        <m:e>
                          <m:r>
                            <a:rPr lang="en-US" sz="2000" b="0" i="1">
                              <a:latin typeface="Cambria Math" panose="02040503050406030204" pitchFamily="18" charset="0"/>
                            </a:rPr>
                            <m:t>𝑡</m:t>
                          </m:r>
                        </m:e>
                      </m:d>
                      <m:r>
                        <a:rPr lang="en-US" sz="2000" b="0" i="1" smtClean="0">
                          <a:latin typeface="Cambria Math" panose="02040503050406030204" pitchFamily="18" charset="0"/>
                        </a:rPr>
                        <m:t>=</m:t>
                      </m:r>
                      <m:nary>
                        <m:naryPr>
                          <m:chr m:val="∑"/>
                          <m:subHide m:val="on"/>
                          <m:supHide m:val="on"/>
                          <m:ctrlPr>
                            <a:rPr lang="en-US" sz="2000" i="1" smtClean="0">
                              <a:latin typeface="Cambria Math" panose="02040503050406030204" pitchFamily="18" charset="0"/>
                            </a:rPr>
                          </m:ctrlPr>
                        </m:naryPr>
                        <m:sub/>
                        <m:sup/>
                        <m:e>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𝑡𝑧</m:t>
                              </m:r>
                            </m:sup>
                          </m:sSup>
                          <m:r>
                            <a:rPr lang="en-US" sz="2000" b="0" i="1" smtClean="0">
                              <a:latin typeface="Cambria Math" panose="02040503050406030204" pitchFamily="18" charset="0"/>
                            </a:rPr>
                            <m:t>𝑃</m:t>
                          </m:r>
                        </m:e>
                      </m:nary>
                    </m:oMath>
                  </m:oMathPara>
                </a14:m>
                <a:endParaRPr lang="en-US" sz="2000" dirty="0"/>
              </a:p>
              <a:p>
                <a:pPr marL="0" indent="0" algn="just">
                  <a:buNone/>
                </a:pPr>
                <a:r>
                  <a:rPr lang="en-US" sz="2000" dirty="0"/>
                  <a:t>By expanding </a:t>
                </a:r>
                <a14:m>
                  <m:oMath xmlns:m="http://schemas.openxmlformats.org/officeDocument/2006/math">
                    <m:sSup>
                      <m:sSupPr>
                        <m:ctrlPr>
                          <a:rPr lang="en-US" sz="2000" i="1">
                            <a:latin typeface="Cambria Math" panose="02040503050406030204" pitchFamily="18" charset="0"/>
                          </a:rPr>
                        </m:ctrlPr>
                      </m:sSupPr>
                      <m:e>
                        <m:r>
                          <a:rPr lang="en-US" sz="2000" b="0" i="1">
                            <a:latin typeface="Cambria Math" panose="02040503050406030204" pitchFamily="18" charset="0"/>
                          </a:rPr>
                          <m:t>𝑒</m:t>
                        </m:r>
                      </m:e>
                      <m:sup>
                        <m:r>
                          <a:rPr lang="en-US" sz="2000" b="0" i="1">
                            <a:latin typeface="Cambria Math" panose="02040503050406030204" pitchFamily="18" charset="0"/>
                          </a:rPr>
                          <m:t>𝑡𝑧</m:t>
                        </m:r>
                      </m:sup>
                    </m:sSup>
                  </m:oMath>
                </a14:m>
                <a:r>
                  <a:rPr lang="en-US" sz="2000" dirty="0"/>
                  <a:t> we have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a:blip r:embed="rId2"/>
                <a:stretch>
                  <a:fillRect l="-815" t="-809" r="-741"/>
                </a:stretch>
              </a:blipFill>
            </p:spPr>
            <p:txBody>
              <a:bodyPr/>
              <a:lstStyle/>
              <a:p>
                <a:r>
                  <a:rPr lang="en-IN">
                    <a:noFill/>
                  </a:rPr>
                  <a:t> </a:t>
                </a:r>
              </a:p>
            </p:txBody>
          </p:sp>
        </mc:Fallback>
      </mc:AlternateContent>
      <p:sp>
        <p:nvSpPr>
          <p:cNvPr id="5" name="Footer Placeholder 4"/>
          <p:cNvSpPr>
            <a:spLocks noGrp="1"/>
          </p:cNvSpPr>
          <p:nvPr>
            <p:ph type="ftr" sz="quarter" idx="11"/>
          </p:nvPr>
        </p:nvSpPr>
        <p:spPr>
          <a:xfrm>
            <a:off x="2514600" y="6356350"/>
            <a:ext cx="5029200" cy="365125"/>
          </a:xfrm>
        </p:spPr>
        <p:txBody>
          <a:bodyPr/>
          <a:lstStyle/>
          <a:p>
            <a:pPr lvl="0">
              <a:defRPr/>
            </a:pPr>
            <a:r>
              <a:rPr lang="en-US"/>
              <a:t>Faculty Name   Kunti Mishra   Unit IV</a:t>
            </a:r>
            <a:endParaRPr lang="en-US" dirty="0"/>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Moment Generating Function(CO4)</a:t>
            </a:r>
            <a:endParaRPr kumimoji="0" lang="en-US" sz="2400" b="1" i="0" u="none" strike="noStrike" kern="1200" cap="none" spc="0" normalizeH="0" baseline="0" noProof="0" dirty="0">
              <a:ln>
                <a:noFill/>
              </a:ln>
              <a:solidFill>
                <a:schemeClr val="dk1"/>
              </a:solidFill>
              <a:effectLst/>
              <a:uLnTx/>
              <a:uFillTx/>
            </a:endParaRPr>
          </a:p>
        </p:txBody>
      </p:sp>
      <p:sp>
        <p:nvSpPr>
          <p:cNvPr id="2" name="Slide Number Placeholder 1">
            <a:extLst>
              <a:ext uri="{FF2B5EF4-FFF2-40B4-BE49-F238E27FC236}">
                <a16:creationId xmlns:a16="http://schemas.microsoft.com/office/drawing/2014/main" id="{5D50C854-5D35-49C6-852A-4AA960497E0A}"/>
              </a:ext>
            </a:extLst>
          </p:cNvPr>
          <p:cNvSpPr>
            <a:spLocks noGrp="1"/>
          </p:cNvSpPr>
          <p:nvPr>
            <p:ph type="sldNum" sz="quarter" idx="12"/>
          </p:nvPr>
        </p:nvSpPr>
        <p:spPr/>
        <p:txBody>
          <a:bodyPr/>
          <a:lstStyle/>
          <a:p>
            <a:fld id="{B6F15528-21DE-4FAA-801E-634DDDAF4B2B}" type="slidenum">
              <a:rPr lang="en-US" smtClean="0"/>
              <a:pPr/>
              <a:t>34</a:t>
            </a:fld>
            <a:endParaRPr lang="en-US"/>
          </a:p>
        </p:txBody>
      </p:sp>
      <p:pic>
        <p:nvPicPr>
          <p:cNvPr id="10" name="Picture 9">
            <a:extLst>
              <a:ext uri="{FF2B5EF4-FFF2-40B4-BE49-F238E27FC236}">
                <a16:creationId xmlns:a16="http://schemas.microsoft.com/office/drawing/2014/main" id="{03C45D15-D560-4D1A-A25B-DC852BA3EB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71600" cy="685801"/>
          </a:xfrm>
          <a:prstGeom prst="rect">
            <a:avLst/>
          </a:prstGeom>
        </p:spPr>
      </p:pic>
      <p:sp>
        <p:nvSpPr>
          <p:cNvPr id="6" name="Date Placeholder 5">
            <a:extLst>
              <a:ext uri="{FF2B5EF4-FFF2-40B4-BE49-F238E27FC236}">
                <a16:creationId xmlns:a16="http://schemas.microsoft.com/office/drawing/2014/main" id="{3A50E104-1114-427A-97A3-CBE40E75CCD1}"/>
              </a:ext>
            </a:extLst>
          </p:cNvPr>
          <p:cNvSpPr>
            <a:spLocks noGrp="1"/>
          </p:cNvSpPr>
          <p:nvPr>
            <p:ph type="dt" sz="half" idx="10"/>
          </p:nvPr>
        </p:nvSpPr>
        <p:spPr/>
        <p:txBody>
          <a:bodyPr/>
          <a:lstStyle/>
          <a:p>
            <a:fld id="{3F0F6910-263F-4F61-96D5-B5F0DC414417}" type="datetime1">
              <a:rPr lang="en-US" smtClean="0"/>
              <a:t>1/6/2023</a:t>
            </a:fld>
            <a:endParaRPr lang="en-US"/>
          </a:p>
        </p:txBody>
      </p:sp>
    </p:spTree>
    <p:extLst>
      <p:ext uri="{BB962C8B-B14F-4D97-AF65-F5344CB8AC3E}">
        <p14:creationId xmlns:p14="http://schemas.microsoft.com/office/powerpoint/2010/main" val="13585752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lstStyle/>
              <a:p>
                <a:pPr marL="0" indent="0">
                  <a:buNone/>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a:rPr>
                            <m:t>𝑀</m:t>
                          </m:r>
                        </m:e>
                        <m:sub>
                          <m:r>
                            <a:rPr lang="en-US" sz="2000" i="1">
                              <a:latin typeface="Cambria Math"/>
                            </a:rPr>
                            <m:t>𝑧</m:t>
                          </m:r>
                        </m:sub>
                      </m:sSub>
                      <m:d>
                        <m:dPr>
                          <m:ctrlPr>
                            <a:rPr lang="en-US" sz="2000" i="1">
                              <a:latin typeface="Cambria Math" panose="02040503050406030204" pitchFamily="18" charset="0"/>
                            </a:rPr>
                          </m:ctrlPr>
                        </m:dPr>
                        <m:e>
                          <m:r>
                            <a:rPr lang="en-US" sz="2000" i="1">
                              <a:latin typeface="Cambria Math"/>
                            </a:rPr>
                            <m:t>𝑡</m:t>
                          </m:r>
                        </m:e>
                      </m:d>
                      <m:r>
                        <a:rPr lang="en-US" sz="2000" i="1">
                          <a:latin typeface="Cambria Math"/>
                        </a:rPr>
                        <m:t>=</m:t>
                      </m:r>
                      <m:nary>
                        <m:naryPr>
                          <m:chr m:val="∑"/>
                          <m:subHide m:val="on"/>
                          <m:supHide m:val="on"/>
                          <m:ctrlPr>
                            <a:rPr lang="en-US" sz="2000" i="1">
                              <a:latin typeface="Cambria Math" panose="02040503050406030204" pitchFamily="18" charset="0"/>
                            </a:rPr>
                          </m:ctrlPr>
                        </m:naryPr>
                        <m:sub/>
                        <m:sup/>
                        <m:e>
                          <m:d>
                            <m:dPr>
                              <m:ctrlPr>
                                <a:rPr lang="en-US" sz="2000" i="1">
                                  <a:latin typeface="Cambria Math" panose="02040503050406030204" pitchFamily="18" charset="0"/>
                                </a:rPr>
                              </m:ctrlPr>
                            </m:dPr>
                            <m:e>
                              <m:r>
                                <a:rPr lang="en-US" sz="2000" i="1">
                                  <a:latin typeface="Cambria Math"/>
                                </a:rPr>
                                <m:t>1+</m:t>
                              </m:r>
                              <m:r>
                                <a:rPr lang="en-US" sz="2000" i="1">
                                  <a:latin typeface="Cambria Math"/>
                                </a:rPr>
                                <m:t>𝑡𝑧</m:t>
                              </m:r>
                              <m:r>
                                <a:rPr lang="en-US" sz="2000" i="1">
                                  <a:latin typeface="Cambria Math"/>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a:rPr>
                                        <m:t>𝑡</m:t>
                                      </m:r>
                                    </m:e>
                                    <m:sup>
                                      <m:r>
                                        <a:rPr lang="en-US" sz="2000" i="1">
                                          <a:latin typeface="Cambria Math"/>
                                        </a:rPr>
                                        <m:t>2</m:t>
                                      </m:r>
                                    </m:sup>
                                  </m:sSup>
                                </m:num>
                                <m:den>
                                  <m:r>
                                    <a:rPr lang="en-US" sz="2000" i="1">
                                      <a:latin typeface="Cambria Math"/>
                                    </a:rPr>
                                    <m:t>2</m:t>
                                  </m:r>
                                </m:den>
                              </m:f>
                              <m:sSup>
                                <m:sSupPr>
                                  <m:ctrlPr>
                                    <a:rPr lang="en-US" sz="2000" i="1">
                                      <a:latin typeface="Cambria Math" panose="02040503050406030204" pitchFamily="18" charset="0"/>
                                    </a:rPr>
                                  </m:ctrlPr>
                                </m:sSupPr>
                                <m:e>
                                  <m:r>
                                    <a:rPr lang="en-US" sz="2000" i="1">
                                      <a:latin typeface="Cambria Math"/>
                                    </a:rPr>
                                    <m:t>𝑧</m:t>
                                  </m:r>
                                </m:e>
                                <m:sup>
                                  <m:r>
                                    <a:rPr lang="en-US" sz="2000" i="1">
                                      <a:latin typeface="Cambria Math"/>
                                    </a:rPr>
                                    <m:t>2</m:t>
                                  </m:r>
                                </m:sup>
                              </m:sSup>
                              <m:r>
                                <a:rPr lang="en-US" sz="2000" i="1">
                                  <a:latin typeface="Cambria Math"/>
                                </a:rPr>
                                <m:t>+…</m:t>
                              </m:r>
                            </m:e>
                          </m:d>
                          <m:r>
                            <m:rPr>
                              <m:nor/>
                            </m:rPr>
                            <a:rPr lang="en-US" sz="2000" dirty="0"/>
                            <m:t> </m:t>
                          </m:r>
                          <m:r>
                            <a:rPr lang="en-US" sz="2000" i="1">
                              <a:latin typeface="Cambria Math"/>
                            </a:rPr>
                            <m:t>𝑃</m:t>
                          </m:r>
                        </m:e>
                      </m:nary>
                    </m:oMath>
                  </m:oMathPara>
                </a14:m>
                <a:endParaRPr lang="en-US" sz="2000" i="1" dirty="0">
                  <a:latin typeface="Cambria Math"/>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a:rPr>
                        <m:t>=</m:t>
                      </m:r>
                      <m:nary>
                        <m:naryPr>
                          <m:chr m:val="∑"/>
                          <m:subHide m:val="on"/>
                          <m:supHide m:val="on"/>
                          <m:ctrlPr>
                            <a:rPr lang="en-US" sz="2000" i="1">
                              <a:latin typeface="Cambria Math" panose="02040503050406030204" pitchFamily="18" charset="0"/>
                            </a:rPr>
                          </m:ctrlPr>
                        </m:naryPr>
                        <m:sub/>
                        <m:sup/>
                        <m:e>
                          <m:r>
                            <m:rPr>
                              <m:nor/>
                            </m:rPr>
                            <a:rPr lang="en-US" sz="2000" dirty="0"/>
                            <m:t> </m:t>
                          </m:r>
                          <m:r>
                            <a:rPr lang="en-US" sz="2000" i="1">
                              <a:latin typeface="Cambria Math"/>
                            </a:rPr>
                            <m:t>𝑃</m:t>
                          </m:r>
                        </m:e>
                      </m:nary>
                      <m:r>
                        <a:rPr lang="en-US" sz="2000" i="1">
                          <a:latin typeface="Cambria Math"/>
                        </a:rPr>
                        <m:t>+</m:t>
                      </m:r>
                      <m:r>
                        <a:rPr lang="en-US" sz="2000" i="1">
                          <a:latin typeface="Cambria Math"/>
                        </a:rPr>
                        <m:t>𝑡</m:t>
                      </m:r>
                      <m:nary>
                        <m:naryPr>
                          <m:chr m:val="∑"/>
                          <m:subHide m:val="on"/>
                          <m:supHide m:val="on"/>
                          <m:ctrlPr>
                            <a:rPr lang="en-US" sz="2000" i="1">
                              <a:latin typeface="Cambria Math" panose="02040503050406030204" pitchFamily="18" charset="0"/>
                            </a:rPr>
                          </m:ctrlPr>
                        </m:naryPr>
                        <m:sub/>
                        <m:sup/>
                        <m:e>
                          <m:r>
                            <m:rPr>
                              <m:nor/>
                            </m:rPr>
                            <a:rPr lang="en-US" sz="2000" dirty="0"/>
                            <m:t> </m:t>
                          </m:r>
                          <m:r>
                            <a:rPr lang="en-US" sz="2000" i="1">
                              <a:latin typeface="Cambria Math"/>
                            </a:rPr>
                            <m:t>𝑃</m:t>
                          </m:r>
                        </m:e>
                      </m:nary>
                      <m:r>
                        <a:rPr lang="en-US" sz="2000" i="1">
                          <a:latin typeface="Cambria Math"/>
                        </a:rPr>
                        <m:t>𝑧</m:t>
                      </m:r>
                      <m:r>
                        <a:rPr lang="en-US" sz="2000" b="0" i="1" smtClean="0">
                          <a:latin typeface="Cambria Math"/>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a:rPr>
                                <m:t>𝑡</m:t>
                              </m:r>
                            </m:e>
                            <m:sup>
                              <m:r>
                                <a:rPr lang="en-US" sz="2000" i="1">
                                  <a:latin typeface="Cambria Math"/>
                                </a:rPr>
                                <m:t>2</m:t>
                              </m:r>
                            </m:sup>
                          </m:sSup>
                        </m:num>
                        <m:den>
                          <m:r>
                            <a:rPr lang="en-US" sz="2000" i="1">
                              <a:latin typeface="Cambria Math"/>
                            </a:rPr>
                            <m:t>2</m:t>
                          </m:r>
                        </m:den>
                      </m:f>
                      <m:nary>
                        <m:naryPr>
                          <m:chr m:val="∑"/>
                          <m:subHide m:val="on"/>
                          <m:supHide m:val="on"/>
                          <m:ctrlPr>
                            <a:rPr lang="en-US" sz="2000" i="1">
                              <a:latin typeface="Cambria Math" panose="02040503050406030204" pitchFamily="18" charset="0"/>
                            </a:rPr>
                          </m:ctrlPr>
                        </m:naryPr>
                        <m:sub/>
                        <m:sup/>
                        <m:e>
                          <m:r>
                            <m:rPr>
                              <m:nor/>
                            </m:rPr>
                            <a:rPr lang="en-US" sz="2000" dirty="0"/>
                            <m:t> </m:t>
                          </m:r>
                          <m:r>
                            <a:rPr lang="en-US" sz="2000" i="1">
                              <a:latin typeface="Cambria Math"/>
                            </a:rPr>
                            <m:t>𝑃</m:t>
                          </m:r>
                        </m:e>
                      </m:nary>
                      <m:sSup>
                        <m:sSupPr>
                          <m:ctrlPr>
                            <a:rPr lang="en-US" sz="2000" i="1">
                              <a:latin typeface="Cambria Math" panose="02040503050406030204" pitchFamily="18" charset="0"/>
                            </a:rPr>
                          </m:ctrlPr>
                        </m:sSupPr>
                        <m:e>
                          <m:r>
                            <a:rPr lang="en-US" sz="2000" i="1">
                              <a:latin typeface="Cambria Math"/>
                            </a:rPr>
                            <m:t>𝑧</m:t>
                          </m:r>
                        </m:e>
                        <m:sup>
                          <m:r>
                            <a:rPr lang="en-US" sz="2000" i="1">
                              <a:latin typeface="Cambria Math"/>
                            </a:rPr>
                            <m:t>2</m:t>
                          </m:r>
                        </m:sup>
                      </m:sSup>
                      <m:r>
                        <a:rPr lang="en-US" sz="2000" i="1">
                          <a:latin typeface="Cambria Math"/>
                        </a:rPr>
                        <m:t>+…</m:t>
                      </m:r>
                    </m:oMath>
                  </m:oMathPara>
                </a14:m>
                <a:endParaRPr lang="en-US" sz="2000" dirty="0"/>
              </a:p>
              <a:p>
                <a:pPr marL="0" indent="0">
                  <a:buNone/>
                </a:pPr>
                <a14:m>
                  <m:oMathPara xmlns:m="http://schemas.openxmlformats.org/officeDocument/2006/math">
                    <m:oMathParaPr>
                      <m:jc m:val="left"/>
                    </m:oMathParaPr>
                    <m:oMath xmlns:m="http://schemas.openxmlformats.org/officeDocument/2006/math">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𝑣</m:t>
                          </m:r>
                        </m:e>
                        <m:sub>
                          <m:r>
                            <a:rPr lang="en-US" sz="2000" i="1">
                              <a:latin typeface="Cambria Math"/>
                            </a:rPr>
                            <m:t>0</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𝑣</m:t>
                          </m:r>
                        </m:e>
                        <m:sub>
                          <m:r>
                            <a:rPr lang="en-US" sz="2000" i="1">
                              <a:latin typeface="Cambria Math"/>
                            </a:rPr>
                            <m:t>1</m:t>
                          </m:r>
                        </m:sub>
                      </m:sSub>
                      <m:r>
                        <a:rPr lang="en-US" sz="2000" i="1">
                          <a:latin typeface="Cambria Math"/>
                        </a:rPr>
                        <m:t>𝑡</m:t>
                      </m:r>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𝑣</m:t>
                          </m:r>
                        </m:e>
                        <m:sub>
                          <m:r>
                            <a:rPr lang="en-US" sz="2000" i="1">
                              <a:latin typeface="Cambria Math"/>
                            </a:rPr>
                            <m:t>2</m:t>
                          </m:r>
                        </m:sub>
                      </m:sSub>
                      <m:r>
                        <a:rPr lang="en-US" sz="2000" i="1">
                          <a:latin typeface="Cambria Math"/>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a:rPr>
                                <m:t>𝑡</m:t>
                              </m:r>
                            </m:e>
                            <m:sup>
                              <m:r>
                                <a:rPr lang="en-US" sz="2000" i="1">
                                  <a:latin typeface="Cambria Math"/>
                                </a:rPr>
                                <m:t>2</m:t>
                              </m:r>
                            </m:sup>
                          </m:sSup>
                        </m:num>
                        <m:den>
                          <m:r>
                            <a:rPr lang="en-US" sz="2000" i="1">
                              <a:latin typeface="Cambria Math"/>
                            </a:rPr>
                            <m:t>2</m:t>
                          </m:r>
                        </m:den>
                      </m:f>
                      <m:r>
                        <a:rPr lang="en-US" sz="2000" i="1">
                          <a:latin typeface="Cambria Math"/>
                        </a:rPr>
                        <m:t>+…</m:t>
                      </m:r>
                    </m:oMath>
                  </m:oMathPara>
                </a14:m>
                <a:endParaRPr lang="en-US" sz="2000" dirty="0"/>
              </a:p>
              <a:p>
                <a:pPr marL="0" indent="0">
                  <a:buNone/>
                </a:pPr>
                <a:r>
                  <a:rPr lang="en-US" sz="2000" dirty="0"/>
                  <a:t>We get </a:t>
                </a:r>
              </a:p>
              <a:p>
                <a:pPr marL="0" indent="0">
                  <a:buNone/>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a:rPr>
                            <m:t>𝑣</m:t>
                          </m:r>
                        </m:e>
                        <m:sub>
                          <m:r>
                            <a:rPr lang="en-US" sz="2000" b="0" i="1" smtClean="0">
                              <a:latin typeface="Cambria Math"/>
                            </a:rPr>
                            <m:t>𝑟</m:t>
                          </m:r>
                        </m:sub>
                      </m:sSub>
                      <m:r>
                        <a:rPr lang="en-US" sz="2000" b="0" i="1" smtClean="0">
                          <a:latin typeface="Cambria Math"/>
                        </a:rPr>
                        <m:t>=</m:t>
                      </m:r>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a:rPr>
                                        <m:t>𝑑</m:t>
                                      </m:r>
                                    </m:e>
                                    <m:sup>
                                      <m:r>
                                        <a:rPr lang="en-US" sz="2000" i="1">
                                          <a:latin typeface="Cambria Math"/>
                                        </a:rPr>
                                        <m:t>𝑟</m:t>
                                      </m:r>
                                    </m:sup>
                                  </m:sSup>
                                </m:num>
                                <m:den>
                                  <m:sSup>
                                    <m:sSupPr>
                                      <m:ctrlPr>
                                        <a:rPr lang="en-US" sz="2000" i="1">
                                          <a:latin typeface="Cambria Math" panose="02040503050406030204" pitchFamily="18" charset="0"/>
                                        </a:rPr>
                                      </m:ctrlPr>
                                    </m:sSupPr>
                                    <m:e>
                                      <m:r>
                                        <a:rPr lang="en-US" sz="2000" i="1">
                                          <a:latin typeface="Cambria Math"/>
                                        </a:rPr>
                                        <m:t>𝑑𝑡</m:t>
                                      </m:r>
                                    </m:e>
                                    <m:sup>
                                      <m:r>
                                        <a:rPr lang="en-US" sz="2000" i="1">
                                          <a:latin typeface="Cambria Math"/>
                                        </a:rPr>
                                        <m:t>𝑟</m:t>
                                      </m:r>
                                    </m:sup>
                                  </m:sSup>
                                </m:den>
                              </m:f>
                              <m:r>
                                <a:rPr lang="en-US" sz="2000" i="1">
                                  <a:latin typeface="Cambria Math"/>
                                </a:rPr>
                                <m:t>𝑀</m:t>
                              </m:r>
                              <m:d>
                                <m:dPr>
                                  <m:ctrlPr>
                                    <a:rPr lang="en-US" sz="2000" i="1">
                                      <a:latin typeface="Cambria Math" panose="02040503050406030204" pitchFamily="18" charset="0"/>
                                    </a:rPr>
                                  </m:ctrlPr>
                                </m:dPr>
                                <m:e>
                                  <m:r>
                                    <a:rPr lang="en-US" sz="2000" i="1">
                                      <a:latin typeface="Cambria Math"/>
                                    </a:rPr>
                                    <m:t>𝑡</m:t>
                                  </m:r>
                                </m:e>
                              </m:d>
                            </m:e>
                          </m:d>
                        </m:e>
                        <m:sub>
                          <m:r>
                            <a:rPr lang="en-US" sz="2000" b="0" i="1" smtClean="0">
                              <a:latin typeface="Cambria Math"/>
                            </a:rPr>
                            <m:t>𝑡</m:t>
                          </m:r>
                          <m:r>
                            <a:rPr lang="en-US" sz="2000" b="0" i="1" smtClean="0">
                              <a:latin typeface="Cambria Math"/>
                            </a:rPr>
                            <m:t>=0</m:t>
                          </m:r>
                        </m:sub>
                      </m:sSub>
                    </m:oMath>
                  </m:oMathPara>
                </a14:m>
                <a:endParaRPr lang="en-US" sz="2000" dirty="0"/>
              </a:p>
              <a:p>
                <a:pPr marL="0" indent="0">
                  <a:buNone/>
                </a:pPr>
                <a:r>
                  <a:rPr lang="en-US" sz="2000" dirty="0"/>
                  <a:t>Moment generating function about any arbitrary number</a:t>
                </a:r>
              </a:p>
              <a:p>
                <a:pPr marL="0" indent="0">
                  <a:buNone/>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a:rPr>
                            <m:t>𝑀</m:t>
                          </m:r>
                        </m:e>
                        <m:sub>
                          <m:r>
                            <a:rPr lang="en-US" sz="2000" b="0" i="1" smtClean="0">
                              <a:latin typeface="Cambria Math"/>
                            </a:rPr>
                            <m:t>𝑥</m:t>
                          </m:r>
                          <m:r>
                            <a:rPr lang="en-US" sz="2000" b="0" i="1" smtClean="0">
                              <a:latin typeface="Cambria Math"/>
                            </a:rPr>
                            <m:t>−</m:t>
                          </m:r>
                          <m:r>
                            <a:rPr lang="en-US" sz="2000" b="0" i="1" smtClean="0">
                              <a:latin typeface="Cambria Math"/>
                            </a:rPr>
                            <m:t>𝑎</m:t>
                          </m:r>
                        </m:sub>
                      </m:sSub>
                      <m:d>
                        <m:dPr>
                          <m:ctrlPr>
                            <a:rPr lang="en-US" sz="2000" i="1">
                              <a:latin typeface="Cambria Math" panose="02040503050406030204" pitchFamily="18" charset="0"/>
                            </a:rPr>
                          </m:ctrlPr>
                        </m:dPr>
                        <m:e>
                          <m:r>
                            <a:rPr lang="en-US" sz="2000" i="1">
                              <a:latin typeface="Cambria Math"/>
                            </a:rPr>
                            <m:t>𝑡</m:t>
                          </m:r>
                        </m:e>
                      </m:d>
                      <m:r>
                        <a:rPr lang="en-US" sz="2000" i="1">
                          <a:latin typeface="Cambria Math"/>
                        </a:rPr>
                        <m:t>=</m:t>
                      </m:r>
                      <m:r>
                        <a:rPr lang="en-US" sz="2000" b="0" i="1" smtClean="0">
                          <a:latin typeface="Cambria Math"/>
                        </a:rPr>
                        <m:t>𝐸</m:t>
                      </m:r>
                      <m:d>
                        <m:dPr>
                          <m:ctrlPr>
                            <a:rPr lang="en-US" sz="2000" b="0" i="1" smtClean="0">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a:rPr>
                                <m:t>𝑒</m:t>
                              </m:r>
                            </m:e>
                            <m:sup>
                              <m:r>
                                <a:rPr lang="en-US" sz="2000" i="1">
                                  <a:latin typeface="Cambria Math"/>
                                </a:rPr>
                                <m:t>𝑡</m:t>
                              </m:r>
                              <m:d>
                                <m:dPr>
                                  <m:ctrlPr>
                                    <a:rPr lang="en-US" sz="2000" b="0" i="1" smtClean="0">
                                      <a:latin typeface="Cambria Math" panose="02040503050406030204" pitchFamily="18" charset="0"/>
                                    </a:rPr>
                                  </m:ctrlPr>
                                </m:dPr>
                                <m:e>
                                  <m:r>
                                    <a:rPr lang="en-US" sz="2000" i="1">
                                      <a:latin typeface="Cambria Math"/>
                                    </a:rPr>
                                    <m:t>𝑥</m:t>
                                  </m:r>
                                  <m:r>
                                    <a:rPr lang="en-US" sz="2000" b="0" i="1" smtClean="0">
                                      <a:latin typeface="Cambria Math"/>
                                    </a:rPr>
                                    <m:t>−</m:t>
                                  </m:r>
                                  <m:r>
                                    <a:rPr lang="en-US" sz="2000" b="0" i="1" smtClean="0">
                                      <a:latin typeface="Cambria Math"/>
                                    </a:rPr>
                                    <m:t>𝑎</m:t>
                                  </m:r>
                                </m:e>
                              </m:d>
                            </m:sup>
                          </m:sSup>
                        </m:e>
                      </m:d>
                      <m:r>
                        <a:rPr lang="en-US" sz="2000" b="0" i="1" smtClean="0">
                          <a:latin typeface="Cambria Math"/>
                        </a:rPr>
                        <m:t>=</m:t>
                      </m:r>
                      <m:sSup>
                        <m:sSupPr>
                          <m:ctrlPr>
                            <a:rPr lang="en-US" sz="2000" i="1">
                              <a:latin typeface="Cambria Math" panose="02040503050406030204" pitchFamily="18" charset="0"/>
                            </a:rPr>
                          </m:ctrlPr>
                        </m:sSupPr>
                        <m:e>
                          <m:r>
                            <a:rPr lang="en-US" sz="2000" i="1">
                              <a:latin typeface="Cambria Math"/>
                            </a:rPr>
                            <m:t>𝑒</m:t>
                          </m:r>
                        </m:e>
                        <m:sup>
                          <m:r>
                            <a:rPr lang="en-US" sz="2000" b="0" i="1" smtClean="0">
                              <a:latin typeface="Cambria Math"/>
                            </a:rPr>
                            <m:t>−</m:t>
                          </m:r>
                          <m:r>
                            <a:rPr lang="en-US" sz="2000" b="0" i="1" smtClean="0">
                              <a:latin typeface="Cambria Math"/>
                            </a:rPr>
                            <m:t>𝑎𝑡</m:t>
                          </m:r>
                        </m:sup>
                      </m:sSup>
                      <m:sSub>
                        <m:sSubPr>
                          <m:ctrlPr>
                            <a:rPr lang="en-US" sz="2000" i="1">
                              <a:latin typeface="Cambria Math" panose="02040503050406030204" pitchFamily="18" charset="0"/>
                            </a:rPr>
                          </m:ctrlPr>
                        </m:sSubPr>
                        <m:e>
                          <m:r>
                            <a:rPr lang="en-US" sz="2000" i="1">
                              <a:latin typeface="Cambria Math"/>
                            </a:rPr>
                            <m:t>𝑀</m:t>
                          </m:r>
                        </m:e>
                        <m:sub>
                          <m:r>
                            <a:rPr lang="en-US" sz="2000" i="1">
                              <a:latin typeface="Cambria Math"/>
                            </a:rPr>
                            <m:t>𝑥</m:t>
                          </m:r>
                        </m:sub>
                      </m:sSub>
                      <m:d>
                        <m:dPr>
                          <m:ctrlPr>
                            <a:rPr lang="en-US" sz="2000" i="1">
                              <a:latin typeface="Cambria Math" panose="02040503050406030204" pitchFamily="18" charset="0"/>
                            </a:rPr>
                          </m:ctrlPr>
                        </m:dPr>
                        <m:e>
                          <m:r>
                            <a:rPr lang="en-US" sz="2000" i="1">
                              <a:latin typeface="Cambria Math"/>
                            </a:rPr>
                            <m:t>𝑡</m:t>
                          </m:r>
                        </m:e>
                      </m:d>
                    </m:oMath>
                  </m:oMathPara>
                </a14:m>
                <a:endParaRPr lang="en-US" sz="2000" dirty="0"/>
              </a:p>
              <a:p>
                <a:pPr marL="0" indent="0">
                  <a:buNone/>
                </a:pPr>
                <a:endParaRPr lang="en-US" sz="2000" dirty="0"/>
              </a:p>
              <a:p>
                <a:pPr marL="0" indent="0">
                  <a:buNone/>
                </a:pPr>
                <a:endParaRPr lang="en-US" sz="2000" dirty="0"/>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a:blip r:embed="rId2"/>
                <a:stretch>
                  <a:fillRect l="-815"/>
                </a:stretch>
              </a:blipFill>
            </p:spPr>
            <p:txBody>
              <a:bodyPr/>
              <a:lstStyle/>
              <a:p>
                <a:r>
                  <a:rPr lang="en-IN">
                    <a:noFill/>
                  </a:rPr>
                  <a:t> </a:t>
                </a:r>
              </a:p>
            </p:txBody>
          </p:sp>
        </mc:Fallback>
      </mc:AlternateContent>
      <p:sp>
        <p:nvSpPr>
          <p:cNvPr id="5" name="Footer Placeholder 4"/>
          <p:cNvSpPr>
            <a:spLocks noGrp="1"/>
          </p:cNvSpPr>
          <p:nvPr>
            <p:ph type="ftr" sz="quarter" idx="11"/>
          </p:nvPr>
        </p:nvSpPr>
        <p:spPr>
          <a:xfrm>
            <a:off x="2514600" y="6356350"/>
            <a:ext cx="5029200" cy="365125"/>
          </a:xfrm>
        </p:spPr>
        <p:txBody>
          <a:bodyPr/>
          <a:lstStyle/>
          <a:p>
            <a:pPr lvl="0">
              <a:defRPr/>
            </a:pPr>
            <a:r>
              <a:rPr lang="en-US"/>
              <a:t>Faculty Name   Kunti Mishra   Unit IV</a:t>
            </a:r>
            <a:endParaRPr lang="en-US" dirty="0"/>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Moment Generating Function(CO4)</a:t>
            </a:r>
            <a:endParaRPr kumimoji="0" lang="en-US" sz="2400" b="1" i="0" u="none" strike="noStrike" kern="1200" cap="none" spc="0" normalizeH="0" baseline="0" noProof="0" dirty="0">
              <a:ln>
                <a:noFill/>
              </a:ln>
              <a:solidFill>
                <a:schemeClr val="dk1"/>
              </a:solidFill>
              <a:effectLst/>
              <a:uLnTx/>
              <a:uFillTx/>
            </a:endParaRPr>
          </a:p>
        </p:txBody>
      </p:sp>
      <p:sp>
        <p:nvSpPr>
          <p:cNvPr id="2" name="Slide Number Placeholder 1">
            <a:extLst>
              <a:ext uri="{FF2B5EF4-FFF2-40B4-BE49-F238E27FC236}">
                <a16:creationId xmlns:a16="http://schemas.microsoft.com/office/drawing/2014/main" id="{BDA91C27-FC60-4F4F-819B-7CE578239195}"/>
              </a:ext>
            </a:extLst>
          </p:cNvPr>
          <p:cNvSpPr>
            <a:spLocks noGrp="1"/>
          </p:cNvSpPr>
          <p:nvPr>
            <p:ph type="sldNum" sz="quarter" idx="12"/>
          </p:nvPr>
        </p:nvSpPr>
        <p:spPr/>
        <p:txBody>
          <a:bodyPr/>
          <a:lstStyle/>
          <a:p>
            <a:fld id="{B6F15528-21DE-4FAA-801E-634DDDAF4B2B}" type="slidenum">
              <a:rPr lang="en-US" smtClean="0"/>
              <a:pPr/>
              <a:t>35</a:t>
            </a:fld>
            <a:endParaRPr lang="en-US"/>
          </a:p>
        </p:txBody>
      </p:sp>
      <p:pic>
        <p:nvPicPr>
          <p:cNvPr id="10" name="Picture 9">
            <a:extLst>
              <a:ext uri="{FF2B5EF4-FFF2-40B4-BE49-F238E27FC236}">
                <a16:creationId xmlns:a16="http://schemas.microsoft.com/office/drawing/2014/main" id="{967EF298-B678-47B1-A30B-E347C1EDF8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71600" cy="685801"/>
          </a:xfrm>
          <a:prstGeom prst="rect">
            <a:avLst/>
          </a:prstGeom>
        </p:spPr>
      </p:pic>
      <p:sp>
        <p:nvSpPr>
          <p:cNvPr id="6" name="Date Placeholder 5">
            <a:extLst>
              <a:ext uri="{FF2B5EF4-FFF2-40B4-BE49-F238E27FC236}">
                <a16:creationId xmlns:a16="http://schemas.microsoft.com/office/drawing/2014/main" id="{E1D2234F-445E-4836-B7B6-663DC3D441E9}"/>
              </a:ext>
            </a:extLst>
          </p:cNvPr>
          <p:cNvSpPr>
            <a:spLocks noGrp="1"/>
          </p:cNvSpPr>
          <p:nvPr>
            <p:ph type="dt" sz="half" idx="10"/>
          </p:nvPr>
        </p:nvSpPr>
        <p:spPr/>
        <p:txBody>
          <a:bodyPr/>
          <a:lstStyle/>
          <a:p>
            <a:fld id="{31C563BC-3179-49D0-8411-3F44B5FB4352}" type="datetime1">
              <a:rPr lang="en-US" smtClean="0"/>
              <a:t>1/6/2023</a:t>
            </a:fld>
            <a:endParaRPr lang="en-US"/>
          </a:p>
        </p:txBody>
      </p:sp>
    </p:spTree>
    <p:extLst>
      <p:ext uri="{BB962C8B-B14F-4D97-AF65-F5344CB8AC3E}">
        <p14:creationId xmlns:p14="http://schemas.microsoft.com/office/powerpoint/2010/main" val="18551878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pPr marL="0" indent="0" algn="just">
                  <a:buNone/>
                </a:pPr>
                <a:r>
                  <a:rPr lang="en-US" sz="2000" b="1" dirty="0"/>
                  <a:t>Properties for moment generating function:</a:t>
                </a:r>
              </a:p>
              <a:p>
                <a:pPr marL="457200" indent="-457200" algn="just">
                  <a:buAutoNum type="arabicPeriod"/>
                </a:pPr>
                <a:r>
                  <a:rPr lang="en-US" sz="2000" dirty="0"/>
                  <a:t>The moment generating function of  the sum of  two independent chance variables is the product of their respective moment generating function, </a:t>
                </a:r>
                <a:r>
                  <a:rPr lang="en-US" sz="2000" dirty="0" err="1"/>
                  <a:t>i.e</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 </m:t>
                        </m:r>
                        <m:r>
                          <a:rPr lang="en-US" sz="2000" i="1">
                            <a:latin typeface="Cambria Math" panose="02040503050406030204" pitchFamily="18" charset="0"/>
                          </a:rPr>
                          <m:t>𝑀</m:t>
                        </m:r>
                      </m:e>
                      <m:sub>
                        <m:r>
                          <a:rPr lang="en-US" sz="2000" i="1">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𝑦</m:t>
                        </m:r>
                      </m:sub>
                    </m:sSub>
                    <m:d>
                      <m:dPr>
                        <m:ctrlPr>
                          <a:rPr lang="en-US" sz="2000" i="1">
                            <a:latin typeface="Cambria Math" panose="02040503050406030204" pitchFamily="18" charset="0"/>
                          </a:rPr>
                        </m:ctrlPr>
                      </m:dPr>
                      <m:e>
                        <m:r>
                          <a:rPr lang="en-US" sz="2000" i="1">
                            <a:latin typeface="Cambria Math" panose="02040503050406030204" pitchFamily="18" charset="0"/>
                          </a:rPr>
                          <m:t>𝑡</m:t>
                        </m:r>
                      </m:e>
                    </m:d>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𝑥</m:t>
                        </m:r>
                      </m:sub>
                    </m:sSub>
                    <m:d>
                      <m:dPr>
                        <m:ctrlPr>
                          <a:rPr lang="en-US" sz="2000" i="1">
                            <a:latin typeface="Cambria Math" panose="02040503050406030204" pitchFamily="18" charset="0"/>
                          </a:rPr>
                        </m:ctrlPr>
                      </m:dPr>
                      <m:e>
                        <m:r>
                          <a:rPr lang="en-US" sz="2000" i="1">
                            <a:latin typeface="Cambria Math" panose="02040503050406030204" pitchFamily="18" charset="0"/>
                          </a:rPr>
                          <m:t>𝑡</m:t>
                        </m:r>
                      </m:e>
                    </m:d>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a:rPr>
                          <m:t>×</m:t>
                        </m:r>
                        <m:r>
                          <a:rPr lang="en-US" sz="2000" i="1">
                            <a:latin typeface="Cambria Math" panose="02040503050406030204" pitchFamily="18" charset="0"/>
                          </a:rPr>
                          <m:t>𝑀</m:t>
                        </m:r>
                      </m:e>
                      <m:sub>
                        <m:r>
                          <a:rPr lang="en-US" sz="2000" b="0" i="1" smtClean="0">
                            <a:latin typeface="Cambria Math" panose="02040503050406030204" pitchFamily="18" charset="0"/>
                          </a:rPr>
                          <m:t>𝑦</m:t>
                        </m:r>
                      </m:sub>
                    </m:sSub>
                    <m:d>
                      <m:dPr>
                        <m:ctrlPr>
                          <a:rPr lang="en-US" sz="2000" i="1">
                            <a:latin typeface="Cambria Math" panose="02040503050406030204" pitchFamily="18" charset="0"/>
                          </a:rPr>
                        </m:ctrlPr>
                      </m:dPr>
                      <m:e>
                        <m:r>
                          <a:rPr lang="en-US" sz="2000" i="1">
                            <a:latin typeface="Cambria Math" panose="02040503050406030204" pitchFamily="18" charset="0"/>
                          </a:rPr>
                          <m:t>𝑡</m:t>
                        </m:r>
                      </m:e>
                    </m:d>
                  </m:oMath>
                </a14:m>
                <a:endParaRPr lang="en-US" sz="2000" dirty="0"/>
              </a:p>
              <a:p>
                <a:pPr marL="457200" indent="-457200" algn="just">
                  <a:buAutoNum type="arabicPeriod"/>
                </a:pPr>
                <a:r>
                  <a:rPr lang="en-US" sz="2000" dirty="0"/>
                  <a:t>Effect of change of origin and scale  on </a:t>
                </a:r>
                <a:r>
                  <a:rPr lang="en-US" sz="2000" dirty="0" err="1"/>
                  <a:t>m.g.f</a:t>
                </a:r>
                <a:r>
                  <a:rPr lang="en-US" sz="2000" dirty="0"/>
                  <a:t>.</a:t>
                </a:r>
              </a:p>
              <a:p>
                <a:pPr marL="0" indent="0" algn="just">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b="0" i="1" smtClean="0">
                              <a:latin typeface="Cambria Math" panose="02040503050406030204" pitchFamily="18" charset="0"/>
                            </a:rPr>
                            <m:t>𝑢</m:t>
                          </m:r>
                        </m:sub>
                      </m:sSub>
                      <m:d>
                        <m:dPr>
                          <m:ctrlPr>
                            <a:rPr lang="en-US" sz="2000" i="1">
                              <a:latin typeface="Cambria Math" panose="02040503050406030204" pitchFamily="18" charset="0"/>
                            </a:rPr>
                          </m:ctrlPr>
                        </m:dPr>
                        <m:e>
                          <m:r>
                            <a:rPr lang="en-US" sz="2000" i="1">
                              <a:latin typeface="Cambria Math" panose="02040503050406030204" pitchFamily="18" charset="0"/>
                            </a:rPr>
                            <m:t>𝑡</m:t>
                          </m:r>
                        </m:e>
                      </m:d>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f>
                            <m:fPr>
                              <m:type m:val="skw"/>
                              <m:ctrlPr>
                                <a:rPr lang="en-US" sz="2000" b="0" i="1" smtClean="0">
                                  <a:latin typeface="Cambria Math" panose="02040503050406030204" pitchFamily="18" charset="0"/>
                                </a:rPr>
                              </m:ctrlPr>
                            </m:fPr>
                            <m:num>
                              <m:r>
                                <a:rPr lang="en-US" sz="2000" b="0" i="1" smtClean="0">
                                  <a:latin typeface="Cambria Math" panose="02040503050406030204" pitchFamily="18" charset="0"/>
                                </a:rPr>
                                <m:t>−</m:t>
                              </m:r>
                              <m:r>
                                <a:rPr lang="en-US" sz="2000" b="0" i="1" smtClean="0">
                                  <a:latin typeface="Cambria Math" panose="02040503050406030204" pitchFamily="18" charset="0"/>
                                </a:rPr>
                                <m:t>𝑎𝑡</m:t>
                              </m:r>
                            </m:num>
                            <m:den>
                              <m:r>
                                <a:rPr lang="en-US" sz="2000" b="0" i="1" smtClean="0">
                                  <a:latin typeface="Cambria Math" panose="02040503050406030204" pitchFamily="18" charset="0"/>
                                </a:rPr>
                                <m:t>h</m:t>
                              </m:r>
                            </m:den>
                          </m:f>
                        </m:sup>
                      </m:sSup>
                      <m:sSub>
                        <m:sSubPr>
                          <m:ctrlPr>
                            <a:rPr lang="en-US" sz="2000" i="1" smtClean="0">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𝑥</m:t>
                          </m:r>
                        </m:sub>
                      </m:sSub>
                      <m:d>
                        <m:dPr>
                          <m:ctrlPr>
                            <a:rPr lang="en-US" sz="2000" i="1">
                              <a:latin typeface="Cambria Math" panose="02040503050406030204" pitchFamily="18" charset="0"/>
                            </a:rPr>
                          </m:ctrlPr>
                        </m:dPr>
                        <m:e>
                          <m:f>
                            <m:fPr>
                              <m:type m:val="skw"/>
                              <m:ctrlPr>
                                <a:rPr lang="en-US" sz="2000" i="1" smtClean="0">
                                  <a:latin typeface="Cambria Math" panose="02040503050406030204" pitchFamily="18" charset="0"/>
                                </a:rPr>
                              </m:ctrlPr>
                            </m:fPr>
                            <m:num>
                              <m:r>
                                <a:rPr lang="en-US" sz="2000" b="0" i="1" smtClean="0">
                                  <a:latin typeface="Cambria Math" panose="02040503050406030204" pitchFamily="18" charset="0"/>
                                </a:rPr>
                                <m:t>𝑡</m:t>
                              </m:r>
                            </m:num>
                            <m:den>
                              <m:r>
                                <a:rPr lang="en-US" sz="2000" b="0" i="1" smtClean="0">
                                  <a:latin typeface="Cambria Math" panose="02040503050406030204" pitchFamily="18" charset="0"/>
                                </a:rPr>
                                <m:t>h</m:t>
                              </m:r>
                            </m:den>
                          </m:f>
                        </m:e>
                      </m:d>
                    </m:oMath>
                  </m:oMathPara>
                </a14:m>
                <a:endParaRPr lang="en-US" sz="2000" dirty="0"/>
              </a:p>
              <a:p>
                <a:pPr marL="0" indent="0" algn="just">
                  <a:buNone/>
                </a:pPr>
                <a:r>
                  <a:rPr lang="en-US" sz="2000" b="1" dirty="0"/>
                  <a:t>Q1.</a:t>
                </a:r>
                <a:r>
                  <a:rPr lang="en-US" sz="2000" dirty="0"/>
                  <a:t> find the moment generating function of the discrete binomial distribution given by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sPre>
                      <m:sPrePr>
                        <m:ctrlPr>
                          <a:rPr lang="en-US" sz="2000" b="0" i="1" smtClean="0">
                            <a:latin typeface="Cambria Math" panose="02040503050406030204" pitchFamily="18" charset="0"/>
                          </a:rPr>
                        </m:ctrlPr>
                      </m:sPrePr>
                      <m:sub/>
                      <m:sup>
                        <m:r>
                          <a:rPr lang="en-US" sz="2000" b="0" i="1" smtClean="0">
                            <a:latin typeface="Cambria Math" panose="02040503050406030204" pitchFamily="18" charset="0"/>
                          </a:rPr>
                          <m:t>𝑛</m:t>
                        </m:r>
                      </m:sup>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𝐶</m:t>
                            </m:r>
                          </m:e>
                          <m:sub>
                            <m:r>
                              <a:rPr lang="en-US" sz="2000" b="0" i="1" smtClean="0">
                                <a:latin typeface="Cambria Math" panose="02040503050406030204" pitchFamily="18" charset="0"/>
                              </a:rPr>
                              <m:t>𝑥</m:t>
                            </m:r>
                          </m:sub>
                        </m:sSub>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𝑝</m:t>
                            </m:r>
                          </m:e>
                          <m:sup>
                            <m:r>
                              <a:rPr lang="en-US" sz="2000" b="0" i="1" smtClean="0">
                                <a:latin typeface="Cambria Math" panose="02040503050406030204" pitchFamily="18" charset="0"/>
                              </a:rPr>
                              <m:t>𝑥</m:t>
                            </m:r>
                          </m:sup>
                        </m:sSup>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𝑞</m:t>
                            </m:r>
                          </m:e>
                          <m:sup>
                            <m:r>
                              <a:rPr lang="en-US" sz="2000" b="0" i="1" smtClean="0">
                                <a:latin typeface="Cambria Math" panose="02040503050406030204" pitchFamily="18" charset="0"/>
                              </a:rPr>
                              <m:t>𝑛</m:t>
                            </m:r>
                            <m:r>
                              <a:rPr lang="en-US" sz="2000" b="0" i="1" smtClean="0">
                                <a:latin typeface="Cambria Math" panose="02040503050406030204" pitchFamily="18" charset="0"/>
                              </a:rPr>
                              <m:t>−</m:t>
                            </m:r>
                            <m:r>
                              <a:rPr lang="en-US" sz="2000" b="0" i="1" smtClean="0">
                                <a:latin typeface="Cambria Math" panose="02040503050406030204" pitchFamily="18" charset="0"/>
                              </a:rPr>
                              <m:t>𝑥</m:t>
                            </m:r>
                          </m:sup>
                        </m:sSup>
                      </m:e>
                    </m:sPre>
                  </m:oMath>
                </a14:m>
                <a:r>
                  <a:rPr lang="en-US" sz="2000" dirty="0"/>
                  <a:t> where </a:t>
                </a:r>
                <a14:m>
                  <m:oMath xmlns:m="http://schemas.openxmlformats.org/officeDocument/2006/math">
                    <m:r>
                      <a:rPr lang="en-US" sz="2000" b="0" i="1" smtClean="0">
                        <a:latin typeface="Cambria Math" panose="02040503050406030204" pitchFamily="18" charset="0"/>
                      </a:rPr>
                      <m:t>𝑞</m:t>
                    </m:r>
                    <m:r>
                      <a:rPr lang="en-US" sz="2000" b="0" i="1" smtClean="0">
                        <a:latin typeface="Cambria Math" panose="02040503050406030204" pitchFamily="18" charset="0"/>
                      </a:rPr>
                      <m:t>=1−</m:t>
                    </m:r>
                    <m:r>
                      <a:rPr lang="en-US" sz="2000" b="0" i="1" smtClean="0">
                        <a:latin typeface="Cambria Math" panose="02040503050406030204" pitchFamily="18" charset="0"/>
                      </a:rPr>
                      <m:t>𝑝</m:t>
                    </m:r>
                  </m:oMath>
                </a14:m>
                <a:endParaRPr lang="en-US" sz="2000" b="0" dirty="0"/>
              </a:p>
              <a:p>
                <a:pPr marL="0" indent="0" algn="just">
                  <a:buNone/>
                </a:pPr>
                <a:r>
                  <a:rPr lang="en-US" sz="2000" dirty="0"/>
                  <a:t>Also find   the 1</a:t>
                </a:r>
                <a:r>
                  <a:rPr lang="en-US" sz="2000" baseline="30000" dirty="0"/>
                  <a:t>st</a:t>
                </a:r>
                <a:r>
                  <a:rPr lang="en-US" sz="2000" dirty="0"/>
                  <a:t> and 2</a:t>
                </a:r>
                <a:r>
                  <a:rPr lang="en-US" sz="2000" baseline="30000" dirty="0"/>
                  <a:t>nd</a:t>
                </a:r>
                <a:r>
                  <a:rPr lang="en-US" sz="2000" dirty="0"/>
                  <a:t> moment about the mean .</a:t>
                </a:r>
              </a:p>
              <a:p>
                <a:pPr marL="0" indent="0" algn="just">
                  <a:buNone/>
                </a:pPr>
                <a:r>
                  <a:rPr lang="en-US" sz="2000" b="1" dirty="0"/>
                  <a:t>Solution: </a:t>
                </a:r>
                <a:r>
                  <a:rPr lang="en-US" sz="2000" dirty="0"/>
                  <a:t>Moment generating function given about the origin is given by </a:t>
                </a:r>
              </a:p>
              <a:p>
                <a:pPr marL="0" indent="0">
                  <a:buNone/>
                </a:pPr>
                <a:endParaRPr lang="en-US" sz="2200" dirty="0"/>
              </a:p>
              <a:p>
                <a:pPr marL="0" indent="0">
                  <a:buNone/>
                </a:pPr>
                <a:endParaRPr lang="en-US" sz="2200" b="1" dirty="0"/>
              </a:p>
              <a:p>
                <a:pPr marL="0" indent="0">
                  <a:buNone/>
                </a:pPr>
                <a:endParaRPr lang="en-US" sz="2200" b="1" dirty="0"/>
              </a:p>
              <a:p>
                <a:pPr marL="0" indent="0">
                  <a:buNone/>
                </a:pPr>
                <a:endParaRPr lang="en-US" sz="2200" dirty="0"/>
              </a:p>
              <a:p>
                <a:pPr marL="457200" indent="-457200">
                  <a:buAutoNum type="arabicPeriod"/>
                </a:pPr>
                <a:endParaRPr lang="en-US" sz="2200" dirty="0"/>
              </a:p>
              <a:p>
                <a:pPr marL="457200" indent="-457200">
                  <a:buAutoNum type="arabicPeriod"/>
                </a:pPr>
                <a:endParaRPr lang="en-US" sz="2200" dirty="0"/>
              </a:p>
              <a:p>
                <a:pPr marL="0" indent="0">
                  <a:buNone/>
                </a:pPr>
                <a:endParaRPr lang="en-US" sz="22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a:blip r:embed="rId2"/>
                <a:stretch>
                  <a:fillRect l="-815" t="-809" r="-741"/>
                </a:stretch>
              </a:blipFill>
            </p:spPr>
            <p:txBody>
              <a:bodyPr/>
              <a:lstStyle/>
              <a:p>
                <a:r>
                  <a:rPr lang="en-IN">
                    <a:noFill/>
                  </a:rPr>
                  <a:t> </a:t>
                </a:r>
              </a:p>
            </p:txBody>
          </p:sp>
        </mc:Fallback>
      </mc:AlternateContent>
      <p:sp>
        <p:nvSpPr>
          <p:cNvPr id="5" name="Footer Placeholder 4"/>
          <p:cNvSpPr>
            <a:spLocks noGrp="1"/>
          </p:cNvSpPr>
          <p:nvPr>
            <p:ph type="ftr" sz="quarter" idx="11"/>
          </p:nvPr>
        </p:nvSpPr>
        <p:spPr>
          <a:xfrm>
            <a:off x="2514600" y="6356350"/>
            <a:ext cx="5029200" cy="365125"/>
          </a:xfrm>
        </p:spPr>
        <p:txBody>
          <a:bodyPr/>
          <a:lstStyle/>
          <a:p>
            <a:pPr lvl="0">
              <a:defRPr/>
            </a:pPr>
            <a:r>
              <a:rPr lang="en-US"/>
              <a:t>Faculty Name   Kunti Mishra   Unit IV</a:t>
            </a:r>
            <a:endParaRPr lang="en-US" dirty="0"/>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Moment Generating Function(CO4)</a:t>
            </a:r>
            <a:endParaRPr kumimoji="0" lang="en-US" sz="2400" b="1" i="0" u="none" strike="noStrike" kern="1200" cap="none" spc="0" normalizeH="0" baseline="0" noProof="0" dirty="0">
              <a:ln>
                <a:noFill/>
              </a:ln>
              <a:solidFill>
                <a:schemeClr val="dk1"/>
              </a:solidFill>
              <a:effectLst/>
              <a:uLnTx/>
              <a:uFillTx/>
            </a:endParaRPr>
          </a:p>
        </p:txBody>
      </p:sp>
      <p:sp>
        <p:nvSpPr>
          <p:cNvPr id="2" name="Slide Number Placeholder 1">
            <a:extLst>
              <a:ext uri="{FF2B5EF4-FFF2-40B4-BE49-F238E27FC236}">
                <a16:creationId xmlns:a16="http://schemas.microsoft.com/office/drawing/2014/main" id="{ACF87B30-534E-4DD2-891F-9A0ABA52CD0A}"/>
              </a:ext>
            </a:extLst>
          </p:cNvPr>
          <p:cNvSpPr>
            <a:spLocks noGrp="1"/>
          </p:cNvSpPr>
          <p:nvPr>
            <p:ph type="sldNum" sz="quarter" idx="12"/>
          </p:nvPr>
        </p:nvSpPr>
        <p:spPr/>
        <p:txBody>
          <a:bodyPr/>
          <a:lstStyle/>
          <a:p>
            <a:fld id="{B6F15528-21DE-4FAA-801E-634DDDAF4B2B}" type="slidenum">
              <a:rPr lang="en-US" smtClean="0"/>
              <a:pPr/>
              <a:t>36</a:t>
            </a:fld>
            <a:endParaRPr lang="en-US"/>
          </a:p>
        </p:txBody>
      </p:sp>
      <p:pic>
        <p:nvPicPr>
          <p:cNvPr id="10" name="Picture 9">
            <a:extLst>
              <a:ext uri="{FF2B5EF4-FFF2-40B4-BE49-F238E27FC236}">
                <a16:creationId xmlns:a16="http://schemas.microsoft.com/office/drawing/2014/main" id="{87C827EA-8EF6-438E-AC3C-BE9AE1034B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71600" cy="685801"/>
          </a:xfrm>
          <a:prstGeom prst="rect">
            <a:avLst/>
          </a:prstGeom>
        </p:spPr>
      </p:pic>
      <p:sp>
        <p:nvSpPr>
          <p:cNvPr id="6" name="Date Placeholder 5">
            <a:extLst>
              <a:ext uri="{FF2B5EF4-FFF2-40B4-BE49-F238E27FC236}">
                <a16:creationId xmlns:a16="http://schemas.microsoft.com/office/drawing/2014/main" id="{ED6088BD-8CF9-4B32-95E1-B15AE1842BC7}"/>
              </a:ext>
            </a:extLst>
          </p:cNvPr>
          <p:cNvSpPr>
            <a:spLocks noGrp="1"/>
          </p:cNvSpPr>
          <p:nvPr>
            <p:ph type="dt" sz="half" idx="10"/>
          </p:nvPr>
        </p:nvSpPr>
        <p:spPr/>
        <p:txBody>
          <a:bodyPr/>
          <a:lstStyle/>
          <a:p>
            <a:fld id="{294011FC-B48B-47CB-AD11-0BB0BF534330}" type="datetime1">
              <a:rPr lang="en-US" smtClean="0"/>
              <a:t>1/6/2023</a:t>
            </a:fld>
            <a:endParaRPr lang="en-US"/>
          </a:p>
        </p:txBody>
      </p:sp>
    </p:spTree>
    <p:extLst>
      <p:ext uri="{BB962C8B-B14F-4D97-AF65-F5344CB8AC3E}">
        <p14:creationId xmlns:p14="http://schemas.microsoft.com/office/powerpoint/2010/main" val="14705146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0" indent="0">
                  <a:buNone/>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a:rPr>
                            <m:t>𝑀</m:t>
                          </m:r>
                        </m:e>
                        <m:sub>
                          <m:r>
                            <a:rPr lang="en-US" sz="2000" i="1">
                              <a:latin typeface="Cambria Math"/>
                            </a:rPr>
                            <m:t>𝑥</m:t>
                          </m:r>
                        </m:sub>
                      </m:sSub>
                      <m:d>
                        <m:dPr>
                          <m:ctrlPr>
                            <a:rPr lang="en-US" sz="2000" i="1">
                              <a:latin typeface="Cambria Math" panose="02040503050406030204" pitchFamily="18" charset="0"/>
                            </a:rPr>
                          </m:ctrlPr>
                        </m:dPr>
                        <m:e>
                          <m:r>
                            <a:rPr lang="en-US" sz="2000" i="1">
                              <a:latin typeface="Cambria Math"/>
                            </a:rPr>
                            <m:t>𝑡</m:t>
                          </m:r>
                        </m:e>
                      </m:d>
                      <m:r>
                        <a:rPr lang="en-US" sz="2000" i="1">
                          <a:latin typeface="Cambria Math"/>
                        </a:rPr>
                        <m:t>=</m:t>
                      </m:r>
                      <m:nary>
                        <m:naryPr>
                          <m:chr m:val="∑"/>
                          <m:subHide m:val="on"/>
                          <m:supHide m:val="on"/>
                          <m:ctrlPr>
                            <a:rPr lang="en-US" sz="2000" i="1">
                              <a:latin typeface="Cambria Math" panose="02040503050406030204" pitchFamily="18" charset="0"/>
                            </a:rPr>
                          </m:ctrlPr>
                        </m:naryPr>
                        <m:sub/>
                        <m:sup/>
                        <m:e>
                          <m:sSup>
                            <m:sSupPr>
                              <m:ctrlPr>
                                <a:rPr lang="en-US" sz="2000" i="1">
                                  <a:latin typeface="Cambria Math" panose="02040503050406030204" pitchFamily="18" charset="0"/>
                                </a:rPr>
                              </m:ctrlPr>
                            </m:sSupPr>
                            <m:e>
                              <m:r>
                                <a:rPr lang="en-US" sz="2000" i="1">
                                  <a:latin typeface="Cambria Math"/>
                                </a:rPr>
                                <m:t>𝑒</m:t>
                              </m:r>
                            </m:e>
                            <m:sup>
                              <m:r>
                                <a:rPr lang="en-US" sz="2000" i="1">
                                  <a:latin typeface="Cambria Math"/>
                                </a:rPr>
                                <m:t>𝑥𝑡</m:t>
                              </m:r>
                            </m:sup>
                          </m:sSup>
                          <m:r>
                            <a:rPr lang="en-US" sz="2000" i="1">
                              <a:latin typeface="Cambria Math"/>
                            </a:rPr>
                            <m:t>𝑃</m:t>
                          </m:r>
                          <m:r>
                            <a:rPr lang="en-US" sz="2000" i="1">
                              <a:latin typeface="Cambria Math"/>
                            </a:rPr>
                            <m:t>=</m:t>
                          </m:r>
                          <m:nary>
                            <m:naryPr>
                              <m:chr m:val="∑"/>
                              <m:subHide m:val="on"/>
                              <m:supHide m:val="on"/>
                              <m:ctrlPr>
                                <a:rPr lang="en-US" sz="2000" i="1">
                                  <a:latin typeface="Cambria Math" panose="02040503050406030204" pitchFamily="18" charset="0"/>
                                </a:rPr>
                              </m:ctrlPr>
                            </m:naryPr>
                            <m:sub/>
                            <m:sup/>
                            <m:e>
                              <m:sSup>
                                <m:sSupPr>
                                  <m:ctrlPr>
                                    <a:rPr lang="en-US" sz="2000" i="1">
                                      <a:latin typeface="Cambria Math" panose="02040503050406030204" pitchFamily="18" charset="0"/>
                                    </a:rPr>
                                  </m:ctrlPr>
                                </m:sSupPr>
                                <m:e>
                                  <m:r>
                                    <a:rPr lang="en-US" sz="2000" i="1">
                                      <a:latin typeface="Cambria Math"/>
                                    </a:rPr>
                                    <m:t>𝑒</m:t>
                                  </m:r>
                                </m:e>
                                <m:sup>
                                  <m:r>
                                    <a:rPr lang="en-US" sz="2000" i="1">
                                      <a:latin typeface="Cambria Math"/>
                                    </a:rPr>
                                    <m:t>𝑡</m:t>
                                  </m:r>
                                  <m:r>
                                    <a:rPr lang="en-US" sz="2000" b="0" i="1" smtClean="0">
                                      <a:latin typeface="Cambria Math"/>
                                    </a:rPr>
                                    <m:t>𝑥</m:t>
                                  </m:r>
                                </m:sup>
                              </m:sSup>
                              <m:sPre>
                                <m:sPrePr>
                                  <m:ctrlPr>
                                    <a:rPr lang="en-US" sz="2000" i="1">
                                      <a:latin typeface="Cambria Math" panose="02040503050406030204" pitchFamily="18" charset="0"/>
                                    </a:rPr>
                                  </m:ctrlPr>
                                </m:sPrePr>
                                <m:sub>
                                  <m:r>
                                    <a:rPr lang="en-IN" sz="2000" b="0" i="1" smtClean="0">
                                      <a:latin typeface="Cambria Math" panose="02040503050406030204" pitchFamily="18" charset="0"/>
                                    </a:rPr>
                                    <m:t> </m:t>
                                  </m:r>
                                </m:sub>
                                <m:sup>
                                  <m:r>
                                    <a:rPr lang="en-US" sz="2000" i="1">
                                      <a:latin typeface="Cambria Math"/>
                                    </a:rPr>
                                    <m:t>𝑛</m:t>
                                  </m:r>
                                </m:sup>
                                <m:e>
                                  <m:sSub>
                                    <m:sSubPr>
                                      <m:ctrlPr>
                                        <a:rPr lang="en-US" sz="2000" i="1">
                                          <a:latin typeface="Cambria Math" panose="02040503050406030204" pitchFamily="18" charset="0"/>
                                        </a:rPr>
                                      </m:ctrlPr>
                                    </m:sSubPr>
                                    <m:e>
                                      <m:r>
                                        <a:rPr lang="en-US" sz="2000" i="1">
                                          <a:latin typeface="Cambria Math"/>
                                        </a:rPr>
                                        <m:t>𝐶</m:t>
                                      </m:r>
                                    </m:e>
                                    <m:sub>
                                      <m:r>
                                        <a:rPr lang="en-US" sz="2000" i="1">
                                          <a:latin typeface="Cambria Math"/>
                                        </a:rPr>
                                        <m:t>𝑥</m:t>
                                      </m:r>
                                    </m:sub>
                                  </m:sSub>
                                  <m:sSup>
                                    <m:sSupPr>
                                      <m:ctrlPr>
                                        <a:rPr lang="en-US" sz="2000" i="1">
                                          <a:latin typeface="Cambria Math" panose="02040503050406030204" pitchFamily="18" charset="0"/>
                                        </a:rPr>
                                      </m:ctrlPr>
                                    </m:sSupPr>
                                    <m:e>
                                      <m:r>
                                        <a:rPr lang="en-US" sz="2000" i="1">
                                          <a:latin typeface="Cambria Math"/>
                                        </a:rPr>
                                        <m:t>𝑝</m:t>
                                      </m:r>
                                    </m:e>
                                    <m:sup>
                                      <m:r>
                                        <a:rPr lang="en-US" sz="2000" i="1">
                                          <a:latin typeface="Cambria Math"/>
                                        </a:rPr>
                                        <m:t>𝑥</m:t>
                                      </m:r>
                                    </m:sup>
                                  </m:sSup>
                                  <m:sSup>
                                    <m:sSupPr>
                                      <m:ctrlPr>
                                        <a:rPr lang="en-US" sz="2000" i="1">
                                          <a:latin typeface="Cambria Math" panose="02040503050406030204" pitchFamily="18" charset="0"/>
                                        </a:rPr>
                                      </m:ctrlPr>
                                    </m:sSupPr>
                                    <m:e>
                                      <m:r>
                                        <a:rPr lang="en-US" sz="2000" i="1">
                                          <a:latin typeface="Cambria Math"/>
                                        </a:rPr>
                                        <m:t>𝑞</m:t>
                                      </m:r>
                                    </m:e>
                                    <m:sup>
                                      <m:r>
                                        <a:rPr lang="en-US" sz="2000" i="1">
                                          <a:latin typeface="Cambria Math"/>
                                        </a:rPr>
                                        <m:t>𝑛</m:t>
                                      </m:r>
                                      <m:r>
                                        <a:rPr lang="en-US" sz="2000" i="1">
                                          <a:latin typeface="Cambria Math"/>
                                        </a:rPr>
                                        <m:t>−</m:t>
                                      </m:r>
                                      <m:r>
                                        <a:rPr lang="en-US" sz="2000" i="1">
                                          <a:latin typeface="Cambria Math"/>
                                        </a:rPr>
                                        <m:t>𝑥</m:t>
                                      </m:r>
                                    </m:sup>
                                  </m:sSup>
                                </m:e>
                              </m:sPre>
                            </m:e>
                          </m:nary>
                          <m:r>
                            <m:rPr>
                              <m:nor/>
                            </m:rPr>
                            <a:rPr lang="en-US" sz="2000" dirty="0"/>
                            <m:t> </m:t>
                          </m:r>
                        </m:e>
                      </m:nary>
                    </m:oMath>
                  </m:oMathPara>
                </a14:m>
                <a:endParaRPr lang="en-US" sz="2000" dirty="0"/>
              </a:p>
              <a:p>
                <a:pPr marL="0" indent="0">
                  <a:buNone/>
                </a:pPr>
                <a14:m>
                  <m:oMathPara xmlns:m="http://schemas.openxmlformats.org/officeDocument/2006/math">
                    <m:oMathParaPr>
                      <m:jc m:val="left"/>
                    </m:oMathParaPr>
                    <m:oMath xmlns:m="http://schemas.openxmlformats.org/officeDocument/2006/math">
                      <m:r>
                        <a:rPr lang="en-US" sz="2000" b="0" i="1" smtClean="0">
                          <a:latin typeface="Cambria Math"/>
                        </a:rPr>
                        <m:t>=</m:t>
                      </m:r>
                      <m:nary>
                        <m:naryPr>
                          <m:chr m:val="∑"/>
                          <m:subHide m:val="on"/>
                          <m:supHide m:val="on"/>
                          <m:ctrlPr>
                            <a:rPr lang="en-US" sz="2000" i="1">
                              <a:latin typeface="Cambria Math" panose="02040503050406030204" pitchFamily="18" charset="0"/>
                            </a:rPr>
                          </m:ctrlPr>
                        </m:naryPr>
                        <m:sub/>
                        <m:sup/>
                        <m:e>
                          <m:sPre>
                            <m:sPrePr>
                              <m:ctrlPr>
                                <a:rPr lang="en-US" sz="2000" i="1">
                                  <a:latin typeface="Cambria Math" panose="02040503050406030204" pitchFamily="18" charset="0"/>
                                </a:rPr>
                              </m:ctrlPr>
                            </m:sPrePr>
                            <m:sub/>
                            <m:sup>
                              <m:r>
                                <a:rPr lang="en-US" sz="2000" i="1">
                                  <a:latin typeface="Cambria Math"/>
                                </a:rPr>
                                <m:t>𝑛</m:t>
                              </m:r>
                            </m:sup>
                            <m:e>
                              <m:sSub>
                                <m:sSubPr>
                                  <m:ctrlPr>
                                    <a:rPr lang="en-US" sz="2000" i="1">
                                      <a:latin typeface="Cambria Math" panose="02040503050406030204" pitchFamily="18" charset="0"/>
                                    </a:rPr>
                                  </m:ctrlPr>
                                </m:sSubPr>
                                <m:e>
                                  <m:r>
                                    <a:rPr lang="en-US" sz="2000" i="1">
                                      <a:latin typeface="Cambria Math"/>
                                    </a:rPr>
                                    <m:t>𝐶</m:t>
                                  </m:r>
                                </m:e>
                                <m:sub>
                                  <m:r>
                                    <a:rPr lang="en-US" sz="2000" i="1">
                                      <a:latin typeface="Cambria Math"/>
                                    </a:rPr>
                                    <m:t>𝑥</m:t>
                                  </m:r>
                                </m:sub>
                              </m:sSub>
                              <m:sSup>
                                <m:sSupPr>
                                  <m:ctrlPr>
                                    <a:rPr lang="en-US" sz="2000" i="1">
                                      <a:latin typeface="Cambria Math" panose="02040503050406030204" pitchFamily="18" charset="0"/>
                                    </a:rPr>
                                  </m:ctrlPr>
                                </m:sSupPr>
                                <m:e>
                                  <m:r>
                                    <a:rPr lang="en-US" sz="2000" b="0" i="1" smtClean="0">
                                      <a:latin typeface="Cambria Math"/>
                                    </a:rPr>
                                    <m:t>(</m:t>
                                  </m:r>
                                  <m:sSup>
                                    <m:sSupPr>
                                      <m:ctrlPr>
                                        <a:rPr lang="en-US" sz="2000" i="1">
                                          <a:latin typeface="Cambria Math" panose="02040503050406030204" pitchFamily="18" charset="0"/>
                                        </a:rPr>
                                      </m:ctrlPr>
                                    </m:sSupPr>
                                    <m:e>
                                      <m:r>
                                        <a:rPr lang="en-US" sz="2000" i="1">
                                          <a:latin typeface="Cambria Math"/>
                                        </a:rPr>
                                        <m:t>𝑒</m:t>
                                      </m:r>
                                    </m:e>
                                    <m:sup>
                                      <m:r>
                                        <a:rPr lang="en-US" sz="2000" i="1">
                                          <a:latin typeface="Cambria Math"/>
                                        </a:rPr>
                                        <m:t>𝑡</m:t>
                                      </m:r>
                                    </m:sup>
                                  </m:sSup>
                                  <m:r>
                                    <a:rPr lang="en-US" sz="2000" b="0" i="1" smtClean="0">
                                      <a:latin typeface="Cambria Math"/>
                                    </a:rPr>
                                    <m:t>𝑝</m:t>
                                  </m:r>
                                  <m:r>
                                    <a:rPr lang="en-US" sz="2000" b="0" i="1" smtClean="0">
                                      <a:latin typeface="Cambria Math"/>
                                    </a:rPr>
                                    <m:t>)</m:t>
                                  </m:r>
                                </m:e>
                                <m:sup>
                                  <m:r>
                                    <a:rPr lang="en-US" sz="2000" i="1">
                                      <a:latin typeface="Cambria Math"/>
                                    </a:rPr>
                                    <m:t>𝑥</m:t>
                                  </m:r>
                                </m:sup>
                              </m:sSup>
                              <m:sSup>
                                <m:sSupPr>
                                  <m:ctrlPr>
                                    <a:rPr lang="en-US" sz="2000" i="1">
                                      <a:latin typeface="Cambria Math" panose="02040503050406030204" pitchFamily="18" charset="0"/>
                                    </a:rPr>
                                  </m:ctrlPr>
                                </m:sSupPr>
                                <m:e>
                                  <m:r>
                                    <a:rPr lang="en-US" sz="2000" i="1">
                                      <a:latin typeface="Cambria Math"/>
                                    </a:rPr>
                                    <m:t>𝑞</m:t>
                                  </m:r>
                                </m:e>
                                <m:sup>
                                  <m:r>
                                    <a:rPr lang="en-US" sz="2000" i="1">
                                      <a:latin typeface="Cambria Math"/>
                                    </a:rPr>
                                    <m:t>𝑛</m:t>
                                  </m:r>
                                  <m:r>
                                    <a:rPr lang="en-US" sz="2000" i="1">
                                      <a:latin typeface="Cambria Math"/>
                                    </a:rPr>
                                    <m:t>−</m:t>
                                  </m:r>
                                  <m:r>
                                    <a:rPr lang="en-US" sz="2000" i="1">
                                      <a:latin typeface="Cambria Math"/>
                                    </a:rPr>
                                    <m:t>𝑥</m:t>
                                  </m:r>
                                </m:sup>
                              </m:sSup>
                            </m:e>
                          </m:sPre>
                        </m:e>
                      </m:nary>
                      <m:r>
                        <m:rPr>
                          <m:nor/>
                        </m:rPr>
                        <a:rPr lang="en-US" sz="2000" dirty="0"/>
                        <m:t> </m:t>
                      </m:r>
                    </m:oMath>
                  </m:oMathPara>
                </a14:m>
                <a:endParaRPr lang="en-US" sz="2000" dirty="0"/>
              </a:p>
              <a:p>
                <a:pPr marL="0" indent="0">
                  <a:buNone/>
                </a:pPr>
                <a14:m>
                  <m:oMathPara xmlns:m="http://schemas.openxmlformats.org/officeDocument/2006/math">
                    <m:oMathParaPr>
                      <m:jc m:val="left"/>
                    </m:oMathParaPr>
                    <m:oMath xmlns:m="http://schemas.openxmlformats.org/officeDocument/2006/math">
                      <m:r>
                        <a:rPr lang="en-US" sz="2000" b="0" i="1" smtClean="0">
                          <a:latin typeface="Cambria Math"/>
                        </a:rPr>
                        <m:t>=</m:t>
                      </m:r>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r>
                                <a:rPr lang="en-US" sz="2000" b="0" i="1" smtClean="0">
                                  <a:latin typeface="Cambria Math"/>
                                </a:rPr>
                                <m:t>𝑞</m:t>
                              </m:r>
                              <m:r>
                                <a:rPr lang="en-US" sz="2000" b="0" i="1" smtClean="0">
                                  <a:latin typeface="Cambria Math"/>
                                </a:rPr>
                                <m:t>+</m:t>
                              </m:r>
                              <m:r>
                                <a:rPr lang="en-US" sz="2000" b="0" i="1" smtClean="0">
                                  <a:latin typeface="Cambria Math"/>
                                </a:rPr>
                                <m:t>𝑝</m:t>
                              </m:r>
                              <m:sSup>
                                <m:sSupPr>
                                  <m:ctrlPr>
                                    <a:rPr lang="en-US" sz="2000" b="0" i="1" smtClean="0">
                                      <a:latin typeface="Cambria Math" panose="02040503050406030204" pitchFamily="18" charset="0"/>
                                    </a:rPr>
                                  </m:ctrlPr>
                                </m:sSupPr>
                                <m:e>
                                  <m:r>
                                    <a:rPr lang="en-US" sz="2000" b="0" i="1" smtClean="0">
                                      <a:latin typeface="Cambria Math"/>
                                    </a:rPr>
                                    <m:t>𝑒</m:t>
                                  </m:r>
                                </m:e>
                                <m:sup>
                                  <m:r>
                                    <a:rPr lang="en-US" sz="2000" b="0" i="1" smtClean="0">
                                      <a:latin typeface="Cambria Math"/>
                                    </a:rPr>
                                    <m:t>𝑡</m:t>
                                  </m:r>
                                </m:sup>
                              </m:sSup>
                            </m:e>
                          </m:d>
                        </m:e>
                        <m:sup>
                          <m:r>
                            <a:rPr lang="en-US" sz="2000" b="0" i="1" smtClean="0">
                              <a:latin typeface="Cambria Math"/>
                            </a:rPr>
                            <m:t>𝑛</m:t>
                          </m:r>
                        </m:sup>
                      </m:sSup>
                    </m:oMath>
                  </m:oMathPara>
                </a14:m>
                <a:endParaRPr lang="en-US" sz="2000" b="0" dirty="0"/>
              </a:p>
              <a:p>
                <a:pPr marL="0" indent="0">
                  <a:buNone/>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a:rPr>
                            <m:t>𝑣</m:t>
                          </m:r>
                        </m:e>
                        <m:sub>
                          <m:r>
                            <a:rPr lang="en-US" sz="2000" b="0" i="1" smtClean="0">
                              <a:latin typeface="Cambria Math"/>
                            </a:rPr>
                            <m:t>1</m:t>
                          </m:r>
                        </m:sub>
                      </m:sSub>
                      <m:r>
                        <a:rPr lang="en-US" sz="2000" i="1">
                          <a:latin typeface="Cambria Math"/>
                        </a:rPr>
                        <m:t>=</m:t>
                      </m:r>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b="0" i="1" smtClean="0">
                                      <a:latin typeface="Cambria Math"/>
                                    </a:rPr>
                                    <m:t>𝑑</m:t>
                                  </m:r>
                                </m:num>
                                <m:den>
                                  <m:r>
                                    <a:rPr lang="en-US" sz="2000" b="0" i="1" smtClean="0">
                                      <a:latin typeface="Cambria Math"/>
                                    </a:rPr>
                                    <m:t>𝑑𝑡</m:t>
                                  </m:r>
                                </m:den>
                              </m:f>
                              <m:r>
                                <a:rPr lang="en-US" sz="2000" i="1">
                                  <a:latin typeface="Cambria Math"/>
                                </a:rPr>
                                <m:t>𝑀</m:t>
                              </m:r>
                              <m:d>
                                <m:dPr>
                                  <m:ctrlPr>
                                    <a:rPr lang="en-US" sz="2000" i="1">
                                      <a:latin typeface="Cambria Math" panose="02040503050406030204" pitchFamily="18" charset="0"/>
                                    </a:rPr>
                                  </m:ctrlPr>
                                </m:dPr>
                                <m:e>
                                  <m:r>
                                    <a:rPr lang="en-US" sz="2000" i="1">
                                      <a:latin typeface="Cambria Math"/>
                                    </a:rPr>
                                    <m:t>𝑡</m:t>
                                  </m:r>
                                </m:e>
                              </m:d>
                            </m:e>
                          </m:d>
                        </m:e>
                        <m:sub>
                          <m:r>
                            <a:rPr lang="en-US" sz="2000" i="1">
                              <a:latin typeface="Cambria Math"/>
                            </a:rPr>
                            <m:t>𝑡</m:t>
                          </m:r>
                          <m:r>
                            <a:rPr lang="en-US" sz="2000" i="1">
                              <a:latin typeface="Cambria Math"/>
                            </a:rPr>
                            <m:t>=0</m:t>
                          </m:r>
                        </m:sub>
                      </m:sSub>
                      <m:r>
                        <a:rPr lang="en-US" sz="2000" b="0" i="1" smtClean="0">
                          <a:latin typeface="Cambria Math"/>
                        </a:rPr>
                        <m:t>=</m:t>
                      </m:r>
                      <m:sSub>
                        <m:sSubPr>
                          <m:ctrlPr>
                            <a:rPr lang="en-US" sz="2000" i="1">
                              <a:latin typeface="Cambria Math" panose="02040503050406030204" pitchFamily="18" charset="0"/>
                            </a:rPr>
                          </m:ctrlPr>
                        </m:sSubPr>
                        <m:e>
                          <m:r>
                            <a:rPr lang="en-US" sz="2000" b="0" i="1" smtClean="0">
                              <a:latin typeface="Cambria Math"/>
                            </a:rPr>
                            <m:t>[</m:t>
                          </m:r>
                          <m:r>
                            <a:rPr lang="en-US" sz="2000" b="0" i="1" smtClean="0">
                              <a:latin typeface="Cambria Math"/>
                            </a:rPr>
                            <m:t>𝑛</m:t>
                          </m:r>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r>
                                    <a:rPr lang="en-US" sz="2000" b="0" i="1" smtClean="0">
                                      <a:latin typeface="Cambria Math"/>
                                    </a:rPr>
                                    <m:t>𝑞</m:t>
                                  </m:r>
                                  <m:r>
                                    <a:rPr lang="en-US" sz="2000" b="0" i="1" smtClean="0">
                                      <a:latin typeface="Cambria Math"/>
                                    </a:rPr>
                                    <m:t>+</m:t>
                                  </m:r>
                                  <m:r>
                                    <a:rPr lang="en-US" sz="2000" b="0" i="1" smtClean="0">
                                      <a:latin typeface="Cambria Math"/>
                                    </a:rPr>
                                    <m:t>𝑝</m:t>
                                  </m:r>
                                  <m:sSup>
                                    <m:sSupPr>
                                      <m:ctrlPr>
                                        <a:rPr lang="en-US" sz="2000" b="0" i="1" smtClean="0">
                                          <a:latin typeface="Cambria Math" panose="02040503050406030204" pitchFamily="18" charset="0"/>
                                        </a:rPr>
                                      </m:ctrlPr>
                                    </m:sSupPr>
                                    <m:e>
                                      <m:r>
                                        <a:rPr lang="en-US" sz="2000" b="0" i="1" smtClean="0">
                                          <a:latin typeface="Cambria Math"/>
                                        </a:rPr>
                                        <m:t>𝑒</m:t>
                                      </m:r>
                                    </m:e>
                                    <m:sup>
                                      <m:r>
                                        <a:rPr lang="en-US" sz="2000" b="0" i="1" smtClean="0">
                                          <a:latin typeface="Cambria Math"/>
                                        </a:rPr>
                                        <m:t>𝑡</m:t>
                                      </m:r>
                                    </m:sup>
                                  </m:sSup>
                                </m:e>
                              </m:d>
                            </m:e>
                            <m:sup>
                              <m:r>
                                <a:rPr lang="en-US" sz="2000" b="0" i="1" smtClean="0">
                                  <a:latin typeface="Cambria Math"/>
                                </a:rPr>
                                <m:t>𝑛</m:t>
                              </m:r>
                              <m:r>
                                <a:rPr lang="en-US" sz="2000" b="0" i="1" smtClean="0">
                                  <a:latin typeface="Cambria Math"/>
                                </a:rPr>
                                <m:t>−1</m:t>
                              </m:r>
                            </m:sup>
                          </m:sSup>
                          <m:r>
                            <a:rPr lang="en-US" sz="2000" b="0" i="1" smtClean="0">
                              <a:latin typeface="Cambria Math"/>
                            </a:rPr>
                            <m:t>𝑝</m:t>
                          </m:r>
                          <m:sSup>
                            <m:sSupPr>
                              <m:ctrlPr>
                                <a:rPr lang="en-US" sz="2000" i="1">
                                  <a:latin typeface="Cambria Math" panose="02040503050406030204" pitchFamily="18" charset="0"/>
                                </a:rPr>
                              </m:ctrlPr>
                            </m:sSupPr>
                            <m:e>
                              <m:r>
                                <a:rPr lang="en-US" sz="2000" i="1">
                                  <a:latin typeface="Cambria Math"/>
                                </a:rPr>
                                <m:t>𝑒</m:t>
                              </m:r>
                            </m:e>
                            <m:sup>
                              <m:r>
                                <a:rPr lang="en-US" sz="2000" i="1">
                                  <a:latin typeface="Cambria Math"/>
                                </a:rPr>
                                <m:t>𝑡</m:t>
                              </m:r>
                            </m:sup>
                          </m:sSup>
                          <m:r>
                            <a:rPr lang="en-US" sz="2000" b="0" i="1" smtClean="0">
                              <a:latin typeface="Cambria Math"/>
                            </a:rPr>
                            <m:t>]</m:t>
                          </m:r>
                        </m:e>
                        <m:sub>
                          <m:r>
                            <a:rPr lang="en-US" sz="2000" b="0" i="1" smtClean="0">
                              <a:latin typeface="Cambria Math"/>
                            </a:rPr>
                            <m:t>𝑡</m:t>
                          </m:r>
                          <m:r>
                            <a:rPr lang="en-US" sz="2000" b="0" i="1" smtClean="0">
                              <a:latin typeface="Cambria Math"/>
                            </a:rPr>
                            <m:t>=0</m:t>
                          </m:r>
                        </m:sub>
                      </m:sSub>
                      <m:r>
                        <a:rPr lang="en-US" sz="2000" b="0" i="1" smtClean="0">
                          <a:latin typeface="Cambria Math"/>
                        </a:rPr>
                        <m:t>=</m:t>
                      </m:r>
                      <m:r>
                        <a:rPr lang="en-US" sz="2000" b="0" i="1" smtClean="0">
                          <a:latin typeface="Cambria Math"/>
                        </a:rPr>
                        <m:t>𝑛𝑝</m:t>
                      </m:r>
                    </m:oMath>
                  </m:oMathPara>
                </a14:m>
                <a:endParaRPr lang="en-US" sz="2000" b="0" dirty="0"/>
              </a:p>
              <a:p>
                <a:pPr marL="0" indent="0">
                  <a:buNone/>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a:rPr>
                            <m:t>𝑣</m:t>
                          </m:r>
                        </m:e>
                        <m:sub>
                          <m:r>
                            <a:rPr lang="en-US" sz="2000" b="0" i="1" smtClean="0">
                              <a:latin typeface="Cambria Math"/>
                            </a:rPr>
                            <m:t>2</m:t>
                          </m:r>
                        </m:sub>
                      </m:sSub>
                      <m:r>
                        <a:rPr lang="en-US" sz="2000" i="1">
                          <a:latin typeface="Cambria Math"/>
                        </a:rPr>
                        <m:t>=</m:t>
                      </m:r>
                      <m:sSub>
                        <m:sSubPr>
                          <m:ctrlPr>
                            <a:rPr lang="en-US" sz="2000" i="1">
                              <a:latin typeface="Cambria Math" panose="02040503050406030204" pitchFamily="18" charset="0"/>
                            </a:rPr>
                          </m:ctrlPr>
                        </m:sSubPr>
                        <m:e>
                          <m:d>
                            <m:dPr>
                              <m:begChr m:val="|"/>
                              <m:endChr m:val="|"/>
                              <m:ctrlPr>
                                <a:rPr lang="en-US" sz="2000" i="1">
                                  <a:latin typeface="Cambria Math" panose="02040503050406030204" pitchFamily="18" charset="0"/>
                                </a:rPr>
                              </m:ctrlPr>
                            </m:dPr>
                            <m:e>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a:rPr>
                                        <m:t>𝑑</m:t>
                                      </m:r>
                                    </m:e>
                                    <m:sup>
                                      <m:r>
                                        <a:rPr lang="en-US" sz="2000" b="0" i="1" smtClean="0">
                                          <a:latin typeface="Cambria Math"/>
                                        </a:rPr>
                                        <m:t>2</m:t>
                                      </m:r>
                                    </m:sup>
                                  </m:sSup>
                                </m:num>
                                <m:den>
                                  <m:sSup>
                                    <m:sSupPr>
                                      <m:ctrlPr>
                                        <a:rPr lang="en-US" sz="2000" i="1">
                                          <a:latin typeface="Cambria Math" panose="02040503050406030204" pitchFamily="18" charset="0"/>
                                        </a:rPr>
                                      </m:ctrlPr>
                                    </m:sSupPr>
                                    <m:e>
                                      <m:r>
                                        <a:rPr lang="en-US" sz="2000" i="1">
                                          <a:latin typeface="Cambria Math"/>
                                        </a:rPr>
                                        <m:t>𝑑𝑡</m:t>
                                      </m:r>
                                    </m:e>
                                    <m:sup>
                                      <m:r>
                                        <a:rPr lang="en-US" sz="2000" b="0" i="1" smtClean="0">
                                          <a:latin typeface="Cambria Math"/>
                                        </a:rPr>
                                        <m:t>2</m:t>
                                      </m:r>
                                    </m:sup>
                                  </m:sSup>
                                </m:den>
                              </m:f>
                              <m:r>
                                <a:rPr lang="en-US" sz="2000" i="1">
                                  <a:latin typeface="Cambria Math"/>
                                </a:rPr>
                                <m:t>𝑀</m:t>
                              </m:r>
                              <m:d>
                                <m:dPr>
                                  <m:ctrlPr>
                                    <a:rPr lang="en-US" sz="2000" i="1">
                                      <a:latin typeface="Cambria Math" panose="02040503050406030204" pitchFamily="18" charset="0"/>
                                    </a:rPr>
                                  </m:ctrlPr>
                                </m:dPr>
                                <m:e>
                                  <m:r>
                                    <a:rPr lang="en-US" sz="2000" i="1">
                                      <a:latin typeface="Cambria Math"/>
                                    </a:rPr>
                                    <m:t>𝑡</m:t>
                                  </m:r>
                                </m:e>
                              </m:d>
                            </m:e>
                          </m:d>
                        </m:e>
                        <m:sub>
                          <m:r>
                            <a:rPr lang="en-US" sz="2000" i="1">
                              <a:latin typeface="Cambria Math"/>
                            </a:rPr>
                            <m:t>𝑡</m:t>
                          </m:r>
                          <m:r>
                            <a:rPr lang="en-US" sz="2000" i="1">
                              <a:latin typeface="Cambria Math"/>
                            </a:rPr>
                            <m:t>=0</m:t>
                          </m:r>
                        </m:sub>
                      </m:sSub>
                      <m:r>
                        <a:rPr lang="en-US" sz="2000" b="0" i="1" smtClean="0">
                          <a:latin typeface="Cambria Math"/>
                        </a:rPr>
                        <m:t>=</m:t>
                      </m:r>
                      <m:sSub>
                        <m:sSubPr>
                          <m:ctrlPr>
                            <a:rPr lang="en-US" sz="2000" i="1">
                              <a:latin typeface="Cambria Math" panose="02040503050406030204" pitchFamily="18" charset="0"/>
                            </a:rPr>
                          </m:ctrlPr>
                        </m:sSubPr>
                        <m:e>
                          <m:r>
                            <a:rPr lang="en-US" sz="2000" i="1">
                              <a:latin typeface="Cambria Math"/>
                            </a:rPr>
                            <m:t>[</m:t>
                          </m:r>
                          <m:r>
                            <a:rPr lang="en-US" sz="2000" i="1">
                              <a:latin typeface="Cambria Math"/>
                            </a:rPr>
                            <m:t>𝑛𝑝</m:t>
                          </m:r>
                          <m:sSup>
                            <m:sSupPr>
                              <m:ctrlPr>
                                <a:rPr lang="en-US" sz="2000" i="1">
                                  <a:latin typeface="Cambria Math" panose="02040503050406030204" pitchFamily="18" charset="0"/>
                                </a:rPr>
                              </m:ctrlPr>
                            </m:sSupPr>
                            <m:e>
                              <m:r>
                                <a:rPr lang="en-US" sz="2000" b="0" i="1" smtClean="0">
                                  <a:latin typeface="Cambria Math"/>
                                </a:rPr>
                                <m:t>{</m:t>
                              </m:r>
                              <m:sSup>
                                <m:sSupPr>
                                  <m:ctrlPr>
                                    <a:rPr lang="en-US" sz="2000" i="1">
                                      <a:latin typeface="Cambria Math" panose="02040503050406030204" pitchFamily="18" charset="0"/>
                                    </a:rPr>
                                  </m:ctrlPr>
                                </m:sSupPr>
                                <m:e>
                                  <m:r>
                                    <a:rPr lang="en-US" sz="2000" i="1">
                                      <a:latin typeface="Cambria Math"/>
                                    </a:rPr>
                                    <m:t>𝑒</m:t>
                                  </m:r>
                                </m:e>
                                <m:sup>
                                  <m:r>
                                    <a:rPr lang="en-US" sz="2000" i="1">
                                      <a:latin typeface="Cambria Math"/>
                                    </a:rPr>
                                    <m:t>𝑡</m:t>
                                  </m:r>
                                </m:sup>
                              </m:sSup>
                              <m:r>
                                <a:rPr lang="en-US" sz="2000" b="0" i="1" smtClean="0">
                                  <a:latin typeface="Cambria Math"/>
                                </a:rPr>
                                <m:t>(</m:t>
                              </m:r>
                              <m:r>
                                <a:rPr lang="en-US" sz="2000" b="0" i="1" smtClean="0">
                                  <a:latin typeface="Cambria Math"/>
                                </a:rPr>
                                <m:t>𝑛</m:t>
                              </m:r>
                              <m:r>
                                <a:rPr lang="en-US" sz="2000" b="0" i="1" smtClean="0">
                                  <a:latin typeface="Cambria Math"/>
                                </a:rPr>
                                <m:t>−1)</m:t>
                              </m:r>
                              <m:d>
                                <m:dPr>
                                  <m:ctrlPr>
                                    <a:rPr lang="en-US" sz="2000" i="1">
                                      <a:latin typeface="Cambria Math" panose="02040503050406030204" pitchFamily="18" charset="0"/>
                                    </a:rPr>
                                  </m:ctrlPr>
                                </m:dPr>
                                <m:e>
                                  <m:r>
                                    <a:rPr lang="en-US" sz="2000" i="1">
                                      <a:latin typeface="Cambria Math"/>
                                    </a:rPr>
                                    <m:t>𝑞</m:t>
                                  </m:r>
                                  <m:r>
                                    <a:rPr lang="en-US" sz="2000" i="1">
                                      <a:latin typeface="Cambria Math"/>
                                    </a:rPr>
                                    <m:t>+</m:t>
                                  </m:r>
                                  <m:r>
                                    <a:rPr lang="en-US" sz="2000" i="1">
                                      <a:latin typeface="Cambria Math"/>
                                    </a:rPr>
                                    <m:t>𝑝</m:t>
                                  </m:r>
                                  <m:sSup>
                                    <m:sSupPr>
                                      <m:ctrlPr>
                                        <a:rPr lang="en-US" sz="2000" i="1">
                                          <a:latin typeface="Cambria Math" panose="02040503050406030204" pitchFamily="18" charset="0"/>
                                        </a:rPr>
                                      </m:ctrlPr>
                                    </m:sSupPr>
                                    <m:e>
                                      <m:r>
                                        <a:rPr lang="en-US" sz="2000" i="1">
                                          <a:latin typeface="Cambria Math"/>
                                        </a:rPr>
                                        <m:t>𝑒</m:t>
                                      </m:r>
                                    </m:e>
                                    <m:sup>
                                      <m:r>
                                        <a:rPr lang="en-US" sz="2000" i="1">
                                          <a:latin typeface="Cambria Math"/>
                                        </a:rPr>
                                        <m:t>𝑡</m:t>
                                      </m:r>
                                    </m:sup>
                                  </m:sSup>
                                </m:e>
                              </m:d>
                            </m:e>
                            <m:sup>
                              <m:r>
                                <a:rPr lang="en-US" sz="2000" i="1">
                                  <a:latin typeface="Cambria Math"/>
                                </a:rPr>
                                <m:t>𝑛</m:t>
                              </m:r>
                              <m:r>
                                <a:rPr lang="en-US" sz="2000" i="1">
                                  <a:latin typeface="Cambria Math"/>
                                </a:rPr>
                                <m:t>−2</m:t>
                              </m:r>
                            </m:sup>
                          </m:sSup>
                          <m:r>
                            <a:rPr lang="en-US" sz="2000" i="1">
                              <a:latin typeface="Cambria Math"/>
                            </a:rPr>
                            <m:t>𝑝</m:t>
                          </m:r>
                          <m:sSup>
                            <m:sSupPr>
                              <m:ctrlPr>
                                <a:rPr lang="en-US" sz="2000" i="1">
                                  <a:latin typeface="Cambria Math" panose="02040503050406030204" pitchFamily="18" charset="0"/>
                                </a:rPr>
                              </m:ctrlPr>
                            </m:sSupPr>
                            <m:e>
                              <m:r>
                                <a:rPr lang="en-US" sz="2000" i="1">
                                  <a:latin typeface="Cambria Math"/>
                                </a:rPr>
                                <m:t>𝑒</m:t>
                              </m:r>
                            </m:e>
                            <m:sup>
                              <m:r>
                                <a:rPr lang="en-US" sz="2000" i="1">
                                  <a:latin typeface="Cambria Math"/>
                                </a:rPr>
                                <m:t>𝑡</m:t>
                              </m:r>
                            </m:sup>
                          </m:sSup>
                          <m:r>
                            <a:rPr lang="en-US" sz="2000" b="0" i="1" smtClean="0">
                              <a:latin typeface="Cambria Math"/>
                            </a:rPr>
                            <m:t>+</m:t>
                          </m:r>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i="1">
                                      <a:latin typeface="Cambria Math"/>
                                    </a:rPr>
                                    <m:t>𝑞</m:t>
                                  </m:r>
                                  <m:r>
                                    <a:rPr lang="en-US" sz="2000" i="1">
                                      <a:latin typeface="Cambria Math"/>
                                    </a:rPr>
                                    <m:t>+</m:t>
                                  </m:r>
                                  <m:r>
                                    <a:rPr lang="en-US" sz="2000" i="1">
                                      <a:latin typeface="Cambria Math"/>
                                    </a:rPr>
                                    <m:t>𝑝</m:t>
                                  </m:r>
                                  <m:sSup>
                                    <m:sSupPr>
                                      <m:ctrlPr>
                                        <a:rPr lang="en-US" sz="2000" i="1">
                                          <a:latin typeface="Cambria Math" panose="02040503050406030204" pitchFamily="18" charset="0"/>
                                        </a:rPr>
                                      </m:ctrlPr>
                                    </m:sSupPr>
                                    <m:e>
                                      <m:r>
                                        <a:rPr lang="en-US" sz="2000" i="1">
                                          <a:latin typeface="Cambria Math"/>
                                        </a:rPr>
                                        <m:t>𝑒</m:t>
                                      </m:r>
                                    </m:e>
                                    <m:sup>
                                      <m:r>
                                        <a:rPr lang="en-US" sz="2000" i="1">
                                          <a:latin typeface="Cambria Math"/>
                                        </a:rPr>
                                        <m:t>𝑡</m:t>
                                      </m:r>
                                    </m:sup>
                                  </m:sSup>
                                </m:e>
                              </m:d>
                            </m:e>
                            <m:sup>
                              <m:r>
                                <a:rPr lang="en-US" sz="2000" i="1">
                                  <a:latin typeface="Cambria Math"/>
                                </a:rPr>
                                <m:t>𝑛</m:t>
                              </m:r>
                              <m:r>
                                <a:rPr lang="en-US" sz="2000" i="1">
                                  <a:latin typeface="Cambria Math"/>
                                </a:rPr>
                                <m:t>−1</m:t>
                              </m:r>
                            </m:sup>
                          </m:sSup>
                          <m:sSup>
                            <m:sSupPr>
                              <m:ctrlPr>
                                <a:rPr lang="en-US" sz="2000" i="1">
                                  <a:latin typeface="Cambria Math" panose="02040503050406030204" pitchFamily="18" charset="0"/>
                                </a:rPr>
                              </m:ctrlPr>
                            </m:sSupPr>
                            <m:e>
                              <m:r>
                                <a:rPr lang="en-US" sz="2000" i="1">
                                  <a:latin typeface="Cambria Math"/>
                                </a:rPr>
                                <m:t>𝑒</m:t>
                              </m:r>
                            </m:e>
                            <m:sup>
                              <m:r>
                                <a:rPr lang="en-US" sz="2000" i="1">
                                  <a:latin typeface="Cambria Math"/>
                                </a:rPr>
                                <m:t>𝑡</m:t>
                              </m:r>
                            </m:sup>
                          </m:sSup>
                          <m:r>
                            <a:rPr lang="en-US" sz="2000" i="1">
                              <a:latin typeface="Cambria Math"/>
                            </a:rPr>
                            <m:t>]</m:t>
                          </m:r>
                        </m:e>
                        <m:sub>
                          <m:r>
                            <a:rPr lang="en-US" sz="2000" i="1">
                              <a:latin typeface="Cambria Math"/>
                            </a:rPr>
                            <m:t>𝑡</m:t>
                          </m:r>
                          <m:r>
                            <a:rPr lang="en-US" sz="2000" i="1">
                              <a:latin typeface="Cambria Math"/>
                            </a:rPr>
                            <m:t>=0</m:t>
                          </m:r>
                        </m:sub>
                      </m:sSub>
                    </m:oMath>
                  </m:oMathPara>
                </a14:m>
                <a:endParaRPr lang="en-US" sz="2000" dirty="0"/>
              </a:p>
              <a:p>
                <a:pPr marL="0" indent="0">
                  <a:buNone/>
                </a:pPr>
                <a:endParaRPr lang="en-US" sz="2000" dirty="0"/>
              </a:p>
              <a:p>
                <a:pPr marL="0" indent="0">
                  <a:buNone/>
                </a:pPr>
                <a:endParaRPr lang="en-US" sz="2200" dirty="0"/>
              </a:p>
              <a:p>
                <a:pPr marL="0" indent="0">
                  <a:buNone/>
                </a:pPr>
                <a:endParaRPr lang="en-US" sz="2200" b="0" dirty="0"/>
              </a:p>
              <a:p>
                <a:pPr marL="0" indent="0">
                  <a:buNone/>
                </a:pPr>
                <a:endParaRPr lang="en-US" sz="2200"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a:blip r:embed="rId2"/>
                <a:stretch>
                  <a:fillRect/>
                </a:stretch>
              </a:blipFill>
            </p:spPr>
            <p:txBody>
              <a:bodyPr/>
              <a:lstStyle/>
              <a:p>
                <a:r>
                  <a:rPr lang="en-IN">
                    <a:noFill/>
                  </a:rPr>
                  <a:t> </a:t>
                </a:r>
              </a:p>
            </p:txBody>
          </p:sp>
        </mc:Fallback>
      </mc:AlternateContent>
      <p:sp>
        <p:nvSpPr>
          <p:cNvPr id="5" name="Footer Placeholder 4"/>
          <p:cNvSpPr>
            <a:spLocks noGrp="1"/>
          </p:cNvSpPr>
          <p:nvPr>
            <p:ph type="ftr" sz="quarter" idx="11"/>
          </p:nvPr>
        </p:nvSpPr>
        <p:spPr>
          <a:xfrm>
            <a:off x="2514600" y="6356350"/>
            <a:ext cx="5029200" cy="365125"/>
          </a:xfrm>
        </p:spPr>
        <p:txBody>
          <a:bodyPr/>
          <a:lstStyle/>
          <a:p>
            <a:pPr lvl="0">
              <a:defRPr/>
            </a:pPr>
            <a:r>
              <a:rPr lang="en-US"/>
              <a:t>Faculty Name   Kunti Mishra   Unit IV</a:t>
            </a:r>
            <a:endParaRPr lang="en-US" dirty="0"/>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Moment Generating Function(CO4)</a:t>
            </a:r>
            <a:endParaRPr kumimoji="0" lang="en-US" sz="2400" b="1" i="0" u="none" strike="noStrike" kern="1200" cap="none" spc="0" normalizeH="0" baseline="0" noProof="0" dirty="0">
              <a:ln>
                <a:noFill/>
              </a:ln>
              <a:solidFill>
                <a:schemeClr val="dk1"/>
              </a:solidFill>
              <a:effectLst/>
              <a:uLnTx/>
              <a:uFillTx/>
            </a:endParaRPr>
          </a:p>
        </p:txBody>
      </p:sp>
      <p:sp>
        <p:nvSpPr>
          <p:cNvPr id="2" name="Slide Number Placeholder 1">
            <a:extLst>
              <a:ext uri="{FF2B5EF4-FFF2-40B4-BE49-F238E27FC236}">
                <a16:creationId xmlns:a16="http://schemas.microsoft.com/office/drawing/2014/main" id="{645F13E3-E2AD-4CD6-B1ED-124B18E3409F}"/>
              </a:ext>
            </a:extLst>
          </p:cNvPr>
          <p:cNvSpPr>
            <a:spLocks noGrp="1"/>
          </p:cNvSpPr>
          <p:nvPr>
            <p:ph type="sldNum" sz="quarter" idx="12"/>
          </p:nvPr>
        </p:nvSpPr>
        <p:spPr/>
        <p:txBody>
          <a:bodyPr/>
          <a:lstStyle/>
          <a:p>
            <a:fld id="{B6F15528-21DE-4FAA-801E-634DDDAF4B2B}" type="slidenum">
              <a:rPr lang="en-US" smtClean="0"/>
              <a:pPr/>
              <a:t>37</a:t>
            </a:fld>
            <a:endParaRPr lang="en-US"/>
          </a:p>
        </p:txBody>
      </p:sp>
      <p:pic>
        <p:nvPicPr>
          <p:cNvPr id="10" name="Picture 9">
            <a:extLst>
              <a:ext uri="{FF2B5EF4-FFF2-40B4-BE49-F238E27FC236}">
                <a16:creationId xmlns:a16="http://schemas.microsoft.com/office/drawing/2014/main" id="{B75C8872-2C6F-47E4-87CA-FD867869D3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71600" cy="685801"/>
          </a:xfrm>
          <a:prstGeom prst="rect">
            <a:avLst/>
          </a:prstGeom>
        </p:spPr>
      </p:pic>
      <p:sp>
        <p:nvSpPr>
          <p:cNvPr id="6" name="Date Placeholder 5">
            <a:extLst>
              <a:ext uri="{FF2B5EF4-FFF2-40B4-BE49-F238E27FC236}">
                <a16:creationId xmlns:a16="http://schemas.microsoft.com/office/drawing/2014/main" id="{483A1C12-3C09-4DEC-9E38-E77D7C696999}"/>
              </a:ext>
            </a:extLst>
          </p:cNvPr>
          <p:cNvSpPr>
            <a:spLocks noGrp="1"/>
          </p:cNvSpPr>
          <p:nvPr>
            <p:ph type="dt" sz="half" idx="10"/>
          </p:nvPr>
        </p:nvSpPr>
        <p:spPr/>
        <p:txBody>
          <a:bodyPr/>
          <a:lstStyle/>
          <a:p>
            <a:fld id="{78A9E615-0F09-4B96-BA82-EC0D1A821CCB}" type="datetime1">
              <a:rPr lang="en-US" smtClean="0"/>
              <a:t>1/6/2023</a:t>
            </a:fld>
            <a:endParaRPr lang="en-US"/>
          </a:p>
        </p:txBody>
      </p:sp>
    </p:spTree>
    <p:extLst>
      <p:ext uri="{BB962C8B-B14F-4D97-AF65-F5344CB8AC3E}">
        <p14:creationId xmlns:p14="http://schemas.microsoft.com/office/powerpoint/2010/main" val="23127578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lstStyle/>
              <a:p>
                <a:pPr marL="0" indent="0">
                  <a:buNone/>
                </a:pPr>
                <a14:m>
                  <m:oMathPara xmlns:m="http://schemas.openxmlformats.org/officeDocument/2006/math">
                    <m:oMathParaPr>
                      <m:jc m:val="left"/>
                    </m:oMathParaPr>
                    <m:oMath xmlns:m="http://schemas.openxmlformats.org/officeDocument/2006/math">
                      <m:r>
                        <a:rPr lang="en-US" sz="2200" i="1" smtClean="0">
                          <a:latin typeface="Cambria Math"/>
                        </a:rPr>
                        <m:t>=</m:t>
                      </m:r>
                      <m:r>
                        <a:rPr lang="en-US" sz="2200" i="1">
                          <a:latin typeface="Cambria Math"/>
                        </a:rPr>
                        <m:t>[</m:t>
                      </m:r>
                      <m:r>
                        <a:rPr lang="en-US" sz="2200" i="1">
                          <a:latin typeface="Cambria Math"/>
                        </a:rPr>
                        <m:t>𝑛𝑝</m:t>
                      </m:r>
                      <m:r>
                        <a:rPr lang="en-US" sz="2200" i="1">
                          <a:latin typeface="Cambria Math"/>
                        </a:rPr>
                        <m:t>(</m:t>
                      </m:r>
                      <m:r>
                        <a:rPr lang="en-US" sz="2200" i="1">
                          <a:latin typeface="Cambria Math"/>
                        </a:rPr>
                        <m:t>𝑞</m:t>
                      </m:r>
                      <m:r>
                        <a:rPr lang="en-US" sz="2200" i="1">
                          <a:latin typeface="Cambria Math"/>
                        </a:rPr>
                        <m:t>+</m:t>
                      </m:r>
                      <m:r>
                        <a:rPr lang="en-US" sz="2200" i="1">
                          <a:latin typeface="Cambria Math"/>
                        </a:rPr>
                        <m:t>𝑝𝑛</m:t>
                      </m:r>
                      <m:r>
                        <a:rPr lang="en-US" sz="2200" i="1">
                          <a:latin typeface="Cambria Math"/>
                        </a:rPr>
                        <m:t>)]</m:t>
                      </m:r>
                    </m:oMath>
                  </m:oMathPara>
                </a14:m>
                <a:endParaRPr lang="en-US" sz="2200" dirty="0"/>
              </a:p>
              <a:p>
                <a:pPr marL="0" indent="0">
                  <a:buNone/>
                </a:pPr>
                <a14:m>
                  <m:oMathPara xmlns:m="http://schemas.openxmlformats.org/officeDocument/2006/math">
                    <m:oMathParaPr>
                      <m:jc m:val="left"/>
                    </m:oMathParaPr>
                    <m:oMath xmlns:m="http://schemas.openxmlformats.org/officeDocument/2006/math">
                      <m:r>
                        <a:rPr lang="en-US" sz="2200" i="1" smtClean="0">
                          <a:latin typeface="Cambria Math"/>
                          <a:ea typeface="Cambria Math"/>
                        </a:rPr>
                        <m:t>=</m:t>
                      </m:r>
                      <m:r>
                        <a:rPr lang="en-US" sz="2200" b="0" i="1" smtClean="0">
                          <a:latin typeface="Cambria Math"/>
                          <a:ea typeface="Cambria Math"/>
                        </a:rPr>
                        <m:t>𝑛𝑝𝑞</m:t>
                      </m:r>
                      <m:r>
                        <a:rPr lang="en-US" sz="2200" b="0" i="1" smtClean="0">
                          <a:latin typeface="Cambria Math"/>
                          <a:ea typeface="Cambria Math"/>
                        </a:rPr>
                        <m:t>+</m:t>
                      </m:r>
                      <m:sSup>
                        <m:sSupPr>
                          <m:ctrlPr>
                            <a:rPr lang="en-US" sz="2200" b="0" i="1" smtClean="0">
                              <a:latin typeface="Cambria Math" panose="02040503050406030204" pitchFamily="18" charset="0"/>
                              <a:ea typeface="Cambria Math"/>
                            </a:rPr>
                          </m:ctrlPr>
                        </m:sSupPr>
                        <m:e>
                          <m:r>
                            <a:rPr lang="en-US" sz="2200" b="0" i="1" smtClean="0">
                              <a:latin typeface="Cambria Math"/>
                              <a:ea typeface="Cambria Math"/>
                            </a:rPr>
                            <m:t>𝑛</m:t>
                          </m:r>
                          <m:r>
                            <a:rPr lang="en-US" sz="2200" b="0" i="1" smtClean="0">
                              <a:latin typeface="Cambria Math"/>
                              <a:ea typeface="Cambria Math"/>
                            </a:rPr>
                            <m:t> </m:t>
                          </m:r>
                        </m:e>
                        <m:sup>
                          <m:r>
                            <a:rPr lang="en-US" sz="2200" b="0" i="1" smtClean="0">
                              <a:latin typeface="Cambria Math"/>
                              <a:ea typeface="Cambria Math"/>
                            </a:rPr>
                            <m:t>2</m:t>
                          </m:r>
                        </m:sup>
                      </m:sSup>
                      <m:sSup>
                        <m:sSupPr>
                          <m:ctrlPr>
                            <a:rPr lang="en-US" sz="2200" b="0" i="1" smtClean="0">
                              <a:latin typeface="Cambria Math" panose="02040503050406030204" pitchFamily="18" charset="0"/>
                              <a:ea typeface="Cambria Math"/>
                            </a:rPr>
                          </m:ctrlPr>
                        </m:sSupPr>
                        <m:e>
                          <m:r>
                            <a:rPr lang="en-US" sz="2200" b="0" i="1" smtClean="0">
                              <a:latin typeface="Cambria Math"/>
                              <a:ea typeface="Cambria Math"/>
                            </a:rPr>
                            <m:t>𝑝</m:t>
                          </m:r>
                        </m:e>
                        <m:sup>
                          <m:r>
                            <a:rPr lang="en-US" sz="2200" b="0" i="1" smtClean="0">
                              <a:latin typeface="Cambria Math"/>
                              <a:ea typeface="Cambria Math"/>
                            </a:rPr>
                            <m:t>2</m:t>
                          </m:r>
                        </m:sup>
                      </m:sSup>
                    </m:oMath>
                  </m:oMathPara>
                </a14:m>
                <a:endParaRPr lang="en-US" sz="2200" b="0" dirty="0">
                  <a:ea typeface="Cambria Math"/>
                </a:endParaRPr>
              </a:p>
              <a:p>
                <a:pPr marL="0" indent="0">
                  <a:buNone/>
                </a:pPr>
                <a:r>
                  <a:rPr lang="en-US" sz="2200" dirty="0"/>
                  <a:t>Hence first and second moments about the mean are given by </a:t>
                </a:r>
              </a:p>
              <a:p>
                <a:pPr marL="0" indent="0">
                  <a:buNone/>
                </a:pPr>
                <a14:m>
                  <m:oMathPara xmlns:m="http://schemas.openxmlformats.org/officeDocument/2006/math">
                    <m:oMathParaPr>
                      <m:jc m:val="left"/>
                    </m:oMathParaPr>
                    <m:oMath xmlns:m="http://schemas.openxmlformats.org/officeDocument/2006/math">
                      <m:sSub>
                        <m:sSubPr>
                          <m:ctrlPr>
                            <a:rPr lang="en-US" sz="2200" i="1" smtClean="0">
                              <a:latin typeface="Cambria Math" panose="02040503050406030204" pitchFamily="18" charset="0"/>
                            </a:rPr>
                          </m:ctrlPr>
                        </m:sSubPr>
                        <m:e>
                          <m:r>
                            <a:rPr lang="en-US" sz="2200" i="1" smtClean="0">
                              <a:latin typeface="Cambria Math"/>
                              <a:ea typeface="Cambria Math"/>
                            </a:rPr>
                            <m:t>𝜇</m:t>
                          </m:r>
                        </m:e>
                        <m:sub>
                          <m:r>
                            <a:rPr lang="en-US" sz="2200" b="0" i="1" smtClean="0">
                              <a:latin typeface="Cambria Math"/>
                            </a:rPr>
                            <m:t>1</m:t>
                          </m:r>
                        </m:sub>
                      </m:sSub>
                      <m:r>
                        <a:rPr lang="en-US" sz="2200" b="0" i="1" smtClean="0">
                          <a:latin typeface="Cambria Math"/>
                        </a:rPr>
                        <m:t>=0</m:t>
                      </m:r>
                    </m:oMath>
                  </m:oMathPara>
                </a14:m>
                <a:endParaRPr lang="en-US" sz="2200" b="0" dirty="0"/>
              </a:p>
              <a:p>
                <a:pPr marL="0" indent="0">
                  <a:buNone/>
                </a:pPr>
                <a:r>
                  <a:rPr lang="en-US" sz="2200" dirty="0"/>
                  <a:t>Since </a:t>
                </a:r>
                <a14:m>
                  <m:oMath xmlns:m="http://schemas.openxmlformats.org/officeDocument/2006/math">
                    <m:acc>
                      <m:accPr>
                        <m:chr m:val="̅"/>
                        <m:ctrlPr>
                          <a:rPr lang="en-US" sz="2200" i="1" smtClean="0">
                            <a:latin typeface="Cambria Math" panose="02040503050406030204" pitchFamily="18" charset="0"/>
                          </a:rPr>
                        </m:ctrlPr>
                      </m:accPr>
                      <m:e>
                        <m:r>
                          <a:rPr lang="en-US" sz="2200" b="0" i="1" smtClean="0">
                            <a:latin typeface="Cambria Math"/>
                          </a:rPr>
                          <m:t>𝑥</m:t>
                        </m:r>
                      </m:e>
                    </m:acc>
                    <m:r>
                      <a:rPr lang="en-US" sz="2200" b="0" i="1" smtClean="0">
                        <a:latin typeface="Cambria Math"/>
                      </a:rPr>
                      <m:t>=</m:t>
                    </m:r>
                    <m:sSub>
                      <m:sSubPr>
                        <m:ctrlPr>
                          <a:rPr lang="en-US" sz="2200" b="0" i="1" smtClean="0">
                            <a:latin typeface="Cambria Math" panose="02040503050406030204" pitchFamily="18" charset="0"/>
                          </a:rPr>
                        </m:ctrlPr>
                      </m:sSubPr>
                      <m:e>
                        <m:r>
                          <a:rPr lang="en-US" sz="2200" b="0" i="1" smtClean="0">
                            <a:latin typeface="Cambria Math"/>
                            <a:ea typeface="Cambria Math"/>
                          </a:rPr>
                          <m:t>𝜈</m:t>
                        </m:r>
                      </m:e>
                      <m:sub>
                        <m:r>
                          <a:rPr lang="en-US" sz="2200" b="0" i="1" smtClean="0">
                            <a:latin typeface="Cambria Math"/>
                          </a:rPr>
                          <m:t>1</m:t>
                        </m:r>
                      </m:sub>
                    </m:sSub>
                    <m:r>
                      <a:rPr lang="en-US" sz="2200" b="0" i="1" smtClean="0">
                        <a:latin typeface="Cambria Math"/>
                      </a:rPr>
                      <m:t>=</m:t>
                    </m:r>
                    <m:r>
                      <a:rPr lang="en-US" sz="2200" b="0" i="1" smtClean="0">
                        <a:latin typeface="Cambria Math"/>
                      </a:rPr>
                      <m:t>𝑛𝑝</m:t>
                    </m:r>
                  </m:oMath>
                </a14:m>
                <a:endParaRPr lang="en-US" sz="2200" dirty="0"/>
              </a:p>
              <a:p>
                <a:pPr marL="0" indent="0">
                  <a:buNone/>
                </a:pPr>
                <a14:m>
                  <m:oMathPara xmlns:m="http://schemas.openxmlformats.org/officeDocument/2006/math">
                    <m:oMathParaPr>
                      <m:jc m:val="left"/>
                    </m:oMathParaPr>
                    <m:oMath xmlns:m="http://schemas.openxmlformats.org/officeDocument/2006/math">
                      <m:r>
                        <a:rPr lang="en-US" sz="2200" i="1" smtClean="0">
                          <a:latin typeface="Cambria Math"/>
                          <a:ea typeface="Cambria Math"/>
                        </a:rPr>
                        <m:t>∴</m:t>
                      </m:r>
                      <m:r>
                        <a:rPr lang="en-US" sz="2200" b="0" i="1" smtClean="0">
                          <a:latin typeface="Cambria Math"/>
                          <a:ea typeface="Cambria Math"/>
                        </a:rPr>
                        <m:t> </m:t>
                      </m:r>
                      <m:sSub>
                        <m:sSubPr>
                          <m:ctrlPr>
                            <a:rPr lang="en-US" sz="2200" b="0" i="1" smtClean="0">
                              <a:latin typeface="Cambria Math" panose="02040503050406030204" pitchFamily="18" charset="0"/>
                              <a:ea typeface="Cambria Math"/>
                            </a:rPr>
                          </m:ctrlPr>
                        </m:sSubPr>
                        <m:e>
                          <m:r>
                            <a:rPr lang="en-US" sz="2200" b="0" i="1" smtClean="0">
                              <a:latin typeface="Cambria Math"/>
                              <a:ea typeface="Cambria Math"/>
                            </a:rPr>
                            <m:t>𝜇</m:t>
                          </m:r>
                        </m:e>
                        <m:sub>
                          <m:r>
                            <a:rPr lang="en-US" sz="2200" b="0" i="1" smtClean="0">
                              <a:latin typeface="Cambria Math"/>
                              <a:ea typeface="Cambria Math"/>
                            </a:rPr>
                            <m:t>2</m:t>
                          </m:r>
                        </m:sub>
                      </m:sSub>
                      <m:r>
                        <a:rPr lang="en-US" sz="2200" b="0" i="1" smtClean="0">
                          <a:latin typeface="Cambria Math"/>
                          <a:ea typeface="Cambria Math"/>
                        </a:rPr>
                        <m:t>=</m:t>
                      </m:r>
                      <m:sSub>
                        <m:sSubPr>
                          <m:ctrlPr>
                            <a:rPr lang="en-US" sz="2200" b="0" i="1" smtClean="0">
                              <a:latin typeface="Cambria Math" panose="02040503050406030204" pitchFamily="18" charset="0"/>
                              <a:ea typeface="Cambria Math"/>
                            </a:rPr>
                          </m:ctrlPr>
                        </m:sSubPr>
                        <m:e>
                          <m:r>
                            <a:rPr lang="en-US" sz="2200" b="0" i="1" smtClean="0">
                              <a:latin typeface="Cambria Math"/>
                              <a:ea typeface="Cambria Math"/>
                            </a:rPr>
                            <m:t>𝜈</m:t>
                          </m:r>
                        </m:e>
                        <m:sub>
                          <m:r>
                            <a:rPr lang="en-US" sz="2200" b="0" i="1" smtClean="0">
                              <a:latin typeface="Cambria Math"/>
                              <a:ea typeface="Cambria Math"/>
                            </a:rPr>
                            <m:t>2</m:t>
                          </m:r>
                        </m:sub>
                      </m:sSub>
                      <m:r>
                        <a:rPr lang="en-US" sz="2200" b="0" i="1" smtClean="0">
                          <a:latin typeface="Cambria Math"/>
                          <a:ea typeface="Cambria Math"/>
                        </a:rPr>
                        <m:t>−</m:t>
                      </m:r>
                      <m:sSup>
                        <m:sSupPr>
                          <m:ctrlPr>
                            <a:rPr lang="en-US" sz="2200" b="0" i="1" smtClean="0">
                              <a:latin typeface="Cambria Math" panose="02040503050406030204" pitchFamily="18" charset="0"/>
                              <a:ea typeface="Cambria Math"/>
                            </a:rPr>
                          </m:ctrlPr>
                        </m:sSupPr>
                        <m:e>
                          <m:acc>
                            <m:accPr>
                              <m:chr m:val="̅"/>
                              <m:ctrlPr>
                                <a:rPr lang="en-US" sz="2200" b="0" i="1" smtClean="0">
                                  <a:latin typeface="Cambria Math" panose="02040503050406030204" pitchFamily="18" charset="0"/>
                                  <a:ea typeface="Cambria Math"/>
                                </a:rPr>
                              </m:ctrlPr>
                            </m:accPr>
                            <m:e>
                              <m:r>
                                <a:rPr lang="en-US" sz="2200" b="0" i="1" smtClean="0">
                                  <a:latin typeface="Cambria Math"/>
                                  <a:ea typeface="Cambria Math"/>
                                </a:rPr>
                                <m:t>𝑥</m:t>
                              </m:r>
                            </m:e>
                          </m:acc>
                        </m:e>
                        <m:sup>
                          <m:r>
                            <a:rPr lang="en-US" sz="2200" b="0" i="1" smtClean="0">
                              <a:latin typeface="Cambria Math"/>
                              <a:ea typeface="Cambria Math"/>
                            </a:rPr>
                            <m:t>2</m:t>
                          </m:r>
                        </m:sup>
                      </m:sSup>
                    </m:oMath>
                  </m:oMathPara>
                </a14:m>
                <a:endParaRPr lang="en-US" sz="2200" dirty="0"/>
              </a:p>
              <a:p>
                <a:pPr marL="0" indent="0">
                  <a:buNone/>
                </a:pPr>
                <a14:m>
                  <m:oMathPara xmlns:m="http://schemas.openxmlformats.org/officeDocument/2006/math">
                    <m:oMathParaPr>
                      <m:jc m:val="left"/>
                    </m:oMathParaPr>
                    <m:oMath xmlns:m="http://schemas.openxmlformats.org/officeDocument/2006/math">
                      <m:sSub>
                        <m:sSubPr>
                          <m:ctrlPr>
                            <a:rPr lang="en-US" sz="2200" i="1">
                              <a:latin typeface="Cambria Math" panose="02040503050406030204" pitchFamily="18" charset="0"/>
                              <a:ea typeface="Cambria Math"/>
                            </a:rPr>
                          </m:ctrlPr>
                        </m:sSubPr>
                        <m:e>
                          <m:r>
                            <a:rPr lang="en-US" sz="2200" i="1">
                              <a:latin typeface="Cambria Math"/>
                              <a:ea typeface="Cambria Math"/>
                            </a:rPr>
                            <m:t>𝜇</m:t>
                          </m:r>
                        </m:e>
                        <m:sub>
                          <m:r>
                            <a:rPr lang="en-US" sz="2200" i="1">
                              <a:latin typeface="Cambria Math"/>
                              <a:ea typeface="Cambria Math"/>
                            </a:rPr>
                            <m:t>2</m:t>
                          </m:r>
                        </m:sub>
                      </m:sSub>
                      <m:r>
                        <a:rPr lang="en-US" sz="2200" i="1">
                          <a:latin typeface="Cambria Math"/>
                          <a:ea typeface="Cambria Math"/>
                        </a:rPr>
                        <m:t>=</m:t>
                      </m:r>
                      <m:sSub>
                        <m:sSubPr>
                          <m:ctrlPr>
                            <a:rPr lang="en-US" sz="2200" i="1">
                              <a:latin typeface="Cambria Math" panose="02040503050406030204" pitchFamily="18" charset="0"/>
                              <a:ea typeface="Cambria Math"/>
                            </a:rPr>
                          </m:ctrlPr>
                        </m:sSubPr>
                        <m:e>
                          <m:r>
                            <a:rPr lang="en-US" sz="2200" i="1">
                              <a:latin typeface="Cambria Math"/>
                              <a:ea typeface="Cambria Math"/>
                            </a:rPr>
                            <m:t>𝜈</m:t>
                          </m:r>
                        </m:e>
                        <m:sub>
                          <m:r>
                            <a:rPr lang="en-US" sz="2200" i="1">
                              <a:latin typeface="Cambria Math"/>
                              <a:ea typeface="Cambria Math"/>
                            </a:rPr>
                            <m:t>2</m:t>
                          </m:r>
                        </m:sub>
                      </m:sSub>
                      <m:r>
                        <a:rPr lang="en-US" sz="2200" i="1">
                          <a:latin typeface="Cambria Math"/>
                          <a:ea typeface="Cambria Math"/>
                        </a:rPr>
                        <m:t>−</m:t>
                      </m:r>
                      <m:sSup>
                        <m:sSupPr>
                          <m:ctrlPr>
                            <a:rPr lang="en-US" sz="2200" i="1">
                              <a:latin typeface="Cambria Math" panose="02040503050406030204" pitchFamily="18" charset="0"/>
                              <a:ea typeface="Cambria Math"/>
                            </a:rPr>
                          </m:ctrlPr>
                        </m:sSupPr>
                        <m:e>
                          <m:sSub>
                            <m:sSubPr>
                              <m:ctrlPr>
                                <a:rPr lang="en-US" sz="2200" i="1" smtClean="0">
                                  <a:latin typeface="Cambria Math" panose="02040503050406030204" pitchFamily="18" charset="0"/>
                                  <a:ea typeface="Cambria Math"/>
                                </a:rPr>
                              </m:ctrlPr>
                            </m:sSubPr>
                            <m:e>
                              <m:r>
                                <a:rPr lang="en-US" sz="2200" i="1" smtClean="0">
                                  <a:latin typeface="Cambria Math"/>
                                  <a:ea typeface="Cambria Math"/>
                                </a:rPr>
                                <m:t>𝜈</m:t>
                              </m:r>
                            </m:e>
                            <m:sub>
                              <m:r>
                                <a:rPr lang="en-US" sz="2200" b="0" i="1" smtClean="0">
                                  <a:latin typeface="Cambria Math"/>
                                  <a:ea typeface="Cambria Math"/>
                                </a:rPr>
                                <m:t>1</m:t>
                              </m:r>
                            </m:sub>
                          </m:sSub>
                        </m:e>
                        <m:sup>
                          <m:r>
                            <a:rPr lang="en-US" sz="2200" i="1">
                              <a:latin typeface="Cambria Math"/>
                              <a:ea typeface="Cambria Math"/>
                            </a:rPr>
                            <m:t>2</m:t>
                          </m:r>
                        </m:sup>
                      </m:sSup>
                    </m:oMath>
                  </m:oMathPara>
                </a14:m>
                <a:endParaRPr lang="en-US" sz="2200" dirty="0">
                  <a:ea typeface="Cambria Math"/>
                </a:endParaRPr>
              </a:p>
              <a:p>
                <a:pPr marL="0" indent="0">
                  <a:buNone/>
                </a:pPr>
                <a14:m>
                  <m:oMathPara xmlns:m="http://schemas.openxmlformats.org/officeDocument/2006/math">
                    <m:oMathParaPr>
                      <m:jc m:val="left"/>
                    </m:oMathParaPr>
                    <m:oMath xmlns:m="http://schemas.openxmlformats.org/officeDocument/2006/math">
                      <m:r>
                        <a:rPr lang="en-US" sz="2200" b="0" i="1" smtClean="0">
                          <a:latin typeface="Cambria Math"/>
                        </a:rPr>
                        <m:t>=</m:t>
                      </m:r>
                      <m:r>
                        <a:rPr lang="en-US" sz="2200" b="0" i="1" smtClean="0">
                          <a:latin typeface="Cambria Math"/>
                        </a:rPr>
                        <m:t>𝑛𝑝𝑞</m:t>
                      </m:r>
                      <m:r>
                        <a:rPr lang="en-US" sz="2200" b="0" i="1" smtClean="0">
                          <a:latin typeface="Cambria Math"/>
                        </a:rPr>
                        <m:t>+</m:t>
                      </m:r>
                      <m:sSup>
                        <m:sSupPr>
                          <m:ctrlPr>
                            <a:rPr lang="en-US" sz="2200" i="1">
                              <a:latin typeface="Cambria Math" panose="02040503050406030204" pitchFamily="18" charset="0"/>
                              <a:ea typeface="Cambria Math"/>
                            </a:rPr>
                          </m:ctrlPr>
                        </m:sSupPr>
                        <m:e>
                          <m:r>
                            <a:rPr lang="en-US" sz="2200" i="1">
                              <a:latin typeface="Cambria Math"/>
                              <a:ea typeface="Cambria Math"/>
                            </a:rPr>
                            <m:t>𝑛</m:t>
                          </m:r>
                          <m:r>
                            <a:rPr lang="en-US" sz="2200" i="1">
                              <a:latin typeface="Cambria Math"/>
                              <a:ea typeface="Cambria Math"/>
                            </a:rPr>
                            <m:t> </m:t>
                          </m:r>
                        </m:e>
                        <m:sup>
                          <m:r>
                            <a:rPr lang="en-US" sz="2200" i="1">
                              <a:latin typeface="Cambria Math"/>
                              <a:ea typeface="Cambria Math"/>
                            </a:rPr>
                            <m:t>2</m:t>
                          </m:r>
                        </m:sup>
                      </m:sSup>
                      <m:sSup>
                        <m:sSupPr>
                          <m:ctrlPr>
                            <a:rPr lang="en-US" sz="2200" i="1">
                              <a:latin typeface="Cambria Math" panose="02040503050406030204" pitchFamily="18" charset="0"/>
                              <a:ea typeface="Cambria Math"/>
                            </a:rPr>
                          </m:ctrlPr>
                        </m:sSupPr>
                        <m:e>
                          <m:r>
                            <a:rPr lang="en-US" sz="2200" i="1">
                              <a:latin typeface="Cambria Math"/>
                              <a:ea typeface="Cambria Math"/>
                            </a:rPr>
                            <m:t>𝑝</m:t>
                          </m:r>
                        </m:e>
                        <m:sup>
                          <m:r>
                            <a:rPr lang="en-US" sz="2200" i="1">
                              <a:latin typeface="Cambria Math"/>
                              <a:ea typeface="Cambria Math"/>
                            </a:rPr>
                            <m:t>2</m:t>
                          </m:r>
                        </m:sup>
                      </m:sSup>
                      <m:r>
                        <a:rPr lang="en-US" sz="2200" b="0" i="0" smtClean="0">
                          <a:latin typeface="Cambria Math"/>
                          <a:ea typeface="Cambria Math"/>
                        </a:rPr>
                        <m:t>−</m:t>
                      </m:r>
                      <m:sSup>
                        <m:sSupPr>
                          <m:ctrlPr>
                            <a:rPr lang="en-US" sz="2200" i="1">
                              <a:latin typeface="Cambria Math" panose="02040503050406030204" pitchFamily="18" charset="0"/>
                              <a:ea typeface="Cambria Math"/>
                            </a:rPr>
                          </m:ctrlPr>
                        </m:sSupPr>
                        <m:e>
                          <m:r>
                            <a:rPr lang="en-US" sz="2200" i="1">
                              <a:latin typeface="Cambria Math"/>
                              <a:ea typeface="Cambria Math"/>
                            </a:rPr>
                            <m:t>𝑛</m:t>
                          </m:r>
                          <m:r>
                            <a:rPr lang="en-US" sz="2200" i="1">
                              <a:latin typeface="Cambria Math"/>
                              <a:ea typeface="Cambria Math"/>
                            </a:rPr>
                            <m:t> </m:t>
                          </m:r>
                        </m:e>
                        <m:sup>
                          <m:r>
                            <a:rPr lang="en-US" sz="2200" i="1">
                              <a:latin typeface="Cambria Math"/>
                              <a:ea typeface="Cambria Math"/>
                            </a:rPr>
                            <m:t>2</m:t>
                          </m:r>
                        </m:sup>
                      </m:sSup>
                      <m:sSup>
                        <m:sSupPr>
                          <m:ctrlPr>
                            <a:rPr lang="en-US" sz="2200" i="1">
                              <a:latin typeface="Cambria Math" panose="02040503050406030204" pitchFamily="18" charset="0"/>
                              <a:ea typeface="Cambria Math"/>
                            </a:rPr>
                          </m:ctrlPr>
                        </m:sSupPr>
                        <m:e>
                          <m:r>
                            <a:rPr lang="en-US" sz="2200" i="1">
                              <a:latin typeface="Cambria Math"/>
                              <a:ea typeface="Cambria Math"/>
                            </a:rPr>
                            <m:t>𝑝</m:t>
                          </m:r>
                        </m:e>
                        <m:sup>
                          <m:r>
                            <a:rPr lang="en-US" sz="2200" i="1">
                              <a:latin typeface="Cambria Math"/>
                              <a:ea typeface="Cambria Math"/>
                            </a:rPr>
                            <m:t>2</m:t>
                          </m:r>
                        </m:sup>
                      </m:sSup>
                    </m:oMath>
                  </m:oMathPara>
                </a14:m>
                <a:endParaRPr lang="en-US" sz="2200" dirty="0"/>
              </a:p>
              <a:p>
                <a:pPr marL="0" indent="0">
                  <a:buNone/>
                </a:pPr>
                <a14:m>
                  <m:oMathPara xmlns:m="http://schemas.openxmlformats.org/officeDocument/2006/math">
                    <m:oMathParaPr>
                      <m:jc m:val="left"/>
                    </m:oMathParaPr>
                    <m:oMath xmlns:m="http://schemas.openxmlformats.org/officeDocument/2006/math">
                      <m:r>
                        <a:rPr lang="en-US" sz="2200" i="1">
                          <a:latin typeface="Cambria Math"/>
                        </a:rPr>
                        <m:t>=</m:t>
                      </m:r>
                      <m:r>
                        <a:rPr lang="en-US" sz="2200" i="1">
                          <a:latin typeface="Cambria Math"/>
                        </a:rPr>
                        <m:t>𝑛𝑝𝑞</m:t>
                      </m:r>
                    </m:oMath>
                  </m:oMathPara>
                </a14:m>
                <a:endParaRPr lang="en-US" sz="2200" dirty="0"/>
              </a:p>
              <a:p>
                <a:pPr marL="0" indent="0">
                  <a:buNone/>
                </a:pPr>
                <a:r>
                  <a:rPr lang="en-US" sz="2200" dirty="0"/>
                  <a:t>Hence, mean</a:t>
                </a:r>
                <a14:m>
                  <m:oMath xmlns:m="http://schemas.openxmlformats.org/officeDocument/2006/math">
                    <m:r>
                      <a:rPr lang="en-US" sz="2200" i="1">
                        <a:latin typeface="Cambria Math"/>
                      </a:rPr>
                      <m:t>=</m:t>
                    </m:r>
                    <m:r>
                      <a:rPr lang="en-US" sz="2200" i="1">
                        <a:latin typeface="Cambria Math"/>
                      </a:rPr>
                      <m:t>𝑛𝑝</m:t>
                    </m:r>
                  </m:oMath>
                </a14:m>
                <a:r>
                  <a:rPr lang="en-US" sz="2200" dirty="0"/>
                  <a:t>, S.D. </a:t>
                </a:r>
                <a14:m>
                  <m:oMath xmlns:m="http://schemas.openxmlformats.org/officeDocument/2006/math">
                    <m:r>
                      <a:rPr lang="en-US" sz="2200" i="1">
                        <a:latin typeface="Cambria Math"/>
                      </a:rPr>
                      <m:t>=</m:t>
                    </m:r>
                    <m:rad>
                      <m:radPr>
                        <m:degHide m:val="on"/>
                        <m:ctrlPr>
                          <a:rPr lang="en-US" sz="2200" i="1">
                            <a:latin typeface="Cambria Math" panose="02040503050406030204" pitchFamily="18" charset="0"/>
                          </a:rPr>
                        </m:ctrlPr>
                      </m:radPr>
                      <m:deg/>
                      <m:e>
                        <m:sSub>
                          <m:sSubPr>
                            <m:ctrlPr>
                              <a:rPr lang="en-US" sz="2200" i="1">
                                <a:latin typeface="Cambria Math" panose="02040503050406030204" pitchFamily="18" charset="0"/>
                                <a:ea typeface="Cambria Math"/>
                              </a:rPr>
                            </m:ctrlPr>
                          </m:sSubPr>
                          <m:e>
                            <m:r>
                              <a:rPr lang="en-US" sz="2200" i="1">
                                <a:latin typeface="Cambria Math"/>
                                <a:ea typeface="Cambria Math"/>
                              </a:rPr>
                              <m:t>𝜇</m:t>
                            </m:r>
                          </m:e>
                          <m:sub>
                            <m:r>
                              <a:rPr lang="en-US" sz="2200" i="1">
                                <a:latin typeface="Cambria Math"/>
                                <a:ea typeface="Cambria Math"/>
                              </a:rPr>
                              <m:t>2</m:t>
                            </m:r>
                          </m:sub>
                        </m:sSub>
                      </m:e>
                    </m:rad>
                    <m:r>
                      <a:rPr lang="en-US" sz="2200" b="0" i="1" smtClean="0">
                        <a:latin typeface="Cambria Math"/>
                      </a:rPr>
                      <m:t>=</m:t>
                    </m:r>
                    <m:rad>
                      <m:radPr>
                        <m:degHide m:val="on"/>
                        <m:ctrlPr>
                          <a:rPr lang="en-US" sz="2200" i="1" smtClean="0">
                            <a:latin typeface="Cambria Math" panose="02040503050406030204" pitchFamily="18" charset="0"/>
                          </a:rPr>
                        </m:ctrlPr>
                      </m:radPr>
                      <m:deg/>
                      <m:e>
                        <m:r>
                          <a:rPr lang="en-US" sz="2200" i="1">
                            <a:latin typeface="Cambria Math"/>
                          </a:rPr>
                          <m:t>𝑛𝑝𝑞</m:t>
                        </m:r>
                        <m:r>
                          <m:rPr>
                            <m:nor/>
                          </m:rPr>
                          <a:rPr lang="en-US" sz="2200" dirty="0"/>
                          <m:t> </m:t>
                        </m:r>
                      </m:e>
                    </m:rad>
                    <m:r>
                      <a:rPr lang="en-US" sz="2200" b="0" i="1" smtClean="0">
                        <a:latin typeface="Cambria Math"/>
                      </a:rPr>
                      <m:t>.</m:t>
                    </m:r>
                  </m:oMath>
                </a14:m>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0">
                <a:blip r:embed="rId2"/>
                <a:stretch>
                  <a:fillRect l="-963"/>
                </a:stretch>
              </a:blipFill>
            </p:spPr>
            <p:txBody>
              <a:bodyPr/>
              <a:lstStyle/>
              <a:p>
                <a:r>
                  <a:rPr lang="en-US">
                    <a:noFill/>
                  </a:rPr>
                  <a:t> </a:t>
                </a:r>
              </a:p>
            </p:txBody>
          </p:sp>
        </mc:Fallback>
      </mc:AlternateContent>
      <p:sp>
        <p:nvSpPr>
          <p:cNvPr id="5" name="Footer Placeholder 4"/>
          <p:cNvSpPr>
            <a:spLocks noGrp="1"/>
          </p:cNvSpPr>
          <p:nvPr>
            <p:ph type="ftr" sz="quarter" idx="11"/>
          </p:nvPr>
        </p:nvSpPr>
        <p:spPr>
          <a:xfrm>
            <a:off x="2514600" y="6356350"/>
            <a:ext cx="5029200" cy="365125"/>
          </a:xfrm>
        </p:spPr>
        <p:txBody>
          <a:bodyPr/>
          <a:lstStyle/>
          <a:p>
            <a:pPr lvl="0">
              <a:defRPr/>
            </a:pPr>
            <a:r>
              <a:rPr lang="en-US"/>
              <a:t>Faculty Name   Kunti Mishra   Unit IV</a:t>
            </a:r>
            <a:endParaRPr lang="en-US" dirty="0"/>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Moment Generating Function(CO4)</a:t>
            </a:r>
            <a:endParaRPr kumimoji="0" lang="en-US" sz="2400" b="1" i="0" u="none" strike="noStrike" kern="1200" cap="none" spc="0" normalizeH="0" baseline="0" noProof="0" dirty="0">
              <a:ln>
                <a:noFill/>
              </a:ln>
              <a:solidFill>
                <a:schemeClr val="dk1"/>
              </a:solidFill>
              <a:effectLst/>
              <a:uLnTx/>
              <a:uFillTx/>
            </a:endParaRPr>
          </a:p>
        </p:txBody>
      </p:sp>
      <p:sp>
        <p:nvSpPr>
          <p:cNvPr id="2" name="Slide Number Placeholder 1">
            <a:extLst>
              <a:ext uri="{FF2B5EF4-FFF2-40B4-BE49-F238E27FC236}">
                <a16:creationId xmlns:a16="http://schemas.microsoft.com/office/drawing/2014/main" id="{6468C6FC-DDE9-47B9-8E96-D22B048F6DEC}"/>
              </a:ext>
            </a:extLst>
          </p:cNvPr>
          <p:cNvSpPr>
            <a:spLocks noGrp="1"/>
          </p:cNvSpPr>
          <p:nvPr>
            <p:ph type="sldNum" sz="quarter" idx="12"/>
          </p:nvPr>
        </p:nvSpPr>
        <p:spPr/>
        <p:txBody>
          <a:bodyPr/>
          <a:lstStyle/>
          <a:p>
            <a:fld id="{B6F15528-21DE-4FAA-801E-634DDDAF4B2B}" type="slidenum">
              <a:rPr lang="en-US" smtClean="0"/>
              <a:pPr/>
              <a:t>38</a:t>
            </a:fld>
            <a:endParaRPr lang="en-US"/>
          </a:p>
        </p:txBody>
      </p:sp>
      <p:pic>
        <p:nvPicPr>
          <p:cNvPr id="10" name="Picture 9">
            <a:extLst>
              <a:ext uri="{FF2B5EF4-FFF2-40B4-BE49-F238E27FC236}">
                <a16:creationId xmlns:a16="http://schemas.microsoft.com/office/drawing/2014/main" id="{612D925A-E004-4B80-83A4-93F818E7C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71600" cy="685801"/>
          </a:xfrm>
          <a:prstGeom prst="rect">
            <a:avLst/>
          </a:prstGeom>
        </p:spPr>
      </p:pic>
      <p:sp>
        <p:nvSpPr>
          <p:cNvPr id="6" name="Date Placeholder 5">
            <a:extLst>
              <a:ext uri="{FF2B5EF4-FFF2-40B4-BE49-F238E27FC236}">
                <a16:creationId xmlns:a16="http://schemas.microsoft.com/office/drawing/2014/main" id="{235EB208-9E6F-4E08-9DA7-A04E09D94020}"/>
              </a:ext>
            </a:extLst>
          </p:cNvPr>
          <p:cNvSpPr>
            <a:spLocks noGrp="1"/>
          </p:cNvSpPr>
          <p:nvPr>
            <p:ph type="dt" sz="half" idx="10"/>
          </p:nvPr>
        </p:nvSpPr>
        <p:spPr/>
        <p:txBody>
          <a:bodyPr/>
          <a:lstStyle/>
          <a:p>
            <a:fld id="{4EFA5E59-581C-4DFC-A5D8-6B3C5B8A6B92}" type="datetime1">
              <a:rPr lang="en-US" smtClean="0"/>
              <a:t>1/6/2023</a:t>
            </a:fld>
            <a:endParaRPr lang="en-US"/>
          </a:p>
        </p:txBody>
      </p:sp>
    </p:spTree>
    <p:extLst>
      <p:ext uri="{BB962C8B-B14F-4D97-AF65-F5344CB8AC3E}">
        <p14:creationId xmlns:p14="http://schemas.microsoft.com/office/powerpoint/2010/main" val="42786683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pPr marL="0" indent="0">
                  <a:buNone/>
                </a:pPr>
                <a:r>
                  <a:rPr lang="en-US" sz="2200" dirty="0"/>
                  <a:t>Q2. find the moment generating function of the discrete Poisson distribution given by </a:t>
                </a:r>
                <a14:m>
                  <m:oMath xmlns:m="http://schemas.openxmlformats.org/officeDocument/2006/math">
                    <m:r>
                      <a:rPr lang="en-US" sz="2200" b="0" i="1" smtClean="0">
                        <a:latin typeface="Cambria Math"/>
                      </a:rPr>
                      <m:t>𝑃</m:t>
                    </m:r>
                    <m:d>
                      <m:dPr>
                        <m:ctrlPr>
                          <a:rPr lang="en-US" sz="2200" b="0" i="1" smtClean="0">
                            <a:latin typeface="Cambria Math" panose="02040503050406030204" pitchFamily="18" charset="0"/>
                          </a:rPr>
                        </m:ctrlPr>
                      </m:dPr>
                      <m:e>
                        <m:r>
                          <a:rPr lang="en-US" sz="2200" b="0" i="1" smtClean="0">
                            <a:latin typeface="Cambria Math"/>
                          </a:rPr>
                          <m:t>𝑥</m:t>
                        </m:r>
                      </m:e>
                    </m:d>
                    <m:r>
                      <a:rPr lang="en-US" sz="2200" b="0" i="1" smtClean="0">
                        <a:latin typeface="Cambria Math"/>
                      </a:rPr>
                      <m:t>=</m:t>
                    </m:r>
                    <m:f>
                      <m:fPr>
                        <m:ctrlPr>
                          <a:rPr lang="en-US" sz="2200" b="0" i="1" smtClean="0">
                            <a:latin typeface="Cambria Math" panose="02040503050406030204" pitchFamily="18" charset="0"/>
                          </a:rPr>
                        </m:ctrlPr>
                      </m:fPr>
                      <m:num>
                        <m:sSup>
                          <m:sSupPr>
                            <m:ctrlPr>
                              <a:rPr lang="en-US" sz="2200" b="0" i="1" smtClean="0">
                                <a:latin typeface="Cambria Math" panose="02040503050406030204" pitchFamily="18" charset="0"/>
                              </a:rPr>
                            </m:ctrlPr>
                          </m:sSupPr>
                          <m:e>
                            <m:r>
                              <a:rPr lang="en-US" sz="2200" b="0" i="1" smtClean="0">
                                <a:latin typeface="Cambria Math"/>
                              </a:rPr>
                              <m:t>𝑒</m:t>
                            </m:r>
                          </m:e>
                          <m:sup>
                            <m:r>
                              <a:rPr lang="en-US" sz="2200" b="0" i="1" smtClean="0">
                                <a:latin typeface="Cambria Math"/>
                              </a:rPr>
                              <m:t>−</m:t>
                            </m:r>
                            <m:r>
                              <a:rPr lang="en-US" sz="2200" b="0" i="1" smtClean="0">
                                <a:latin typeface="Cambria Math"/>
                                <a:ea typeface="Cambria Math"/>
                              </a:rPr>
                              <m:t>𝜆</m:t>
                            </m:r>
                          </m:sup>
                        </m:sSup>
                        <m:sSup>
                          <m:sSupPr>
                            <m:ctrlPr>
                              <a:rPr lang="en-US" sz="2200" b="0" i="1" smtClean="0">
                                <a:latin typeface="Cambria Math" panose="02040503050406030204" pitchFamily="18" charset="0"/>
                              </a:rPr>
                            </m:ctrlPr>
                          </m:sSupPr>
                          <m:e>
                            <m:r>
                              <a:rPr lang="en-US" sz="2200" b="0" i="1" smtClean="0">
                                <a:latin typeface="Cambria Math"/>
                                <a:ea typeface="Cambria Math"/>
                              </a:rPr>
                              <m:t>𝜆</m:t>
                            </m:r>
                          </m:e>
                          <m:sup>
                            <m:r>
                              <a:rPr lang="en-US" sz="2200" b="0" i="1" smtClean="0">
                                <a:latin typeface="Cambria Math"/>
                              </a:rPr>
                              <m:t>𝑥</m:t>
                            </m:r>
                          </m:sup>
                        </m:sSup>
                      </m:num>
                      <m:den>
                        <m:r>
                          <a:rPr lang="en-US" sz="2200" b="0" i="1" smtClean="0">
                            <a:latin typeface="Cambria Math"/>
                          </a:rPr>
                          <m:t>𝑥</m:t>
                        </m:r>
                        <m:r>
                          <a:rPr lang="en-US" sz="2200" b="0" i="1" smtClean="0">
                            <a:latin typeface="Cambria Math"/>
                            <a:ea typeface="Cambria Math"/>
                          </a:rPr>
                          <m:t>!</m:t>
                        </m:r>
                      </m:den>
                    </m:f>
                  </m:oMath>
                </a14:m>
                <a:r>
                  <a:rPr lang="en-US" sz="2200" dirty="0"/>
                  <a:t> . Also find the first and second moments about the mean.</a:t>
                </a:r>
              </a:p>
              <a:p>
                <a:pPr marL="0" indent="0">
                  <a:buNone/>
                </a:pPr>
                <a:r>
                  <a:rPr lang="en-US" sz="2200" dirty="0"/>
                  <a:t>Solution: Moment generating function about the origin is given by </a:t>
                </a:r>
              </a:p>
              <a:p>
                <a:pPr marL="0" indent="0">
                  <a:buNone/>
                </a:pPr>
                <a14:m>
                  <m:oMathPara xmlns:m="http://schemas.openxmlformats.org/officeDocument/2006/math">
                    <m:oMathParaPr>
                      <m:jc m:val="left"/>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a:rPr>
                            <m:t>𝑀</m:t>
                          </m:r>
                        </m:e>
                        <m:sub>
                          <m:r>
                            <a:rPr lang="en-US" sz="2200" i="1">
                              <a:latin typeface="Cambria Math"/>
                            </a:rPr>
                            <m:t>𝑥</m:t>
                          </m:r>
                        </m:sub>
                      </m:sSub>
                      <m:d>
                        <m:dPr>
                          <m:ctrlPr>
                            <a:rPr lang="en-US" sz="2200" i="1">
                              <a:latin typeface="Cambria Math" panose="02040503050406030204" pitchFamily="18" charset="0"/>
                            </a:rPr>
                          </m:ctrlPr>
                        </m:dPr>
                        <m:e>
                          <m:r>
                            <a:rPr lang="en-US" sz="2200" i="1">
                              <a:latin typeface="Cambria Math"/>
                            </a:rPr>
                            <m:t>𝑡</m:t>
                          </m:r>
                        </m:e>
                      </m:d>
                      <m:r>
                        <a:rPr lang="en-US" sz="2200" i="1">
                          <a:latin typeface="Cambria Math"/>
                        </a:rPr>
                        <m:t>=</m:t>
                      </m:r>
                      <m:nary>
                        <m:naryPr>
                          <m:chr m:val="∑"/>
                          <m:subHide m:val="on"/>
                          <m:supHide m:val="on"/>
                          <m:ctrlPr>
                            <a:rPr lang="en-US" sz="2200" i="1">
                              <a:latin typeface="Cambria Math" panose="02040503050406030204" pitchFamily="18" charset="0"/>
                            </a:rPr>
                          </m:ctrlPr>
                        </m:naryPr>
                        <m:sub/>
                        <m:sup/>
                        <m:e>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𝑥𝑡</m:t>
                              </m:r>
                            </m:sup>
                          </m:sSup>
                          <m:r>
                            <a:rPr lang="en-US" sz="2200" i="1">
                              <a:latin typeface="Cambria Math"/>
                            </a:rPr>
                            <m:t>𝑃</m:t>
                          </m:r>
                          <m:r>
                            <a:rPr lang="en-US" sz="2200" i="1">
                              <a:latin typeface="Cambria Math"/>
                            </a:rPr>
                            <m:t>=</m:t>
                          </m:r>
                          <m:nary>
                            <m:naryPr>
                              <m:chr m:val="∑"/>
                              <m:subHide m:val="on"/>
                              <m:supHide m:val="on"/>
                              <m:ctrlPr>
                                <a:rPr lang="en-US" sz="2200" i="1">
                                  <a:latin typeface="Cambria Math" panose="02040503050406030204" pitchFamily="18" charset="0"/>
                                </a:rPr>
                              </m:ctrlPr>
                            </m:naryPr>
                            <m:sub/>
                            <m:sup/>
                            <m:e>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𝑡𝑥</m:t>
                                  </m:r>
                                </m:sup>
                              </m:sSup>
                            </m:e>
                          </m:nary>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m:t>
                                  </m:r>
                                  <m:r>
                                    <a:rPr lang="en-US" sz="2200" i="1">
                                      <a:latin typeface="Cambria Math"/>
                                      <a:ea typeface="Cambria Math"/>
                                    </a:rPr>
                                    <m:t>𝜆</m:t>
                                  </m:r>
                                </m:sup>
                              </m:sSup>
                              <m:sSup>
                                <m:sSupPr>
                                  <m:ctrlPr>
                                    <a:rPr lang="en-US" sz="2200" i="1">
                                      <a:latin typeface="Cambria Math" panose="02040503050406030204" pitchFamily="18" charset="0"/>
                                    </a:rPr>
                                  </m:ctrlPr>
                                </m:sSupPr>
                                <m:e>
                                  <m:r>
                                    <a:rPr lang="en-US" sz="2200" i="1">
                                      <a:latin typeface="Cambria Math"/>
                                      <a:ea typeface="Cambria Math"/>
                                    </a:rPr>
                                    <m:t>𝜆</m:t>
                                  </m:r>
                                </m:e>
                                <m:sup>
                                  <m:r>
                                    <a:rPr lang="en-US" sz="2200" i="1">
                                      <a:latin typeface="Cambria Math"/>
                                    </a:rPr>
                                    <m:t>𝑥</m:t>
                                  </m:r>
                                </m:sup>
                              </m:sSup>
                            </m:num>
                            <m:den>
                              <m:r>
                                <a:rPr lang="en-US" sz="2200" i="1">
                                  <a:latin typeface="Cambria Math"/>
                                </a:rPr>
                                <m:t>𝑥</m:t>
                              </m:r>
                              <m:r>
                                <a:rPr lang="en-US" sz="2200" i="1">
                                  <a:latin typeface="Cambria Math"/>
                                  <a:ea typeface="Cambria Math"/>
                                </a:rPr>
                                <m:t>!</m:t>
                              </m:r>
                            </m:den>
                          </m:f>
                        </m:e>
                      </m:nary>
                    </m:oMath>
                  </m:oMathPara>
                </a14:m>
                <a:endParaRPr lang="en-US" sz="2200" dirty="0"/>
              </a:p>
              <a:p>
                <a:pPr marL="0" indent="0">
                  <a:buNone/>
                </a:pPr>
                <a14:m>
                  <m:oMathPara xmlns:m="http://schemas.openxmlformats.org/officeDocument/2006/math">
                    <m:oMathParaPr>
                      <m:jc m:val="left"/>
                    </m:oMathParaPr>
                    <m:oMath xmlns:m="http://schemas.openxmlformats.org/officeDocument/2006/math">
                      <m:sSup>
                        <m:sSupPr>
                          <m:ctrlPr>
                            <a:rPr lang="en-US" sz="2200" i="1" smtClean="0">
                              <a:latin typeface="Cambria Math" panose="02040503050406030204" pitchFamily="18" charset="0"/>
                            </a:rPr>
                          </m:ctrlPr>
                        </m:sSupPr>
                        <m:e>
                          <m:r>
                            <a:rPr lang="en-US" sz="2200" b="0" i="1" smtClean="0">
                              <a:latin typeface="Cambria Math"/>
                            </a:rPr>
                            <m:t>=</m:t>
                          </m:r>
                          <m:r>
                            <a:rPr lang="en-US" sz="2200" i="1">
                              <a:latin typeface="Cambria Math"/>
                            </a:rPr>
                            <m:t>𝑒</m:t>
                          </m:r>
                        </m:e>
                        <m:sup>
                          <m:r>
                            <a:rPr lang="en-US" sz="2200" b="0" i="1" smtClean="0">
                              <a:latin typeface="Cambria Math"/>
                            </a:rPr>
                            <m:t>−</m:t>
                          </m:r>
                          <m:r>
                            <a:rPr lang="en-US" sz="2200" b="0" i="1" smtClean="0">
                              <a:latin typeface="Cambria Math"/>
                              <a:ea typeface="Cambria Math"/>
                            </a:rPr>
                            <m:t>𝜆</m:t>
                          </m:r>
                        </m:sup>
                      </m:sSup>
                      <m:sSup>
                        <m:sSupPr>
                          <m:ctrlPr>
                            <a:rPr lang="en-US" sz="2200" i="1" smtClean="0">
                              <a:latin typeface="Cambria Math" panose="02040503050406030204" pitchFamily="18" charset="0"/>
                            </a:rPr>
                          </m:ctrlPr>
                        </m:sSupPr>
                        <m:e>
                          <m:r>
                            <a:rPr lang="en-US" sz="2200" b="0" i="1" smtClean="0">
                              <a:latin typeface="Cambria Math"/>
                            </a:rPr>
                            <m:t>𝑒</m:t>
                          </m:r>
                        </m:e>
                        <m:sup>
                          <m:r>
                            <a:rPr lang="en-US" sz="2200" i="1" smtClean="0">
                              <a:latin typeface="Cambria Math"/>
                              <a:ea typeface="Cambria Math"/>
                            </a:rPr>
                            <m:t>𝜆</m:t>
                          </m:r>
                          <m:sSup>
                            <m:sSupPr>
                              <m:ctrlPr>
                                <a:rPr lang="en-US" sz="2200" i="1" smtClean="0">
                                  <a:latin typeface="Cambria Math" panose="02040503050406030204" pitchFamily="18" charset="0"/>
                                  <a:ea typeface="Cambria Math"/>
                                </a:rPr>
                              </m:ctrlPr>
                            </m:sSupPr>
                            <m:e>
                              <m:r>
                                <a:rPr lang="en-US" sz="2200" b="0" i="1" smtClean="0">
                                  <a:latin typeface="Cambria Math"/>
                                  <a:ea typeface="Cambria Math"/>
                                </a:rPr>
                                <m:t>𝑒</m:t>
                              </m:r>
                            </m:e>
                            <m:sup>
                              <m:r>
                                <a:rPr lang="en-US" sz="2200" b="0" i="1" smtClean="0">
                                  <a:latin typeface="Cambria Math"/>
                                  <a:ea typeface="Cambria Math"/>
                                </a:rPr>
                                <m:t>𝑡</m:t>
                              </m:r>
                            </m:sup>
                          </m:sSup>
                        </m:sup>
                      </m:sSup>
                      <m:r>
                        <a:rPr lang="en-US" sz="2200" b="0" i="1" smtClean="0">
                          <a:latin typeface="Cambria Math"/>
                        </a:rPr>
                        <m:t>=</m:t>
                      </m:r>
                      <m:sSup>
                        <m:sSupPr>
                          <m:ctrlPr>
                            <a:rPr lang="en-US" sz="2200" b="0" i="1" smtClean="0">
                              <a:latin typeface="Cambria Math" panose="02040503050406030204" pitchFamily="18" charset="0"/>
                            </a:rPr>
                          </m:ctrlPr>
                        </m:sSupPr>
                        <m:e>
                          <m:r>
                            <a:rPr lang="en-US" sz="2200" b="0" i="1" smtClean="0">
                              <a:latin typeface="Cambria Math"/>
                            </a:rPr>
                            <m:t>𝑒</m:t>
                          </m:r>
                        </m:e>
                        <m:sup>
                          <m:r>
                            <a:rPr lang="en-US" sz="2200" b="0" i="1" smtClean="0">
                              <a:latin typeface="Cambria Math"/>
                              <a:ea typeface="Cambria Math"/>
                            </a:rPr>
                            <m:t>𝜆</m:t>
                          </m:r>
                          <m:d>
                            <m:dPr>
                              <m:ctrlPr>
                                <a:rPr lang="en-US" sz="2200" b="0" i="1" smtClean="0">
                                  <a:latin typeface="Cambria Math" panose="02040503050406030204" pitchFamily="18" charset="0"/>
                                  <a:ea typeface="Cambria Math"/>
                                </a:rPr>
                              </m:ctrlPr>
                            </m:dPr>
                            <m:e>
                              <m:sSup>
                                <m:sSupPr>
                                  <m:ctrlPr>
                                    <a:rPr lang="en-US" sz="2200" b="0" i="1" smtClean="0">
                                      <a:latin typeface="Cambria Math" panose="02040503050406030204" pitchFamily="18" charset="0"/>
                                      <a:ea typeface="Cambria Math"/>
                                    </a:rPr>
                                  </m:ctrlPr>
                                </m:sSupPr>
                                <m:e>
                                  <m:r>
                                    <a:rPr lang="en-US" sz="2200" b="0" i="1" smtClean="0">
                                      <a:latin typeface="Cambria Math"/>
                                      <a:ea typeface="Cambria Math"/>
                                    </a:rPr>
                                    <m:t>𝑒</m:t>
                                  </m:r>
                                </m:e>
                                <m:sup>
                                  <m:r>
                                    <a:rPr lang="en-US" sz="2200" b="0" i="1" smtClean="0">
                                      <a:latin typeface="Cambria Math"/>
                                      <a:ea typeface="Cambria Math"/>
                                    </a:rPr>
                                    <m:t>𝑡</m:t>
                                  </m:r>
                                </m:sup>
                              </m:sSup>
                              <m:r>
                                <a:rPr lang="en-US" sz="2200" b="0" i="1" smtClean="0">
                                  <a:latin typeface="Cambria Math"/>
                                  <a:ea typeface="Cambria Math"/>
                                </a:rPr>
                                <m:t>−1</m:t>
                              </m:r>
                            </m:e>
                          </m:d>
                        </m:sup>
                      </m:sSup>
                    </m:oMath>
                  </m:oMathPara>
                </a14:m>
                <a:endParaRPr lang="en-US" sz="2200" b="0" dirty="0"/>
              </a:p>
              <a:p>
                <a:pPr marL="0" indent="0">
                  <a:buNone/>
                </a:pPr>
                <a14:m>
                  <m:oMathPara xmlns:m="http://schemas.openxmlformats.org/officeDocument/2006/math">
                    <m:oMathParaPr>
                      <m:jc m:val="left"/>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a:rPr>
                            <m:t>𝑣</m:t>
                          </m:r>
                        </m:e>
                        <m:sub>
                          <m:r>
                            <a:rPr lang="en-US" sz="2200" i="1">
                              <a:latin typeface="Cambria Math"/>
                            </a:rPr>
                            <m:t>1</m:t>
                          </m:r>
                        </m:sub>
                      </m:sSub>
                      <m:r>
                        <a:rPr lang="en-US" sz="2200" i="1">
                          <a:latin typeface="Cambria Math"/>
                        </a:rPr>
                        <m:t>=</m:t>
                      </m:r>
                      <m:sSub>
                        <m:sSubPr>
                          <m:ctrlPr>
                            <a:rPr lang="en-US" sz="2200" i="1">
                              <a:latin typeface="Cambria Math" panose="02040503050406030204" pitchFamily="18" charset="0"/>
                            </a:rPr>
                          </m:ctrlPr>
                        </m:sSubPr>
                        <m:e>
                          <m:d>
                            <m:dPr>
                              <m:begChr m:val="|"/>
                              <m:endChr m:val="|"/>
                              <m:ctrlPr>
                                <a:rPr lang="en-US" sz="2200" i="1">
                                  <a:latin typeface="Cambria Math" panose="02040503050406030204" pitchFamily="18" charset="0"/>
                                </a:rPr>
                              </m:ctrlPr>
                            </m:dPr>
                            <m:e>
                              <m:f>
                                <m:fPr>
                                  <m:ctrlPr>
                                    <a:rPr lang="en-US" sz="2200" i="1">
                                      <a:latin typeface="Cambria Math" panose="02040503050406030204" pitchFamily="18" charset="0"/>
                                    </a:rPr>
                                  </m:ctrlPr>
                                </m:fPr>
                                <m:num>
                                  <m:r>
                                    <a:rPr lang="en-US" sz="2200" i="1">
                                      <a:latin typeface="Cambria Math"/>
                                    </a:rPr>
                                    <m:t>𝑑</m:t>
                                  </m:r>
                                </m:num>
                                <m:den>
                                  <m:r>
                                    <a:rPr lang="en-US" sz="2200" i="1">
                                      <a:latin typeface="Cambria Math"/>
                                    </a:rPr>
                                    <m:t>𝑑𝑡</m:t>
                                  </m:r>
                                </m:den>
                              </m:f>
                              <m:r>
                                <a:rPr lang="en-US" sz="2200" i="1">
                                  <a:latin typeface="Cambria Math"/>
                                </a:rPr>
                                <m:t>𝑀</m:t>
                              </m:r>
                              <m:d>
                                <m:dPr>
                                  <m:ctrlPr>
                                    <a:rPr lang="en-US" sz="2200" i="1">
                                      <a:latin typeface="Cambria Math" panose="02040503050406030204" pitchFamily="18" charset="0"/>
                                    </a:rPr>
                                  </m:ctrlPr>
                                </m:dPr>
                                <m:e>
                                  <m:r>
                                    <a:rPr lang="en-US" sz="2200" i="1">
                                      <a:latin typeface="Cambria Math"/>
                                    </a:rPr>
                                    <m:t>𝑡</m:t>
                                  </m:r>
                                </m:e>
                              </m:d>
                            </m:e>
                          </m:d>
                        </m:e>
                        <m:sub>
                          <m:r>
                            <a:rPr lang="en-US" sz="2200" i="1">
                              <a:latin typeface="Cambria Math"/>
                            </a:rPr>
                            <m:t>𝑡</m:t>
                          </m:r>
                          <m:r>
                            <a:rPr lang="en-US" sz="2200" i="1">
                              <a:latin typeface="Cambria Math"/>
                            </a:rPr>
                            <m:t>=0</m:t>
                          </m:r>
                        </m:sub>
                      </m:sSub>
                      <m:r>
                        <a:rPr lang="en-US" sz="2200" i="1">
                          <a:latin typeface="Cambria Math"/>
                        </a:rPr>
                        <m:t>=</m:t>
                      </m:r>
                      <m:sSub>
                        <m:sSubPr>
                          <m:ctrlPr>
                            <a:rPr lang="en-US" sz="2200" i="1">
                              <a:latin typeface="Cambria Math" panose="02040503050406030204" pitchFamily="18" charset="0"/>
                            </a:rPr>
                          </m:ctrlPr>
                        </m:sSubPr>
                        <m:e>
                          <m:r>
                            <a:rPr lang="en-US" sz="2200" i="1">
                              <a:latin typeface="Cambria Math"/>
                            </a:rPr>
                            <m:t>[</m:t>
                          </m:r>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ea typeface="Cambria Math"/>
                                </a:rPr>
                                <m:t>𝜆</m:t>
                              </m:r>
                              <m:d>
                                <m:dPr>
                                  <m:ctrlPr>
                                    <a:rPr lang="en-US" sz="2200" i="1">
                                      <a:latin typeface="Cambria Math" panose="02040503050406030204" pitchFamily="18" charset="0"/>
                                      <a:ea typeface="Cambria Math"/>
                                    </a:rPr>
                                  </m:ctrlPr>
                                </m:dPr>
                                <m:e>
                                  <m:sSup>
                                    <m:sSupPr>
                                      <m:ctrlPr>
                                        <a:rPr lang="en-US" sz="2200" i="1">
                                          <a:latin typeface="Cambria Math" panose="02040503050406030204" pitchFamily="18" charset="0"/>
                                          <a:ea typeface="Cambria Math"/>
                                        </a:rPr>
                                      </m:ctrlPr>
                                    </m:sSupPr>
                                    <m:e>
                                      <m:r>
                                        <a:rPr lang="en-US" sz="2200" i="1">
                                          <a:latin typeface="Cambria Math"/>
                                          <a:ea typeface="Cambria Math"/>
                                        </a:rPr>
                                        <m:t>𝑒</m:t>
                                      </m:r>
                                    </m:e>
                                    <m:sup>
                                      <m:r>
                                        <a:rPr lang="en-US" sz="2200" i="1">
                                          <a:latin typeface="Cambria Math"/>
                                          <a:ea typeface="Cambria Math"/>
                                        </a:rPr>
                                        <m:t>𝑡</m:t>
                                      </m:r>
                                    </m:sup>
                                  </m:sSup>
                                  <m:r>
                                    <a:rPr lang="en-US" sz="2200" i="1">
                                      <a:latin typeface="Cambria Math"/>
                                      <a:ea typeface="Cambria Math"/>
                                    </a:rPr>
                                    <m:t>−1</m:t>
                                  </m:r>
                                </m:e>
                              </m:d>
                            </m:sup>
                          </m:sSup>
                          <m:r>
                            <a:rPr lang="en-US" sz="2200" i="1" smtClean="0">
                              <a:latin typeface="Cambria Math"/>
                              <a:ea typeface="Cambria Math"/>
                            </a:rPr>
                            <m:t>𝜆</m:t>
                          </m:r>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𝑡</m:t>
                              </m:r>
                            </m:sup>
                          </m:sSup>
                          <m:r>
                            <a:rPr lang="en-US" sz="2200" i="1">
                              <a:latin typeface="Cambria Math"/>
                            </a:rPr>
                            <m:t>]</m:t>
                          </m:r>
                        </m:e>
                        <m:sub>
                          <m:r>
                            <a:rPr lang="en-US" sz="2200" i="1">
                              <a:latin typeface="Cambria Math"/>
                            </a:rPr>
                            <m:t>𝑡</m:t>
                          </m:r>
                          <m:r>
                            <a:rPr lang="en-US" sz="2200" i="1">
                              <a:latin typeface="Cambria Math"/>
                            </a:rPr>
                            <m:t>=0</m:t>
                          </m:r>
                        </m:sub>
                      </m:sSub>
                      <m:r>
                        <a:rPr lang="en-US" sz="2200" i="1">
                          <a:latin typeface="Cambria Math"/>
                        </a:rPr>
                        <m:t>=</m:t>
                      </m:r>
                      <m:r>
                        <a:rPr lang="en-US" sz="2200" i="1" smtClean="0">
                          <a:latin typeface="Cambria Math"/>
                          <a:ea typeface="Cambria Math"/>
                        </a:rPr>
                        <m:t>𝜆</m:t>
                      </m:r>
                    </m:oMath>
                  </m:oMathPara>
                </a14:m>
                <a:endParaRPr lang="en-US" sz="2200" dirty="0"/>
              </a:p>
              <a:p>
                <a:pPr marL="0" indent="0">
                  <a:buNone/>
                </a:pPr>
                <a14:m>
                  <m:oMathPara xmlns:m="http://schemas.openxmlformats.org/officeDocument/2006/math">
                    <m:oMathParaPr>
                      <m:jc m:val="left"/>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a:rPr>
                            <m:t>𝑣</m:t>
                          </m:r>
                        </m:e>
                        <m:sub>
                          <m:r>
                            <a:rPr lang="en-US" sz="2200" i="1">
                              <a:latin typeface="Cambria Math"/>
                            </a:rPr>
                            <m:t>2</m:t>
                          </m:r>
                        </m:sub>
                      </m:sSub>
                      <m:r>
                        <a:rPr lang="en-US" sz="2200" i="1">
                          <a:latin typeface="Cambria Math"/>
                        </a:rPr>
                        <m:t>=</m:t>
                      </m:r>
                      <m:sSub>
                        <m:sSubPr>
                          <m:ctrlPr>
                            <a:rPr lang="en-US" sz="2200" i="1">
                              <a:latin typeface="Cambria Math" panose="02040503050406030204" pitchFamily="18" charset="0"/>
                            </a:rPr>
                          </m:ctrlPr>
                        </m:sSubPr>
                        <m:e>
                          <m:d>
                            <m:dPr>
                              <m:begChr m:val="|"/>
                              <m:endChr m:val="|"/>
                              <m:ctrlPr>
                                <a:rPr lang="en-US" sz="2200" i="1">
                                  <a:latin typeface="Cambria Math" panose="02040503050406030204" pitchFamily="18" charset="0"/>
                                </a:rPr>
                              </m:ctrlPr>
                            </m:dPr>
                            <m:e>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i="1">
                                          <a:latin typeface="Cambria Math"/>
                                        </a:rPr>
                                        <m:t>𝑑</m:t>
                                      </m:r>
                                    </m:e>
                                    <m:sup>
                                      <m:r>
                                        <a:rPr lang="en-US" sz="2200" i="1">
                                          <a:latin typeface="Cambria Math"/>
                                        </a:rPr>
                                        <m:t>2</m:t>
                                      </m:r>
                                    </m:sup>
                                  </m:sSup>
                                </m:num>
                                <m:den>
                                  <m:sSup>
                                    <m:sSupPr>
                                      <m:ctrlPr>
                                        <a:rPr lang="en-US" sz="2200" i="1">
                                          <a:latin typeface="Cambria Math" panose="02040503050406030204" pitchFamily="18" charset="0"/>
                                        </a:rPr>
                                      </m:ctrlPr>
                                    </m:sSupPr>
                                    <m:e>
                                      <m:r>
                                        <a:rPr lang="en-US" sz="2200" i="1">
                                          <a:latin typeface="Cambria Math"/>
                                        </a:rPr>
                                        <m:t>𝑑𝑡</m:t>
                                      </m:r>
                                    </m:e>
                                    <m:sup>
                                      <m:r>
                                        <a:rPr lang="en-US" sz="2200" i="1">
                                          <a:latin typeface="Cambria Math"/>
                                        </a:rPr>
                                        <m:t>2</m:t>
                                      </m:r>
                                    </m:sup>
                                  </m:sSup>
                                </m:den>
                              </m:f>
                              <m:r>
                                <a:rPr lang="en-US" sz="2200" i="1">
                                  <a:latin typeface="Cambria Math"/>
                                </a:rPr>
                                <m:t>𝑀</m:t>
                              </m:r>
                              <m:d>
                                <m:dPr>
                                  <m:ctrlPr>
                                    <a:rPr lang="en-US" sz="2200" i="1">
                                      <a:latin typeface="Cambria Math" panose="02040503050406030204" pitchFamily="18" charset="0"/>
                                    </a:rPr>
                                  </m:ctrlPr>
                                </m:dPr>
                                <m:e>
                                  <m:r>
                                    <a:rPr lang="en-US" sz="2200" i="1">
                                      <a:latin typeface="Cambria Math"/>
                                    </a:rPr>
                                    <m:t>𝑡</m:t>
                                  </m:r>
                                </m:e>
                              </m:d>
                            </m:e>
                          </m:d>
                        </m:e>
                        <m:sub>
                          <m:r>
                            <a:rPr lang="en-US" sz="2200" i="1">
                              <a:latin typeface="Cambria Math"/>
                            </a:rPr>
                            <m:t>𝑡</m:t>
                          </m:r>
                          <m:r>
                            <a:rPr lang="en-US" sz="2200" i="1">
                              <a:latin typeface="Cambria Math"/>
                            </a:rPr>
                            <m:t>=0</m:t>
                          </m:r>
                        </m:sub>
                      </m:sSub>
                      <m:r>
                        <a:rPr lang="en-US" sz="2200" b="0" i="1" smtClean="0">
                          <a:latin typeface="Cambria Math"/>
                        </a:rPr>
                        <m:t>=</m:t>
                      </m:r>
                      <m:r>
                        <a:rPr lang="en-US" sz="2200" i="1">
                          <a:latin typeface="Cambria Math"/>
                          <a:ea typeface="Cambria Math"/>
                        </a:rPr>
                        <m:t>𝜆</m:t>
                      </m:r>
                      <m:r>
                        <a:rPr lang="en-US" sz="2200" b="0" i="1" smtClean="0">
                          <a:latin typeface="Cambria Math"/>
                          <a:ea typeface="Cambria Math"/>
                        </a:rPr>
                        <m:t>(</m:t>
                      </m:r>
                      <m:r>
                        <a:rPr lang="en-US" sz="2200" i="1">
                          <a:latin typeface="Cambria Math"/>
                          <a:ea typeface="Cambria Math"/>
                        </a:rPr>
                        <m:t>𝜆</m:t>
                      </m:r>
                      <m:r>
                        <a:rPr lang="en-US" sz="2200" b="0" i="1" smtClean="0">
                          <a:latin typeface="Cambria Math"/>
                          <a:ea typeface="Cambria Math"/>
                        </a:rPr>
                        <m:t>+1)</m:t>
                      </m:r>
                    </m:oMath>
                  </m:oMathPara>
                </a14:m>
                <a:endParaRPr lang="en-US" sz="2200" dirty="0"/>
              </a:p>
              <a:p>
                <a:pPr marL="0" indent="0">
                  <a:buNone/>
                </a:pPr>
                <a:endParaRPr lang="en-US" sz="2200" b="0" dirty="0"/>
              </a:p>
              <a:p>
                <a:pPr marL="0" indent="0">
                  <a:buNone/>
                </a:pPr>
                <a:endParaRPr lang="en-US" sz="2200" b="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0">
                <a:blip r:embed="rId2"/>
                <a:stretch>
                  <a:fillRect l="-963" t="-943"/>
                </a:stretch>
              </a:blipFill>
            </p:spPr>
            <p:txBody>
              <a:bodyPr/>
              <a:lstStyle/>
              <a:p>
                <a:r>
                  <a:rPr lang="en-US">
                    <a:noFill/>
                  </a:rPr>
                  <a:t> </a:t>
                </a:r>
              </a:p>
            </p:txBody>
          </p:sp>
        </mc:Fallback>
      </mc:AlternateContent>
      <p:sp>
        <p:nvSpPr>
          <p:cNvPr id="5" name="Footer Placeholder 4"/>
          <p:cNvSpPr>
            <a:spLocks noGrp="1"/>
          </p:cNvSpPr>
          <p:nvPr>
            <p:ph type="ftr" sz="quarter" idx="11"/>
          </p:nvPr>
        </p:nvSpPr>
        <p:spPr>
          <a:xfrm>
            <a:off x="2514600" y="6356350"/>
            <a:ext cx="5029200" cy="365125"/>
          </a:xfrm>
        </p:spPr>
        <p:txBody>
          <a:bodyPr/>
          <a:lstStyle/>
          <a:p>
            <a:pPr lvl="0">
              <a:defRPr/>
            </a:pPr>
            <a:r>
              <a:rPr lang="en-US"/>
              <a:t>Faculty Name   Kunti Mishra   Unit IV</a:t>
            </a:r>
            <a:endParaRPr lang="en-US" dirty="0"/>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Moment Generating Function(CO4)</a:t>
            </a:r>
            <a:endParaRPr kumimoji="0" lang="en-US" sz="2400" b="1" i="0" u="none" strike="noStrike" kern="1200" cap="none" spc="0" normalizeH="0" baseline="0" noProof="0" dirty="0">
              <a:ln>
                <a:noFill/>
              </a:ln>
              <a:solidFill>
                <a:schemeClr val="dk1"/>
              </a:solidFill>
              <a:effectLst/>
              <a:uLnTx/>
              <a:uFillTx/>
            </a:endParaRPr>
          </a:p>
        </p:txBody>
      </p:sp>
      <p:sp>
        <p:nvSpPr>
          <p:cNvPr id="2" name="Slide Number Placeholder 1">
            <a:extLst>
              <a:ext uri="{FF2B5EF4-FFF2-40B4-BE49-F238E27FC236}">
                <a16:creationId xmlns:a16="http://schemas.microsoft.com/office/drawing/2014/main" id="{3F2FBB64-ADD3-4738-B064-3527D7F448F0}"/>
              </a:ext>
            </a:extLst>
          </p:cNvPr>
          <p:cNvSpPr>
            <a:spLocks noGrp="1"/>
          </p:cNvSpPr>
          <p:nvPr>
            <p:ph type="sldNum" sz="quarter" idx="12"/>
          </p:nvPr>
        </p:nvSpPr>
        <p:spPr/>
        <p:txBody>
          <a:bodyPr/>
          <a:lstStyle/>
          <a:p>
            <a:fld id="{B6F15528-21DE-4FAA-801E-634DDDAF4B2B}" type="slidenum">
              <a:rPr lang="en-US" smtClean="0"/>
              <a:pPr/>
              <a:t>39</a:t>
            </a:fld>
            <a:endParaRPr lang="en-US"/>
          </a:p>
        </p:txBody>
      </p:sp>
      <p:pic>
        <p:nvPicPr>
          <p:cNvPr id="10" name="Picture 9">
            <a:extLst>
              <a:ext uri="{FF2B5EF4-FFF2-40B4-BE49-F238E27FC236}">
                <a16:creationId xmlns:a16="http://schemas.microsoft.com/office/drawing/2014/main" id="{29FC914C-BBCE-4B74-B902-B9DEA22031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71600" cy="685801"/>
          </a:xfrm>
          <a:prstGeom prst="rect">
            <a:avLst/>
          </a:prstGeom>
        </p:spPr>
      </p:pic>
      <p:sp>
        <p:nvSpPr>
          <p:cNvPr id="6" name="Date Placeholder 5">
            <a:extLst>
              <a:ext uri="{FF2B5EF4-FFF2-40B4-BE49-F238E27FC236}">
                <a16:creationId xmlns:a16="http://schemas.microsoft.com/office/drawing/2014/main" id="{3E73BCAF-B098-46DD-88BA-DBD011FE2D83}"/>
              </a:ext>
            </a:extLst>
          </p:cNvPr>
          <p:cNvSpPr>
            <a:spLocks noGrp="1"/>
          </p:cNvSpPr>
          <p:nvPr>
            <p:ph type="dt" sz="half" idx="10"/>
          </p:nvPr>
        </p:nvSpPr>
        <p:spPr/>
        <p:txBody>
          <a:bodyPr/>
          <a:lstStyle/>
          <a:p>
            <a:fld id="{E77463AD-8874-44FC-92AE-FF05CE2425C7}" type="datetime1">
              <a:rPr lang="en-US" smtClean="0"/>
              <a:t>1/6/2023</a:t>
            </a:fld>
            <a:endParaRPr lang="en-US"/>
          </a:p>
        </p:txBody>
      </p:sp>
    </p:spTree>
    <p:extLst>
      <p:ext uri="{BB962C8B-B14F-4D97-AF65-F5344CB8AC3E}">
        <p14:creationId xmlns:p14="http://schemas.microsoft.com/office/powerpoint/2010/main" val="2951653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BA7983D1-C7CB-49C3-85F7-9F04127D9DCE}" type="datetime1">
              <a:rPr lang="en-US" smtClean="0"/>
              <a:t>1/6/2023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a:p>
        </p:txBody>
      </p:sp>
      <p:sp>
        <p:nvSpPr>
          <p:cNvPr id="8" name="Title 1"/>
          <p:cNvSpPr txBox="1">
            <a:spLocks/>
          </p:cNvSpPr>
          <p:nvPr/>
        </p:nvSpPr>
        <p:spPr>
          <a:xfrm>
            <a:off x="1371600" y="-1632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Syllabus</a:t>
            </a:r>
          </a:p>
        </p:txBody>
      </p:sp>
      <p:sp>
        <p:nvSpPr>
          <p:cNvPr id="10" name="Footer Placeholder 9"/>
          <p:cNvSpPr>
            <a:spLocks noGrp="1"/>
          </p:cNvSpPr>
          <p:nvPr>
            <p:ph type="ftr" sz="quarter" idx="11"/>
          </p:nvPr>
        </p:nvSpPr>
        <p:spPr>
          <a:xfrm>
            <a:off x="2514600" y="6356350"/>
            <a:ext cx="5029200" cy="365125"/>
          </a:xfrm>
        </p:spPr>
        <p:txBody>
          <a:bodyPr/>
          <a:lstStyle/>
          <a:p>
            <a:r>
              <a:rPr lang="en-US"/>
              <a:t>Faculty Name   Kunti Mishra   Unit IV</a:t>
            </a:r>
            <a:endParaRPr lang="en-US" dirty="0"/>
          </a:p>
        </p:txBody>
      </p:sp>
      <p:sp>
        <p:nvSpPr>
          <p:cNvPr id="2" name="Content Placeholder 1"/>
          <p:cNvSpPr>
            <a:spLocks noGrp="1"/>
          </p:cNvSpPr>
          <p:nvPr>
            <p:ph idx="1"/>
          </p:nvPr>
        </p:nvSpPr>
        <p:spPr/>
        <p:txBody>
          <a:bodyPr>
            <a:normAutofit/>
          </a:bodyPr>
          <a:lstStyle/>
          <a:p>
            <a:pPr marL="0" indent="0" algn="just">
              <a:buNone/>
            </a:pPr>
            <a:r>
              <a:rPr lang="en-US" sz="2000" b="1" dirty="0">
                <a:latin typeface="Times New Roman" pitchFamily="18" charset="0"/>
                <a:ea typeface="Times New Roman" pitchFamily="18" charset="0"/>
                <a:cs typeface="Times New Roman" pitchFamily="18" charset="0"/>
              </a:rPr>
              <a:t>Unit-I (</a:t>
            </a:r>
            <a:r>
              <a:rPr lang="en-US" sz="2000" b="1" dirty="0">
                <a:latin typeface="Times New Roman" pitchFamily="18" charset="0"/>
                <a:ea typeface="Calibri" panose="020F0502020204030204" pitchFamily="34" charset="0"/>
                <a:cs typeface="Times New Roman" pitchFamily="18" charset="0"/>
              </a:rPr>
              <a:t>Statistical Techniques-I)</a:t>
            </a:r>
            <a:endParaRPr lang="en-US" sz="2000" b="1" dirty="0">
              <a:latin typeface="Times New Roman" pitchFamily="18" charset="0"/>
              <a:ea typeface="Times New Roman" panose="02020603050405020304" pitchFamily="18" charset="0"/>
              <a:cs typeface="Times New Roman" pitchFamily="18" charset="0"/>
            </a:endParaRPr>
          </a:p>
          <a:p>
            <a:pPr marL="0" indent="0" algn="just">
              <a:buNone/>
            </a:pPr>
            <a:r>
              <a:rPr lang="en-US" sz="2000" dirty="0">
                <a:latin typeface="Times New Roman" pitchFamily="18" charset="0"/>
                <a:ea typeface="Calibri" panose="020F0502020204030204" pitchFamily="34" charset="0"/>
                <a:cs typeface="Times New Roman" pitchFamily="18" charset="0"/>
              </a:rPr>
              <a:t>Introduction: Measures of central tendency: Mean, Median, Mode, Moment, Skewness, Kurtosis, Curve Fitting ,Method of least squares, Fitting of straight lines, Fitting of second degree parabola, Exponential curves ,Correlation and Rank correlation, Linear regression, nonlinear regression and multiple linear regression</a:t>
            </a:r>
          </a:p>
          <a:p>
            <a:pPr marL="0" indent="0" algn="just">
              <a:buNone/>
            </a:pPr>
            <a:r>
              <a:rPr lang="en-US" sz="2000" b="1" dirty="0">
                <a:latin typeface="Times New Roman" pitchFamily="18" charset="0"/>
                <a:ea typeface="Times New Roman" panose="02020603050405020304" pitchFamily="18" charset="0"/>
                <a:cs typeface="Times New Roman" pitchFamily="18" charset="0"/>
              </a:rPr>
              <a:t>Unit-II (</a:t>
            </a:r>
            <a:r>
              <a:rPr lang="en-US" sz="2000" b="1" dirty="0">
                <a:latin typeface="Times New Roman" pitchFamily="18" charset="0"/>
                <a:ea typeface="Calibri" panose="020F0502020204030204" pitchFamily="34" charset="0"/>
                <a:cs typeface="Times New Roman" pitchFamily="18" charset="0"/>
              </a:rPr>
              <a:t>Statistical Techniques-II)</a:t>
            </a:r>
          </a:p>
          <a:p>
            <a:pPr marL="0" indent="0" algn="just">
              <a:buNone/>
            </a:pPr>
            <a:r>
              <a:rPr lang="en-US" sz="2000" dirty="0">
                <a:latin typeface="Times New Roman" pitchFamily="18" charset="0"/>
                <a:ea typeface="Times New Roman" panose="02020603050405020304" pitchFamily="18" charset="0"/>
                <a:cs typeface="Times New Roman" pitchFamily="18" charset="0"/>
              </a:rPr>
              <a:t>Testing a Hypothesis, Null hypothesis, Alternative hypothesis, Level of significance, Confidence limits, p-value, Test of significance of difference of means, Z-test, t-test and Chi-square test, F-test, ANOVA: One way and Two way. Statistical Quality Control (SQC), Control Charts, Control Charts for variables (Mean and Range Charts), Control Charts for Variables ( p, </a:t>
            </a:r>
            <a:r>
              <a:rPr lang="en-US" sz="2000" dirty="0" err="1">
                <a:latin typeface="Times New Roman" pitchFamily="18" charset="0"/>
                <a:ea typeface="Times New Roman" panose="02020603050405020304" pitchFamily="18" charset="0"/>
                <a:cs typeface="Times New Roman" pitchFamily="18" charset="0"/>
              </a:rPr>
              <a:t>np</a:t>
            </a:r>
            <a:r>
              <a:rPr lang="en-US" sz="2000" dirty="0">
                <a:latin typeface="Times New Roman" pitchFamily="18" charset="0"/>
                <a:ea typeface="Times New Roman" panose="02020603050405020304" pitchFamily="18" charset="0"/>
                <a:cs typeface="Times New Roman" pitchFamily="18" charset="0"/>
              </a:rPr>
              <a:t> and C charts).</a:t>
            </a:r>
          </a:p>
          <a:p>
            <a:pPr marL="0" indent="0">
              <a:buNone/>
            </a:pPr>
            <a:endParaRPr lang="en-US" sz="2000" dirty="0">
              <a:latin typeface="Times New Roman" panose="02020603050405020304" pitchFamily="18" charset="0"/>
              <a:ea typeface="Calibri" panose="020F0502020204030204" pitchFamily="34" charset="0"/>
              <a:cs typeface="Times New Roman" pitchFamily="18" charset="0"/>
            </a:endParaRP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3629882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dirty="0"/>
                  <a:t>Hence , the first and second moments about mean  are given by </a:t>
                </a:r>
              </a:p>
              <a:p>
                <a:pPr marL="0" indent="0">
                  <a:buNone/>
                </a:pPr>
                <a14:m>
                  <m:oMathPara xmlns:m="http://schemas.openxmlformats.org/officeDocument/2006/math">
                    <m:oMathParaPr>
                      <m:jc m:val="left"/>
                    </m:oMathParaPr>
                    <m:oMath xmlns:m="http://schemas.openxmlformats.org/officeDocument/2006/math">
                      <m:sSub>
                        <m:sSubPr>
                          <m:ctrlPr>
                            <a:rPr lang="en-US" sz="2200" i="1">
                              <a:latin typeface="Cambria Math" panose="02040503050406030204" pitchFamily="18" charset="0"/>
                            </a:rPr>
                          </m:ctrlPr>
                        </m:sSubPr>
                        <m:e>
                          <m:r>
                            <a:rPr lang="en-US" sz="2200" b="0" i="1">
                              <a:latin typeface="Cambria Math"/>
                              <a:ea typeface="Cambria Math"/>
                            </a:rPr>
                            <m:t>𝜇</m:t>
                          </m:r>
                        </m:e>
                        <m:sub>
                          <m:r>
                            <a:rPr lang="en-US" sz="2200" b="0" i="1">
                              <a:latin typeface="Cambria Math"/>
                            </a:rPr>
                            <m:t>1</m:t>
                          </m:r>
                        </m:sub>
                      </m:sSub>
                      <m:r>
                        <a:rPr lang="en-US" sz="2200" b="0" i="1">
                          <a:latin typeface="Cambria Math"/>
                        </a:rPr>
                        <m:t>=0</m:t>
                      </m:r>
                    </m:oMath>
                  </m:oMathPara>
                </a14:m>
                <a:endParaRPr lang="en-US" sz="2200" dirty="0"/>
              </a:p>
              <a:p>
                <a:pPr marL="0" indent="0">
                  <a:buNone/>
                </a:pPr>
                <a:r>
                  <a:rPr lang="en-US" sz="2200" dirty="0"/>
                  <a:t>Since </a:t>
                </a:r>
                <a14:m>
                  <m:oMath xmlns:m="http://schemas.openxmlformats.org/officeDocument/2006/math">
                    <m:acc>
                      <m:accPr>
                        <m:chr m:val="̅"/>
                        <m:ctrlPr>
                          <a:rPr lang="en-US" sz="2200" i="1">
                            <a:latin typeface="Cambria Math" panose="02040503050406030204" pitchFamily="18" charset="0"/>
                          </a:rPr>
                        </m:ctrlPr>
                      </m:accPr>
                      <m:e>
                        <m:r>
                          <a:rPr lang="en-US" sz="2200" b="0" i="1">
                            <a:latin typeface="Cambria Math"/>
                          </a:rPr>
                          <m:t>𝑥</m:t>
                        </m:r>
                      </m:e>
                    </m:acc>
                    <m:r>
                      <a:rPr lang="en-US" sz="2200" b="0" i="1">
                        <a:latin typeface="Cambria Math"/>
                      </a:rPr>
                      <m:t>=</m:t>
                    </m:r>
                    <m:sSub>
                      <m:sSubPr>
                        <m:ctrlPr>
                          <a:rPr lang="en-US" sz="2200" i="1">
                            <a:latin typeface="Cambria Math" panose="02040503050406030204" pitchFamily="18" charset="0"/>
                          </a:rPr>
                        </m:ctrlPr>
                      </m:sSubPr>
                      <m:e>
                        <m:r>
                          <a:rPr lang="en-US" sz="2200" b="0" i="1">
                            <a:latin typeface="Cambria Math"/>
                            <a:ea typeface="Cambria Math"/>
                          </a:rPr>
                          <m:t>𝜈</m:t>
                        </m:r>
                      </m:e>
                      <m:sub>
                        <m:r>
                          <a:rPr lang="en-US" sz="2200" b="0" i="1">
                            <a:latin typeface="Cambria Math"/>
                          </a:rPr>
                          <m:t>1</m:t>
                        </m:r>
                      </m:sub>
                    </m:sSub>
                    <m:r>
                      <a:rPr lang="en-US" sz="2200" b="0" i="1">
                        <a:latin typeface="Cambria Math"/>
                      </a:rPr>
                      <m:t>=</m:t>
                    </m:r>
                    <m:r>
                      <a:rPr lang="en-US" sz="2200" b="0" i="1">
                        <a:latin typeface="Cambria Math"/>
                        <a:ea typeface="Cambria Math"/>
                      </a:rPr>
                      <m:t>𝜆</m:t>
                    </m:r>
                  </m:oMath>
                </a14:m>
                <a:endParaRPr lang="en-US" sz="2200" dirty="0"/>
              </a:p>
              <a:p>
                <a:pPr marL="0" indent="0">
                  <a:buNone/>
                </a:pPr>
                <a14:m>
                  <m:oMathPara xmlns:m="http://schemas.openxmlformats.org/officeDocument/2006/math">
                    <m:oMathParaPr>
                      <m:jc m:val="left"/>
                    </m:oMathParaPr>
                    <m:oMath xmlns:m="http://schemas.openxmlformats.org/officeDocument/2006/math">
                      <m:r>
                        <a:rPr lang="en-US" sz="2200" b="0" i="1">
                          <a:latin typeface="Cambria Math"/>
                          <a:ea typeface="Cambria Math"/>
                        </a:rPr>
                        <m:t>∴ </m:t>
                      </m:r>
                      <m:sSub>
                        <m:sSubPr>
                          <m:ctrlPr>
                            <a:rPr lang="en-US" sz="2200" i="1">
                              <a:latin typeface="Cambria Math" panose="02040503050406030204" pitchFamily="18" charset="0"/>
                              <a:ea typeface="Cambria Math"/>
                            </a:rPr>
                          </m:ctrlPr>
                        </m:sSubPr>
                        <m:e>
                          <m:r>
                            <a:rPr lang="en-US" sz="2200" b="0" i="1">
                              <a:latin typeface="Cambria Math"/>
                              <a:ea typeface="Cambria Math"/>
                            </a:rPr>
                            <m:t>𝜇</m:t>
                          </m:r>
                        </m:e>
                        <m:sub>
                          <m:r>
                            <a:rPr lang="en-US" sz="2200" b="0" i="1">
                              <a:latin typeface="Cambria Math"/>
                              <a:ea typeface="Cambria Math"/>
                            </a:rPr>
                            <m:t>2</m:t>
                          </m:r>
                        </m:sub>
                      </m:sSub>
                      <m:r>
                        <a:rPr lang="en-US" sz="2200" b="0" i="1">
                          <a:latin typeface="Cambria Math"/>
                          <a:ea typeface="Cambria Math"/>
                        </a:rPr>
                        <m:t>=</m:t>
                      </m:r>
                      <m:sSub>
                        <m:sSubPr>
                          <m:ctrlPr>
                            <a:rPr lang="en-US" sz="2200" i="1">
                              <a:latin typeface="Cambria Math" panose="02040503050406030204" pitchFamily="18" charset="0"/>
                              <a:ea typeface="Cambria Math"/>
                            </a:rPr>
                          </m:ctrlPr>
                        </m:sSubPr>
                        <m:e>
                          <m:r>
                            <a:rPr lang="en-US" sz="2200" b="0" i="1">
                              <a:latin typeface="Cambria Math"/>
                              <a:ea typeface="Cambria Math"/>
                            </a:rPr>
                            <m:t>𝜈</m:t>
                          </m:r>
                        </m:e>
                        <m:sub>
                          <m:r>
                            <a:rPr lang="en-US" sz="2200" b="0" i="1">
                              <a:latin typeface="Cambria Math"/>
                              <a:ea typeface="Cambria Math"/>
                            </a:rPr>
                            <m:t>2</m:t>
                          </m:r>
                        </m:sub>
                      </m:sSub>
                      <m:r>
                        <a:rPr lang="en-US" sz="2200" b="0" i="1">
                          <a:latin typeface="Cambria Math"/>
                          <a:ea typeface="Cambria Math"/>
                        </a:rPr>
                        <m:t>−</m:t>
                      </m:r>
                      <m:sSup>
                        <m:sSupPr>
                          <m:ctrlPr>
                            <a:rPr lang="en-US" sz="2200" i="1">
                              <a:latin typeface="Cambria Math" panose="02040503050406030204" pitchFamily="18" charset="0"/>
                              <a:ea typeface="Cambria Math"/>
                            </a:rPr>
                          </m:ctrlPr>
                        </m:sSupPr>
                        <m:e>
                          <m:acc>
                            <m:accPr>
                              <m:chr m:val="̅"/>
                              <m:ctrlPr>
                                <a:rPr lang="en-US" sz="2200" i="1">
                                  <a:latin typeface="Cambria Math" panose="02040503050406030204" pitchFamily="18" charset="0"/>
                                  <a:ea typeface="Cambria Math"/>
                                </a:rPr>
                              </m:ctrlPr>
                            </m:accPr>
                            <m:e>
                              <m:r>
                                <a:rPr lang="en-US" sz="2200" b="0" i="1">
                                  <a:latin typeface="Cambria Math"/>
                                  <a:ea typeface="Cambria Math"/>
                                </a:rPr>
                                <m:t>𝑥</m:t>
                              </m:r>
                            </m:e>
                          </m:acc>
                        </m:e>
                        <m:sup>
                          <m:r>
                            <a:rPr lang="en-US" sz="2200" b="0" i="1">
                              <a:latin typeface="Cambria Math"/>
                              <a:ea typeface="Cambria Math"/>
                            </a:rPr>
                            <m:t>2</m:t>
                          </m:r>
                        </m:sup>
                      </m:sSup>
                    </m:oMath>
                  </m:oMathPara>
                </a14:m>
                <a:endParaRPr lang="en-US" sz="2200" dirty="0"/>
              </a:p>
              <a:p>
                <a:pPr marL="0" indent="0">
                  <a:buNone/>
                </a:pPr>
                <a14:m>
                  <m:oMathPara xmlns:m="http://schemas.openxmlformats.org/officeDocument/2006/math">
                    <m:oMathParaPr>
                      <m:jc m:val="left"/>
                    </m:oMathParaPr>
                    <m:oMath xmlns:m="http://schemas.openxmlformats.org/officeDocument/2006/math">
                      <m:sSub>
                        <m:sSubPr>
                          <m:ctrlPr>
                            <a:rPr lang="en-US" sz="2200" i="1">
                              <a:latin typeface="Cambria Math" panose="02040503050406030204" pitchFamily="18" charset="0"/>
                              <a:ea typeface="Cambria Math"/>
                            </a:rPr>
                          </m:ctrlPr>
                        </m:sSubPr>
                        <m:e>
                          <m:r>
                            <a:rPr lang="en-US" sz="2200" b="0" i="1">
                              <a:latin typeface="Cambria Math"/>
                              <a:ea typeface="Cambria Math"/>
                            </a:rPr>
                            <m:t>𝜇</m:t>
                          </m:r>
                        </m:e>
                        <m:sub>
                          <m:r>
                            <a:rPr lang="en-US" sz="2200" b="0" i="1">
                              <a:latin typeface="Cambria Math"/>
                              <a:ea typeface="Cambria Math"/>
                            </a:rPr>
                            <m:t>2</m:t>
                          </m:r>
                        </m:sub>
                      </m:sSub>
                      <m:r>
                        <a:rPr lang="en-US" sz="2200" b="0" i="1">
                          <a:latin typeface="Cambria Math"/>
                          <a:ea typeface="Cambria Math"/>
                        </a:rPr>
                        <m:t>=</m:t>
                      </m:r>
                      <m:sSub>
                        <m:sSubPr>
                          <m:ctrlPr>
                            <a:rPr lang="en-US" sz="2200" i="1">
                              <a:latin typeface="Cambria Math" panose="02040503050406030204" pitchFamily="18" charset="0"/>
                              <a:ea typeface="Cambria Math"/>
                            </a:rPr>
                          </m:ctrlPr>
                        </m:sSubPr>
                        <m:e>
                          <m:r>
                            <a:rPr lang="en-US" sz="2200" b="0" i="1">
                              <a:latin typeface="Cambria Math"/>
                              <a:ea typeface="Cambria Math"/>
                            </a:rPr>
                            <m:t>𝜈</m:t>
                          </m:r>
                        </m:e>
                        <m:sub>
                          <m:r>
                            <a:rPr lang="en-US" sz="2200" b="0" i="1">
                              <a:latin typeface="Cambria Math"/>
                              <a:ea typeface="Cambria Math"/>
                            </a:rPr>
                            <m:t>2</m:t>
                          </m:r>
                        </m:sub>
                      </m:sSub>
                      <m:r>
                        <a:rPr lang="en-US" sz="2200" b="0" i="1">
                          <a:latin typeface="Cambria Math"/>
                          <a:ea typeface="Cambria Math"/>
                        </a:rPr>
                        <m:t>−</m:t>
                      </m:r>
                      <m:sSup>
                        <m:sSupPr>
                          <m:ctrlPr>
                            <a:rPr lang="en-US" sz="2200" i="1">
                              <a:latin typeface="Cambria Math" panose="02040503050406030204" pitchFamily="18" charset="0"/>
                              <a:ea typeface="Cambria Math"/>
                            </a:rPr>
                          </m:ctrlPr>
                        </m:sSupPr>
                        <m:e>
                          <m:sSub>
                            <m:sSubPr>
                              <m:ctrlPr>
                                <a:rPr lang="en-US" sz="2200" i="1">
                                  <a:latin typeface="Cambria Math" panose="02040503050406030204" pitchFamily="18" charset="0"/>
                                  <a:ea typeface="Cambria Math"/>
                                </a:rPr>
                              </m:ctrlPr>
                            </m:sSubPr>
                            <m:e>
                              <m:r>
                                <a:rPr lang="en-US" sz="2200" b="0" i="1">
                                  <a:latin typeface="Cambria Math"/>
                                  <a:ea typeface="Cambria Math"/>
                                </a:rPr>
                                <m:t>𝜈</m:t>
                              </m:r>
                            </m:e>
                            <m:sub>
                              <m:r>
                                <a:rPr lang="en-US" sz="2200" b="0" i="1">
                                  <a:latin typeface="Cambria Math"/>
                                  <a:ea typeface="Cambria Math"/>
                                </a:rPr>
                                <m:t>1</m:t>
                              </m:r>
                            </m:sub>
                          </m:sSub>
                        </m:e>
                        <m:sup>
                          <m:r>
                            <a:rPr lang="en-US" sz="2200" b="0" i="1">
                              <a:latin typeface="Cambria Math"/>
                              <a:ea typeface="Cambria Math"/>
                            </a:rPr>
                            <m:t>2</m:t>
                          </m:r>
                        </m:sup>
                      </m:sSup>
                    </m:oMath>
                  </m:oMathPara>
                </a14:m>
                <a:endParaRPr lang="en-US" sz="2200" dirty="0">
                  <a:ea typeface="Cambria Math"/>
                </a:endParaRPr>
              </a:p>
              <a:p>
                <a:pPr marL="0" indent="0">
                  <a:buNone/>
                </a:pPr>
                <a14:m>
                  <m:oMath xmlns:m="http://schemas.openxmlformats.org/officeDocument/2006/math">
                    <m:r>
                      <a:rPr lang="en-US" sz="2200" b="0" i="1">
                        <a:latin typeface="Cambria Math"/>
                      </a:rPr>
                      <m:t>=</m:t>
                    </m:r>
                    <m:r>
                      <a:rPr lang="en-US" sz="2200" b="0" i="1">
                        <a:latin typeface="Cambria Math"/>
                        <a:ea typeface="Cambria Math"/>
                      </a:rPr>
                      <m:t>𝜆</m:t>
                    </m:r>
                    <m:r>
                      <a:rPr lang="en-US" sz="2200" b="0" i="1">
                        <a:latin typeface="Cambria Math"/>
                        <a:ea typeface="Cambria Math"/>
                      </a:rPr>
                      <m:t>(</m:t>
                    </m:r>
                    <m:r>
                      <a:rPr lang="en-US" sz="2200" b="0" i="1">
                        <a:latin typeface="Cambria Math"/>
                        <a:ea typeface="Cambria Math"/>
                      </a:rPr>
                      <m:t>𝜆</m:t>
                    </m:r>
                    <m:r>
                      <a:rPr lang="en-US" sz="2200" b="0" i="1">
                        <a:latin typeface="Cambria Math"/>
                        <a:ea typeface="Cambria Math"/>
                      </a:rPr>
                      <m:t>+1)</m:t>
                    </m:r>
                    <m:r>
                      <a:rPr lang="en-US" sz="2200" b="0">
                        <a:latin typeface="Cambria Math"/>
                        <a:ea typeface="Cambria Math"/>
                      </a:rPr>
                      <m:t>−</m:t>
                    </m:r>
                  </m:oMath>
                </a14:m>
                <a:r>
                  <a:rPr lang="en-US" sz="2200" dirty="0">
                    <a:ea typeface="Cambria Math"/>
                  </a:rPr>
                  <a:t> </a:t>
                </a:r>
                <a14:m>
                  <m:oMath xmlns:m="http://schemas.openxmlformats.org/officeDocument/2006/math">
                    <m:r>
                      <a:rPr lang="en-US" sz="2200" b="0" i="1">
                        <a:latin typeface="Cambria Math"/>
                        <a:ea typeface="Cambria Math"/>
                      </a:rPr>
                      <m:t>𝜆</m:t>
                    </m:r>
                  </m:oMath>
                </a14:m>
                <a:endParaRPr lang="en-US" sz="2200" dirty="0"/>
              </a:p>
              <a:p>
                <a:pPr marL="0" indent="0">
                  <a:buNone/>
                </a:pPr>
                <a14:m>
                  <m:oMath xmlns:m="http://schemas.openxmlformats.org/officeDocument/2006/math">
                    <m:r>
                      <a:rPr lang="en-US" sz="2200" b="0" i="1">
                        <a:latin typeface="Cambria Math"/>
                      </a:rPr>
                      <m:t>=</m:t>
                    </m:r>
                  </m:oMath>
                </a14:m>
                <a:r>
                  <a:rPr lang="en-US" sz="2200" dirty="0">
                    <a:ea typeface="Cambria Math"/>
                  </a:rPr>
                  <a:t> </a:t>
                </a:r>
                <a14:m>
                  <m:oMath xmlns:m="http://schemas.openxmlformats.org/officeDocument/2006/math">
                    <m:r>
                      <a:rPr lang="en-US" sz="2200" b="0" i="1">
                        <a:latin typeface="Cambria Math"/>
                        <a:ea typeface="Cambria Math"/>
                      </a:rPr>
                      <m:t>𝜆</m:t>
                    </m:r>
                    <m:r>
                      <a:rPr lang="en-US" sz="2200" b="0" i="1">
                        <a:latin typeface="Cambria Math"/>
                        <a:ea typeface="Cambria Math"/>
                      </a:rPr>
                      <m:t>(</m:t>
                    </m:r>
                    <m:r>
                      <a:rPr lang="en-US" sz="2200" b="0" i="1">
                        <a:latin typeface="Cambria Math"/>
                        <a:ea typeface="Cambria Math"/>
                      </a:rPr>
                      <m:t>𝜆</m:t>
                    </m:r>
                    <m:r>
                      <a:rPr lang="en-US" sz="2200" b="0" i="1">
                        <a:latin typeface="Cambria Math"/>
                        <a:ea typeface="Cambria Math"/>
                      </a:rPr>
                      <m:t>+1)</m:t>
                    </m:r>
                  </m:oMath>
                </a14:m>
                <a:endParaRPr lang="en-US" sz="2200" dirty="0"/>
              </a:p>
              <a:p>
                <a:pPr marL="0" indent="0">
                  <a:buNone/>
                </a:pPr>
                <a:r>
                  <a:rPr lang="en-US" sz="2200" dirty="0"/>
                  <a:t>Q3. find the </a:t>
                </a:r>
                <a:r>
                  <a:rPr lang="en-US" sz="2200" dirty="0" err="1"/>
                  <a:t>m.g.f</a:t>
                </a:r>
                <a:r>
                  <a:rPr lang="en-US" sz="2200" dirty="0"/>
                  <a:t>. of the continuous  normal distribution given by </a:t>
                </a:r>
                <a:endParaRPr lang="en-US" sz="2200" i="1" dirty="0">
                  <a:latin typeface="Cambria Math"/>
                </a:endParaRPr>
              </a:p>
              <a:p>
                <a:pPr marL="0" indent="0">
                  <a:buNone/>
                </a:pPr>
                <a14:m>
                  <m:oMathPara xmlns:m="http://schemas.openxmlformats.org/officeDocument/2006/math">
                    <m:oMathParaPr>
                      <m:jc m:val="left"/>
                    </m:oMathParaPr>
                    <m:oMath xmlns:m="http://schemas.openxmlformats.org/officeDocument/2006/math">
                      <m:r>
                        <a:rPr lang="en-US" sz="2200" b="0" i="1">
                          <a:latin typeface="Cambria Math"/>
                        </a:rPr>
                        <m:t>𝑓</m:t>
                      </m:r>
                      <m:d>
                        <m:dPr>
                          <m:ctrlPr>
                            <a:rPr lang="en-US" sz="2200" i="1">
                              <a:latin typeface="Cambria Math" panose="02040503050406030204" pitchFamily="18" charset="0"/>
                            </a:rPr>
                          </m:ctrlPr>
                        </m:dPr>
                        <m:e>
                          <m:r>
                            <a:rPr lang="en-US" sz="2200" b="0" i="1">
                              <a:latin typeface="Cambria Math"/>
                            </a:rPr>
                            <m:t>𝑥</m:t>
                          </m:r>
                        </m:e>
                      </m:d>
                      <m:r>
                        <a:rPr lang="en-US" sz="2200" b="0" i="1">
                          <a:latin typeface="Cambria Math"/>
                        </a:rPr>
                        <m:t>=</m:t>
                      </m:r>
                      <m:f>
                        <m:fPr>
                          <m:ctrlPr>
                            <a:rPr lang="en-US" sz="2200" i="1">
                              <a:latin typeface="Cambria Math" panose="02040503050406030204" pitchFamily="18" charset="0"/>
                            </a:rPr>
                          </m:ctrlPr>
                        </m:fPr>
                        <m:num>
                          <m:r>
                            <a:rPr lang="en-US" sz="2200" b="0" i="1">
                              <a:latin typeface="Cambria Math"/>
                            </a:rPr>
                            <m:t>1</m:t>
                          </m:r>
                        </m:num>
                        <m:den>
                          <m:r>
                            <a:rPr lang="en-US" sz="2200" b="0" i="1">
                              <a:latin typeface="Cambria Math"/>
                              <a:ea typeface="Cambria Math"/>
                            </a:rPr>
                            <m:t>𝜎</m:t>
                          </m:r>
                          <m:rad>
                            <m:radPr>
                              <m:degHide m:val="on"/>
                              <m:ctrlPr>
                                <a:rPr lang="en-US" sz="2200" i="1">
                                  <a:latin typeface="Cambria Math" panose="02040503050406030204" pitchFamily="18" charset="0"/>
                                  <a:ea typeface="Cambria Math"/>
                                </a:rPr>
                              </m:ctrlPr>
                            </m:radPr>
                            <m:deg/>
                            <m:e>
                              <m:r>
                                <a:rPr lang="en-US" sz="2200" b="0" i="1">
                                  <a:latin typeface="Cambria Math"/>
                                  <a:ea typeface="Cambria Math"/>
                                </a:rPr>
                                <m:t>2</m:t>
                              </m:r>
                              <m:r>
                                <a:rPr lang="en-US" sz="2200" b="0" i="1">
                                  <a:latin typeface="Cambria Math"/>
                                  <a:ea typeface="Cambria Math"/>
                                </a:rPr>
                                <m:t>𝜋</m:t>
                              </m:r>
                            </m:e>
                          </m:rad>
                        </m:den>
                      </m:f>
                      <m:sSup>
                        <m:sSupPr>
                          <m:ctrlPr>
                            <a:rPr lang="en-US" sz="2200" i="1">
                              <a:latin typeface="Cambria Math" panose="02040503050406030204" pitchFamily="18" charset="0"/>
                            </a:rPr>
                          </m:ctrlPr>
                        </m:sSupPr>
                        <m:e>
                          <m:r>
                            <a:rPr lang="en-US" sz="2200" b="0" i="1">
                              <a:latin typeface="Cambria Math"/>
                            </a:rPr>
                            <m:t>𝑒</m:t>
                          </m:r>
                        </m:e>
                        <m:sup>
                          <m:r>
                            <a:rPr lang="en-US" sz="2200" b="0" i="1">
                              <a:latin typeface="Cambria Math"/>
                            </a:rPr>
                            <m:t>−</m:t>
                          </m:r>
                          <m:f>
                            <m:fPr>
                              <m:ctrlPr>
                                <a:rPr lang="en-US" sz="2200" i="1">
                                  <a:latin typeface="Cambria Math" panose="02040503050406030204" pitchFamily="18" charset="0"/>
                                </a:rPr>
                              </m:ctrlPr>
                            </m:fPr>
                            <m:num>
                              <m:r>
                                <a:rPr lang="en-US" sz="2200" b="0" i="1">
                                  <a:latin typeface="Cambria Math"/>
                                </a:rPr>
                                <m:t>1</m:t>
                              </m:r>
                            </m:num>
                            <m:den>
                              <m:r>
                                <a:rPr lang="en-US" sz="2200" b="0" i="1">
                                  <a:latin typeface="Cambria Math"/>
                                </a:rPr>
                                <m:t>2</m:t>
                              </m:r>
                            </m:den>
                          </m:f>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f>
                                    <m:fPr>
                                      <m:ctrlPr>
                                        <a:rPr lang="en-US" sz="2200" i="1">
                                          <a:latin typeface="Cambria Math" panose="02040503050406030204" pitchFamily="18" charset="0"/>
                                        </a:rPr>
                                      </m:ctrlPr>
                                    </m:fPr>
                                    <m:num>
                                      <m:r>
                                        <a:rPr lang="en-US" sz="2200" b="0" i="1">
                                          <a:latin typeface="Cambria Math"/>
                                        </a:rPr>
                                        <m:t>𝑥</m:t>
                                      </m:r>
                                      <m:r>
                                        <a:rPr lang="en-US" sz="2200" b="0" i="1">
                                          <a:latin typeface="Cambria Math"/>
                                        </a:rPr>
                                        <m:t>−</m:t>
                                      </m:r>
                                      <m:r>
                                        <a:rPr lang="en-US" sz="2200" b="0" i="1">
                                          <a:latin typeface="Cambria Math"/>
                                          <a:ea typeface="Cambria Math"/>
                                        </a:rPr>
                                        <m:t>𝜇</m:t>
                                      </m:r>
                                    </m:num>
                                    <m:den>
                                      <m:r>
                                        <a:rPr lang="en-US" sz="2200" b="0" i="1">
                                          <a:latin typeface="Cambria Math"/>
                                          <a:ea typeface="Cambria Math"/>
                                        </a:rPr>
                                        <m:t>𝜎</m:t>
                                      </m:r>
                                    </m:den>
                                  </m:f>
                                </m:e>
                              </m:d>
                            </m:e>
                            <m:sup>
                              <m:r>
                                <a:rPr lang="en-US" sz="2200" b="0" i="1">
                                  <a:latin typeface="Cambria Math"/>
                                </a:rPr>
                                <m:t>2</m:t>
                              </m:r>
                            </m:sup>
                          </m:sSup>
                        </m:sup>
                      </m:sSup>
                      <m:r>
                        <a:rPr lang="en-US" sz="2200" b="0" i="1" smtClean="0">
                          <a:latin typeface="Cambria Math"/>
                        </a:rPr>
                        <m:t>;−</m:t>
                      </m:r>
                      <m:r>
                        <a:rPr lang="en-US" sz="2200" b="0" i="1" smtClean="0">
                          <a:latin typeface="Cambria Math"/>
                          <a:ea typeface="Cambria Math"/>
                        </a:rPr>
                        <m:t>∞&lt;</m:t>
                      </m:r>
                      <m:r>
                        <a:rPr lang="en-US" sz="2200" b="0" i="1" smtClean="0">
                          <a:latin typeface="Cambria Math"/>
                          <a:ea typeface="Cambria Math"/>
                        </a:rPr>
                        <m:t>𝑥</m:t>
                      </m:r>
                      <m:r>
                        <a:rPr lang="en-US" sz="2200" b="0" i="1" smtClean="0">
                          <a:latin typeface="Cambria Math"/>
                          <a:ea typeface="Cambria Math"/>
                        </a:rPr>
                        <m:t>&lt;∞</m:t>
                      </m:r>
                    </m:oMath>
                  </m:oMathPara>
                </a14:m>
                <a:endParaRPr lang="en-US" sz="2200" dirty="0">
                  <a:ea typeface="Cambria Math"/>
                </a:endParaRPr>
              </a:p>
              <a:p>
                <a:pPr marL="0" indent="0">
                  <a:buNone/>
                </a:pPr>
                <a:r>
                  <a:rPr lang="en-US" sz="2200" dirty="0"/>
                  <a:t>Solution: Moment generating function about the origin is </a:t>
                </a:r>
                <a:r>
                  <a:rPr lang="en-US" sz="2200" dirty="0" err="1"/>
                  <a:t>defineds</a:t>
                </a:r>
                <a:endParaRPr lang="en-US" sz="2200" dirty="0"/>
              </a:p>
              <a:p>
                <a:pPr marL="0" indent="0">
                  <a:buNone/>
                </a:pPr>
                <a:endParaRPr lang="en-US" sz="2200" dirty="0"/>
              </a:p>
              <a:p>
                <a:pPr marL="0" indent="0">
                  <a:buNone/>
                </a:pPr>
                <a:endParaRPr lang="en-US" sz="2200"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963" t="-809" b="-21294"/>
                </a:stretch>
              </a:blipFill>
            </p:spPr>
            <p:txBody>
              <a:bodyPr/>
              <a:lstStyle/>
              <a:p>
                <a:r>
                  <a:rPr lang="en-US">
                    <a:noFill/>
                  </a:rPr>
                  <a:t> </a:t>
                </a:r>
              </a:p>
            </p:txBody>
          </p:sp>
        </mc:Fallback>
      </mc:AlternateContent>
      <p:sp>
        <p:nvSpPr>
          <p:cNvPr id="5" name="Footer Placeholder 4"/>
          <p:cNvSpPr>
            <a:spLocks noGrp="1"/>
          </p:cNvSpPr>
          <p:nvPr>
            <p:ph type="ftr" sz="quarter" idx="11"/>
          </p:nvPr>
        </p:nvSpPr>
        <p:spPr>
          <a:xfrm>
            <a:off x="2514600" y="6356350"/>
            <a:ext cx="5029200" cy="365125"/>
          </a:xfrm>
        </p:spPr>
        <p:txBody>
          <a:bodyPr/>
          <a:lstStyle/>
          <a:p>
            <a:pPr lvl="0">
              <a:defRPr/>
            </a:pPr>
            <a:r>
              <a:rPr lang="en-US"/>
              <a:t>Faculty Name   Kunti Mishra   Unit IV</a:t>
            </a:r>
            <a:endParaRPr lang="en-US" dirty="0"/>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Moment Generating Function(CO4)</a:t>
            </a:r>
            <a:endParaRPr kumimoji="0" lang="en-US" sz="2400" b="1" i="0" u="none" strike="noStrike" kern="1200" cap="none" spc="0" normalizeH="0" baseline="0" noProof="0" dirty="0">
              <a:ln>
                <a:noFill/>
              </a:ln>
              <a:solidFill>
                <a:schemeClr val="dk1"/>
              </a:solidFill>
              <a:effectLst/>
              <a:uLnTx/>
              <a:uFillTx/>
            </a:endParaRPr>
          </a:p>
        </p:txBody>
      </p:sp>
      <p:sp>
        <p:nvSpPr>
          <p:cNvPr id="2" name="Slide Number Placeholder 1">
            <a:extLst>
              <a:ext uri="{FF2B5EF4-FFF2-40B4-BE49-F238E27FC236}">
                <a16:creationId xmlns:a16="http://schemas.microsoft.com/office/drawing/2014/main" id="{CD92276A-7F2C-4E25-A3EE-A4C9E78BAA4D}"/>
              </a:ext>
            </a:extLst>
          </p:cNvPr>
          <p:cNvSpPr>
            <a:spLocks noGrp="1"/>
          </p:cNvSpPr>
          <p:nvPr>
            <p:ph type="sldNum" sz="quarter" idx="12"/>
          </p:nvPr>
        </p:nvSpPr>
        <p:spPr/>
        <p:txBody>
          <a:bodyPr/>
          <a:lstStyle/>
          <a:p>
            <a:fld id="{B6F15528-21DE-4FAA-801E-634DDDAF4B2B}" type="slidenum">
              <a:rPr lang="en-US" smtClean="0"/>
              <a:pPr/>
              <a:t>40</a:t>
            </a:fld>
            <a:endParaRPr lang="en-US"/>
          </a:p>
        </p:txBody>
      </p:sp>
      <p:pic>
        <p:nvPicPr>
          <p:cNvPr id="10" name="Picture 9">
            <a:extLst>
              <a:ext uri="{FF2B5EF4-FFF2-40B4-BE49-F238E27FC236}">
                <a16:creationId xmlns:a16="http://schemas.microsoft.com/office/drawing/2014/main" id="{70D9E466-8090-4A94-A50B-273652CAEC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71600" cy="685801"/>
          </a:xfrm>
          <a:prstGeom prst="rect">
            <a:avLst/>
          </a:prstGeom>
        </p:spPr>
      </p:pic>
      <p:sp>
        <p:nvSpPr>
          <p:cNvPr id="6" name="Date Placeholder 5">
            <a:extLst>
              <a:ext uri="{FF2B5EF4-FFF2-40B4-BE49-F238E27FC236}">
                <a16:creationId xmlns:a16="http://schemas.microsoft.com/office/drawing/2014/main" id="{81EB8810-D7AB-40B3-9A94-A99E7E6FE39E}"/>
              </a:ext>
            </a:extLst>
          </p:cNvPr>
          <p:cNvSpPr>
            <a:spLocks noGrp="1"/>
          </p:cNvSpPr>
          <p:nvPr>
            <p:ph type="dt" sz="half" idx="10"/>
          </p:nvPr>
        </p:nvSpPr>
        <p:spPr/>
        <p:txBody>
          <a:bodyPr/>
          <a:lstStyle/>
          <a:p>
            <a:fld id="{6E0C9224-3CBD-4CC5-893C-11A8B2C3C496}" type="datetime1">
              <a:rPr lang="en-US" smtClean="0"/>
              <a:t>1/6/2023</a:t>
            </a:fld>
            <a:endParaRPr lang="en-US"/>
          </a:p>
        </p:txBody>
      </p:sp>
    </p:spTree>
    <p:extLst>
      <p:ext uri="{BB962C8B-B14F-4D97-AF65-F5344CB8AC3E}">
        <p14:creationId xmlns:p14="http://schemas.microsoft.com/office/powerpoint/2010/main" val="39990490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0" indent="0">
                  <a:buNone/>
                </a:pPr>
                <a14:m>
                  <m:oMathPara xmlns:m="http://schemas.openxmlformats.org/officeDocument/2006/math">
                    <m:oMathParaPr>
                      <m:jc m:val="left"/>
                    </m:oMathParaPr>
                    <m:oMath xmlns:m="http://schemas.openxmlformats.org/officeDocument/2006/math">
                      <m:sSub>
                        <m:sSubPr>
                          <m:ctrlPr>
                            <a:rPr lang="en-US" sz="2200" i="1" smtClean="0">
                              <a:latin typeface="Cambria Math" panose="02040503050406030204" pitchFamily="18" charset="0"/>
                            </a:rPr>
                          </m:ctrlPr>
                        </m:sSubPr>
                        <m:e>
                          <m:r>
                            <a:rPr lang="en-US" sz="2200" i="1">
                              <a:latin typeface="Cambria Math"/>
                            </a:rPr>
                            <m:t>𝑀</m:t>
                          </m:r>
                        </m:e>
                        <m:sub>
                          <m:r>
                            <a:rPr lang="en-US" sz="2200" i="1">
                              <a:latin typeface="Cambria Math"/>
                            </a:rPr>
                            <m:t>𝑥</m:t>
                          </m:r>
                        </m:sub>
                      </m:sSub>
                      <m:d>
                        <m:dPr>
                          <m:ctrlPr>
                            <a:rPr lang="en-US" sz="2200" i="1">
                              <a:latin typeface="Cambria Math" panose="02040503050406030204" pitchFamily="18" charset="0"/>
                            </a:rPr>
                          </m:ctrlPr>
                        </m:dPr>
                        <m:e>
                          <m:r>
                            <a:rPr lang="en-US" sz="2200" i="1">
                              <a:latin typeface="Cambria Math"/>
                            </a:rPr>
                            <m:t>𝑡</m:t>
                          </m:r>
                        </m:e>
                      </m:d>
                      <m:r>
                        <a:rPr lang="en-US" sz="2200" i="1">
                          <a:latin typeface="Cambria Math"/>
                        </a:rPr>
                        <m:t>=</m:t>
                      </m:r>
                      <m:r>
                        <a:rPr lang="en-US" sz="2200" b="0" i="1" smtClean="0">
                          <a:latin typeface="Cambria Math"/>
                        </a:rPr>
                        <m:t>𝐸</m:t>
                      </m:r>
                      <m:d>
                        <m:dPr>
                          <m:ctrlPr>
                            <a:rPr lang="en-US" sz="2200" b="0" i="1" smtClean="0">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𝑡𝑥</m:t>
                              </m:r>
                            </m:sup>
                          </m:sSup>
                        </m:e>
                      </m:d>
                      <m:r>
                        <a:rPr lang="en-US" sz="2200" b="0" i="1" smtClean="0">
                          <a:latin typeface="Cambria Math"/>
                        </a:rPr>
                        <m:t>=</m:t>
                      </m:r>
                      <m:nary>
                        <m:naryPr>
                          <m:ctrlPr>
                            <a:rPr lang="en-US" sz="2200" i="1">
                              <a:latin typeface="Cambria Math" panose="02040503050406030204" pitchFamily="18" charset="0"/>
                            </a:rPr>
                          </m:ctrlPr>
                        </m:naryPr>
                        <m:sub>
                          <m:r>
                            <a:rPr lang="en-US" sz="2200" b="0" i="1" smtClean="0">
                              <a:latin typeface="Cambria Math"/>
                            </a:rPr>
                            <m:t>−</m:t>
                          </m:r>
                          <m:r>
                            <a:rPr lang="en-US" sz="2200" i="1" smtClean="0">
                              <a:latin typeface="Cambria Math"/>
                              <a:ea typeface="Cambria Math"/>
                            </a:rPr>
                            <m:t>∞</m:t>
                          </m:r>
                        </m:sub>
                        <m:sup>
                          <m:r>
                            <a:rPr lang="en-US" sz="2200" i="1" smtClean="0">
                              <a:latin typeface="Cambria Math"/>
                              <a:ea typeface="Cambria Math"/>
                            </a:rPr>
                            <m:t>∞</m:t>
                          </m:r>
                        </m:sup>
                        <m:e>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𝑡𝑥</m:t>
                              </m:r>
                            </m:sup>
                          </m:sSup>
                          <m:r>
                            <a:rPr lang="en-US" sz="2200" i="1">
                              <a:latin typeface="Cambria Math"/>
                            </a:rPr>
                            <m:t>𝑓</m:t>
                          </m:r>
                          <m:d>
                            <m:dPr>
                              <m:ctrlPr>
                                <a:rPr lang="en-US" sz="2200" i="1">
                                  <a:latin typeface="Cambria Math" panose="02040503050406030204" pitchFamily="18" charset="0"/>
                                </a:rPr>
                              </m:ctrlPr>
                            </m:dPr>
                            <m:e>
                              <m:r>
                                <a:rPr lang="en-US" sz="2200" i="1">
                                  <a:latin typeface="Cambria Math"/>
                                </a:rPr>
                                <m:t>𝑥</m:t>
                              </m:r>
                            </m:e>
                          </m:d>
                          <m:r>
                            <a:rPr lang="en-US" sz="2200" i="1">
                              <a:latin typeface="Cambria Math"/>
                            </a:rPr>
                            <m:t>𝑑𝑥</m:t>
                          </m:r>
                        </m:e>
                      </m:nary>
                    </m:oMath>
                  </m:oMathPara>
                </a14:m>
                <a:endParaRPr lang="en-US" sz="2200" dirty="0"/>
              </a:p>
              <a:p>
                <a:pPr marL="0" indent="0">
                  <a:buNone/>
                </a:pPr>
                <a14:m>
                  <m:oMathPara xmlns:m="http://schemas.openxmlformats.org/officeDocument/2006/math">
                    <m:oMathParaPr>
                      <m:jc m:val="left"/>
                    </m:oMathParaPr>
                    <m:oMath xmlns:m="http://schemas.openxmlformats.org/officeDocument/2006/math">
                      <m:r>
                        <a:rPr lang="en-US" sz="2200" i="1">
                          <a:latin typeface="Cambria Math"/>
                        </a:rPr>
                        <m:t>=</m:t>
                      </m:r>
                      <m:nary>
                        <m:naryPr>
                          <m:ctrlPr>
                            <a:rPr lang="en-US" sz="2200" i="1">
                              <a:latin typeface="Cambria Math" panose="02040503050406030204" pitchFamily="18" charset="0"/>
                            </a:rPr>
                          </m:ctrlPr>
                        </m:naryPr>
                        <m:sub>
                          <m:r>
                            <a:rPr lang="en-US" sz="2200" b="0" i="1" smtClean="0">
                              <a:latin typeface="Cambria Math"/>
                            </a:rPr>
                            <m:t>−</m:t>
                          </m:r>
                          <m:r>
                            <a:rPr lang="en-US" sz="2200" b="0" i="1" smtClean="0">
                              <a:latin typeface="Cambria Math"/>
                              <a:ea typeface="Cambria Math"/>
                            </a:rPr>
                            <m:t>∞</m:t>
                          </m:r>
                        </m:sub>
                        <m:sup>
                          <m:r>
                            <a:rPr lang="en-US" sz="2200" i="1" smtClean="0">
                              <a:latin typeface="Cambria Math"/>
                              <a:ea typeface="Cambria Math"/>
                            </a:rPr>
                            <m:t>∞</m:t>
                          </m:r>
                        </m:sup>
                        <m:e>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𝑡𝑥</m:t>
                              </m:r>
                            </m:sup>
                          </m:sSup>
                          <m:f>
                            <m:fPr>
                              <m:ctrlPr>
                                <a:rPr lang="en-US" sz="2200" i="1">
                                  <a:latin typeface="Cambria Math" panose="02040503050406030204" pitchFamily="18" charset="0"/>
                                </a:rPr>
                              </m:ctrlPr>
                            </m:fPr>
                            <m:num>
                              <m:r>
                                <a:rPr lang="en-US" sz="2200" i="1">
                                  <a:latin typeface="Cambria Math"/>
                                </a:rPr>
                                <m:t>1</m:t>
                              </m:r>
                            </m:num>
                            <m:den>
                              <m:r>
                                <a:rPr lang="en-US" sz="2200" i="1">
                                  <a:latin typeface="Cambria Math"/>
                                  <a:ea typeface="Cambria Math"/>
                                </a:rPr>
                                <m:t>𝜎</m:t>
                              </m:r>
                              <m:rad>
                                <m:radPr>
                                  <m:degHide m:val="on"/>
                                  <m:ctrlPr>
                                    <a:rPr lang="en-US" sz="2200" i="1">
                                      <a:latin typeface="Cambria Math" panose="02040503050406030204" pitchFamily="18" charset="0"/>
                                      <a:ea typeface="Cambria Math"/>
                                    </a:rPr>
                                  </m:ctrlPr>
                                </m:radPr>
                                <m:deg/>
                                <m:e>
                                  <m:r>
                                    <a:rPr lang="en-US" sz="2200" i="1">
                                      <a:latin typeface="Cambria Math"/>
                                      <a:ea typeface="Cambria Math"/>
                                    </a:rPr>
                                    <m:t>2</m:t>
                                  </m:r>
                                  <m:r>
                                    <a:rPr lang="en-US" sz="2200" i="1">
                                      <a:latin typeface="Cambria Math"/>
                                      <a:ea typeface="Cambria Math"/>
                                    </a:rPr>
                                    <m:t>𝜋</m:t>
                                  </m:r>
                                </m:e>
                              </m:rad>
                            </m:den>
                          </m:f>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2</m:t>
                                  </m:r>
                                </m:den>
                              </m:f>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f>
                                        <m:fPr>
                                          <m:ctrlPr>
                                            <a:rPr lang="en-US" sz="2200" i="1">
                                              <a:latin typeface="Cambria Math" panose="02040503050406030204" pitchFamily="18" charset="0"/>
                                            </a:rPr>
                                          </m:ctrlPr>
                                        </m:fPr>
                                        <m:num>
                                          <m:r>
                                            <a:rPr lang="en-US" sz="2200" i="1">
                                              <a:latin typeface="Cambria Math"/>
                                            </a:rPr>
                                            <m:t>𝑥</m:t>
                                          </m:r>
                                          <m:r>
                                            <a:rPr lang="en-US" sz="2200" i="1">
                                              <a:latin typeface="Cambria Math"/>
                                            </a:rPr>
                                            <m:t>−</m:t>
                                          </m:r>
                                          <m:r>
                                            <a:rPr lang="en-US" sz="2200" i="1">
                                              <a:latin typeface="Cambria Math"/>
                                              <a:ea typeface="Cambria Math"/>
                                            </a:rPr>
                                            <m:t>𝜇</m:t>
                                          </m:r>
                                        </m:num>
                                        <m:den>
                                          <m:r>
                                            <a:rPr lang="en-US" sz="2200" i="1">
                                              <a:latin typeface="Cambria Math"/>
                                              <a:ea typeface="Cambria Math"/>
                                            </a:rPr>
                                            <m:t>𝜎</m:t>
                                          </m:r>
                                        </m:den>
                                      </m:f>
                                    </m:e>
                                  </m:d>
                                </m:e>
                                <m:sup>
                                  <m:r>
                                    <a:rPr lang="en-US" sz="2200" i="1">
                                      <a:latin typeface="Cambria Math"/>
                                    </a:rPr>
                                    <m:t>2</m:t>
                                  </m:r>
                                </m:sup>
                              </m:sSup>
                            </m:sup>
                          </m:sSup>
                          <m:r>
                            <a:rPr lang="en-US" sz="2200" i="1">
                              <a:latin typeface="Cambria Math"/>
                            </a:rPr>
                            <m:t>𝑑𝑥</m:t>
                          </m:r>
                        </m:e>
                      </m:nary>
                    </m:oMath>
                  </m:oMathPara>
                </a14:m>
                <a:endParaRPr lang="en-US" sz="2200" dirty="0"/>
              </a:p>
              <a:p>
                <a:pPr marL="0" indent="0">
                  <a:buNone/>
                </a:pPr>
                <a14:m>
                  <m:oMath xmlns:m="http://schemas.openxmlformats.org/officeDocument/2006/math">
                    <m:r>
                      <a:rPr lang="en-US" sz="2200" i="1">
                        <a:latin typeface="Cambria Math"/>
                      </a:rPr>
                      <m:t>=</m:t>
                    </m:r>
                    <m:f>
                      <m:fPr>
                        <m:ctrlPr>
                          <a:rPr lang="en-US" sz="2200" i="1">
                            <a:latin typeface="Cambria Math" panose="02040503050406030204" pitchFamily="18" charset="0"/>
                          </a:rPr>
                        </m:ctrlPr>
                      </m:fPr>
                      <m:num>
                        <m:r>
                          <a:rPr lang="en-US" sz="2200" i="1">
                            <a:latin typeface="Cambria Math"/>
                          </a:rPr>
                          <m:t>1</m:t>
                        </m:r>
                      </m:num>
                      <m:den>
                        <m:rad>
                          <m:radPr>
                            <m:degHide m:val="on"/>
                            <m:ctrlPr>
                              <a:rPr lang="en-US" sz="2200" i="1">
                                <a:latin typeface="Cambria Math" panose="02040503050406030204" pitchFamily="18" charset="0"/>
                                <a:ea typeface="Cambria Math"/>
                              </a:rPr>
                            </m:ctrlPr>
                          </m:radPr>
                          <m:deg/>
                          <m:e>
                            <m:r>
                              <a:rPr lang="en-US" sz="2200" i="1">
                                <a:latin typeface="Cambria Math"/>
                                <a:ea typeface="Cambria Math"/>
                              </a:rPr>
                              <m:t>2</m:t>
                            </m:r>
                            <m:r>
                              <a:rPr lang="en-US" sz="2200" i="1">
                                <a:latin typeface="Cambria Math"/>
                                <a:ea typeface="Cambria Math"/>
                              </a:rPr>
                              <m:t>𝜋</m:t>
                            </m:r>
                          </m:e>
                        </m:rad>
                      </m:den>
                    </m:f>
                    <m:nary>
                      <m:naryPr>
                        <m:ctrlPr>
                          <a:rPr lang="en-US" sz="2200" i="1">
                            <a:latin typeface="Cambria Math" panose="02040503050406030204" pitchFamily="18" charset="0"/>
                          </a:rPr>
                        </m:ctrlPr>
                      </m:naryPr>
                      <m:sub>
                        <m:r>
                          <a:rPr lang="en-US" sz="2200" b="0" i="1" smtClean="0">
                            <a:latin typeface="Cambria Math"/>
                          </a:rPr>
                          <m:t>−</m:t>
                        </m:r>
                        <m:r>
                          <a:rPr lang="en-US" sz="2200" b="0" i="1" smtClean="0">
                            <a:latin typeface="Cambria Math"/>
                            <a:ea typeface="Cambria Math"/>
                          </a:rPr>
                          <m:t>∞</m:t>
                        </m:r>
                      </m:sub>
                      <m:sup>
                        <m:r>
                          <a:rPr lang="en-US" sz="2200" i="1" smtClean="0">
                            <a:latin typeface="Cambria Math"/>
                            <a:ea typeface="Cambria Math"/>
                          </a:rPr>
                          <m:t>∞</m:t>
                        </m:r>
                      </m:sup>
                      <m:e>
                        <m:sSup>
                          <m:sSupPr>
                            <m:ctrlPr>
                              <a:rPr lang="en-US" sz="2200" i="1">
                                <a:latin typeface="Cambria Math" panose="02040503050406030204" pitchFamily="18" charset="0"/>
                              </a:rPr>
                            </m:ctrlPr>
                          </m:sSupPr>
                          <m:e>
                            <m:r>
                              <a:rPr lang="en-US" sz="2200" i="1">
                                <a:latin typeface="Cambria Math"/>
                              </a:rPr>
                              <m:t>𝑒</m:t>
                            </m:r>
                          </m:e>
                          <m:sup>
                            <m:r>
                              <a:rPr lang="en-US" sz="2200" b="0" i="1" smtClean="0">
                                <a:latin typeface="Cambria Math"/>
                              </a:rPr>
                              <m:t>−</m:t>
                            </m:r>
                            <m:r>
                              <a:rPr lang="en-US" sz="2200" i="1">
                                <a:latin typeface="Cambria Math"/>
                              </a:rPr>
                              <m:t>𝑡</m:t>
                            </m:r>
                            <m:r>
                              <a:rPr lang="en-US" sz="2200" i="1">
                                <a:latin typeface="Cambria Math"/>
                                <a:ea typeface="Cambria Math"/>
                              </a:rPr>
                              <m:t>𝜎</m:t>
                            </m:r>
                            <m:r>
                              <a:rPr lang="en-US" sz="2200" b="0" i="1" smtClean="0">
                                <a:latin typeface="Cambria Math"/>
                              </a:rPr>
                              <m:t>𝑧</m:t>
                            </m:r>
                          </m:sup>
                        </m:sSup>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2</m:t>
                                </m:r>
                              </m:den>
                            </m:f>
                            <m:sSup>
                              <m:sSupPr>
                                <m:ctrlPr>
                                  <a:rPr lang="en-US" sz="2200" i="1">
                                    <a:latin typeface="Cambria Math" panose="02040503050406030204" pitchFamily="18" charset="0"/>
                                  </a:rPr>
                                </m:ctrlPr>
                              </m:sSupPr>
                              <m:e>
                                <m:r>
                                  <a:rPr lang="en-US" sz="2200" b="0" i="1" smtClean="0">
                                    <a:latin typeface="Cambria Math"/>
                                  </a:rPr>
                                  <m:t>𝑧</m:t>
                                </m:r>
                              </m:e>
                              <m:sup>
                                <m:r>
                                  <a:rPr lang="en-US" sz="2200" i="1">
                                    <a:latin typeface="Cambria Math"/>
                                  </a:rPr>
                                  <m:t>2</m:t>
                                </m:r>
                              </m:sup>
                            </m:sSup>
                          </m:sup>
                        </m:sSup>
                        <m:r>
                          <a:rPr lang="en-US" sz="2200" i="1">
                            <a:latin typeface="Cambria Math"/>
                          </a:rPr>
                          <m:t>𝑑</m:t>
                        </m:r>
                        <m:r>
                          <a:rPr lang="en-US" sz="2200" b="0" i="1" smtClean="0">
                            <a:latin typeface="Cambria Math"/>
                          </a:rPr>
                          <m:t>𝑧</m:t>
                        </m:r>
                      </m:e>
                    </m:nary>
                  </m:oMath>
                </a14:m>
                <a:r>
                  <a:rPr lang="en-US" sz="2200" dirty="0"/>
                  <a:t>; where </a:t>
                </a:r>
                <a14:m>
                  <m:oMath xmlns:m="http://schemas.openxmlformats.org/officeDocument/2006/math">
                    <m:r>
                      <m:rPr>
                        <m:sty m:val="p"/>
                      </m:rPr>
                      <a:rPr lang="en-US" sz="2200" b="0" i="0" smtClean="0">
                        <a:latin typeface="Cambria Math"/>
                      </a:rPr>
                      <m:t>z</m:t>
                    </m:r>
                    <m:r>
                      <a:rPr lang="en-US" sz="2200" b="0" i="0" smtClean="0">
                        <a:latin typeface="Cambria Math"/>
                      </a:rPr>
                      <m:t>=</m:t>
                    </m:r>
                    <m:f>
                      <m:fPr>
                        <m:ctrlPr>
                          <a:rPr lang="en-US" sz="2200" i="1">
                            <a:latin typeface="Cambria Math" panose="02040503050406030204" pitchFamily="18" charset="0"/>
                          </a:rPr>
                        </m:ctrlPr>
                      </m:fPr>
                      <m:num>
                        <m:r>
                          <a:rPr lang="en-US" sz="2200" i="1">
                            <a:latin typeface="Cambria Math"/>
                          </a:rPr>
                          <m:t>𝑥</m:t>
                        </m:r>
                        <m:r>
                          <a:rPr lang="en-US" sz="2200" i="1">
                            <a:latin typeface="Cambria Math"/>
                          </a:rPr>
                          <m:t>−</m:t>
                        </m:r>
                        <m:r>
                          <a:rPr lang="en-US" sz="2200" i="1">
                            <a:latin typeface="Cambria Math"/>
                            <a:ea typeface="Cambria Math"/>
                          </a:rPr>
                          <m:t>𝜇</m:t>
                        </m:r>
                      </m:num>
                      <m:den>
                        <m:r>
                          <a:rPr lang="en-US" sz="2200" i="1">
                            <a:latin typeface="Cambria Math"/>
                            <a:ea typeface="Cambria Math"/>
                          </a:rPr>
                          <m:t>𝜎</m:t>
                        </m:r>
                      </m:den>
                    </m:f>
                  </m:oMath>
                </a14:m>
                <a:endParaRPr lang="en-US" sz="2200" dirty="0"/>
              </a:p>
              <a:p>
                <a:pPr marL="0" indent="0">
                  <a:buNone/>
                </a:pPr>
                <a14:m>
                  <m:oMathPara xmlns:m="http://schemas.openxmlformats.org/officeDocument/2006/math">
                    <m:oMathParaPr>
                      <m:jc m:val="left"/>
                    </m:oMathParaPr>
                    <m:oMath xmlns:m="http://schemas.openxmlformats.org/officeDocument/2006/math">
                      <m:r>
                        <a:rPr lang="en-US" sz="2200" i="1">
                          <a:latin typeface="Cambria Math"/>
                        </a:rPr>
                        <m:t>=</m:t>
                      </m:r>
                      <m:f>
                        <m:fPr>
                          <m:ctrlPr>
                            <a:rPr lang="en-US" sz="2200" i="1">
                              <a:latin typeface="Cambria Math" panose="02040503050406030204" pitchFamily="18" charset="0"/>
                            </a:rPr>
                          </m:ctrlPr>
                        </m:fPr>
                        <m:num>
                          <m:r>
                            <a:rPr lang="en-US" sz="2200" i="1">
                              <a:latin typeface="Cambria Math"/>
                            </a:rPr>
                            <m:t>1</m:t>
                          </m:r>
                        </m:num>
                        <m:den>
                          <m:rad>
                            <m:radPr>
                              <m:degHide m:val="on"/>
                              <m:ctrlPr>
                                <a:rPr lang="en-US" sz="2200" i="1">
                                  <a:latin typeface="Cambria Math" panose="02040503050406030204" pitchFamily="18" charset="0"/>
                                  <a:ea typeface="Cambria Math"/>
                                </a:rPr>
                              </m:ctrlPr>
                            </m:radPr>
                            <m:deg/>
                            <m:e>
                              <m:r>
                                <a:rPr lang="en-US" sz="2200" i="1">
                                  <a:latin typeface="Cambria Math"/>
                                  <a:ea typeface="Cambria Math"/>
                                </a:rPr>
                                <m:t>2</m:t>
                              </m:r>
                              <m:r>
                                <a:rPr lang="en-US" sz="2200" i="1">
                                  <a:latin typeface="Cambria Math"/>
                                  <a:ea typeface="Cambria Math"/>
                                </a:rPr>
                                <m:t>𝜋</m:t>
                              </m:r>
                            </m:e>
                          </m:rad>
                        </m:den>
                      </m:f>
                      <m:sSup>
                        <m:sSupPr>
                          <m:ctrlPr>
                            <a:rPr lang="en-US" sz="2200" i="1">
                              <a:latin typeface="Cambria Math" panose="02040503050406030204" pitchFamily="18" charset="0"/>
                            </a:rPr>
                          </m:ctrlPr>
                        </m:sSupPr>
                        <m:e>
                          <m:r>
                            <a:rPr lang="en-US" sz="2200" i="1">
                              <a:latin typeface="Cambria Math"/>
                            </a:rPr>
                            <m:t>𝑒</m:t>
                          </m:r>
                        </m:e>
                        <m:sup>
                          <m:d>
                            <m:dPr>
                              <m:ctrlPr>
                                <a:rPr lang="en-US" sz="2200" i="1" smtClean="0">
                                  <a:latin typeface="Cambria Math" panose="02040503050406030204" pitchFamily="18" charset="0"/>
                                </a:rPr>
                              </m:ctrlPr>
                            </m:dPr>
                            <m:e>
                              <m:r>
                                <a:rPr lang="en-US" sz="2200" i="1">
                                  <a:latin typeface="Cambria Math"/>
                                  <a:ea typeface="Cambria Math"/>
                                </a:rPr>
                                <m:t>𝜇</m:t>
                              </m:r>
                              <m:r>
                                <a:rPr lang="en-US" sz="2200" i="1">
                                  <a:latin typeface="Cambria Math"/>
                                </a:rPr>
                                <m:t>𝑡</m:t>
                              </m:r>
                              <m:r>
                                <a:rPr lang="en-US" sz="2200" i="1">
                                  <a:latin typeface="Cambria Math"/>
                                </a:rPr>
                                <m:t>+</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2</m:t>
                                  </m:r>
                                </m:den>
                              </m:f>
                              <m:sSup>
                                <m:sSupPr>
                                  <m:ctrlPr>
                                    <a:rPr lang="en-US" sz="2200" i="1">
                                      <a:latin typeface="Cambria Math" panose="02040503050406030204" pitchFamily="18" charset="0"/>
                                    </a:rPr>
                                  </m:ctrlPr>
                                </m:sSupPr>
                                <m:e>
                                  <m:r>
                                    <a:rPr lang="en-US" sz="2200" i="1">
                                      <a:latin typeface="Cambria Math"/>
                                    </a:rPr>
                                    <m:t>𝑡</m:t>
                                  </m:r>
                                </m:e>
                                <m:sup>
                                  <m:r>
                                    <a:rPr lang="en-US" sz="2200" i="1">
                                      <a:latin typeface="Cambria Math"/>
                                    </a:rPr>
                                    <m:t>2</m:t>
                                  </m:r>
                                </m:sup>
                              </m:sSup>
                              <m:sSup>
                                <m:sSupPr>
                                  <m:ctrlPr>
                                    <a:rPr lang="en-US" sz="2200" i="1">
                                      <a:latin typeface="Cambria Math" panose="02040503050406030204" pitchFamily="18" charset="0"/>
                                    </a:rPr>
                                  </m:ctrlPr>
                                </m:sSupPr>
                                <m:e>
                                  <m:r>
                                    <a:rPr lang="en-US" sz="2200" i="1">
                                      <a:latin typeface="Cambria Math"/>
                                      <a:ea typeface="Cambria Math"/>
                                    </a:rPr>
                                    <m:t>𝜎</m:t>
                                  </m:r>
                                </m:e>
                                <m:sup>
                                  <m:r>
                                    <a:rPr lang="en-US" sz="2200" i="1">
                                      <a:latin typeface="Cambria Math"/>
                                    </a:rPr>
                                    <m:t>2</m:t>
                                  </m:r>
                                </m:sup>
                              </m:sSup>
                            </m:e>
                          </m:d>
                        </m:sup>
                      </m:sSup>
                      <m:nary>
                        <m:naryPr>
                          <m:ctrlPr>
                            <a:rPr lang="en-US" sz="2200" i="1">
                              <a:latin typeface="Cambria Math" panose="02040503050406030204" pitchFamily="18" charset="0"/>
                            </a:rPr>
                          </m:ctrlPr>
                        </m:naryPr>
                        <m:sub>
                          <m:r>
                            <a:rPr lang="en-US" sz="2200" i="1">
                              <a:latin typeface="Cambria Math"/>
                            </a:rPr>
                            <m:t>−</m:t>
                          </m:r>
                          <m:r>
                            <a:rPr lang="en-US" sz="2200" i="1">
                              <a:latin typeface="Cambria Math"/>
                              <a:ea typeface="Cambria Math"/>
                            </a:rPr>
                            <m:t>∞</m:t>
                          </m:r>
                        </m:sub>
                        <m:sup>
                          <m:r>
                            <a:rPr lang="en-US" sz="2200" i="1">
                              <a:latin typeface="Cambria Math"/>
                              <a:ea typeface="Cambria Math"/>
                            </a:rPr>
                            <m:t>∞</m:t>
                          </m:r>
                        </m:sup>
                        <m:e>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2</m:t>
                                  </m:r>
                                </m:den>
                              </m:f>
                              <m:r>
                                <a:rPr lang="en-US" sz="2200" b="0" i="1" smtClean="0">
                                  <a:latin typeface="Cambria Math"/>
                                </a:rPr>
                                <m:t>(</m:t>
                              </m:r>
                              <m:sSup>
                                <m:sSupPr>
                                  <m:ctrlPr>
                                    <a:rPr lang="en-US" sz="2200" i="1">
                                      <a:latin typeface="Cambria Math" panose="02040503050406030204" pitchFamily="18" charset="0"/>
                                    </a:rPr>
                                  </m:ctrlPr>
                                </m:sSupPr>
                                <m:e>
                                  <m:r>
                                    <a:rPr lang="en-US" sz="2200" i="1">
                                      <a:latin typeface="Cambria Math"/>
                                    </a:rPr>
                                    <m:t>𝑧</m:t>
                                  </m:r>
                                  <m:r>
                                    <a:rPr lang="en-US" sz="2200" i="1">
                                      <a:latin typeface="Cambria Math"/>
                                    </a:rPr>
                                    <m:t>−</m:t>
                                  </m:r>
                                  <m:r>
                                    <a:rPr lang="en-US" sz="2200" i="1">
                                      <a:latin typeface="Cambria Math"/>
                                    </a:rPr>
                                    <m:t>𝑡</m:t>
                                  </m:r>
                                  <m:r>
                                    <a:rPr lang="en-US" sz="2200" i="1">
                                      <a:latin typeface="Cambria Math"/>
                                      <a:ea typeface="Cambria Math"/>
                                    </a:rPr>
                                    <m:t>𝜎</m:t>
                                  </m:r>
                                  <m:r>
                                    <a:rPr lang="en-US" sz="2200" b="0" i="1" smtClean="0">
                                      <a:latin typeface="Cambria Math"/>
                                      <a:ea typeface="Cambria Math"/>
                                    </a:rPr>
                                    <m:t>)</m:t>
                                  </m:r>
                                </m:e>
                                <m:sup>
                                  <m:r>
                                    <a:rPr lang="en-US" sz="2200" i="1">
                                      <a:latin typeface="Cambria Math"/>
                                    </a:rPr>
                                    <m:t>2</m:t>
                                  </m:r>
                                </m:sup>
                              </m:sSup>
                            </m:sup>
                          </m:sSup>
                          <m:r>
                            <a:rPr lang="en-US" sz="2200" i="1">
                              <a:latin typeface="Cambria Math"/>
                            </a:rPr>
                            <m:t>𝑑𝑧</m:t>
                          </m:r>
                        </m:e>
                      </m:nary>
                    </m:oMath>
                  </m:oMathPara>
                </a14:m>
                <a:endParaRPr lang="en-US" sz="2200" dirty="0"/>
              </a:p>
              <a:p>
                <a:pPr marL="0" indent="0">
                  <a:buNone/>
                </a:pPr>
                <a14:m>
                  <m:oMathPara xmlns:m="http://schemas.openxmlformats.org/officeDocument/2006/math">
                    <m:oMathParaPr>
                      <m:jc m:val="left"/>
                    </m:oMathParaPr>
                    <m:oMath xmlns:m="http://schemas.openxmlformats.org/officeDocument/2006/math">
                      <m:r>
                        <a:rPr lang="en-US" sz="2200" b="0" i="1" smtClean="0">
                          <a:latin typeface="Cambria Math"/>
                        </a:rPr>
                        <m:t>=</m:t>
                      </m:r>
                      <m:sSup>
                        <m:sSupPr>
                          <m:ctrlPr>
                            <a:rPr lang="en-US" sz="2200" i="1">
                              <a:latin typeface="Cambria Math" panose="02040503050406030204" pitchFamily="18" charset="0"/>
                            </a:rPr>
                          </m:ctrlPr>
                        </m:sSupPr>
                        <m:e>
                          <m:r>
                            <a:rPr lang="en-US" sz="2200" i="1">
                              <a:latin typeface="Cambria Math"/>
                            </a:rPr>
                            <m:t>𝑒</m:t>
                          </m:r>
                        </m:e>
                        <m:sup>
                          <m:d>
                            <m:dPr>
                              <m:ctrlPr>
                                <a:rPr lang="en-US" sz="2200" i="1">
                                  <a:latin typeface="Cambria Math" panose="02040503050406030204" pitchFamily="18" charset="0"/>
                                </a:rPr>
                              </m:ctrlPr>
                            </m:dPr>
                            <m:e>
                              <m:r>
                                <a:rPr lang="en-US" sz="2200" i="1">
                                  <a:latin typeface="Cambria Math"/>
                                  <a:ea typeface="Cambria Math"/>
                                </a:rPr>
                                <m:t>𝜇</m:t>
                              </m:r>
                              <m:r>
                                <a:rPr lang="en-US" sz="2200" i="1">
                                  <a:latin typeface="Cambria Math"/>
                                </a:rPr>
                                <m:t>𝑡</m:t>
                              </m:r>
                              <m:r>
                                <a:rPr lang="en-US" sz="2200" i="1">
                                  <a:latin typeface="Cambria Math"/>
                                </a:rPr>
                                <m:t>+</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2</m:t>
                                  </m:r>
                                </m:den>
                              </m:f>
                              <m:sSup>
                                <m:sSupPr>
                                  <m:ctrlPr>
                                    <a:rPr lang="en-US" sz="2200" i="1">
                                      <a:latin typeface="Cambria Math" panose="02040503050406030204" pitchFamily="18" charset="0"/>
                                    </a:rPr>
                                  </m:ctrlPr>
                                </m:sSupPr>
                                <m:e>
                                  <m:r>
                                    <a:rPr lang="en-US" sz="2200" i="1">
                                      <a:latin typeface="Cambria Math"/>
                                    </a:rPr>
                                    <m:t>𝑡</m:t>
                                  </m:r>
                                </m:e>
                                <m:sup>
                                  <m:r>
                                    <a:rPr lang="en-US" sz="2200" i="1">
                                      <a:latin typeface="Cambria Math"/>
                                    </a:rPr>
                                    <m:t>2</m:t>
                                  </m:r>
                                </m:sup>
                              </m:sSup>
                              <m:sSup>
                                <m:sSupPr>
                                  <m:ctrlPr>
                                    <a:rPr lang="en-US" sz="2200" i="1">
                                      <a:latin typeface="Cambria Math" panose="02040503050406030204" pitchFamily="18" charset="0"/>
                                    </a:rPr>
                                  </m:ctrlPr>
                                </m:sSupPr>
                                <m:e>
                                  <m:r>
                                    <a:rPr lang="en-US" sz="2200" i="1">
                                      <a:latin typeface="Cambria Math"/>
                                      <a:ea typeface="Cambria Math"/>
                                    </a:rPr>
                                    <m:t>𝜎</m:t>
                                  </m:r>
                                </m:e>
                                <m:sup>
                                  <m:r>
                                    <a:rPr lang="en-US" sz="2200" i="1">
                                      <a:latin typeface="Cambria Math"/>
                                    </a:rPr>
                                    <m:t>2</m:t>
                                  </m:r>
                                </m:sup>
                              </m:sSup>
                            </m:e>
                          </m:d>
                        </m:sup>
                      </m:sSup>
                      <m:r>
                        <a:rPr lang="en-US" sz="2200" b="0" i="1" smtClean="0">
                          <a:latin typeface="Cambria Math"/>
                        </a:rPr>
                        <m:t>.1</m:t>
                      </m:r>
                    </m:oMath>
                  </m:oMathPara>
                </a14:m>
                <a:endParaRPr lang="en-US" sz="2200" b="0" dirty="0"/>
              </a:p>
              <a:p>
                <a:pPr marL="0" indent="0">
                  <a:buNone/>
                </a:pPr>
                <a14:m>
                  <m:oMathPara xmlns:m="http://schemas.openxmlformats.org/officeDocument/2006/math">
                    <m:oMathParaPr>
                      <m:jc m:val="left"/>
                    </m:oMathParaPr>
                    <m:oMath xmlns:m="http://schemas.openxmlformats.org/officeDocument/2006/math">
                      <m:sSup>
                        <m:sSupPr>
                          <m:ctrlPr>
                            <a:rPr lang="en-US" sz="2200" i="1">
                              <a:latin typeface="Cambria Math" panose="02040503050406030204" pitchFamily="18" charset="0"/>
                            </a:rPr>
                          </m:ctrlPr>
                        </m:sSupPr>
                        <m:e>
                          <m:r>
                            <a:rPr lang="en-US" sz="2200" b="0" i="1" smtClean="0">
                              <a:latin typeface="Cambria Math"/>
                            </a:rPr>
                            <m:t>=</m:t>
                          </m:r>
                          <m:r>
                            <a:rPr lang="en-US" sz="2200" i="1">
                              <a:latin typeface="Cambria Math"/>
                            </a:rPr>
                            <m:t>𝑒</m:t>
                          </m:r>
                        </m:e>
                        <m:sup>
                          <m:d>
                            <m:dPr>
                              <m:ctrlPr>
                                <a:rPr lang="en-US" sz="2200" i="1">
                                  <a:latin typeface="Cambria Math" panose="02040503050406030204" pitchFamily="18" charset="0"/>
                                </a:rPr>
                              </m:ctrlPr>
                            </m:dPr>
                            <m:e>
                              <m:r>
                                <a:rPr lang="en-US" sz="2200" i="1">
                                  <a:latin typeface="Cambria Math"/>
                                  <a:ea typeface="Cambria Math"/>
                                </a:rPr>
                                <m:t>𝜇</m:t>
                              </m:r>
                              <m:r>
                                <a:rPr lang="en-US" sz="2200" i="1">
                                  <a:latin typeface="Cambria Math"/>
                                </a:rPr>
                                <m:t>𝑡</m:t>
                              </m:r>
                              <m:r>
                                <a:rPr lang="en-US" sz="2200" i="1">
                                  <a:latin typeface="Cambria Math"/>
                                </a:rPr>
                                <m:t>+</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2</m:t>
                                  </m:r>
                                </m:den>
                              </m:f>
                              <m:sSup>
                                <m:sSupPr>
                                  <m:ctrlPr>
                                    <a:rPr lang="en-US" sz="2200" i="1">
                                      <a:latin typeface="Cambria Math" panose="02040503050406030204" pitchFamily="18" charset="0"/>
                                    </a:rPr>
                                  </m:ctrlPr>
                                </m:sSupPr>
                                <m:e>
                                  <m:r>
                                    <a:rPr lang="en-US" sz="2200" i="1">
                                      <a:latin typeface="Cambria Math"/>
                                    </a:rPr>
                                    <m:t>𝑡</m:t>
                                  </m:r>
                                </m:e>
                                <m:sup>
                                  <m:r>
                                    <a:rPr lang="en-US" sz="2200" i="1">
                                      <a:latin typeface="Cambria Math"/>
                                    </a:rPr>
                                    <m:t>2</m:t>
                                  </m:r>
                                </m:sup>
                              </m:sSup>
                              <m:sSup>
                                <m:sSupPr>
                                  <m:ctrlPr>
                                    <a:rPr lang="en-US" sz="2200" i="1">
                                      <a:latin typeface="Cambria Math" panose="02040503050406030204" pitchFamily="18" charset="0"/>
                                    </a:rPr>
                                  </m:ctrlPr>
                                </m:sSupPr>
                                <m:e>
                                  <m:r>
                                    <a:rPr lang="en-US" sz="2200" i="1">
                                      <a:latin typeface="Cambria Math"/>
                                      <a:ea typeface="Cambria Math"/>
                                    </a:rPr>
                                    <m:t>𝜎</m:t>
                                  </m:r>
                                </m:e>
                                <m:sup>
                                  <m:r>
                                    <a:rPr lang="en-US" sz="2200" i="1">
                                      <a:latin typeface="Cambria Math"/>
                                    </a:rPr>
                                    <m:t>2</m:t>
                                  </m:r>
                                </m:sup>
                              </m:sSup>
                            </m:e>
                          </m:d>
                        </m:sup>
                      </m:sSup>
                    </m:oMath>
                  </m:oMathPara>
                </a14:m>
                <a:endParaRPr lang="en-US" sz="2200" dirty="0"/>
              </a:p>
              <a:p>
                <a:pPr marL="0" indent="0">
                  <a:buNone/>
                </a:pPr>
                <a:endParaRPr lang="en-US" sz="2200"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0">
                <a:blip r:embed="rId2"/>
                <a:stretch>
                  <a:fillRect/>
                </a:stretch>
              </a:blipFill>
            </p:spPr>
            <p:txBody>
              <a:bodyPr/>
              <a:lstStyle/>
              <a:p>
                <a:r>
                  <a:rPr lang="en-US">
                    <a:noFill/>
                  </a:rPr>
                  <a:t> </a:t>
                </a:r>
              </a:p>
            </p:txBody>
          </p:sp>
        </mc:Fallback>
      </mc:AlternateContent>
      <p:sp>
        <p:nvSpPr>
          <p:cNvPr id="5" name="Footer Placeholder 4"/>
          <p:cNvSpPr>
            <a:spLocks noGrp="1"/>
          </p:cNvSpPr>
          <p:nvPr>
            <p:ph type="ftr" sz="quarter" idx="11"/>
          </p:nvPr>
        </p:nvSpPr>
        <p:spPr>
          <a:xfrm>
            <a:off x="2514600" y="6356350"/>
            <a:ext cx="5029200" cy="365125"/>
          </a:xfrm>
        </p:spPr>
        <p:txBody>
          <a:bodyPr/>
          <a:lstStyle/>
          <a:p>
            <a:pPr lvl="0">
              <a:defRPr/>
            </a:pPr>
            <a:r>
              <a:rPr lang="en-US"/>
              <a:t>Faculty Name   Kunti Mishra   Unit IV</a:t>
            </a:r>
            <a:endParaRPr lang="en-US" dirty="0"/>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Moment Generating Function(CO4)</a:t>
            </a:r>
            <a:endParaRPr kumimoji="0" lang="en-US" sz="2400" b="1" i="0" u="none" strike="noStrike" kern="1200" cap="none" spc="0" normalizeH="0" baseline="0" noProof="0" dirty="0">
              <a:ln>
                <a:noFill/>
              </a:ln>
              <a:solidFill>
                <a:schemeClr val="dk1"/>
              </a:solidFill>
              <a:effectLst/>
              <a:uLnTx/>
              <a:uFillTx/>
            </a:endParaRPr>
          </a:p>
        </p:txBody>
      </p:sp>
      <p:sp>
        <p:nvSpPr>
          <p:cNvPr id="2" name="Slide Number Placeholder 1">
            <a:extLst>
              <a:ext uri="{FF2B5EF4-FFF2-40B4-BE49-F238E27FC236}">
                <a16:creationId xmlns:a16="http://schemas.microsoft.com/office/drawing/2014/main" id="{B89C929D-9F45-4A50-9A11-C904861CACFD}"/>
              </a:ext>
            </a:extLst>
          </p:cNvPr>
          <p:cNvSpPr>
            <a:spLocks noGrp="1"/>
          </p:cNvSpPr>
          <p:nvPr>
            <p:ph type="sldNum" sz="quarter" idx="12"/>
          </p:nvPr>
        </p:nvSpPr>
        <p:spPr/>
        <p:txBody>
          <a:bodyPr/>
          <a:lstStyle/>
          <a:p>
            <a:fld id="{B6F15528-21DE-4FAA-801E-634DDDAF4B2B}" type="slidenum">
              <a:rPr lang="en-US" smtClean="0"/>
              <a:pPr/>
              <a:t>41</a:t>
            </a:fld>
            <a:endParaRPr lang="en-US"/>
          </a:p>
        </p:txBody>
      </p:sp>
      <p:pic>
        <p:nvPicPr>
          <p:cNvPr id="10" name="Picture 9">
            <a:extLst>
              <a:ext uri="{FF2B5EF4-FFF2-40B4-BE49-F238E27FC236}">
                <a16:creationId xmlns:a16="http://schemas.microsoft.com/office/drawing/2014/main" id="{1BFFC2D4-D1A5-4A49-A64C-2467A16C60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71600" cy="685801"/>
          </a:xfrm>
          <a:prstGeom prst="rect">
            <a:avLst/>
          </a:prstGeom>
        </p:spPr>
      </p:pic>
      <p:sp>
        <p:nvSpPr>
          <p:cNvPr id="6" name="Date Placeholder 5">
            <a:extLst>
              <a:ext uri="{FF2B5EF4-FFF2-40B4-BE49-F238E27FC236}">
                <a16:creationId xmlns:a16="http://schemas.microsoft.com/office/drawing/2014/main" id="{5AF793B8-7F55-485E-94C7-E71342969332}"/>
              </a:ext>
            </a:extLst>
          </p:cNvPr>
          <p:cNvSpPr>
            <a:spLocks noGrp="1"/>
          </p:cNvSpPr>
          <p:nvPr>
            <p:ph type="dt" sz="half" idx="10"/>
          </p:nvPr>
        </p:nvSpPr>
        <p:spPr/>
        <p:txBody>
          <a:bodyPr/>
          <a:lstStyle/>
          <a:p>
            <a:fld id="{A9F06148-3184-46EB-A06E-16A0A35C6005}" type="datetime1">
              <a:rPr lang="en-US" smtClean="0"/>
              <a:t>1/6/2023</a:t>
            </a:fld>
            <a:endParaRPr lang="en-US"/>
          </a:p>
        </p:txBody>
      </p:sp>
    </p:spTree>
    <p:extLst>
      <p:ext uri="{BB962C8B-B14F-4D97-AF65-F5344CB8AC3E}">
        <p14:creationId xmlns:p14="http://schemas.microsoft.com/office/powerpoint/2010/main" val="41460625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0" lvl="0" indent="0">
                  <a:buNone/>
                </a:pPr>
                <a:r>
                  <a:rPr lang="en-US" sz="2200" dirty="0"/>
                  <a:t>Q1. Find the moment generating function about origin of a random variable </a:t>
                </a:r>
                <a14:m>
                  <m:oMath xmlns:m="http://schemas.openxmlformats.org/officeDocument/2006/math">
                    <m:r>
                      <a:rPr lang="en-US" sz="2200" i="1">
                        <a:latin typeface="Cambria Math"/>
                      </a:rPr>
                      <m:t>𝑋</m:t>
                    </m:r>
                  </m:oMath>
                </a14:m>
                <a:r>
                  <a:rPr lang="en-US" sz="2200" dirty="0"/>
                  <a:t> whose probability density function is given by </a:t>
                </a:r>
              </a:p>
              <a:p>
                <a:pPr marL="0" lvl="0" indent="0" algn="ctr">
                  <a:buNone/>
                </a:pPr>
                <a14:m>
                  <m:oMath xmlns:m="http://schemas.openxmlformats.org/officeDocument/2006/math">
                    <m:r>
                      <a:rPr lang="en-US" sz="2200" i="1">
                        <a:latin typeface="Cambria Math"/>
                      </a:rPr>
                      <m:t>𝑓</m:t>
                    </m:r>
                    <m:d>
                      <m:dPr>
                        <m:ctrlPr>
                          <a:rPr lang="en-US" sz="2200" i="1">
                            <a:latin typeface="Cambria Math" panose="02040503050406030204" pitchFamily="18" charset="0"/>
                          </a:rPr>
                        </m:ctrlPr>
                      </m:dPr>
                      <m:e>
                        <m:r>
                          <a:rPr lang="en-US" sz="2200" i="1">
                            <a:latin typeface="Cambria Math"/>
                          </a:rPr>
                          <m:t>𝑥</m:t>
                        </m:r>
                      </m:e>
                    </m:d>
                    <m:r>
                      <a:rPr lang="en-US" sz="2200" i="1">
                        <a:latin typeface="Cambria Math"/>
                      </a:rPr>
                      <m:t>= </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2</m:t>
                        </m:r>
                      </m:den>
                    </m:f>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m:t>
                        </m:r>
                        <m:d>
                          <m:dPr>
                            <m:begChr m:val="|"/>
                            <m:endChr m:val="|"/>
                            <m:ctrlPr>
                              <a:rPr lang="en-US" sz="2200" i="1">
                                <a:latin typeface="Cambria Math" panose="02040503050406030204" pitchFamily="18" charset="0"/>
                              </a:rPr>
                            </m:ctrlPr>
                          </m:dPr>
                          <m:e>
                            <m:r>
                              <a:rPr lang="en-US" sz="2200" i="1">
                                <a:latin typeface="Cambria Math"/>
                              </a:rPr>
                              <m:t>𝑥</m:t>
                            </m:r>
                          </m:e>
                        </m:d>
                      </m:sup>
                    </m:sSup>
                    <m:r>
                      <a:rPr lang="en-US" sz="2200" i="1">
                        <a:latin typeface="Cambria Math"/>
                      </a:rPr>
                      <m:t>.</m:t>
                    </m:r>
                  </m:oMath>
                </a14:m>
                <a:r>
                  <a:rPr lang="en-US" sz="2200" b="1" dirty="0"/>
                  <a:t>			</a:t>
                </a:r>
                <a:endParaRPr lang="en-US" sz="2200"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0">
                <a:blip r:embed="rId2"/>
                <a:stretch>
                  <a:fillRect l="-963" t="-943"/>
                </a:stretch>
              </a:blipFill>
            </p:spPr>
            <p:txBody>
              <a:bodyPr/>
              <a:lstStyle/>
              <a:p>
                <a:r>
                  <a:rPr lang="en-US">
                    <a:noFill/>
                  </a:rPr>
                  <a:t> </a:t>
                </a:r>
              </a:p>
            </p:txBody>
          </p:sp>
        </mc:Fallback>
      </mc:AlternateContent>
      <p:sp>
        <p:nvSpPr>
          <p:cNvPr id="5" name="Footer Placeholder 4"/>
          <p:cNvSpPr>
            <a:spLocks noGrp="1"/>
          </p:cNvSpPr>
          <p:nvPr>
            <p:ph type="ftr" sz="quarter" idx="11"/>
          </p:nvPr>
        </p:nvSpPr>
        <p:spPr>
          <a:xfrm>
            <a:off x="2514600" y="6356350"/>
            <a:ext cx="5029200" cy="365125"/>
          </a:xfrm>
        </p:spPr>
        <p:txBody>
          <a:bodyPr/>
          <a:lstStyle/>
          <a:p>
            <a:pPr lvl="0">
              <a:defRPr/>
            </a:pPr>
            <a:r>
              <a:rPr lang="en-US"/>
              <a:t>Faculty Name   Kunti Mishra   Unit IV</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2400" b="1" i="0" u="none" strike="noStrike" kern="1200" cap="none" spc="0" normalizeH="0" baseline="0" noProof="0" dirty="0">
                <a:ln>
                  <a:noFill/>
                </a:ln>
                <a:solidFill>
                  <a:schemeClr val="dk1"/>
                </a:solidFill>
                <a:effectLst/>
                <a:uLnTx/>
                <a:uFillTx/>
              </a:rPr>
              <a:t>Daily Quiz</a:t>
            </a:r>
            <a:r>
              <a:rPr lang="en-US" sz="2400" b="1" dirty="0"/>
              <a:t>(CO4)</a:t>
            </a:r>
            <a:r>
              <a:rPr kumimoji="0" lang="en-US" sz="2400" b="1" i="0" u="none" strike="noStrike" kern="1200" cap="none" spc="0" normalizeH="0" baseline="0" noProof="0" dirty="0">
                <a:ln>
                  <a:noFill/>
                </a:ln>
                <a:solidFill>
                  <a:schemeClr val="dk1"/>
                </a:solidFill>
                <a:effectLst/>
                <a:uLnTx/>
                <a:uFillTx/>
              </a:rPr>
              <a:t> </a:t>
            </a:r>
          </a:p>
        </p:txBody>
      </p:sp>
      <p:sp>
        <p:nvSpPr>
          <p:cNvPr id="2" name="Slide Number Placeholder 1">
            <a:extLst>
              <a:ext uri="{FF2B5EF4-FFF2-40B4-BE49-F238E27FC236}">
                <a16:creationId xmlns:a16="http://schemas.microsoft.com/office/drawing/2014/main" id="{C221E603-7CF0-46A5-9904-B88F9CC86183}"/>
              </a:ext>
            </a:extLst>
          </p:cNvPr>
          <p:cNvSpPr>
            <a:spLocks noGrp="1"/>
          </p:cNvSpPr>
          <p:nvPr>
            <p:ph type="sldNum" sz="quarter" idx="12"/>
          </p:nvPr>
        </p:nvSpPr>
        <p:spPr/>
        <p:txBody>
          <a:bodyPr/>
          <a:lstStyle/>
          <a:p>
            <a:fld id="{B6F15528-21DE-4FAA-801E-634DDDAF4B2B}" type="slidenum">
              <a:rPr lang="en-US" smtClean="0"/>
              <a:pPr/>
              <a:t>42</a:t>
            </a:fld>
            <a:endParaRPr lang="en-US"/>
          </a:p>
        </p:txBody>
      </p:sp>
      <p:pic>
        <p:nvPicPr>
          <p:cNvPr id="9" name="Picture 8">
            <a:extLst>
              <a:ext uri="{FF2B5EF4-FFF2-40B4-BE49-F238E27FC236}">
                <a16:creationId xmlns:a16="http://schemas.microsoft.com/office/drawing/2014/main" id="{40C3A11D-CA9A-445F-B515-36E405E7C5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71600" cy="685801"/>
          </a:xfrm>
          <a:prstGeom prst="rect">
            <a:avLst/>
          </a:prstGeom>
        </p:spPr>
      </p:pic>
      <p:sp>
        <p:nvSpPr>
          <p:cNvPr id="6" name="Date Placeholder 5">
            <a:extLst>
              <a:ext uri="{FF2B5EF4-FFF2-40B4-BE49-F238E27FC236}">
                <a16:creationId xmlns:a16="http://schemas.microsoft.com/office/drawing/2014/main" id="{9DC5FB10-7B19-4284-A9B9-F8AD5CC280E8}"/>
              </a:ext>
            </a:extLst>
          </p:cNvPr>
          <p:cNvSpPr>
            <a:spLocks noGrp="1"/>
          </p:cNvSpPr>
          <p:nvPr>
            <p:ph type="dt" sz="half" idx="10"/>
          </p:nvPr>
        </p:nvSpPr>
        <p:spPr/>
        <p:txBody>
          <a:bodyPr/>
          <a:lstStyle/>
          <a:p>
            <a:fld id="{903965DA-416E-46C7-BE6A-F51A437931EE}" type="datetime1">
              <a:rPr lang="en-US" smtClean="0"/>
              <a:t>1/6/2023</a:t>
            </a:fld>
            <a:endParaRPr lang="en-US"/>
          </a:p>
        </p:txBody>
      </p:sp>
    </p:spTree>
    <p:extLst>
      <p:ext uri="{BB962C8B-B14F-4D97-AF65-F5344CB8AC3E}">
        <p14:creationId xmlns:p14="http://schemas.microsoft.com/office/powerpoint/2010/main" val="3355726164"/>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457200" lvl="0" indent="-457200">
                  <a:buFont typeface="+mj-lt"/>
                  <a:buAutoNum type="arabicPeriod"/>
                </a:pPr>
                <a:r>
                  <a:rPr lang="en-US" sz="2200" dirty="0"/>
                  <a:t>Find the moment generating function about origin of random variable </a:t>
                </a:r>
                <a14:m>
                  <m:oMath xmlns:m="http://schemas.openxmlformats.org/officeDocument/2006/math">
                    <m:r>
                      <a:rPr lang="en-US" sz="2200" i="1">
                        <a:latin typeface="Cambria Math"/>
                      </a:rPr>
                      <m:t>𝑋</m:t>
                    </m:r>
                  </m:oMath>
                </a14:m>
                <a:r>
                  <a:rPr lang="en-US" sz="2200" dirty="0"/>
                  <a:t> whose </a:t>
                </a:r>
                <a:r>
                  <a:rPr lang="en-US" sz="2200" dirty="0" err="1"/>
                  <a:t>p.m.f</a:t>
                </a:r>
                <a:r>
                  <a:rPr lang="en-US" sz="2200" dirty="0"/>
                  <a:t> is given by </a:t>
                </a:r>
                <a14:m>
                  <m:oMath xmlns:m="http://schemas.openxmlformats.org/officeDocument/2006/math">
                    <m:r>
                      <a:rPr lang="en-US" sz="2200" i="1">
                        <a:latin typeface="Cambria Math"/>
                      </a:rPr>
                      <m:t>𝑝</m:t>
                    </m:r>
                    <m:d>
                      <m:dPr>
                        <m:ctrlPr>
                          <a:rPr lang="en-US" sz="2200" i="1">
                            <a:latin typeface="Cambria Math" panose="02040503050406030204" pitchFamily="18" charset="0"/>
                          </a:rPr>
                        </m:ctrlPr>
                      </m:dPr>
                      <m:e>
                        <m:r>
                          <a:rPr lang="en-US" sz="2200" i="1">
                            <a:latin typeface="Cambria Math"/>
                          </a:rPr>
                          <m:t>𝑥</m:t>
                        </m:r>
                      </m:e>
                    </m:d>
                    <m:r>
                      <a:rPr lang="en-US" sz="2200" i="1">
                        <a:latin typeface="Cambria Math"/>
                      </a:rPr>
                      <m:t>=</m:t>
                    </m:r>
                    <m:r>
                      <a:rPr lang="en-US" sz="2200" i="1">
                        <a:latin typeface="Cambria Math"/>
                      </a:rPr>
                      <m:t>𝑝</m:t>
                    </m:r>
                    <m:sSup>
                      <m:sSupPr>
                        <m:ctrlPr>
                          <a:rPr lang="en-US" sz="2200" i="1">
                            <a:latin typeface="Cambria Math" panose="02040503050406030204" pitchFamily="18" charset="0"/>
                          </a:rPr>
                        </m:ctrlPr>
                      </m:sSupPr>
                      <m:e>
                        <m:r>
                          <a:rPr lang="en-US" sz="2200" i="1">
                            <a:latin typeface="Cambria Math"/>
                          </a:rPr>
                          <m:t>𝑞</m:t>
                        </m:r>
                      </m:e>
                      <m:sup>
                        <m:r>
                          <a:rPr lang="en-US" sz="2200" i="1">
                            <a:latin typeface="Cambria Math"/>
                          </a:rPr>
                          <m:t>𝑥</m:t>
                        </m:r>
                        <m:r>
                          <a:rPr lang="en-US" sz="2200" i="1">
                            <a:latin typeface="Cambria Math"/>
                          </a:rPr>
                          <m:t>−1</m:t>
                        </m:r>
                      </m:sup>
                    </m:sSup>
                    <m:r>
                      <a:rPr lang="en-US" sz="2200" i="1">
                        <a:latin typeface="Cambria Math"/>
                      </a:rPr>
                      <m:t>, </m:t>
                    </m:r>
                    <m:r>
                      <a:rPr lang="en-US" sz="2200" i="1">
                        <a:latin typeface="Cambria Math"/>
                      </a:rPr>
                      <m:t>𝑥</m:t>
                    </m:r>
                    <m:r>
                      <a:rPr lang="en-US" sz="2200" i="1">
                        <a:latin typeface="Cambria Math"/>
                      </a:rPr>
                      <m:t>=1,2,3……</m:t>
                    </m:r>
                  </m:oMath>
                </a14:m>
                <a:r>
                  <a:rPr lang="en-US" sz="2200" dirty="0"/>
                  <a:t> Hence find mean and variance of the distribution. </a:t>
                </a:r>
              </a:p>
              <a:p>
                <a:pPr marL="457200" lvl="0" indent="-457200">
                  <a:buFont typeface="+mj-lt"/>
                  <a:buAutoNum type="arabicPeriod"/>
                </a:pPr>
                <a:r>
                  <a:rPr lang="en-US" sz="2200" dirty="0"/>
                  <a:t>Find the mean and variance of  Binomial  distribution.</a:t>
                </a:r>
              </a:p>
              <a:p>
                <a:pPr marL="457200" indent="-457200">
                  <a:buFont typeface="+mj-lt"/>
                  <a:buAutoNum type="arabicPeriod"/>
                </a:pPr>
                <a:r>
                  <a:rPr lang="en-US" sz="2200" dirty="0"/>
                  <a:t>Find the mean and variance of  normal  distribution.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1037" t="-1078"/>
                </a:stretch>
              </a:blipFill>
            </p:spPr>
            <p:txBody>
              <a:bodyPr/>
              <a:lstStyle/>
              <a:p>
                <a:r>
                  <a:rPr lang="en-US">
                    <a:noFill/>
                  </a:rPr>
                  <a:t> </a:t>
                </a:r>
              </a:p>
            </p:txBody>
          </p:sp>
        </mc:Fallback>
      </mc:AlternateContent>
      <p:sp>
        <p:nvSpPr>
          <p:cNvPr id="5" name="Footer Placeholder 4"/>
          <p:cNvSpPr>
            <a:spLocks noGrp="1"/>
          </p:cNvSpPr>
          <p:nvPr>
            <p:ph type="ftr" sz="quarter" idx="11"/>
          </p:nvPr>
        </p:nvSpPr>
        <p:spPr>
          <a:xfrm>
            <a:off x="2514600" y="6356350"/>
            <a:ext cx="5029200" cy="365125"/>
          </a:xfrm>
        </p:spPr>
        <p:txBody>
          <a:bodyPr/>
          <a:lstStyle/>
          <a:p>
            <a:r>
              <a:rPr lang="en-US"/>
              <a:t>Faculty Name   Kunti Mishra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Weekly Assignments (CO4)</a:t>
            </a:r>
            <a:endParaRPr kumimoji="0" lang="en-US" sz="2400" b="1" i="0" u="none" strike="noStrike" kern="1200" cap="none" spc="0" normalizeH="0" baseline="0" noProof="0" dirty="0">
              <a:ln>
                <a:noFill/>
              </a:ln>
              <a:solidFill>
                <a:schemeClr val="dk1"/>
              </a:solidFill>
              <a:effectLst/>
              <a:uLnTx/>
              <a:uFillTx/>
            </a:endParaRPr>
          </a:p>
        </p:txBody>
      </p:sp>
      <p:pic>
        <p:nvPicPr>
          <p:cNvPr id="10" name="Picture 9">
            <a:extLst>
              <a:ext uri="{FF2B5EF4-FFF2-40B4-BE49-F238E27FC236}">
                <a16:creationId xmlns:a16="http://schemas.microsoft.com/office/drawing/2014/main" id="{2B8943EB-B370-4E15-A523-E8C166F13C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71600" cy="685801"/>
          </a:xfrm>
          <a:prstGeom prst="rect">
            <a:avLst/>
          </a:prstGeom>
        </p:spPr>
      </p:pic>
      <p:sp>
        <p:nvSpPr>
          <p:cNvPr id="2" name="Date Placeholder 1">
            <a:extLst>
              <a:ext uri="{FF2B5EF4-FFF2-40B4-BE49-F238E27FC236}">
                <a16:creationId xmlns:a16="http://schemas.microsoft.com/office/drawing/2014/main" id="{EE3D99DF-A069-4817-862C-C80A33C5AA6F}"/>
              </a:ext>
            </a:extLst>
          </p:cNvPr>
          <p:cNvSpPr>
            <a:spLocks noGrp="1"/>
          </p:cNvSpPr>
          <p:nvPr>
            <p:ph type="dt" sz="half" idx="10"/>
          </p:nvPr>
        </p:nvSpPr>
        <p:spPr/>
        <p:txBody>
          <a:bodyPr/>
          <a:lstStyle/>
          <a:p>
            <a:fld id="{DD9D77B6-0B8C-4040-9D7F-DF9C054CD16B}" type="datetime1">
              <a:rPr lang="en-US" smtClean="0"/>
              <a:t>1/6/2023</a:t>
            </a:fld>
            <a:endParaRPr lang="en-US"/>
          </a:p>
        </p:txBody>
      </p:sp>
    </p:spTree>
    <p:extLst>
      <p:ext uri="{BB962C8B-B14F-4D97-AF65-F5344CB8AC3E}">
        <p14:creationId xmlns:p14="http://schemas.microsoft.com/office/powerpoint/2010/main" val="1743630529"/>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Font typeface="Wingdings" panose="05000000000000000000" pitchFamily="2" charset="2"/>
              <a:buChar char="ü"/>
            </a:pPr>
            <a:r>
              <a:rPr lang="en-US" sz="2200" dirty="0"/>
              <a:t>Mathematical expectation</a:t>
            </a:r>
          </a:p>
          <a:p>
            <a:pPr lvl="0">
              <a:buFont typeface="Wingdings" pitchFamily="2" charset="2"/>
              <a:buChar char="ü"/>
            </a:pPr>
            <a:r>
              <a:rPr lang="en-US" sz="2200" dirty="0"/>
              <a:t>Mean</a:t>
            </a:r>
          </a:p>
          <a:p>
            <a:pPr lvl="0">
              <a:buFont typeface="Wingdings" pitchFamily="2" charset="2"/>
              <a:buChar char="ü"/>
            </a:pPr>
            <a:r>
              <a:rPr lang="en-US" sz="2200" dirty="0"/>
              <a:t>Variance</a:t>
            </a:r>
          </a:p>
          <a:p>
            <a:pPr lvl="0">
              <a:buFont typeface="Wingdings" pitchFamily="2" charset="2"/>
              <a:buChar char="ü"/>
            </a:pPr>
            <a:r>
              <a:rPr lang="en-US" sz="2200" dirty="0"/>
              <a:t>Moment Generating Function</a:t>
            </a: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Recap(CO4)</a:t>
            </a:r>
            <a:endParaRPr kumimoji="0" lang="en-US" sz="2400" b="1" i="0" u="none" strike="noStrike" kern="1200" cap="none" spc="0" normalizeH="0" baseline="0" noProof="0" dirty="0">
              <a:ln>
                <a:noFill/>
              </a:ln>
              <a:solidFill>
                <a:schemeClr val="dk1"/>
              </a:solidFill>
              <a:effectLst/>
              <a:uLnTx/>
              <a:uFillTx/>
            </a:endParaRPr>
          </a:p>
        </p:txBody>
      </p:sp>
      <p:sp>
        <p:nvSpPr>
          <p:cNvPr id="5" name="Slide Number Placeholder 4">
            <a:extLst>
              <a:ext uri="{FF2B5EF4-FFF2-40B4-BE49-F238E27FC236}">
                <a16:creationId xmlns:a16="http://schemas.microsoft.com/office/drawing/2014/main" id="{D5870352-636E-4242-B3AB-5B2C51425B55}"/>
              </a:ext>
            </a:extLst>
          </p:cNvPr>
          <p:cNvSpPr>
            <a:spLocks noGrp="1"/>
          </p:cNvSpPr>
          <p:nvPr>
            <p:ph type="sldNum" sz="quarter" idx="12"/>
          </p:nvPr>
        </p:nvSpPr>
        <p:spPr/>
        <p:txBody>
          <a:bodyPr/>
          <a:lstStyle/>
          <a:p>
            <a:fld id="{B6F15528-21DE-4FAA-801E-634DDDAF4B2B}" type="slidenum">
              <a:rPr lang="en-US" smtClean="0"/>
              <a:pPr/>
              <a:t>44</a:t>
            </a:fld>
            <a:endParaRPr lang="en-US"/>
          </a:p>
        </p:txBody>
      </p:sp>
      <p:pic>
        <p:nvPicPr>
          <p:cNvPr id="8" name="Picture 7">
            <a:extLst>
              <a:ext uri="{FF2B5EF4-FFF2-40B4-BE49-F238E27FC236}">
                <a16:creationId xmlns:a16="http://schemas.microsoft.com/office/drawing/2014/main" id="{747E81E0-DFCB-4E4B-8BB8-5CD0939E9C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71600" cy="685801"/>
          </a:xfrm>
          <a:prstGeom prst="rect">
            <a:avLst/>
          </a:prstGeom>
        </p:spPr>
      </p:pic>
      <p:sp>
        <p:nvSpPr>
          <p:cNvPr id="6" name="Footer Placeholder 5">
            <a:extLst>
              <a:ext uri="{FF2B5EF4-FFF2-40B4-BE49-F238E27FC236}">
                <a16:creationId xmlns:a16="http://schemas.microsoft.com/office/drawing/2014/main" id="{F10E7A15-47B1-4A0F-A614-13710964D042}"/>
              </a:ext>
            </a:extLst>
          </p:cNvPr>
          <p:cNvSpPr>
            <a:spLocks noGrp="1"/>
          </p:cNvSpPr>
          <p:nvPr>
            <p:ph type="ftr" sz="quarter" idx="11"/>
          </p:nvPr>
        </p:nvSpPr>
        <p:spPr/>
        <p:txBody>
          <a:bodyPr/>
          <a:lstStyle/>
          <a:p>
            <a:r>
              <a:rPr lang="en-US"/>
              <a:t>Faculty Name   Kunti Mishra   Unit IV</a:t>
            </a:r>
            <a:endParaRPr lang="en-US" dirty="0"/>
          </a:p>
        </p:txBody>
      </p:sp>
      <p:sp>
        <p:nvSpPr>
          <p:cNvPr id="2" name="Date Placeholder 1">
            <a:extLst>
              <a:ext uri="{FF2B5EF4-FFF2-40B4-BE49-F238E27FC236}">
                <a16:creationId xmlns:a16="http://schemas.microsoft.com/office/drawing/2014/main" id="{7833BA23-E556-4E99-9A2F-C3AA88FFF904}"/>
              </a:ext>
            </a:extLst>
          </p:cNvPr>
          <p:cNvSpPr>
            <a:spLocks noGrp="1"/>
          </p:cNvSpPr>
          <p:nvPr>
            <p:ph type="dt" sz="half" idx="10"/>
          </p:nvPr>
        </p:nvSpPr>
        <p:spPr/>
        <p:txBody>
          <a:bodyPr/>
          <a:lstStyle/>
          <a:p>
            <a:fld id="{5BC3ECC4-3A50-4570-86C8-60E9019BC6A7}" type="datetime1">
              <a:rPr lang="en-US" smtClean="0"/>
              <a:t>1/6/2023</a:t>
            </a:fld>
            <a:endParaRPr lang="en-US"/>
          </a:p>
        </p:txBody>
      </p:sp>
    </p:spTree>
    <p:extLst>
      <p:ext uri="{BB962C8B-B14F-4D97-AF65-F5344CB8AC3E}">
        <p14:creationId xmlns:p14="http://schemas.microsoft.com/office/powerpoint/2010/main" val="10198498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4525963"/>
          </a:xfrm>
        </p:spPr>
        <p:txBody>
          <a:bodyPr>
            <a:noAutofit/>
          </a:bodyPr>
          <a:lstStyle/>
          <a:p>
            <a:pPr marL="457200" indent="-457200" algn="just">
              <a:buAutoNum type="arabicPeriod"/>
            </a:pPr>
            <a:r>
              <a:rPr lang="en-US" sz="2000" dirty="0"/>
              <a:t>A basic knowledge in </a:t>
            </a:r>
            <a:r>
              <a:rPr lang="en-US" sz="2000" b="1" dirty="0"/>
              <a:t>probability theory</a:t>
            </a:r>
            <a:r>
              <a:rPr lang="en-US" sz="2000" dirty="0"/>
              <a:t>.</a:t>
            </a:r>
          </a:p>
          <a:p>
            <a:pPr marL="457200" indent="-457200" algn="just">
              <a:buAutoNum type="arabicPeriod"/>
            </a:pPr>
            <a:r>
              <a:rPr lang="en-US" sz="2000" dirty="0"/>
              <a:t>The student is able to reflect developed mathematical methods in </a:t>
            </a:r>
            <a:r>
              <a:rPr lang="en-US" sz="2000" b="1" dirty="0"/>
              <a:t>probability</a:t>
            </a:r>
            <a:r>
              <a:rPr lang="en-US" sz="2000" dirty="0"/>
              <a:t> and </a:t>
            </a:r>
            <a:r>
              <a:rPr lang="en-US" sz="2000" b="1" dirty="0"/>
              <a:t>statistics</a:t>
            </a:r>
            <a:r>
              <a:rPr lang="en-US" sz="2000" dirty="0"/>
              <a:t>.</a:t>
            </a:r>
          </a:p>
          <a:p>
            <a:pPr marL="457200" indent="-457200" algn="just">
              <a:buAutoNum type="arabicPeriod"/>
            </a:pPr>
            <a:r>
              <a:rPr lang="en-US" sz="2000" dirty="0"/>
              <a:t>Understand the concept of Probability and its usage in various business applications.</a:t>
            </a:r>
          </a:p>
          <a:p>
            <a:pPr marL="457200" indent="-457200" algn="just">
              <a:buFont typeface="Arial" pitchFamily="34" charset="0"/>
              <a:buAutoNum type="arabicPeriod"/>
            </a:pPr>
            <a:r>
              <a:rPr lang="en-US" sz="2000" dirty="0"/>
              <a:t>The </a:t>
            </a:r>
            <a:r>
              <a:rPr lang="en-US" sz="2000" b="1" dirty="0"/>
              <a:t>binomial distribution</a:t>
            </a:r>
            <a:r>
              <a:rPr lang="en-US" sz="2000" dirty="0"/>
              <a:t> model allows us to compute the </a:t>
            </a:r>
            <a:r>
              <a:rPr lang="en-US" sz="2000" b="1" dirty="0"/>
              <a:t>probability</a:t>
            </a:r>
            <a:r>
              <a:rPr lang="en-US" sz="2000" dirty="0"/>
              <a:t> of observing a specified number of "successes" when the process is repeated a specific number of times</a:t>
            </a:r>
          </a:p>
          <a:p>
            <a:pPr marL="457200" indent="-457200" algn="just">
              <a:buFont typeface="Arial" pitchFamily="34" charset="0"/>
              <a:buAutoNum type="arabicPeriod"/>
            </a:pPr>
            <a:r>
              <a:rPr lang="en-US" sz="2000" b="1" dirty="0"/>
              <a:t>Poisson Distribution </a:t>
            </a:r>
            <a:r>
              <a:rPr lang="en-US" sz="2000" dirty="0"/>
              <a:t>is a tool that helps to predict the probability of certain events from happening when you know how often the event has occurred. </a:t>
            </a:r>
          </a:p>
          <a:p>
            <a:pPr marL="457200" indent="-457200" algn="just">
              <a:buFont typeface="Arial" pitchFamily="34" charset="0"/>
              <a:buAutoNum type="arabicPeriod"/>
            </a:pPr>
            <a:r>
              <a:rPr lang="en-US" sz="2000" dirty="0"/>
              <a:t>To learn the characteristics of a typical </a:t>
            </a:r>
            <a:r>
              <a:rPr lang="en-US" sz="2000" b="1" dirty="0"/>
              <a:t>normal curve</a:t>
            </a:r>
            <a:r>
              <a:rPr lang="en-US" sz="2000" dirty="0"/>
              <a:t>. </a:t>
            </a:r>
          </a:p>
          <a:p>
            <a:pPr algn="just">
              <a:buNone/>
            </a:pPr>
            <a:r>
              <a:rPr lang="en-US" sz="2000" dirty="0"/>
              <a:t>7. To explore the key properties, such as the moment-generating function, mean and variance, of a </a:t>
            </a:r>
            <a:r>
              <a:rPr lang="en-US" sz="2000" b="1" dirty="0"/>
              <a:t>normal</a:t>
            </a:r>
            <a:r>
              <a:rPr lang="en-US" sz="2000" dirty="0"/>
              <a:t> random variable.</a:t>
            </a:r>
          </a:p>
          <a:p>
            <a:pPr marL="457200" indent="-457200">
              <a:buFont typeface="Arial" pitchFamily="34" charset="0"/>
              <a:buAutoNum type="arabicPeriod"/>
            </a:pPr>
            <a:endParaRPr lang="en-US" sz="2000" dirty="0"/>
          </a:p>
          <a:p>
            <a:pPr marL="457200" indent="-457200" algn="just">
              <a:buNone/>
            </a:pPr>
            <a:r>
              <a:rPr lang="en-US" sz="2200" dirty="0"/>
              <a:t>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p:cNvSpPr txBox="1">
            <a:spLocks/>
          </p:cNvSpPr>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Unit</a:t>
            </a:r>
            <a:r>
              <a:rPr kumimoji="0" lang="en-US" sz="2400" b="1" i="0" u="none" strike="noStrike" kern="1200" cap="none" spc="0" normalizeH="0" noProof="0" dirty="0">
                <a:ln>
                  <a:noFill/>
                </a:ln>
                <a:solidFill>
                  <a:schemeClr val="dk1"/>
                </a:solidFill>
                <a:effectLst/>
                <a:uLnTx/>
                <a:uFillTx/>
              </a:rPr>
              <a:t> Objective</a:t>
            </a:r>
            <a:r>
              <a:rPr lang="en-US" sz="2400" b="1" dirty="0">
                <a:solidFill>
                  <a:schemeClr val="tx1"/>
                </a:solidFill>
              </a:rPr>
              <a:t>(CO4) </a:t>
            </a:r>
            <a:endParaRPr kumimoji="0" lang="en-US" sz="2400" b="1" i="0" u="none" strike="noStrike" kern="1200" cap="none" spc="0" normalizeH="0" baseline="0" noProof="0" dirty="0">
              <a:ln>
                <a:noFill/>
              </a:ln>
              <a:solidFill>
                <a:schemeClr val="dk1"/>
              </a:solidFill>
              <a:effectLst/>
              <a:uLnTx/>
              <a:uFillTx/>
            </a:endParaRPr>
          </a:p>
        </p:txBody>
      </p:sp>
      <p:pic>
        <p:nvPicPr>
          <p:cNvPr id="8" name="Picture 7">
            <a:extLst>
              <a:ext uri="{FF2B5EF4-FFF2-40B4-BE49-F238E27FC236}">
                <a16:creationId xmlns:a16="http://schemas.microsoft.com/office/drawing/2014/main" id="{31BFBA4B-0626-47F1-9FA0-FC84AE918E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71600" cy="685801"/>
          </a:xfrm>
          <a:prstGeom prst="rect">
            <a:avLst/>
          </a:prstGeom>
        </p:spPr>
      </p:pic>
      <p:sp>
        <p:nvSpPr>
          <p:cNvPr id="5" name="Footer Placeholder 4">
            <a:extLst>
              <a:ext uri="{FF2B5EF4-FFF2-40B4-BE49-F238E27FC236}">
                <a16:creationId xmlns:a16="http://schemas.microsoft.com/office/drawing/2014/main" id="{87054504-2733-43BD-A488-7ABE7B473DBF}"/>
              </a:ext>
            </a:extLst>
          </p:cNvPr>
          <p:cNvSpPr>
            <a:spLocks noGrp="1"/>
          </p:cNvSpPr>
          <p:nvPr>
            <p:ph type="ftr" sz="quarter" idx="11"/>
          </p:nvPr>
        </p:nvSpPr>
        <p:spPr/>
        <p:txBody>
          <a:bodyPr/>
          <a:lstStyle/>
          <a:p>
            <a:r>
              <a:rPr lang="en-US"/>
              <a:t>Faculty Name   Kunti Mishra   Unit IV</a:t>
            </a:r>
            <a:endParaRPr lang="en-US" dirty="0"/>
          </a:p>
        </p:txBody>
      </p:sp>
      <p:sp>
        <p:nvSpPr>
          <p:cNvPr id="2" name="Date Placeholder 1">
            <a:extLst>
              <a:ext uri="{FF2B5EF4-FFF2-40B4-BE49-F238E27FC236}">
                <a16:creationId xmlns:a16="http://schemas.microsoft.com/office/drawing/2014/main" id="{2C02BFA6-8E32-4152-9408-5C1554E5E9C0}"/>
              </a:ext>
            </a:extLst>
          </p:cNvPr>
          <p:cNvSpPr>
            <a:spLocks noGrp="1"/>
          </p:cNvSpPr>
          <p:nvPr>
            <p:ph type="dt" sz="half" idx="10"/>
          </p:nvPr>
        </p:nvSpPr>
        <p:spPr/>
        <p:txBody>
          <a:bodyPr/>
          <a:lstStyle/>
          <a:p>
            <a:fld id="{11990A90-4F09-49A6-BDF0-AE27E2254F63}" type="datetime1">
              <a:rPr lang="en-US" smtClean="0"/>
              <a:t>1/6/2023</a:t>
            </a:fld>
            <a:endParaRPr lang="en-US"/>
          </a:p>
        </p:txBody>
      </p:sp>
    </p:spTree>
  </p:cSld>
  <p:clrMapOvr>
    <a:masterClrMapping/>
  </p:clrMapOvr>
  <p:transition spd="med" advTm="2000">
    <p:wipe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0"/>
            <a:ext cx="8229600" cy="3916363"/>
          </a:xfrm>
        </p:spPr>
        <p:txBody>
          <a:bodyPr>
            <a:noAutofit/>
          </a:bodyPr>
          <a:lstStyle/>
          <a:p>
            <a:pPr marL="457200" indent="-457200" algn="just">
              <a:buNone/>
            </a:pPr>
            <a:r>
              <a:rPr lang="en-US" sz="2200" dirty="0"/>
              <a:t>	</a:t>
            </a:r>
            <a:r>
              <a:rPr lang="en-US" sz="2000" dirty="0"/>
              <a:t>The </a:t>
            </a:r>
            <a:r>
              <a:rPr lang="en-US" sz="2000" b="1" dirty="0"/>
              <a:t>probability distributions</a:t>
            </a:r>
            <a:r>
              <a:rPr lang="en-US" sz="2000" dirty="0"/>
              <a:t> are very much helpful for making predictions. Estimates and predictions form an </a:t>
            </a:r>
            <a:r>
              <a:rPr lang="en-US" sz="2000" b="1" dirty="0"/>
              <a:t>important</a:t>
            </a:r>
            <a:r>
              <a:rPr lang="en-US" sz="2000" dirty="0"/>
              <a:t> part of research investigation. With the help of Probability distributions, we make estimates and predictions for the further analysis. </a:t>
            </a:r>
            <a:r>
              <a:rPr lang="en-US" sz="2000" b="1" dirty="0"/>
              <a:t>	</a:t>
            </a:r>
          </a:p>
          <a:p>
            <a:pPr marL="457200" indent="-457200" algn="just">
              <a:buNone/>
            </a:pPr>
            <a:r>
              <a:rPr lang="en-US" sz="2000" dirty="0"/>
              <a:t>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p:cNvSpPr>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noProof="0" dirty="0">
                <a:ln>
                  <a:noFill/>
                </a:ln>
                <a:solidFill>
                  <a:schemeClr val="dk1"/>
                </a:solidFill>
                <a:effectLst/>
                <a:uLnTx/>
                <a:uFillTx/>
              </a:rPr>
              <a:t>Topic Objective</a:t>
            </a:r>
            <a:r>
              <a:rPr lang="en-US" sz="2400" b="1" dirty="0">
                <a:solidFill>
                  <a:schemeClr val="tx1"/>
                </a:solidFill>
              </a:rPr>
              <a:t>(CO4) </a:t>
            </a:r>
            <a:endParaRPr kumimoji="0" lang="en-US" sz="2400" b="1" i="0" u="none" strike="noStrike" kern="1200" cap="none" spc="0" normalizeH="0" baseline="0" noProof="0" dirty="0">
              <a:ln>
                <a:noFill/>
              </a:ln>
              <a:solidFill>
                <a:schemeClr val="dk1"/>
              </a:solidFill>
              <a:effectLst/>
              <a:uLnTx/>
              <a:uFillTx/>
            </a:endParaRPr>
          </a:p>
        </p:txBody>
      </p:sp>
      <p:pic>
        <p:nvPicPr>
          <p:cNvPr id="8" name="Picture 7">
            <a:extLst>
              <a:ext uri="{FF2B5EF4-FFF2-40B4-BE49-F238E27FC236}">
                <a16:creationId xmlns:a16="http://schemas.microsoft.com/office/drawing/2014/main" id="{4A0DE48C-08CD-4C4D-8157-E8F3D2BC5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71600" cy="685801"/>
          </a:xfrm>
          <a:prstGeom prst="rect">
            <a:avLst/>
          </a:prstGeom>
        </p:spPr>
      </p:pic>
      <p:sp>
        <p:nvSpPr>
          <p:cNvPr id="5" name="Footer Placeholder 4">
            <a:extLst>
              <a:ext uri="{FF2B5EF4-FFF2-40B4-BE49-F238E27FC236}">
                <a16:creationId xmlns:a16="http://schemas.microsoft.com/office/drawing/2014/main" id="{FF4A4404-9CC0-4F03-96BE-897965BDA64D}"/>
              </a:ext>
            </a:extLst>
          </p:cNvPr>
          <p:cNvSpPr>
            <a:spLocks noGrp="1"/>
          </p:cNvSpPr>
          <p:nvPr>
            <p:ph type="ftr" sz="quarter" idx="11"/>
          </p:nvPr>
        </p:nvSpPr>
        <p:spPr/>
        <p:txBody>
          <a:bodyPr/>
          <a:lstStyle/>
          <a:p>
            <a:r>
              <a:rPr lang="en-US"/>
              <a:t>Faculty Name   Kunti Mishra   Unit IV</a:t>
            </a:r>
            <a:endParaRPr lang="en-US" dirty="0"/>
          </a:p>
        </p:txBody>
      </p:sp>
      <p:sp>
        <p:nvSpPr>
          <p:cNvPr id="2" name="Date Placeholder 1">
            <a:extLst>
              <a:ext uri="{FF2B5EF4-FFF2-40B4-BE49-F238E27FC236}">
                <a16:creationId xmlns:a16="http://schemas.microsoft.com/office/drawing/2014/main" id="{71FA9B08-FFB6-4456-9854-910078FA77E3}"/>
              </a:ext>
            </a:extLst>
          </p:cNvPr>
          <p:cNvSpPr>
            <a:spLocks noGrp="1"/>
          </p:cNvSpPr>
          <p:nvPr>
            <p:ph type="dt" sz="half" idx="10"/>
          </p:nvPr>
        </p:nvSpPr>
        <p:spPr/>
        <p:txBody>
          <a:bodyPr/>
          <a:lstStyle/>
          <a:p>
            <a:fld id="{3416A6F5-74FF-476D-ACC1-C0AD9885D252}" type="datetime1">
              <a:rPr lang="en-US" smtClean="0"/>
              <a:t>1/6/2023</a:t>
            </a:fld>
            <a:endParaRPr lang="en-US"/>
          </a:p>
        </p:txBody>
      </p:sp>
    </p:spTree>
  </p:cSld>
  <p:clrMapOvr>
    <a:masterClrMapping/>
  </p:clrMapOvr>
  <p:transition spd="med" advTm="2000">
    <p:wipe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648200"/>
          </a:xfrm>
        </p:spPr>
        <p:txBody>
          <a:bodyPr>
            <a:normAutofit/>
          </a:bodyPr>
          <a:lstStyle/>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r>
              <a:rPr lang="en-US" sz="2200" dirty="0"/>
              <a:t>					</a:t>
            </a:r>
          </a:p>
          <a:p>
            <a:pPr marL="0" indent="0">
              <a:buNone/>
            </a:pPr>
            <a:endParaRPr lang="en-US" sz="2200" dirty="0"/>
          </a:p>
          <a:p>
            <a:pPr marL="0" indent="0">
              <a:buNone/>
            </a:pPr>
            <a:endParaRPr lang="en-US" sz="22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Probability </a:t>
            </a:r>
            <a:r>
              <a:rPr kumimoji="0" lang="en-US" sz="2400" b="1" i="0" u="none" strike="noStrike" kern="1200" cap="none" spc="0" normalizeH="0" baseline="0" noProof="0" dirty="0">
                <a:ln>
                  <a:noFill/>
                </a:ln>
                <a:solidFill>
                  <a:schemeClr val="dk1"/>
                </a:solidFill>
                <a:effectLst/>
                <a:uLnTx/>
                <a:uFillTx/>
              </a:rPr>
              <a:t> distributions</a:t>
            </a:r>
            <a:r>
              <a:rPr lang="en-US" sz="2400" b="1" dirty="0"/>
              <a:t>(CO4)</a:t>
            </a:r>
            <a:endParaRPr kumimoji="0" lang="en-US" sz="2400" b="1" i="0" u="none" strike="noStrike" kern="1200" cap="none" spc="0" normalizeH="0" baseline="0" noProof="0" dirty="0">
              <a:ln>
                <a:noFill/>
              </a:ln>
              <a:solidFill>
                <a:schemeClr val="dk1"/>
              </a:solidFill>
              <a:effectLst/>
              <a:uLnTx/>
              <a:uFillTx/>
            </a:endParaRPr>
          </a:p>
        </p:txBody>
      </p:sp>
      <p:sp>
        <p:nvSpPr>
          <p:cNvPr id="2" name="Oval 1"/>
          <p:cNvSpPr/>
          <p:nvPr/>
        </p:nvSpPr>
        <p:spPr>
          <a:xfrm>
            <a:off x="2743200" y="1066800"/>
            <a:ext cx="3733800" cy="144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Theoretical  probability distribution</a:t>
            </a:r>
          </a:p>
        </p:txBody>
      </p:sp>
      <p:cxnSp>
        <p:nvCxnSpPr>
          <p:cNvPr id="10" name="Straight Arrow Connector 9"/>
          <p:cNvCxnSpPr/>
          <p:nvPr/>
        </p:nvCxnSpPr>
        <p:spPr>
          <a:xfrm flipH="1">
            <a:off x="2895600" y="2514600"/>
            <a:ext cx="1219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5308948" y="2514600"/>
            <a:ext cx="1066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914400" y="3009900"/>
            <a:ext cx="27432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Discrete probability distributions</a:t>
            </a:r>
          </a:p>
        </p:txBody>
      </p:sp>
      <p:sp>
        <p:nvSpPr>
          <p:cNvPr id="14" name="Oval 13"/>
          <p:cNvSpPr/>
          <p:nvPr/>
        </p:nvSpPr>
        <p:spPr>
          <a:xfrm>
            <a:off x="5791200" y="3009900"/>
            <a:ext cx="25146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Continuous probability distributions</a:t>
            </a:r>
          </a:p>
        </p:txBody>
      </p:sp>
      <p:sp>
        <p:nvSpPr>
          <p:cNvPr id="15" name="Rectangle 14"/>
          <p:cNvSpPr/>
          <p:nvPr/>
        </p:nvSpPr>
        <p:spPr>
          <a:xfrm>
            <a:off x="990600" y="4457700"/>
            <a:ext cx="30480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itchFamily="34" charset="0"/>
              <a:buChar char="•"/>
            </a:pPr>
            <a:r>
              <a:rPr lang="en-US" sz="2200" dirty="0"/>
              <a:t>Binomial Distribution</a:t>
            </a:r>
          </a:p>
          <a:p>
            <a:pPr marL="285750" indent="-285750" algn="ctr">
              <a:buFont typeface="Arial" pitchFamily="34" charset="0"/>
              <a:buChar char="•"/>
            </a:pPr>
            <a:r>
              <a:rPr lang="en-US" sz="2200" dirty="0"/>
              <a:t>Poisson Distribution</a:t>
            </a:r>
          </a:p>
        </p:txBody>
      </p:sp>
      <p:sp>
        <p:nvSpPr>
          <p:cNvPr id="16" name="Rectangle 15"/>
          <p:cNvSpPr/>
          <p:nvPr/>
        </p:nvSpPr>
        <p:spPr>
          <a:xfrm>
            <a:off x="5486400" y="4572000"/>
            <a:ext cx="2971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itchFamily="34" charset="0"/>
              <a:buChar char="•"/>
            </a:pPr>
            <a:r>
              <a:rPr lang="en-US" sz="2000" dirty="0"/>
              <a:t>Normal Distribution </a:t>
            </a:r>
          </a:p>
          <a:p>
            <a:pPr marL="285750" indent="-285750" algn="ctr">
              <a:buFont typeface="Arial" pitchFamily="34" charset="0"/>
              <a:buChar char="•"/>
            </a:pPr>
            <a:r>
              <a:rPr lang="en-US" sz="2000" dirty="0"/>
              <a:t>t- Distribution</a:t>
            </a:r>
          </a:p>
          <a:p>
            <a:pPr marL="285750" indent="-285750" algn="ctr">
              <a:buFont typeface="Arial" pitchFamily="34" charset="0"/>
              <a:buChar char="•"/>
            </a:pPr>
            <a:r>
              <a:rPr lang="en-US" sz="2000" dirty="0"/>
              <a:t>F-Distribution</a:t>
            </a:r>
          </a:p>
        </p:txBody>
      </p:sp>
      <p:cxnSp>
        <p:nvCxnSpPr>
          <p:cNvPr id="21" name="Straight Arrow Connector 20"/>
          <p:cNvCxnSpPr/>
          <p:nvPr/>
        </p:nvCxnSpPr>
        <p:spPr>
          <a:xfrm>
            <a:off x="7061548" y="4015375"/>
            <a:ext cx="0" cy="571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286000" y="4015375"/>
            <a:ext cx="0" cy="4423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2531C76B-CDCD-47D4-BE4E-D8296CAB1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71600" cy="685801"/>
          </a:xfrm>
          <a:prstGeom prst="rect">
            <a:avLst/>
          </a:prstGeom>
        </p:spPr>
      </p:pic>
      <p:sp>
        <p:nvSpPr>
          <p:cNvPr id="8" name="Footer Placeholder 7">
            <a:extLst>
              <a:ext uri="{FF2B5EF4-FFF2-40B4-BE49-F238E27FC236}">
                <a16:creationId xmlns:a16="http://schemas.microsoft.com/office/drawing/2014/main" id="{5EC2AD85-717F-4BBF-AB3B-A59FBCEB3169}"/>
              </a:ext>
            </a:extLst>
          </p:cNvPr>
          <p:cNvSpPr>
            <a:spLocks noGrp="1"/>
          </p:cNvSpPr>
          <p:nvPr>
            <p:ph type="ftr" sz="quarter" idx="11"/>
          </p:nvPr>
        </p:nvSpPr>
        <p:spPr/>
        <p:txBody>
          <a:bodyPr/>
          <a:lstStyle/>
          <a:p>
            <a:r>
              <a:rPr lang="en-US"/>
              <a:t>Faculty Name   Kunti Mishra   Unit IV</a:t>
            </a:r>
            <a:endParaRPr lang="en-US" dirty="0"/>
          </a:p>
        </p:txBody>
      </p:sp>
      <p:sp>
        <p:nvSpPr>
          <p:cNvPr id="5" name="Date Placeholder 4">
            <a:extLst>
              <a:ext uri="{FF2B5EF4-FFF2-40B4-BE49-F238E27FC236}">
                <a16:creationId xmlns:a16="http://schemas.microsoft.com/office/drawing/2014/main" id="{B2BA2651-D8F9-47D2-80C7-2C94F7BCFE96}"/>
              </a:ext>
            </a:extLst>
          </p:cNvPr>
          <p:cNvSpPr>
            <a:spLocks noGrp="1"/>
          </p:cNvSpPr>
          <p:nvPr>
            <p:ph type="dt" sz="half" idx="10"/>
          </p:nvPr>
        </p:nvSpPr>
        <p:spPr/>
        <p:txBody>
          <a:bodyPr/>
          <a:lstStyle/>
          <a:p>
            <a:fld id="{233F2D66-35FC-4ED3-BF06-17B19BD4E7A5}" type="datetime1">
              <a:rPr lang="en-US" smtClean="0"/>
              <a:t>1/6/2023</a:t>
            </a:fld>
            <a:endParaRPr lang="en-US"/>
          </a:p>
        </p:txBody>
      </p:sp>
    </p:spTree>
    <p:extLst>
      <p:ext uri="{BB962C8B-B14F-4D97-AF65-F5344CB8AC3E}">
        <p14:creationId xmlns:p14="http://schemas.microsoft.com/office/powerpoint/2010/main" val="172425869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heel(1)">
                                      <p:cBhvr>
                                        <p:cTn id="12" dur="2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heel(1)">
                                      <p:cBhvr>
                                        <p:cTn id="17" dur="20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ppt_x"/>
                                          </p:val>
                                        </p:tav>
                                        <p:tav tm="100000">
                                          <p:val>
                                            <p:strVal val="#ppt_x"/>
                                          </p:val>
                                        </p:tav>
                                      </p:tavLst>
                                    </p:anim>
                                    <p:anim calcmode="lin" valueType="num">
                                      <p:cBhvr additive="base">
                                        <p:cTn id="2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250"/>
                                  </p:stCondLst>
                                  <p:childTnLst>
                                    <p:set>
                                      <p:cBhvr>
                                        <p:cTn id="27" dur="1" fill="hold">
                                          <p:stCondLst>
                                            <p:cond delay="0"/>
                                          </p:stCondLst>
                                        </p:cTn>
                                        <p:tgtEl>
                                          <p:spTgt spid="16"/>
                                        </p:tgtEl>
                                        <p:attrNameLst>
                                          <p:attrName>style.visibility</p:attrName>
                                        </p:attrNameLst>
                                      </p:cBhvr>
                                      <p:to>
                                        <p:strVal val="visible"/>
                                      </p:to>
                                    </p:set>
                                    <p:anim calcmode="lin" valueType="num">
                                      <p:cBhvr additive="base">
                                        <p:cTn id="28" dur="1000" fill="hold"/>
                                        <p:tgtEl>
                                          <p:spTgt spid="16"/>
                                        </p:tgtEl>
                                        <p:attrNameLst>
                                          <p:attrName>ppt_x</p:attrName>
                                        </p:attrNameLst>
                                      </p:cBhvr>
                                      <p:tavLst>
                                        <p:tav tm="0">
                                          <p:val>
                                            <p:strVal val="#ppt_x"/>
                                          </p:val>
                                        </p:tav>
                                        <p:tav tm="100000">
                                          <p:val>
                                            <p:strVal val="#ppt_x"/>
                                          </p:val>
                                        </p:tav>
                                      </p:tavLst>
                                    </p:anim>
                                    <p:anim calcmode="lin" valueType="num">
                                      <p:cBhvr additive="base">
                                        <p:cTn id="29" dur="10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P spid="14" grpId="0" animBg="1"/>
      <p:bldP spid="15" grpId="0" animBg="1"/>
      <p:bldP spid="1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0" indent="0" algn="just">
                  <a:buNone/>
                </a:pPr>
                <a:r>
                  <a:rPr lang="en-US" sz="2000" b="1" dirty="0"/>
                  <a:t>Binomial Probability Distribution:</a:t>
                </a:r>
                <a:r>
                  <a:rPr lang="en-US" sz="2000" dirty="0"/>
                  <a:t> Probability distribution defined as follows is known as binomial Probability distribution.</a:t>
                </a:r>
                <a:endParaRPr lang="en-US" sz="2000" i="1" dirty="0">
                  <a:latin typeface="Cambria Math"/>
                </a:endParaRPr>
              </a:p>
              <a:p>
                <a:pPr marL="0" indent="0" algn="just">
                  <a:buNone/>
                </a:pPr>
                <a:endParaRPr lang="en-US" sz="2000" dirty="0"/>
              </a:p>
              <a:p>
                <a:pPr marL="0" indent="0" algn="just">
                  <a:buNone/>
                </a:pPr>
                <a:endParaRPr lang="en-US" sz="2000" dirty="0"/>
              </a:p>
              <a:p>
                <a:pPr marL="0" indent="0" algn="just">
                  <a:buNone/>
                </a:pPr>
                <a:r>
                  <a:rPr lang="en-US" sz="2000" dirty="0"/>
                  <a:t>Where n is  no of trial which are finite ,r be the success in n trials and </a:t>
                </a:r>
              </a:p>
              <a:p>
                <a:pPr marL="0" indent="0" algn="just">
                  <a:buNone/>
                </a:pPr>
                <a14:m>
                  <m:oMath xmlns:m="http://schemas.openxmlformats.org/officeDocument/2006/math">
                    <m:r>
                      <a:rPr lang="en-US" sz="2000" b="0" i="1" smtClean="0">
                        <a:latin typeface="Cambria Math"/>
                      </a:rPr>
                      <m:t>𝑝</m:t>
                    </m:r>
                    <m:r>
                      <a:rPr lang="en-US" sz="2000" b="0" i="1" smtClean="0">
                        <a:latin typeface="Cambria Math"/>
                      </a:rPr>
                      <m:t>+</m:t>
                    </m:r>
                    <m:r>
                      <a:rPr lang="en-US" sz="2000" b="0" i="1" smtClean="0">
                        <a:latin typeface="Cambria Math"/>
                      </a:rPr>
                      <m:t>𝑞</m:t>
                    </m:r>
                    <m:r>
                      <a:rPr lang="en-US" sz="2000" b="0" i="1" smtClean="0">
                        <a:latin typeface="Cambria Math"/>
                      </a:rPr>
                      <m:t>=1</m:t>
                    </m:r>
                  </m:oMath>
                </a14:m>
                <a:r>
                  <a:rPr lang="en-US" sz="2000" dirty="0"/>
                  <a:t>, p is probability of success and q is probability of failure.</a:t>
                </a:r>
              </a:p>
              <a:p>
                <a:pPr marL="0" indent="0" algn="just">
                  <a:buNone/>
                </a:pPr>
                <a:r>
                  <a:rPr lang="en-US" sz="2000" dirty="0"/>
                  <a:t>Assumptions For Binomial distribution:</a:t>
                </a:r>
              </a:p>
              <a:p>
                <a:pPr algn="just"/>
                <a:r>
                  <a:rPr lang="en-US" sz="2000" dirty="0"/>
                  <a:t>n, the number of trials is finite</a:t>
                </a:r>
              </a:p>
              <a:p>
                <a:pPr algn="just"/>
                <a:r>
                  <a:rPr lang="en-US" sz="2000" dirty="0"/>
                  <a:t>Each trial has only two possible outcomes usually called success and failure.</a:t>
                </a:r>
              </a:p>
              <a:p>
                <a:pPr algn="just"/>
                <a:r>
                  <a:rPr lang="en-US" sz="2000" dirty="0"/>
                  <a:t>All trials are independent.</a:t>
                </a:r>
              </a:p>
              <a:p>
                <a:pPr algn="just"/>
                <a:r>
                  <a:rPr lang="en-US" sz="2000" dirty="0"/>
                  <a:t>p and q is constant for all trials.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a:blip r:embed="rId2"/>
                <a:stretch>
                  <a:fillRect l="-815" t="-809" r="-741"/>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a:ln>
                  <a:noFill/>
                </a:ln>
                <a:solidFill>
                  <a:schemeClr val="dk1"/>
                </a:solidFill>
                <a:effectLst/>
                <a:uLnTx/>
                <a:uFillTx/>
                <a:latin typeface="+mn-lt"/>
                <a:ea typeface="+mn-ea"/>
                <a:cs typeface="+mn-cs"/>
              </a:rPr>
              <a:t>Binomial </a:t>
            </a:r>
            <a:r>
              <a:rPr lang="en-US" sz="2400" b="1" dirty="0"/>
              <a:t>Distribution(CO4)</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mc:AlternateContent xmlns:mc="http://schemas.openxmlformats.org/markup-compatibility/2006" xmlns:a14="http://schemas.microsoft.com/office/drawing/2010/main">
        <mc:Choice Requires="a14">
          <p:sp>
            <p:nvSpPr>
              <p:cNvPr id="2" name="Rectangle 1"/>
              <p:cNvSpPr/>
              <p:nvPr/>
            </p:nvSpPr>
            <p:spPr>
              <a:xfrm>
                <a:off x="1905000" y="1828800"/>
                <a:ext cx="5943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smtClean="0">
                        <a:latin typeface="Cambria Math"/>
                      </a:rPr>
                      <m:t>𝑃</m:t>
                    </m:r>
                    <m:d>
                      <m:dPr>
                        <m:ctrlPr>
                          <a:rPr lang="en-US" i="1">
                            <a:latin typeface="Cambria Math" panose="02040503050406030204" pitchFamily="18" charset="0"/>
                          </a:rPr>
                        </m:ctrlPr>
                      </m:dPr>
                      <m:e>
                        <m:r>
                          <a:rPr lang="en-US" i="1">
                            <a:latin typeface="Cambria Math"/>
                          </a:rPr>
                          <m:t>𝑋</m:t>
                        </m:r>
                        <m:r>
                          <a:rPr lang="en-US" i="1">
                            <a:latin typeface="Cambria Math"/>
                          </a:rPr>
                          <m:t>=</m:t>
                        </m:r>
                        <m:r>
                          <a:rPr lang="en-US" i="1">
                            <a:latin typeface="Cambria Math"/>
                          </a:rPr>
                          <m:t>𝑟</m:t>
                        </m:r>
                      </m:e>
                    </m:d>
                    <m:r>
                      <a:rPr lang="en-US" i="1">
                        <a:latin typeface="Cambria Math"/>
                      </a:rPr>
                      <m:t>=</m:t>
                    </m:r>
                    <m:sSub>
                      <m:sSubPr>
                        <m:ctrlPr>
                          <a:rPr lang="en-US" i="1">
                            <a:latin typeface="Cambria Math" panose="02040503050406030204" pitchFamily="18" charset="0"/>
                          </a:rPr>
                        </m:ctrlPr>
                      </m:sSubPr>
                      <m:e>
                        <m:sPre>
                          <m:sPrePr>
                            <m:ctrlPr>
                              <a:rPr lang="en-US" i="1">
                                <a:latin typeface="Cambria Math" panose="02040503050406030204" pitchFamily="18" charset="0"/>
                              </a:rPr>
                            </m:ctrlPr>
                          </m:sPrePr>
                          <m:sub>
                            <m:r>
                              <a:rPr lang="en-IN" b="0" i="1" smtClean="0">
                                <a:latin typeface="Cambria Math" panose="02040503050406030204" pitchFamily="18" charset="0"/>
                              </a:rPr>
                              <m:t> </m:t>
                            </m:r>
                          </m:sub>
                          <m:sup>
                            <m:r>
                              <a:rPr lang="en-US" i="1">
                                <a:latin typeface="Cambria Math"/>
                              </a:rPr>
                              <m:t>𝑛</m:t>
                            </m:r>
                          </m:sup>
                          <m:e>
                            <m:r>
                              <a:rPr lang="en-US" i="1">
                                <a:latin typeface="Cambria Math"/>
                              </a:rPr>
                              <m:t>𝐶</m:t>
                            </m:r>
                          </m:e>
                        </m:sPre>
                      </m:e>
                      <m:sub>
                        <m:r>
                          <a:rPr lang="en-US" i="1">
                            <a:latin typeface="Cambria Math"/>
                          </a:rPr>
                          <m:t>𝑟</m:t>
                        </m:r>
                      </m:sub>
                    </m:sSub>
                    <m:sSup>
                      <m:sSupPr>
                        <m:ctrlPr>
                          <a:rPr lang="en-US" i="1">
                            <a:latin typeface="Cambria Math" panose="02040503050406030204" pitchFamily="18" charset="0"/>
                          </a:rPr>
                        </m:ctrlPr>
                      </m:sSupPr>
                      <m:e>
                        <m:r>
                          <a:rPr lang="en-US" i="1">
                            <a:latin typeface="Cambria Math"/>
                          </a:rPr>
                          <m:t>𝑝</m:t>
                        </m:r>
                      </m:e>
                      <m:sup>
                        <m:r>
                          <a:rPr lang="en-US" i="1">
                            <a:latin typeface="Cambria Math"/>
                          </a:rPr>
                          <m:t>𝑟</m:t>
                        </m:r>
                      </m:sup>
                    </m:sSup>
                    <m:sSup>
                      <m:sSupPr>
                        <m:ctrlPr>
                          <a:rPr lang="en-US" i="1">
                            <a:latin typeface="Cambria Math" panose="02040503050406030204" pitchFamily="18" charset="0"/>
                          </a:rPr>
                        </m:ctrlPr>
                      </m:sSupPr>
                      <m:e>
                        <m:r>
                          <a:rPr lang="en-US" i="1">
                            <a:latin typeface="Cambria Math"/>
                          </a:rPr>
                          <m:t>𝑞</m:t>
                        </m:r>
                      </m:e>
                      <m:sup>
                        <m:r>
                          <a:rPr lang="en-US" i="1">
                            <a:latin typeface="Cambria Math"/>
                          </a:rPr>
                          <m:t>𝑛</m:t>
                        </m:r>
                        <m:r>
                          <a:rPr lang="en-US" i="1">
                            <a:latin typeface="Cambria Math"/>
                          </a:rPr>
                          <m:t>−</m:t>
                        </m:r>
                        <m:r>
                          <a:rPr lang="en-US" i="1">
                            <a:latin typeface="Cambria Math"/>
                          </a:rPr>
                          <m:t>𝑟</m:t>
                        </m:r>
                      </m:sup>
                    </m:sSup>
                  </m:oMath>
                </a14:m>
                <a:r>
                  <a:rPr lang="en-US" dirty="0"/>
                  <a:t>,</a:t>
                </a:r>
                <a14:m>
                  <m:oMath xmlns:m="http://schemas.openxmlformats.org/officeDocument/2006/math">
                    <m:r>
                      <a:rPr lang="en-US" i="1" dirty="0">
                        <a:latin typeface="Cambria Math"/>
                      </a:rPr>
                      <m:t>𝑟</m:t>
                    </m:r>
                    <m:r>
                      <a:rPr lang="en-US" i="1" dirty="0">
                        <a:latin typeface="Cambria Math"/>
                      </a:rPr>
                      <m:t>=1,2…</m:t>
                    </m:r>
                    <m:r>
                      <a:rPr lang="en-US" i="1" dirty="0">
                        <a:latin typeface="Cambria Math"/>
                      </a:rPr>
                      <m:t>𝑛</m:t>
                    </m:r>
                  </m:oMath>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1905000" y="1828800"/>
                <a:ext cx="5943600" cy="609600"/>
              </a:xfrm>
              <a:prstGeom prst="rect">
                <a:avLst/>
              </a:prstGeom>
              <a:blipFill>
                <a:blip r:embed="rId3"/>
                <a:stretch>
                  <a:fillRect/>
                </a:stretch>
              </a:blipFill>
            </p:spPr>
            <p:txBody>
              <a:bodyPr/>
              <a:lstStyle/>
              <a:p>
                <a:r>
                  <a:rPr lang="en-IN">
                    <a:noFill/>
                  </a:rPr>
                  <a:t> </a:t>
                </a:r>
              </a:p>
            </p:txBody>
          </p:sp>
        </mc:Fallback>
      </mc:AlternateContent>
      <p:pic>
        <p:nvPicPr>
          <p:cNvPr id="10" name="Picture 9">
            <a:extLst>
              <a:ext uri="{FF2B5EF4-FFF2-40B4-BE49-F238E27FC236}">
                <a16:creationId xmlns:a16="http://schemas.microsoft.com/office/drawing/2014/main" id="{C2C52E69-F9AE-4D59-8C57-46E9F763E0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371600" cy="685801"/>
          </a:xfrm>
          <a:prstGeom prst="rect">
            <a:avLst/>
          </a:prstGeom>
        </p:spPr>
      </p:pic>
      <p:sp>
        <p:nvSpPr>
          <p:cNvPr id="8" name="Footer Placeholder 7">
            <a:extLst>
              <a:ext uri="{FF2B5EF4-FFF2-40B4-BE49-F238E27FC236}">
                <a16:creationId xmlns:a16="http://schemas.microsoft.com/office/drawing/2014/main" id="{030464C2-96F9-4004-9831-37D23D742EC4}"/>
              </a:ext>
            </a:extLst>
          </p:cNvPr>
          <p:cNvSpPr>
            <a:spLocks noGrp="1"/>
          </p:cNvSpPr>
          <p:nvPr>
            <p:ph type="ftr" sz="quarter" idx="11"/>
          </p:nvPr>
        </p:nvSpPr>
        <p:spPr/>
        <p:txBody>
          <a:bodyPr/>
          <a:lstStyle/>
          <a:p>
            <a:r>
              <a:rPr lang="en-US"/>
              <a:t>Faculty Name   Kunti Mishra   Unit IV</a:t>
            </a:r>
            <a:endParaRPr lang="en-US" dirty="0"/>
          </a:p>
        </p:txBody>
      </p:sp>
      <p:sp>
        <p:nvSpPr>
          <p:cNvPr id="5" name="Date Placeholder 4">
            <a:extLst>
              <a:ext uri="{FF2B5EF4-FFF2-40B4-BE49-F238E27FC236}">
                <a16:creationId xmlns:a16="http://schemas.microsoft.com/office/drawing/2014/main" id="{01E73880-E986-406C-832D-DB6658972323}"/>
              </a:ext>
            </a:extLst>
          </p:cNvPr>
          <p:cNvSpPr>
            <a:spLocks noGrp="1"/>
          </p:cNvSpPr>
          <p:nvPr>
            <p:ph type="dt" sz="half" idx="10"/>
          </p:nvPr>
        </p:nvSpPr>
        <p:spPr/>
        <p:txBody>
          <a:bodyPr/>
          <a:lstStyle/>
          <a:p>
            <a:fld id="{CDCF7836-CB54-4D15-9385-C217BED61428}" type="datetime1">
              <a:rPr lang="en-US" smtClean="0"/>
              <a:t>1/6/2023</a:t>
            </a:fld>
            <a:endParaRPr lang="en-US"/>
          </a:p>
        </p:txBody>
      </p:sp>
    </p:spTree>
    <p:extLst>
      <p:ext uri="{BB962C8B-B14F-4D97-AF65-F5344CB8AC3E}">
        <p14:creationId xmlns:p14="http://schemas.microsoft.com/office/powerpoint/2010/main" val="207499096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000" b="1" dirty="0"/>
                  <a:t>Recurrence or recursion formula:</a:t>
                </a:r>
              </a:p>
              <a:p>
                <a:pPr marL="0" indent="0">
                  <a:buNone/>
                </a:pPr>
                <a14:m>
                  <m:oMath xmlns:m="http://schemas.openxmlformats.org/officeDocument/2006/math">
                    <m:r>
                      <a:rPr lang="en-US" sz="2000" i="1">
                        <a:latin typeface="Cambria Math"/>
                      </a:rPr>
                      <m:t>𝑃</m:t>
                    </m:r>
                    <m:d>
                      <m:dPr>
                        <m:ctrlPr>
                          <a:rPr lang="en-US" sz="2000" i="1">
                            <a:latin typeface="Cambria Math" panose="02040503050406030204" pitchFamily="18" charset="0"/>
                          </a:rPr>
                        </m:ctrlPr>
                      </m:dPr>
                      <m:e>
                        <m:r>
                          <a:rPr lang="en-US" sz="2000" i="1">
                            <a:latin typeface="Cambria Math"/>
                          </a:rPr>
                          <m:t>𝑟</m:t>
                        </m:r>
                      </m:e>
                    </m:d>
                    <m:r>
                      <a:rPr lang="en-US" sz="2000" i="1">
                        <a:latin typeface="Cambria Math"/>
                      </a:rPr>
                      <m:t>=</m:t>
                    </m:r>
                    <m:sSub>
                      <m:sSubPr>
                        <m:ctrlPr>
                          <a:rPr lang="en-US" sz="2000" i="1">
                            <a:latin typeface="Cambria Math" panose="02040503050406030204" pitchFamily="18" charset="0"/>
                          </a:rPr>
                        </m:ctrlPr>
                      </m:sSubPr>
                      <m:e>
                        <m:sPre>
                          <m:sPrePr>
                            <m:ctrlPr>
                              <a:rPr lang="en-US" sz="2000" i="1">
                                <a:latin typeface="Cambria Math" panose="02040503050406030204" pitchFamily="18" charset="0"/>
                              </a:rPr>
                            </m:ctrlPr>
                          </m:sPrePr>
                          <m:sub>
                            <m:r>
                              <a:rPr lang="en-IN" sz="2000" b="0" i="1" smtClean="0">
                                <a:latin typeface="Cambria Math" panose="02040503050406030204" pitchFamily="18" charset="0"/>
                              </a:rPr>
                              <m:t> </m:t>
                            </m:r>
                          </m:sub>
                          <m:sup>
                            <m:r>
                              <a:rPr lang="en-US" sz="2000" i="1">
                                <a:latin typeface="Cambria Math"/>
                              </a:rPr>
                              <m:t>𝑛</m:t>
                            </m:r>
                          </m:sup>
                          <m:e>
                            <m:r>
                              <a:rPr lang="en-US" sz="2000" i="1">
                                <a:latin typeface="Cambria Math"/>
                              </a:rPr>
                              <m:t>𝐶</m:t>
                            </m:r>
                          </m:e>
                        </m:sPre>
                      </m:e>
                      <m:sub>
                        <m:r>
                          <a:rPr lang="en-US" sz="2000" i="1">
                            <a:latin typeface="Cambria Math"/>
                          </a:rPr>
                          <m:t>𝑟</m:t>
                        </m:r>
                      </m:sub>
                    </m:sSub>
                    <m:sSup>
                      <m:sSupPr>
                        <m:ctrlPr>
                          <a:rPr lang="en-US" sz="2000" i="1">
                            <a:latin typeface="Cambria Math" panose="02040503050406030204" pitchFamily="18" charset="0"/>
                          </a:rPr>
                        </m:ctrlPr>
                      </m:sSupPr>
                      <m:e>
                        <m:r>
                          <a:rPr lang="en-US" sz="2000" i="1">
                            <a:latin typeface="Cambria Math"/>
                          </a:rPr>
                          <m:t>𝑝</m:t>
                        </m:r>
                      </m:e>
                      <m:sup>
                        <m:r>
                          <a:rPr lang="en-US" sz="2000" i="1">
                            <a:latin typeface="Cambria Math"/>
                          </a:rPr>
                          <m:t>𝑟</m:t>
                        </m:r>
                      </m:sup>
                    </m:sSup>
                    <m:sSup>
                      <m:sSupPr>
                        <m:ctrlPr>
                          <a:rPr lang="en-US" sz="2000" i="1">
                            <a:latin typeface="Cambria Math" panose="02040503050406030204" pitchFamily="18" charset="0"/>
                          </a:rPr>
                        </m:ctrlPr>
                      </m:sSupPr>
                      <m:e>
                        <m:r>
                          <a:rPr lang="en-US" sz="2000" i="1">
                            <a:latin typeface="Cambria Math"/>
                          </a:rPr>
                          <m:t>𝑞</m:t>
                        </m:r>
                      </m:e>
                      <m:sup>
                        <m:r>
                          <a:rPr lang="en-US" sz="2000" i="1">
                            <a:latin typeface="Cambria Math"/>
                          </a:rPr>
                          <m:t>𝑛</m:t>
                        </m:r>
                        <m:r>
                          <a:rPr lang="en-US" sz="2000" i="1">
                            <a:latin typeface="Cambria Math"/>
                          </a:rPr>
                          <m:t>−</m:t>
                        </m:r>
                        <m:r>
                          <a:rPr lang="en-US" sz="2000" i="1">
                            <a:latin typeface="Cambria Math"/>
                          </a:rPr>
                          <m:t>𝑟</m:t>
                        </m:r>
                      </m:sup>
                    </m:sSup>
                    <m:r>
                      <a:rPr lang="en-US" sz="2000" i="1" smtClean="0">
                        <a:latin typeface="Cambria Math"/>
                        <a:ea typeface="Cambria Math"/>
                      </a:rPr>
                      <m:t>=</m:t>
                    </m:r>
                    <m:f>
                      <m:fPr>
                        <m:ctrlPr>
                          <a:rPr lang="en-US" sz="2000" i="1" smtClean="0">
                            <a:latin typeface="Cambria Math" panose="02040503050406030204" pitchFamily="18" charset="0"/>
                            <a:ea typeface="Cambria Math"/>
                          </a:rPr>
                        </m:ctrlPr>
                      </m:fPr>
                      <m:num>
                        <m:r>
                          <a:rPr lang="en-US" sz="2000" b="0" i="1" smtClean="0">
                            <a:latin typeface="Cambria Math"/>
                            <a:ea typeface="Cambria Math"/>
                          </a:rPr>
                          <m:t>𝑛</m:t>
                        </m:r>
                        <m:r>
                          <a:rPr lang="en-US" sz="2000" b="0" i="1" smtClean="0">
                            <a:latin typeface="Cambria Math"/>
                            <a:ea typeface="Cambria Math"/>
                          </a:rPr>
                          <m:t>!</m:t>
                        </m:r>
                      </m:num>
                      <m:den>
                        <m:r>
                          <a:rPr lang="en-US" sz="2000" b="0" i="1" smtClean="0">
                            <a:latin typeface="Cambria Math"/>
                            <a:ea typeface="Cambria Math"/>
                          </a:rPr>
                          <m:t>𝑟</m:t>
                        </m:r>
                        <m:r>
                          <a:rPr lang="en-US" sz="2000" b="0" i="1" smtClean="0">
                            <a:latin typeface="Cambria Math"/>
                            <a:ea typeface="Cambria Math"/>
                          </a:rPr>
                          <m:t>!(</m:t>
                        </m:r>
                        <m:r>
                          <a:rPr lang="en-US" sz="2000" b="0" i="1" smtClean="0">
                            <a:latin typeface="Cambria Math"/>
                            <a:ea typeface="Cambria Math"/>
                          </a:rPr>
                          <m:t>𝑛</m:t>
                        </m:r>
                        <m:r>
                          <a:rPr lang="en-US" sz="2000" b="0" i="1" smtClean="0">
                            <a:latin typeface="Cambria Math"/>
                            <a:ea typeface="Cambria Math"/>
                          </a:rPr>
                          <m:t>−</m:t>
                        </m:r>
                        <m:r>
                          <a:rPr lang="en-US" sz="2000" b="0" i="1" smtClean="0">
                            <a:latin typeface="Cambria Math"/>
                            <a:ea typeface="Cambria Math"/>
                          </a:rPr>
                          <m:t>𝑟</m:t>
                        </m:r>
                        <m:r>
                          <a:rPr lang="en-US" sz="2000" b="0" i="1" smtClean="0">
                            <a:latin typeface="Cambria Math"/>
                            <a:ea typeface="Cambria Math"/>
                          </a:rPr>
                          <m:t>)!</m:t>
                        </m:r>
                      </m:den>
                    </m:f>
                    <m:sSup>
                      <m:sSupPr>
                        <m:ctrlPr>
                          <a:rPr lang="en-US" sz="2000" i="1" smtClean="0">
                            <a:latin typeface="Cambria Math" panose="02040503050406030204" pitchFamily="18" charset="0"/>
                            <a:ea typeface="Cambria Math"/>
                          </a:rPr>
                        </m:ctrlPr>
                      </m:sSupPr>
                      <m:e>
                        <m:r>
                          <a:rPr lang="en-US" sz="2000" b="0" i="1" smtClean="0">
                            <a:latin typeface="Cambria Math"/>
                            <a:ea typeface="Cambria Math"/>
                          </a:rPr>
                          <m:t>𝑝</m:t>
                        </m:r>
                      </m:e>
                      <m:sup>
                        <m:r>
                          <a:rPr lang="en-US" sz="2000" b="0" i="1" smtClean="0">
                            <a:latin typeface="Cambria Math"/>
                            <a:ea typeface="Cambria Math"/>
                          </a:rPr>
                          <m:t>𝑟</m:t>
                        </m:r>
                      </m:sup>
                    </m:sSup>
                    <m:sSup>
                      <m:sSupPr>
                        <m:ctrlPr>
                          <a:rPr lang="en-US" sz="2000" i="1" smtClean="0">
                            <a:latin typeface="Cambria Math" panose="02040503050406030204" pitchFamily="18" charset="0"/>
                            <a:ea typeface="Cambria Math"/>
                          </a:rPr>
                        </m:ctrlPr>
                      </m:sSupPr>
                      <m:e>
                        <m:r>
                          <a:rPr lang="en-US" sz="2000" b="0" i="1" smtClean="0">
                            <a:latin typeface="Cambria Math"/>
                            <a:ea typeface="Cambria Math"/>
                          </a:rPr>
                          <m:t>𝑞</m:t>
                        </m:r>
                      </m:e>
                      <m:sup>
                        <m:r>
                          <a:rPr lang="en-US" sz="2000" b="0" i="1" smtClean="0">
                            <a:latin typeface="Cambria Math"/>
                            <a:ea typeface="Cambria Math"/>
                          </a:rPr>
                          <m:t>𝑛</m:t>
                        </m:r>
                        <m:r>
                          <a:rPr lang="en-US" sz="2000" b="0" i="1" smtClean="0">
                            <a:latin typeface="Cambria Math"/>
                            <a:ea typeface="Cambria Math"/>
                          </a:rPr>
                          <m:t>−</m:t>
                        </m:r>
                        <m:r>
                          <a:rPr lang="en-US" sz="2000" b="0" i="1" smtClean="0">
                            <a:latin typeface="Cambria Math"/>
                            <a:ea typeface="Cambria Math"/>
                          </a:rPr>
                          <m:t>𝑟</m:t>
                        </m:r>
                      </m:sup>
                    </m:sSup>
                  </m:oMath>
                </a14:m>
                <a:r>
                  <a:rPr lang="en-US" sz="2000" dirty="0"/>
                  <a:t>….(1)</a:t>
                </a:r>
              </a:p>
              <a:p>
                <a:pPr marL="0" indent="0">
                  <a:buNone/>
                </a:pPr>
                <a:r>
                  <a:rPr lang="en-US" sz="2000" dirty="0"/>
                  <a:t>Equation (1) denote binomial distribution.</a:t>
                </a:r>
              </a:p>
              <a:p>
                <a:pPr marL="0" indent="0">
                  <a:buNone/>
                </a:pPr>
                <a14:m>
                  <m:oMath xmlns:m="http://schemas.openxmlformats.org/officeDocument/2006/math">
                    <m:r>
                      <a:rPr lang="en-US" sz="2000" i="1">
                        <a:latin typeface="Cambria Math"/>
                      </a:rPr>
                      <m:t>𝑃</m:t>
                    </m:r>
                    <m:d>
                      <m:dPr>
                        <m:ctrlPr>
                          <a:rPr lang="en-US" sz="2000" i="1">
                            <a:latin typeface="Cambria Math" panose="02040503050406030204" pitchFamily="18" charset="0"/>
                          </a:rPr>
                        </m:ctrlPr>
                      </m:dPr>
                      <m:e>
                        <m:r>
                          <a:rPr lang="en-US" sz="2000" i="1">
                            <a:latin typeface="Cambria Math"/>
                          </a:rPr>
                          <m:t>𝑟</m:t>
                        </m:r>
                        <m:r>
                          <a:rPr lang="en-US" sz="2000" b="0" i="1" smtClean="0">
                            <a:latin typeface="Cambria Math"/>
                          </a:rPr>
                          <m:t>+1</m:t>
                        </m:r>
                      </m:e>
                    </m:d>
                    <m:r>
                      <a:rPr lang="en-US" sz="2000" i="1">
                        <a:latin typeface="Cambria Math"/>
                      </a:rPr>
                      <m:t>=</m:t>
                    </m:r>
                    <m:sSub>
                      <m:sSubPr>
                        <m:ctrlPr>
                          <a:rPr lang="en-US" sz="2000" i="1">
                            <a:latin typeface="Cambria Math" panose="02040503050406030204" pitchFamily="18" charset="0"/>
                          </a:rPr>
                        </m:ctrlPr>
                      </m:sSubPr>
                      <m:e>
                        <m:sPre>
                          <m:sPrePr>
                            <m:ctrlPr>
                              <a:rPr lang="en-US" sz="2000" i="1">
                                <a:latin typeface="Cambria Math" panose="02040503050406030204" pitchFamily="18" charset="0"/>
                              </a:rPr>
                            </m:ctrlPr>
                          </m:sPrePr>
                          <m:sub>
                            <m:r>
                              <a:rPr lang="en-IN" sz="2000" b="0" i="1" smtClean="0">
                                <a:latin typeface="Cambria Math" panose="02040503050406030204" pitchFamily="18" charset="0"/>
                              </a:rPr>
                              <m:t> </m:t>
                            </m:r>
                          </m:sub>
                          <m:sup>
                            <m:r>
                              <a:rPr lang="en-US" sz="2000" i="1">
                                <a:latin typeface="Cambria Math"/>
                              </a:rPr>
                              <m:t>𝑛</m:t>
                            </m:r>
                          </m:sup>
                          <m:e>
                            <m:r>
                              <a:rPr lang="en-US" sz="2000" i="1">
                                <a:latin typeface="Cambria Math"/>
                              </a:rPr>
                              <m:t>𝐶</m:t>
                            </m:r>
                          </m:e>
                        </m:sPre>
                      </m:e>
                      <m:sub>
                        <m:r>
                          <a:rPr lang="en-US" sz="2000" i="1">
                            <a:latin typeface="Cambria Math"/>
                          </a:rPr>
                          <m:t>𝑟</m:t>
                        </m:r>
                        <m:r>
                          <a:rPr lang="en-US" sz="2000" b="0" i="1" smtClean="0">
                            <a:latin typeface="Cambria Math"/>
                          </a:rPr>
                          <m:t>+1</m:t>
                        </m:r>
                      </m:sub>
                    </m:sSub>
                    <m:sSup>
                      <m:sSupPr>
                        <m:ctrlPr>
                          <a:rPr lang="en-US" sz="2000" i="1">
                            <a:latin typeface="Cambria Math" panose="02040503050406030204" pitchFamily="18" charset="0"/>
                          </a:rPr>
                        </m:ctrlPr>
                      </m:sSupPr>
                      <m:e>
                        <m:r>
                          <a:rPr lang="en-US" sz="2000" i="1">
                            <a:latin typeface="Cambria Math"/>
                          </a:rPr>
                          <m:t>𝑝</m:t>
                        </m:r>
                      </m:e>
                      <m:sup>
                        <m:r>
                          <a:rPr lang="en-US" sz="2000" i="1">
                            <a:latin typeface="Cambria Math"/>
                          </a:rPr>
                          <m:t>𝑟</m:t>
                        </m:r>
                        <m:r>
                          <a:rPr lang="en-US" sz="2000" b="0" i="1" smtClean="0">
                            <a:latin typeface="Cambria Math"/>
                          </a:rPr>
                          <m:t>+1</m:t>
                        </m:r>
                      </m:sup>
                    </m:sSup>
                    <m:sSup>
                      <m:sSupPr>
                        <m:ctrlPr>
                          <a:rPr lang="en-US" sz="2000" i="1">
                            <a:latin typeface="Cambria Math" panose="02040503050406030204" pitchFamily="18" charset="0"/>
                          </a:rPr>
                        </m:ctrlPr>
                      </m:sSupPr>
                      <m:e>
                        <m:r>
                          <a:rPr lang="en-US" sz="2000" i="1">
                            <a:latin typeface="Cambria Math"/>
                          </a:rPr>
                          <m:t>𝑞</m:t>
                        </m:r>
                      </m:e>
                      <m:sup>
                        <m:r>
                          <a:rPr lang="en-US" sz="2000" i="1">
                            <a:latin typeface="Cambria Math"/>
                          </a:rPr>
                          <m:t>𝑛</m:t>
                        </m:r>
                        <m:r>
                          <a:rPr lang="en-US" sz="2000" i="1">
                            <a:latin typeface="Cambria Math"/>
                          </a:rPr>
                          <m:t>−</m:t>
                        </m:r>
                        <m:r>
                          <a:rPr lang="en-US" sz="2000" i="1">
                            <a:latin typeface="Cambria Math"/>
                          </a:rPr>
                          <m:t>𝑟</m:t>
                        </m:r>
                        <m:r>
                          <a:rPr lang="en-US" sz="2000" b="0" i="1" smtClean="0">
                            <a:latin typeface="Cambria Math"/>
                          </a:rPr>
                          <m:t>−1</m:t>
                        </m:r>
                      </m:sup>
                    </m:sSup>
                    <m:r>
                      <a:rPr lang="en-US" sz="2000" i="1">
                        <a:latin typeface="Cambria Math"/>
                        <a:ea typeface="Cambria Math"/>
                      </a:rPr>
                      <m:t>=</m:t>
                    </m:r>
                    <m:f>
                      <m:fPr>
                        <m:ctrlPr>
                          <a:rPr lang="en-US" sz="2000" i="1">
                            <a:latin typeface="Cambria Math" panose="02040503050406030204" pitchFamily="18" charset="0"/>
                            <a:ea typeface="Cambria Math"/>
                          </a:rPr>
                        </m:ctrlPr>
                      </m:fPr>
                      <m:num>
                        <m:r>
                          <a:rPr lang="en-US" sz="2000" i="1">
                            <a:latin typeface="Cambria Math"/>
                            <a:ea typeface="Cambria Math"/>
                          </a:rPr>
                          <m:t>𝑛</m:t>
                        </m:r>
                        <m:r>
                          <a:rPr lang="en-US" sz="2000" i="1">
                            <a:latin typeface="Cambria Math"/>
                            <a:ea typeface="Cambria Math"/>
                          </a:rPr>
                          <m:t>!</m:t>
                        </m:r>
                      </m:num>
                      <m:den>
                        <m:r>
                          <a:rPr lang="en-US" sz="2000" b="0" i="1" smtClean="0">
                            <a:latin typeface="Cambria Math"/>
                            <a:ea typeface="Cambria Math"/>
                          </a:rPr>
                          <m:t>(</m:t>
                        </m:r>
                        <m:r>
                          <a:rPr lang="en-US" sz="2000" i="1">
                            <a:latin typeface="Cambria Math"/>
                            <a:ea typeface="Cambria Math"/>
                          </a:rPr>
                          <m:t>𝑟</m:t>
                        </m:r>
                        <m:r>
                          <a:rPr lang="en-US" sz="2000" b="0" i="1" smtClean="0">
                            <a:latin typeface="Cambria Math"/>
                            <a:ea typeface="Cambria Math"/>
                          </a:rPr>
                          <m:t>+1)</m:t>
                        </m:r>
                        <m:r>
                          <a:rPr lang="en-US" sz="2000" i="1">
                            <a:latin typeface="Cambria Math"/>
                            <a:ea typeface="Cambria Math"/>
                          </a:rPr>
                          <m:t>!(</m:t>
                        </m:r>
                        <m:r>
                          <a:rPr lang="en-US" sz="2000" i="1">
                            <a:latin typeface="Cambria Math"/>
                            <a:ea typeface="Cambria Math"/>
                          </a:rPr>
                          <m:t>𝑛</m:t>
                        </m:r>
                        <m:r>
                          <a:rPr lang="en-US" sz="2000" i="1">
                            <a:latin typeface="Cambria Math"/>
                            <a:ea typeface="Cambria Math"/>
                          </a:rPr>
                          <m:t>−</m:t>
                        </m:r>
                        <m:r>
                          <a:rPr lang="en-US" sz="2000" i="1">
                            <a:latin typeface="Cambria Math"/>
                            <a:ea typeface="Cambria Math"/>
                          </a:rPr>
                          <m:t>𝑟</m:t>
                        </m:r>
                        <m:r>
                          <a:rPr lang="en-US" sz="2000" b="0" i="1" smtClean="0">
                            <a:latin typeface="Cambria Math"/>
                            <a:ea typeface="Cambria Math"/>
                          </a:rPr>
                          <m:t>−1</m:t>
                        </m:r>
                        <m:r>
                          <a:rPr lang="en-US" sz="2000" i="1">
                            <a:latin typeface="Cambria Math"/>
                            <a:ea typeface="Cambria Math"/>
                          </a:rPr>
                          <m:t>)!</m:t>
                        </m:r>
                      </m:den>
                    </m:f>
                    <m:sSup>
                      <m:sSupPr>
                        <m:ctrlPr>
                          <a:rPr lang="en-US" sz="2000" i="1">
                            <a:latin typeface="Cambria Math" panose="02040503050406030204" pitchFamily="18" charset="0"/>
                            <a:ea typeface="Cambria Math"/>
                          </a:rPr>
                        </m:ctrlPr>
                      </m:sSupPr>
                      <m:e>
                        <m:r>
                          <a:rPr lang="en-US" sz="2000" i="1">
                            <a:latin typeface="Cambria Math"/>
                            <a:ea typeface="Cambria Math"/>
                          </a:rPr>
                          <m:t>𝑝</m:t>
                        </m:r>
                      </m:e>
                      <m:sup>
                        <m:r>
                          <a:rPr lang="en-US" sz="2000" i="1">
                            <a:latin typeface="Cambria Math"/>
                            <a:ea typeface="Cambria Math"/>
                          </a:rPr>
                          <m:t>𝑟</m:t>
                        </m:r>
                        <m:r>
                          <a:rPr lang="en-US" sz="2000" b="0" i="1" smtClean="0">
                            <a:latin typeface="Cambria Math"/>
                            <a:ea typeface="Cambria Math"/>
                          </a:rPr>
                          <m:t>+1</m:t>
                        </m:r>
                      </m:sup>
                    </m:sSup>
                    <m:sSup>
                      <m:sSupPr>
                        <m:ctrlPr>
                          <a:rPr lang="en-US" sz="2000" i="1">
                            <a:latin typeface="Cambria Math" panose="02040503050406030204" pitchFamily="18" charset="0"/>
                            <a:ea typeface="Cambria Math"/>
                          </a:rPr>
                        </m:ctrlPr>
                      </m:sSupPr>
                      <m:e>
                        <m:r>
                          <a:rPr lang="en-US" sz="2000" i="1">
                            <a:latin typeface="Cambria Math"/>
                            <a:ea typeface="Cambria Math"/>
                          </a:rPr>
                          <m:t>𝑞</m:t>
                        </m:r>
                      </m:e>
                      <m:sup>
                        <m:r>
                          <a:rPr lang="en-US" sz="2000" i="1">
                            <a:latin typeface="Cambria Math"/>
                            <a:ea typeface="Cambria Math"/>
                          </a:rPr>
                          <m:t>𝑛</m:t>
                        </m:r>
                        <m:r>
                          <a:rPr lang="en-US" sz="2000" i="1">
                            <a:latin typeface="Cambria Math"/>
                            <a:ea typeface="Cambria Math"/>
                          </a:rPr>
                          <m:t>−</m:t>
                        </m:r>
                        <m:r>
                          <a:rPr lang="en-US" sz="2000" i="1">
                            <a:latin typeface="Cambria Math"/>
                            <a:ea typeface="Cambria Math"/>
                          </a:rPr>
                          <m:t>𝑟</m:t>
                        </m:r>
                        <m:r>
                          <a:rPr lang="en-US" sz="2000" b="0" i="1" smtClean="0">
                            <a:latin typeface="Cambria Math"/>
                            <a:ea typeface="Cambria Math"/>
                          </a:rPr>
                          <m:t>−1</m:t>
                        </m:r>
                      </m:sup>
                    </m:sSup>
                  </m:oMath>
                </a14:m>
                <a:r>
                  <a:rPr lang="en-US" sz="2000" dirty="0"/>
                  <a:t>….(2)</a:t>
                </a:r>
              </a:p>
              <a:p>
                <a:pPr marL="0" indent="0">
                  <a:buNone/>
                </a:pPr>
                <a:r>
                  <a:rPr lang="en-US" sz="2000" dirty="0"/>
                  <a:t>By equation (1) and (2)</a:t>
                </a:r>
              </a:p>
              <a:p>
                <a:pPr marL="0" indent="0">
                  <a:buNone/>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a:rPr>
                            <m:t>𝑃</m:t>
                          </m:r>
                          <m:r>
                            <a:rPr lang="en-US" sz="2000" b="0" i="1" smtClean="0">
                              <a:latin typeface="Cambria Math"/>
                            </a:rPr>
                            <m:t>(</m:t>
                          </m:r>
                          <m:r>
                            <a:rPr lang="en-US" sz="2000" b="0" i="1" smtClean="0">
                              <a:latin typeface="Cambria Math"/>
                            </a:rPr>
                            <m:t>𝑟</m:t>
                          </m:r>
                          <m:r>
                            <a:rPr lang="en-US" sz="2000" b="0" i="1" smtClean="0">
                              <a:latin typeface="Cambria Math"/>
                            </a:rPr>
                            <m:t>+1)</m:t>
                          </m:r>
                        </m:num>
                        <m:den>
                          <m:r>
                            <a:rPr lang="en-US" sz="2000" b="0" i="1" smtClean="0">
                              <a:latin typeface="Cambria Math"/>
                            </a:rPr>
                            <m:t>𝑃</m:t>
                          </m:r>
                          <m:r>
                            <a:rPr lang="en-US" sz="2000" b="0" i="1" smtClean="0">
                              <a:latin typeface="Cambria Math"/>
                            </a:rPr>
                            <m:t>(</m:t>
                          </m:r>
                          <m:r>
                            <a:rPr lang="en-US" sz="2000" b="0" i="1" smtClean="0">
                              <a:latin typeface="Cambria Math"/>
                            </a:rPr>
                            <m:t>𝑟</m:t>
                          </m:r>
                          <m:r>
                            <a:rPr lang="en-US" sz="2000" b="0" i="1" smtClean="0">
                              <a:latin typeface="Cambria Math"/>
                            </a:rPr>
                            <m:t>)</m:t>
                          </m:r>
                        </m:den>
                      </m:f>
                      <m:r>
                        <a:rPr lang="en-US" sz="2000" b="0" i="1" smtClean="0">
                          <a:latin typeface="Cambria Math"/>
                        </a:rPr>
                        <m:t>=</m:t>
                      </m:r>
                      <m:f>
                        <m:fPr>
                          <m:ctrlPr>
                            <a:rPr lang="en-US" sz="2000" i="1">
                              <a:latin typeface="Cambria Math" panose="02040503050406030204" pitchFamily="18" charset="0"/>
                              <a:ea typeface="Cambria Math"/>
                            </a:rPr>
                          </m:ctrlPr>
                        </m:fPr>
                        <m:num>
                          <m:r>
                            <a:rPr lang="en-US" sz="2000" b="0" i="1" smtClean="0">
                              <a:latin typeface="Cambria Math"/>
                              <a:ea typeface="Cambria Math"/>
                            </a:rPr>
                            <m:t>(</m:t>
                          </m:r>
                          <m:r>
                            <a:rPr lang="en-US" sz="2000" i="1">
                              <a:latin typeface="Cambria Math"/>
                              <a:ea typeface="Cambria Math"/>
                            </a:rPr>
                            <m:t>𝑛</m:t>
                          </m:r>
                          <m:r>
                            <a:rPr lang="en-US" sz="2000" b="0" i="1" smtClean="0">
                              <a:latin typeface="Cambria Math"/>
                              <a:ea typeface="Cambria Math"/>
                            </a:rPr>
                            <m:t>−</m:t>
                          </m:r>
                          <m:r>
                            <a:rPr lang="en-US" sz="2000" b="0" i="1" smtClean="0">
                              <a:latin typeface="Cambria Math"/>
                              <a:ea typeface="Cambria Math"/>
                            </a:rPr>
                            <m:t>𝑟</m:t>
                          </m:r>
                          <m:r>
                            <a:rPr lang="en-US" sz="2000" b="0" i="1" smtClean="0">
                              <a:latin typeface="Cambria Math"/>
                              <a:ea typeface="Cambria Math"/>
                            </a:rPr>
                            <m:t>)!</m:t>
                          </m:r>
                        </m:num>
                        <m:den>
                          <m:r>
                            <a:rPr lang="en-US" sz="2000" i="1">
                              <a:latin typeface="Cambria Math"/>
                              <a:ea typeface="Cambria Math"/>
                            </a:rPr>
                            <m:t>(</m:t>
                          </m:r>
                          <m:r>
                            <a:rPr lang="en-US" sz="2000" i="1">
                              <a:latin typeface="Cambria Math"/>
                              <a:ea typeface="Cambria Math"/>
                            </a:rPr>
                            <m:t>𝑛</m:t>
                          </m:r>
                          <m:r>
                            <a:rPr lang="en-US" sz="2000" i="1">
                              <a:latin typeface="Cambria Math"/>
                              <a:ea typeface="Cambria Math"/>
                            </a:rPr>
                            <m:t>−</m:t>
                          </m:r>
                          <m:r>
                            <a:rPr lang="en-US" sz="2000" i="1">
                              <a:latin typeface="Cambria Math"/>
                              <a:ea typeface="Cambria Math"/>
                            </a:rPr>
                            <m:t>𝑟</m:t>
                          </m:r>
                          <m:r>
                            <a:rPr lang="en-US" sz="2000" i="1">
                              <a:latin typeface="Cambria Math"/>
                              <a:ea typeface="Cambria Math"/>
                            </a:rPr>
                            <m:t>−1)!</m:t>
                          </m:r>
                        </m:den>
                      </m:f>
                      <m:r>
                        <a:rPr lang="en-US" sz="2000" i="1" smtClean="0">
                          <a:latin typeface="Cambria Math"/>
                          <a:ea typeface="Cambria Math"/>
                        </a:rPr>
                        <m:t>×</m:t>
                      </m:r>
                      <m:f>
                        <m:fPr>
                          <m:ctrlPr>
                            <a:rPr lang="en-US" sz="2000" i="1" smtClean="0">
                              <a:latin typeface="Cambria Math" panose="02040503050406030204" pitchFamily="18" charset="0"/>
                              <a:ea typeface="Cambria Math"/>
                            </a:rPr>
                          </m:ctrlPr>
                        </m:fPr>
                        <m:num>
                          <m:r>
                            <a:rPr lang="en-US" sz="2000" b="0" i="1" smtClean="0">
                              <a:latin typeface="Cambria Math"/>
                              <a:ea typeface="Cambria Math"/>
                            </a:rPr>
                            <m:t>𝑟</m:t>
                          </m:r>
                          <m:r>
                            <a:rPr lang="en-US" sz="2000" b="0" i="1" smtClean="0">
                              <a:latin typeface="Cambria Math"/>
                              <a:ea typeface="Cambria Math"/>
                            </a:rPr>
                            <m:t>!</m:t>
                          </m:r>
                        </m:num>
                        <m:den>
                          <m:r>
                            <a:rPr lang="en-US" sz="2000" b="0" i="1" smtClean="0">
                              <a:latin typeface="Cambria Math"/>
                              <a:ea typeface="Cambria Math"/>
                            </a:rPr>
                            <m:t>(</m:t>
                          </m:r>
                          <m:r>
                            <a:rPr lang="en-US" sz="2000" b="0" i="1" smtClean="0">
                              <a:latin typeface="Cambria Math"/>
                              <a:ea typeface="Cambria Math"/>
                            </a:rPr>
                            <m:t>𝑟</m:t>
                          </m:r>
                          <m:r>
                            <a:rPr lang="en-US" sz="2000" b="0" i="1" smtClean="0">
                              <a:latin typeface="Cambria Math"/>
                              <a:ea typeface="Cambria Math"/>
                            </a:rPr>
                            <m:t>+1)!</m:t>
                          </m:r>
                        </m:den>
                      </m:f>
                      <m:r>
                        <a:rPr lang="en-US" sz="2000" i="1" smtClean="0">
                          <a:latin typeface="Cambria Math"/>
                          <a:ea typeface="Cambria Math"/>
                        </a:rPr>
                        <m:t>×</m:t>
                      </m:r>
                      <m:f>
                        <m:fPr>
                          <m:ctrlPr>
                            <a:rPr lang="en-US" sz="2000" i="1" smtClean="0">
                              <a:latin typeface="Cambria Math" panose="02040503050406030204" pitchFamily="18" charset="0"/>
                              <a:ea typeface="Cambria Math"/>
                            </a:rPr>
                          </m:ctrlPr>
                        </m:fPr>
                        <m:num>
                          <m:r>
                            <a:rPr lang="en-US" sz="2000" b="0" i="1" smtClean="0">
                              <a:latin typeface="Cambria Math"/>
                              <a:ea typeface="Cambria Math"/>
                            </a:rPr>
                            <m:t>𝑝</m:t>
                          </m:r>
                        </m:num>
                        <m:den>
                          <m:r>
                            <a:rPr lang="en-US" sz="2000" b="0" i="1" smtClean="0">
                              <a:latin typeface="Cambria Math"/>
                              <a:ea typeface="Cambria Math"/>
                            </a:rPr>
                            <m:t>𝑞</m:t>
                          </m:r>
                        </m:den>
                      </m:f>
                    </m:oMath>
                  </m:oMathPara>
                </a14:m>
                <a:endParaRPr lang="en-US" sz="2000" dirty="0">
                  <a:ea typeface="Cambria Math"/>
                </a:endParaRPr>
              </a:p>
              <a:p>
                <a:pPr marL="0" indent="0">
                  <a:buNone/>
                </a:pPr>
                <a14:m>
                  <m:oMath xmlns:m="http://schemas.openxmlformats.org/officeDocument/2006/math">
                    <m:r>
                      <a:rPr lang="en-US" sz="2000" i="1">
                        <a:latin typeface="Cambria Math"/>
                      </a:rPr>
                      <m:t>𝑃</m:t>
                    </m:r>
                    <m:d>
                      <m:dPr>
                        <m:ctrlPr>
                          <a:rPr lang="en-US" sz="2000" i="1">
                            <a:latin typeface="Cambria Math" panose="02040503050406030204" pitchFamily="18" charset="0"/>
                          </a:rPr>
                        </m:ctrlPr>
                      </m:dPr>
                      <m:e>
                        <m:r>
                          <a:rPr lang="en-US" sz="2000" i="1">
                            <a:latin typeface="Cambria Math"/>
                          </a:rPr>
                          <m:t>𝑟</m:t>
                        </m:r>
                        <m:r>
                          <a:rPr lang="en-US" sz="2000" i="1">
                            <a:latin typeface="Cambria Math"/>
                          </a:rPr>
                          <m:t>+1</m:t>
                        </m:r>
                      </m:e>
                    </m:d>
                    <m:r>
                      <a:rPr lang="en-US" sz="2000" b="0" i="1" smtClean="0">
                        <a:latin typeface="Cambria Math"/>
                      </a:rPr>
                      <m:t>=</m:t>
                    </m:r>
                    <m:f>
                      <m:fPr>
                        <m:ctrlPr>
                          <a:rPr lang="en-US" sz="2000" i="1">
                            <a:latin typeface="Cambria Math" panose="02040503050406030204" pitchFamily="18" charset="0"/>
                            <a:ea typeface="Cambria Math"/>
                          </a:rPr>
                        </m:ctrlPr>
                      </m:fPr>
                      <m:num>
                        <m:r>
                          <a:rPr lang="en-US" sz="2000" i="1">
                            <a:latin typeface="Cambria Math"/>
                            <a:ea typeface="Cambria Math"/>
                          </a:rPr>
                          <m:t>(</m:t>
                        </m:r>
                        <m:r>
                          <a:rPr lang="en-US" sz="2000" i="1">
                            <a:latin typeface="Cambria Math"/>
                            <a:ea typeface="Cambria Math"/>
                          </a:rPr>
                          <m:t>𝑛</m:t>
                        </m:r>
                        <m:r>
                          <a:rPr lang="en-US" sz="2000" i="1">
                            <a:latin typeface="Cambria Math"/>
                            <a:ea typeface="Cambria Math"/>
                          </a:rPr>
                          <m:t>−</m:t>
                        </m:r>
                        <m:r>
                          <a:rPr lang="en-US" sz="2000" i="1">
                            <a:latin typeface="Cambria Math"/>
                            <a:ea typeface="Cambria Math"/>
                          </a:rPr>
                          <m:t>𝑟</m:t>
                        </m:r>
                        <m:r>
                          <a:rPr lang="en-US" sz="2000" i="1">
                            <a:latin typeface="Cambria Math"/>
                            <a:ea typeface="Cambria Math"/>
                          </a:rPr>
                          <m:t>)</m:t>
                        </m:r>
                      </m:num>
                      <m:den>
                        <m:r>
                          <a:rPr lang="en-US" sz="2000" i="1">
                            <a:latin typeface="Cambria Math"/>
                            <a:ea typeface="Cambria Math"/>
                          </a:rPr>
                          <m:t>(</m:t>
                        </m:r>
                        <m:r>
                          <a:rPr lang="en-US" sz="2000" i="1">
                            <a:latin typeface="Cambria Math"/>
                            <a:ea typeface="Cambria Math"/>
                          </a:rPr>
                          <m:t>𝑟</m:t>
                        </m:r>
                        <m:r>
                          <a:rPr lang="en-US" sz="2000" b="0" i="1" smtClean="0">
                            <a:latin typeface="Cambria Math"/>
                            <a:ea typeface="Cambria Math"/>
                          </a:rPr>
                          <m:t>+</m:t>
                        </m:r>
                        <m:r>
                          <a:rPr lang="en-US" sz="2000" i="1">
                            <a:latin typeface="Cambria Math"/>
                            <a:ea typeface="Cambria Math"/>
                          </a:rPr>
                          <m:t>1)</m:t>
                        </m:r>
                      </m:den>
                    </m:f>
                    <m:f>
                      <m:fPr>
                        <m:ctrlPr>
                          <a:rPr lang="en-US" sz="2000" i="1">
                            <a:latin typeface="Cambria Math" panose="02040503050406030204" pitchFamily="18" charset="0"/>
                            <a:ea typeface="Cambria Math"/>
                          </a:rPr>
                        </m:ctrlPr>
                      </m:fPr>
                      <m:num>
                        <m:r>
                          <a:rPr lang="en-US" sz="2000" i="1">
                            <a:latin typeface="Cambria Math"/>
                            <a:ea typeface="Cambria Math"/>
                          </a:rPr>
                          <m:t>𝑝</m:t>
                        </m:r>
                      </m:num>
                      <m:den>
                        <m:r>
                          <a:rPr lang="en-US" sz="2000" i="1">
                            <a:latin typeface="Cambria Math"/>
                            <a:ea typeface="Cambria Math"/>
                          </a:rPr>
                          <m:t>𝑞</m:t>
                        </m:r>
                      </m:den>
                    </m:f>
                    <m:r>
                      <a:rPr lang="en-US" sz="2000" b="0" i="1" smtClean="0">
                        <a:latin typeface="Cambria Math"/>
                        <a:ea typeface="Cambria Math"/>
                      </a:rPr>
                      <m:t>. </m:t>
                    </m:r>
                    <m:r>
                      <a:rPr lang="en-US" sz="2000" b="0" i="1" smtClean="0">
                        <a:latin typeface="Cambria Math"/>
                        <a:ea typeface="Cambria Math"/>
                      </a:rPr>
                      <m:t>𝑃</m:t>
                    </m:r>
                    <m:d>
                      <m:dPr>
                        <m:ctrlPr>
                          <a:rPr lang="en-US" sz="2000" b="0" i="1" smtClean="0">
                            <a:latin typeface="Cambria Math" panose="02040503050406030204" pitchFamily="18" charset="0"/>
                            <a:ea typeface="Cambria Math"/>
                          </a:rPr>
                        </m:ctrlPr>
                      </m:dPr>
                      <m:e>
                        <m:r>
                          <a:rPr lang="en-US" sz="2000" b="0" i="1" smtClean="0">
                            <a:latin typeface="Cambria Math"/>
                            <a:ea typeface="Cambria Math"/>
                          </a:rPr>
                          <m:t>𝑟</m:t>
                        </m:r>
                      </m:e>
                    </m:d>
                  </m:oMath>
                </a14:m>
                <a:r>
                  <a:rPr lang="en-US" sz="2000" b="0" dirty="0">
                    <a:ea typeface="Cambria Math"/>
                  </a:rPr>
                  <a:t>…..(3)</a:t>
                </a:r>
              </a:p>
              <a:p>
                <a:pPr marL="0" indent="0">
                  <a:buNone/>
                </a:pPr>
                <a:r>
                  <a:rPr lang="en-US" sz="2000" dirty="0">
                    <a:ea typeface="Cambria Math"/>
                  </a:rPr>
                  <a:t>Equation (3) is known as Recurrence Formula.</a:t>
                </a:r>
                <a:endParaRPr lang="en-US" sz="2000" b="0" dirty="0">
                  <a:ea typeface="Cambria Math"/>
                </a:endParaRPr>
              </a:p>
              <a:p>
                <a:pPr marL="0" indent="0">
                  <a:buNone/>
                </a:pPr>
                <a:endParaRPr lang="en-US" sz="2000" dirty="0">
                  <a:ea typeface="Cambria Math"/>
                </a:endParaRPr>
              </a:p>
              <a:p>
                <a:pPr marL="0" indent="0">
                  <a:buNone/>
                </a:pPr>
                <a:endParaRPr lang="en-US" sz="2000" dirty="0"/>
              </a:p>
              <a:p>
                <a:pPr marL="0" indent="0">
                  <a:buNone/>
                </a:pPr>
                <a:endParaRPr lang="en-US" sz="2200" dirty="0"/>
              </a:p>
              <a:p>
                <a:pPr marL="0" indent="0">
                  <a:buNone/>
                </a:pPr>
                <a:endParaRPr lang="en-US" sz="22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a:blip r:embed="rId2"/>
                <a:stretch>
                  <a:fillRect l="-815" t="-809"/>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err="1">
                <a:ln>
                  <a:noFill/>
                </a:ln>
                <a:solidFill>
                  <a:schemeClr val="dk1"/>
                </a:solidFill>
                <a:effectLst/>
                <a:uLnTx/>
                <a:uFillTx/>
                <a:latin typeface="+mn-lt"/>
                <a:ea typeface="+mn-ea"/>
                <a:cs typeface="+mn-cs"/>
              </a:rPr>
              <a:t>Cont</a:t>
            </a:r>
            <a:r>
              <a:rPr lang="en-US" sz="2400" b="1" dirty="0"/>
              <a:t>…(CO4)</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7">
            <a:extLst>
              <a:ext uri="{FF2B5EF4-FFF2-40B4-BE49-F238E27FC236}">
                <a16:creationId xmlns:a16="http://schemas.microsoft.com/office/drawing/2014/main" id="{11FE2D1D-2282-4C21-A6F3-20A19DA865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71600" cy="685801"/>
          </a:xfrm>
          <a:prstGeom prst="rect">
            <a:avLst/>
          </a:prstGeom>
        </p:spPr>
      </p:pic>
      <p:sp>
        <p:nvSpPr>
          <p:cNvPr id="5" name="Footer Placeholder 4">
            <a:extLst>
              <a:ext uri="{FF2B5EF4-FFF2-40B4-BE49-F238E27FC236}">
                <a16:creationId xmlns:a16="http://schemas.microsoft.com/office/drawing/2014/main" id="{DD58D459-CC89-462C-986E-F697E5C79EF1}"/>
              </a:ext>
            </a:extLst>
          </p:cNvPr>
          <p:cNvSpPr>
            <a:spLocks noGrp="1"/>
          </p:cNvSpPr>
          <p:nvPr>
            <p:ph type="ftr" sz="quarter" idx="11"/>
          </p:nvPr>
        </p:nvSpPr>
        <p:spPr/>
        <p:txBody>
          <a:bodyPr/>
          <a:lstStyle/>
          <a:p>
            <a:r>
              <a:rPr lang="en-US"/>
              <a:t>Faculty Name   Kunti Mishra   Unit IV</a:t>
            </a:r>
            <a:endParaRPr lang="en-US" dirty="0"/>
          </a:p>
        </p:txBody>
      </p:sp>
      <p:sp>
        <p:nvSpPr>
          <p:cNvPr id="2" name="Date Placeholder 1">
            <a:extLst>
              <a:ext uri="{FF2B5EF4-FFF2-40B4-BE49-F238E27FC236}">
                <a16:creationId xmlns:a16="http://schemas.microsoft.com/office/drawing/2014/main" id="{B3F89577-13E9-49D8-9289-33B62D91C284}"/>
              </a:ext>
            </a:extLst>
          </p:cNvPr>
          <p:cNvSpPr>
            <a:spLocks noGrp="1"/>
          </p:cNvSpPr>
          <p:nvPr>
            <p:ph type="dt" sz="half" idx="10"/>
          </p:nvPr>
        </p:nvSpPr>
        <p:spPr/>
        <p:txBody>
          <a:bodyPr/>
          <a:lstStyle/>
          <a:p>
            <a:fld id="{388C914F-F470-4B58-968B-60DDFAD7A6B9}" type="datetime1">
              <a:rPr lang="en-US" smtClean="0"/>
              <a:t>1/6/2023</a:t>
            </a:fld>
            <a:endParaRPr lang="en-US"/>
          </a:p>
        </p:txBody>
      </p:sp>
    </p:spTree>
    <p:extLst>
      <p:ext uri="{BB962C8B-B14F-4D97-AF65-F5344CB8AC3E}">
        <p14:creationId xmlns:p14="http://schemas.microsoft.com/office/powerpoint/2010/main" val="276417952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A51B3722-5642-4083-9BA7-800456B01B77}" type="datetime1">
              <a:rPr lang="en-US" smtClean="0"/>
              <a:t>1/6/2023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Syllabus</a:t>
            </a:r>
          </a:p>
        </p:txBody>
      </p:sp>
      <p:sp>
        <p:nvSpPr>
          <p:cNvPr id="10" name="Footer Placeholder 9"/>
          <p:cNvSpPr>
            <a:spLocks noGrp="1"/>
          </p:cNvSpPr>
          <p:nvPr>
            <p:ph type="ftr" sz="quarter" idx="11"/>
          </p:nvPr>
        </p:nvSpPr>
        <p:spPr>
          <a:xfrm>
            <a:off x="2514600" y="6356350"/>
            <a:ext cx="5029200" cy="365125"/>
          </a:xfrm>
        </p:spPr>
        <p:txBody>
          <a:bodyPr/>
          <a:lstStyle/>
          <a:p>
            <a:r>
              <a:rPr lang="en-US"/>
              <a:t>Faculty Name   Kunti Mishra   Unit IV</a:t>
            </a:r>
            <a:endParaRPr lang="en-US" dirty="0"/>
          </a:p>
        </p:txBody>
      </p:sp>
      <p:sp>
        <p:nvSpPr>
          <p:cNvPr id="2" name="Content Placeholder 1"/>
          <p:cNvSpPr>
            <a:spLocks noGrp="1"/>
          </p:cNvSpPr>
          <p:nvPr>
            <p:ph idx="1"/>
          </p:nvPr>
        </p:nvSpPr>
        <p:spPr/>
        <p:txBody>
          <a:bodyPr>
            <a:normAutofit/>
          </a:bodyPr>
          <a:lstStyle/>
          <a:p>
            <a:pPr marL="0" indent="0" algn="just">
              <a:buNone/>
            </a:pPr>
            <a:r>
              <a:rPr lang="en-IN" sz="2000" b="1" dirty="0">
                <a:solidFill>
                  <a:srgbClr val="000000"/>
                </a:solidFill>
                <a:latin typeface="Times New Roman" pitchFamily="18" charset="0"/>
                <a:ea typeface="Times New Roman" panose="02020603050405020304" pitchFamily="18" charset="0"/>
                <a:cs typeface="Times New Roman" pitchFamily="18" charset="0"/>
              </a:rPr>
              <a:t>Unit III (</a:t>
            </a:r>
            <a:r>
              <a:rPr lang="en-US" sz="2000" b="1" dirty="0">
                <a:latin typeface="Times New Roman" pitchFamily="18" charset="0"/>
                <a:ea typeface="Calibri" panose="020F0502020204030204" pitchFamily="34" charset="0"/>
                <a:cs typeface="Times New Roman" pitchFamily="18" charset="0"/>
              </a:rPr>
              <a:t>Probability and Random Variable)</a:t>
            </a:r>
            <a:endParaRPr lang="en-IN" sz="2000" b="1" dirty="0">
              <a:solidFill>
                <a:srgbClr val="000000"/>
              </a:solidFill>
              <a:latin typeface="Times New Roman" pitchFamily="18" charset="0"/>
              <a:ea typeface="Times New Roman" panose="02020603050405020304" pitchFamily="18" charset="0"/>
              <a:cs typeface="Times New Roman" pitchFamily="18" charset="0"/>
            </a:endParaRPr>
          </a:p>
          <a:p>
            <a:pPr marL="0" indent="0" algn="just">
              <a:buNone/>
            </a:pPr>
            <a:r>
              <a:rPr lang="en-IN" sz="2000" dirty="0">
                <a:solidFill>
                  <a:srgbClr val="000000"/>
                </a:solidFill>
                <a:latin typeface="Times New Roman" pitchFamily="18" charset="0"/>
                <a:ea typeface="Times New Roman" panose="02020603050405020304" pitchFamily="18" charset="0"/>
                <a:cs typeface="Times New Roman" pitchFamily="18" charset="0"/>
              </a:rPr>
              <a:t>Random Variable: Definition of a Random Variable, Discrete Random Variable, Continuous Random Variable, Probability mass function, Probability Density Function, Distribution functions. </a:t>
            </a:r>
            <a:endParaRPr lang="en-US" sz="2000" dirty="0">
              <a:latin typeface="Times New Roman" pitchFamily="18" charset="0"/>
              <a:ea typeface="Times New Roman" panose="02020603050405020304" pitchFamily="18" charset="0"/>
              <a:cs typeface="Times New Roman" pitchFamily="18" charset="0"/>
            </a:endParaRPr>
          </a:p>
          <a:p>
            <a:pPr marL="0" indent="0" algn="just">
              <a:buNone/>
            </a:pPr>
            <a:r>
              <a:rPr lang="en-US" sz="2000" dirty="0">
                <a:latin typeface="Times New Roman" pitchFamily="18" charset="0"/>
                <a:ea typeface="Calibri" panose="020F0502020204030204" pitchFamily="34" charset="0"/>
                <a:cs typeface="Times New Roman" pitchFamily="18" charset="0"/>
              </a:rPr>
              <a:t>Multiple Random Variables:  Joint density and distribution Function, Properties of Joint Distribution function, Marginal density Functions, Conditional Distribution and Density, Statistical Independence, Central Limit Theorem (Proof not expected).</a:t>
            </a:r>
          </a:p>
          <a:p>
            <a:pPr marL="0" indent="0" algn="just">
              <a:buNone/>
            </a:pPr>
            <a:r>
              <a:rPr lang="en-IN" sz="2000" b="1" dirty="0">
                <a:solidFill>
                  <a:srgbClr val="000000"/>
                </a:solidFill>
                <a:latin typeface="Times New Roman" pitchFamily="18" charset="0"/>
                <a:ea typeface="Times New Roman" panose="02020603050405020304" pitchFamily="18" charset="0"/>
                <a:cs typeface="Times New Roman" pitchFamily="18" charset="0"/>
              </a:rPr>
              <a:t>Unit IV (</a:t>
            </a:r>
            <a:r>
              <a:rPr lang="en-US" sz="2000" b="1" dirty="0">
                <a:latin typeface="Times New Roman" pitchFamily="18" charset="0"/>
                <a:ea typeface="Calibri" panose="020F0502020204030204" pitchFamily="34" charset="0"/>
                <a:cs typeface="Times New Roman" pitchFamily="18" charset="0"/>
              </a:rPr>
              <a:t>Expectations and Probability Distribution)</a:t>
            </a:r>
            <a:endParaRPr lang="en-IN" sz="2000" b="1" dirty="0">
              <a:solidFill>
                <a:srgbClr val="000000"/>
              </a:solidFill>
              <a:latin typeface="Times New Roman" pitchFamily="18" charset="0"/>
              <a:ea typeface="Times New Roman" panose="02020603050405020304" pitchFamily="18" charset="0"/>
              <a:cs typeface="Times New Roman" pitchFamily="18" charset="0"/>
            </a:endParaRPr>
          </a:p>
          <a:p>
            <a:pPr marL="0" indent="0" algn="just">
              <a:buNone/>
            </a:pPr>
            <a:r>
              <a:rPr lang="en-US" sz="2000" dirty="0">
                <a:latin typeface="Times New Roman" pitchFamily="18" charset="0"/>
                <a:ea typeface="Calibri" panose="020F0502020204030204" pitchFamily="34" charset="0"/>
                <a:cs typeface="Times New Roman" pitchFamily="18" charset="0"/>
              </a:rPr>
              <a:t>Operation on One Random Variable – Expectations: Introduction, Expected Value of a Random Variable,  Mean, Variance, Moment Generating Function, Binomial, Poisson,  Normal, Exponential distribution.</a:t>
            </a:r>
            <a:endParaRPr lang="en-IN" sz="2000" b="1" dirty="0">
              <a:solidFill>
                <a:srgbClr val="000000"/>
              </a:solidFill>
              <a:latin typeface="Times New Roman" pitchFamily="18" charset="0"/>
              <a:ea typeface="Times New Roman" panose="02020603050405020304" pitchFamily="18" charset="0"/>
              <a:cs typeface="Times New Roman" pitchFamily="18" charset="0"/>
            </a:endParaRPr>
          </a:p>
          <a:p>
            <a:pPr marL="0" indent="0">
              <a:buNone/>
            </a:pPr>
            <a:endParaRPr lang="en-US" sz="2000" b="1" dirty="0">
              <a:latin typeface="Times New Roman" pitchFamily="18" charset="0"/>
              <a:ea typeface="Calibri" panose="020F0502020204030204" pitchFamily="34" charset="0"/>
              <a:cs typeface="Times New Roman" pitchFamily="18" charset="0"/>
            </a:endParaRPr>
          </a:p>
          <a:p>
            <a:pPr marL="0" indent="0">
              <a:buNone/>
            </a:pPr>
            <a:endParaRPr lang="en-IN" sz="2000" b="1" dirty="0">
              <a:solidFill>
                <a:srgbClr val="000000"/>
              </a:solidFill>
              <a:latin typeface="Times New Roman" panose="02020603050405020304" pitchFamily="18" charset="0"/>
              <a:ea typeface="Times New Roman" panose="02020603050405020304" pitchFamily="18" charset="0"/>
              <a:cs typeface="Times New Roman" pitchFamily="18" charset="0"/>
            </a:endParaRPr>
          </a:p>
          <a:p>
            <a:pPr marL="0" indent="0">
              <a:buNone/>
            </a:pPr>
            <a:endParaRPr lang="en-US" sz="2000" dirty="0">
              <a:latin typeface="Times New Roman" pitchFamily="18" charset="0"/>
              <a:ea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31447289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000" b="1" dirty="0"/>
                  <a:t>Mean Of Binomial distribution:</a:t>
                </a:r>
              </a:p>
              <a:p>
                <a:pPr marL="0" indent="0">
                  <a:buNone/>
                </a:pPr>
                <a14:m>
                  <m:oMathPara xmlns:m="http://schemas.openxmlformats.org/officeDocument/2006/math">
                    <m:oMathParaPr>
                      <m:jc m:val="centerGroup"/>
                    </m:oMathParaPr>
                    <m:oMath xmlns:m="http://schemas.openxmlformats.org/officeDocument/2006/math">
                      <m:r>
                        <a:rPr lang="en-US" sz="2000" b="1" i="1" smtClean="0">
                          <a:latin typeface="Cambria Math"/>
                          <a:ea typeface="Cambria Math"/>
                        </a:rPr>
                        <m:t>𝝁</m:t>
                      </m:r>
                      <m:r>
                        <a:rPr lang="en-US" sz="2000" b="1" i="1" smtClean="0">
                          <a:latin typeface="Cambria Math"/>
                          <a:ea typeface="Cambria Math"/>
                        </a:rPr>
                        <m:t>=</m:t>
                      </m:r>
                      <m:nary>
                        <m:naryPr>
                          <m:chr m:val="∑"/>
                          <m:ctrlPr>
                            <a:rPr lang="en-US" sz="2000" b="1" i="1" smtClean="0">
                              <a:latin typeface="Cambria Math" panose="02040503050406030204" pitchFamily="18" charset="0"/>
                              <a:ea typeface="Cambria Math"/>
                            </a:rPr>
                          </m:ctrlPr>
                        </m:naryPr>
                        <m:sub>
                          <m:r>
                            <m:rPr>
                              <m:brk m:alnAt="23"/>
                            </m:rPr>
                            <a:rPr lang="en-US" sz="2000" b="1" i="1" smtClean="0">
                              <a:latin typeface="Cambria Math"/>
                              <a:ea typeface="Cambria Math"/>
                            </a:rPr>
                            <m:t>𝒓</m:t>
                          </m:r>
                          <m:r>
                            <a:rPr lang="en-US" sz="2000" b="1" i="1" smtClean="0">
                              <a:latin typeface="Cambria Math"/>
                              <a:ea typeface="Cambria Math"/>
                            </a:rPr>
                            <m:t>=</m:t>
                          </m:r>
                          <m:r>
                            <a:rPr lang="en-US" sz="2000" b="1" i="1" smtClean="0">
                              <a:latin typeface="Cambria Math"/>
                              <a:ea typeface="Cambria Math"/>
                            </a:rPr>
                            <m:t>𝟎</m:t>
                          </m:r>
                        </m:sub>
                        <m:sup>
                          <m:r>
                            <a:rPr lang="en-US" sz="2000" b="1" i="1" smtClean="0">
                              <a:latin typeface="Cambria Math"/>
                              <a:ea typeface="Cambria Math"/>
                            </a:rPr>
                            <m:t>𝒏</m:t>
                          </m:r>
                        </m:sup>
                        <m:e>
                          <m:r>
                            <a:rPr lang="en-US" sz="2000" b="1" i="1" smtClean="0">
                              <a:latin typeface="Cambria Math"/>
                              <a:ea typeface="Cambria Math"/>
                            </a:rPr>
                            <m:t>𝒓𝑷</m:t>
                          </m:r>
                          <m:r>
                            <a:rPr lang="en-US" sz="2000" b="1" i="1" smtClean="0">
                              <a:latin typeface="Cambria Math"/>
                              <a:ea typeface="Cambria Math"/>
                            </a:rPr>
                            <m:t>(</m:t>
                          </m:r>
                          <m:r>
                            <a:rPr lang="en-US" sz="2000" b="1" i="1" smtClean="0">
                              <a:latin typeface="Cambria Math"/>
                              <a:ea typeface="Cambria Math"/>
                            </a:rPr>
                            <m:t>𝒓</m:t>
                          </m:r>
                          <m:r>
                            <a:rPr lang="en-US" sz="2000" b="1" i="1" smtClean="0">
                              <a:latin typeface="Cambria Math"/>
                              <a:ea typeface="Cambria Math"/>
                            </a:rPr>
                            <m:t>)</m:t>
                          </m:r>
                        </m:e>
                      </m:nary>
                    </m:oMath>
                  </m:oMathPara>
                </a14:m>
                <a:endParaRPr lang="en-US" sz="2000" b="1" dirty="0">
                  <a:ea typeface="Cambria Math"/>
                </a:endParaRPr>
              </a:p>
              <a:p>
                <a:pPr marL="0" indent="0">
                  <a:buNone/>
                </a:pPr>
                <a:r>
                  <a:rPr lang="en-US" sz="2000" dirty="0"/>
                  <a:t>For Binomial distribution </a:t>
                </a:r>
                <a14:m>
                  <m:oMath xmlns:m="http://schemas.openxmlformats.org/officeDocument/2006/math">
                    <m:r>
                      <a:rPr lang="en-US" sz="2000" b="0" i="1">
                        <a:latin typeface="Cambria Math"/>
                      </a:rPr>
                      <m:t>𝑃</m:t>
                    </m:r>
                    <m:d>
                      <m:dPr>
                        <m:ctrlPr>
                          <a:rPr lang="en-US" sz="2000" i="1">
                            <a:latin typeface="Cambria Math" panose="02040503050406030204" pitchFamily="18" charset="0"/>
                          </a:rPr>
                        </m:ctrlPr>
                      </m:dPr>
                      <m:e>
                        <m:r>
                          <a:rPr lang="en-US" sz="2000" b="0" i="1">
                            <a:latin typeface="Cambria Math"/>
                          </a:rPr>
                          <m:t>𝑟</m:t>
                        </m:r>
                      </m:e>
                    </m:d>
                    <m:r>
                      <a:rPr lang="en-US" sz="2000" b="0" i="1">
                        <a:latin typeface="Cambria Math"/>
                      </a:rPr>
                      <m:t>=</m:t>
                    </m:r>
                    <m:sSub>
                      <m:sSubPr>
                        <m:ctrlPr>
                          <a:rPr lang="en-US" sz="2000" i="1">
                            <a:latin typeface="Cambria Math" panose="02040503050406030204" pitchFamily="18" charset="0"/>
                          </a:rPr>
                        </m:ctrlPr>
                      </m:sSubPr>
                      <m:e>
                        <m:sPre>
                          <m:sPrePr>
                            <m:ctrlPr>
                              <a:rPr lang="en-US" sz="2000" i="1">
                                <a:latin typeface="Cambria Math" panose="02040503050406030204" pitchFamily="18" charset="0"/>
                              </a:rPr>
                            </m:ctrlPr>
                          </m:sPrePr>
                          <m:sub>
                            <m:r>
                              <a:rPr lang="en-IN" sz="2000" b="0" i="1" smtClean="0">
                                <a:latin typeface="Cambria Math" panose="02040503050406030204" pitchFamily="18" charset="0"/>
                              </a:rPr>
                              <m:t> </m:t>
                            </m:r>
                          </m:sub>
                          <m:sup>
                            <m:r>
                              <a:rPr lang="en-US" sz="2000" b="0" i="1">
                                <a:latin typeface="Cambria Math"/>
                              </a:rPr>
                              <m:t>𝑛</m:t>
                            </m:r>
                          </m:sup>
                          <m:e>
                            <m:r>
                              <a:rPr lang="en-US" sz="2000" b="0" i="1">
                                <a:latin typeface="Cambria Math"/>
                              </a:rPr>
                              <m:t>𝐶</m:t>
                            </m:r>
                          </m:e>
                        </m:sPre>
                      </m:e>
                      <m:sub>
                        <m:r>
                          <a:rPr lang="en-US" sz="2000" b="0" i="1">
                            <a:latin typeface="Cambria Math"/>
                          </a:rPr>
                          <m:t>𝑟</m:t>
                        </m:r>
                      </m:sub>
                    </m:sSub>
                    <m:sSup>
                      <m:sSupPr>
                        <m:ctrlPr>
                          <a:rPr lang="en-US" sz="2000" i="1">
                            <a:latin typeface="Cambria Math" panose="02040503050406030204" pitchFamily="18" charset="0"/>
                          </a:rPr>
                        </m:ctrlPr>
                      </m:sSupPr>
                      <m:e>
                        <m:r>
                          <a:rPr lang="en-US" sz="2000" b="0" i="1">
                            <a:latin typeface="Cambria Math"/>
                          </a:rPr>
                          <m:t>𝑝</m:t>
                        </m:r>
                      </m:e>
                      <m:sup>
                        <m:r>
                          <a:rPr lang="en-US" sz="2000" b="0" i="1">
                            <a:latin typeface="Cambria Math"/>
                          </a:rPr>
                          <m:t>𝑟</m:t>
                        </m:r>
                      </m:sup>
                    </m:sSup>
                    <m:sSup>
                      <m:sSupPr>
                        <m:ctrlPr>
                          <a:rPr lang="en-US" sz="2000" i="1">
                            <a:latin typeface="Cambria Math" panose="02040503050406030204" pitchFamily="18" charset="0"/>
                          </a:rPr>
                        </m:ctrlPr>
                      </m:sSupPr>
                      <m:e>
                        <m:r>
                          <a:rPr lang="en-US" sz="2000" b="0" i="1">
                            <a:latin typeface="Cambria Math"/>
                          </a:rPr>
                          <m:t>𝑞</m:t>
                        </m:r>
                      </m:e>
                      <m:sup>
                        <m:r>
                          <a:rPr lang="en-US" sz="2000" b="0" i="1">
                            <a:latin typeface="Cambria Math"/>
                          </a:rPr>
                          <m:t>𝑛</m:t>
                        </m:r>
                        <m:r>
                          <a:rPr lang="en-US" sz="2000" b="0" i="1">
                            <a:latin typeface="Cambria Math"/>
                          </a:rPr>
                          <m:t>−</m:t>
                        </m:r>
                        <m:r>
                          <a:rPr lang="en-US" sz="2000" b="0" i="1">
                            <a:latin typeface="Cambria Math"/>
                          </a:rPr>
                          <m:t>𝑟</m:t>
                        </m:r>
                      </m:sup>
                    </m:sSup>
                  </m:oMath>
                </a14:m>
                <a:endParaRPr lang="en-US" sz="2000" dirty="0"/>
              </a:p>
              <a:p>
                <a:pPr marL="0" indent="0">
                  <a:buNone/>
                </a:pPr>
                <a14:m>
                  <m:oMathPara xmlns:m="http://schemas.openxmlformats.org/officeDocument/2006/math">
                    <m:oMathParaPr>
                      <m:jc m:val="centerGroup"/>
                    </m:oMathParaPr>
                    <m:oMath xmlns:m="http://schemas.openxmlformats.org/officeDocument/2006/math">
                      <m:r>
                        <a:rPr lang="en-US" sz="2000" b="0" i="1">
                          <a:latin typeface="Cambria Math"/>
                          <a:ea typeface="Cambria Math"/>
                        </a:rPr>
                        <m:t>𝜇</m:t>
                      </m:r>
                      <m:r>
                        <a:rPr lang="en-US" sz="2000" b="0" i="1">
                          <a:latin typeface="Cambria Math"/>
                          <a:ea typeface="Cambria Math"/>
                        </a:rPr>
                        <m:t>=</m:t>
                      </m:r>
                      <m:nary>
                        <m:naryPr>
                          <m:chr m:val="∑"/>
                          <m:ctrlPr>
                            <a:rPr lang="en-US" sz="2000" i="1">
                              <a:latin typeface="Cambria Math" panose="02040503050406030204" pitchFamily="18" charset="0"/>
                              <a:ea typeface="Cambria Math"/>
                            </a:rPr>
                          </m:ctrlPr>
                        </m:naryPr>
                        <m:sub>
                          <m:r>
                            <m:rPr>
                              <m:brk m:alnAt="23"/>
                            </m:rPr>
                            <a:rPr lang="en-US" sz="2000" b="0" i="1">
                              <a:latin typeface="Cambria Math"/>
                              <a:ea typeface="Cambria Math"/>
                            </a:rPr>
                            <m:t>𝑟</m:t>
                          </m:r>
                          <m:r>
                            <a:rPr lang="en-US" sz="2000" b="0" i="1">
                              <a:latin typeface="Cambria Math"/>
                              <a:ea typeface="Cambria Math"/>
                            </a:rPr>
                            <m:t>=0</m:t>
                          </m:r>
                        </m:sub>
                        <m:sup>
                          <m:r>
                            <a:rPr lang="en-US" sz="2000" b="0" i="1">
                              <a:latin typeface="Cambria Math"/>
                              <a:ea typeface="Cambria Math"/>
                            </a:rPr>
                            <m:t>𝑛</m:t>
                          </m:r>
                        </m:sup>
                        <m:e>
                          <m:r>
                            <a:rPr lang="en-US" sz="2000" b="0" i="1">
                              <a:latin typeface="Cambria Math"/>
                              <a:ea typeface="Cambria Math"/>
                            </a:rPr>
                            <m:t>𝑟</m:t>
                          </m:r>
                          <m:sSub>
                            <m:sSubPr>
                              <m:ctrlPr>
                                <a:rPr lang="en-US" sz="2000" i="1">
                                  <a:latin typeface="Cambria Math" panose="02040503050406030204" pitchFamily="18" charset="0"/>
                                </a:rPr>
                              </m:ctrlPr>
                            </m:sSubPr>
                            <m:e>
                              <m:sPre>
                                <m:sPrePr>
                                  <m:ctrlPr>
                                    <a:rPr lang="en-US" sz="2000" i="1">
                                      <a:latin typeface="Cambria Math" panose="02040503050406030204" pitchFamily="18" charset="0"/>
                                    </a:rPr>
                                  </m:ctrlPr>
                                </m:sPrePr>
                                <m:sub>
                                  <m:r>
                                    <a:rPr lang="en-IN" sz="2000" b="0" i="1" smtClean="0">
                                      <a:latin typeface="Cambria Math" panose="02040503050406030204" pitchFamily="18" charset="0"/>
                                    </a:rPr>
                                    <m:t> </m:t>
                                  </m:r>
                                </m:sub>
                                <m:sup>
                                  <m:r>
                                    <a:rPr lang="en-US" sz="2000" b="0" i="1">
                                      <a:latin typeface="Cambria Math"/>
                                    </a:rPr>
                                    <m:t>𝑛</m:t>
                                  </m:r>
                                </m:sup>
                                <m:e>
                                  <m:r>
                                    <a:rPr lang="en-US" sz="2000" b="0" i="1">
                                      <a:latin typeface="Cambria Math"/>
                                    </a:rPr>
                                    <m:t>𝐶</m:t>
                                  </m:r>
                                </m:e>
                              </m:sPre>
                            </m:e>
                            <m:sub>
                              <m:r>
                                <a:rPr lang="en-US" sz="2000" b="0" i="1">
                                  <a:latin typeface="Cambria Math"/>
                                </a:rPr>
                                <m:t>𝑟</m:t>
                              </m:r>
                            </m:sub>
                          </m:sSub>
                          <m:sSup>
                            <m:sSupPr>
                              <m:ctrlPr>
                                <a:rPr lang="en-US" sz="2000" i="1">
                                  <a:latin typeface="Cambria Math" panose="02040503050406030204" pitchFamily="18" charset="0"/>
                                </a:rPr>
                              </m:ctrlPr>
                            </m:sSupPr>
                            <m:e>
                              <m:r>
                                <a:rPr lang="en-US" sz="2000" b="0" i="1">
                                  <a:latin typeface="Cambria Math"/>
                                </a:rPr>
                                <m:t>𝑝</m:t>
                              </m:r>
                            </m:e>
                            <m:sup>
                              <m:r>
                                <a:rPr lang="en-US" sz="2000" b="0" i="1">
                                  <a:latin typeface="Cambria Math"/>
                                </a:rPr>
                                <m:t>𝑟</m:t>
                              </m:r>
                            </m:sup>
                          </m:sSup>
                          <m:sSup>
                            <m:sSupPr>
                              <m:ctrlPr>
                                <a:rPr lang="en-US" sz="2000" i="1">
                                  <a:latin typeface="Cambria Math" panose="02040503050406030204" pitchFamily="18" charset="0"/>
                                </a:rPr>
                              </m:ctrlPr>
                            </m:sSupPr>
                            <m:e>
                              <m:r>
                                <a:rPr lang="en-US" sz="2000" b="0" i="1">
                                  <a:latin typeface="Cambria Math"/>
                                </a:rPr>
                                <m:t>𝑞</m:t>
                              </m:r>
                            </m:e>
                            <m:sup>
                              <m:r>
                                <a:rPr lang="en-US" sz="2000" b="0" i="1">
                                  <a:latin typeface="Cambria Math"/>
                                </a:rPr>
                                <m:t>𝑛</m:t>
                              </m:r>
                              <m:r>
                                <a:rPr lang="en-US" sz="2000" b="0" i="1">
                                  <a:latin typeface="Cambria Math"/>
                                </a:rPr>
                                <m:t>−</m:t>
                              </m:r>
                              <m:r>
                                <a:rPr lang="en-US" sz="2000" b="0" i="1">
                                  <a:latin typeface="Cambria Math"/>
                                </a:rPr>
                                <m:t>𝑟</m:t>
                              </m:r>
                            </m:sup>
                          </m:sSup>
                          <m:r>
                            <m:rPr>
                              <m:nor/>
                            </m:rPr>
                            <a:rPr lang="en-US" sz="2000" dirty="0"/>
                            <m:t> </m:t>
                          </m:r>
                        </m:e>
                      </m:nary>
                    </m:oMath>
                  </m:oMathPara>
                </a14:m>
                <a:endParaRPr lang="en-US" sz="2000" dirty="0">
                  <a:ea typeface="Cambria Math"/>
                </a:endParaRPr>
              </a:p>
              <a:p>
                <a:pPr marL="0" indent="0">
                  <a:buNone/>
                </a:pPr>
                <a:r>
                  <a:rPr lang="en-US" sz="2000" dirty="0">
                    <a:ea typeface="Cambria Math"/>
                  </a:rPr>
                  <a:t>By expanding  we have </a:t>
                </a: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a:ea typeface="Cambria Math"/>
                        </a:rPr>
                        <m:t>⟹0+1.</m:t>
                      </m:r>
                      <m:sSub>
                        <m:sSubPr>
                          <m:ctrlPr>
                            <a:rPr lang="en-US" sz="2000" i="1">
                              <a:latin typeface="Cambria Math" panose="02040503050406030204" pitchFamily="18" charset="0"/>
                            </a:rPr>
                          </m:ctrlPr>
                        </m:sSubPr>
                        <m:e>
                          <m:sPre>
                            <m:sPrePr>
                              <m:ctrlPr>
                                <a:rPr lang="en-US" sz="2000" i="1">
                                  <a:latin typeface="Cambria Math" panose="02040503050406030204" pitchFamily="18" charset="0"/>
                                </a:rPr>
                              </m:ctrlPr>
                            </m:sPrePr>
                            <m:sub>
                              <m:r>
                                <a:rPr lang="en-IN" sz="2000" b="0" i="1" smtClean="0">
                                  <a:latin typeface="Cambria Math" panose="02040503050406030204" pitchFamily="18" charset="0"/>
                                </a:rPr>
                                <m:t> </m:t>
                              </m:r>
                            </m:sub>
                            <m:sup>
                              <m:r>
                                <a:rPr lang="en-US" sz="2000" b="0" i="1">
                                  <a:latin typeface="Cambria Math"/>
                                </a:rPr>
                                <m:t>𝑛</m:t>
                              </m:r>
                            </m:sup>
                            <m:e>
                              <m:r>
                                <a:rPr lang="en-US" sz="2000" b="0" i="1">
                                  <a:latin typeface="Cambria Math"/>
                                </a:rPr>
                                <m:t>𝐶</m:t>
                              </m:r>
                            </m:e>
                          </m:sPre>
                        </m:e>
                        <m:sub>
                          <m:r>
                            <a:rPr lang="en-US" sz="2000" b="0" i="1" smtClean="0">
                              <a:latin typeface="Cambria Math"/>
                            </a:rPr>
                            <m:t>1</m:t>
                          </m:r>
                        </m:sub>
                      </m:sSub>
                      <m:r>
                        <a:rPr lang="en-US" sz="2000" b="0" i="1" smtClean="0">
                          <a:latin typeface="Cambria Math"/>
                        </a:rPr>
                        <m:t>𝑝</m:t>
                      </m:r>
                      <m:sSup>
                        <m:sSupPr>
                          <m:ctrlPr>
                            <a:rPr lang="en-US" sz="2000" i="1">
                              <a:latin typeface="Cambria Math" panose="02040503050406030204" pitchFamily="18" charset="0"/>
                            </a:rPr>
                          </m:ctrlPr>
                        </m:sSupPr>
                        <m:e>
                          <m:r>
                            <a:rPr lang="en-US" sz="2000" b="0" i="1">
                              <a:latin typeface="Cambria Math"/>
                            </a:rPr>
                            <m:t>𝑞</m:t>
                          </m:r>
                        </m:e>
                        <m:sup>
                          <m:r>
                            <a:rPr lang="en-US" sz="2000" b="0" i="1">
                              <a:latin typeface="Cambria Math"/>
                            </a:rPr>
                            <m:t>𝑛</m:t>
                          </m:r>
                          <m:r>
                            <a:rPr lang="en-US" sz="2000" b="0" i="1">
                              <a:latin typeface="Cambria Math"/>
                            </a:rPr>
                            <m:t>−1</m:t>
                          </m:r>
                        </m:sup>
                      </m:sSup>
                      <m:r>
                        <a:rPr lang="en-US" sz="2000" b="0" i="1" smtClean="0">
                          <a:latin typeface="Cambria Math"/>
                        </a:rPr>
                        <m:t>+2.</m:t>
                      </m:r>
                      <m:sSub>
                        <m:sSubPr>
                          <m:ctrlPr>
                            <a:rPr lang="en-US" sz="2000" i="1">
                              <a:latin typeface="Cambria Math" panose="02040503050406030204" pitchFamily="18" charset="0"/>
                            </a:rPr>
                          </m:ctrlPr>
                        </m:sSubPr>
                        <m:e>
                          <m:sPre>
                            <m:sPrePr>
                              <m:ctrlPr>
                                <a:rPr lang="en-US" sz="2000" i="1">
                                  <a:latin typeface="Cambria Math" panose="02040503050406030204" pitchFamily="18" charset="0"/>
                                </a:rPr>
                              </m:ctrlPr>
                            </m:sPrePr>
                            <m:sub>
                              <m:r>
                                <a:rPr lang="en-IN" sz="2000" b="0" i="1" smtClean="0">
                                  <a:latin typeface="Cambria Math" panose="02040503050406030204" pitchFamily="18" charset="0"/>
                                </a:rPr>
                                <m:t> </m:t>
                              </m:r>
                            </m:sub>
                            <m:sup>
                              <m:r>
                                <a:rPr lang="en-US" sz="2000" b="0" i="1">
                                  <a:latin typeface="Cambria Math"/>
                                </a:rPr>
                                <m:t>𝑛</m:t>
                              </m:r>
                            </m:sup>
                            <m:e>
                              <m:r>
                                <a:rPr lang="en-US" sz="2000" b="0" i="1">
                                  <a:latin typeface="Cambria Math"/>
                                </a:rPr>
                                <m:t>𝐶</m:t>
                              </m:r>
                            </m:e>
                          </m:sPre>
                        </m:e>
                        <m:sub>
                          <m:r>
                            <a:rPr lang="en-US" sz="2000" b="0" i="1" smtClean="0">
                              <a:latin typeface="Cambria Math"/>
                            </a:rPr>
                            <m:t>2</m:t>
                          </m:r>
                        </m:sub>
                      </m:sSub>
                      <m:sSup>
                        <m:sSupPr>
                          <m:ctrlPr>
                            <a:rPr lang="en-US" sz="2000" i="1">
                              <a:latin typeface="Cambria Math" panose="02040503050406030204" pitchFamily="18" charset="0"/>
                            </a:rPr>
                          </m:ctrlPr>
                        </m:sSupPr>
                        <m:e>
                          <m:r>
                            <a:rPr lang="en-US" sz="2000" b="0" i="1">
                              <a:latin typeface="Cambria Math"/>
                            </a:rPr>
                            <m:t>𝑝</m:t>
                          </m:r>
                        </m:e>
                        <m:sup>
                          <m:r>
                            <a:rPr lang="en-US" sz="2000" b="0" i="1" smtClean="0">
                              <a:latin typeface="Cambria Math"/>
                            </a:rPr>
                            <m:t>2</m:t>
                          </m:r>
                        </m:sup>
                      </m:sSup>
                      <m:sSup>
                        <m:sSupPr>
                          <m:ctrlPr>
                            <a:rPr lang="en-US" sz="2000" i="1">
                              <a:latin typeface="Cambria Math" panose="02040503050406030204" pitchFamily="18" charset="0"/>
                            </a:rPr>
                          </m:ctrlPr>
                        </m:sSupPr>
                        <m:e>
                          <m:r>
                            <a:rPr lang="en-US" sz="2000" b="0" i="1">
                              <a:latin typeface="Cambria Math"/>
                            </a:rPr>
                            <m:t>𝑞</m:t>
                          </m:r>
                        </m:e>
                        <m:sup>
                          <m:r>
                            <a:rPr lang="en-US" sz="2000" b="0" i="1">
                              <a:latin typeface="Cambria Math"/>
                            </a:rPr>
                            <m:t>𝑛</m:t>
                          </m:r>
                          <m:r>
                            <a:rPr lang="en-US" sz="2000" b="0" i="1">
                              <a:latin typeface="Cambria Math"/>
                            </a:rPr>
                            <m:t>−2</m:t>
                          </m:r>
                        </m:sup>
                      </m:sSup>
                      <m:r>
                        <a:rPr lang="en-US" sz="2000" b="0" i="1" smtClean="0">
                          <a:latin typeface="Cambria Math"/>
                        </a:rPr>
                        <m:t>+…+</m:t>
                      </m:r>
                      <m:r>
                        <a:rPr lang="en-US" sz="2000" b="0" i="1" smtClean="0">
                          <a:latin typeface="Cambria Math"/>
                        </a:rPr>
                        <m:t>𝑛</m:t>
                      </m:r>
                      <m:r>
                        <a:rPr lang="en-US" sz="2000" b="0" i="1" smtClean="0">
                          <a:latin typeface="Cambria Math"/>
                        </a:rPr>
                        <m:t>.</m:t>
                      </m:r>
                      <m:sSub>
                        <m:sSubPr>
                          <m:ctrlPr>
                            <a:rPr lang="en-US" sz="2000" i="1">
                              <a:latin typeface="Cambria Math" panose="02040503050406030204" pitchFamily="18" charset="0"/>
                            </a:rPr>
                          </m:ctrlPr>
                        </m:sSubPr>
                        <m:e>
                          <m:sPre>
                            <m:sPrePr>
                              <m:ctrlPr>
                                <a:rPr lang="en-US" sz="2000" i="1">
                                  <a:latin typeface="Cambria Math" panose="02040503050406030204" pitchFamily="18" charset="0"/>
                                </a:rPr>
                              </m:ctrlPr>
                            </m:sPrePr>
                            <m:sub>
                              <m:r>
                                <a:rPr lang="en-IN" sz="2000" b="0" i="1" smtClean="0">
                                  <a:latin typeface="Cambria Math" panose="02040503050406030204" pitchFamily="18" charset="0"/>
                                </a:rPr>
                                <m:t> </m:t>
                              </m:r>
                            </m:sub>
                            <m:sup>
                              <m:r>
                                <a:rPr lang="en-US" sz="2000" b="0" i="1">
                                  <a:latin typeface="Cambria Math"/>
                                </a:rPr>
                                <m:t>𝑛</m:t>
                              </m:r>
                            </m:sup>
                            <m:e>
                              <m:r>
                                <a:rPr lang="en-US" sz="2000" b="0" i="1">
                                  <a:latin typeface="Cambria Math"/>
                                </a:rPr>
                                <m:t>𝐶</m:t>
                              </m:r>
                            </m:e>
                          </m:sPre>
                        </m:e>
                        <m:sub>
                          <m:r>
                            <a:rPr lang="en-US" sz="2000" b="0" i="1" smtClean="0">
                              <a:latin typeface="Cambria Math"/>
                            </a:rPr>
                            <m:t>𝑛</m:t>
                          </m:r>
                        </m:sub>
                      </m:sSub>
                      <m:sSup>
                        <m:sSupPr>
                          <m:ctrlPr>
                            <a:rPr lang="en-US" sz="2000" i="1">
                              <a:latin typeface="Cambria Math" panose="02040503050406030204" pitchFamily="18" charset="0"/>
                            </a:rPr>
                          </m:ctrlPr>
                        </m:sSupPr>
                        <m:e>
                          <m:r>
                            <a:rPr lang="en-US" sz="2000" b="0" i="1">
                              <a:latin typeface="Cambria Math"/>
                            </a:rPr>
                            <m:t>𝑝</m:t>
                          </m:r>
                        </m:e>
                        <m:sup>
                          <m:r>
                            <a:rPr lang="en-US" sz="2000" b="0" i="1" smtClean="0">
                              <a:latin typeface="Cambria Math"/>
                            </a:rPr>
                            <m:t>𝑛</m:t>
                          </m:r>
                        </m:sup>
                      </m:sSup>
                    </m:oMath>
                  </m:oMathPara>
                </a14:m>
                <a:endParaRPr lang="en-US" sz="2000" dirty="0"/>
              </a:p>
              <a:p>
                <a:pPr marL="0" indent="0">
                  <a:buNone/>
                </a:pPr>
                <a14:m>
                  <m:oMathPara xmlns:m="http://schemas.openxmlformats.org/officeDocument/2006/math">
                    <m:oMathParaPr>
                      <m:jc m:val="centerGroup"/>
                    </m:oMathParaPr>
                    <m:oMath xmlns:m="http://schemas.openxmlformats.org/officeDocument/2006/math">
                      <m:r>
                        <a:rPr lang="en-US" sz="2000" i="1">
                          <a:latin typeface="Cambria Math"/>
                          <a:ea typeface="Cambria Math"/>
                        </a:rPr>
                        <m:t>⟹</m:t>
                      </m:r>
                      <m:r>
                        <a:rPr lang="en-US" sz="2000" b="0" i="1" smtClean="0">
                          <a:latin typeface="Cambria Math"/>
                          <a:ea typeface="Cambria Math"/>
                        </a:rPr>
                        <m:t>𝑛𝑝</m:t>
                      </m:r>
                      <m:d>
                        <m:dPr>
                          <m:begChr m:val="["/>
                          <m:endChr m:val="]"/>
                          <m:ctrlPr>
                            <a:rPr lang="en-US" sz="2000" b="0" i="1" smtClean="0">
                              <a:latin typeface="Cambria Math" panose="02040503050406030204" pitchFamily="18" charset="0"/>
                              <a:ea typeface="Cambria Math"/>
                            </a:rPr>
                          </m:ctrlPr>
                        </m:dPr>
                        <m:e>
                          <m:sSub>
                            <m:sSubPr>
                              <m:ctrlPr>
                                <a:rPr lang="en-US" sz="2000" i="1">
                                  <a:latin typeface="Cambria Math" panose="02040503050406030204" pitchFamily="18" charset="0"/>
                                </a:rPr>
                              </m:ctrlPr>
                            </m:sSubPr>
                            <m:e>
                              <m:sPre>
                                <m:sPrePr>
                                  <m:ctrlPr>
                                    <a:rPr lang="en-US" sz="2000" i="1">
                                      <a:latin typeface="Cambria Math" panose="02040503050406030204" pitchFamily="18" charset="0"/>
                                    </a:rPr>
                                  </m:ctrlPr>
                                </m:sPrePr>
                                <m:sub>
                                  <m:r>
                                    <a:rPr lang="en-IN" sz="2000" b="0" i="1" smtClean="0">
                                      <a:latin typeface="Cambria Math" panose="02040503050406030204" pitchFamily="18" charset="0"/>
                                    </a:rPr>
                                    <m:t> </m:t>
                                  </m:r>
                                </m:sub>
                                <m:sup>
                                  <m:r>
                                    <a:rPr lang="en-US" sz="2000" i="1">
                                      <a:latin typeface="Cambria Math"/>
                                    </a:rPr>
                                    <m:t>𝑛</m:t>
                                  </m:r>
                                  <m:r>
                                    <a:rPr lang="en-US" sz="2000" b="0" i="1" smtClean="0">
                                      <a:latin typeface="Cambria Math"/>
                                    </a:rPr>
                                    <m:t>−1</m:t>
                                  </m:r>
                                </m:sup>
                                <m:e>
                                  <m:r>
                                    <a:rPr lang="en-US" sz="2000" i="1">
                                      <a:latin typeface="Cambria Math"/>
                                    </a:rPr>
                                    <m:t>𝐶</m:t>
                                  </m:r>
                                </m:e>
                              </m:sPre>
                            </m:e>
                            <m:sub>
                              <m:r>
                                <a:rPr lang="en-US" sz="2000" b="0" i="1" smtClean="0">
                                  <a:latin typeface="Cambria Math"/>
                                </a:rPr>
                                <m:t>0</m:t>
                              </m:r>
                            </m:sub>
                          </m:sSub>
                          <m:sSup>
                            <m:sSupPr>
                              <m:ctrlPr>
                                <a:rPr lang="en-US" sz="2000" i="1">
                                  <a:latin typeface="Cambria Math" panose="02040503050406030204" pitchFamily="18" charset="0"/>
                                </a:rPr>
                              </m:ctrlPr>
                            </m:sSupPr>
                            <m:e>
                              <m:r>
                                <a:rPr lang="en-US" sz="2000" i="1">
                                  <a:latin typeface="Cambria Math"/>
                                </a:rPr>
                                <m:t>𝑞</m:t>
                              </m:r>
                            </m:e>
                            <m:sup>
                              <m:r>
                                <a:rPr lang="en-US" sz="2000" i="1">
                                  <a:latin typeface="Cambria Math"/>
                                </a:rPr>
                                <m:t>𝑛</m:t>
                              </m:r>
                              <m:r>
                                <a:rPr lang="en-US" sz="2000" i="1">
                                  <a:latin typeface="Cambria Math"/>
                                </a:rPr>
                                <m:t>−1</m:t>
                              </m:r>
                            </m:sup>
                          </m:sSup>
                          <m:r>
                            <a:rPr lang="en-US" sz="2000" i="1">
                              <a:latin typeface="Cambria Math"/>
                            </a:rPr>
                            <m:t>+</m:t>
                          </m:r>
                          <m:sSub>
                            <m:sSubPr>
                              <m:ctrlPr>
                                <a:rPr lang="en-US" sz="2000" i="1">
                                  <a:latin typeface="Cambria Math" panose="02040503050406030204" pitchFamily="18" charset="0"/>
                                </a:rPr>
                              </m:ctrlPr>
                            </m:sSubPr>
                            <m:e>
                              <m:sPre>
                                <m:sPrePr>
                                  <m:ctrlPr>
                                    <a:rPr lang="en-US" sz="2000" i="1">
                                      <a:latin typeface="Cambria Math" panose="02040503050406030204" pitchFamily="18" charset="0"/>
                                    </a:rPr>
                                  </m:ctrlPr>
                                </m:sPrePr>
                                <m:sub>
                                  <m:r>
                                    <a:rPr lang="en-IN" sz="2000" b="0" i="1" smtClean="0">
                                      <a:latin typeface="Cambria Math" panose="02040503050406030204" pitchFamily="18" charset="0"/>
                                    </a:rPr>
                                    <m:t> </m:t>
                                  </m:r>
                                </m:sub>
                                <m:sup>
                                  <m:r>
                                    <a:rPr lang="en-US" sz="2000" i="1">
                                      <a:latin typeface="Cambria Math"/>
                                    </a:rPr>
                                    <m:t>𝑛</m:t>
                                  </m:r>
                                  <m:r>
                                    <a:rPr lang="en-US" sz="2000" b="0" i="1" smtClean="0">
                                      <a:latin typeface="Cambria Math"/>
                                    </a:rPr>
                                    <m:t>−1</m:t>
                                  </m:r>
                                </m:sup>
                                <m:e>
                                  <m:r>
                                    <a:rPr lang="en-US" sz="2000" i="1">
                                      <a:latin typeface="Cambria Math"/>
                                    </a:rPr>
                                    <m:t>𝐶</m:t>
                                  </m:r>
                                </m:e>
                              </m:sPre>
                            </m:e>
                            <m:sub>
                              <m:r>
                                <a:rPr lang="en-US" sz="2000" b="0" i="1" smtClean="0">
                                  <a:latin typeface="Cambria Math"/>
                                </a:rPr>
                                <m:t>1</m:t>
                              </m:r>
                            </m:sub>
                          </m:sSub>
                          <m:r>
                            <a:rPr lang="en-US" sz="2000" b="0" i="1" smtClean="0">
                              <a:latin typeface="Cambria Math"/>
                            </a:rPr>
                            <m:t>𝑝</m:t>
                          </m:r>
                          <m:sSup>
                            <m:sSupPr>
                              <m:ctrlPr>
                                <a:rPr lang="en-US" sz="2000" i="1">
                                  <a:latin typeface="Cambria Math" panose="02040503050406030204" pitchFamily="18" charset="0"/>
                                </a:rPr>
                              </m:ctrlPr>
                            </m:sSupPr>
                            <m:e>
                              <m:r>
                                <a:rPr lang="en-US" sz="2000" i="1">
                                  <a:latin typeface="Cambria Math"/>
                                </a:rPr>
                                <m:t>𝑞</m:t>
                              </m:r>
                            </m:e>
                            <m:sup>
                              <m:r>
                                <a:rPr lang="en-US" sz="2000" i="1">
                                  <a:latin typeface="Cambria Math"/>
                                </a:rPr>
                                <m:t>𝑛</m:t>
                              </m:r>
                              <m:r>
                                <a:rPr lang="en-US" sz="2000" i="1">
                                  <a:latin typeface="Cambria Math"/>
                                </a:rPr>
                                <m:t>−2</m:t>
                              </m:r>
                            </m:sup>
                          </m:sSup>
                          <m:r>
                            <a:rPr lang="en-US" sz="2000" i="1">
                              <a:latin typeface="Cambria Math"/>
                            </a:rPr>
                            <m:t>+…+</m:t>
                          </m:r>
                          <m:sSub>
                            <m:sSubPr>
                              <m:ctrlPr>
                                <a:rPr lang="en-US" sz="2000" i="1">
                                  <a:latin typeface="Cambria Math" panose="02040503050406030204" pitchFamily="18" charset="0"/>
                                </a:rPr>
                              </m:ctrlPr>
                            </m:sSubPr>
                            <m:e>
                              <m:sPre>
                                <m:sPrePr>
                                  <m:ctrlPr>
                                    <a:rPr lang="en-US" sz="2000" i="1">
                                      <a:latin typeface="Cambria Math" panose="02040503050406030204" pitchFamily="18" charset="0"/>
                                    </a:rPr>
                                  </m:ctrlPr>
                                </m:sPrePr>
                                <m:sub>
                                  <m:r>
                                    <a:rPr lang="en-IN" sz="2000" b="0" i="1" smtClean="0">
                                      <a:latin typeface="Cambria Math" panose="02040503050406030204" pitchFamily="18" charset="0"/>
                                    </a:rPr>
                                    <m:t> </m:t>
                                  </m:r>
                                </m:sub>
                                <m:sup>
                                  <m:r>
                                    <a:rPr lang="en-US" sz="2000" i="1">
                                      <a:latin typeface="Cambria Math"/>
                                    </a:rPr>
                                    <m:t>𝑛</m:t>
                                  </m:r>
                                  <m:r>
                                    <a:rPr lang="en-US" sz="2000" b="0" i="1" smtClean="0">
                                      <a:latin typeface="Cambria Math"/>
                                    </a:rPr>
                                    <m:t>−1</m:t>
                                  </m:r>
                                </m:sup>
                                <m:e>
                                  <m:r>
                                    <a:rPr lang="en-US" sz="2000" i="1">
                                      <a:latin typeface="Cambria Math"/>
                                    </a:rPr>
                                    <m:t>𝐶</m:t>
                                  </m:r>
                                </m:e>
                              </m:sPre>
                            </m:e>
                            <m:sub>
                              <m:r>
                                <a:rPr lang="en-US" sz="2000" i="1">
                                  <a:latin typeface="Cambria Math"/>
                                </a:rPr>
                                <m:t>𝑛</m:t>
                              </m:r>
                              <m:r>
                                <a:rPr lang="en-US" sz="2000" b="0" i="1" smtClean="0">
                                  <a:latin typeface="Cambria Math"/>
                                </a:rPr>
                                <m:t>−1</m:t>
                              </m:r>
                            </m:sub>
                          </m:sSub>
                          <m:sSup>
                            <m:sSupPr>
                              <m:ctrlPr>
                                <a:rPr lang="en-US" sz="2000" i="1">
                                  <a:latin typeface="Cambria Math" panose="02040503050406030204" pitchFamily="18" charset="0"/>
                                </a:rPr>
                              </m:ctrlPr>
                            </m:sSupPr>
                            <m:e>
                              <m:r>
                                <a:rPr lang="en-US" sz="2000" i="1">
                                  <a:latin typeface="Cambria Math"/>
                                </a:rPr>
                                <m:t>𝑝</m:t>
                              </m:r>
                            </m:e>
                            <m:sup>
                              <m:r>
                                <a:rPr lang="en-US" sz="2000" i="1">
                                  <a:latin typeface="Cambria Math"/>
                                </a:rPr>
                                <m:t>𝑛</m:t>
                              </m:r>
                              <m:r>
                                <a:rPr lang="en-US" sz="2000" b="0" i="1" smtClean="0">
                                  <a:latin typeface="Cambria Math"/>
                                </a:rPr>
                                <m:t>−1</m:t>
                              </m:r>
                            </m:sup>
                          </m:sSup>
                        </m:e>
                      </m:d>
                    </m:oMath>
                  </m:oMathPara>
                </a14:m>
                <a:endParaRPr lang="en-US" sz="2000" b="0" dirty="0"/>
              </a:p>
              <a:p>
                <a:pPr marL="0" indent="0">
                  <a:buNone/>
                </a:pPr>
                <a14:m>
                  <m:oMathPara xmlns:m="http://schemas.openxmlformats.org/officeDocument/2006/math">
                    <m:oMathParaPr>
                      <m:jc m:val="centerGroup"/>
                    </m:oMathParaPr>
                    <m:oMath xmlns:m="http://schemas.openxmlformats.org/officeDocument/2006/math">
                      <m:r>
                        <a:rPr lang="en-US" sz="2000" i="1">
                          <a:latin typeface="Cambria Math"/>
                          <a:ea typeface="Cambria Math"/>
                        </a:rPr>
                        <m:t>⟹</m:t>
                      </m:r>
                      <m:r>
                        <a:rPr lang="en-US" sz="2000" b="0" i="1" smtClean="0">
                          <a:latin typeface="Cambria Math"/>
                          <a:ea typeface="Cambria Math"/>
                        </a:rPr>
                        <m:t>𝑛𝑝</m:t>
                      </m:r>
                      <m:sSup>
                        <m:sSupPr>
                          <m:ctrlPr>
                            <a:rPr lang="en-US" sz="2000" b="0" i="1" smtClean="0">
                              <a:latin typeface="Cambria Math" panose="02040503050406030204" pitchFamily="18" charset="0"/>
                              <a:ea typeface="Cambria Math"/>
                            </a:rPr>
                          </m:ctrlPr>
                        </m:sSupPr>
                        <m:e>
                          <m:d>
                            <m:dPr>
                              <m:ctrlPr>
                                <a:rPr lang="en-US" sz="2000" b="0" i="1" smtClean="0">
                                  <a:latin typeface="Cambria Math" panose="02040503050406030204" pitchFamily="18" charset="0"/>
                                  <a:ea typeface="Cambria Math"/>
                                </a:rPr>
                              </m:ctrlPr>
                            </m:dPr>
                            <m:e>
                              <m:r>
                                <a:rPr lang="en-US" sz="2000" b="0" i="1" smtClean="0">
                                  <a:latin typeface="Cambria Math"/>
                                  <a:ea typeface="Cambria Math"/>
                                </a:rPr>
                                <m:t>𝑞</m:t>
                              </m:r>
                              <m:r>
                                <a:rPr lang="en-US" sz="2000" b="0" i="1" smtClean="0">
                                  <a:latin typeface="Cambria Math"/>
                                  <a:ea typeface="Cambria Math"/>
                                </a:rPr>
                                <m:t>+</m:t>
                              </m:r>
                              <m:r>
                                <a:rPr lang="en-US" sz="2000" b="0" i="1" smtClean="0">
                                  <a:latin typeface="Cambria Math"/>
                                  <a:ea typeface="Cambria Math"/>
                                </a:rPr>
                                <m:t>𝑝</m:t>
                              </m:r>
                            </m:e>
                          </m:d>
                        </m:e>
                        <m:sup>
                          <m:r>
                            <a:rPr lang="en-US" sz="2000" b="0" i="1" smtClean="0">
                              <a:latin typeface="Cambria Math"/>
                              <a:ea typeface="Cambria Math"/>
                            </a:rPr>
                            <m:t>𝑛</m:t>
                          </m:r>
                          <m:r>
                            <a:rPr lang="en-US" sz="2000" b="0" i="1" smtClean="0">
                              <a:latin typeface="Cambria Math"/>
                              <a:ea typeface="Cambria Math"/>
                            </a:rPr>
                            <m:t>−1</m:t>
                          </m:r>
                        </m:sup>
                      </m:sSup>
                      <m:r>
                        <a:rPr lang="en-US" sz="2000" b="0" i="1" smtClean="0">
                          <a:latin typeface="Cambria Math"/>
                          <a:ea typeface="Cambria Math"/>
                        </a:rPr>
                        <m:t>=</m:t>
                      </m:r>
                      <m:r>
                        <a:rPr lang="en-US" sz="2000" b="0" i="1" smtClean="0">
                          <a:latin typeface="Cambria Math"/>
                          <a:ea typeface="Cambria Math"/>
                        </a:rPr>
                        <m:t>𝑛𝑝</m:t>
                      </m:r>
                    </m:oMath>
                  </m:oMathPara>
                </a14:m>
                <a:endParaRPr lang="en-US" sz="2000" b="0" dirty="0">
                  <a:ea typeface="Cambria Math"/>
                </a:endParaRPr>
              </a:p>
              <a:p>
                <a:pPr marL="0" indent="0">
                  <a:buNone/>
                </a:pPr>
                <a:r>
                  <a:rPr lang="en-US" sz="2000" b="1" dirty="0"/>
                  <a:t>Hence mean of binomial distribution is </a:t>
                </a:r>
                <a:r>
                  <a:rPr lang="en-US" sz="2000" b="1" dirty="0" err="1"/>
                  <a:t>np</a:t>
                </a:r>
                <a:r>
                  <a:rPr lang="en-US" sz="2000" b="1" dirty="0"/>
                  <a:t>.</a:t>
                </a:r>
              </a:p>
              <a:p>
                <a:pPr marL="0" indent="0">
                  <a:buNone/>
                </a:pPr>
                <a:endParaRPr lang="en-US" sz="2000" dirty="0"/>
              </a:p>
              <a:p>
                <a:pPr marL="0" indent="0">
                  <a:buNone/>
                </a:pPr>
                <a:endParaRPr lang="en-US" sz="2200" dirty="0"/>
              </a:p>
              <a:p>
                <a:pPr marL="0" indent="0">
                  <a:buNone/>
                </a:pPr>
                <a:endParaRPr lang="en-US" sz="2200" dirty="0"/>
              </a:p>
              <a:p>
                <a:pPr marL="0" indent="0">
                  <a:buNone/>
                </a:pPr>
                <a:endParaRPr lang="en-US" sz="2200" b="1" dirty="0">
                  <a:ea typeface="Cambria Math"/>
                </a:endParaRPr>
              </a:p>
              <a:p>
                <a:pPr marL="0" indent="0">
                  <a:buNone/>
                </a:pPr>
                <a:endParaRPr lang="en-US" sz="2200" b="1" dirty="0"/>
              </a:p>
              <a:p>
                <a:pPr marL="0" indent="0">
                  <a:buNone/>
                </a:pPr>
                <a:endParaRPr lang="en-US" sz="22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a:blip r:embed="rId2"/>
                <a:stretch>
                  <a:fillRect l="-815" t="-809"/>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err="1">
                <a:ln>
                  <a:noFill/>
                </a:ln>
                <a:solidFill>
                  <a:schemeClr val="dk1"/>
                </a:solidFill>
                <a:effectLst/>
                <a:uLnTx/>
                <a:uFillTx/>
                <a:latin typeface="+mn-lt"/>
                <a:ea typeface="+mn-ea"/>
                <a:cs typeface="+mn-cs"/>
              </a:rPr>
              <a:t>Cont</a:t>
            </a:r>
            <a:r>
              <a:rPr lang="en-US" sz="2400" b="1" dirty="0"/>
              <a:t>…(CO4)</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7">
            <a:extLst>
              <a:ext uri="{FF2B5EF4-FFF2-40B4-BE49-F238E27FC236}">
                <a16:creationId xmlns:a16="http://schemas.microsoft.com/office/drawing/2014/main" id="{A24E1B7D-04DF-41E4-BE7D-1141741F27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71600" cy="685801"/>
          </a:xfrm>
          <a:prstGeom prst="rect">
            <a:avLst/>
          </a:prstGeom>
        </p:spPr>
      </p:pic>
      <p:sp>
        <p:nvSpPr>
          <p:cNvPr id="5" name="Footer Placeholder 4">
            <a:extLst>
              <a:ext uri="{FF2B5EF4-FFF2-40B4-BE49-F238E27FC236}">
                <a16:creationId xmlns:a16="http://schemas.microsoft.com/office/drawing/2014/main" id="{898D071A-BE67-4B77-892F-4FF692E95E21}"/>
              </a:ext>
            </a:extLst>
          </p:cNvPr>
          <p:cNvSpPr>
            <a:spLocks noGrp="1"/>
          </p:cNvSpPr>
          <p:nvPr>
            <p:ph type="ftr" sz="quarter" idx="11"/>
          </p:nvPr>
        </p:nvSpPr>
        <p:spPr/>
        <p:txBody>
          <a:bodyPr/>
          <a:lstStyle/>
          <a:p>
            <a:r>
              <a:rPr lang="en-US"/>
              <a:t>Faculty Name   Kunti Mishra   Unit IV</a:t>
            </a:r>
            <a:endParaRPr lang="en-US" dirty="0"/>
          </a:p>
        </p:txBody>
      </p:sp>
      <p:sp>
        <p:nvSpPr>
          <p:cNvPr id="2" name="Date Placeholder 1">
            <a:extLst>
              <a:ext uri="{FF2B5EF4-FFF2-40B4-BE49-F238E27FC236}">
                <a16:creationId xmlns:a16="http://schemas.microsoft.com/office/drawing/2014/main" id="{1A1D3665-6220-494D-8201-2AD1AEC78D54}"/>
              </a:ext>
            </a:extLst>
          </p:cNvPr>
          <p:cNvSpPr>
            <a:spLocks noGrp="1"/>
          </p:cNvSpPr>
          <p:nvPr>
            <p:ph type="dt" sz="half" idx="10"/>
          </p:nvPr>
        </p:nvSpPr>
        <p:spPr/>
        <p:txBody>
          <a:bodyPr/>
          <a:lstStyle/>
          <a:p>
            <a:fld id="{4F2DE7E6-1628-4BD7-A8D2-3068DB0F73C0}" type="datetime1">
              <a:rPr lang="en-US" smtClean="0"/>
              <a:t>1/6/2023</a:t>
            </a:fld>
            <a:endParaRPr lang="en-US"/>
          </a:p>
        </p:txBody>
      </p:sp>
    </p:spTree>
    <p:extLst>
      <p:ext uri="{BB962C8B-B14F-4D97-AF65-F5344CB8AC3E}">
        <p14:creationId xmlns:p14="http://schemas.microsoft.com/office/powerpoint/2010/main" val="76510322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000" b="1" dirty="0"/>
                  <a:t>Variance of Binomial Distribution:</a:t>
                </a:r>
              </a:p>
              <a:p>
                <a:pPr marL="0" indent="0">
                  <a:buNone/>
                </a:pPr>
                <a14:m>
                  <m:oMathPara xmlns:m="http://schemas.openxmlformats.org/officeDocument/2006/math">
                    <m:oMathParaPr>
                      <m:jc m:val="left"/>
                    </m:oMathParaPr>
                    <m:oMath xmlns:m="http://schemas.openxmlformats.org/officeDocument/2006/math">
                      <m:r>
                        <a:rPr lang="en-US" sz="2000" b="0" i="1" smtClean="0">
                          <a:latin typeface="Cambria Math"/>
                        </a:rPr>
                        <m:t>𝑉𝑎𝑟𝑖𝑎𝑛𝑐𝑒</m:t>
                      </m:r>
                      <m:r>
                        <a:rPr lang="en-US" sz="2000" b="0" i="1" smtClean="0">
                          <a:latin typeface="Cambria Math"/>
                        </a:rPr>
                        <m:t> </m:t>
                      </m:r>
                      <m:sSup>
                        <m:sSupPr>
                          <m:ctrlPr>
                            <a:rPr lang="en-US" sz="2000" i="1" smtClean="0">
                              <a:latin typeface="Cambria Math" panose="02040503050406030204" pitchFamily="18" charset="0"/>
                            </a:rPr>
                          </m:ctrlPr>
                        </m:sSupPr>
                        <m:e>
                          <m:r>
                            <a:rPr lang="en-US" sz="2000" b="0" i="1" smtClean="0">
                              <a:latin typeface="Cambria Math"/>
                              <a:ea typeface="Cambria Math"/>
                            </a:rPr>
                            <m:t>𝜎</m:t>
                          </m:r>
                        </m:e>
                        <m:sup>
                          <m:r>
                            <a:rPr lang="en-US" sz="2000" b="0" i="1" smtClean="0">
                              <a:latin typeface="Cambria Math"/>
                            </a:rPr>
                            <m:t>2</m:t>
                          </m:r>
                        </m:sup>
                      </m:sSup>
                      <m:r>
                        <a:rPr lang="en-US" sz="2000" b="0" i="1" smtClean="0">
                          <a:latin typeface="Cambria Math"/>
                        </a:rPr>
                        <m:t>=</m:t>
                      </m:r>
                      <m:nary>
                        <m:naryPr>
                          <m:chr m:val="∑"/>
                          <m:ctrlPr>
                            <a:rPr lang="en-US" sz="2000" i="1" smtClean="0">
                              <a:latin typeface="Cambria Math" panose="02040503050406030204" pitchFamily="18" charset="0"/>
                            </a:rPr>
                          </m:ctrlPr>
                        </m:naryPr>
                        <m:sub>
                          <m:r>
                            <m:rPr>
                              <m:brk m:alnAt="23"/>
                            </m:rPr>
                            <a:rPr lang="en-US" sz="2000" b="0" i="1" smtClean="0">
                              <a:latin typeface="Cambria Math"/>
                            </a:rPr>
                            <m:t>𝑟</m:t>
                          </m:r>
                          <m:r>
                            <a:rPr lang="en-US" sz="2000" b="0" i="1" smtClean="0">
                              <a:latin typeface="Cambria Math"/>
                            </a:rPr>
                            <m:t>=0</m:t>
                          </m:r>
                        </m:sub>
                        <m:sup>
                          <m:r>
                            <a:rPr lang="en-US" sz="2000" b="0" i="1" smtClean="0">
                              <a:latin typeface="Cambria Math"/>
                            </a:rPr>
                            <m:t>𝑛</m:t>
                          </m:r>
                        </m:sup>
                        <m:e>
                          <m:sSup>
                            <m:sSupPr>
                              <m:ctrlPr>
                                <a:rPr lang="en-US" sz="2000" i="1" smtClean="0">
                                  <a:latin typeface="Cambria Math" panose="02040503050406030204" pitchFamily="18" charset="0"/>
                                </a:rPr>
                              </m:ctrlPr>
                            </m:sSupPr>
                            <m:e>
                              <m:r>
                                <a:rPr lang="en-US" sz="2000" b="0" i="1" smtClean="0">
                                  <a:latin typeface="Cambria Math"/>
                                </a:rPr>
                                <m:t>𝑟</m:t>
                              </m:r>
                            </m:e>
                            <m:sup>
                              <m:r>
                                <a:rPr lang="en-US" sz="2000" b="0" i="1" smtClean="0">
                                  <a:latin typeface="Cambria Math"/>
                                </a:rPr>
                                <m:t>2</m:t>
                              </m:r>
                            </m:sup>
                          </m:sSup>
                          <m:r>
                            <a:rPr lang="en-US" sz="2000" b="0" i="1" smtClean="0">
                              <a:latin typeface="Cambria Math"/>
                            </a:rPr>
                            <m:t>𝑃</m:t>
                          </m:r>
                          <m:d>
                            <m:dPr>
                              <m:ctrlPr>
                                <a:rPr lang="en-US" sz="2000" i="1" smtClean="0">
                                  <a:latin typeface="Cambria Math" panose="02040503050406030204" pitchFamily="18" charset="0"/>
                                </a:rPr>
                              </m:ctrlPr>
                            </m:dPr>
                            <m:e>
                              <m:r>
                                <a:rPr lang="en-US" sz="2000" b="0" i="1" smtClean="0">
                                  <a:latin typeface="Cambria Math"/>
                                </a:rPr>
                                <m:t>𝑟</m:t>
                              </m:r>
                            </m:e>
                          </m:d>
                          <m:r>
                            <a:rPr lang="en-US" sz="2000" b="0" i="1" smtClean="0">
                              <a:latin typeface="Cambria Math"/>
                            </a:rPr>
                            <m:t>−</m:t>
                          </m:r>
                          <m:sSup>
                            <m:sSupPr>
                              <m:ctrlPr>
                                <a:rPr lang="en-US" sz="2000" i="1" smtClean="0">
                                  <a:latin typeface="Cambria Math" panose="02040503050406030204" pitchFamily="18" charset="0"/>
                                </a:rPr>
                              </m:ctrlPr>
                            </m:sSupPr>
                            <m:e>
                              <m:r>
                                <a:rPr lang="en-US" sz="2000" b="0" i="1" smtClean="0">
                                  <a:latin typeface="Cambria Math"/>
                                  <a:ea typeface="Cambria Math"/>
                                </a:rPr>
                                <m:t>𝜇</m:t>
                              </m:r>
                            </m:e>
                            <m:sup>
                              <m:r>
                                <a:rPr lang="en-US" sz="2000" b="0" i="1" smtClean="0">
                                  <a:latin typeface="Cambria Math"/>
                                </a:rPr>
                                <m:t>2</m:t>
                              </m:r>
                            </m:sup>
                          </m:sSup>
                        </m:e>
                      </m:nary>
                    </m:oMath>
                  </m:oMathPara>
                </a14:m>
                <a:endParaRPr lang="en-US" sz="2000" dirty="0"/>
              </a:p>
              <a:p>
                <a:pPr marL="0" indent="0">
                  <a:buNone/>
                </a:pPr>
                <a14:m>
                  <m:oMathPara xmlns:m="http://schemas.openxmlformats.org/officeDocument/2006/math">
                    <m:oMathParaPr>
                      <m:jc m:val="left"/>
                    </m:oMathParaPr>
                    <m:oMath xmlns:m="http://schemas.openxmlformats.org/officeDocument/2006/math">
                      <m:r>
                        <a:rPr lang="en-US" sz="2000" i="1">
                          <a:latin typeface="Cambria Math"/>
                        </a:rPr>
                        <m:t>=</m:t>
                      </m:r>
                      <m:nary>
                        <m:naryPr>
                          <m:chr m:val="∑"/>
                          <m:ctrlPr>
                            <a:rPr lang="en-US" sz="2000" i="1">
                              <a:latin typeface="Cambria Math" panose="02040503050406030204" pitchFamily="18" charset="0"/>
                            </a:rPr>
                          </m:ctrlPr>
                        </m:naryPr>
                        <m:sub>
                          <m:r>
                            <m:rPr>
                              <m:brk m:alnAt="23"/>
                            </m:rPr>
                            <a:rPr lang="en-US" sz="2000" i="1">
                              <a:latin typeface="Cambria Math"/>
                            </a:rPr>
                            <m:t>𝑟</m:t>
                          </m:r>
                          <m:r>
                            <a:rPr lang="en-US" sz="2000" i="1">
                              <a:latin typeface="Cambria Math"/>
                            </a:rPr>
                            <m:t>=0</m:t>
                          </m:r>
                        </m:sub>
                        <m:sup>
                          <m:r>
                            <a:rPr lang="en-US" sz="2000" i="1">
                              <a:latin typeface="Cambria Math"/>
                            </a:rPr>
                            <m:t>𝑛</m:t>
                          </m:r>
                        </m:sup>
                        <m:e>
                          <m:r>
                            <a:rPr lang="en-US" sz="2000" b="0" i="1" smtClean="0">
                              <a:latin typeface="Cambria Math"/>
                            </a:rPr>
                            <m:t>[</m:t>
                          </m:r>
                          <m:r>
                            <a:rPr lang="en-US" sz="2000" b="0" i="1" smtClean="0">
                              <a:latin typeface="Cambria Math"/>
                            </a:rPr>
                            <m:t>𝑟</m:t>
                          </m:r>
                          <m:r>
                            <a:rPr lang="en-US" sz="2000" b="0" i="1" smtClean="0">
                              <a:latin typeface="Cambria Math"/>
                            </a:rPr>
                            <m:t>+</m:t>
                          </m:r>
                          <m:r>
                            <a:rPr lang="en-US" sz="2000" b="0" i="1" smtClean="0">
                              <a:latin typeface="Cambria Math"/>
                            </a:rPr>
                            <m:t>𝑟</m:t>
                          </m:r>
                          <m:d>
                            <m:dPr>
                              <m:ctrlPr>
                                <a:rPr lang="en-US" sz="2000" b="0" i="1" smtClean="0">
                                  <a:latin typeface="Cambria Math" panose="02040503050406030204" pitchFamily="18" charset="0"/>
                                </a:rPr>
                              </m:ctrlPr>
                            </m:dPr>
                            <m:e>
                              <m:r>
                                <a:rPr lang="en-US" sz="2000" b="0" i="1" smtClean="0">
                                  <a:latin typeface="Cambria Math"/>
                                </a:rPr>
                                <m:t>𝑟</m:t>
                              </m:r>
                              <m:r>
                                <a:rPr lang="en-US" sz="2000" b="0" i="1" smtClean="0">
                                  <a:latin typeface="Cambria Math"/>
                                </a:rPr>
                                <m:t>−1</m:t>
                              </m:r>
                            </m:e>
                          </m:d>
                          <m:r>
                            <a:rPr lang="en-US" sz="2000" b="0" i="1" smtClean="0">
                              <a:latin typeface="Cambria Math"/>
                            </a:rPr>
                            <m:t>]</m:t>
                          </m:r>
                          <m:r>
                            <a:rPr lang="en-US" sz="2000" i="1">
                              <a:latin typeface="Cambria Math"/>
                            </a:rPr>
                            <m:t>𝑃</m:t>
                          </m:r>
                          <m:d>
                            <m:dPr>
                              <m:ctrlPr>
                                <a:rPr lang="en-US" sz="2000" i="1">
                                  <a:latin typeface="Cambria Math" panose="02040503050406030204" pitchFamily="18" charset="0"/>
                                </a:rPr>
                              </m:ctrlPr>
                            </m:dPr>
                            <m:e>
                              <m:r>
                                <a:rPr lang="en-US" sz="2000" i="1">
                                  <a:latin typeface="Cambria Math"/>
                                </a:rPr>
                                <m:t>𝑟</m:t>
                              </m:r>
                            </m:e>
                          </m:d>
                          <m:r>
                            <a:rPr lang="en-US" sz="2000" i="1">
                              <a:latin typeface="Cambria Math"/>
                            </a:rPr>
                            <m:t>−</m:t>
                          </m:r>
                          <m:sSup>
                            <m:sSupPr>
                              <m:ctrlPr>
                                <a:rPr lang="en-US" sz="2000" i="1">
                                  <a:latin typeface="Cambria Math" panose="02040503050406030204" pitchFamily="18" charset="0"/>
                                </a:rPr>
                              </m:ctrlPr>
                            </m:sSupPr>
                            <m:e>
                              <m:r>
                                <a:rPr lang="en-US" sz="2000" i="1">
                                  <a:latin typeface="Cambria Math"/>
                                  <a:ea typeface="Cambria Math"/>
                                </a:rPr>
                                <m:t>𝜇</m:t>
                              </m:r>
                            </m:e>
                            <m:sup>
                              <m:r>
                                <a:rPr lang="en-US" sz="2000" i="1">
                                  <a:latin typeface="Cambria Math"/>
                                </a:rPr>
                                <m:t>2</m:t>
                              </m:r>
                            </m:sup>
                          </m:sSup>
                        </m:e>
                      </m:nary>
                    </m:oMath>
                  </m:oMathPara>
                </a14:m>
                <a:endParaRPr lang="en-US" sz="2000" dirty="0"/>
              </a:p>
              <a:p>
                <a:pPr marL="0" indent="0">
                  <a:buNone/>
                </a:pPr>
                <a14:m>
                  <m:oMathPara xmlns:m="http://schemas.openxmlformats.org/officeDocument/2006/math">
                    <m:oMathParaPr>
                      <m:jc m:val="left"/>
                    </m:oMathParaPr>
                    <m:oMath xmlns:m="http://schemas.openxmlformats.org/officeDocument/2006/math">
                      <m:r>
                        <a:rPr lang="en-US" sz="2000" i="1">
                          <a:latin typeface="Cambria Math"/>
                        </a:rPr>
                        <m:t>=</m:t>
                      </m:r>
                      <m:nary>
                        <m:naryPr>
                          <m:chr m:val="∑"/>
                          <m:ctrlPr>
                            <a:rPr lang="en-US" sz="2000" i="1">
                              <a:latin typeface="Cambria Math" panose="02040503050406030204" pitchFamily="18" charset="0"/>
                            </a:rPr>
                          </m:ctrlPr>
                        </m:naryPr>
                        <m:sub>
                          <m:r>
                            <m:rPr>
                              <m:brk m:alnAt="23"/>
                            </m:rPr>
                            <a:rPr lang="en-US" sz="2000" i="1">
                              <a:latin typeface="Cambria Math"/>
                            </a:rPr>
                            <m:t>𝑟</m:t>
                          </m:r>
                          <m:r>
                            <a:rPr lang="en-US" sz="2000" i="1">
                              <a:latin typeface="Cambria Math"/>
                            </a:rPr>
                            <m:t>=0</m:t>
                          </m:r>
                        </m:sub>
                        <m:sup>
                          <m:r>
                            <a:rPr lang="en-US" sz="2000" i="1">
                              <a:latin typeface="Cambria Math"/>
                            </a:rPr>
                            <m:t>𝑛</m:t>
                          </m:r>
                        </m:sup>
                        <m:e>
                          <m:r>
                            <a:rPr lang="en-US" sz="2000" b="0" i="1" smtClean="0">
                              <a:latin typeface="Cambria Math"/>
                            </a:rPr>
                            <m:t>𝑟</m:t>
                          </m:r>
                          <m:r>
                            <a:rPr lang="en-US" sz="2000" i="1">
                              <a:latin typeface="Cambria Math"/>
                            </a:rPr>
                            <m:t>𝑃</m:t>
                          </m:r>
                          <m:d>
                            <m:dPr>
                              <m:ctrlPr>
                                <a:rPr lang="en-US" sz="2000" i="1">
                                  <a:latin typeface="Cambria Math" panose="02040503050406030204" pitchFamily="18" charset="0"/>
                                </a:rPr>
                              </m:ctrlPr>
                            </m:dPr>
                            <m:e>
                              <m:r>
                                <a:rPr lang="en-US" sz="2000" i="1">
                                  <a:latin typeface="Cambria Math"/>
                                </a:rPr>
                                <m:t>𝑟</m:t>
                              </m:r>
                            </m:e>
                          </m:d>
                          <m:r>
                            <a:rPr lang="en-US" sz="2000" b="0" i="1" smtClean="0">
                              <a:latin typeface="Cambria Math"/>
                            </a:rPr>
                            <m:t>+</m:t>
                          </m:r>
                          <m:nary>
                            <m:naryPr>
                              <m:chr m:val="∑"/>
                              <m:ctrlPr>
                                <a:rPr lang="en-US" sz="2000" i="1">
                                  <a:latin typeface="Cambria Math" panose="02040503050406030204" pitchFamily="18" charset="0"/>
                                </a:rPr>
                              </m:ctrlPr>
                            </m:naryPr>
                            <m:sub>
                              <m:r>
                                <m:rPr>
                                  <m:brk m:alnAt="23"/>
                                </m:rPr>
                                <a:rPr lang="en-US" sz="2000" i="1">
                                  <a:latin typeface="Cambria Math"/>
                                </a:rPr>
                                <m:t>𝑟</m:t>
                              </m:r>
                              <m:r>
                                <a:rPr lang="en-US" sz="2000" i="1">
                                  <a:latin typeface="Cambria Math"/>
                                </a:rPr>
                                <m:t>=0</m:t>
                              </m:r>
                            </m:sub>
                            <m:sup>
                              <m:r>
                                <a:rPr lang="en-US" sz="2000" i="1">
                                  <a:latin typeface="Cambria Math"/>
                                </a:rPr>
                                <m:t>𝑛</m:t>
                              </m:r>
                            </m:sup>
                            <m:e>
                              <m:r>
                                <a:rPr lang="en-US" sz="2000" b="0" i="1" smtClean="0">
                                  <a:latin typeface="Cambria Math"/>
                                </a:rPr>
                                <m:t>𝑟</m:t>
                              </m:r>
                              <m:r>
                                <a:rPr lang="en-US" sz="2000" b="0" i="1" smtClean="0">
                                  <a:latin typeface="Cambria Math"/>
                                </a:rPr>
                                <m:t>(</m:t>
                              </m:r>
                              <m:r>
                                <a:rPr lang="en-US" sz="2000" b="0" i="1" smtClean="0">
                                  <a:latin typeface="Cambria Math"/>
                                </a:rPr>
                                <m:t>𝑟</m:t>
                              </m:r>
                              <m:r>
                                <a:rPr lang="en-US" sz="2000" b="0" i="1" smtClean="0">
                                  <a:latin typeface="Cambria Math"/>
                                </a:rPr>
                                <m:t>−1)</m:t>
                              </m:r>
                              <m:r>
                                <a:rPr lang="en-US" sz="2000" i="1">
                                  <a:latin typeface="Cambria Math"/>
                                </a:rPr>
                                <m:t>𝑃</m:t>
                              </m:r>
                              <m:d>
                                <m:dPr>
                                  <m:ctrlPr>
                                    <a:rPr lang="en-US" sz="2000" i="1">
                                      <a:latin typeface="Cambria Math" panose="02040503050406030204" pitchFamily="18" charset="0"/>
                                    </a:rPr>
                                  </m:ctrlPr>
                                </m:dPr>
                                <m:e>
                                  <m:r>
                                    <a:rPr lang="en-US" sz="2000" i="1">
                                      <a:latin typeface="Cambria Math"/>
                                    </a:rPr>
                                    <m:t>𝑟</m:t>
                                  </m:r>
                                </m:e>
                              </m:d>
                              <m:r>
                                <a:rPr lang="en-US" sz="2000" i="1">
                                  <a:latin typeface="Cambria Math"/>
                                </a:rPr>
                                <m:t>−</m:t>
                              </m:r>
                              <m:sSup>
                                <m:sSupPr>
                                  <m:ctrlPr>
                                    <a:rPr lang="en-US" sz="2000" i="1">
                                      <a:latin typeface="Cambria Math" panose="02040503050406030204" pitchFamily="18" charset="0"/>
                                    </a:rPr>
                                  </m:ctrlPr>
                                </m:sSupPr>
                                <m:e>
                                  <m:r>
                                    <a:rPr lang="en-US" sz="2000" i="1">
                                      <a:latin typeface="Cambria Math"/>
                                      <a:ea typeface="Cambria Math"/>
                                    </a:rPr>
                                    <m:t>𝜇</m:t>
                                  </m:r>
                                </m:e>
                                <m:sup>
                                  <m:r>
                                    <a:rPr lang="en-US" sz="2000" i="1">
                                      <a:latin typeface="Cambria Math"/>
                                    </a:rPr>
                                    <m:t>2</m:t>
                                  </m:r>
                                </m:sup>
                              </m:sSup>
                            </m:e>
                          </m:nary>
                        </m:e>
                      </m:nary>
                    </m:oMath>
                  </m:oMathPara>
                </a14:m>
                <a:endParaRPr lang="en-US" sz="2000" dirty="0"/>
              </a:p>
              <a:p>
                <a:pPr marL="0" indent="0">
                  <a:buNone/>
                </a:pPr>
                <a14:m>
                  <m:oMathPara xmlns:m="http://schemas.openxmlformats.org/officeDocument/2006/math">
                    <m:oMathParaPr>
                      <m:jc m:val="left"/>
                    </m:oMathParaPr>
                    <m:oMath xmlns:m="http://schemas.openxmlformats.org/officeDocument/2006/math">
                      <m:r>
                        <a:rPr lang="en-US" sz="2000" i="1">
                          <a:latin typeface="Cambria Math"/>
                        </a:rPr>
                        <m:t>=</m:t>
                      </m:r>
                      <m:r>
                        <a:rPr lang="en-US" sz="2000" b="0" i="1" smtClean="0">
                          <a:latin typeface="Cambria Math"/>
                        </a:rPr>
                        <m:t>𝑛𝑝</m:t>
                      </m:r>
                      <m:r>
                        <a:rPr lang="en-US" sz="2000" b="0" i="1" smtClean="0">
                          <a:latin typeface="Cambria Math"/>
                          <a:ea typeface="Cambria Math"/>
                        </a:rPr>
                        <m:t>+</m:t>
                      </m:r>
                      <m:nary>
                        <m:naryPr>
                          <m:chr m:val="∑"/>
                          <m:ctrlPr>
                            <a:rPr lang="en-US" sz="2000" i="1" smtClean="0">
                              <a:latin typeface="Cambria Math" panose="02040503050406030204" pitchFamily="18" charset="0"/>
                            </a:rPr>
                          </m:ctrlPr>
                        </m:naryPr>
                        <m:sub>
                          <m:r>
                            <m:rPr>
                              <m:brk m:alnAt="23"/>
                            </m:rPr>
                            <a:rPr lang="en-US" sz="2000" i="1">
                              <a:latin typeface="Cambria Math"/>
                            </a:rPr>
                            <m:t>𝑟</m:t>
                          </m:r>
                          <m:r>
                            <a:rPr lang="en-US" sz="2000" i="1">
                              <a:latin typeface="Cambria Math"/>
                            </a:rPr>
                            <m:t>=0</m:t>
                          </m:r>
                        </m:sub>
                        <m:sup>
                          <m:r>
                            <a:rPr lang="en-US" sz="2000" i="1">
                              <a:latin typeface="Cambria Math"/>
                            </a:rPr>
                            <m:t>𝑛</m:t>
                          </m:r>
                        </m:sup>
                        <m:e>
                          <m:r>
                            <a:rPr lang="en-US" sz="2000" b="0" i="1" smtClean="0">
                              <a:latin typeface="Cambria Math"/>
                            </a:rPr>
                            <m:t>𝑟</m:t>
                          </m:r>
                          <m:r>
                            <a:rPr lang="en-US" sz="2000" b="0" i="1" smtClean="0">
                              <a:latin typeface="Cambria Math"/>
                            </a:rPr>
                            <m:t>(</m:t>
                          </m:r>
                          <m:r>
                            <a:rPr lang="en-US" sz="2000" b="0" i="1" smtClean="0">
                              <a:latin typeface="Cambria Math"/>
                            </a:rPr>
                            <m:t>𝑟</m:t>
                          </m:r>
                          <m:r>
                            <a:rPr lang="en-US" sz="2000" b="0" i="1" smtClean="0">
                              <a:latin typeface="Cambria Math"/>
                            </a:rPr>
                            <m:t>−1)</m:t>
                          </m:r>
                          <m:r>
                            <a:rPr lang="en-US" sz="2000" i="1">
                              <a:latin typeface="Cambria Math"/>
                            </a:rPr>
                            <m:t>𝑃</m:t>
                          </m:r>
                          <m:d>
                            <m:dPr>
                              <m:ctrlPr>
                                <a:rPr lang="en-US" sz="2000" i="1">
                                  <a:latin typeface="Cambria Math" panose="02040503050406030204" pitchFamily="18" charset="0"/>
                                </a:rPr>
                              </m:ctrlPr>
                            </m:dPr>
                            <m:e>
                              <m:r>
                                <a:rPr lang="en-US" sz="2000" i="1">
                                  <a:latin typeface="Cambria Math"/>
                                </a:rPr>
                                <m:t>𝑟</m:t>
                              </m:r>
                            </m:e>
                          </m:d>
                          <m:r>
                            <a:rPr lang="en-US" sz="2000" i="1">
                              <a:latin typeface="Cambria Math"/>
                            </a:rPr>
                            <m:t>−</m:t>
                          </m:r>
                          <m:sSup>
                            <m:sSupPr>
                              <m:ctrlPr>
                                <a:rPr lang="en-US" sz="2000" i="1">
                                  <a:latin typeface="Cambria Math" panose="02040503050406030204" pitchFamily="18" charset="0"/>
                                </a:rPr>
                              </m:ctrlPr>
                            </m:sSupPr>
                            <m:e>
                              <m:r>
                                <a:rPr lang="en-US" sz="2000" b="0" i="1" smtClean="0">
                                  <a:latin typeface="Cambria Math"/>
                                </a:rPr>
                                <m:t>𝑛</m:t>
                              </m:r>
                            </m:e>
                            <m:sup>
                              <m:r>
                                <a:rPr lang="en-US" sz="2000" i="1">
                                  <a:latin typeface="Cambria Math"/>
                                </a:rPr>
                                <m:t>2</m:t>
                              </m:r>
                            </m:sup>
                          </m:sSup>
                          <m:sSup>
                            <m:sSupPr>
                              <m:ctrlPr>
                                <a:rPr lang="en-US" sz="2000" i="1">
                                  <a:latin typeface="Cambria Math" panose="02040503050406030204" pitchFamily="18" charset="0"/>
                                  <a:ea typeface="Cambria Math"/>
                                </a:rPr>
                              </m:ctrlPr>
                            </m:sSupPr>
                            <m:e>
                              <m:r>
                                <a:rPr lang="en-US" sz="2000" i="1">
                                  <a:latin typeface="Cambria Math"/>
                                  <a:ea typeface="Cambria Math"/>
                                </a:rPr>
                                <m:t>𝑝</m:t>
                              </m:r>
                            </m:e>
                            <m:sup>
                              <m:r>
                                <a:rPr lang="en-US" sz="2000" i="1">
                                  <a:latin typeface="Cambria Math"/>
                                  <a:ea typeface="Cambria Math"/>
                                </a:rPr>
                                <m:t>2</m:t>
                              </m:r>
                            </m:sup>
                          </m:sSup>
                        </m:e>
                      </m:nary>
                    </m:oMath>
                  </m:oMathPara>
                </a14:m>
                <a:endParaRPr lang="en-US" sz="2000" dirty="0"/>
              </a:p>
              <a:p>
                <a:pPr marL="0" indent="0">
                  <a:buNone/>
                </a:pPr>
                <a14:m>
                  <m:oMathPara xmlns:m="http://schemas.openxmlformats.org/officeDocument/2006/math">
                    <m:oMathParaPr>
                      <m:jc m:val="left"/>
                    </m:oMathParaPr>
                    <m:oMath xmlns:m="http://schemas.openxmlformats.org/officeDocument/2006/math">
                      <m:r>
                        <a:rPr lang="en-US" sz="2000" i="1">
                          <a:latin typeface="Cambria Math"/>
                        </a:rPr>
                        <m:t>=</m:t>
                      </m:r>
                      <m:r>
                        <a:rPr lang="en-US" sz="2000" i="1">
                          <a:latin typeface="Cambria Math"/>
                        </a:rPr>
                        <m:t>𝑛𝑝</m:t>
                      </m:r>
                      <m:r>
                        <a:rPr lang="en-US" sz="2000" i="1">
                          <a:latin typeface="Cambria Math"/>
                          <a:ea typeface="Cambria Math"/>
                        </a:rPr>
                        <m:t>+</m:t>
                      </m:r>
                      <m:r>
                        <a:rPr lang="en-US" sz="2000" b="0" i="1" smtClean="0">
                          <a:latin typeface="Cambria Math"/>
                          <a:ea typeface="Cambria Math"/>
                        </a:rPr>
                        <m:t>𝑛</m:t>
                      </m:r>
                      <m:d>
                        <m:dPr>
                          <m:ctrlPr>
                            <a:rPr lang="en-US" sz="2000" b="0" i="1" smtClean="0">
                              <a:latin typeface="Cambria Math" panose="02040503050406030204" pitchFamily="18" charset="0"/>
                              <a:ea typeface="Cambria Math"/>
                            </a:rPr>
                          </m:ctrlPr>
                        </m:dPr>
                        <m:e>
                          <m:r>
                            <a:rPr lang="en-US" sz="2000" b="0" i="1" smtClean="0">
                              <a:latin typeface="Cambria Math"/>
                              <a:ea typeface="Cambria Math"/>
                            </a:rPr>
                            <m:t>𝑛</m:t>
                          </m:r>
                          <m:r>
                            <a:rPr lang="en-US" sz="2000" b="0" i="1" smtClean="0">
                              <a:latin typeface="Cambria Math"/>
                              <a:ea typeface="Cambria Math"/>
                            </a:rPr>
                            <m:t>−1</m:t>
                          </m:r>
                        </m:e>
                      </m:d>
                      <m:sSup>
                        <m:sSupPr>
                          <m:ctrlPr>
                            <a:rPr lang="en-US" sz="2000" b="0" i="1" smtClean="0">
                              <a:latin typeface="Cambria Math" panose="02040503050406030204" pitchFamily="18" charset="0"/>
                              <a:ea typeface="Cambria Math"/>
                            </a:rPr>
                          </m:ctrlPr>
                        </m:sSupPr>
                        <m:e>
                          <m:r>
                            <a:rPr lang="en-US" sz="2000" b="0" i="1" smtClean="0">
                              <a:latin typeface="Cambria Math"/>
                              <a:ea typeface="Cambria Math"/>
                            </a:rPr>
                            <m:t>𝑝</m:t>
                          </m:r>
                        </m:e>
                        <m:sup>
                          <m:r>
                            <a:rPr lang="en-US" sz="2000" b="0" i="1" smtClean="0">
                              <a:latin typeface="Cambria Math"/>
                              <a:ea typeface="Cambria Math"/>
                            </a:rPr>
                            <m:t>2</m:t>
                          </m:r>
                        </m:sup>
                      </m:sSup>
                      <m:r>
                        <a:rPr lang="en-US" sz="2000" b="0" i="1" smtClean="0">
                          <a:latin typeface="Cambria Math"/>
                          <a:ea typeface="Cambria Math"/>
                        </a:rPr>
                        <m:t>−</m:t>
                      </m:r>
                      <m:sSup>
                        <m:sSupPr>
                          <m:ctrlPr>
                            <a:rPr lang="en-US" sz="2000" b="0" i="1" smtClean="0">
                              <a:latin typeface="Cambria Math" panose="02040503050406030204" pitchFamily="18" charset="0"/>
                              <a:ea typeface="Cambria Math"/>
                            </a:rPr>
                          </m:ctrlPr>
                        </m:sSupPr>
                        <m:e>
                          <m:r>
                            <a:rPr lang="en-US" sz="2000" b="0" i="1" smtClean="0">
                              <a:latin typeface="Cambria Math"/>
                              <a:ea typeface="Cambria Math"/>
                            </a:rPr>
                            <m:t>𝑛</m:t>
                          </m:r>
                        </m:e>
                        <m:sup>
                          <m:r>
                            <a:rPr lang="en-US" sz="2000" b="0" i="1" smtClean="0">
                              <a:latin typeface="Cambria Math"/>
                              <a:ea typeface="Cambria Math"/>
                            </a:rPr>
                            <m:t>2</m:t>
                          </m:r>
                        </m:sup>
                      </m:sSup>
                      <m:sSup>
                        <m:sSupPr>
                          <m:ctrlPr>
                            <a:rPr lang="en-US" sz="2000" b="0" i="1" smtClean="0">
                              <a:latin typeface="Cambria Math" panose="02040503050406030204" pitchFamily="18" charset="0"/>
                              <a:ea typeface="Cambria Math"/>
                            </a:rPr>
                          </m:ctrlPr>
                        </m:sSupPr>
                        <m:e>
                          <m:r>
                            <a:rPr lang="en-US" sz="2000" b="0" i="1" smtClean="0">
                              <a:latin typeface="Cambria Math"/>
                              <a:ea typeface="Cambria Math"/>
                            </a:rPr>
                            <m:t>𝑝</m:t>
                          </m:r>
                        </m:e>
                        <m:sup>
                          <m:r>
                            <a:rPr lang="en-US" sz="2000" b="0" i="1" smtClean="0">
                              <a:latin typeface="Cambria Math"/>
                              <a:ea typeface="Cambria Math"/>
                            </a:rPr>
                            <m:t>2</m:t>
                          </m:r>
                        </m:sup>
                      </m:sSup>
                      <m:r>
                        <a:rPr lang="en-US" sz="2000" b="0" i="1" smtClean="0">
                          <a:latin typeface="Cambria Math"/>
                          <a:ea typeface="Cambria Math"/>
                        </a:rPr>
                        <m:t>=</m:t>
                      </m:r>
                      <m:r>
                        <a:rPr lang="en-US" sz="2000" b="0" i="1" smtClean="0">
                          <a:latin typeface="Cambria Math"/>
                          <a:ea typeface="Cambria Math"/>
                        </a:rPr>
                        <m:t>𝑛𝑝</m:t>
                      </m:r>
                      <m:d>
                        <m:dPr>
                          <m:ctrlPr>
                            <a:rPr lang="en-US" sz="2000" b="0" i="1" smtClean="0">
                              <a:latin typeface="Cambria Math" panose="02040503050406030204" pitchFamily="18" charset="0"/>
                              <a:ea typeface="Cambria Math"/>
                            </a:rPr>
                          </m:ctrlPr>
                        </m:dPr>
                        <m:e>
                          <m:r>
                            <a:rPr lang="en-US" sz="2000" b="0" i="1" smtClean="0">
                              <a:latin typeface="Cambria Math"/>
                              <a:ea typeface="Cambria Math"/>
                            </a:rPr>
                            <m:t>1−</m:t>
                          </m:r>
                          <m:r>
                            <a:rPr lang="en-US" sz="2000" b="0" i="1" smtClean="0">
                              <a:latin typeface="Cambria Math"/>
                              <a:ea typeface="Cambria Math"/>
                            </a:rPr>
                            <m:t>𝑝</m:t>
                          </m:r>
                        </m:e>
                      </m:d>
                      <m:r>
                        <a:rPr lang="en-US" sz="2000" b="0" i="1" smtClean="0">
                          <a:latin typeface="Cambria Math"/>
                          <a:ea typeface="Cambria Math"/>
                        </a:rPr>
                        <m:t>=</m:t>
                      </m:r>
                      <m:r>
                        <a:rPr lang="en-US" sz="2000" b="0" i="1" smtClean="0">
                          <a:latin typeface="Cambria Math"/>
                          <a:ea typeface="Cambria Math"/>
                        </a:rPr>
                        <m:t>𝑛𝑝𝑞</m:t>
                      </m:r>
                    </m:oMath>
                  </m:oMathPara>
                </a14:m>
                <a:endParaRPr lang="en-US" sz="2000" dirty="0"/>
              </a:p>
              <a:p>
                <a:pPr marL="0" indent="0">
                  <a:buNone/>
                </a:pPr>
                <a:endParaRPr lang="en-US" sz="2000" dirty="0"/>
              </a:p>
              <a:p>
                <a:pPr marL="0" indent="0">
                  <a:buNone/>
                </a:pPr>
                <a:endParaRPr lang="en-US" sz="2000" dirty="0"/>
              </a:p>
              <a:p>
                <a:pPr marL="0" indent="0">
                  <a:buNone/>
                </a:pPr>
                <a:endParaRPr lang="en-US" sz="2200" dirty="0"/>
              </a:p>
              <a:p>
                <a:pPr marL="0" indent="0">
                  <a:buNone/>
                </a:pPr>
                <a:endParaRPr lang="en-US" sz="22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a:blip r:embed="rId2"/>
                <a:stretch>
                  <a:fillRect l="-815" t="-809"/>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err="1">
                <a:ln>
                  <a:noFill/>
                </a:ln>
                <a:solidFill>
                  <a:schemeClr val="dk1"/>
                </a:solidFill>
                <a:effectLst/>
                <a:uLnTx/>
                <a:uFillTx/>
                <a:latin typeface="+mn-lt"/>
                <a:ea typeface="+mn-ea"/>
                <a:cs typeface="+mn-cs"/>
              </a:rPr>
              <a:t>Cont</a:t>
            </a:r>
            <a:r>
              <a:rPr lang="en-US" sz="2400" b="1" dirty="0"/>
              <a:t>…(CO4)</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7">
            <a:extLst>
              <a:ext uri="{FF2B5EF4-FFF2-40B4-BE49-F238E27FC236}">
                <a16:creationId xmlns:a16="http://schemas.microsoft.com/office/drawing/2014/main" id="{1723A916-3682-48E3-92E9-641DF82550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71600" cy="685801"/>
          </a:xfrm>
          <a:prstGeom prst="rect">
            <a:avLst/>
          </a:prstGeom>
        </p:spPr>
      </p:pic>
      <p:sp>
        <p:nvSpPr>
          <p:cNvPr id="5" name="Footer Placeholder 4">
            <a:extLst>
              <a:ext uri="{FF2B5EF4-FFF2-40B4-BE49-F238E27FC236}">
                <a16:creationId xmlns:a16="http://schemas.microsoft.com/office/drawing/2014/main" id="{15713412-0A78-4AD8-9597-D8B6A25DA391}"/>
              </a:ext>
            </a:extLst>
          </p:cNvPr>
          <p:cNvSpPr>
            <a:spLocks noGrp="1"/>
          </p:cNvSpPr>
          <p:nvPr>
            <p:ph type="ftr" sz="quarter" idx="11"/>
          </p:nvPr>
        </p:nvSpPr>
        <p:spPr/>
        <p:txBody>
          <a:bodyPr/>
          <a:lstStyle/>
          <a:p>
            <a:r>
              <a:rPr lang="en-US"/>
              <a:t>Faculty Name   Kunti Mishra   Unit IV</a:t>
            </a:r>
            <a:endParaRPr lang="en-US" dirty="0"/>
          </a:p>
        </p:txBody>
      </p:sp>
      <p:sp>
        <p:nvSpPr>
          <p:cNvPr id="2" name="Date Placeholder 1">
            <a:extLst>
              <a:ext uri="{FF2B5EF4-FFF2-40B4-BE49-F238E27FC236}">
                <a16:creationId xmlns:a16="http://schemas.microsoft.com/office/drawing/2014/main" id="{1862D7E7-8428-4542-87FC-E76C62979B33}"/>
              </a:ext>
            </a:extLst>
          </p:cNvPr>
          <p:cNvSpPr>
            <a:spLocks noGrp="1"/>
          </p:cNvSpPr>
          <p:nvPr>
            <p:ph type="dt" sz="half" idx="10"/>
          </p:nvPr>
        </p:nvSpPr>
        <p:spPr/>
        <p:txBody>
          <a:bodyPr/>
          <a:lstStyle/>
          <a:p>
            <a:fld id="{B33A4384-D270-4C75-882A-56815B1C3F26}" type="datetime1">
              <a:rPr lang="en-US" smtClean="0"/>
              <a:t>1/6/2023</a:t>
            </a:fld>
            <a:endParaRPr lang="en-US"/>
          </a:p>
        </p:txBody>
      </p:sp>
    </p:spTree>
    <p:extLst>
      <p:ext uri="{BB962C8B-B14F-4D97-AF65-F5344CB8AC3E}">
        <p14:creationId xmlns:p14="http://schemas.microsoft.com/office/powerpoint/2010/main" val="359883887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0" indent="0" algn="just">
                  <a:buNone/>
                </a:pPr>
                <a:r>
                  <a:rPr lang="en-US" sz="2000" dirty="0"/>
                  <a:t>Hence the</a:t>
                </a:r>
                <a:r>
                  <a:rPr lang="en-US" sz="2000" b="1" dirty="0"/>
                  <a:t> Variance of binomial distribution is </a:t>
                </a:r>
                <a14:m>
                  <m:oMath xmlns:m="http://schemas.openxmlformats.org/officeDocument/2006/math">
                    <m:r>
                      <a:rPr lang="en-US" sz="2000" b="1" i="1" smtClean="0">
                        <a:latin typeface="Cambria Math"/>
                      </a:rPr>
                      <m:t>𝒏𝒑𝒒</m:t>
                    </m:r>
                  </m:oMath>
                </a14:m>
                <a:r>
                  <a:rPr lang="en-US" sz="2000" dirty="0"/>
                  <a:t>and Standard deviation is </a:t>
                </a:r>
                <a14:m>
                  <m:oMath xmlns:m="http://schemas.openxmlformats.org/officeDocument/2006/math">
                    <m:rad>
                      <m:radPr>
                        <m:degHide m:val="on"/>
                        <m:ctrlPr>
                          <a:rPr lang="en-US" sz="2000" i="1" smtClean="0">
                            <a:latin typeface="Cambria Math" panose="02040503050406030204" pitchFamily="18" charset="0"/>
                          </a:rPr>
                        </m:ctrlPr>
                      </m:radPr>
                      <m:deg/>
                      <m:e>
                        <m:r>
                          <a:rPr lang="en-US" sz="2000" b="0" i="1" smtClean="0">
                            <a:latin typeface="Cambria Math"/>
                          </a:rPr>
                          <m:t>𝑛𝑝𝑞</m:t>
                        </m:r>
                      </m:e>
                    </m:rad>
                  </m:oMath>
                </a14:m>
                <a:r>
                  <a:rPr lang="en-US" sz="2000" dirty="0"/>
                  <a:t>.</a:t>
                </a:r>
              </a:p>
              <a:p>
                <a:pPr marL="0" indent="0" algn="just">
                  <a:buNone/>
                </a:pPr>
                <a:r>
                  <a:rPr lang="en-US" sz="2000" b="1" dirty="0"/>
                  <a:t>Moment generating function of binomial Distribution:</a:t>
                </a:r>
              </a:p>
              <a:p>
                <a:pPr marL="514350" indent="-514350" algn="just">
                  <a:buFont typeface="+mj-lt"/>
                  <a:buAutoNum type="romanLcPeriod"/>
                </a:pPr>
                <a:r>
                  <a:rPr lang="en-US" sz="2000" dirty="0"/>
                  <a:t>About origin</a:t>
                </a:r>
              </a:p>
              <a:p>
                <a:pPr marL="0" indent="0" algn="just">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𝑀</m:t>
                          </m:r>
                        </m:e>
                        <m:sub>
                          <m:r>
                            <a:rPr lang="en-US" sz="2000" b="0" i="1" smtClean="0">
                              <a:latin typeface="Cambria Math"/>
                            </a:rPr>
                            <m:t>𝑥</m:t>
                          </m:r>
                        </m:sub>
                      </m:sSub>
                      <m:d>
                        <m:dPr>
                          <m:ctrlPr>
                            <a:rPr lang="en-US" sz="2000" i="1" smtClean="0">
                              <a:latin typeface="Cambria Math" panose="02040503050406030204" pitchFamily="18" charset="0"/>
                            </a:rPr>
                          </m:ctrlPr>
                        </m:dPr>
                        <m:e>
                          <m:r>
                            <a:rPr lang="en-US" sz="2000" b="0" i="1" smtClean="0">
                              <a:latin typeface="Cambria Math"/>
                            </a:rPr>
                            <m:t>𝑡</m:t>
                          </m:r>
                        </m:e>
                      </m:d>
                      <m:r>
                        <a:rPr lang="en-US" sz="2000" b="0" i="1" smtClean="0">
                          <a:latin typeface="Cambria Math"/>
                        </a:rPr>
                        <m:t>=</m:t>
                      </m:r>
                      <m:r>
                        <a:rPr lang="en-US" sz="2000" b="0" i="1" smtClean="0">
                          <a:latin typeface="Cambria Math"/>
                        </a:rPr>
                        <m:t>𝐸</m:t>
                      </m:r>
                      <m:d>
                        <m:dPr>
                          <m:ctrlPr>
                            <a:rPr lang="en-US" sz="2000" i="1" smtClean="0">
                              <a:latin typeface="Cambria Math" panose="02040503050406030204" pitchFamily="18" charset="0"/>
                            </a:rPr>
                          </m:ctrlPr>
                        </m:dPr>
                        <m:e>
                          <m:sSup>
                            <m:sSupPr>
                              <m:ctrlPr>
                                <a:rPr lang="en-US" sz="2000" i="1" smtClean="0">
                                  <a:latin typeface="Cambria Math" panose="02040503050406030204" pitchFamily="18" charset="0"/>
                                </a:rPr>
                              </m:ctrlPr>
                            </m:sSupPr>
                            <m:e>
                              <m:r>
                                <a:rPr lang="en-US" sz="2000" b="0" i="1" smtClean="0">
                                  <a:latin typeface="Cambria Math"/>
                                </a:rPr>
                                <m:t>𝑒</m:t>
                              </m:r>
                            </m:e>
                            <m:sup>
                              <m:r>
                                <a:rPr lang="en-US" sz="2000" b="0" i="1" smtClean="0">
                                  <a:latin typeface="Cambria Math"/>
                                </a:rPr>
                                <m:t>𝑥𝑡</m:t>
                              </m:r>
                            </m:sup>
                          </m:sSup>
                        </m:e>
                      </m:d>
                      <m:r>
                        <a:rPr lang="en-US" sz="2000" b="0" i="1" smtClean="0">
                          <a:latin typeface="Cambria Math"/>
                        </a:rPr>
                        <m:t>=</m:t>
                      </m:r>
                      <m:nary>
                        <m:naryPr>
                          <m:chr m:val="∑"/>
                          <m:ctrlPr>
                            <a:rPr lang="en-US" sz="2000" i="1" smtClean="0">
                              <a:latin typeface="Cambria Math" panose="02040503050406030204" pitchFamily="18" charset="0"/>
                            </a:rPr>
                          </m:ctrlPr>
                        </m:naryPr>
                        <m:sub>
                          <m:r>
                            <m:rPr>
                              <m:brk m:alnAt="23"/>
                            </m:rPr>
                            <a:rPr lang="en-US" sz="2000" b="0" i="1" smtClean="0">
                              <a:latin typeface="Cambria Math"/>
                            </a:rPr>
                            <m:t>𝑥</m:t>
                          </m:r>
                          <m:r>
                            <a:rPr lang="en-US" sz="2000" b="0" i="1" smtClean="0">
                              <a:latin typeface="Cambria Math"/>
                            </a:rPr>
                            <m:t>=0</m:t>
                          </m:r>
                        </m:sub>
                        <m:sup>
                          <m:r>
                            <a:rPr lang="en-US" sz="2000" b="0" i="1" smtClean="0">
                              <a:latin typeface="Cambria Math"/>
                            </a:rPr>
                            <m:t>𝑛</m:t>
                          </m:r>
                        </m:sup>
                        <m:e>
                          <m:sSub>
                            <m:sSubPr>
                              <m:ctrlPr>
                                <a:rPr lang="en-US" sz="2000" i="1">
                                  <a:latin typeface="Cambria Math" panose="02040503050406030204" pitchFamily="18" charset="0"/>
                                </a:rPr>
                              </m:ctrlPr>
                            </m:sSubPr>
                            <m:e>
                              <m:sPre>
                                <m:sPrePr>
                                  <m:ctrlPr>
                                    <a:rPr lang="en-US" sz="2000" i="1">
                                      <a:latin typeface="Cambria Math" panose="02040503050406030204" pitchFamily="18" charset="0"/>
                                    </a:rPr>
                                  </m:ctrlPr>
                                </m:sPrePr>
                                <m:sub/>
                                <m:sup>
                                  <m:r>
                                    <a:rPr lang="en-US" sz="2000" b="0" i="1">
                                      <a:latin typeface="Cambria Math"/>
                                    </a:rPr>
                                    <m:t>𝑛</m:t>
                                  </m:r>
                                </m:sup>
                                <m:e>
                                  <m:r>
                                    <a:rPr lang="en-US" sz="2000" b="0" i="1">
                                      <a:latin typeface="Cambria Math"/>
                                    </a:rPr>
                                    <m:t>𝐶</m:t>
                                  </m:r>
                                </m:e>
                              </m:sPre>
                            </m:e>
                            <m:sub>
                              <m:r>
                                <a:rPr lang="en-US" sz="2000" b="0" i="1" smtClean="0">
                                  <a:latin typeface="Cambria Math"/>
                                </a:rPr>
                                <m:t>𝑥</m:t>
                              </m:r>
                            </m:sub>
                          </m:sSub>
                          <m:r>
                            <a:rPr lang="en-US" sz="2000" b="0" i="1" smtClean="0">
                              <a:latin typeface="Cambria Math"/>
                            </a:rPr>
                            <m:t>(</m:t>
                          </m:r>
                          <m:sSup>
                            <m:sSupPr>
                              <m:ctrlPr>
                                <a:rPr lang="en-US" sz="2000" i="1">
                                  <a:latin typeface="Cambria Math" panose="02040503050406030204" pitchFamily="18" charset="0"/>
                                </a:rPr>
                              </m:ctrlPr>
                            </m:sSupPr>
                            <m:e>
                              <m:r>
                                <a:rPr lang="en-US" sz="2000" b="0" i="1">
                                  <a:latin typeface="Cambria Math"/>
                                </a:rPr>
                                <m:t>𝑝</m:t>
                              </m:r>
                              <m:sSup>
                                <m:sSupPr>
                                  <m:ctrlPr>
                                    <a:rPr lang="en-US" sz="2000" i="1">
                                      <a:latin typeface="Cambria Math" panose="02040503050406030204" pitchFamily="18" charset="0"/>
                                    </a:rPr>
                                  </m:ctrlPr>
                                </m:sSupPr>
                                <m:e>
                                  <m:r>
                                    <a:rPr lang="en-US" sz="2000" b="0" i="1">
                                      <a:latin typeface="Cambria Math"/>
                                    </a:rPr>
                                    <m:t>𝑒</m:t>
                                  </m:r>
                                </m:e>
                                <m:sup>
                                  <m:r>
                                    <a:rPr lang="en-US" sz="2000" b="0" i="1">
                                      <a:latin typeface="Cambria Math"/>
                                    </a:rPr>
                                    <m:t>𝑡</m:t>
                                  </m:r>
                                </m:sup>
                              </m:sSup>
                              <m:r>
                                <a:rPr lang="en-US" sz="2000" b="0" i="1" smtClean="0">
                                  <a:latin typeface="Cambria Math"/>
                                </a:rPr>
                                <m:t>)</m:t>
                              </m:r>
                            </m:e>
                            <m:sup>
                              <m:r>
                                <a:rPr lang="en-US" sz="2000" b="0" i="1" smtClean="0">
                                  <a:latin typeface="Cambria Math"/>
                                </a:rPr>
                                <m:t>𝑥</m:t>
                              </m:r>
                            </m:sup>
                          </m:sSup>
                          <m:sSup>
                            <m:sSupPr>
                              <m:ctrlPr>
                                <a:rPr lang="en-US" sz="2000" i="1">
                                  <a:latin typeface="Cambria Math" panose="02040503050406030204" pitchFamily="18" charset="0"/>
                                </a:rPr>
                              </m:ctrlPr>
                            </m:sSupPr>
                            <m:e>
                              <m:r>
                                <a:rPr lang="en-US" sz="2000" b="0" i="1">
                                  <a:latin typeface="Cambria Math"/>
                                </a:rPr>
                                <m:t>𝑞</m:t>
                              </m:r>
                            </m:e>
                            <m:sup>
                              <m:r>
                                <a:rPr lang="en-US" sz="2000" b="0" i="1">
                                  <a:latin typeface="Cambria Math"/>
                                </a:rPr>
                                <m:t>𝑛</m:t>
                              </m:r>
                              <m:r>
                                <a:rPr lang="en-US" sz="2000" b="0" i="1">
                                  <a:latin typeface="Cambria Math"/>
                                </a:rPr>
                                <m:t>−</m:t>
                              </m:r>
                              <m:r>
                                <a:rPr lang="en-US" sz="2000" b="0" i="1" smtClean="0">
                                  <a:latin typeface="Cambria Math"/>
                                </a:rPr>
                                <m:t>𝑥</m:t>
                              </m:r>
                            </m:sup>
                          </m:sSup>
                        </m:e>
                      </m:nary>
                      <m:r>
                        <a:rPr lang="en-US" sz="2000" b="0" i="1" smtClean="0">
                          <a:latin typeface="Cambria Math"/>
                        </a:rPr>
                        <m:t>=</m:t>
                      </m:r>
                      <m:sSup>
                        <m:sSupPr>
                          <m:ctrlPr>
                            <a:rPr lang="en-US" sz="2000" i="1">
                              <a:latin typeface="Cambria Math" panose="02040503050406030204" pitchFamily="18" charset="0"/>
                            </a:rPr>
                          </m:ctrlPr>
                        </m:sSupPr>
                        <m:e>
                          <m:r>
                            <a:rPr lang="en-US" sz="2000" b="0" i="1" smtClean="0">
                              <a:latin typeface="Cambria Math"/>
                            </a:rPr>
                            <m:t>(</m:t>
                          </m:r>
                          <m:r>
                            <a:rPr lang="en-US" sz="2000" b="0" i="1" smtClean="0">
                              <a:latin typeface="Cambria Math"/>
                            </a:rPr>
                            <m:t>𝑞</m:t>
                          </m:r>
                          <m:r>
                            <a:rPr lang="en-US" sz="2000" b="0" i="1" smtClean="0">
                              <a:latin typeface="Cambria Math"/>
                            </a:rPr>
                            <m:t>+</m:t>
                          </m:r>
                          <m:r>
                            <a:rPr lang="en-US" sz="2000" b="0" i="1" smtClean="0">
                              <a:latin typeface="Cambria Math"/>
                            </a:rPr>
                            <m:t>𝑝</m:t>
                          </m:r>
                          <m:sSup>
                            <m:sSupPr>
                              <m:ctrlPr>
                                <a:rPr lang="en-US" sz="2000" i="1">
                                  <a:latin typeface="Cambria Math" panose="02040503050406030204" pitchFamily="18" charset="0"/>
                                </a:rPr>
                              </m:ctrlPr>
                            </m:sSupPr>
                            <m:e>
                              <m:r>
                                <a:rPr lang="en-US" sz="2000" b="0" i="1">
                                  <a:latin typeface="Cambria Math"/>
                                </a:rPr>
                                <m:t>𝑒</m:t>
                              </m:r>
                            </m:e>
                            <m:sup>
                              <m:r>
                                <a:rPr lang="en-US" sz="2000" b="0" i="1">
                                  <a:latin typeface="Cambria Math"/>
                                </a:rPr>
                                <m:t>𝑡</m:t>
                              </m:r>
                            </m:sup>
                          </m:sSup>
                          <m:r>
                            <a:rPr lang="en-US" sz="2000" b="0" i="1" smtClean="0">
                              <a:latin typeface="Cambria Math"/>
                            </a:rPr>
                            <m:t>)</m:t>
                          </m:r>
                        </m:e>
                        <m:sup>
                          <m:r>
                            <a:rPr lang="en-US" sz="2000" b="0" i="1" smtClean="0">
                              <a:latin typeface="Cambria Math"/>
                            </a:rPr>
                            <m:t>𝑛</m:t>
                          </m:r>
                        </m:sup>
                      </m:sSup>
                    </m:oMath>
                  </m:oMathPara>
                </a14:m>
                <a:endParaRPr lang="en-US" sz="2000" dirty="0"/>
              </a:p>
              <a:p>
                <a:pPr marL="514350" indent="-514350" algn="just">
                  <a:buAutoNum type="romanLcPeriod" startAt="2"/>
                </a:pPr>
                <a:r>
                  <a:rPr lang="en-US" sz="2000" dirty="0"/>
                  <a:t>About mean</a:t>
                </a:r>
              </a:p>
              <a:p>
                <a:pPr marL="0" indent="0" algn="just">
                  <a:buNone/>
                </a:pPr>
                <a:endParaRPr lang="en-US" sz="2000" dirty="0"/>
              </a:p>
              <a:p>
                <a:pPr marL="0" indent="0" algn="just">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a:rPr>
                            <m:t>𝑀</m:t>
                          </m:r>
                        </m:e>
                        <m:sub>
                          <m:r>
                            <a:rPr lang="en-US" sz="2000" i="1">
                              <a:latin typeface="Cambria Math"/>
                            </a:rPr>
                            <m:t>𝑥</m:t>
                          </m:r>
                          <m:r>
                            <a:rPr lang="en-US" sz="2000" b="0" i="1" smtClean="0">
                              <a:latin typeface="Cambria Math"/>
                            </a:rPr>
                            <m:t>−</m:t>
                          </m:r>
                          <m:r>
                            <a:rPr lang="en-US" sz="2000" b="0" i="1" smtClean="0">
                              <a:latin typeface="Cambria Math"/>
                            </a:rPr>
                            <m:t>𝑛𝑝</m:t>
                          </m:r>
                        </m:sub>
                      </m:sSub>
                      <m:d>
                        <m:dPr>
                          <m:ctrlPr>
                            <a:rPr lang="en-US" sz="2000" i="1">
                              <a:latin typeface="Cambria Math" panose="02040503050406030204" pitchFamily="18" charset="0"/>
                            </a:rPr>
                          </m:ctrlPr>
                        </m:dPr>
                        <m:e>
                          <m:r>
                            <a:rPr lang="en-US" sz="2000" i="1">
                              <a:latin typeface="Cambria Math"/>
                            </a:rPr>
                            <m:t>𝑡</m:t>
                          </m:r>
                        </m:e>
                      </m:d>
                      <m:r>
                        <a:rPr lang="en-US" sz="2000" i="1">
                          <a:latin typeface="Cambria Math"/>
                        </a:rPr>
                        <m:t>=</m:t>
                      </m:r>
                      <m:r>
                        <a:rPr lang="en-US" sz="2000" i="1">
                          <a:latin typeface="Cambria Math"/>
                        </a:rPr>
                        <m:t>𝐸</m:t>
                      </m:r>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a:rPr>
                                <m:t>𝑒</m:t>
                              </m:r>
                            </m:e>
                            <m:sup>
                              <m:r>
                                <a:rPr lang="en-US" sz="2000" b="0" i="1" smtClean="0">
                                  <a:latin typeface="Cambria Math"/>
                                </a:rPr>
                                <m:t>𝑡</m:t>
                              </m:r>
                              <m:r>
                                <a:rPr lang="en-US" sz="2000" b="0" i="1" smtClean="0">
                                  <a:latin typeface="Cambria Math"/>
                                </a:rPr>
                                <m:t>(</m:t>
                              </m:r>
                              <m:r>
                                <a:rPr lang="en-US" sz="2000" i="1">
                                  <a:latin typeface="Cambria Math"/>
                                </a:rPr>
                                <m:t>𝑥</m:t>
                              </m:r>
                              <m:r>
                                <a:rPr lang="en-US" sz="2000" b="0" i="1" smtClean="0">
                                  <a:latin typeface="Cambria Math"/>
                                </a:rPr>
                                <m:t>−</m:t>
                              </m:r>
                              <m:r>
                                <a:rPr lang="en-US" sz="2000" b="0" i="1" smtClean="0">
                                  <a:latin typeface="Cambria Math"/>
                                </a:rPr>
                                <m:t>𝑛𝑝</m:t>
                              </m:r>
                              <m:r>
                                <a:rPr lang="en-US" sz="2000" b="0" i="1" smtClean="0">
                                  <a:latin typeface="Cambria Math"/>
                                </a:rPr>
                                <m:t>)</m:t>
                              </m:r>
                            </m:sup>
                          </m:sSup>
                        </m:e>
                      </m:d>
                      <m:r>
                        <a:rPr lang="en-US" sz="2000" i="1">
                          <a:latin typeface="Cambria Math"/>
                        </a:rPr>
                        <m:t>=</m:t>
                      </m:r>
                      <m:sSup>
                        <m:sSupPr>
                          <m:ctrlPr>
                            <a:rPr lang="en-US" sz="2000" i="1" smtClean="0">
                              <a:latin typeface="Cambria Math" panose="02040503050406030204" pitchFamily="18" charset="0"/>
                            </a:rPr>
                          </m:ctrlPr>
                        </m:sSupPr>
                        <m:e>
                          <m:r>
                            <a:rPr lang="en-US" sz="2000" b="0" i="1" smtClean="0">
                              <a:latin typeface="Cambria Math"/>
                            </a:rPr>
                            <m:t>𝑒</m:t>
                          </m:r>
                        </m:e>
                        <m:sup>
                          <m:r>
                            <a:rPr lang="en-US" sz="2000" b="0" i="1" smtClean="0">
                              <a:latin typeface="Cambria Math"/>
                            </a:rPr>
                            <m:t>−</m:t>
                          </m:r>
                          <m:r>
                            <a:rPr lang="en-US" sz="2000" b="0" i="1" smtClean="0">
                              <a:latin typeface="Cambria Math"/>
                            </a:rPr>
                            <m:t>𝑛𝑝𝑡</m:t>
                          </m:r>
                        </m:sup>
                      </m:sSup>
                      <m:r>
                        <a:rPr lang="en-US" sz="2000" i="1">
                          <a:latin typeface="Cambria Math"/>
                        </a:rPr>
                        <m:t>𝐸</m:t>
                      </m:r>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a:rPr>
                                <m:t>𝑒</m:t>
                              </m:r>
                            </m:e>
                            <m:sup>
                              <m:r>
                                <a:rPr lang="en-US" sz="2000" i="1">
                                  <a:latin typeface="Cambria Math"/>
                                </a:rPr>
                                <m:t>𝑥𝑡</m:t>
                              </m:r>
                            </m:sup>
                          </m:sSup>
                        </m:e>
                      </m:d>
                      <m:r>
                        <a:rPr lang="en-US" sz="2000" b="0" i="1" smtClean="0">
                          <a:latin typeface="Cambria Math"/>
                        </a:rPr>
                        <m:t>=</m:t>
                      </m:r>
                      <m:sSup>
                        <m:sSupPr>
                          <m:ctrlPr>
                            <a:rPr lang="en-US" sz="2000" i="1">
                              <a:latin typeface="Cambria Math" panose="02040503050406030204" pitchFamily="18" charset="0"/>
                            </a:rPr>
                          </m:ctrlPr>
                        </m:sSupPr>
                        <m:e>
                          <m:r>
                            <a:rPr lang="en-US" sz="2000" i="1">
                              <a:latin typeface="Cambria Math"/>
                            </a:rPr>
                            <m:t>𝑒</m:t>
                          </m:r>
                        </m:e>
                        <m:sup>
                          <m:r>
                            <a:rPr lang="en-US" sz="2000" i="1">
                              <a:latin typeface="Cambria Math"/>
                            </a:rPr>
                            <m:t>−</m:t>
                          </m:r>
                          <m:r>
                            <a:rPr lang="en-US" sz="2000" i="1">
                              <a:latin typeface="Cambria Math"/>
                            </a:rPr>
                            <m:t>𝑛𝑝𝑡</m:t>
                          </m:r>
                        </m:sup>
                      </m:sSup>
                      <m:sSub>
                        <m:sSubPr>
                          <m:ctrlPr>
                            <a:rPr lang="en-US" sz="2000" i="1">
                              <a:latin typeface="Cambria Math" panose="02040503050406030204" pitchFamily="18" charset="0"/>
                            </a:rPr>
                          </m:ctrlPr>
                        </m:sSubPr>
                        <m:e>
                          <m:r>
                            <a:rPr lang="en-US" sz="2000" i="1">
                              <a:latin typeface="Cambria Math"/>
                            </a:rPr>
                            <m:t>𝑀</m:t>
                          </m:r>
                        </m:e>
                        <m:sub>
                          <m:r>
                            <a:rPr lang="en-US" sz="2000" i="1">
                              <a:latin typeface="Cambria Math"/>
                            </a:rPr>
                            <m:t>𝑥</m:t>
                          </m:r>
                        </m:sub>
                      </m:sSub>
                      <m:d>
                        <m:dPr>
                          <m:ctrlPr>
                            <a:rPr lang="en-US" sz="2000" i="1">
                              <a:latin typeface="Cambria Math" panose="02040503050406030204" pitchFamily="18" charset="0"/>
                            </a:rPr>
                          </m:ctrlPr>
                        </m:dPr>
                        <m:e>
                          <m:r>
                            <a:rPr lang="en-US" sz="2000" i="1">
                              <a:latin typeface="Cambria Math"/>
                            </a:rPr>
                            <m:t>𝑡</m:t>
                          </m:r>
                        </m:e>
                      </m:d>
                      <m:r>
                        <a:rPr lang="en-US" sz="2000" b="0" i="1" smtClean="0">
                          <a:latin typeface="Cambria Math"/>
                        </a:rPr>
                        <m:t>=</m:t>
                      </m:r>
                      <m:sSup>
                        <m:sSupPr>
                          <m:ctrlPr>
                            <a:rPr lang="en-US" sz="2000" i="1">
                              <a:latin typeface="Cambria Math" panose="02040503050406030204" pitchFamily="18" charset="0"/>
                            </a:rPr>
                          </m:ctrlPr>
                        </m:sSupPr>
                        <m:e>
                          <m:sSup>
                            <m:sSupPr>
                              <m:ctrlPr>
                                <a:rPr lang="en-US" sz="2000" i="1">
                                  <a:latin typeface="Cambria Math" panose="02040503050406030204" pitchFamily="18" charset="0"/>
                                </a:rPr>
                              </m:ctrlPr>
                            </m:sSupPr>
                            <m:e>
                              <m:r>
                                <a:rPr lang="en-US" sz="2000" i="1">
                                  <a:latin typeface="Cambria Math"/>
                                </a:rPr>
                                <m:t>𝑒</m:t>
                              </m:r>
                            </m:e>
                            <m:sup>
                              <m:r>
                                <a:rPr lang="en-US" sz="2000" i="1">
                                  <a:latin typeface="Cambria Math"/>
                                </a:rPr>
                                <m:t>−</m:t>
                              </m:r>
                              <m:r>
                                <a:rPr lang="en-US" sz="2000" i="1">
                                  <a:latin typeface="Cambria Math"/>
                                </a:rPr>
                                <m:t>𝑛𝑝𝑡</m:t>
                              </m:r>
                            </m:sup>
                          </m:sSup>
                          <m:r>
                            <a:rPr lang="en-US" sz="2000" i="1">
                              <a:latin typeface="Cambria Math"/>
                            </a:rPr>
                            <m:t>(</m:t>
                          </m:r>
                          <m:r>
                            <a:rPr lang="en-US" sz="2000" i="1">
                              <a:latin typeface="Cambria Math"/>
                            </a:rPr>
                            <m:t>𝑞</m:t>
                          </m:r>
                          <m:r>
                            <a:rPr lang="en-US" sz="2000" i="1">
                              <a:latin typeface="Cambria Math"/>
                            </a:rPr>
                            <m:t>+</m:t>
                          </m:r>
                          <m:r>
                            <a:rPr lang="en-US" sz="2000" i="1">
                              <a:latin typeface="Cambria Math"/>
                            </a:rPr>
                            <m:t>𝑝</m:t>
                          </m:r>
                          <m:sSup>
                            <m:sSupPr>
                              <m:ctrlPr>
                                <a:rPr lang="en-US" sz="2000" i="1">
                                  <a:latin typeface="Cambria Math" panose="02040503050406030204" pitchFamily="18" charset="0"/>
                                </a:rPr>
                              </m:ctrlPr>
                            </m:sSupPr>
                            <m:e>
                              <m:r>
                                <a:rPr lang="en-US" sz="2000" i="1">
                                  <a:latin typeface="Cambria Math"/>
                                </a:rPr>
                                <m:t>𝑒</m:t>
                              </m:r>
                            </m:e>
                            <m:sup>
                              <m:r>
                                <a:rPr lang="en-US" sz="2000" i="1">
                                  <a:latin typeface="Cambria Math"/>
                                </a:rPr>
                                <m:t>𝑡</m:t>
                              </m:r>
                            </m:sup>
                          </m:sSup>
                          <m:r>
                            <a:rPr lang="en-US" sz="2000" i="1">
                              <a:latin typeface="Cambria Math"/>
                            </a:rPr>
                            <m:t>)</m:t>
                          </m:r>
                        </m:e>
                        <m:sup>
                          <m:r>
                            <a:rPr lang="en-US" sz="2000" i="1">
                              <a:latin typeface="Cambria Math"/>
                            </a:rPr>
                            <m:t>𝑛</m:t>
                          </m:r>
                        </m:sup>
                      </m:sSup>
                      <m:r>
                        <a:rPr lang="en-US" sz="2000" i="1">
                          <a:latin typeface="Cambria Math"/>
                        </a:rPr>
                        <m:t>=</m:t>
                      </m:r>
                      <m:sSup>
                        <m:sSupPr>
                          <m:ctrlPr>
                            <a:rPr lang="en-US" sz="2000" i="1">
                              <a:latin typeface="Cambria Math" panose="02040503050406030204" pitchFamily="18" charset="0"/>
                            </a:rPr>
                          </m:ctrlPr>
                        </m:sSupPr>
                        <m:e>
                          <m:r>
                            <a:rPr lang="en-US" sz="2000" i="1">
                              <a:latin typeface="Cambria Math"/>
                            </a:rPr>
                            <m:t>(</m:t>
                          </m:r>
                          <m:r>
                            <a:rPr lang="en-US" sz="2000" i="1">
                              <a:latin typeface="Cambria Math"/>
                            </a:rPr>
                            <m:t>𝑞</m:t>
                          </m:r>
                          <m:sSup>
                            <m:sSupPr>
                              <m:ctrlPr>
                                <a:rPr lang="en-US" sz="2000" i="1">
                                  <a:latin typeface="Cambria Math" panose="02040503050406030204" pitchFamily="18" charset="0"/>
                                </a:rPr>
                              </m:ctrlPr>
                            </m:sSupPr>
                            <m:e>
                              <m:r>
                                <a:rPr lang="en-US" sz="2000" i="1">
                                  <a:latin typeface="Cambria Math"/>
                                </a:rPr>
                                <m:t>𝑒</m:t>
                              </m:r>
                            </m:e>
                            <m:sup>
                              <m:r>
                                <a:rPr lang="en-US" sz="2000" i="1">
                                  <a:latin typeface="Cambria Math"/>
                                </a:rPr>
                                <m:t>−</m:t>
                              </m:r>
                              <m:r>
                                <a:rPr lang="en-US" sz="2000" i="1">
                                  <a:latin typeface="Cambria Math"/>
                                </a:rPr>
                                <m:t>𝑝𝑡</m:t>
                              </m:r>
                            </m:sup>
                          </m:sSup>
                          <m:r>
                            <a:rPr lang="en-US" sz="2000" i="1">
                              <a:latin typeface="Cambria Math"/>
                            </a:rPr>
                            <m:t>+</m:t>
                          </m:r>
                          <m:r>
                            <a:rPr lang="en-US" sz="2000" i="1">
                              <a:latin typeface="Cambria Math"/>
                            </a:rPr>
                            <m:t>𝑝</m:t>
                          </m:r>
                          <m:sSup>
                            <m:sSupPr>
                              <m:ctrlPr>
                                <a:rPr lang="en-US" sz="2000" i="1">
                                  <a:latin typeface="Cambria Math" panose="02040503050406030204" pitchFamily="18" charset="0"/>
                                </a:rPr>
                              </m:ctrlPr>
                            </m:sSupPr>
                            <m:e>
                              <m:r>
                                <a:rPr lang="en-US" sz="2000" i="1">
                                  <a:latin typeface="Cambria Math"/>
                                </a:rPr>
                                <m:t>𝑒</m:t>
                              </m:r>
                            </m:e>
                            <m:sup>
                              <m:r>
                                <a:rPr lang="en-US" sz="2000" b="0" i="1" smtClean="0">
                                  <a:latin typeface="Cambria Math"/>
                                </a:rPr>
                                <m:t>𝑞</m:t>
                              </m:r>
                              <m:r>
                                <a:rPr lang="en-US" sz="2000" i="1">
                                  <a:latin typeface="Cambria Math"/>
                                </a:rPr>
                                <m:t>𝑡</m:t>
                              </m:r>
                            </m:sup>
                          </m:sSup>
                          <m:r>
                            <a:rPr lang="en-US" sz="2000" i="1">
                              <a:latin typeface="Cambria Math"/>
                            </a:rPr>
                            <m:t>)</m:t>
                          </m:r>
                        </m:e>
                        <m:sup>
                          <m:r>
                            <a:rPr lang="en-US" sz="2000" i="1">
                              <a:latin typeface="Cambria Math"/>
                            </a:rPr>
                            <m:t>𝑛</m:t>
                          </m:r>
                        </m:sup>
                      </m:sSup>
                    </m:oMath>
                  </m:oMathPara>
                </a14:m>
                <a:endParaRPr lang="en-US" sz="2000" dirty="0"/>
              </a:p>
              <a:p>
                <a:pPr marL="0" indent="0" algn="just">
                  <a:buNone/>
                </a:pPr>
                <a:endParaRPr lang="en-US" sz="2000"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a:blip r:embed="rId2"/>
                <a:stretch>
                  <a:fillRect l="-815" t="-809" r="-741"/>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err="1">
                <a:ln>
                  <a:noFill/>
                </a:ln>
                <a:solidFill>
                  <a:schemeClr val="dk1"/>
                </a:solidFill>
                <a:effectLst/>
                <a:uLnTx/>
                <a:uFillTx/>
                <a:latin typeface="+mn-lt"/>
                <a:ea typeface="+mn-ea"/>
                <a:cs typeface="+mn-cs"/>
              </a:rPr>
              <a:t>Cont</a:t>
            </a:r>
            <a:r>
              <a:rPr lang="en-US" sz="2400" b="1" dirty="0"/>
              <a:t>…(CO4)</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7">
            <a:extLst>
              <a:ext uri="{FF2B5EF4-FFF2-40B4-BE49-F238E27FC236}">
                <a16:creationId xmlns:a16="http://schemas.microsoft.com/office/drawing/2014/main" id="{10C0698C-1477-4D96-8D0F-BD9FC215D3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71600" cy="685801"/>
          </a:xfrm>
          <a:prstGeom prst="rect">
            <a:avLst/>
          </a:prstGeom>
        </p:spPr>
      </p:pic>
      <p:sp>
        <p:nvSpPr>
          <p:cNvPr id="5" name="Footer Placeholder 4">
            <a:extLst>
              <a:ext uri="{FF2B5EF4-FFF2-40B4-BE49-F238E27FC236}">
                <a16:creationId xmlns:a16="http://schemas.microsoft.com/office/drawing/2014/main" id="{57771046-DEA2-4B73-84A4-8E2718216544}"/>
              </a:ext>
            </a:extLst>
          </p:cNvPr>
          <p:cNvSpPr>
            <a:spLocks noGrp="1"/>
          </p:cNvSpPr>
          <p:nvPr>
            <p:ph type="ftr" sz="quarter" idx="11"/>
          </p:nvPr>
        </p:nvSpPr>
        <p:spPr/>
        <p:txBody>
          <a:bodyPr/>
          <a:lstStyle/>
          <a:p>
            <a:r>
              <a:rPr lang="en-US"/>
              <a:t>Faculty Name   Kunti Mishra   Unit IV</a:t>
            </a:r>
            <a:endParaRPr lang="en-US" dirty="0"/>
          </a:p>
        </p:txBody>
      </p:sp>
      <p:sp>
        <p:nvSpPr>
          <p:cNvPr id="2" name="Date Placeholder 1">
            <a:extLst>
              <a:ext uri="{FF2B5EF4-FFF2-40B4-BE49-F238E27FC236}">
                <a16:creationId xmlns:a16="http://schemas.microsoft.com/office/drawing/2014/main" id="{79A65036-4283-4834-8501-5FB85457D489}"/>
              </a:ext>
            </a:extLst>
          </p:cNvPr>
          <p:cNvSpPr>
            <a:spLocks noGrp="1"/>
          </p:cNvSpPr>
          <p:nvPr>
            <p:ph type="dt" sz="half" idx="10"/>
          </p:nvPr>
        </p:nvSpPr>
        <p:spPr/>
        <p:txBody>
          <a:bodyPr/>
          <a:lstStyle/>
          <a:p>
            <a:fld id="{1DDB298C-25FD-4DC4-9B62-7FAFBD687105}" type="datetime1">
              <a:rPr lang="en-US" smtClean="0"/>
              <a:t>1/6/2023</a:t>
            </a:fld>
            <a:endParaRPr lang="en-US"/>
          </a:p>
        </p:txBody>
      </p:sp>
    </p:spTree>
    <p:extLst>
      <p:ext uri="{BB962C8B-B14F-4D97-AF65-F5344CB8AC3E}">
        <p14:creationId xmlns:p14="http://schemas.microsoft.com/office/powerpoint/2010/main" val="6836282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lgn="just">
              <a:buNone/>
            </a:pPr>
            <a:r>
              <a:rPr lang="en-US" sz="2000" b="1" dirty="0"/>
              <a:t>Applications of Binomial Distribution:</a:t>
            </a:r>
          </a:p>
          <a:p>
            <a:pPr marL="457200" indent="-457200" algn="just">
              <a:buFont typeface="+mj-lt"/>
              <a:buAutoNum type="arabicPeriod"/>
            </a:pPr>
            <a:r>
              <a:rPr lang="en-US" sz="2000" dirty="0"/>
              <a:t>In problem concerning no. of defectives in sample production line.</a:t>
            </a:r>
          </a:p>
          <a:p>
            <a:pPr marL="457200" indent="-457200" algn="just">
              <a:buFont typeface="+mj-lt"/>
              <a:buAutoNum type="arabicPeriod"/>
            </a:pPr>
            <a:r>
              <a:rPr lang="en-US" sz="2000" dirty="0"/>
              <a:t>In estimation of reliability of systems.</a:t>
            </a:r>
          </a:p>
          <a:p>
            <a:pPr marL="457200" indent="-457200" algn="just">
              <a:buFont typeface="+mj-lt"/>
              <a:buAutoNum type="arabicPeriod"/>
            </a:pPr>
            <a:r>
              <a:rPr lang="en-US" sz="2000" dirty="0"/>
              <a:t>No. of rounds fired from a gun hitting a target.</a:t>
            </a:r>
          </a:p>
          <a:p>
            <a:pPr marL="457200" indent="-457200" algn="just">
              <a:buFont typeface="+mj-lt"/>
              <a:buAutoNum type="arabicPeriod"/>
            </a:pPr>
            <a:r>
              <a:rPr lang="en-US" sz="2000" dirty="0"/>
              <a:t>In radar detection.</a:t>
            </a:r>
          </a:p>
          <a:p>
            <a:pPr marL="0" indent="0" algn="just">
              <a:buNone/>
            </a:pPr>
            <a:endParaRPr lang="en-US" sz="2000" dirty="0"/>
          </a:p>
          <a:p>
            <a:pPr marL="0" indent="0" algn="just">
              <a:buNone/>
            </a:pPr>
            <a:r>
              <a:rPr lang="en-US" sz="2000" dirty="0"/>
              <a:t>Q1. If 10% of bolts are produced by a machine are defective , determine the probability that out of 10 bolts chosen at random </a:t>
            </a:r>
          </a:p>
          <a:p>
            <a:pPr marL="514350" indent="-514350" algn="just">
              <a:buFont typeface="+mj-lt"/>
              <a:buAutoNum type="romanLcPeriod"/>
            </a:pPr>
            <a:r>
              <a:rPr lang="en-US" sz="2000" dirty="0"/>
              <a:t>1</a:t>
            </a:r>
          </a:p>
          <a:p>
            <a:pPr marL="514350" indent="-514350" algn="just">
              <a:buFont typeface="+mj-lt"/>
              <a:buAutoNum type="romanLcPeriod"/>
            </a:pPr>
            <a:r>
              <a:rPr lang="en-US" sz="2000" dirty="0"/>
              <a:t>None	</a:t>
            </a:r>
          </a:p>
          <a:p>
            <a:pPr marL="514350" indent="-514350" algn="just">
              <a:buFont typeface="+mj-lt"/>
              <a:buAutoNum type="romanLcPeriod"/>
            </a:pPr>
            <a:r>
              <a:rPr lang="en-US" sz="2000" dirty="0"/>
              <a:t>At most 2 bolts will be defective </a:t>
            </a:r>
          </a:p>
          <a:p>
            <a:pPr marL="514350" indent="-514350" algn="just">
              <a:buFont typeface="+mj-lt"/>
              <a:buAutoNum type="romanLcPeriod"/>
            </a:pPr>
            <a:endParaRPr lang="en-US" sz="2000" dirty="0"/>
          </a:p>
          <a:p>
            <a:pPr marL="0" indent="0" algn="just">
              <a:buNone/>
            </a:pPr>
            <a:endParaRPr lang="en-US" sz="2000" dirty="0"/>
          </a:p>
          <a:p>
            <a:pPr marL="457200" indent="-457200">
              <a:buFont typeface="+mj-lt"/>
              <a:buAutoNum type="arabicPeriod"/>
            </a:pPr>
            <a:endParaRPr lang="en-US" sz="22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200" b="0" i="0" u="none" strike="noStrike" kern="1200" cap="none" spc="0" normalizeH="0" baseline="0" noProof="0" dirty="0">
              <a:ln>
                <a:noFill/>
              </a:ln>
              <a:solidFill>
                <a:schemeClr val="dk1"/>
              </a:solidFill>
              <a:effectLst/>
              <a:uLnTx/>
              <a:uFillTx/>
              <a:latin typeface="+mn-lt"/>
              <a:ea typeface="+mn-ea"/>
              <a:cs typeface="+mn-cs"/>
            </a:endParaRPr>
          </a:p>
          <a:p>
            <a:pPr lvl="0" algn="ctr">
              <a:spcBef>
                <a:spcPct val="0"/>
              </a:spcBef>
              <a:defRPr/>
            </a:pPr>
            <a:r>
              <a:rPr kumimoji="0" lang="en-US" sz="2400" b="1" i="0" u="none" strike="noStrike" kern="1200" cap="none" spc="0" normalizeH="0" baseline="0" noProof="0" dirty="0" err="1">
                <a:ln>
                  <a:noFill/>
                </a:ln>
                <a:solidFill>
                  <a:schemeClr val="dk1"/>
                </a:solidFill>
                <a:effectLst/>
                <a:uLnTx/>
                <a:uFillTx/>
                <a:latin typeface="+mn-lt"/>
                <a:ea typeface="+mn-ea"/>
                <a:cs typeface="+mn-cs"/>
              </a:rPr>
              <a:t>Cont</a:t>
            </a:r>
            <a:r>
              <a:rPr lang="en-US" sz="2400" b="1" dirty="0"/>
              <a:t>…(CO4)</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2" name="Footer Placeholder 1"/>
          <p:cNvSpPr>
            <a:spLocks noGrp="1"/>
          </p:cNvSpPr>
          <p:nvPr>
            <p:ph type="ftr" sz="quarter" idx="11"/>
          </p:nvPr>
        </p:nvSpPr>
        <p:spPr/>
        <p:txBody>
          <a:bodyPr/>
          <a:lstStyle/>
          <a:p>
            <a:r>
              <a:rPr lang="en-US"/>
              <a:t>Faculty Name   Kunti Mishra   Unit IV</a:t>
            </a:r>
          </a:p>
        </p:txBody>
      </p:sp>
      <p:pic>
        <p:nvPicPr>
          <p:cNvPr id="8" name="Picture 7">
            <a:extLst>
              <a:ext uri="{FF2B5EF4-FFF2-40B4-BE49-F238E27FC236}">
                <a16:creationId xmlns:a16="http://schemas.microsoft.com/office/drawing/2014/main" id="{DB47FB5B-B72B-4CFC-9FAB-17B74928CC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71600" cy="685801"/>
          </a:xfrm>
          <a:prstGeom prst="rect">
            <a:avLst/>
          </a:prstGeom>
        </p:spPr>
      </p:pic>
      <p:sp>
        <p:nvSpPr>
          <p:cNvPr id="5" name="Date Placeholder 4">
            <a:extLst>
              <a:ext uri="{FF2B5EF4-FFF2-40B4-BE49-F238E27FC236}">
                <a16:creationId xmlns:a16="http://schemas.microsoft.com/office/drawing/2014/main" id="{09DA1D5A-52DA-42F1-9FC3-6B06A0C87FA5}"/>
              </a:ext>
            </a:extLst>
          </p:cNvPr>
          <p:cNvSpPr>
            <a:spLocks noGrp="1"/>
          </p:cNvSpPr>
          <p:nvPr>
            <p:ph type="dt" sz="half" idx="10"/>
          </p:nvPr>
        </p:nvSpPr>
        <p:spPr/>
        <p:txBody>
          <a:bodyPr/>
          <a:lstStyle/>
          <a:p>
            <a:fld id="{6C5B36AB-6BF5-44A8-9E9C-CBAAE8B16E9C}" type="datetime1">
              <a:rPr lang="en-US" smtClean="0"/>
              <a:t>1/6/2023</a:t>
            </a:fld>
            <a:endParaRPr lang="en-US"/>
          </a:p>
        </p:txBody>
      </p:sp>
    </p:spTree>
    <p:extLst>
      <p:ext uri="{BB962C8B-B14F-4D97-AF65-F5344CB8AC3E}">
        <p14:creationId xmlns:p14="http://schemas.microsoft.com/office/powerpoint/2010/main" val="337286574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000" dirty="0"/>
                  <a:t>Solution: let p and q are the probability of defective and non defective bolts respectively.</a:t>
                </a:r>
              </a:p>
              <a:p>
                <a:pPr marL="0" indent="0">
                  <a:buNone/>
                </a:pPr>
                <a14:m>
                  <m:oMath xmlns:m="http://schemas.openxmlformats.org/officeDocument/2006/math">
                    <m:r>
                      <a:rPr lang="en-US" sz="2000" b="0" i="1" smtClean="0">
                        <a:latin typeface="Cambria Math"/>
                      </a:rPr>
                      <m:t>𝑝</m:t>
                    </m:r>
                    <m:r>
                      <a:rPr lang="en-US" sz="2000" b="0" i="1" smtClean="0">
                        <a:latin typeface="Cambria Math"/>
                      </a:rPr>
                      <m:t>=</m:t>
                    </m:r>
                    <m:f>
                      <m:fPr>
                        <m:ctrlPr>
                          <a:rPr lang="en-US" sz="2000" b="0" i="1" smtClean="0">
                            <a:latin typeface="Cambria Math" panose="02040503050406030204" pitchFamily="18" charset="0"/>
                          </a:rPr>
                        </m:ctrlPr>
                      </m:fPr>
                      <m:num>
                        <m:r>
                          <a:rPr lang="en-US" sz="2000" b="0" i="1" smtClean="0">
                            <a:latin typeface="Cambria Math"/>
                          </a:rPr>
                          <m:t>10</m:t>
                        </m:r>
                      </m:num>
                      <m:den>
                        <m:r>
                          <a:rPr lang="en-US" sz="2000" b="0" i="1" smtClean="0">
                            <a:latin typeface="Cambria Math"/>
                          </a:rPr>
                          <m:t>100</m:t>
                        </m:r>
                      </m:den>
                    </m:f>
                    <m:r>
                      <a:rPr lang="en-US" sz="2000" b="0" i="1" smtClean="0">
                        <a:latin typeface="Cambria Math"/>
                      </a:rPr>
                      <m:t>=</m:t>
                    </m:r>
                    <m:f>
                      <m:fPr>
                        <m:ctrlPr>
                          <a:rPr lang="en-US" sz="2000" b="0" i="1" smtClean="0">
                            <a:latin typeface="Cambria Math" panose="02040503050406030204" pitchFamily="18" charset="0"/>
                          </a:rPr>
                        </m:ctrlPr>
                      </m:fPr>
                      <m:num>
                        <m:r>
                          <a:rPr lang="en-US" sz="2000" b="0" i="1" smtClean="0">
                            <a:latin typeface="Cambria Math"/>
                          </a:rPr>
                          <m:t>1</m:t>
                        </m:r>
                      </m:num>
                      <m:den>
                        <m:r>
                          <a:rPr lang="en-US" sz="2000" b="0" i="1" smtClean="0">
                            <a:latin typeface="Cambria Math"/>
                          </a:rPr>
                          <m:t>10</m:t>
                        </m:r>
                      </m:den>
                    </m:f>
                    <m:r>
                      <a:rPr lang="en-US" sz="2000" b="0" i="1" smtClean="0">
                        <a:latin typeface="Cambria Math"/>
                      </a:rPr>
                      <m:t>,</m:t>
                    </m:r>
                    <m:r>
                      <a:rPr lang="en-US" sz="2000" b="0" i="1" smtClean="0">
                        <a:latin typeface="Cambria Math"/>
                      </a:rPr>
                      <m:t>𝑞</m:t>
                    </m:r>
                    <m:r>
                      <a:rPr lang="en-US" sz="2000" i="1">
                        <a:latin typeface="Cambria Math"/>
                      </a:rPr>
                      <m:t>=</m:t>
                    </m:r>
                    <m:r>
                      <a:rPr lang="en-US" sz="2000" b="0" i="1" smtClean="0">
                        <a:latin typeface="Cambria Math"/>
                      </a:rPr>
                      <m:t>1−</m:t>
                    </m:r>
                    <m:f>
                      <m:fPr>
                        <m:ctrlPr>
                          <a:rPr lang="en-US" sz="2000" i="1">
                            <a:latin typeface="Cambria Math" panose="02040503050406030204" pitchFamily="18" charset="0"/>
                          </a:rPr>
                        </m:ctrlPr>
                      </m:fPr>
                      <m:num>
                        <m:r>
                          <a:rPr lang="en-US" sz="2000" i="1">
                            <a:latin typeface="Cambria Math"/>
                          </a:rPr>
                          <m:t>1</m:t>
                        </m:r>
                      </m:num>
                      <m:den>
                        <m:r>
                          <a:rPr lang="en-US" sz="2000" i="1">
                            <a:latin typeface="Cambria Math"/>
                          </a:rPr>
                          <m:t>10</m:t>
                        </m:r>
                      </m:den>
                    </m:f>
                    <m:r>
                      <a:rPr lang="en-US" sz="2000" i="1">
                        <a:latin typeface="Cambria Math"/>
                      </a:rPr>
                      <m:t>=</m:t>
                    </m:r>
                    <m:f>
                      <m:fPr>
                        <m:ctrlPr>
                          <a:rPr lang="en-US" sz="2000" i="1">
                            <a:latin typeface="Cambria Math" panose="02040503050406030204" pitchFamily="18" charset="0"/>
                          </a:rPr>
                        </m:ctrlPr>
                      </m:fPr>
                      <m:num>
                        <m:r>
                          <a:rPr lang="en-US" sz="2000" b="0" i="1" smtClean="0">
                            <a:latin typeface="Cambria Math"/>
                          </a:rPr>
                          <m:t>9</m:t>
                        </m:r>
                      </m:num>
                      <m:den>
                        <m:r>
                          <a:rPr lang="en-US" sz="2000" i="1">
                            <a:latin typeface="Cambria Math"/>
                          </a:rPr>
                          <m:t>10</m:t>
                        </m:r>
                      </m:den>
                    </m:f>
                  </m:oMath>
                </a14:m>
                <a:r>
                  <a:rPr lang="en-US" sz="2000" dirty="0"/>
                  <a:t> and n=10 (no of bolts chosen)</a:t>
                </a:r>
              </a:p>
              <a:p>
                <a:pPr marL="0" indent="0">
                  <a:buNone/>
                </a:pPr>
                <a:r>
                  <a:rPr lang="en-US" sz="2000" dirty="0"/>
                  <a:t>The Probability of r defective bolts out of n bolt chosen at random is given by </a:t>
                </a:r>
                <a14:m>
                  <m:oMath xmlns:m="http://schemas.openxmlformats.org/officeDocument/2006/math">
                    <m:r>
                      <a:rPr lang="en-US" sz="2000" i="1">
                        <a:latin typeface="Cambria Math"/>
                      </a:rPr>
                      <m:t>𝑃</m:t>
                    </m:r>
                    <m:d>
                      <m:dPr>
                        <m:ctrlPr>
                          <a:rPr lang="en-US" sz="2000" i="1">
                            <a:latin typeface="Cambria Math" panose="02040503050406030204" pitchFamily="18" charset="0"/>
                          </a:rPr>
                        </m:ctrlPr>
                      </m:dPr>
                      <m:e>
                        <m:r>
                          <a:rPr lang="en-US" sz="2000" i="1">
                            <a:latin typeface="Cambria Math"/>
                          </a:rPr>
                          <m:t>𝑟</m:t>
                        </m:r>
                      </m:e>
                    </m:d>
                    <m:r>
                      <a:rPr lang="en-US" sz="2000" i="1">
                        <a:latin typeface="Cambria Math"/>
                      </a:rPr>
                      <m:t>=</m:t>
                    </m:r>
                    <m:sSub>
                      <m:sSubPr>
                        <m:ctrlPr>
                          <a:rPr lang="en-US" sz="2000" i="1">
                            <a:latin typeface="Cambria Math" panose="02040503050406030204" pitchFamily="18" charset="0"/>
                          </a:rPr>
                        </m:ctrlPr>
                      </m:sSubPr>
                      <m:e>
                        <m:sPre>
                          <m:sPrePr>
                            <m:ctrlPr>
                              <a:rPr lang="en-US" sz="2000" i="1">
                                <a:latin typeface="Cambria Math" panose="02040503050406030204" pitchFamily="18" charset="0"/>
                              </a:rPr>
                            </m:ctrlPr>
                          </m:sPrePr>
                          <m:sub>
                            <m:r>
                              <a:rPr lang="en-IN" sz="2000" b="0" i="1" smtClean="0">
                                <a:latin typeface="Cambria Math" panose="02040503050406030204" pitchFamily="18" charset="0"/>
                              </a:rPr>
                              <m:t> </m:t>
                            </m:r>
                          </m:sub>
                          <m:sup>
                            <m:r>
                              <a:rPr lang="en-US" sz="2000" i="1">
                                <a:latin typeface="Cambria Math"/>
                              </a:rPr>
                              <m:t>𝑛</m:t>
                            </m:r>
                          </m:sup>
                          <m:e>
                            <m:r>
                              <a:rPr lang="en-US" sz="2000" i="1">
                                <a:latin typeface="Cambria Math"/>
                              </a:rPr>
                              <m:t>𝐶</m:t>
                            </m:r>
                          </m:e>
                        </m:sPre>
                      </m:e>
                      <m:sub>
                        <m:r>
                          <a:rPr lang="en-US" sz="2000" i="1">
                            <a:latin typeface="Cambria Math"/>
                          </a:rPr>
                          <m:t>𝑟</m:t>
                        </m:r>
                      </m:sub>
                    </m:sSub>
                    <m:sSup>
                      <m:sSupPr>
                        <m:ctrlPr>
                          <a:rPr lang="en-US" sz="2000" i="1">
                            <a:latin typeface="Cambria Math" panose="02040503050406030204" pitchFamily="18" charset="0"/>
                          </a:rPr>
                        </m:ctrlPr>
                      </m:sSupPr>
                      <m:e>
                        <m:r>
                          <a:rPr lang="en-US" sz="2000" i="1">
                            <a:latin typeface="Cambria Math"/>
                          </a:rPr>
                          <m:t>𝑝</m:t>
                        </m:r>
                      </m:e>
                      <m:sup>
                        <m:r>
                          <a:rPr lang="en-US" sz="2000" i="1">
                            <a:latin typeface="Cambria Math"/>
                          </a:rPr>
                          <m:t>𝑟</m:t>
                        </m:r>
                      </m:sup>
                    </m:sSup>
                    <m:sSup>
                      <m:sSupPr>
                        <m:ctrlPr>
                          <a:rPr lang="en-US" sz="2000" i="1">
                            <a:latin typeface="Cambria Math" panose="02040503050406030204" pitchFamily="18" charset="0"/>
                          </a:rPr>
                        </m:ctrlPr>
                      </m:sSupPr>
                      <m:e>
                        <m:r>
                          <a:rPr lang="en-US" sz="2000" i="1">
                            <a:latin typeface="Cambria Math"/>
                          </a:rPr>
                          <m:t>𝑞</m:t>
                        </m:r>
                      </m:e>
                      <m:sup>
                        <m:r>
                          <a:rPr lang="en-US" sz="2000" i="1">
                            <a:latin typeface="Cambria Math"/>
                          </a:rPr>
                          <m:t>𝑛</m:t>
                        </m:r>
                        <m:r>
                          <a:rPr lang="en-US" sz="2000" i="1">
                            <a:latin typeface="Cambria Math"/>
                          </a:rPr>
                          <m:t>−</m:t>
                        </m:r>
                        <m:r>
                          <a:rPr lang="en-US" sz="2000" i="1">
                            <a:latin typeface="Cambria Math"/>
                          </a:rPr>
                          <m:t>𝑟</m:t>
                        </m:r>
                      </m:sup>
                    </m:sSup>
                  </m:oMath>
                </a14:m>
                <a:endParaRPr lang="en-US" sz="2000" dirty="0"/>
              </a:p>
              <a:p>
                <a:pPr marL="514350" indent="-514350">
                  <a:buFont typeface="+mj-lt"/>
                  <a:buAutoNum type="romanLcPeriod"/>
                </a:pPr>
                <a:r>
                  <a:rPr lang="en-US" sz="2000" dirty="0"/>
                  <a:t>Here r=1,</a:t>
                </a:r>
              </a:p>
              <a:p>
                <a:pPr marL="0" indent="0">
                  <a:buNone/>
                </a:pPr>
                <a14:m>
                  <m:oMathPara xmlns:m="http://schemas.openxmlformats.org/officeDocument/2006/math">
                    <m:oMathParaPr>
                      <m:jc m:val="left"/>
                    </m:oMathParaPr>
                    <m:oMath xmlns:m="http://schemas.openxmlformats.org/officeDocument/2006/math">
                      <m:r>
                        <a:rPr lang="en-US" sz="2000" i="1">
                          <a:latin typeface="Cambria Math"/>
                        </a:rPr>
                        <m:t>𝑃</m:t>
                      </m:r>
                      <m:d>
                        <m:dPr>
                          <m:ctrlPr>
                            <a:rPr lang="en-US" sz="2000" i="1">
                              <a:latin typeface="Cambria Math" panose="02040503050406030204" pitchFamily="18" charset="0"/>
                            </a:rPr>
                          </m:ctrlPr>
                        </m:dPr>
                        <m:e>
                          <m:r>
                            <a:rPr lang="en-US" sz="2000" b="0" i="1" smtClean="0">
                              <a:latin typeface="Cambria Math"/>
                            </a:rPr>
                            <m:t>1</m:t>
                          </m:r>
                        </m:e>
                      </m:d>
                      <m:r>
                        <a:rPr lang="en-US" sz="2000" i="1">
                          <a:latin typeface="Cambria Math"/>
                        </a:rPr>
                        <m:t>=</m:t>
                      </m:r>
                      <m:sSub>
                        <m:sSubPr>
                          <m:ctrlPr>
                            <a:rPr lang="en-US" sz="2000" i="1">
                              <a:latin typeface="Cambria Math" panose="02040503050406030204" pitchFamily="18" charset="0"/>
                            </a:rPr>
                          </m:ctrlPr>
                        </m:sSubPr>
                        <m:e>
                          <m:sPre>
                            <m:sPrePr>
                              <m:ctrlPr>
                                <a:rPr lang="en-US" sz="2000" i="1">
                                  <a:latin typeface="Cambria Math" panose="02040503050406030204" pitchFamily="18" charset="0"/>
                                </a:rPr>
                              </m:ctrlPr>
                            </m:sPrePr>
                            <m:sub>
                              <m:r>
                                <a:rPr lang="en-IN" sz="2000" b="0" i="1" smtClean="0">
                                  <a:latin typeface="Cambria Math" panose="02040503050406030204" pitchFamily="18" charset="0"/>
                                </a:rPr>
                                <m:t> </m:t>
                              </m:r>
                            </m:sub>
                            <m:sup>
                              <m:r>
                                <a:rPr lang="en-US" sz="2000" b="0" i="1" smtClean="0">
                                  <a:latin typeface="Cambria Math"/>
                                </a:rPr>
                                <m:t>10</m:t>
                              </m:r>
                            </m:sup>
                            <m:e>
                              <m:r>
                                <a:rPr lang="en-US" sz="2000" i="1">
                                  <a:latin typeface="Cambria Math"/>
                                </a:rPr>
                                <m:t>𝐶</m:t>
                              </m:r>
                            </m:e>
                          </m:sPre>
                        </m:e>
                        <m:sub>
                          <m:r>
                            <a:rPr lang="en-US" sz="2000" b="0" i="1" smtClean="0">
                              <a:latin typeface="Cambria Math"/>
                            </a:rPr>
                            <m:t>1</m:t>
                          </m:r>
                        </m:sub>
                      </m:sSub>
                      <m:sSup>
                        <m:sSupPr>
                          <m:ctrlPr>
                            <a:rPr lang="en-US" sz="2000" i="1" smtClean="0">
                              <a:latin typeface="Cambria Math" panose="02040503050406030204" pitchFamily="18" charset="0"/>
                            </a:rPr>
                          </m:ctrlPr>
                        </m:sSupPr>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b="0" i="1" smtClean="0">
                                      <a:latin typeface="Cambria Math"/>
                                    </a:rPr>
                                    <m:t>1</m:t>
                                  </m:r>
                                </m:num>
                                <m:den>
                                  <m:r>
                                    <a:rPr lang="en-US" sz="2000" b="0" i="1" smtClean="0">
                                      <a:latin typeface="Cambria Math"/>
                                    </a:rPr>
                                    <m:t>10</m:t>
                                  </m:r>
                                </m:den>
                              </m:f>
                            </m:e>
                          </m:d>
                        </m:e>
                        <m:sup>
                          <m:r>
                            <a:rPr lang="en-US" sz="2000" b="0" i="1" smtClean="0">
                              <a:latin typeface="Cambria Math"/>
                            </a:rPr>
                            <m:t>1</m:t>
                          </m:r>
                        </m:sup>
                      </m:sSup>
                      <m:sSup>
                        <m:sSupPr>
                          <m:ctrlPr>
                            <a:rPr lang="en-US" sz="2000" i="1">
                              <a:latin typeface="Cambria Math" panose="02040503050406030204" pitchFamily="18" charset="0"/>
                            </a:rPr>
                          </m:ctrlPr>
                        </m:sSupPr>
                        <m:e>
                          <m:d>
                            <m:dPr>
                              <m:ctrlPr>
                                <a:rPr lang="en-US" sz="2000" i="1" smtClean="0">
                                  <a:latin typeface="Cambria Math" panose="02040503050406030204" pitchFamily="18" charset="0"/>
                                </a:rPr>
                              </m:ctrlPr>
                            </m:dPr>
                            <m:e>
                              <m:f>
                                <m:fPr>
                                  <m:ctrlPr>
                                    <a:rPr lang="en-US" sz="2000" i="1" smtClean="0">
                                      <a:latin typeface="Cambria Math" panose="02040503050406030204" pitchFamily="18" charset="0"/>
                                    </a:rPr>
                                  </m:ctrlPr>
                                </m:fPr>
                                <m:num>
                                  <m:r>
                                    <a:rPr lang="en-US" sz="2000" b="0" i="1" smtClean="0">
                                      <a:latin typeface="Cambria Math"/>
                                    </a:rPr>
                                    <m:t>9</m:t>
                                  </m:r>
                                </m:num>
                                <m:den>
                                  <m:r>
                                    <a:rPr lang="en-US" sz="2000" b="0" i="1" smtClean="0">
                                      <a:latin typeface="Cambria Math"/>
                                    </a:rPr>
                                    <m:t>10</m:t>
                                  </m:r>
                                </m:den>
                              </m:f>
                            </m:e>
                          </m:d>
                        </m:e>
                        <m:sup>
                          <m:r>
                            <a:rPr lang="en-US" sz="2000" b="0" i="1" smtClean="0">
                              <a:latin typeface="Cambria Math"/>
                            </a:rPr>
                            <m:t>10−1</m:t>
                          </m:r>
                        </m:sup>
                      </m:sSup>
                      <m:r>
                        <a:rPr lang="en-US" sz="2000" b="0" i="1" smtClean="0">
                          <a:latin typeface="Cambria Math"/>
                        </a:rPr>
                        <m:t>=0.3874</m:t>
                      </m:r>
                    </m:oMath>
                  </m:oMathPara>
                </a14:m>
                <a:endParaRPr lang="en-US" sz="2000" dirty="0"/>
              </a:p>
              <a:p>
                <a:pPr marL="514350" indent="-514350">
                  <a:buAutoNum type="romanLcPeriod" startAt="2"/>
                </a:pPr>
                <a:r>
                  <a:rPr lang="en-US" sz="2000" dirty="0"/>
                  <a:t>Here r=0</a:t>
                </a:r>
              </a:p>
              <a:p>
                <a:pPr marL="0" indent="0">
                  <a:buNone/>
                </a:pPr>
                <a14:m>
                  <m:oMathPara xmlns:m="http://schemas.openxmlformats.org/officeDocument/2006/math">
                    <m:oMathParaPr>
                      <m:jc m:val="left"/>
                    </m:oMathParaPr>
                    <m:oMath xmlns:m="http://schemas.openxmlformats.org/officeDocument/2006/math">
                      <m:r>
                        <a:rPr lang="en-US" sz="2000" i="1">
                          <a:latin typeface="Cambria Math"/>
                        </a:rPr>
                        <m:t>𝑃</m:t>
                      </m:r>
                      <m:d>
                        <m:dPr>
                          <m:ctrlPr>
                            <a:rPr lang="en-US" sz="2000" i="1">
                              <a:latin typeface="Cambria Math" panose="02040503050406030204" pitchFamily="18" charset="0"/>
                            </a:rPr>
                          </m:ctrlPr>
                        </m:dPr>
                        <m:e>
                          <m:r>
                            <a:rPr lang="en-US" sz="2000" b="0" i="1" smtClean="0">
                              <a:latin typeface="Cambria Math"/>
                            </a:rPr>
                            <m:t>0</m:t>
                          </m:r>
                        </m:e>
                      </m:d>
                      <m:r>
                        <a:rPr lang="en-US" sz="2000" i="1">
                          <a:latin typeface="Cambria Math"/>
                        </a:rPr>
                        <m:t>=</m:t>
                      </m:r>
                      <m:sSub>
                        <m:sSubPr>
                          <m:ctrlPr>
                            <a:rPr lang="en-US" sz="2000" i="1">
                              <a:latin typeface="Cambria Math" panose="02040503050406030204" pitchFamily="18" charset="0"/>
                            </a:rPr>
                          </m:ctrlPr>
                        </m:sSubPr>
                        <m:e>
                          <m:sPre>
                            <m:sPrePr>
                              <m:ctrlPr>
                                <a:rPr lang="en-US" sz="2000" i="1">
                                  <a:latin typeface="Cambria Math" panose="02040503050406030204" pitchFamily="18" charset="0"/>
                                </a:rPr>
                              </m:ctrlPr>
                            </m:sPrePr>
                            <m:sub>
                              <m:r>
                                <a:rPr lang="en-IN" sz="2000" b="0" i="1" smtClean="0">
                                  <a:latin typeface="Cambria Math" panose="02040503050406030204" pitchFamily="18" charset="0"/>
                                </a:rPr>
                                <m:t> </m:t>
                              </m:r>
                            </m:sub>
                            <m:sup>
                              <m:r>
                                <a:rPr lang="en-US" sz="2000" i="1">
                                  <a:latin typeface="Cambria Math"/>
                                </a:rPr>
                                <m:t>10</m:t>
                              </m:r>
                            </m:sup>
                            <m:e>
                              <m:r>
                                <a:rPr lang="en-US" sz="2000" i="1">
                                  <a:latin typeface="Cambria Math"/>
                                </a:rPr>
                                <m:t>𝐶</m:t>
                              </m:r>
                            </m:e>
                          </m:sPre>
                        </m:e>
                        <m:sub>
                          <m:r>
                            <a:rPr lang="en-US" sz="2000" b="0" i="1" smtClean="0">
                              <a:latin typeface="Cambria Math"/>
                            </a:rPr>
                            <m:t>0</m:t>
                          </m:r>
                        </m:sub>
                      </m:sSub>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a:rPr>
                                    <m:t>1</m:t>
                                  </m:r>
                                </m:num>
                                <m:den>
                                  <m:r>
                                    <a:rPr lang="en-US" sz="2000" i="1">
                                      <a:latin typeface="Cambria Math"/>
                                    </a:rPr>
                                    <m:t>10</m:t>
                                  </m:r>
                                </m:den>
                              </m:f>
                            </m:e>
                          </m:d>
                        </m:e>
                        <m:sup>
                          <m:r>
                            <a:rPr lang="en-US" sz="2000" b="0" i="1" smtClean="0">
                              <a:latin typeface="Cambria Math"/>
                            </a:rPr>
                            <m:t>0</m:t>
                          </m:r>
                        </m:sup>
                      </m:sSup>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a:rPr>
                                    <m:t>9</m:t>
                                  </m:r>
                                </m:num>
                                <m:den>
                                  <m:r>
                                    <a:rPr lang="en-US" sz="2000" i="1">
                                      <a:latin typeface="Cambria Math"/>
                                    </a:rPr>
                                    <m:t>10</m:t>
                                  </m:r>
                                </m:den>
                              </m:f>
                            </m:e>
                          </m:d>
                        </m:e>
                        <m:sup>
                          <m:r>
                            <a:rPr lang="en-US" sz="2000" i="1">
                              <a:latin typeface="Cambria Math"/>
                            </a:rPr>
                            <m:t>10−</m:t>
                          </m:r>
                          <m:r>
                            <a:rPr lang="en-US" sz="2000" b="0" i="1" smtClean="0">
                              <a:latin typeface="Cambria Math"/>
                            </a:rPr>
                            <m:t>0</m:t>
                          </m:r>
                        </m:sup>
                      </m:sSup>
                      <m:r>
                        <a:rPr lang="en-US" sz="2000" i="1">
                          <a:latin typeface="Cambria Math"/>
                        </a:rPr>
                        <m:t>=0.3</m:t>
                      </m:r>
                      <m:r>
                        <a:rPr lang="en-US" sz="2000" b="0" i="1" smtClean="0">
                          <a:latin typeface="Cambria Math"/>
                        </a:rPr>
                        <m:t>486</m:t>
                      </m:r>
                    </m:oMath>
                  </m:oMathPara>
                </a14:m>
                <a:endParaRPr lang="en-US" sz="20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b="0"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a:blip r:embed="rId2"/>
                <a:stretch>
                  <a:fillRect l="-815" t="-809"/>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p:cNvSpPr>
          <p:nvPr/>
        </p:nvSpPr>
        <p:spPr>
          <a:xfrm>
            <a:off x="1391433"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mn-lt"/>
                <a:ea typeface="+mn-ea"/>
                <a:cs typeface="+mn-cs"/>
              </a:rPr>
              <a:t>Problem’s based on Binomial </a:t>
            </a:r>
          </a:p>
          <a:p>
            <a:pPr lvl="0" algn="ctr">
              <a:spcBef>
                <a:spcPct val="0"/>
              </a:spcBef>
              <a:defRPr/>
            </a:pPr>
            <a:r>
              <a:rPr lang="en-US" sz="2400" b="1" dirty="0"/>
              <a:t>Distribution(CO4)</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7">
            <a:extLst>
              <a:ext uri="{FF2B5EF4-FFF2-40B4-BE49-F238E27FC236}">
                <a16:creationId xmlns:a16="http://schemas.microsoft.com/office/drawing/2014/main" id="{A48A5802-58BE-4DCC-BA6E-C0263AF36D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71600" cy="685801"/>
          </a:xfrm>
          <a:prstGeom prst="rect">
            <a:avLst/>
          </a:prstGeom>
        </p:spPr>
      </p:pic>
      <p:sp>
        <p:nvSpPr>
          <p:cNvPr id="5" name="Footer Placeholder 4">
            <a:extLst>
              <a:ext uri="{FF2B5EF4-FFF2-40B4-BE49-F238E27FC236}">
                <a16:creationId xmlns:a16="http://schemas.microsoft.com/office/drawing/2014/main" id="{99F49BDC-9E56-43E8-B850-B74CCD6C72B2}"/>
              </a:ext>
            </a:extLst>
          </p:cNvPr>
          <p:cNvSpPr>
            <a:spLocks noGrp="1"/>
          </p:cNvSpPr>
          <p:nvPr>
            <p:ph type="ftr" sz="quarter" idx="11"/>
          </p:nvPr>
        </p:nvSpPr>
        <p:spPr/>
        <p:txBody>
          <a:bodyPr/>
          <a:lstStyle/>
          <a:p>
            <a:r>
              <a:rPr lang="en-US"/>
              <a:t>Faculty Name   Kunti Mishra   Unit IV</a:t>
            </a:r>
            <a:endParaRPr lang="en-US" dirty="0"/>
          </a:p>
        </p:txBody>
      </p:sp>
      <p:sp>
        <p:nvSpPr>
          <p:cNvPr id="2" name="Date Placeholder 1">
            <a:extLst>
              <a:ext uri="{FF2B5EF4-FFF2-40B4-BE49-F238E27FC236}">
                <a16:creationId xmlns:a16="http://schemas.microsoft.com/office/drawing/2014/main" id="{33169FEE-1CE5-41B3-BB35-BD6986653241}"/>
              </a:ext>
            </a:extLst>
          </p:cNvPr>
          <p:cNvSpPr>
            <a:spLocks noGrp="1"/>
          </p:cNvSpPr>
          <p:nvPr>
            <p:ph type="dt" sz="half" idx="10"/>
          </p:nvPr>
        </p:nvSpPr>
        <p:spPr/>
        <p:txBody>
          <a:bodyPr/>
          <a:lstStyle/>
          <a:p>
            <a:fld id="{FB13C825-5E8B-403D-B03F-B91992029F90}" type="datetime1">
              <a:rPr lang="en-US" smtClean="0"/>
              <a:t>1/6/2023</a:t>
            </a:fld>
            <a:endParaRPr lang="en-US"/>
          </a:p>
        </p:txBody>
      </p:sp>
    </p:spTree>
    <p:extLst>
      <p:ext uri="{BB962C8B-B14F-4D97-AF65-F5344CB8AC3E}">
        <p14:creationId xmlns:p14="http://schemas.microsoft.com/office/powerpoint/2010/main" val="34802192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0" indent="0" algn="just">
                  <a:buNone/>
                </a:pPr>
                <a:r>
                  <a:rPr lang="en-US" sz="2000" dirty="0"/>
                  <a:t>iii.Prob.that at most 2 bolts will be defective =</a:t>
                </a:r>
                <a14:m>
                  <m:oMath xmlns:m="http://schemas.openxmlformats.org/officeDocument/2006/math">
                    <m:r>
                      <a:rPr lang="en-US" sz="2000" b="0" i="1" smtClean="0">
                        <a:latin typeface="Cambria Math"/>
                      </a:rPr>
                      <m:t>𝑃</m:t>
                    </m:r>
                  </m:oMath>
                </a14:m>
                <a:r>
                  <a:rPr lang="en-US" sz="2000" dirty="0"/>
                  <a:t>(</a:t>
                </a:r>
                <a14:m>
                  <m:oMath xmlns:m="http://schemas.openxmlformats.org/officeDocument/2006/math">
                    <m:r>
                      <a:rPr lang="en-US" sz="2000" i="1" smtClean="0">
                        <a:latin typeface="Cambria Math"/>
                        <a:ea typeface="Cambria Math"/>
                      </a:rPr>
                      <m:t>≤</m:t>
                    </m:r>
                    <m:r>
                      <a:rPr lang="en-US" sz="2000" b="0" i="1" smtClean="0">
                        <a:latin typeface="Cambria Math"/>
                        <a:ea typeface="Cambria Math"/>
                      </a:rPr>
                      <m:t>2)=</m:t>
                    </m:r>
                    <m:r>
                      <a:rPr lang="en-US" sz="2000" b="0" i="1" smtClean="0">
                        <a:latin typeface="Cambria Math"/>
                        <a:ea typeface="Cambria Math"/>
                      </a:rPr>
                      <m:t>𝑃</m:t>
                    </m:r>
                    <m:r>
                      <a:rPr lang="en-US" sz="2000" b="0" i="1" smtClean="0">
                        <a:latin typeface="Cambria Math"/>
                        <a:ea typeface="Cambria Math"/>
                      </a:rPr>
                      <m:t>(0)+</m:t>
                    </m:r>
                    <m:r>
                      <a:rPr lang="en-US" sz="2000" b="0" i="1" smtClean="0">
                        <a:latin typeface="Cambria Math"/>
                        <a:ea typeface="Cambria Math"/>
                      </a:rPr>
                      <m:t>𝑃</m:t>
                    </m:r>
                    <m:r>
                      <a:rPr lang="en-US" sz="2000" b="0" i="1" smtClean="0">
                        <a:latin typeface="Cambria Math"/>
                        <a:ea typeface="Cambria Math"/>
                      </a:rPr>
                      <m:t>(1)+</m:t>
                    </m:r>
                    <m:r>
                      <a:rPr lang="en-US" sz="2000" b="0" i="1" smtClean="0">
                        <a:latin typeface="Cambria Math"/>
                        <a:ea typeface="Cambria Math"/>
                      </a:rPr>
                      <m:t>𝑃</m:t>
                    </m:r>
                    <m:r>
                      <a:rPr lang="en-US" sz="2000" b="0" i="1" smtClean="0">
                        <a:latin typeface="Cambria Math"/>
                        <a:ea typeface="Cambria Math"/>
                      </a:rPr>
                      <m:t>(2)</m:t>
                    </m:r>
                  </m:oMath>
                </a14:m>
                <a:endParaRPr lang="en-US" sz="2000" dirty="0"/>
              </a:p>
              <a:p>
                <a:pPr marL="0" indent="0" algn="just">
                  <a:buNone/>
                </a:pPr>
                <a14:m>
                  <m:oMathPara xmlns:m="http://schemas.openxmlformats.org/officeDocument/2006/math">
                    <m:oMathParaPr>
                      <m:jc m:val="centerGroup"/>
                    </m:oMathParaPr>
                    <m:oMath xmlns:m="http://schemas.openxmlformats.org/officeDocument/2006/math">
                      <m:r>
                        <a:rPr lang="en-US" sz="2000" b="0" i="1" smtClean="0">
                          <a:latin typeface="Cambria Math"/>
                        </a:rPr>
                        <m:t>𝑃</m:t>
                      </m:r>
                      <m:d>
                        <m:dPr>
                          <m:ctrlPr>
                            <a:rPr lang="en-US" sz="2000" b="0" i="1" smtClean="0">
                              <a:latin typeface="Cambria Math" panose="02040503050406030204" pitchFamily="18" charset="0"/>
                            </a:rPr>
                          </m:ctrlPr>
                        </m:dPr>
                        <m:e>
                          <m:r>
                            <a:rPr lang="en-US" sz="2000" b="0" i="1" smtClean="0">
                              <a:latin typeface="Cambria Math"/>
                            </a:rPr>
                            <m:t>2</m:t>
                          </m:r>
                        </m:e>
                      </m:d>
                      <m:r>
                        <a:rPr lang="en-US" sz="2000" b="0" i="1" smtClean="0">
                          <a:latin typeface="Cambria Math"/>
                        </a:rPr>
                        <m:t>=</m:t>
                      </m:r>
                      <m:sSub>
                        <m:sSubPr>
                          <m:ctrlPr>
                            <a:rPr lang="en-US" sz="2000" i="1">
                              <a:latin typeface="Cambria Math" panose="02040503050406030204" pitchFamily="18" charset="0"/>
                            </a:rPr>
                          </m:ctrlPr>
                        </m:sSubPr>
                        <m:e>
                          <m:sPre>
                            <m:sPrePr>
                              <m:ctrlPr>
                                <a:rPr lang="en-US" sz="2000" i="1">
                                  <a:latin typeface="Cambria Math" panose="02040503050406030204" pitchFamily="18" charset="0"/>
                                </a:rPr>
                              </m:ctrlPr>
                            </m:sPrePr>
                            <m:sub/>
                            <m:sup>
                              <m:r>
                                <a:rPr lang="en-US" sz="2000" i="1">
                                  <a:latin typeface="Cambria Math"/>
                                </a:rPr>
                                <m:t>10</m:t>
                              </m:r>
                            </m:sup>
                            <m:e>
                              <m:r>
                                <a:rPr lang="en-US" sz="2000" i="1">
                                  <a:latin typeface="Cambria Math"/>
                                </a:rPr>
                                <m:t>𝐶</m:t>
                              </m:r>
                            </m:e>
                          </m:sPre>
                        </m:e>
                        <m:sub>
                          <m:r>
                            <a:rPr lang="en-US" sz="2000" b="0" i="1" smtClean="0">
                              <a:latin typeface="Cambria Math"/>
                            </a:rPr>
                            <m:t>2</m:t>
                          </m:r>
                        </m:sub>
                      </m:sSub>
                      <m:sSup>
                        <m:sSupPr>
                          <m:ctrlPr>
                            <a:rPr lang="en-US" sz="2000" i="1" smtClean="0">
                              <a:latin typeface="Cambria Math" panose="02040503050406030204" pitchFamily="18" charset="0"/>
                            </a:rPr>
                          </m:ctrlPr>
                        </m:sSupPr>
                        <m:e>
                          <m:d>
                            <m:dPr>
                              <m:ctrlPr>
                                <a:rPr lang="en-US" sz="2000" i="1" smtClean="0">
                                  <a:latin typeface="Cambria Math" panose="02040503050406030204" pitchFamily="18" charset="0"/>
                                </a:rPr>
                              </m:ctrlPr>
                            </m:dPr>
                            <m:e>
                              <m:f>
                                <m:fPr>
                                  <m:ctrlPr>
                                    <a:rPr lang="en-US" sz="2000" i="1" smtClean="0">
                                      <a:latin typeface="Cambria Math" panose="02040503050406030204" pitchFamily="18" charset="0"/>
                                    </a:rPr>
                                  </m:ctrlPr>
                                </m:fPr>
                                <m:num>
                                  <m:r>
                                    <a:rPr lang="en-US" sz="2000" b="0" i="1" smtClean="0">
                                      <a:latin typeface="Cambria Math"/>
                                    </a:rPr>
                                    <m:t>1</m:t>
                                  </m:r>
                                </m:num>
                                <m:den>
                                  <m:r>
                                    <a:rPr lang="en-US" sz="2000" b="0" i="1" smtClean="0">
                                      <a:latin typeface="Cambria Math"/>
                                    </a:rPr>
                                    <m:t>10</m:t>
                                  </m:r>
                                </m:den>
                              </m:f>
                            </m:e>
                          </m:d>
                        </m:e>
                        <m:sup>
                          <m:r>
                            <a:rPr lang="en-US" sz="2000" b="0" i="1" smtClean="0">
                              <a:latin typeface="Cambria Math"/>
                            </a:rPr>
                            <m:t>2</m:t>
                          </m:r>
                        </m:sup>
                      </m:sSup>
                      <m:sSup>
                        <m:sSupPr>
                          <m:ctrlPr>
                            <a:rPr lang="en-US" sz="2000" i="1" smtClean="0">
                              <a:latin typeface="Cambria Math" panose="02040503050406030204" pitchFamily="18" charset="0"/>
                            </a:rPr>
                          </m:ctrlPr>
                        </m:sSupPr>
                        <m:e>
                          <m:d>
                            <m:dPr>
                              <m:ctrlPr>
                                <a:rPr lang="en-US" sz="2000" i="1" smtClean="0">
                                  <a:latin typeface="Cambria Math" panose="02040503050406030204" pitchFamily="18" charset="0"/>
                                </a:rPr>
                              </m:ctrlPr>
                            </m:dPr>
                            <m:e>
                              <m:f>
                                <m:fPr>
                                  <m:ctrlPr>
                                    <a:rPr lang="en-US" sz="2000" i="1" smtClean="0">
                                      <a:latin typeface="Cambria Math" panose="02040503050406030204" pitchFamily="18" charset="0"/>
                                    </a:rPr>
                                  </m:ctrlPr>
                                </m:fPr>
                                <m:num>
                                  <m:r>
                                    <a:rPr lang="en-US" sz="2000" b="0" i="1" smtClean="0">
                                      <a:latin typeface="Cambria Math"/>
                                    </a:rPr>
                                    <m:t>9</m:t>
                                  </m:r>
                                </m:num>
                                <m:den>
                                  <m:r>
                                    <a:rPr lang="en-US" sz="2000" b="0" i="1" smtClean="0">
                                      <a:latin typeface="Cambria Math"/>
                                    </a:rPr>
                                    <m:t>10</m:t>
                                  </m:r>
                                </m:den>
                              </m:f>
                            </m:e>
                          </m:d>
                        </m:e>
                        <m:sup>
                          <m:r>
                            <a:rPr lang="en-US" sz="2000" b="0" i="1" smtClean="0">
                              <a:latin typeface="Cambria Math"/>
                            </a:rPr>
                            <m:t>10−2</m:t>
                          </m:r>
                        </m:sup>
                      </m:sSup>
                    </m:oMath>
                  </m:oMathPara>
                </a14:m>
                <a:endParaRPr lang="en-US" sz="2000" dirty="0"/>
              </a:p>
              <a:p>
                <a:pPr marL="0" indent="0" algn="just">
                  <a:buNone/>
                </a:pPr>
                <a:r>
                  <a:rPr lang="en-US" sz="2000" dirty="0"/>
                  <a:t>=45</a:t>
                </a:r>
                <a14:m>
                  <m:oMath xmlns:m="http://schemas.openxmlformats.org/officeDocument/2006/math">
                    <m:d>
                      <m:dPr>
                        <m:ctrlPr>
                          <a:rPr lang="en-US" sz="2000" i="1" smtClean="0">
                            <a:latin typeface="Cambria Math" panose="02040503050406030204" pitchFamily="18" charset="0"/>
                          </a:rPr>
                        </m:ctrlPr>
                      </m:dPr>
                      <m:e>
                        <m:f>
                          <m:fPr>
                            <m:ctrlPr>
                              <a:rPr lang="en-US" sz="2000" i="1" smtClean="0">
                                <a:latin typeface="Cambria Math" panose="02040503050406030204" pitchFamily="18" charset="0"/>
                              </a:rPr>
                            </m:ctrlPr>
                          </m:fPr>
                          <m:num>
                            <m:r>
                              <a:rPr lang="en-US" sz="2000" b="0" i="1" smtClean="0">
                                <a:latin typeface="Cambria Math"/>
                              </a:rPr>
                              <m:t>1</m:t>
                            </m:r>
                          </m:num>
                          <m:den>
                            <m:r>
                              <a:rPr lang="en-US" sz="2000" b="0" i="1" smtClean="0">
                                <a:latin typeface="Cambria Math"/>
                              </a:rPr>
                              <m:t>100</m:t>
                            </m:r>
                          </m:den>
                        </m:f>
                      </m:e>
                    </m:d>
                    <m:d>
                      <m:dPr>
                        <m:ctrlPr>
                          <a:rPr lang="en-US" sz="2000" i="1" smtClean="0">
                            <a:latin typeface="Cambria Math" panose="02040503050406030204" pitchFamily="18" charset="0"/>
                          </a:rPr>
                        </m:ctrlPr>
                      </m:dPr>
                      <m:e>
                        <m:r>
                          <a:rPr lang="en-US" sz="2000" b="0" i="1" smtClean="0">
                            <a:latin typeface="Cambria Math"/>
                          </a:rPr>
                          <m:t>0.43046</m:t>
                        </m:r>
                      </m:e>
                    </m:d>
                    <m:r>
                      <a:rPr lang="en-US" sz="2000" b="0" i="0" smtClean="0">
                        <a:latin typeface="Cambria Math"/>
                      </a:rPr>
                      <m:t>=0.1937</m:t>
                    </m:r>
                  </m:oMath>
                </a14:m>
                <a:endParaRPr lang="en-US" sz="2000" dirty="0"/>
              </a:p>
              <a:p>
                <a:pPr marL="0" indent="0" algn="just">
                  <a:buNone/>
                </a:pPr>
                <a:r>
                  <a:rPr lang="en-US" sz="2000" dirty="0"/>
                  <a:t>From(4).Required Probability=</a:t>
                </a:r>
                <a14:m>
                  <m:oMath xmlns:m="http://schemas.openxmlformats.org/officeDocument/2006/math">
                    <m:r>
                      <a:rPr lang="en-US" sz="2000" b="0" i="1" smtClean="0">
                        <a:latin typeface="Cambria Math"/>
                      </a:rPr>
                      <m:t>𝑃</m:t>
                    </m:r>
                    <m:d>
                      <m:dPr>
                        <m:ctrlPr>
                          <a:rPr lang="en-US" sz="2000" b="0" i="1" smtClean="0">
                            <a:latin typeface="Cambria Math" panose="02040503050406030204" pitchFamily="18" charset="0"/>
                          </a:rPr>
                        </m:ctrlPr>
                      </m:dPr>
                      <m:e>
                        <m:r>
                          <a:rPr lang="en-US" sz="2000" b="0" i="1" smtClean="0">
                            <a:latin typeface="Cambria Math"/>
                          </a:rPr>
                          <m:t>0</m:t>
                        </m:r>
                      </m:e>
                    </m:d>
                    <m:r>
                      <a:rPr lang="en-US" sz="2000" b="0" i="1" smtClean="0">
                        <a:latin typeface="Cambria Math"/>
                      </a:rPr>
                      <m:t>+</m:t>
                    </m:r>
                    <m:r>
                      <a:rPr lang="en-US" sz="2000" b="0" i="1" smtClean="0">
                        <a:latin typeface="Cambria Math"/>
                      </a:rPr>
                      <m:t>𝑃</m:t>
                    </m:r>
                    <m:d>
                      <m:dPr>
                        <m:ctrlPr>
                          <a:rPr lang="en-US" sz="2000" b="0" i="1" smtClean="0">
                            <a:latin typeface="Cambria Math" panose="02040503050406030204" pitchFamily="18" charset="0"/>
                          </a:rPr>
                        </m:ctrlPr>
                      </m:dPr>
                      <m:e>
                        <m:r>
                          <a:rPr lang="en-US" sz="2000" b="0" i="1" smtClean="0">
                            <a:latin typeface="Cambria Math"/>
                          </a:rPr>
                          <m:t>1</m:t>
                        </m:r>
                      </m:e>
                    </m:d>
                    <m:r>
                      <a:rPr lang="en-US" sz="2000" b="0" i="1" smtClean="0">
                        <a:latin typeface="Cambria Math"/>
                      </a:rPr>
                      <m:t>+</m:t>
                    </m:r>
                    <m:r>
                      <a:rPr lang="en-US" sz="2000" b="0" i="1" smtClean="0">
                        <a:latin typeface="Cambria Math"/>
                      </a:rPr>
                      <m:t>𝑃</m:t>
                    </m:r>
                    <m:d>
                      <m:dPr>
                        <m:ctrlPr>
                          <a:rPr lang="en-US" sz="2000" b="0" i="1" smtClean="0">
                            <a:latin typeface="Cambria Math" panose="02040503050406030204" pitchFamily="18" charset="0"/>
                          </a:rPr>
                        </m:ctrlPr>
                      </m:dPr>
                      <m:e>
                        <m:r>
                          <a:rPr lang="en-US" sz="2000" b="0" i="1" smtClean="0">
                            <a:latin typeface="Cambria Math"/>
                          </a:rPr>
                          <m:t>2</m:t>
                        </m:r>
                      </m:e>
                    </m:d>
                  </m:oMath>
                </a14:m>
                <a:endParaRPr lang="en-US" sz="2000" b="0" dirty="0"/>
              </a:p>
              <a:p>
                <a:pPr marL="0" indent="0" algn="just">
                  <a:buNone/>
                </a:pPr>
                <a14:m>
                  <m:oMathPara xmlns:m="http://schemas.openxmlformats.org/officeDocument/2006/math">
                    <m:oMathParaPr>
                      <m:jc m:val="centerGroup"/>
                    </m:oMathParaPr>
                    <m:oMath xmlns:m="http://schemas.openxmlformats.org/officeDocument/2006/math">
                      <m:r>
                        <a:rPr lang="en-US" sz="2000" b="0" i="1" smtClean="0">
                          <a:latin typeface="Cambria Math"/>
                        </a:rPr>
                        <m:t>                     =0.3486+0.3874+0.1937=0.9297</m:t>
                      </m:r>
                    </m:oMath>
                  </m:oMathPara>
                </a14:m>
                <a:endParaRPr lang="en-US" sz="2000" dirty="0"/>
              </a:p>
              <a:p>
                <a:pPr marL="0" indent="0" algn="just">
                  <a:buNone/>
                </a:pPr>
                <a:r>
                  <a:rPr lang="en-US" sz="2000" dirty="0"/>
                  <a:t>Q2. Out of 800 families with 4 children each, how many families would be expected to have </a:t>
                </a:r>
              </a:p>
              <a:p>
                <a:pPr marL="514350" indent="-514350" algn="just">
                  <a:buFont typeface="+mj-lt"/>
                  <a:buAutoNum type="romanLcPeriod"/>
                </a:pPr>
                <a:r>
                  <a:rPr lang="en-US" sz="2000" dirty="0"/>
                  <a:t>2 boys and 2 girls 	ii.	At least one boy		iii	no girl</a:t>
                </a:r>
              </a:p>
              <a:p>
                <a:pPr marL="0" indent="0" algn="just">
                  <a:buNone/>
                </a:pPr>
                <a:r>
                  <a:rPr lang="en-US" sz="2000" dirty="0"/>
                  <a:t>iv.	</a:t>
                </a:r>
                <a:r>
                  <a:rPr lang="en-US" sz="2000" dirty="0" err="1"/>
                  <a:t>Atmost</a:t>
                </a:r>
                <a:r>
                  <a:rPr lang="en-US" sz="2000" dirty="0"/>
                  <a:t> two girls? Assume equal probability for boys and girls.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a:blip r:embed="rId2"/>
                <a:stretch>
                  <a:fillRect l="-815" t="-809" r="-741"/>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p:cNvSpPr txBox="1">
            <a:spLocks/>
          </p:cNvSpPr>
          <p:nvPr/>
        </p:nvSpPr>
        <p:spPr>
          <a:xfrm>
            <a:off x="1391433"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Problem’s based on Binomial </a:t>
            </a:r>
          </a:p>
          <a:p>
            <a:pPr lvl="0" algn="ctr">
              <a:spcBef>
                <a:spcPct val="0"/>
              </a:spcBef>
              <a:defRPr/>
            </a:pPr>
            <a:r>
              <a:rPr lang="en-US" sz="2400" b="1" dirty="0"/>
              <a:t>distribution(CO4)</a:t>
            </a:r>
          </a:p>
        </p:txBody>
      </p:sp>
      <p:pic>
        <p:nvPicPr>
          <p:cNvPr id="8" name="Picture 7">
            <a:extLst>
              <a:ext uri="{FF2B5EF4-FFF2-40B4-BE49-F238E27FC236}">
                <a16:creationId xmlns:a16="http://schemas.microsoft.com/office/drawing/2014/main" id="{8C072154-3A5A-482A-92BE-CCB81A6ADC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71600" cy="685801"/>
          </a:xfrm>
          <a:prstGeom prst="rect">
            <a:avLst/>
          </a:prstGeom>
        </p:spPr>
      </p:pic>
      <p:sp>
        <p:nvSpPr>
          <p:cNvPr id="5" name="Footer Placeholder 4">
            <a:extLst>
              <a:ext uri="{FF2B5EF4-FFF2-40B4-BE49-F238E27FC236}">
                <a16:creationId xmlns:a16="http://schemas.microsoft.com/office/drawing/2014/main" id="{F64196BB-F717-4136-B88F-A8034BFE4755}"/>
              </a:ext>
            </a:extLst>
          </p:cNvPr>
          <p:cNvSpPr>
            <a:spLocks noGrp="1"/>
          </p:cNvSpPr>
          <p:nvPr>
            <p:ph type="ftr" sz="quarter" idx="11"/>
          </p:nvPr>
        </p:nvSpPr>
        <p:spPr/>
        <p:txBody>
          <a:bodyPr/>
          <a:lstStyle/>
          <a:p>
            <a:r>
              <a:rPr lang="en-US"/>
              <a:t>Faculty Name   Kunti Mishra   Unit IV</a:t>
            </a:r>
            <a:endParaRPr lang="en-US" dirty="0"/>
          </a:p>
        </p:txBody>
      </p:sp>
      <p:sp>
        <p:nvSpPr>
          <p:cNvPr id="2" name="Date Placeholder 1">
            <a:extLst>
              <a:ext uri="{FF2B5EF4-FFF2-40B4-BE49-F238E27FC236}">
                <a16:creationId xmlns:a16="http://schemas.microsoft.com/office/drawing/2014/main" id="{89CF1140-A414-419E-A53E-8BF2CC4BFAEF}"/>
              </a:ext>
            </a:extLst>
          </p:cNvPr>
          <p:cNvSpPr>
            <a:spLocks noGrp="1"/>
          </p:cNvSpPr>
          <p:nvPr>
            <p:ph type="dt" sz="half" idx="10"/>
          </p:nvPr>
        </p:nvSpPr>
        <p:spPr/>
        <p:txBody>
          <a:bodyPr/>
          <a:lstStyle/>
          <a:p>
            <a:fld id="{F312AF73-F6A9-409A-B87B-E6B9C6B61A88}" type="datetime1">
              <a:rPr lang="en-US" smtClean="0"/>
              <a:t>1/6/2023</a:t>
            </a:fld>
            <a:endParaRPr lang="en-US"/>
          </a:p>
        </p:txBody>
      </p:sp>
    </p:spTree>
    <p:extLst>
      <p:ext uri="{BB962C8B-B14F-4D97-AF65-F5344CB8AC3E}">
        <p14:creationId xmlns:p14="http://schemas.microsoft.com/office/powerpoint/2010/main" val="140580469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pPr marL="0" indent="0">
                  <a:buNone/>
                </a:pPr>
                <a:r>
                  <a:rPr lang="en-US" sz="2000" b="1" dirty="0"/>
                  <a:t>Solution: </a:t>
                </a:r>
                <a:r>
                  <a:rPr lang="en-US" sz="2000" dirty="0"/>
                  <a:t>Probability for boys and girls are equal </a:t>
                </a:r>
              </a:p>
              <a:p>
                <a:pPr marL="0" indent="0" algn="just">
                  <a:buNone/>
                </a:pPr>
                <a14:m>
                  <m:oMathPara xmlns:m="http://schemas.openxmlformats.org/officeDocument/2006/math">
                    <m:oMathParaPr>
                      <m:jc m:val="left"/>
                    </m:oMathParaPr>
                    <m:oMath xmlns:m="http://schemas.openxmlformats.org/officeDocument/2006/math">
                      <m:r>
                        <a:rPr lang="en-US" sz="2000" b="0" i="1" smtClean="0">
                          <a:latin typeface="Cambria Math"/>
                        </a:rPr>
                        <m:t>𝑝</m:t>
                      </m:r>
                      <m:r>
                        <a:rPr lang="en-US" sz="2000" b="0" i="1" smtClean="0">
                          <a:latin typeface="Cambria Math"/>
                        </a:rPr>
                        <m:t>=</m:t>
                      </m:r>
                      <m:r>
                        <a:rPr lang="en-US" sz="2000" b="0" i="1" smtClean="0">
                          <a:latin typeface="Cambria Math"/>
                        </a:rPr>
                        <m:t>𝑝𝑟𝑜𝑏𝑎𝑏𝑖𝑙𝑖𝑡𝑦</m:t>
                      </m:r>
                      <m:r>
                        <a:rPr lang="en-US" sz="2000" b="0" i="1" smtClean="0">
                          <a:latin typeface="Cambria Math"/>
                        </a:rPr>
                        <m:t> </m:t>
                      </m:r>
                      <m:r>
                        <a:rPr lang="en-US" sz="2000" b="0" i="1" smtClean="0">
                          <a:latin typeface="Cambria Math"/>
                        </a:rPr>
                        <m:t>𝑜𝑓</m:t>
                      </m:r>
                      <m:r>
                        <a:rPr lang="en-US" sz="2000" b="0" i="1" smtClean="0">
                          <a:latin typeface="Cambria Math"/>
                        </a:rPr>
                        <m:t> </m:t>
                      </m:r>
                      <m:r>
                        <a:rPr lang="en-US" sz="2000" b="0" i="1" smtClean="0">
                          <a:latin typeface="Cambria Math"/>
                        </a:rPr>
                        <m:t>h𝑎𝑣𝑖𝑛𝑔</m:t>
                      </m:r>
                      <m:r>
                        <a:rPr lang="en-US" sz="2000" b="0" i="1" smtClean="0">
                          <a:latin typeface="Cambria Math"/>
                        </a:rPr>
                        <m:t> </m:t>
                      </m:r>
                      <m:r>
                        <a:rPr lang="en-US" sz="2000" b="0" i="1" smtClean="0">
                          <a:latin typeface="Cambria Math"/>
                        </a:rPr>
                        <m:t>𝑎</m:t>
                      </m:r>
                      <m:r>
                        <a:rPr lang="en-US" sz="2000" b="0" i="1" smtClean="0">
                          <a:latin typeface="Cambria Math"/>
                        </a:rPr>
                        <m:t> </m:t>
                      </m:r>
                      <m:r>
                        <a:rPr lang="en-US" sz="2000" b="0" i="1" smtClean="0">
                          <a:latin typeface="Cambria Math"/>
                        </a:rPr>
                        <m:t>𝑏𝑜𝑦</m:t>
                      </m:r>
                      <m:r>
                        <a:rPr lang="en-US" sz="2000" b="0" i="1" smtClean="0">
                          <a:latin typeface="Cambria Math"/>
                        </a:rPr>
                        <m:t>=</m:t>
                      </m:r>
                      <m:f>
                        <m:fPr>
                          <m:ctrlPr>
                            <a:rPr lang="en-US" sz="2000" b="0" i="1" smtClean="0">
                              <a:latin typeface="Cambria Math" panose="02040503050406030204" pitchFamily="18" charset="0"/>
                            </a:rPr>
                          </m:ctrlPr>
                        </m:fPr>
                        <m:num>
                          <m:r>
                            <a:rPr lang="en-US" sz="2000" b="0" i="1" smtClean="0">
                              <a:latin typeface="Cambria Math"/>
                            </a:rPr>
                            <m:t>1</m:t>
                          </m:r>
                        </m:num>
                        <m:den>
                          <m:r>
                            <a:rPr lang="en-US" sz="2000" b="0" i="1" smtClean="0">
                              <a:latin typeface="Cambria Math"/>
                            </a:rPr>
                            <m:t>2</m:t>
                          </m:r>
                        </m:den>
                      </m:f>
                      <m:r>
                        <a:rPr lang="en-US" sz="2000" b="0" i="1" smtClean="0">
                          <a:latin typeface="Cambria Math"/>
                        </a:rPr>
                        <m:t>, </m:t>
                      </m:r>
                    </m:oMath>
                  </m:oMathPara>
                </a14:m>
                <a:endParaRPr lang="en-US" sz="2000" b="0" i="1" dirty="0">
                  <a:latin typeface="Cambria Math"/>
                </a:endParaRPr>
              </a:p>
              <a:p>
                <a:pPr marL="0" indent="0" algn="just">
                  <a:buNone/>
                </a:pPr>
                <a14:m>
                  <m:oMath xmlns:m="http://schemas.openxmlformats.org/officeDocument/2006/math">
                    <m:r>
                      <a:rPr lang="en-US" sz="2000" b="0" i="1" smtClean="0">
                        <a:latin typeface="Cambria Math"/>
                      </a:rPr>
                      <m:t>𝑞</m:t>
                    </m:r>
                    <m:r>
                      <a:rPr lang="en-US" sz="2000" b="0" i="1" smtClean="0">
                        <a:latin typeface="Cambria Math"/>
                      </a:rPr>
                      <m:t>=</m:t>
                    </m:r>
                    <m:r>
                      <a:rPr lang="en-US" sz="2000" b="0" i="1" smtClean="0">
                        <a:latin typeface="Cambria Math"/>
                      </a:rPr>
                      <m:t>𝑝𝑟𝑜𝑏𝑎𝑏𝑖𝑙𝑖𝑡𝑦</m:t>
                    </m:r>
                    <m:r>
                      <a:rPr lang="en-US" sz="2000" b="0" i="1" smtClean="0">
                        <a:latin typeface="Cambria Math"/>
                      </a:rPr>
                      <m:t> </m:t>
                    </m:r>
                    <m:r>
                      <a:rPr lang="en-US" sz="2000" b="0" i="1" smtClean="0">
                        <a:latin typeface="Cambria Math"/>
                      </a:rPr>
                      <m:t>𝑜𝑓</m:t>
                    </m:r>
                    <m:r>
                      <a:rPr lang="en-US" sz="2000" b="0" i="1" smtClean="0">
                        <a:latin typeface="Cambria Math"/>
                      </a:rPr>
                      <m:t> </m:t>
                    </m:r>
                    <m:r>
                      <a:rPr lang="en-US" sz="2000" b="0" i="1" smtClean="0">
                        <a:latin typeface="Cambria Math"/>
                      </a:rPr>
                      <m:t>h𝑎𝑣𝑖𝑛𝑔</m:t>
                    </m:r>
                    <m:r>
                      <a:rPr lang="en-US" sz="2000" b="0" i="1" smtClean="0">
                        <a:latin typeface="Cambria Math"/>
                      </a:rPr>
                      <m:t> </m:t>
                    </m:r>
                    <m:r>
                      <a:rPr lang="en-US" sz="2000" b="0" i="1" smtClean="0">
                        <a:latin typeface="Cambria Math"/>
                      </a:rPr>
                      <m:t>𝑎</m:t>
                    </m:r>
                    <m:r>
                      <a:rPr lang="en-US" sz="2000" b="0" i="1" smtClean="0">
                        <a:latin typeface="Cambria Math"/>
                      </a:rPr>
                      <m:t> </m:t>
                    </m:r>
                    <m:r>
                      <a:rPr lang="en-US" sz="2000" b="0" i="1" smtClean="0">
                        <a:latin typeface="Cambria Math"/>
                      </a:rPr>
                      <m:t>𝑔𝑖𝑟𝑙</m:t>
                    </m:r>
                    <m:r>
                      <a:rPr lang="en-US" sz="2000" b="0" i="1" smtClean="0">
                        <a:latin typeface="Cambria Math"/>
                      </a:rPr>
                      <m:t>=</m:t>
                    </m:r>
                    <m:f>
                      <m:fPr>
                        <m:ctrlPr>
                          <a:rPr lang="en-US" sz="2000" b="0" i="1" smtClean="0">
                            <a:latin typeface="Cambria Math" panose="02040503050406030204" pitchFamily="18" charset="0"/>
                          </a:rPr>
                        </m:ctrlPr>
                      </m:fPr>
                      <m:num>
                        <m:r>
                          <a:rPr lang="en-US" sz="2000" b="0" i="1" smtClean="0">
                            <a:latin typeface="Cambria Math"/>
                          </a:rPr>
                          <m:t>1</m:t>
                        </m:r>
                      </m:num>
                      <m:den>
                        <m:r>
                          <a:rPr lang="en-US" sz="2000" b="0" i="1" smtClean="0">
                            <a:latin typeface="Cambria Math"/>
                          </a:rPr>
                          <m:t>2</m:t>
                        </m:r>
                      </m:den>
                    </m:f>
                    <m:r>
                      <a:rPr lang="en-US" sz="2000" b="0" i="1" smtClean="0">
                        <a:latin typeface="Cambria Math"/>
                      </a:rPr>
                      <m:t> </m:t>
                    </m:r>
                  </m:oMath>
                </a14:m>
                <a:r>
                  <a:rPr lang="en-US" sz="2000" dirty="0"/>
                  <a:t>  n=4 N=800</a:t>
                </a:r>
              </a:p>
              <a:p>
                <a:pPr marL="514350" indent="-514350" algn="just">
                  <a:buFont typeface="+mj-lt"/>
                  <a:buAutoNum type="romanLcPeriod"/>
                </a:pPr>
                <a:r>
                  <a:rPr lang="en-US" sz="2000" dirty="0"/>
                  <a:t>The expected number of families having 2 boys and 2 girls</a:t>
                </a:r>
              </a:p>
              <a:p>
                <a:pPr marL="0" indent="0" algn="just">
                  <a:buNone/>
                </a:pPr>
                <a14:m>
                  <m:oMathPara xmlns:m="http://schemas.openxmlformats.org/officeDocument/2006/math">
                    <m:oMathParaPr>
                      <m:jc m:val="left"/>
                    </m:oMathParaPr>
                    <m:oMath xmlns:m="http://schemas.openxmlformats.org/officeDocument/2006/math">
                      <m:r>
                        <a:rPr lang="en-US" sz="2000" b="0" i="1" smtClean="0">
                          <a:latin typeface="Cambria Math"/>
                        </a:rPr>
                        <m:t>=800</m:t>
                      </m:r>
                      <m:sPre>
                        <m:sPrePr>
                          <m:ctrlPr>
                            <a:rPr lang="en-US" sz="2000" i="1" smtClean="0">
                              <a:latin typeface="Cambria Math" panose="02040503050406030204" pitchFamily="18" charset="0"/>
                            </a:rPr>
                          </m:ctrlPr>
                        </m:sPrePr>
                        <m:sub>
                          <m:r>
                            <a:rPr lang="en-IN" sz="2000" b="0" i="1" smtClean="0">
                              <a:latin typeface="Cambria Math" panose="02040503050406030204" pitchFamily="18" charset="0"/>
                            </a:rPr>
                            <m:t> </m:t>
                          </m:r>
                        </m:sub>
                        <m:sup>
                          <m:r>
                            <a:rPr lang="en-US" sz="2000" b="0" i="1" smtClean="0">
                              <a:latin typeface="Cambria Math"/>
                            </a:rPr>
                            <m:t>4</m:t>
                          </m:r>
                        </m:sup>
                        <m:e>
                          <m:sSub>
                            <m:sSubPr>
                              <m:ctrlPr>
                                <a:rPr lang="en-US" sz="2000" i="1" smtClean="0">
                                  <a:latin typeface="Cambria Math" panose="02040503050406030204" pitchFamily="18" charset="0"/>
                                </a:rPr>
                              </m:ctrlPr>
                            </m:sSubPr>
                            <m:e>
                              <m:r>
                                <a:rPr lang="en-US" sz="2000" b="0" i="1" smtClean="0">
                                  <a:latin typeface="Cambria Math"/>
                                </a:rPr>
                                <m:t>𝐶</m:t>
                              </m:r>
                            </m:e>
                            <m:sub>
                              <m:r>
                                <a:rPr lang="en-US" sz="2000" b="0" i="1" smtClean="0">
                                  <a:latin typeface="Cambria Math"/>
                                </a:rPr>
                                <m:t>2</m:t>
                              </m:r>
                            </m:sub>
                          </m:sSub>
                          <m:sSup>
                            <m:sSupPr>
                              <m:ctrlPr>
                                <a:rPr lang="en-US" sz="2000" i="1" smtClean="0">
                                  <a:latin typeface="Cambria Math" panose="02040503050406030204" pitchFamily="18" charset="0"/>
                                </a:rPr>
                              </m:ctrlPr>
                            </m:sSupPr>
                            <m:e>
                              <m:d>
                                <m:dPr>
                                  <m:ctrlPr>
                                    <a:rPr lang="en-US" sz="2000" i="1" smtClean="0">
                                      <a:latin typeface="Cambria Math" panose="02040503050406030204" pitchFamily="18" charset="0"/>
                                    </a:rPr>
                                  </m:ctrlPr>
                                </m:dPr>
                                <m:e>
                                  <m:f>
                                    <m:fPr>
                                      <m:ctrlPr>
                                        <a:rPr lang="en-US" sz="2000" i="1">
                                          <a:latin typeface="Cambria Math" panose="02040503050406030204" pitchFamily="18" charset="0"/>
                                        </a:rPr>
                                      </m:ctrlPr>
                                    </m:fPr>
                                    <m:num>
                                      <m:r>
                                        <a:rPr lang="en-US" sz="2000" b="0" i="1">
                                          <a:latin typeface="Cambria Math"/>
                                        </a:rPr>
                                        <m:t>1</m:t>
                                      </m:r>
                                    </m:num>
                                    <m:den>
                                      <m:r>
                                        <a:rPr lang="en-US" sz="2000" b="0" i="1">
                                          <a:latin typeface="Cambria Math"/>
                                        </a:rPr>
                                        <m:t>2</m:t>
                                      </m:r>
                                    </m:den>
                                  </m:f>
                                </m:e>
                              </m:d>
                            </m:e>
                            <m:sup>
                              <m:r>
                                <a:rPr lang="en-US" sz="2000" b="0" i="1" smtClean="0">
                                  <a:latin typeface="Cambria Math"/>
                                </a:rPr>
                                <m:t>2</m:t>
                              </m:r>
                            </m:sup>
                          </m:sSup>
                          <m:sSup>
                            <m:sSupPr>
                              <m:ctrlPr>
                                <a:rPr lang="en-US" sz="2000" i="1" smtClean="0">
                                  <a:latin typeface="Cambria Math" panose="02040503050406030204" pitchFamily="18" charset="0"/>
                                </a:rPr>
                              </m:ctrlPr>
                            </m:sSupPr>
                            <m:e>
                              <m:d>
                                <m:dPr>
                                  <m:ctrlPr>
                                    <a:rPr lang="en-US" sz="2000" i="1" smtClean="0">
                                      <a:latin typeface="Cambria Math" panose="02040503050406030204" pitchFamily="18" charset="0"/>
                                    </a:rPr>
                                  </m:ctrlPr>
                                </m:dPr>
                                <m:e>
                                  <m:f>
                                    <m:fPr>
                                      <m:ctrlPr>
                                        <a:rPr lang="en-US" sz="2000" i="1">
                                          <a:latin typeface="Cambria Math" panose="02040503050406030204" pitchFamily="18" charset="0"/>
                                        </a:rPr>
                                      </m:ctrlPr>
                                    </m:fPr>
                                    <m:num>
                                      <m:r>
                                        <a:rPr lang="en-US" sz="2000" b="0" i="1">
                                          <a:latin typeface="Cambria Math"/>
                                        </a:rPr>
                                        <m:t>1</m:t>
                                      </m:r>
                                    </m:num>
                                    <m:den>
                                      <m:r>
                                        <a:rPr lang="en-US" sz="2000" b="0" i="1">
                                          <a:latin typeface="Cambria Math"/>
                                        </a:rPr>
                                        <m:t>2</m:t>
                                      </m:r>
                                    </m:den>
                                  </m:f>
                                </m:e>
                              </m:d>
                            </m:e>
                            <m:sup>
                              <m:r>
                                <a:rPr lang="en-US" sz="2000" b="0" i="1" smtClean="0">
                                  <a:latin typeface="Cambria Math"/>
                                </a:rPr>
                                <m:t>2</m:t>
                              </m:r>
                            </m:sup>
                          </m:sSup>
                          <m:r>
                            <a:rPr lang="en-US" sz="2000" b="0" i="1" smtClean="0">
                              <a:latin typeface="Cambria Math"/>
                            </a:rPr>
                            <m:t>=300</m:t>
                          </m:r>
                        </m:e>
                      </m:sPre>
                    </m:oMath>
                  </m:oMathPara>
                </a14:m>
                <a:endParaRPr lang="en-US" sz="2000" dirty="0"/>
              </a:p>
              <a:p>
                <a:pPr marL="514350" indent="-514350" algn="just">
                  <a:buAutoNum type="romanLcPeriod" startAt="2"/>
                </a:pPr>
                <a:r>
                  <a:rPr lang="en-US" sz="2000" dirty="0"/>
                  <a:t>The expected number of families having at least one boy</a:t>
                </a:r>
              </a:p>
              <a:p>
                <a:pPr marL="0" indent="0" algn="just">
                  <a:buNone/>
                </a:pPr>
                <a14:m>
                  <m:oMathPara xmlns:m="http://schemas.openxmlformats.org/officeDocument/2006/math">
                    <m:oMathParaPr>
                      <m:jc m:val="left"/>
                    </m:oMathParaPr>
                    <m:oMath xmlns:m="http://schemas.openxmlformats.org/officeDocument/2006/math">
                      <m:r>
                        <a:rPr lang="en-US" sz="2000" i="1">
                          <a:latin typeface="Cambria Math"/>
                        </a:rPr>
                        <m:t>=800</m:t>
                      </m:r>
                      <m:d>
                        <m:dPr>
                          <m:begChr m:val="["/>
                          <m:endChr m:val="]"/>
                          <m:ctrlPr>
                            <a:rPr lang="en-US" sz="2000" i="1" smtClean="0">
                              <a:latin typeface="Cambria Math" panose="02040503050406030204" pitchFamily="18" charset="0"/>
                            </a:rPr>
                          </m:ctrlPr>
                        </m:dPr>
                        <m:e>
                          <m:sPre>
                            <m:sPrePr>
                              <m:ctrlPr>
                                <a:rPr lang="en-US" sz="2000" i="1">
                                  <a:latin typeface="Cambria Math" panose="02040503050406030204" pitchFamily="18" charset="0"/>
                                </a:rPr>
                              </m:ctrlPr>
                            </m:sPrePr>
                            <m:sub>
                              <m:r>
                                <a:rPr lang="en-IN" sz="2000" b="0" i="1" smtClean="0">
                                  <a:latin typeface="Cambria Math" panose="02040503050406030204" pitchFamily="18" charset="0"/>
                                </a:rPr>
                                <m:t> </m:t>
                              </m:r>
                            </m:sub>
                            <m:sup>
                              <m:r>
                                <a:rPr lang="en-US" sz="2000" i="1">
                                  <a:latin typeface="Cambria Math"/>
                                </a:rPr>
                                <m:t>4</m:t>
                              </m:r>
                            </m:sup>
                            <m:e>
                              <m:sSub>
                                <m:sSubPr>
                                  <m:ctrlPr>
                                    <a:rPr lang="en-US" sz="2000" i="1">
                                      <a:latin typeface="Cambria Math" panose="02040503050406030204" pitchFamily="18" charset="0"/>
                                    </a:rPr>
                                  </m:ctrlPr>
                                </m:sSubPr>
                                <m:e>
                                  <m:r>
                                    <a:rPr lang="en-US" sz="2000" i="1">
                                      <a:latin typeface="Cambria Math"/>
                                    </a:rPr>
                                    <m:t>𝐶</m:t>
                                  </m:r>
                                </m:e>
                                <m:sub>
                                  <m:r>
                                    <a:rPr lang="en-US" sz="2000" b="0" i="1" smtClean="0">
                                      <a:latin typeface="Cambria Math"/>
                                    </a:rPr>
                                    <m:t>1</m:t>
                                  </m:r>
                                </m:sub>
                              </m:sSub>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a:rPr>
                                            <m:t>1</m:t>
                                          </m:r>
                                        </m:num>
                                        <m:den>
                                          <m:r>
                                            <a:rPr lang="en-US" sz="2000" i="1">
                                              <a:latin typeface="Cambria Math"/>
                                            </a:rPr>
                                            <m:t>2</m:t>
                                          </m:r>
                                        </m:den>
                                      </m:f>
                                    </m:e>
                                  </m:d>
                                </m:e>
                                <m:sup>
                                  <m:r>
                                    <a:rPr lang="en-US" sz="2000" b="0" i="1" smtClean="0">
                                      <a:latin typeface="Cambria Math"/>
                                    </a:rPr>
                                    <m:t>3</m:t>
                                  </m:r>
                                </m:sup>
                              </m:sSup>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a:rPr>
                                            <m:t>1</m:t>
                                          </m:r>
                                        </m:num>
                                        <m:den>
                                          <m:r>
                                            <a:rPr lang="en-US" sz="2000" i="1">
                                              <a:latin typeface="Cambria Math"/>
                                            </a:rPr>
                                            <m:t>2</m:t>
                                          </m:r>
                                        </m:den>
                                      </m:f>
                                    </m:e>
                                  </m:d>
                                </m:e>
                                <m:sup>
                                  <m:r>
                                    <a:rPr lang="en-US" sz="2000" b="0" i="1" smtClean="0">
                                      <a:latin typeface="Cambria Math"/>
                                    </a:rPr>
                                    <m:t>1</m:t>
                                  </m:r>
                                </m:sup>
                              </m:sSup>
                            </m:e>
                          </m:sPre>
                          <m:r>
                            <m:rPr>
                              <m:nor/>
                            </m:rPr>
                            <a:rPr lang="en-US" sz="2000" dirty="0"/>
                            <m:t> </m:t>
                          </m:r>
                          <m:r>
                            <a:rPr lang="en-US" sz="2000" b="0" i="1" dirty="0" smtClean="0">
                              <a:latin typeface="Cambria Math"/>
                            </a:rPr>
                            <m:t>+</m:t>
                          </m:r>
                          <m:sPre>
                            <m:sPrePr>
                              <m:ctrlPr>
                                <a:rPr lang="en-US" sz="2000" i="1">
                                  <a:latin typeface="Cambria Math" panose="02040503050406030204" pitchFamily="18" charset="0"/>
                                </a:rPr>
                              </m:ctrlPr>
                            </m:sPrePr>
                            <m:sub>
                              <m:r>
                                <a:rPr lang="en-IN" sz="2000" b="0" i="1" smtClean="0">
                                  <a:latin typeface="Cambria Math" panose="02040503050406030204" pitchFamily="18" charset="0"/>
                                </a:rPr>
                                <m:t> </m:t>
                              </m:r>
                            </m:sub>
                            <m:sup>
                              <m:r>
                                <a:rPr lang="en-US" sz="2000" i="1">
                                  <a:latin typeface="Cambria Math"/>
                                </a:rPr>
                                <m:t>4</m:t>
                              </m:r>
                            </m:sup>
                            <m:e>
                              <m:sSub>
                                <m:sSubPr>
                                  <m:ctrlPr>
                                    <a:rPr lang="en-US" sz="2000" i="1">
                                      <a:latin typeface="Cambria Math" panose="02040503050406030204" pitchFamily="18" charset="0"/>
                                    </a:rPr>
                                  </m:ctrlPr>
                                </m:sSubPr>
                                <m:e>
                                  <m:r>
                                    <a:rPr lang="en-US" sz="2000" i="1">
                                      <a:latin typeface="Cambria Math"/>
                                    </a:rPr>
                                    <m:t>𝐶</m:t>
                                  </m:r>
                                </m:e>
                                <m:sub>
                                  <m:r>
                                    <a:rPr lang="en-US" sz="2000" i="1">
                                      <a:latin typeface="Cambria Math"/>
                                    </a:rPr>
                                    <m:t>2</m:t>
                                  </m:r>
                                </m:sub>
                              </m:sSub>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a:rPr>
                                            <m:t>1</m:t>
                                          </m:r>
                                        </m:num>
                                        <m:den>
                                          <m:r>
                                            <a:rPr lang="en-US" sz="2000" i="1">
                                              <a:latin typeface="Cambria Math"/>
                                            </a:rPr>
                                            <m:t>2</m:t>
                                          </m:r>
                                        </m:den>
                                      </m:f>
                                    </m:e>
                                  </m:d>
                                </m:e>
                                <m:sup>
                                  <m:r>
                                    <a:rPr lang="en-US" sz="2000" i="1">
                                      <a:latin typeface="Cambria Math"/>
                                    </a:rPr>
                                    <m:t>2</m:t>
                                  </m:r>
                                </m:sup>
                              </m:sSup>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a:rPr>
                                            <m:t>1</m:t>
                                          </m:r>
                                        </m:num>
                                        <m:den>
                                          <m:r>
                                            <a:rPr lang="en-US" sz="2000" i="1">
                                              <a:latin typeface="Cambria Math"/>
                                            </a:rPr>
                                            <m:t>2</m:t>
                                          </m:r>
                                        </m:den>
                                      </m:f>
                                    </m:e>
                                  </m:d>
                                </m:e>
                                <m:sup>
                                  <m:r>
                                    <a:rPr lang="en-US" sz="2000" i="1">
                                      <a:latin typeface="Cambria Math"/>
                                    </a:rPr>
                                    <m:t>2</m:t>
                                  </m:r>
                                </m:sup>
                              </m:sSup>
                            </m:e>
                          </m:sPre>
                          <m:r>
                            <m:rPr>
                              <m:nor/>
                            </m:rPr>
                            <a:rPr lang="en-US" sz="2000" dirty="0"/>
                            <m:t> </m:t>
                          </m:r>
                          <m:r>
                            <a:rPr lang="en-US" sz="2000" b="0" i="1" dirty="0" smtClean="0">
                              <a:latin typeface="Cambria Math"/>
                            </a:rPr>
                            <m:t>+</m:t>
                          </m:r>
                          <m:sPre>
                            <m:sPrePr>
                              <m:ctrlPr>
                                <a:rPr lang="en-US" sz="2000" i="1">
                                  <a:latin typeface="Cambria Math" panose="02040503050406030204" pitchFamily="18" charset="0"/>
                                </a:rPr>
                              </m:ctrlPr>
                            </m:sPrePr>
                            <m:sub>
                              <m:r>
                                <a:rPr lang="en-IN" sz="2000" b="0" i="1" smtClean="0">
                                  <a:latin typeface="Cambria Math" panose="02040503050406030204" pitchFamily="18" charset="0"/>
                                </a:rPr>
                                <m:t> </m:t>
                              </m:r>
                            </m:sub>
                            <m:sup>
                              <m:r>
                                <a:rPr lang="en-US" sz="2000" i="1">
                                  <a:latin typeface="Cambria Math"/>
                                </a:rPr>
                                <m:t>4</m:t>
                              </m:r>
                            </m:sup>
                            <m:e>
                              <m:sSub>
                                <m:sSubPr>
                                  <m:ctrlPr>
                                    <a:rPr lang="en-US" sz="2000" i="1">
                                      <a:latin typeface="Cambria Math" panose="02040503050406030204" pitchFamily="18" charset="0"/>
                                    </a:rPr>
                                  </m:ctrlPr>
                                </m:sSubPr>
                                <m:e>
                                  <m:r>
                                    <a:rPr lang="en-US" sz="2000" i="1">
                                      <a:latin typeface="Cambria Math"/>
                                    </a:rPr>
                                    <m:t>𝐶</m:t>
                                  </m:r>
                                </m:e>
                                <m:sub>
                                  <m:r>
                                    <a:rPr lang="en-US" sz="2000" b="0" i="1" smtClean="0">
                                      <a:latin typeface="Cambria Math"/>
                                    </a:rPr>
                                    <m:t>3</m:t>
                                  </m:r>
                                </m:sub>
                              </m:sSub>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a:rPr>
                                            <m:t>1</m:t>
                                          </m:r>
                                        </m:num>
                                        <m:den>
                                          <m:r>
                                            <a:rPr lang="en-US" sz="2000" i="1">
                                              <a:latin typeface="Cambria Math"/>
                                            </a:rPr>
                                            <m:t>2</m:t>
                                          </m:r>
                                        </m:den>
                                      </m:f>
                                    </m:e>
                                  </m:d>
                                </m:e>
                                <m:sup>
                                  <m:r>
                                    <a:rPr lang="en-US" sz="2000" b="0" i="1" smtClean="0">
                                      <a:latin typeface="Cambria Math"/>
                                    </a:rPr>
                                    <m:t>1</m:t>
                                  </m:r>
                                </m:sup>
                              </m:sSup>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a:rPr>
                                            <m:t>1</m:t>
                                          </m:r>
                                        </m:num>
                                        <m:den>
                                          <m:r>
                                            <a:rPr lang="en-US" sz="2000" i="1">
                                              <a:latin typeface="Cambria Math"/>
                                            </a:rPr>
                                            <m:t>2</m:t>
                                          </m:r>
                                        </m:den>
                                      </m:f>
                                    </m:e>
                                  </m:d>
                                </m:e>
                                <m:sup>
                                  <m:r>
                                    <a:rPr lang="en-US" sz="2000" b="0" i="1" smtClean="0">
                                      <a:latin typeface="Cambria Math"/>
                                    </a:rPr>
                                    <m:t>3</m:t>
                                  </m:r>
                                </m:sup>
                              </m:sSup>
                            </m:e>
                          </m:sPre>
                          <m:r>
                            <m:rPr>
                              <m:nor/>
                            </m:rPr>
                            <a:rPr lang="en-US" sz="2000" dirty="0"/>
                            <m:t> </m:t>
                          </m:r>
                          <m:r>
                            <a:rPr lang="en-US" sz="2000" b="0" i="1" dirty="0" smtClean="0">
                              <a:latin typeface="Cambria Math"/>
                            </a:rPr>
                            <m:t>+</m:t>
                          </m:r>
                          <m:sPre>
                            <m:sPrePr>
                              <m:ctrlPr>
                                <a:rPr lang="en-US" sz="2000" i="1">
                                  <a:latin typeface="Cambria Math" panose="02040503050406030204" pitchFamily="18" charset="0"/>
                                </a:rPr>
                              </m:ctrlPr>
                            </m:sPrePr>
                            <m:sub>
                              <m:r>
                                <a:rPr lang="en-IN" sz="2000" b="0" i="1" smtClean="0">
                                  <a:latin typeface="Cambria Math" panose="02040503050406030204" pitchFamily="18" charset="0"/>
                                </a:rPr>
                                <m:t> </m:t>
                              </m:r>
                            </m:sub>
                            <m:sup>
                              <m:r>
                                <a:rPr lang="en-US" sz="2000" i="1">
                                  <a:latin typeface="Cambria Math"/>
                                </a:rPr>
                                <m:t>4</m:t>
                              </m:r>
                            </m:sup>
                            <m:e>
                              <m:sSub>
                                <m:sSubPr>
                                  <m:ctrlPr>
                                    <a:rPr lang="en-US" sz="2000" i="1">
                                      <a:latin typeface="Cambria Math" panose="02040503050406030204" pitchFamily="18" charset="0"/>
                                    </a:rPr>
                                  </m:ctrlPr>
                                </m:sSubPr>
                                <m:e>
                                  <m:r>
                                    <a:rPr lang="en-US" sz="2000" i="1">
                                      <a:latin typeface="Cambria Math"/>
                                    </a:rPr>
                                    <m:t>𝐶</m:t>
                                  </m:r>
                                </m:e>
                                <m:sub>
                                  <m:r>
                                    <a:rPr lang="en-US" sz="2000" b="0" i="1" smtClean="0">
                                      <a:latin typeface="Cambria Math"/>
                                    </a:rPr>
                                    <m:t>4</m:t>
                                  </m:r>
                                </m:sub>
                              </m:sSub>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a:rPr>
                                            <m:t>1</m:t>
                                          </m:r>
                                        </m:num>
                                        <m:den>
                                          <m:r>
                                            <a:rPr lang="en-US" sz="2000" i="1">
                                              <a:latin typeface="Cambria Math"/>
                                            </a:rPr>
                                            <m:t>2</m:t>
                                          </m:r>
                                        </m:den>
                                      </m:f>
                                    </m:e>
                                  </m:d>
                                </m:e>
                                <m:sup>
                                  <m:r>
                                    <a:rPr lang="en-US" sz="2000" b="0" i="1" smtClean="0">
                                      <a:latin typeface="Cambria Math"/>
                                    </a:rPr>
                                    <m:t>4</m:t>
                                  </m:r>
                                </m:sup>
                              </m:sSup>
                            </m:e>
                          </m:sPre>
                          <m:r>
                            <m:rPr>
                              <m:nor/>
                            </m:rPr>
                            <a:rPr lang="en-US" sz="2000" dirty="0"/>
                            <m:t> </m:t>
                          </m:r>
                        </m:e>
                      </m:d>
                      <m:r>
                        <a:rPr lang="en-US" sz="2000" b="0" i="1" smtClean="0">
                          <a:latin typeface="Cambria Math"/>
                        </a:rPr>
                        <m:t>=750</m:t>
                      </m:r>
                    </m:oMath>
                  </m:oMathPara>
                </a14:m>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a:blip r:embed="rId2"/>
                <a:stretch>
                  <a:fillRect l="-815" t="-809"/>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err="1">
                <a:ln>
                  <a:noFill/>
                </a:ln>
                <a:solidFill>
                  <a:schemeClr val="dk1"/>
                </a:solidFill>
                <a:effectLst/>
                <a:uLnTx/>
                <a:uFillTx/>
                <a:latin typeface="+mn-lt"/>
                <a:ea typeface="+mn-ea"/>
                <a:cs typeface="+mn-cs"/>
              </a:rPr>
              <a:t>Cont</a:t>
            </a:r>
            <a:r>
              <a:rPr lang="en-US" sz="2400" b="1" dirty="0"/>
              <a:t>…(CO4)</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7">
            <a:extLst>
              <a:ext uri="{FF2B5EF4-FFF2-40B4-BE49-F238E27FC236}">
                <a16:creationId xmlns:a16="http://schemas.microsoft.com/office/drawing/2014/main" id="{19FF9AF6-0D92-444F-B363-BA7D09D035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71600" cy="685801"/>
          </a:xfrm>
          <a:prstGeom prst="rect">
            <a:avLst/>
          </a:prstGeom>
        </p:spPr>
      </p:pic>
      <p:sp>
        <p:nvSpPr>
          <p:cNvPr id="5" name="Footer Placeholder 4">
            <a:extLst>
              <a:ext uri="{FF2B5EF4-FFF2-40B4-BE49-F238E27FC236}">
                <a16:creationId xmlns:a16="http://schemas.microsoft.com/office/drawing/2014/main" id="{2501C00A-1C01-4EB1-AA49-6EF00D610DBD}"/>
              </a:ext>
            </a:extLst>
          </p:cNvPr>
          <p:cNvSpPr>
            <a:spLocks noGrp="1"/>
          </p:cNvSpPr>
          <p:nvPr>
            <p:ph type="ftr" sz="quarter" idx="11"/>
          </p:nvPr>
        </p:nvSpPr>
        <p:spPr/>
        <p:txBody>
          <a:bodyPr/>
          <a:lstStyle/>
          <a:p>
            <a:r>
              <a:rPr lang="en-US"/>
              <a:t>Faculty Name   Kunti Mishra   Unit IV</a:t>
            </a:r>
            <a:endParaRPr lang="en-US" dirty="0"/>
          </a:p>
        </p:txBody>
      </p:sp>
      <p:sp>
        <p:nvSpPr>
          <p:cNvPr id="2" name="Date Placeholder 1">
            <a:extLst>
              <a:ext uri="{FF2B5EF4-FFF2-40B4-BE49-F238E27FC236}">
                <a16:creationId xmlns:a16="http://schemas.microsoft.com/office/drawing/2014/main" id="{E941BED7-F3B6-4BFF-B278-329C61A32C27}"/>
              </a:ext>
            </a:extLst>
          </p:cNvPr>
          <p:cNvSpPr>
            <a:spLocks noGrp="1"/>
          </p:cNvSpPr>
          <p:nvPr>
            <p:ph type="dt" sz="half" idx="10"/>
          </p:nvPr>
        </p:nvSpPr>
        <p:spPr/>
        <p:txBody>
          <a:bodyPr/>
          <a:lstStyle/>
          <a:p>
            <a:fld id="{83DCDD72-3F3A-42A2-A713-D23E43959F38}" type="datetime1">
              <a:rPr lang="en-US" smtClean="0"/>
              <a:t>1/6/2023</a:t>
            </a:fld>
            <a:endParaRPr lang="en-US"/>
          </a:p>
        </p:txBody>
      </p:sp>
    </p:spTree>
    <p:extLst>
      <p:ext uri="{BB962C8B-B14F-4D97-AF65-F5344CB8AC3E}">
        <p14:creationId xmlns:p14="http://schemas.microsoft.com/office/powerpoint/2010/main" val="384737227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514350" indent="-514350">
                  <a:buAutoNum type="romanLcPeriod" startAt="3"/>
                </a:pPr>
                <a:r>
                  <a:rPr lang="en-US" sz="2000" dirty="0"/>
                  <a:t>The expected number of families having no girl i.e. having 4 boys </a:t>
                </a:r>
                <a14:m>
                  <m:oMath xmlns:m="http://schemas.openxmlformats.org/officeDocument/2006/math">
                    <m:r>
                      <a:rPr lang="en-US" sz="2000" b="0" i="1">
                        <a:latin typeface="Cambria Math"/>
                      </a:rPr>
                      <m:t>=800</m:t>
                    </m:r>
                    <m:d>
                      <m:dPr>
                        <m:begChr m:val="["/>
                        <m:endChr m:val="]"/>
                        <m:ctrlPr>
                          <a:rPr lang="en-US" sz="2000" i="1">
                            <a:latin typeface="Cambria Math" panose="02040503050406030204" pitchFamily="18" charset="0"/>
                          </a:rPr>
                        </m:ctrlPr>
                      </m:dPr>
                      <m:e>
                        <m:sPre>
                          <m:sPrePr>
                            <m:ctrlPr>
                              <a:rPr lang="en-US" sz="2000" i="1">
                                <a:latin typeface="Cambria Math" panose="02040503050406030204" pitchFamily="18" charset="0"/>
                              </a:rPr>
                            </m:ctrlPr>
                          </m:sPrePr>
                          <m:sub>
                            <m:r>
                              <a:rPr lang="en-IN" sz="2000" b="0" i="1" smtClean="0">
                                <a:latin typeface="Cambria Math" panose="02040503050406030204" pitchFamily="18" charset="0"/>
                              </a:rPr>
                              <m:t> </m:t>
                            </m:r>
                          </m:sub>
                          <m:sup>
                            <m:r>
                              <a:rPr lang="en-US" sz="2000" b="0" i="1">
                                <a:latin typeface="Cambria Math"/>
                              </a:rPr>
                              <m:t>4</m:t>
                            </m:r>
                          </m:sup>
                          <m:e>
                            <m:sSub>
                              <m:sSubPr>
                                <m:ctrlPr>
                                  <a:rPr lang="en-US" sz="2000" i="1">
                                    <a:latin typeface="Cambria Math" panose="02040503050406030204" pitchFamily="18" charset="0"/>
                                  </a:rPr>
                                </m:ctrlPr>
                              </m:sSubPr>
                              <m:e>
                                <m:r>
                                  <a:rPr lang="en-US" sz="2000" b="0" i="1">
                                    <a:latin typeface="Cambria Math"/>
                                  </a:rPr>
                                  <m:t>𝐶</m:t>
                                </m:r>
                              </m:e>
                              <m:sub>
                                <m:r>
                                  <a:rPr lang="en-US" sz="2000" b="0" i="1">
                                    <a:latin typeface="Cambria Math"/>
                                  </a:rPr>
                                  <m:t>4</m:t>
                                </m:r>
                              </m:sub>
                            </m:sSub>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b="0" i="1">
                                            <a:latin typeface="Cambria Math"/>
                                          </a:rPr>
                                          <m:t>1</m:t>
                                        </m:r>
                                      </m:num>
                                      <m:den>
                                        <m:r>
                                          <a:rPr lang="en-US" sz="2000" b="0" i="1">
                                            <a:latin typeface="Cambria Math"/>
                                          </a:rPr>
                                          <m:t>2</m:t>
                                        </m:r>
                                      </m:den>
                                    </m:f>
                                  </m:e>
                                </m:d>
                              </m:e>
                              <m:sup>
                                <m:r>
                                  <a:rPr lang="en-US" sz="2000" b="0" i="1">
                                    <a:latin typeface="Cambria Math"/>
                                  </a:rPr>
                                  <m:t>4</m:t>
                                </m:r>
                              </m:sup>
                            </m:sSup>
                          </m:e>
                        </m:sPre>
                        <m:r>
                          <m:rPr>
                            <m:nor/>
                          </m:rPr>
                          <a:rPr lang="en-US" sz="2000" dirty="0"/>
                          <m:t> </m:t>
                        </m:r>
                      </m:e>
                    </m:d>
                    <m:r>
                      <a:rPr lang="en-US" sz="2000" b="0" i="1" dirty="0" smtClean="0">
                        <a:latin typeface="Cambria Math"/>
                      </a:rPr>
                      <m:t>=50</m:t>
                    </m:r>
                  </m:oMath>
                </a14:m>
                <a:endParaRPr lang="en-US" sz="2000" dirty="0"/>
              </a:p>
              <a:p>
                <a:pPr marL="514350" indent="-514350">
                  <a:buAutoNum type="romanLcPeriod" startAt="3"/>
                </a:pPr>
                <a:r>
                  <a:rPr lang="en-US" sz="2000" dirty="0"/>
                  <a:t>The expected number of families having almost two girls i.e. having at least 2 boys</a:t>
                </a:r>
              </a:p>
              <a:p>
                <a:pPr marL="0" indent="0">
                  <a:buNone/>
                </a:pPr>
                <a14:m>
                  <m:oMathPara xmlns:m="http://schemas.openxmlformats.org/officeDocument/2006/math">
                    <m:oMathParaPr>
                      <m:jc m:val="centerGroup"/>
                    </m:oMathParaPr>
                    <m:oMath xmlns:m="http://schemas.openxmlformats.org/officeDocument/2006/math">
                      <m:r>
                        <a:rPr lang="en-US" sz="2000" b="0" i="1">
                          <a:latin typeface="Cambria Math"/>
                        </a:rPr>
                        <m:t>=800</m:t>
                      </m:r>
                      <m:d>
                        <m:dPr>
                          <m:begChr m:val="["/>
                          <m:endChr m:val="]"/>
                          <m:ctrlPr>
                            <a:rPr lang="en-US" sz="2000" i="1">
                              <a:latin typeface="Cambria Math" panose="02040503050406030204" pitchFamily="18" charset="0"/>
                            </a:rPr>
                          </m:ctrlPr>
                        </m:dPr>
                        <m:e>
                          <m:sPre>
                            <m:sPrePr>
                              <m:ctrlPr>
                                <a:rPr lang="en-US" sz="2000" i="1">
                                  <a:latin typeface="Cambria Math" panose="02040503050406030204" pitchFamily="18" charset="0"/>
                                </a:rPr>
                              </m:ctrlPr>
                            </m:sPrePr>
                            <m:sub>
                              <m:r>
                                <a:rPr lang="en-IN" sz="2000" b="0" i="1" smtClean="0">
                                  <a:latin typeface="Cambria Math" panose="02040503050406030204" pitchFamily="18" charset="0"/>
                                </a:rPr>
                                <m:t> </m:t>
                              </m:r>
                            </m:sub>
                            <m:sup>
                              <m:r>
                                <a:rPr lang="en-US" sz="2000" b="0" i="1">
                                  <a:latin typeface="Cambria Math"/>
                                </a:rPr>
                                <m:t>4</m:t>
                              </m:r>
                            </m:sup>
                            <m:e>
                              <m:sSub>
                                <m:sSubPr>
                                  <m:ctrlPr>
                                    <a:rPr lang="en-US" sz="2000" i="1">
                                      <a:latin typeface="Cambria Math" panose="02040503050406030204" pitchFamily="18" charset="0"/>
                                    </a:rPr>
                                  </m:ctrlPr>
                                </m:sSubPr>
                                <m:e>
                                  <m:r>
                                    <a:rPr lang="en-US" sz="2000" b="0" i="1">
                                      <a:latin typeface="Cambria Math"/>
                                    </a:rPr>
                                    <m:t>𝐶</m:t>
                                  </m:r>
                                </m:e>
                                <m:sub>
                                  <m:r>
                                    <a:rPr lang="en-US" sz="2000" b="0" i="1">
                                      <a:latin typeface="Cambria Math"/>
                                    </a:rPr>
                                    <m:t>2</m:t>
                                  </m:r>
                                </m:sub>
                              </m:sSub>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b="0" i="1">
                                              <a:latin typeface="Cambria Math"/>
                                            </a:rPr>
                                            <m:t>1</m:t>
                                          </m:r>
                                        </m:num>
                                        <m:den>
                                          <m:r>
                                            <a:rPr lang="en-US" sz="2000" b="0" i="1">
                                              <a:latin typeface="Cambria Math"/>
                                            </a:rPr>
                                            <m:t>2</m:t>
                                          </m:r>
                                        </m:den>
                                      </m:f>
                                    </m:e>
                                  </m:d>
                                </m:e>
                                <m:sup>
                                  <m:r>
                                    <a:rPr lang="en-US" sz="2000" b="0" i="1">
                                      <a:latin typeface="Cambria Math"/>
                                    </a:rPr>
                                    <m:t>2</m:t>
                                  </m:r>
                                </m:sup>
                              </m:sSup>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b="0" i="1">
                                              <a:latin typeface="Cambria Math"/>
                                            </a:rPr>
                                            <m:t>1</m:t>
                                          </m:r>
                                        </m:num>
                                        <m:den>
                                          <m:r>
                                            <a:rPr lang="en-US" sz="2000" b="0" i="1">
                                              <a:latin typeface="Cambria Math"/>
                                            </a:rPr>
                                            <m:t>2</m:t>
                                          </m:r>
                                        </m:den>
                                      </m:f>
                                    </m:e>
                                  </m:d>
                                </m:e>
                                <m:sup>
                                  <m:r>
                                    <a:rPr lang="en-US" sz="2000" b="0" i="1">
                                      <a:latin typeface="Cambria Math"/>
                                    </a:rPr>
                                    <m:t>2</m:t>
                                  </m:r>
                                </m:sup>
                              </m:sSup>
                            </m:e>
                          </m:sPre>
                          <m:r>
                            <m:rPr>
                              <m:nor/>
                            </m:rPr>
                            <a:rPr lang="en-US" sz="2000" dirty="0"/>
                            <m:t> </m:t>
                          </m:r>
                          <m:r>
                            <a:rPr lang="en-US" sz="2000" b="0" i="1" dirty="0">
                              <a:latin typeface="Cambria Math"/>
                            </a:rPr>
                            <m:t>+</m:t>
                          </m:r>
                          <m:sPre>
                            <m:sPrePr>
                              <m:ctrlPr>
                                <a:rPr lang="en-US" sz="2000" i="1">
                                  <a:latin typeface="Cambria Math" panose="02040503050406030204" pitchFamily="18" charset="0"/>
                                </a:rPr>
                              </m:ctrlPr>
                            </m:sPrePr>
                            <m:sub>
                              <m:r>
                                <a:rPr lang="en-IN" sz="2000" b="0" i="1" smtClean="0">
                                  <a:latin typeface="Cambria Math" panose="02040503050406030204" pitchFamily="18" charset="0"/>
                                </a:rPr>
                                <m:t> </m:t>
                              </m:r>
                            </m:sub>
                            <m:sup>
                              <m:r>
                                <a:rPr lang="en-US" sz="2000" b="0" i="1">
                                  <a:latin typeface="Cambria Math"/>
                                </a:rPr>
                                <m:t>4</m:t>
                              </m:r>
                            </m:sup>
                            <m:e>
                              <m:sSub>
                                <m:sSubPr>
                                  <m:ctrlPr>
                                    <a:rPr lang="en-US" sz="2000" i="1">
                                      <a:latin typeface="Cambria Math" panose="02040503050406030204" pitchFamily="18" charset="0"/>
                                    </a:rPr>
                                  </m:ctrlPr>
                                </m:sSubPr>
                                <m:e>
                                  <m:r>
                                    <a:rPr lang="en-US" sz="2000" b="0" i="1">
                                      <a:latin typeface="Cambria Math"/>
                                    </a:rPr>
                                    <m:t>𝐶</m:t>
                                  </m:r>
                                </m:e>
                                <m:sub>
                                  <m:r>
                                    <a:rPr lang="en-US" sz="2000" b="0" i="1">
                                      <a:latin typeface="Cambria Math"/>
                                    </a:rPr>
                                    <m:t>3</m:t>
                                  </m:r>
                                </m:sub>
                              </m:sSub>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b="0" i="1">
                                              <a:latin typeface="Cambria Math"/>
                                            </a:rPr>
                                            <m:t>1</m:t>
                                          </m:r>
                                        </m:num>
                                        <m:den>
                                          <m:r>
                                            <a:rPr lang="en-US" sz="2000" b="0" i="1">
                                              <a:latin typeface="Cambria Math"/>
                                            </a:rPr>
                                            <m:t>2</m:t>
                                          </m:r>
                                        </m:den>
                                      </m:f>
                                    </m:e>
                                  </m:d>
                                </m:e>
                                <m:sup>
                                  <m:r>
                                    <a:rPr lang="en-US" sz="2000" b="0" i="1">
                                      <a:latin typeface="Cambria Math"/>
                                    </a:rPr>
                                    <m:t>1</m:t>
                                  </m:r>
                                </m:sup>
                              </m:sSup>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b="0" i="1">
                                              <a:latin typeface="Cambria Math"/>
                                            </a:rPr>
                                            <m:t>1</m:t>
                                          </m:r>
                                        </m:num>
                                        <m:den>
                                          <m:r>
                                            <a:rPr lang="en-US" sz="2000" b="0" i="1">
                                              <a:latin typeface="Cambria Math"/>
                                            </a:rPr>
                                            <m:t>2</m:t>
                                          </m:r>
                                        </m:den>
                                      </m:f>
                                    </m:e>
                                  </m:d>
                                </m:e>
                                <m:sup>
                                  <m:r>
                                    <a:rPr lang="en-US" sz="2000" b="0" i="1">
                                      <a:latin typeface="Cambria Math"/>
                                    </a:rPr>
                                    <m:t>3</m:t>
                                  </m:r>
                                </m:sup>
                              </m:sSup>
                            </m:e>
                          </m:sPre>
                          <m:r>
                            <m:rPr>
                              <m:nor/>
                            </m:rPr>
                            <a:rPr lang="en-US" sz="2000" dirty="0"/>
                            <m:t> </m:t>
                          </m:r>
                          <m:r>
                            <a:rPr lang="en-US" sz="2000" b="0" i="1" dirty="0">
                              <a:latin typeface="Cambria Math"/>
                            </a:rPr>
                            <m:t>+</m:t>
                          </m:r>
                          <m:sPre>
                            <m:sPrePr>
                              <m:ctrlPr>
                                <a:rPr lang="en-US" sz="2000" i="1">
                                  <a:latin typeface="Cambria Math" panose="02040503050406030204" pitchFamily="18" charset="0"/>
                                </a:rPr>
                              </m:ctrlPr>
                            </m:sPrePr>
                            <m:sub>
                              <m:r>
                                <a:rPr lang="en-IN" sz="2000" b="0" i="1" smtClean="0">
                                  <a:latin typeface="Cambria Math" panose="02040503050406030204" pitchFamily="18" charset="0"/>
                                </a:rPr>
                                <m:t> </m:t>
                              </m:r>
                            </m:sub>
                            <m:sup>
                              <m:r>
                                <a:rPr lang="en-US" sz="2000" b="0" i="1">
                                  <a:latin typeface="Cambria Math"/>
                                </a:rPr>
                                <m:t>4</m:t>
                              </m:r>
                            </m:sup>
                            <m:e>
                              <m:sSub>
                                <m:sSubPr>
                                  <m:ctrlPr>
                                    <a:rPr lang="en-US" sz="2000" i="1">
                                      <a:latin typeface="Cambria Math" panose="02040503050406030204" pitchFamily="18" charset="0"/>
                                    </a:rPr>
                                  </m:ctrlPr>
                                </m:sSubPr>
                                <m:e>
                                  <m:r>
                                    <a:rPr lang="en-US" sz="2000" b="0" i="1">
                                      <a:latin typeface="Cambria Math"/>
                                    </a:rPr>
                                    <m:t>𝐶</m:t>
                                  </m:r>
                                </m:e>
                                <m:sub>
                                  <m:r>
                                    <a:rPr lang="en-US" sz="2000" b="0" i="1">
                                      <a:latin typeface="Cambria Math"/>
                                    </a:rPr>
                                    <m:t>4</m:t>
                                  </m:r>
                                </m:sub>
                              </m:sSub>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b="0" i="1">
                                              <a:latin typeface="Cambria Math"/>
                                            </a:rPr>
                                            <m:t>1</m:t>
                                          </m:r>
                                        </m:num>
                                        <m:den>
                                          <m:r>
                                            <a:rPr lang="en-US" sz="2000" b="0" i="1">
                                              <a:latin typeface="Cambria Math"/>
                                            </a:rPr>
                                            <m:t>2</m:t>
                                          </m:r>
                                        </m:den>
                                      </m:f>
                                    </m:e>
                                  </m:d>
                                </m:e>
                                <m:sup>
                                  <m:r>
                                    <a:rPr lang="en-US" sz="2000" b="0" i="1">
                                      <a:latin typeface="Cambria Math"/>
                                    </a:rPr>
                                    <m:t>4</m:t>
                                  </m:r>
                                </m:sup>
                              </m:sSup>
                            </m:e>
                          </m:sPre>
                          <m:r>
                            <m:rPr>
                              <m:nor/>
                            </m:rPr>
                            <a:rPr lang="en-US" sz="2000" dirty="0"/>
                            <m:t> </m:t>
                          </m:r>
                        </m:e>
                      </m:d>
                      <m:r>
                        <a:rPr lang="en-US" sz="2000" b="0" i="1" dirty="0" smtClean="0">
                          <a:latin typeface="Cambria Math"/>
                        </a:rPr>
                        <m:t>=550</m:t>
                      </m:r>
                    </m:oMath>
                  </m:oMathPara>
                </a14:m>
                <a:endParaRPr lang="en-US" sz="2000" dirty="0"/>
              </a:p>
              <a:p>
                <a:pPr marL="0" indent="0">
                  <a:buNone/>
                </a:pPr>
                <a:endParaRPr lang="en-US" sz="2000" dirty="0"/>
              </a:p>
              <a:p>
                <a:pPr marL="0" indent="0">
                  <a:buNone/>
                </a:pPr>
                <a:endParaRPr lang="en-US" sz="2000"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a:blip r:embed="rId2"/>
                <a:stretch>
                  <a:fillRect l="-667" t="-809"/>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err="1"/>
              <a:t>Cont</a:t>
            </a:r>
            <a:r>
              <a:rPr lang="en-US" sz="2400" b="1" dirty="0"/>
              <a:t>…(CO4)</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7">
            <a:extLst>
              <a:ext uri="{FF2B5EF4-FFF2-40B4-BE49-F238E27FC236}">
                <a16:creationId xmlns:a16="http://schemas.microsoft.com/office/drawing/2014/main" id="{EECC5190-2D88-4299-A6FD-DB0D562013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71600" cy="685801"/>
          </a:xfrm>
          <a:prstGeom prst="rect">
            <a:avLst/>
          </a:prstGeom>
        </p:spPr>
      </p:pic>
      <p:sp>
        <p:nvSpPr>
          <p:cNvPr id="5" name="Footer Placeholder 4">
            <a:extLst>
              <a:ext uri="{FF2B5EF4-FFF2-40B4-BE49-F238E27FC236}">
                <a16:creationId xmlns:a16="http://schemas.microsoft.com/office/drawing/2014/main" id="{12DA12C8-D96F-48F2-AD4B-790BC8B55C01}"/>
              </a:ext>
            </a:extLst>
          </p:cNvPr>
          <p:cNvSpPr>
            <a:spLocks noGrp="1"/>
          </p:cNvSpPr>
          <p:nvPr>
            <p:ph type="ftr" sz="quarter" idx="11"/>
          </p:nvPr>
        </p:nvSpPr>
        <p:spPr/>
        <p:txBody>
          <a:bodyPr/>
          <a:lstStyle/>
          <a:p>
            <a:r>
              <a:rPr lang="en-US"/>
              <a:t>Faculty Name   Kunti Mishra   Unit IV</a:t>
            </a:r>
            <a:endParaRPr lang="en-US" dirty="0"/>
          </a:p>
        </p:txBody>
      </p:sp>
      <p:sp>
        <p:nvSpPr>
          <p:cNvPr id="2" name="Date Placeholder 1">
            <a:extLst>
              <a:ext uri="{FF2B5EF4-FFF2-40B4-BE49-F238E27FC236}">
                <a16:creationId xmlns:a16="http://schemas.microsoft.com/office/drawing/2014/main" id="{9F960ABA-6BE9-495A-BEF3-1E2BE6D80BC8}"/>
              </a:ext>
            </a:extLst>
          </p:cNvPr>
          <p:cNvSpPr>
            <a:spLocks noGrp="1"/>
          </p:cNvSpPr>
          <p:nvPr>
            <p:ph type="dt" sz="half" idx="10"/>
          </p:nvPr>
        </p:nvSpPr>
        <p:spPr/>
        <p:txBody>
          <a:bodyPr/>
          <a:lstStyle/>
          <a:p>
            <a:fld id="{695418CE-7212-4EFC-BAF7-D4F55FB14009}" type="datetime1">
              <a:rPr lang="en-US" smtClean="0"/>
              <a:t>1/6/2023</a:t>
            </a:fld>
            <a:endParaRPr lang="en-US"/>
          </a:p>
        </p:txBody>
      </p:sp>
    </p:spTree>
    <p:extLst>
      <p:ext uri="{BB962C8B-B14F-4D97-AF65-F5344CB8AC3E}">
        <p14:creationId xmlns:p14="http://schemas.microsoft.com/office/powerpoint/2010/main" val="97880225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fontScale="25000" lnSpcReduction="20000"/>
              </a:bodyPr>
              <a:lstStyle/>
              <a:p>
                <a:pPr marL="457200" lvl="0" indent="-457200" algn="just">
                  <a:buAutoNum type="arabicPeriod"/>
                </a:pPr>
                <a:r>
                  <a:rPr lang="en-US" sz="8800" dirty="0"/>
                  <a:t>Four persons in a group of 20 are graduates. If 4 persons are selected at random from 20, find the probability that all 4 are graduates.                                                                       </a:t>
                </a:r>
              </a:p>
              <a:p>
                <a:pPr marL="0" lvl="0" indent="0" algn="just">
                  <a:buNone/>
                </a:pPr>
                <a:r>
                  <a:rPr lang="en-US" sz="8800" dirty="0"/>
                  <a:t>       Ans: 0.0016</a:t>
                </a:r>
              </a:p>
              <a:p>
                <a:pPr marL="0" lvl="0" indent="0" algn="just">
                  <a:buNone/>
                </a:pPr>
                <a:r>
                  <a:rPr lang="en-US" sz="8800" dirty="0"/>
                  <a:t>2.   The Prob. that a bulb produced by a factory will fuse after use of        </a:t>
                </a:r>
              </a:p>
              <a:p>
                <a:pPr marL="0" lvl="0" indent="0" algn="just">
                  <a:buNone/>
                </a:pPr>
                <a:r>
                  <a:rPr lang="en-US" sz="8800" dirty="0"/>
                  <a:t>      150 days is 0.05. Find the probability that out of 5 such bulbs at    </a:t>
                </a:r>
              </a:p>
              <a:p>
                <a:pPr marL="0" lvl="0" indent="0" algn="just">
                  <a:buNone/>
                </a:pPr>
                <a:r>
                  <a:rPr lang="en-US" sz="8800" dirty="0"/>
                  <a:t>      least one bulb will fuse after use of 150 days of use. </a:t>
                </a:r>
              </a:p>
              <a:p>
                <a:pPr marL="0" lvl="0" indent="0" algn="just">
                  <a:buNone/>
                </a:pPr>
                <a:r>
                  <a:rPr lang="en-US" sz="8800" dirty="0"/>
                  <a:t>        Ans:   </a:t>
                </a:r>
                <a14:m>
                  <m:oMath xmlns:m="http://schemas.openxmlformats.org/officeDocument/2006/math">
                    <m:r>
                      <a:rPr lang="en-US" sz="8800" b="0" i="1" smtClean="0">
                        <a:latin typeface="Cambria Math"/>
                      </a:rPr>
                      <m:t>1−</m:t>
                    </m:r>
                    <m:sSup>
                      <m:sSupPr>
                        <m:ctrlPr>
                          <a:rPr lang="en-US" sz="8800" b="0" i="1" smtClean="0">
                            <a:latin typeface="Cambria Math" panose="02040503050406030204" pitchFamily="18" charset="0"/>
                          </a:rPr>
                        </m:ctrlPr>
                      </m:sSupPr>
                      <m:e>
                        <m:d>
                          <m:dPr>
                            <m:ctrlPr>
                              <a:rPr lang="en-US" sz="8800" b="0" i="1" smtClean="0">
                                <a:latin typeface="Cambria Math" panose="02040503050406030204" pitchFamily="18" charset="0"/>
                              </a:rPr>
                            </m:ctrlPr>
                          </m:dPr>
                          <m:e>
                            <m:f>
                              <m:fPr>
                                <m:ctrlPr>
                                  <a:rPr lang="en-US" sz="8800" b="0" i="1" smtClean="0">
                                    <a:latin typeface="Cambria Math" panose="02040503050406030204" pitchFamily="18" charset="0"/>
                                  </a:rPr>
                                </m:ctrlPr>
                              </m:fPr>
                              <m:num>
                                <m:r>
                                  <a:rPr lang="en-US" sz="8800" b="0" i="1" smtClean="0">
                                    <a:latin typeface="Cambria Math"/>
                                  </a:rPr>
                                  <m:t>19</m:t>
                                </m:r>
                              </m:num>
                              <m:den>
                                <m:r>
                                  <a:rPr lang="en-US" sz="8800" b="0" i="1" smtClean="0">
                                    <a:latin typeface="Cambria Math"/>
                                  </a:rPr>
                                  <m:t>20</m:t>
                                </m:r>
                              </m:den>
                            </m:f>
                          </m:e>
                        </m:d>
                      </m:e>
                      <m:sup>
                        <m:r>
                          <a:rPr lang="en-US" sz="8800" b="0" i="1" smtClean="0">
                            <a:latin typeface="Cambria Math"/>
                          </a:rPr>
                          <m:t>5</m:t>
                        </m:r>
                      </m:sup>
                    </m:sSup>
                  </m:oMath>
                </a14:m>
                <a:endParaRPr lang="en-US" sz="8800" dirty="0"/>
              </a:p>
              <a:p>
                <a:pPr marL="0" indent="0" algn="just">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a:blip r:embed="rId2"/>
                <a:stretch>
                  <a:fillRect l="-963" t="-2426" r="-889"/>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Daily Quiz(CO4)</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7">
            <a:extLst>
              <a:ext uri="{FF2B5EF4-FFF2-40B4-BE49-F238E27FC236}">
                <a16:creationId xmlns:a16="http://schemas.microsoft.com/office/drawing/2014/main" id="{D069E378-B4A6-43E0-A483-3FB3294E39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71600" cy="685801"/>
          </a:xfrm>
          <a:prstGeom prst="rect">
            <a:avLst/>
          </a:prstGeom>
        </p:spPr>
      </p:pic>
      <p:sp>
        <p:nvSpPr>
          <p:cNvPr id="5" name="Footer Placeholder 4">
            <a:extLst>
              <a:ext uri="{FF2B5EF4-FFF2-40B4-BE49-F238E27FC236}">
                <a16:creationId xmlns:a16="http://schemas.microsoft.com/office/drawing/2014/main" id="{72FAEF91-4D03-4A6A-AD6E-A321148E8FCE}"/>
              </a:ext>
            </a:extLst>
          </p:cNvPr>
          <p:cNvSpPr>
            <a:spLocks noGrp="1"/>
          </p:cNvSpPr>
          <p:nvPr>
            <p:ph type="ftr" sz="quarter" idx="11"/>
          </p:nvPr>
        </p:nvSpPr>
        <p:spPr/>
        <p:txBody>
          <a:bodyPr/>
          <a:lstStyle/>
          <a:p>
            <a:r>
              <a:rPr lang="en-US"/>
              <a:t>Faculty Name   Kunti Mishra   Unit IV</a:t>
            </a:r>
            <a:endParaRPr lang="en-US" dirty="0"/>
          </a:p>
        </p:txBody>
      </p:sp>
      <p:sp>
        <p:nvSpPr>
          <p:cNvPr id="2" name="Date Placeholder 1">
            <a:extLst>
              <a:ext uri="{FF2B5EF4-FFF2-40B4-BE49-F238E27FC236}">
                <a16:creationId xmlns:a16="http://schemas.microsoft.com/office/drawing/2014/main" id="{0F19D80A-44EA-4981-B63F-D44576C4D493}"/>
              </a:ext>
            </a:extLst>
          </p:cNvPr>
          <p:cNvSpPr>
            <a:spLocks noGrp="1"/>
          </p:cNvSpPr>
          <p:nvPr>
            <p:ph type="dt" sz="half" idx="10"/>
          </p:nvPr>
        </p:nvSpPr>
        <p:spPr/>
        <p:txBody>
          <a:bodyPr/>
          <a:lstStyle/>
          <a:p>
            <a:fld id="{39AF217E-690C-4384-A04A-445EDA8ED7E0}" type="datetime1">
              <a:rPr lang="en-US" smtClean="0"/>
              <a:t>1/6/2023</a:t>
            </a:fld>
            <a:endParaRPr lang="en-US"/>
          </a:p>
        </p:txBody>
      </p:sp>
    </p:spTree>
    <p:extLst>
      <p:ext uri="{BB962C8B-B14F-4D97-AF65-F5344CB8AC3E}">
        <p14:creationId xmlns:p14="http://schemas.microsoft.com/office/powerpoint/2010/main" val="8268738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Font typeface="Wingdings" panose="05000000000000000000" pitchFamily="2" charset="2"/>
              <a:buChar char="ü"/>
            </a:pPr>
            <a:r>
              <a:rPr lang="en-US" sz="2000" dirty="0"/>
              <a:t>Mathematical expectation</a:t>
            </a:r>
          </a:p>
          <a:p>
            <a:pPr lvl="0">
              <a:buFont typeface="Wingdings" pitchFamily="2" charset="2"/>
              <a:buChar char="ü"/>
            </a:pPr>
            <a:r>
              <a:rPr lang="en-US" sz="2000" dirty="0"/>
              <a:t>Mean</a:t>
            </a:r>
          </a:p>
          <a:p>
            <a:pPr lvl="0">
              <a:buFont typeface="Wingdings" pitchFamily="2" charset="2"/>
              <a:buChar char="ü"/>
            </a:pPr>
            <a:r>
              <a:rPr lang="en-US" sz="2000" dirty="0"/>
              <a:t>Variance</a:t>
            </a:r>
          </a:p>
          <a:p>
            <a:pPr lvl="0">
              <a:buFont typeface="Wingdings" pitchFamily="2" charset="2"/>
              <a:buChar char="ü"/>
            </a:pPr>
            <a:r>
              <a:rPr lang="en-US" sz="2000" dirty="0"/>
              <a:t>Moment Generating Function</a:t>
            </a:r>
          </a:p>
          <a:p>
            <a:pPr algn="just">
              <a:buFont typeface="Wingdings" pitchFamily="2" charset="2"/>
              <a:buChar char="ü"/>
            </a:pPr>
            <a:r>
              <a:rPr lang="en-US" sz="2000" dirty="0"/>
              <a:t>Binomial distribution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Recap (CO4)</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7">
            <a:extLst>
              <a:ext uri="{FF2B5EF4-FFF2-40B4-BE49-F238E27FC236}">
                <a16:creationId xmlns:a16="http://schemas.microsoft.com/office/drawing/2014/main" id="{43C20790-52FE-4F1F-A930-C2899D9762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71600" cy="685801"/>
          </a:xfrm>
          <a:prstGeom prst="rect">
            <a:avLst/>
          </a:prstGeom>
        </p:spPr>
      </p:pic>
      <p:sp>
        <p:nvSpPr>
          <p:cNvPr id="5" name="Footer Placeholder 4">
            <a:extLst>
              <a:ext uri="{FF2B5EF4-FFF2-40B4-BE49-F238E27FC236}">
                <a16:creationId xmlns:a16="http://schemas.microsoft.com/office/drawing/2014/main" id="{64B8DBD7-6340-4331-86CB-7FAE2482F326}"/>
              </a:ext>
            </a:extLst>
          </p:cNvPr>
          <p:cNvSpPr>
            <a:spLocks noGrp="1"/>
          </p:cNvSpPr>
          <p:nvPr>
            <p:ph type="ftr" sz="quarter" idx="11"/>
          </p:nvPr>
        </p:nvSpPr>
        <p:spPr/>
        <p:txBody>
          <a:bodyPr/>
          <a:lstStyle/>
          <a:p>
            <a:r>
              <a:rPr lang="en-US"/>
              <a:t>Faculty Name   Kunti Mishra   Unit IV</a:t>
            </a:r>
            <a:endParaRPr lang="en-US" dirty="0"/>
          </a:p>
        </p:txBody>
      </p:sp>
      <p:sp>
        <p:nvSpPr>
          <p:cNvPr id="2" name="Date Placeholder 1">
            <a:extLst>
              <a:ext uri="{FF2B5EF4-FFF2-40B4-BE49-F238E27FC236}">
                <a16:creationId xmlns:a16="http://schemas.microsoft.com/office/drawing/2014/main" id="{36EAAE68-500F-453A-B63F-848A82050E05}"/>
              </a:ext>
            </a:extLst>
          </p:cNvPr>
          <p:cNvSpPr>
            <a:spLocks noGrp="1"/>
          </p:cNvSpPr>
          <p:nvPr>
            <p:ph type="dt" sz="half" idx="10"/>
          </p:nvPr>
        </p:nvSpPr>
        <p:spPr/>
        <p:txBody>
          <a:bodyPr/>
          <a:lstStyle/>
          <a:p>
            <a:fld id="{0405D0F6-0904-4870-9431-7E4482B245A5}" type="datetime1">
              <a:rPr lang="en-US" smtClean="0"/>
              <a:t>1/6/2023</a:t>
            </a:fld>
            <a:endParaRPr lang="en-US"/>
          </a:p>
        </p:txBody>
      </p:sp>
    </p:spTree>
    <p:extLst>
      <p:ext uri="{BB962C8B-B14F-4D97-AF65-F5344CB8AC3E}">
        <p14:creationId xmlns:p14="http://schemas.microsoft.com/office/powerpoint/2010/main" val="375488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7E82D694-82D2-4ED0-B994-A4843F1B4837}" type="datetime1">
              <a:rPr lang="en-US" smtClean="0"/>
              <a:t>1/6/2023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Syllabus</a:t>
            </a:r>
          </a:p>
        </p:txBody>
      </p:sp>
      <p:sp>
        <p:nvSpPr>
          <p:cNvPr id="10" name="Footer Placeholder 9"/>
          <p:cNvSpPr>
            <a:spLocks noGrp="1"/>
          </p:cNvSpPr>
          <p:nvPr>
            <p:ph type="ftr" sz="quarter" idx="11"/>
          </p:nvPr>
        </p:nvSpPr>
        <p:spPr>
          <a:xfrm>
            <a:off x="2514600" y="6356350"/>
            <a:ext cx="5029200" cy="365125"/>
          </a:xfrm>
        </p:spPr>
        <p:txBody>
          <a:bodyPr/>
          <a:lstStyle/>
          <a:p>
            <a:r>
              <a:rPr lang="en-US"/>
              <a:t>Faculty Name   Kunti Mishra   Unit IV</a:t>
            </a:r>
            <a:endParaRPr lang="en-US" dirty="0"/>
          </a:p>
        </p:txBody>
      </p:sp>
      <p:sp>
        <p:nvSpPr>
          <p:cNvPr id="2" name="Content Placeholder 1"/>
          <p:cNvSpPr>
            <a:spLocks noGrp="1"/>
          </p:cNvSpPr>
          <p:nvPr>
            <p:ph idx="1"/>
          </p:nvPr>
        </p:nvSpPr>
        <p:spPr/>
        <p:txBody>
          <a:bodyPr>
            <a:normAutofit/>
          </a:bodyPr>
          <a:lstStyle/>
          <a:p>
            <a:pPr marL="0" indent="0" algn="just">
              <a:buNone/>
            </a:pPr>
            <a:r>
              <a:rPr lang="en-IN" sz="2000" b="1" dirty="0">
                <a:solidFill>
                  <a:srgbClr val="000000"/>
                </a:solidFill>
                <a:latin typeface="Times New Roman" pitchFamily="18" charset="0"/>
                <a:ea typeface="Times New Roman" panose="02020603050405020304" pitchFamily="18" charset="0"/>
                <a:cs typeface="Times New Roman" pitchFamily="18" charset="0"/>
              </a:rPr>
              <a:t>Unit V (</a:t>
            </a:r>
            <a:r>
              <a:rPr lang="en-US" sz="2000" b="1" dirty="0">
                <a:latin typeface="Times New Roman" pitchFamily="18" charset="0"/>
                <a:ea typeface="Calibri" panose="020F0502020204030204" pitchFamily="34" charset="0"/>
                <a:cs typeface="Times New Roman" pitchFamily="18" charset="0"/>
              </a:rPr>
              <a:t>Wavelets and applications and Aptitude-IV)</a:t>
            </a:r>
          </a:p>
          <a:p>
            <a:pPr marL="0" indent="0" algn="just">
              <a:buNone/>
            </a:pPr>
            <a:r>
              <a:rPr lang="en-US" sz="2000" dirty="0">
                <a:latin typeface="Times New Roman" pitchFamily="18" charset="0"/>
                <a:ea typeface="Calibri" panose="020F0502020204030204" pitchFamily="34" charset="0"/>
                <a:cs typeface="Times New Roman" pitchFamily="18" charset="0"/>
              </a:rPr>
              <a:t>Wavelet Transform, wavelet series. Basic wavelets (</a:t>
            </a:r>
            <a:r>
              <a:rPr lang="en-US" sz="2000" dirty="0" err="1">
                <a:latin typeface="Times New Roman" pitchFamily="18" charset="0"/>
                <a:ea typeface="Calibri" panose="020F0502020204030204" pitchFamily="34" charset="0"/>
                <a:cs typeface="Times New Roman" pitchFamily="18" charset="0"/>
              </a:rPr>
              <a:t>Haar</a:t>
            </a:r>
            <a:r>
              <a:rPr lang="en-US" sz="2000" dirty="0">
                <a:latin typeface="Times New Roman" pitchFamily="18" charset="0"/>
                <a:ea typeface="Calibri" panose="020F0502020204030204" pitchFamily="34" charset="0"/>
                <a:cs typeface="Times New Roman" pitchFamily="18" charset="0"/>
              </a:rPr>
              <a:t>/Shannon/</a:t>
            </a:r>
            <a:r>
              <a:rPr lang="en-US" sz="2000" dirty="0" err="1">
                <a:latin typeface="Times New Roman" pitchFamily="18" charset="0"/>
                <a:ea typeface="Calibri" panose="020F0502020204030204" pitchFamily="34" charset="0"/>
                <a:cs typeface="Times New Roman" pitchFamily="18" charset="0"/>
              </a:rPr>
              <a:t>Daubechies</a:t>
            </a:r>
            <a:r>
              <a:rPr lang="en-US" sz="2000" dirty="0">
                <a:latin typeface="Times New Roman" pitchFamily="18" charset="0"/>
                <a:ea typeface="Calibri" panose="020F0502020204030204" pitchFamily="34" charset="0"/>
                <a:cs typeface="Times New Roman" pitchFamily="18" charset="0"/>
              </a:rPr>
              <a:t>), orthogonal wavelets, multi-resolution analysis, reconstruction of wavelets and applications.</a:t>
            </a:r>
          </a:p>
          <a:p>
            <a:pPr marL="0" indent="0" algn="just">
              <a:buNone/>
            </a:pPr>
            <a:r>
              <a:rPr lang="en-US" sz="2000" dirty="0">
                <a:latin typeface="Times New Roman" pitchFamily="18" charset="0"/>
                <a:ea typeface="Calibri" panose="020F0502020204030204" pitchFamily="34" charset="0"/>
                <a:cs typeface="Times New Roman" pitchFamily="18" charset="0"/>
              </a:rPr>
              <a:t>Number System, Permutation &amp; Combination, Probability, Function, Data Interpretation, Syllogism.</a:t>
            </a:r>
          </a:p>
          <a:p>
            <a:pPr marL="0" indent="0">
              <a:buNone/>
            </a:pPr>
            <a:endParaRPr lang="en-US" sz="2000" b="1" dirty="0">
              <a:latin typeface="Times New Roman" pitchFamily="18" charset="0"/>
              <a:ea typeface="Calibri" panose="020F0502020204030204" pitchFamily="34" charset="0"/>
              <a:cs typeface="Times New Roman" pitchFamily="18" charset="0"/>
            </a:endParaRPr>
          </a:p>
          <a:p>
            <a:pPr marL="0" indent="0">
              <a:buNone/>
            </a:pPr>
            <a:endParaRPr lang="en-IN" sz="2000" b="1" dirty="0">
              <a:solidFill>
                <a:srgbClr val="000000"/>
              </a:solidFill>
              <a:latin typeface="Times New Roman" panose="02020603050405020304" pitchFamily="18" charset="0"/>
              <a:ea typeface="Times New Roman" panose="02020603050405020304" pitchFamily="18" charset="0"/>
              <a:cs typeface="Times New Roman" pitchFamily="18" charset="0"/>
            </a:endParaRPr>
          </a:p>
          <a:p>
            <a:pPr marL="0" indent="0">
              <a:buNone/>
            </a:pPr>
            <a:endParaRPr lang="en-US" sz="2000" dirty="0">
              <a:latin typeface="Times New Roman" pitchFamily="18" charset="0"/>
              <a:ea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25413583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000" b="1" dirty="0"/>
                  <a:t>Poisson distribution</a:t>
                </a:r>
                <a:r>
                  <a:rPr lang="en-US" sz="2000" dirty="0"/>
                  <a:t>: Probability distribution defined as follows is known as Poisson  Probability distribution.</a:t>
                </a:r>
              </a:p>
              <a:p>
                <a:pPr marL="0" indent="0">
                  <a:buNone/>
                </a:pPr>
                <a:endParaRPr lang="en-US" sz="2000" i="1" dirty="0">
                  <a:latin typeface="Cambria Math"/>
                </a:endParaRPr>
              </a:p>
              <a:p>
                <a:pPr marL="0" indent="0">
                  <a:buNone/>
                </a:pPr>
                <a:endParaRPr lang="en-US" sz="2000" i="1" dirty="0">
                  <a:latin typeface="Cambria Math"/>
                </a:endParaRPr>
              </a:p>
              <a:p>
                <a:pPr marL="0" indent="0">
                  <a:buNone/>
                </a:pPr>
                <a:r>
                  <a:rPr lang="en-US" sz="2000" dirty="0"/>
                  <a:t>Where </a:t>
                </a:r>
                <a14:m>
                  <m:oMath xmlns:m="http://schemas.openxmlformats.org/officeDocument/2006/math">
                    <m:r>
                      <a:rPr lang="en-US" sz="2000" i="1" smtClean="0">
                        <a:latin typeface="Cambria Math"/>
                        <a:ea typeface="Cambria Math"/>
                      </a:rPr>
                      <m:t>𝜆</m:t>
                    </m:r>
                    <m:r>
                      <a:rPr lang="en-US" sz="2000" b="0" i="1" smtClean="0">
                        <a:latin typeface="Cambria Math"/>
                        <a:ea typeface="Cambria Math"/>
                      </a:rPr>
                      <m:t> </m:t>
                    </m:r>
                    <m:r>
                      <a:rPr lang="en-US" sz="2000" b="0" i="1" smtClean="0">
                        <a:latin typeface="Cambria Math"/>
                        <a:ea typeface="Cambria Math"/>
                      </a:rPr>
                      <m:t>𝑓𝑖𝑛𝑖𝑡𝑒</m:t>
                    </m:r>
                    <m:r>
                      <a:rPr lang="en-US" sz="2000" b="0" i="1" smtClean="0">
                        <a:latin typeface="Cambria Math"/>
                        <a:ea typeface="Cambria Math"/>
                      </a:rPr>
                      <m:t> </m:t>
                    </m:r>
                    <m:r>
                      <a:rPr lang="en-US" sz="2000" b="0" i="1" smtClean="0">
                        <a:latin typeface="Cambria Math"/>
                        <a:ea typeface="Cambria Math"/>
                      </a:rPr>
                      <m:t>𝑛𝑢𝑚𝑏𝑒𝑟</m:t>
                    </m:r>
                    <m:r>
                      <a:rPr lang="en-US" sz="2000" b="0" i="1" smtClean="0">
                        <a:latin typeface="Cambria Math"/>
                        <a:ea typeface="Cambria Math"/>
                      </a:rPr>
                      <m:t>=</m:t>
                    </m:r>
                    <m:r>
                      <a:rPr lang="en-US" sz="2000" b="0" i="1" smtClean="0">
                        <a:latin typeface="Cambria Math"/>
                        <a:ea typeface="Cambria Math"/>
                      </a:rPr>
                      <m:t>𝑛𝑝</m:t>
                    </m:r>
                    <m:r>
                      <a:rPr lang="en-US" sz="2000" b="0" i="0" smtClean="0">
                        <a:latin typeface="Cambria Math"/>
                        <a:ea typeface="Cambria Math"/>
                      </a:rPr>
                      <m:t>.</m:t>
                    </m:r>
                  </m:oMath>
                </a14:m>
                <a:endParaRPr lang="en-US" sz="2000" dirty="0"/>
              </a:p>
              <a:p>
                <a:pPr marL="0" indent="0">
                  <a:buNone/>
                </a:pPr>
                <a:r>
                  <a:rPr lang="en-US" sz="2000" b="1" dirty="0"/>
                  <a:t>Recurrence formula for Poisson Distribution:</a:t>
                </a:r>
              </a:p>
              <a:p>
                <a:pPr marL="0" indent="0">
                  <a:buNone/>
                </a:pPr>
                <a:r>
                  <a:rPr lang="en-US" sz="2000" dirty="0"/>
                  <a:t>Poisson distribution</a:t>
                </a:r>
                <a14:m>
                  <m:oMath xmlns:m="http://schemas.openxmlformats.org/officeDocument/2006/math">
                    <m:r>
                      <a:rPr lang="en-US" sz="2000" i="1">
                        <a:latin typeface="Cambria Math"/>
                      </a:rPr>
                      <m:t>𝑃</m:t>
                    </m:r>
                    <m:d>
                      <m:dPr>
                        <m:ctrlPr>
                          <a:rPr lang="en-US" sz="2000" i="1">
                            <a:latin typeface="Cambria Math" panose="02040503050406030204" pitchFamily="18" charset="0"/>
                          </a:rPr>
                        </m:ctrlPr>
                      </m:dPr>
                      <m:e>
                        <m:r>
                          <a:rPr lang="en-US" sz="2000" i="1">
                            <a:latin typeface="Cambria Math"/>
                          </a:rPr>
                          <m:t>𝑟</m:t>
                        </m:r>
                      </m:e>
                    </m:d>
                    <m:r>
                      <a:rPr lang="en-US" sz="2000" i="1">
                        <a:latin typeface="Cambria Math"/>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a:rPr>
                              <m:t>𝑒</m:t>
                            </m:r>
                          </m:e>
                          <m:sup>
                            <m:r>
                              <a:rPr lang="en-US" sz="2000" i="1">
                                <a:latin typeface="Cambria Math"/>
                              </a:rPr>
                              <m:t>−</m:t>
                            </m:r>
                            <m:r>
                              <a:rPr lang="en-US" sz="2000" i="1">
                                <a:latin typeface="Cambria Math"/>
                                <a:ea typeface="Cambria Math"/>
                              </a:rPr>
                              <m:t>𝜆</m:t>
                            </m:r>
                          </m:sup>
                        </m:sSup>
                        <m:sSup>
                          <m:sSupPr>
                            <m:ctrlPr>
                              <a:rPr lang="en-US" sz="2000" i="1">
                                <a:latin typeface="Cambria Math" panose="02040503050406030204" pitchFamily="18" charset="0"/>
                              </a:rPr>
                            </m:ctrlPr>
                          </m:sSupPr>
                          <m:e>
                            <m:r>
                              <a:rPr lang="en-US" sz="2000" i="1">
                                <a:latin typeface="Cambria Math"/>
                                <a:ea typeface="Cambria Math"/>
                              </a:rPr>
                              <m:t>𝜆</m:t>
                            </m:r>
                          </m:e>
                          <m:sup>
                            <m:r>
                              <a:rPr lang="en-US" sz="2000" i="1">
                                <a:latin typeface="Cambria Math"/>
                              </a:rPr>
                              <m:t>𝑟</m:t>
                            </m:r>
                          </m:sup>
                        </m:sSup>
                      </m:num>
                      <m:den>
                        <m:r>
                          <a:rPr lang="en-US" sz="2000" i="1">
                            <a:latin typeface="Cambria Math"/>
                          </a:rPr>
                          <m:t>𝑟</m:t>
                        </m:r>
                        <m:r>
                          <a:rPr lang="en-US" sz="2000" i="1">
                            <a:latin typeface="Cambria Math"/>
                            <a:ea typeface="Cambria Math"/>
                          </a:rPr>
                          <m:t>!</m:t>
                        </m:r>
                      </m:den>
                    </m:f>
                    <m:r>
                      <a:rPr lang="en-US" sz="2000" b="0" i="1" smtClean="0">
                        <a:latin typeface="Cambria Math"/>
                        <a:ea typeface="Cambria Math"/>
                      </a:rPr>
                      <m:t>………</m:t>
                    </m:r>
                    <m:d>
                      <m:dPr>
                        <m:ctrlPr>
                          <a:rPr lang="en-US" sz="2000" b="0" i="1" smtClean="0">
                            <a:latin typeface="Cambria Math" panose="02040503050406030204" pitchFamily="18" charset="0"/>
                            <a:ea typeface="Cambria Math"/>
                          </a:rPr>
                        </m:ctrlPr>
                      </m:dPr>
                      <m:e>
                        <m:r>
                          <a:rPr lang="en-US" sz="2000" b="0" i="1" smtClean="0">
                            <a:latin typeface="Cambria Math"/>
                            <a:ea typeface="Cambria Math"/>
                          </a:rPr>
                          <m:t>1</m:t>
                        </m:r>
                      </m:e>
                    </m:d>
                  </m:oMath>
                </a14:m>
                <a:endParaRPr lang="en-US" sz="2000" b="0" dirty="0">
                  <a:ea typeface="Cambria Math"/>
                </a:endParaRPr>
              </a:p>
              <a:p>
                <a:pPr marL="0" indent="0">
                  <a:buNone/>
                </a:pPr>
                <a14:m>
                  <m:oMath xmlns:m="http://schemas.openxmlformats.org/officeDocument/2006/math">
                    <m:r>
                      <a:rPr lang="en-US" sz="2000" i="1">
                        <a:latin typeface="Cambria Math"/>
                      </a:rPr>
                      <m:t>𝑃</m:t>
                    </m:r>
                    <m:d>
                      <m:dPr>
                        <m:ctrlPr>
                          <a:rPr lang="en-US" sz="2000" i="1">
                            <a:latin typeface="Cambria Math" panose="02040503050406030204" pitchFamily="18" charset="0"/>
                          </a:rPr>
                        </m:ctrlPr>
                      </m:dPr>
                      <m:e>
                        <m:r>
                          <a:rPr lang="en-US" sz="2000" i="1">
                            <a:latin typeface="Cambria Math"/>
                          </a:rPr>
                          <m:t>𝑟</m:t>
                        </m:r>
                        <m:r>
                          <a:rPr lang="en-US" sz="2000" b="0" i="1" smtClean="0">
                            <a:latin typeface="Cambria Math"/>
                          </a:rPr>
                          <m:t>+1</m:t>
                        </m:r>
                      </m:e>
                    </m:d>
                    <m:r>
                      <a:rPr lang="en-US" sz="2000" i="1">
                        <a:latin typeface="Cambria Math"/>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a:rPr>
                              <m:t>𝑒</m:t>
                            </m:r>
                          </m:e>
                          <m:sup>
                            <m:r>
                              <a:rPr lang="en-US" sz="2000" i="1">
                                <a:latin typeface="Cambria Math"/>
                              </a:rPr>
                              <m:t>−</m:t>
                            </m:r>
                            <m:r>
                              <a:rPr lang="en-US" sz="2000" i="1">
                                <a:latin typeface="Cambria Math"/>
                                <a:ea typeface="Cambria Math"/>
                              </a:rPr>
                              <m:t>𝜆</m:t>
                            </m:r>
                          </m:sup>
                        </m:sSup>
                        <m:sSup>
                          <m:sSupPr>
                            <m:ctrlPr>
                              <a:rPr lang="en-US" sz="2000" i="1">
                                <a:latin typeface="Cambria Math" panose="02040503050406030204" pitchFamily="18" charset="0"/>
                              </a:rPr>
                            </m:ctrlPr>
                          </m:sSupPr>
                          <m:e>
                            <m:r>
                              <a:rPr lang="en-US" sz="2000" i="1">
                                <a:latin typeface="Cambria Math"/>
                                <a:ea typeface="Cambria Math"/>
                              </a:rPr>
                              <m:t>𝜆</m:t>
                            </m:r>
                          </m:e>
                          <m:sup>
                            <m:r>
                              <a:rPr lang="en-US" sz="2000" i="1">
                                <a:latin typeface="Cambria Math"/>
                              </a:rPr>
                              <m:t>𝑟</m:t>
                            </m:r>
                            <m:r>
                              <a:rPr lang="en-US" sz="2000" b="0" i="1" smtClean="0">
                                <a:latin typeface="Cambria Math"/>
                              </a:rPr>
                              <m:t>+1</m:t>
                            </m:r>
                          </m:sup>
                        </m:sSup>
                      </m:num>
                      <m:den>
                        <m:r>
                          <a:rPr lang="en-US" sz="2000" b="0" i="1" smtClean="0">
                            <a:latin typeface="Cambria Math"/>
                          </a:rPr>
                          <m:t>(</m:t>
                        </m:r>
                        <m:r>
                          <a:rPr lang="en-US" sz="2000" i="1">
                            <a:latin typeface="Cambria Math"/>
                          </a:rPr>
                          <m:t>𝑟</m:t>
                        </m:r>
                        <m:r>
                          <a:rPr lang="en-US" sz="2000" b="0" i="1" smtClean="0">
                            <a:latin typeface="Cambria Math"/>
                          </a:rPr>
                          <m:t>+1)</m:t>
                        </m:r>
                        <m:r>
                          <a:rPr lang="en-US" sz="2000" i="1">
                            <a:latin typeface="Cambria Math"/>
                            <a:ea typeface="Cambria Math"/>
                          </a:rPr>
                          <m:t>!</m:t>
                        </m:r>
                      </m:den>
                    </m:f>
                  </m:oMath>
                </a14:m>
                <a:r>
                  <a:rPr lang="en-US" sz="2000" dirty="0">
                    <a:latin typeface="Cambria Math"/>
                  </a:rPr>
                  <a:t>……..(2)</a:t>
                </a:r>
              </a:p>
              <a:p>
                <a:pPr marL="0" indent="0">
                  <a:buNone/>
                </a:pPr>
                <a14:m>
                  <m:oMathPara xmlns:m="http://schemas.openxmlformats.org/officeDocument/2006/math">
                    <m:oMathParaPr>
                      <m:jc m:val="left"/>
                    </m:oMathParaPr>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a:rPr>
                            <m:t>𝑃</m:t>
                          </m:r>
                          <m:r>
                            <a:rPr lang="en-US" sz="2000" b="0" i="1" smtClean="0">
                              <a:latin typeface="Cambria Math"/>
                            </a:rPr>
                            <m:t>(</m:t>
                          </m:r>
                          <m:r>
                            <a:rPr lang="en-US" sz="2000" b="0" i="1" smtClean="0">
                              <a:latin typeface="Cambria Math"/>
                            </a:rPr>
                            <m:t>𝑟</m:t>
                          </m:r>
                          <m:r>
                            <a:rPr lang="en-US" sz="2000" b="0" i="1" smtClean="0">
                              <a:latin typeface="Cambria Math"/>
                            </a:rPr>
                            <m:t>+1)</m:t>
                          </m:r>
                        </m:num>
                        <m:den>
                          <m:r>
                            <a:rPr lang="en-US" sz="2000" b="0" i="1" smtClean="0">
                              <a:latin typeface="Cambria Math"/>
                            </a:rPr>
                            <m:t>𝑃</m:t>
                          </m:r>
                          <m:r>
                            <a:rPr lang="en-US" sz="2000" b="0" i="1" smtClean="0">
                              <a:latin typeface="Cambria Math"/>
                            </a:rPr>
                            <m:t>(</m:t>
                          </m:r>
                          <m:r>
                            <a:rPr lang="en-US" sz="2000" b="0" i="1" smtClean="0">
                              <a:latin typeface="Cambria Math"/>
                            </a:rPr>
                            <m:t>𝑟</m:t>
                          </m:r>
                          <m:r>
                            <a:rPr lang="en-US" sz="2000" b="0" i="1" smtClean="0">
                              <a:latin typeface="Cambria Math"/>
                            </a:rPr>
                            <m:t>)</m:t>
                          </m:r>
                        </m:den>
                      </m:f>
                      <m:r>
                        <a:rPr lang="en-US" sz="2000" b="0" i="1" smtClean="0">
                          <a:latin typeface="Cambria Math"/>
                        </a:rPr>
                        <m:t>=</m:t>
                      </m:r>
                      <m:f>
                        <m:fPr>
                          <m:ctrlPr>
                            <a:rPr lang="en-US" sz="2000" b="0" i="1" smtClean="0">
                              <a:latin typeface="Cambria Math" panose="02040503050406030204" pitchFamily="18" charset="0"/>
                            </a:rPr>
                          </m:ctrlPr>
                        </m:fPr>
                        <m:num>
                          <m:r>
                            <a:rPr lang="en-US" sz="2000" b="0" i="1" smtClean="0">
                              <a:latin typeface="Cambria Math"/>
                              <a:ea typeface="Cambria Math"/>
                            </a:rPr>
                            <m:t>𝜆</m:t>
                          </m:r>
                          <m:r>
                            <a:rPr lang="en-US" sz="2000" b="0" i="1" smtClean="0">
                              <a:latin typeface="Cambria Math"/>
                              <a:ea typeface="Cambria Math"/>
                            </a:rPr>
                            <m:t>𝑟</m:t>
                          </m:r>
                          <m:r>
                            <a:rPr lang="en-US" sz="2000" b="0" i="1" smtClean="0">
                              <a:latin typeface="Cambria Math"/>
                              <a:ea typeface="Cambria Math"/>
                            </a:rPr>
                            <m:t>!</m:t>
                          </m:r>
                        </m:num>
                        <m:den>
                          <m:r>
                            <a:rPr lang="en-US" sz="2000" b="0" i="1" smtClean="0">
                              <a:latin typeface="Cambria Math"/>
                            </a:rPr>
                            <m:t>(</m:t>
                          </m:r>
                          <m:r>
                            <a:rPr lang="en-US" sz="2000" b="0" i="1" smtClean="0">
                              <a:latin typeface="Cambria Math"/>
                            </a:rPr>
                            <m:t>𝑟</m:t>
                          </m:r>
                          <m:r>
                            <a:rPr lang="en-US" sz="2000" b="0" i="1" smtClean="0">
                              <a:latin typeface="Cambria Math"/>
                            </a:rPr>
                            <m:t>+1)!</m:t>
                          </m:r>
                        </m:den>
                      </m:f>
                      <m:r>
                        <a:rPr lang="en-US" sz="2000" b="0" i="1" smtClean="0">
                          <a:latin typeface="Cambria Math"/>
                        </a:rPr>
                        <m:t>=</m:t>
                      </m:r>
                      <m:f>
                        <m:fPr>
                          <m:ctrlPr>
                            <a:rPr lang="en-US" sz="2000" b="0" i="1" smtClean="0">
                              <a:latin typeface="Cambria Math" panose="02040503050406030204" pitchFamily="18" charset="0"/>
                            </a:rPr>
                          </m:ctrlPr>
                        </m:fPr>
                        <m:num>
                          <m:r>
                            <a:rPr lang="en-US" sz="2000" b="0" i="1" smtClean="0">
                              <a:latin typeface="Cambria Math"/>
                              <a:ea typeface="Cambria Math"/>
                            </a:rPr>
                            <m:t>𝜆</m:t>
                          </m:r>
                        </m:num>
                        <m:den>
                          <m:r>
                            <a:rPr lang="en-US" sz="2000" b="0" i="1" smtClean="0">
                              <a:latin typeface="Cambria Math"/>
                            </a:rPr>
                            <m:t>𝑟</m:t>
                          </m:r>
                          <m:r>
                            <a:rPr lang="en-US" sz="2000" b="0" i="1" smtClean="0">
                              <a:latin typeface="Cambria Math"/>
                            </a:rPr>
                            <m:t>+1</m:t>
                          </m:r>
                        </m:den>
                      </m:f>
                    </m:oMath>
                  </m:oMathPara>
                </a14:m>
                <a:endParaRPr lang="en-US" sz="2000" dirty="0">
                  <a:latin typeface="Cambria Math"/>
                </a:endParaRPr>
              </a:p>
              <a:p>
                <a:pPr marL="0" indent="0">
                  <a:buNone/>
                </a:pPr>
                <a:endParaRPr lang="en-US" sz="2000" dirty="0">
                  <a:latin typeface="Cambria Math"/>
                </a:endParaRPr>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a:blip r:embed="rId2"/>
                <a:stretch>
                  <a:fillRect l="-815" t="-809"/>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7"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a:ln>
                  <a:noFill/>
                </a:ln>
                <a:solidFill>
                  <a:schemeClr val="dk1"/>
                </a:solidFill>
                <a:effectLst/>
                <a:uLnTx/>
                <a:uFillTx/>
                <a:latin typeface="+mn-lt"/>
                <a:ea typeface="+mn-ea"/>
                <a:cs typeface="+mn-cs"/>
              </a:rPr>
              <a:t>Poisson </a:t>
            </a:r>
            <a:r>
              <a:rPr lang="en-US" sz="2400" b="1" dirty="0"/>
              <a:t>Distribution(CO4)</a:t>
            </a:r>
            <a:r>
              <a:rPr kumimoji="0" lang="en-US" sz="2400" b="1" i="0" u="none" strike="noStrike" kern="1200" cap="none" spc="0" normalizeH="0" noProof="0" dirty="0">
                <a:ln>
                  <a:noFill/>
                </a:ln>
                <a:solidFill>
                  <a:schemeClr val="dk1"/>
                </a:solidFill>
                <a:effectLst/>
                <a:uLnTx/>
                <a:uFillTx/>
                <a:latin typeface="+mn-lt"/>
                <a:ea typeface="+mn-ea"/>
                <a:cs typeface="+mn-cs"/>
              </a:rPr>
              <a:t> </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mc:AlternateContent xmlns:mc="http://schemas.openxmlformats.org/markup-compatibility/2006" xmlns:a14="http://schemas.microsoft.com/office/drawing/2010/main">
        <mc:Choice Requires="a14">
          <p:sp>
            <p:nvSpPr>
              <p:cNvPr id="2" name="Rectangle 1"/>
              <p:cNvSpPr/>
              <p:nvPr/>
            </p:nvSpPr>
            <p:spPr>
              <a:xfrm>
                <a:off x="1219200" y="1899781"/>
                <a:ext cx="6248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i="1">
                          <a:latin typeface="Cambria Math"/>
                        </a:rPr>
                        <m:t>𝑃</m:t>
                      </m:r>
                      <m:d>
                        <m:dPr>
                          <m:ctrlPr>
                            <a:rPr lang="en-US" i="1">
                              <a:latin typeface="Cambria Math" panose="02040503050406030204" pitchFamily="18" charset="0"/>
                            </a:rPr>
                          </m:ctrlPr>
                        </m:dPr>
                        <m:e>
                          <m:r>
                            <a:rPr lang="en-US" i="1">
                              <a:latin typeface="Cambria Math"/>
                            </a:rPr>
                            <m:t>𝑋</m:t>
                          </m:r>
                          <m:r>
                            <a:rPr lang="en-US" i="1">
                              <a:latin typeface="Cambria Math"/>
                            </a:rPr>
                            <m:t>=</m:t>
                          </m:r>
                          <m:r>
                            <a:rPr lang="en-US" i="1">
                              <a:latin typeface="Cambria Math"/>
                            </a:rPr>
                            <m:t>𝑟</m:t>
                          </m:r>
                        </m:e>
                      </m:d>
                      <m:r>
                        <a:rPr lang="en-US" i="1">
                          <a:latin typeface="Cambria Math"/>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a:rPr>
                                <m:t>𝑒</m:t>
                              </m:r>
                            </m:e>
                            <m:sup>
                              <m:r>
                                <a:rPr lang="en-US" i="1">
                                  <a:latin typeface="Cambria Math"/>
                                </a:rPr>
                                <m:t>−</m:t>
                              </m:r>
                              <m:r>
                                <a:rPr lang="en-US" i="1">
                                  <a:latin typeface="Cambria Math"/>
                                  <a:ea typeface="Cambria Math"/>
                                </a:rPr>
                                <m:t>𝜆</m:t>
                              </m:r>
                            </m:sup>
                          </m:sSup>
                          <m:sSup>
                            <m:sSupPr>
                              <m:ctrlPr>
                                <a:rPr lang="en-US" i="1">
                                  <a:latin typeface="Cambria Math" panose="02040503050406030204" pitchFamily="18" charset="0"/>
                                </a:rPr>
                              </m:ctrlPr>
                            </m:sSupPr>
                            <m:e>
                              <m:r>
                                <a:rPr lang="en-US" i="1">
                                  <a:latin typeface="Cambria Math"/>
                                  <a:ea typeface="Cambria Math"/>
                                </a:rPr>
                                <m:t>𝜆</m:t>
                              </m:r>
                            </m:e>
                            <m:sup>
                              <m:r>
                                <a:rPr lang="en-US" i="1">
                                  <a:latin typeface="Cambria Math"/>
                                </a:rPr>
                                <m:t>𝑟</m:t>
                              </m:r>
                            </m:sup>
                          </m:sSup>
                        </m:num>
                        <m:den>
                          <m:r>
                            <a:rPr lang="en-US" i="1">
                              <a:latin typeface="Cambria Math"/>
                            </a:rPr>
                            <m:t>𝑟</m:t>
                          </m:r>
                          <m:r>
                            <a:rPr lang="en-US" i="1">
                              <a:latin typeface="Cambria Math"/>
                              <a:ea typeface="Cambria Math"/>
                            </a:rPr>
                            <m:t>!</m:t>
                          </m:r>
                        </m:den>
                      </m:f>
                      <m:r>
                        <a:rPr lang="en-US" i="1">
                          <a:latin typeface="Cambria Math"/>
                        </a:rPr>
                        <m:t>, </m:t>
                      </m:r>
                      <m:d>
                        <m:dPr>
                          <m:ctrlPr>
                            <a:rPr lang="en-US" i="1">
                              <a:latin typeface="Cambria Math" panose="02040503050406030204" pitchFamily="18" charset="0"/>
                            </a:rPr>
                          </m:ctrlPr>
                        </m:dPr>
                        <m:e>
                          <m:r>
                            <a:rPr lang="en-US" i="1">
                              <a:latin typeface="Cambria Math"/>
                            </a:rPr>
                            <m:t>𝑟</m:t>
                          </m:r>
                          <m:r>
                            <a:rPr lang="en-US" i="1">
                              <a:latin typeface="Cambria Math"/>
                            </a:rPr>
                            <m:t>=0,1,2,3….</m:t>
                          </m:r>
                        </m:e>
                      </m:d>
                    </m:oMath>
                  </m:oMathPara>
                </a14:m>
                <a:endParaRPr lang="en-US" i="1" dirty="0">
                  <a:latin typeface="Cambria Math"/>
                </a:endParaRPr>
              </a:p>
            </p:txBody>
          </p:sp>
        </mc:Choice>
        <mc:Fallback xmlns="">
          <p:sp>
            <p:nvSpPr>
              <p:cNvPr id="2" name="Rectangle 1"/>
              <p:cNvSpPr>
                <a:spLocks noRot="1" noChangeAspect="1" noMove="1" noResize="1" noEditPoints="1" noAdjustHandles="1" noChangeArrowheads="1" noChangeShapeType="1" noTextEdit="1"/>
              </p:cNvSpPr>
              <p:nvPr/>
            </p:nvSpPr>
            <p:spPr>
              <a:xfrm>
                <a:off x="1219200" y="1899781"/>
                <a:ext cx="6248400" cy="762000"/>
              </a:xfrm>
              <a:prstGeom prst="rect">
                <a:avLst/>
              </a:prstGeom>
              <a:blipFill rotWithShape="1">
                <a:blip r:embed="rId4"/>
                <a:stretch>
                  <a:fillRect/>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6BF8DDDD-F4AE-47DF-B8D0-56C6A9E6FB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371600" cy="685801"/>
          </a:xfrm>
          <a:prstGeom prst="rect">
            <a:avLst/>
          </a:prstGeom>
        </p:spPr>
      </p:pic>
      <p:sp>
        <p:nvSpPr>
          <p:cNvPr id="8" name="Footer Placeholder 7">
            <a:extLst>
              <a:ext uri="{FF2B5EF4-FFF2-40B4-BE49-F238E27FC236}">
                <a16:creationId xmlns:a16="http://schemas.microsoft.com/office/drawing/2014/main" id="{B73C2304-4003-4007-8F0B-8B2F1B40699A}"/>
              </a:ext>
            </a:extLst>
          </p:cNvPr>
          <p:cNvSpPr>
            <a:spLocks noGrp="1"/>
          </p:cNvSpPr>
          <p:nvPr>
            <p:ph type="ftr" sz="quarter" idx="11"/>
          </p:nvPr>
        </p:nvSpPr>
        <p:spPr/>
        <p:txBody>
          <a:bodyPr/>
          <a:lstStyle/>
          <a:p>
            <a:r>
              <a:rPr lang="en-US"/>
              <a:t>Faculty Name   Kunti Mishra   Unit IV</a:t>
            </a:r>
            <a:endParaRPr lang="en-US" dirty="0"/>
          </a:p>
        </p:txBody>
      </p:sp>
      <p:sp>
        <p:nvSpPr>
          <p:cNvPr id="5" name="Date Placeholder 4">
            <a:extLst>
              <a:ext uri="{FF2B5EF4-FFF2-40B4-BE49-F238E27FC236}">
                <a16:creationId xmlns:a16="http://schemas.microsoft.com/office/drawing/2014/main" id="{806965E6-0C5E-4AA6-BF99-C9645F380317}"/>
              </a:ext>
            </a:extLst>
          </p:cNvPr>
          <p:cNvSpPr>
            <a:spLocks noGrp="1"/>
          </p:cNvSpPr>
          <p:nvPr>
            <p:ph type="dt" sz="half" idx="10"/>
          </p:nvPr>
        </p:nvSpPr>
        <p:spPr/>
        <p:txBody>
          <a:bodyPr/>
          <a:lstStyle/>
          <a:p>
            <a:fld id="{D0511DF7-2D79-45F1-87BC-4DF5B82FF63A}" type="datetime1">
              <a:rPr lang="en-US" smtClean="0"/>
              <a:t>1/6/2023</a:t>
            </a:fld>
            <a:endParaRPr lang="en-US"/>
          </a:p>
        </p:txBody>
      </p:sp>
    </p:spTree>
    <p:extLst>
      <p:ext uri="{BB962C8B-B14F-4D97-AF65-F5344CB8AC3E}">
        <p14:creationId xmlns:p14="http://schemas.microsoft.com/office/powerpoint/2010/main" val="229433620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pPr marL="0" indent="0">
                  <a:buNone/>
                </a:pPr>
                <a14:m>
                  <m:oMathPara xmlns:m="http://schemas.openxmlformats.org/officeDocument/2006/math">
                    <m:oMathParaPr>
                      <m:jc m:val="left"/>
                    </m:oMathParaPr>
                    <m:oMath xmlns:m="http://schemas.openxmlformats.org/officeDocument/2006/math">
                      <m:r>
                        <a:rPr lang="en-US" sz="2000" i="1" smtClean="0">
                          <a:latin typeface="Cambria Math" panose="02040503050406030204" pitchFamily="18" charset="0"/>
                        </a:rPr>
                        <m:t>𝑃</m:t>
                      </m:r>
                      <m:d>
                        <m:dPr>
                          <m:ctrlPr>
                            <a:rPr lang="en-US" sz="2000" i="1" smtClean="0">
                              <a:latin typeface="Cambria Math" panose="02040503050406030204" pitchFamily="18" charset="0"/>
                            </a:rPr>
                          </m:ctrlPr>
                        </m:dPr>
                        <m:e>
                          <m:r>
                            <a:rPr lang="en-US" sz="2000" i="1" smtClean="0">
                              <a:latin typeface="Cambria Math" panose="02040503050406030204" pitchFamily="18" charset="0"/>
                            </a:rPr>
                            <m:t>𝑟</m:t>
                          </m:r>
                          <m:r>
                            <a:rPr lang="en-US" sz="2000" b="0" i="1" smtClean="0">
                              <a:latin typeface="Cambria Math" panose="02040503050406030204" pitchFamily="18" charset="0"/>
                            </a:rPr>
                            <m:t>+1</m:t>
                          </m:r>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ea typeface="Cambria Math"/>
                            </a:rPr>
                            <m:t>𝜆</m:t>
                          </m:r>
                        </m:num>
                        <m:den>
                          <m:r>
                            <a:rPr lang="en-US" sz="2000" i="1">
                              <a:latin typeface="Cambria Math" panose="02040503050406030204" pitchFamily="18" charset="0"/>
                            </a:rPr>
                            <m:t>𝑟</m:t>
                          </m:r>
                          <m:r>
                            <a:rPr lang="en-US" sz="2000" i="1">
                              <a:latin typeface="Cambria Math" panose="02040503050406030204" pitchFamily="18" charset="0"/>
                            </a:rPr>
                            <m:t>+1</m:t>
                          </m:r>
                        </m:den>
                      </m:f>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𝑟</m:t>
                          </m:r>
                        </m:e>
                      </m:d>
                      <m:r>
                        <a:rPr lang="en-US" sz="2000" b="0" i="1" smtClean="0">
                          <a:latin typeface="Cambria Math" panose="02040503050406030204" pitchFamily="18" charset="0"/>
                        </a:rPr>
                        <m:t>, </m:t>
                      </m:r>
                      <m:r>
                        <a:rPr lang="en-US" sz="2000" b="0" i="1" smtClean="0">
                          <a:latin typeface="Cambria Math" panose="02040503050406030204" pitchFamily="18" charset="0"/>
                        </a:rPr>
                        <m:t>𝑟</m:t>
                      </m:r>
                      <m:r>
                        <a:rPr lang="en-US" sz="2000" b="0" i="1" smtClean="0">
                          <a:latin typeface="Cambria Math" panose="02040503050406030204" pitchFamily="18" charset="0"/>
                        </a:rPr>
                        <m:t>=01,2,3……</m:t>
                      </m:r>
                    </m:oMath>
                  </m:oMathPara>
                </a14:m>
                <a:endParaRPr lang="en-US" sz="2000" dirty="0"/>
              </a:p>
              <a:p>
                <a:pPr marL="0" indent="0">
                  <a:buNone/>
                </a:pPr>
                <a:r>
                  <a:rPr lang="en-US" sz="2000" dirty="0"/>
                  <a:t>This is called the recurrence or recursion formula for Poisson distribution.</a:t>
                </a:r>
              </a:p>
              <a:p>
                <a:pPr marL="0" indent="0">
                  <a:buNone/>
                </a:pPr>
                <a:r>
                  <a:rPr lang="en-US" sz="2000" dirty="0"/>
                  <a:t>Mean of the Poisson distribution: </a:t>
                </a:r>
              </a:p>
              <a:p>
                <a:pPr marL="0" indent="0">
                  <a:buNone/>
                </a:pPr>
                <a:r>
                  <a:rPr lang="en-US" sz="2000" dirty="0"/>
                  <a:t>Mean </a:t>
                </a:r>
                <a14:m>
                  <m:oMath xmlns:m="http://schemas.openxmlformats.org/officeDocument/2006/math">
                    <m:r>
                      <a:rPr lang="en-US" sz="2000" i="1" smtClean="0">
                        <a:latin typeface="Cambria Math" panose="02040503050406030204" pitchFamily="18" charset="0"/>
                        <a:ea typeface="Cambria Math"/>
                      </a:rPr>
                      <m:t>𝜇</m:t>
                    </m:r>
                    <m:r>
                      <a:rPr lang="en-US" sz="2000" b="0" i="1" smtClean="0">
                        <a:latin typeface="Cambria Math" panose="02040503050406030204" pitchFamily="18" charset="0"/>
                        <a:ea typeface="Cambria Math"/>
                      </a:rPr>
                      <m:t>=</m:t>
                    </m:r>
                    <m:nary>
                      <m:naryPr>
                        <m:chr m:val="∑"/>
                        <m:ctrlPr>
                          <a:rPr lang="en-US" sz="2000" b="0" i="1" smtClean="0">
                            <a:latin typeface="Cambria Math" panose="02040503050406030204" pitchFamily="18" charset="0"/>
                            <a:ea typeface="Cambria Math"/>
                          </a:rPr>
                        </m:ctrlPr>
                      </m:naryPr>
                      <m:sub>
                        <m:r>
                          <m:rPr>
                            <m:brk m:alnAt="23"/>
                          </m:rPr>
                          <a:rPr lang="en-US" sz="2000" b="0" i="1" smtClean="0">
                            <a:latin typeface="Cambria Math" panose="02040503050406030204" pitchFamily="18" charset="0"/>
                            <a:ea typeface="Cambria Math"/>
                          </a:rPr>
                          <m:t>𝑟</m:t>
                        </m:r>
                        <m:r>
                          <a:rPr lang="en-US" sz="2000" b="0" i="1" smtClean="0">
                            <a:latin typeface="Cambria Math" panose="02040503050406030204" pitchFamily="18" charset="0"/>
                            <a:ea typeface="Cambria Math"/>
                          </a:rPr>
                          <m:t>=0</m:t>
                        </m:r>
                      </m:sub>
                      <m:sup>
                        <m:r>
                          <a:rPr lang="en-US" sz="2000" b="0" i="1" smtClean="0">
                            <a:latin typeface="Cambria Math" panose="02040503050406030204" pitchFamily="18" charset="0"/>
                            <a:ea typeface="Cambria Math"/>
                          </a:rPr>
                          <m:t>∞</m:t>
                        </m:r>
                      </m:sup>
                      <m:e>
                        <m:r>
                          <a:rPr lang="en-US" sz="2000" b="0" i="1" smtClean="0">
                            <a:latin typeface="Cambria Math" panose="02040503050406030204" pitchFamily="18" charset="0"/>
                            <a:ea typeface="Cambria Math"/>
                          </a:rPr>
                          <m:t>𝑟𝑃</m:t>
                        </m:r>
                        <m:d>
                          <m:dPr>
                            <m:ctrlPr>
                              <a:rPr lang="en-US" sz="2000" b="0" i="1" smtClean="0">
                                <a:latin typeface="Cambria Math" panose="02040503050406030204" pitchFamily="18" charset="0"/>
                                <a:ea typeface="Cambria Math"/>
                              </a:rPr>
                            </m:ctrlPr>
                          </m:dPr>
                          <m:e>
                            <m:r>
                              <a:rPr lang="en-US" sz="2000" b="0" i="1" smtClean="0">
                                <a:latin typeface="Cambria Math" panose="02040503050406030204" pitchFamily="18" charset="0"/>
                                <a:ea typeface="Cambria Math"/>
                              </a:rPr>
                              <m:t>𝑟</m:t>
                            </m:r>
                          </m:e>
                        </m:d>
                      </m:e>
                    </m:nary>
                  </m:oMath>
                </a14:m>
                <a:endParaRPr lang="en-US" sz="2000" b="0" dirty="0">
                  <a:ea typeface="Cambria Math"/>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ea typeface="Cambria Math"/>
                        </a:rPr>
                        <m:t>=</m:t>
                      </m:r>
                      <m:nary>
                        <m:naryPr>
                          <m:chr m:val="∑"/>
                          <m:ctrlPr>
                            <a:rPr lang="en-US" sz="2000" i="1">
                              <a:latin typeface="Cambria Math" panose="02040503050406030204" pitchFamily="18" charset="0"/>
                              <a:ea typeface="Cambria Math"/>
                            </a:rPr>
                          </m:ctrlPr>
                        </m:naryPr>
                        <m:sub>
                          <m:r>
                            <m:rPr>
                              <m:brk m:alnAt="23"/>
                            </m:rPr>
                            <a:rPr lang="en-US" sz="2000" i="1">
                              <a:latin typeface="Cambria Math" panose="02040503050406030204" pitchFamily="18" charset="0"/>
                              <a:ea typeface="Cambria Math"/>
                            </a:rPr>
                            <m:t>𝑟</m:t>
                          </m:r>
                          <m:r>
                            <a:rPr lang="en-US" sz="2000" i="1">
                              <a:latin typeface="Cambria Math" panose="02040503050406030204" pitchFamily="18" charset="0"/>
                              <a:ea typeface="Cambria Math"/>
                            </a:rPr>
                            <m:t>=0</m:t>
                          </m:r>
                        </m:sub>
                        <m:sup>
                          <m:r>
                            <a:rPr lang="en-US" sz="2000" i="1">
                              <a:latin typeface="Cambria Math" panose="02040503050406030204" pitchFamily="18" charset="0"/>
                              <a:ea typeface="Cambria Math"/>
                            </a:rPr>
                            <m:t>∞</m:t>
                          </m:r>
                        </m:sup>
                        <m:e>
                          <m:r>
                            <a:rPr lang="en-US" sz="2000" i="1">
                              <a:latin typeface="Cambria Math" panose="02040503050406030204" pitchFamily="18" charset="0"/>
                              <a:ea typeface="Cambria Math"/>
                            </a:rPr>
                            <m:t>𝑟</m:t>
                          </m:r>
                          <m:r>
                            <a:rPr lang="en-US" sz="2000" i="1">
                              <a:latin typeface="Cambria Math" panose="02040503050406030204" pitchFamily="18" charset="0"/>
                              <a:ea typeface="Cambria Math"/>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m:t>
                                  </m:r>
                                  <m:r>
                                    <a:rPr lang="en-US" sz="2000" i="1">
                                      <a:latin typeface="Cambria Math" panose="02040503050406030204" pitchFamily="18" charset="0"/>
                                      <a:ea typeface="Cambria Math"/>
                                    </a:rPr>
                                    <m:t>𝜆</m:t>
                                  </m:r>
                                </m:sup>
                              </m:sSup>
                              <m:sSup>
                                <m:sSupPr>
                                  <m:ctrlPr>
                                    <a:rPr lang="en-US" sz="2000" i="1">
                                      <a:latin typeface="Cambria Math" panose="02040503050406030204" pitchFamily="18" charset="0"/>
                                    </a:rPr>
                                  </m:ctrlPr>
                                </m:sSupPr>
                                <m:e>
                                  <m:r>
                                    <a:rPr lang="en-US" sz="2000" i="1">
                                      <a:latin typeface="Cambria Math" panose="02040503050406030204" pitchFamily="18" charset="0"/>
                                      <a:ea typeface="Cambria Math"/>
                                    </a:rPr>
                                    <m:t>𝜆</m:t>
                                  </m:r>
                                </m:e>
                                <m:sup>
                                  <m:r>
                                    <a:rPr lang="en-US" sz="2000" i="1">
                                      <a:latin typeface="Cambria Math" panose="02040503050406030204" pitchFamily="18" charset="0"/>
                                    </a:rPr>
                                    <m:t>𝑟</m:t>
                                  </m:r>
                                </m:sup>
                              </m:sSup>
                            </m:num>
                            <m:den>
                              <m:r>
                                <a:rPr lang="en-US" sz="2000" i="1">
                                  <a:latin typeface="Cambria Math" panose="02040503050406030204" pitchFamily="18" charset="0"/>
                                </a:rPr>
                                <m:t>𝑟</m:t>
                              </m:r>
                              <m:r>
                                <a:rPr lang="en-US" sz="2000" i="1">
                                  <a:latin typeface="Cambria Math" panose="02040503050406030204" pitchFamily="18" charset="0"/>
                                  <a:ea typeface="Cambria Math"/>
                                </a:rPr>
                                <m:t>!</m:t>
                              </m:r>
                            </m:den>
                          </m:f>
                        </m:e>
                      </m:nary>
                    </m:oMath>
                  </m:oMathPara>
                </a14:m>
                <a:endParaRPr lang="en-US" sz="2000" b="0" dirty="0">
                  <a:ea typeface="Cambria Math"/>
                </a:endParaRPr>
              </a:p>
              <a:p>
                <a:pPr marL="0" indent="0">
                  <a:buNone/>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ea typeface="Cambria Math"/>
                        </a:rPr>
                        <m:t>=</m:t>
                      </m:r>
                      <m:sSup>
                        <m:sSupPr>
                          <m:ctrlPr>
                            <a:rPr lang="en-US" sz="2000" b="0" i="1" smtClean="0">
                              <a:latin typeface="Cambria Math" panose="02040503050406030204" pitchFamily="18" charset="0"/>
                              <a:ea typeface="Cambria Math"/>
                            </a:rPr>
                          </m:ctrlPr>
                        </m:sSupPr>
                        <m:e>
                          <m:r>
                            <a:rPr lang="en-US" sz="2000" b="0" i="1" smtClean="0">
                              <a:latin typeface="Cambria Math" panose="02040503050406030204" pitchFamily="18" charset="0"/>
                              <a:ea typeface="Cambria Math"/>
                            </a:rPr>
                            <m:t>𝑒</m:t>
                          </m:r>
                        </m:e>
                        <m:sup>
                          <m:r>
                            <a:rPr lang="en-US" sz="2000" b="0" i="1" smtClean="0">
                              <a:latin typeface="Cambria Math" panose="02040503050406030204" pitchFamily="18" charset="0"/>
                              <a:ea typeface="Cambria Math"/>
                            </a:rPr>
                            <m:t>−</m:t>
                          </m:r>
                          <m:r>
                            <a:rPr lang="en-US" sz="2000" b="0" i="1" smtClean="0">
                              <a:latin typeface="Cambria Math" panose="02040503050406030204" pitchFamily="18" charset="0"/>
                              <a:ea typeface="Cambria Math"/>
                            </a:rPr>
                            <m:t>𝜆</m:t>
                          </m:r>
                        </m:sup>
                      </m:sSup>
                      <m:nary>
                        <m:naryPr>
                          <m:chr m:val="∑"/>
                          <m:ctrlPr>
                            <a:rPr lang="en-US" sz="2000" b="0" i="1" smtClean="0">
                              <a:latin typeface="Cambria Math" panose="02040503050406030204" pitchFamily="18" charset="0"/>
                              <a:ea typeface="Cambria Math"/>
                            </a:rPr>
                          </m:ctrlPr>
                        </m:naryPr>
                        <m:sub>
                          <m:r>
                            <m:rPr>
                              <m:brk m:alnAt="23"/>
                            </m:rPr>
                            <a:rPr lang="en-US" sz="2000" b="0" i="1" smtClean="0">
                              <a:latin typeface="Cambria Math" panose="02040503050406030204" pitchFamily="18" charset="0"/>
                              <a:ea typeface="Cambria Math"/>
                            </a:rPr>
                            <m:t>𝑟</m:t>
                          </m:r>
                          <m:r>
                            <a:rPr lang="en-US" sz="2000" b="0" i="1" smtClean="0">
                              <a:latin typeface="Cambria Math" panose="02040503050406030204" pitchFamily="18" charset="0"/>
                              <a:ea typeface="Cambria Math"/>
                            </a:rPr>
                            <m:t>=1</m:t>
                          </m:r>
                        </m:sub>
                        <m:sup>
                          <m:r>
                            <a:rPr lang="en-US" sz="2000" b="0" i="1" smtClean="0">
                              <a:latin typeface="Cambria Math" panose="02040503050406030204" pitchFamily="18" charset="0"/>
                              <a:ea typeface="Cambria Math"/>
                            </a:rPr>
                            <m:t>∞</m:t>
                          </m:r>
                        </m:sup>
                        <m:e>
                          <m:f>
                            <m:fPr>
                              <m:ctrlPr>
                                <a:rPr lang="en-US" sz="2000" b="0" i="1" smtClean="0">
                                  <a:latin typeface="Cambria Math" panose="02040503050406030204" pitchFamily="18" charset="0"/>
                                  <a:ea typeface="Cambria Math"/>
                                </a:rPr>
                              </m:ctrlPr>
                            </m:fPr>
                            <m:num>
                              <m:sSup>
                                <m:sSupPr>
                                  <m:ctrlPr>
                                    <a:rPr lang="en-US" sz="2000" i="1">
                                      <a:latin typeface="Cambria Math" panose="02040503050406030204" pitchFamily="18" charset="0"/>
                                    </a:rPr>
                                  </m:ctrlPr>
                                </m:sSupPr>
                                <m:e>
                                  <m:r>
                                    <a:rPr lang="en-US" sz="2000" i="1">
                                      <a:latin typeface="Cambria Math" panose="02040503050406030204" pitchFamily="18" charset="0"/>
                                      <a:ea typeface="Cambria Math"/>
                                    </a:rPr>
                                    <m:t>𝜆</m:t>
                                  </m:r>
                                </m:e>
                                <m:sup>
                                  <m:r>
                                    <a:rPr lang="en-US" sz="2000" i="1">
                                      <a:latin typeface="Cambria Math" panose="02040503050406030204" pitchFamily="18" charset="0"/>
                                    </a:rPr>
                                    <m:t>𝑟</m:t>
                                  </m:r>
                                </m:sup>
                              </m:sSup>
                            </m:num>
                            <m:den>
                              <m:r>
                                <a:rPr lang="en-US" sz="2000" b="0" i="1" smtClean="0">
                                  <a:latin typeface="Cambria Math" panose="02040503050406030204" pitchFamily="18" charset="0"/>
                                  <a:ea typeface="Cambria Math"/>
                                </a:rPr>
                                <m:t>(</m:t>
                              </m:r>
                              <m:r>
                                <a:rPr lang="en-US" sz="2000" b="0" i="1" smtClean="0">
                                  <a:latin typeface="Cambria Math" panose="02040503050406030204" pitchFamily="18" charset="0"/>
                                  <a:ea typeface="Cambria Math"/>
                                </a:rPr>
                                <m:t>𝑟</m:t>
                              </m:r>
                              <m:r>
                                <a:rPr lang="en-US" sz="2000" b="0" i="1" smtClean="0">
                                  <a:latin typeface="Cambria Math" panose="02040503050406030204" pitchFamily="18" charset="0"/>
                                  <a:ea typeface="Cambria Math"/>
                                </a:rPr>
                                <m:t>−1)!</m:t>
                              </m:r>
                            </m:den>
                          </m:f>
                        </m:e>
                      </m:nary>
                    </m:oMath>
                  </m:oMathPara>
                </a14:m>
                <a:endParaRPr lang="en-US" sz="2000" b="0" dirty="0">
                  <a:ea typeface="Cambria Math"/>
                </a:endParaRPr>
              </a:p>
              <a:p>
                <a:pPr marL="0" indent="0">
                  <a:buNone/>
                </a:pPr>
                <a:endParaRPr lang="en-US" sz="2200" dirty="0">
                  <a:ea typeface="Cambria Math"/>
                </a:endParaRPr>
              </a:p>
              <a:p>
                <a:pPr marL="0" indent="0">
                  <a:buNone/>
                </a:pPr>
                <a:endParaRPr lang="en-US" sz="2200" b="0" dirty="0">
                  <a:ea typeface="Cambria Math"/>
                </a:endParaRPr>
              </a:p>
              <a:p>
                <a:pPr marL="0" indent="0">
                  <a:buNone/>
                </a:pPr>
                <a:endParaRPr lang="en-US" sz="2200" b="0" dirty="0">
                  <a:ea typeface="Cambria Math"/>
                </a:endParaRPr>
              </a:p>
              <a:p>
                <a:pPr marL="0" indent="0">
                  <a:buNone/>
                </a:pPr>
                <a:endParaRPr lang="en-US" sz="2200" dirty="0"/>
              </a:p>
              <a:p>
                <a:pPr marL="0" indent="0">
                  <a:buNone/>
                </a:pPr>
                <a:endParaRPr lang="en-US" sz="2200"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a:blip r:embed="rId2"/>
                <a:stretch>
                  <a:fillRect l="-815"/>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7"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err="1">
                <a:ln>
                  <a:noFill/>
                </a:ln>
                <a:solidFill>
                  <a:schemeClr val="dk1"/>
                </a:solidFill>
                <a:effectLst/>
                <a:uLnTx/>
                <a:uFillTx/>
                <a:latin typeface="+mn-lt"/>
                <a:ea typeface="+mn-ea"/>
                <a:cs typeface="+mn-cs"/>
              </a:rPr>
              <a:t>Cont</a:t>
            </a:r>
            <a:r>
              <a:rPr lang="en-US" sz="2400" b="1" dirty="0"/>
              <a:t>…(CO4)</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7">
            <a:extLst>
              <a:ext uri="{FF2B5EF4-FFF2-40B4-BE49-F238E27FC236}">
                <a16:creationId xmlns:a16="http://schemas.microsoft.com/office/drawing/2014/main" id="{57CE99AA-4E69-4739-AFAA-88CA6D6D94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71600" cy="685801"/>
          </a:xfrm>
          <a:prstGeom prst="rect">
            <a:avLst/>
          </a:prstGeom>
        </p:spPr>
      </p:pic>
      <p:sp>
        <p:nvSpPr>
          <p:cNvPr id="5" name="Footer Placeholder 4">
            <a:extLst>
              <a:ext uri="{FF2B5EF4-FFF2-40B4-BE49-F238E27FC236}">
                <a16:creationId xmlns:a16="http://schemas.microsoft.com/office/drawing/2014/main" id="{A281082B-B276-4B83-B49B-84894779FB77}"/>
              </a:ext>
            </a:extLst>
          </p:cNvPr>
          <p:cNvSpPr>
            <a:spLocks noGrp="1"/>
          </p:cNvSpPr>
          <p:nvPr>
            <p:ph type="ftr" sz="quarter" idx="11"/>
          </p:nvPr>
        </p:nvSpPr>
        <p:spPr/>
        <p:txBody>
          <a:bodyPr/>
          <a:lstStyle/>
          <a:p>
            <a:r>
              <a:rPr lang="en-US"/>
              <a:t>Faculty Name   Kunti Mishra   Unit IV</a:t>
            </a:r>
            <a:endParaRPr lang="en-US" dirty="0"/>
          </a:p>
        </p:txBody>
      </p:sp>
      <p:sp>
        <p:nvSpPr>
          <p:cNvPr id="2" name="Date Placeholder 1">
            <a:extLst>
              <a:ext uri="{FF2B5EF4-FFF2-40B4-BE49-F238E27FC236}">
                <a16:creationId xmlns:a16="http://schemas.microsoft.com/office/drawing/2014/main" id="{FAC1230F-C728-460C-8DFE-99F1CB4AA5F7}"/>
              </a:ext>
            </a:extLst>
          </p:cNvPr>
          <p:cNvSpPr>
            <a:spLocks noGrp="1"/>
          </p:cNvSpPr>
          <p:nvPr>
            <p:ph type="dt" sz="half" idx="10"/>
          </p:nvPr>
        </p:nvSpPr>
        <p:spPr/>
        <p:txBody>
          <a:bodyPr/>
          <a:lstStyle/>
          <a:p>
            <a:fld id="{99AEAC23-D289-4651-8569-E2DECD74C2D0}" type="datetime1">
              <a:rPr lang="en-US" smtClean="0"/>
              <a:t>1/6/2023</a:t>
            </a:fld>
            <a:endParaRPr lang="en-US"/>
          </a:p>
        </p:txBody>
      </p:sp>
    </p:spTree>
    <p:extLst>
      <p:ext uri="{BB962C8B-B14F-4D97-AF65-F5344CB8AC3E}">
        <p14:creationId xmlns:p14="http://schemas.microsoft.com/office/powerpoint/2010/main" val="5365937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ea typeface="Cambria Math"/>
                        </a:rPr>
                        <m:t>=</m:t>
                      </m:r>
                      <m:sSup>
                        <m:sSupPr>
                          <m:ctrlPr>
                            <a:rPr lang="en-US" sz="2000" i="1">
                              <a:latin typeface="Cambria Math" panose="02040503050406030204" pitchFamily="18" charset="0"/>
                              <a:ea typeface="Cambria Math"/>
                            </a:rPr>
                          </m:ctrlPr>
                        </m:sSupPr>
                        <m:e>
                          <m:r>
                            <a:rPr lang="en-US" sz="2000" i="1">
                              <a:latin typeface="Cambria Math" panose="02040503050406030204" pitchFamily="18" charset="0"/>
                              <a:ea typeface="Cambria Math"/>
                            </a:rPr>
                            <m:t>𝑒</m:t>
                          </m:r>
                        </m:e>
                        <m:sup>
                          <m:r>
                            <a:rPr lang="en-US" sz="2000" i="1">
                              <a:latin typeface="Cambria Math" panose="02040503050406030204" pitchFamily="18" charset="0"/>
                              <a:ea typeface="Cambria Math"/>
                            </a:rPr>
                            <m:t>−</m:t>
                          </m:r>
                          <m:r>
                            <a:rPr lang="en-US" sz="2000" i="1">
                              <a:latin typeface="Cambria Math" panose="02040503050406030204" pitchFamily="18" charset="0"/>
                              <a:ea typeface="Cambria Math"/>
                            </a:rPr>
                            <m:t>𝜆</m:t>
                          </m:r>
                        </m:sup>
                      </m:sSup>
                      <m:d>
                        <m:dPr>
                          <m:ctrlPr>
                            <a:rPr lang="en-US" sz="2000" i="1">
                              <a:latin typeface="Cambria Math" panose="02040503050406030204" pitchFamily="18" charset="0"/>
                              <a:ea typeface="Cambria Math"/>
                            </a:rPr>
                          </m:ctrlPr>
                        </m:dPr>
                        <m:e>
                          <m:r>
                            <a:rPr lang="en-US" sz="2000" i="1">
                              <a:latin typeface="Cambria Math" panose="02040503050406030204" pitchFamily="18" charset="0"/>
                              <a:ea typeface="Cambria Math"/>
                            </a:rPr>
                            <m:t>𝜆</m:t>
                          </m:r>
                          <m:r>
                            <a:rPr lang="en-US" sz="2000" i="1">
                              <a:latin typeface="Cambria Math" panose="02040503050406030204" pitchFamily="18" charset="0"/>
                              <a:ea typeface="Cambria Math"/>
                            </a:rPr>
                            <m:t>+</m:t>
                          </m:r>
                          <m:f>
                            <m:fPr>
                              <m:ctrlPr>
                                <a:rPr lang="en-US" sz="2000" i="1">
                                  <a:latin typeface="Cambria Math" panose="02040503050406030204" pitchFamily="18" charset="0"/>
                                  <a:ea typeface="Cambria Math"/>
                                </a:rPr>
                              </m:ctrlPr>
                            </m:fPr>
                            <m:num>
                              <m:sSup>
                                <m:sSupPr>
                                  <m:ctrlPr>
                                    <a:rPr lang="en-US" sz="2000" i="1">
                                      <a:latin typeface="Cambria Math" panose="02040503050406030204" pitchFamily="18" charset="0"/>
                                      <a:ea typeface="Cambria Math"/>
                                    </a:rPr>
                                  </m:ctrlPr>
                                </m:sSupPr>
                                <m:e>
                                  <m:r>
                                    <a:rPr lang="en-US" sz="2000" i="1">
                                      <a:latin typeface="Cambria Math" panose="02040503050406030204" pitchFamily="18" charset="0"/>
                                      <a:ea typeface="Cambria Math"/>
                                    </a:rPr>
                                    <m:t>𝜆</m:t>
                                  </m:r>
                                </m:e>
                                <m:sup>
                                  <m:r>
                                    <a:rPr lang="en-US" sz="2000" i="1">
                                      <a:latin typeface="Cambria Math" panose="02040503050406030204" pitchFamily="18" charset="0"/>
                                      <a:ea typeface="Cambria Math"/>
                                    </a:rPr>
                                    <m:t>2</m:t>
                                  </m:r>
                                </m:sup>
                              </m:sSup>
                            </m:num>
                            <m:den>
                              <m:r>
                                <a:rPr lang="en-US" sz="2000" i="1">
                                  <a:latin typeface="Cambria Math" panose="02040503050406030204" pitchFamily="18" charset="0"/>
                                  <a:ea typeface="Cambria Math"/>
                                </a:rPr>
                                <m:t>1!</m:t>
                              </m:r>
                            </m:den>
                          </m:f>
                          <m:r>
                            <a:rPr lang="en-US" sz="2000" i="1">
                              <a:latin typeface="Cambria Math" panose="02040503050406030204" pitchFamily="18" charset="0"/>
                              <a:ea typeface="Cambria Math"/>
                            </a:rPr>
                            <m:t>+</m:t>
                          </m:r>
                          <m:f>
                            <m:fPr>
                              <m:ctrlPr>
                                <a:rPr lang="en-US" sz="2000" i="1">
                                  <a:latin typeface="Cambria Math" panose="02040503050406030204" pitchFamily="18" charset="0"/>
                                  <a:ea typeface="Cambria Math"/>
                                </a:rPr>
                              </m:ctrlPr>
                            </m:fPr>
                            <m:num>
                              <m:sSup>
                                <m:sSupPr>
                                  <m:ctrlPr>
                                    <a:rPr lang="en-US" sz="2000" i="1">
                                      <a:latin typeface="Cambria Math" panose="02040503050406030204" pitchFamily="18" charset="0"/>
                                      <a:ea typeface="Cambria Math"/>
                                    </a:rPr>
                                  </m:ctrlPr>
                                </m:sSupPr>
                                <m:e>
                                  <m:r>
                                    <a:rPr lang="en-US" sz="2000" i="1">
                                      <a:latin typeface="Cambria Math" panose="02040503050406030204" pitchFamily="18" charset="0"/>
                                      <a:ea typeface="Cambria Math"/>
                                    </a:rPr>
                                    <m:t>𝜆</m:t>
                                  </m:r>
                                </m:e>
                                <m:sup>
                                  <m:r>
                                    <a:rPr lang="en-US" sz="2000" i="1">
                                      <a:latin typeface="Cambria Math" panose="02040503050406030204" pitchFamily="18" charset="0"/>
                                      <a:ea typeface="Cambria Math"/>
                                    </a:rPr>
                                    <m:t>3</m:t>
                                  </m:r>
                                </m:sup>
                              </m:sSup>
                            </m:num>
                            <m:den>
                              <m:r>
                                <a:rPr lang="en-US" sz="2000" i="1">
                                  <a:latin typeface="Cambria Math" panose="02040503050406030204" pitchFamily="18" charset="0"/>
                                  <a:ea typeface="Cambria Math"/>
                                </a:rPr>
                                <m:t>2!</m:t>
                              </m:r>
                            </m:den>
                          </m:f>
                          <m:r>
                            <a:rPr lang="en-US" sz="2000" i="1">
                              <a:latin typeface="Cambria Math" panose="02040503050406030204" pitchFamily="18" charset="0"/>
                              <a:ea typeface="Cambria Math"/>
                            </a:rPr>
                            <m:t>+….</m:t>
                          </m:r>
                        </m:e>
                      </m:d>
                    </m:oMath>
                  </m:oMathPara>
                </a14:m>
                <a:endParaRPr lang="en-US" sz="2000" dirty="0">
                  <a:ea typeface="Cambria Math"/>
                </a:endParaRPr>
              </a:p>
              <a:p>
                <a:pPr marL="0" indent="0">
                  <a:buNone/>
                </a:pPr>
                <a14:m>
                  <m:oMathPara xmlns:m="http://schemas.openxmlformats.org/officeDocument/2006/math">
                    <m:oMathParaPr>
                      <m:jc m:val="left"/>
                    </m:oMathParaPr>
                    <m:oMath xmlns:m="http://schemas.openxmlformats.org/officeDocument/2006/math">
                      <m:r>
                        <a:rPr lang="en-US" sz="2000" i="1" smtClean="0">
                          <a:latin typeface="Cambria Math" panose="02040503050406030204" pitchFamily="18" charset="0"/>
                          <a:ea typeface="Cambria Math"/>
                        </a:rPr>
                        <m:t>=</m:t>
                      </m:r>
                      <m:sSup>
                        <m:sSupPr>
                          <m:ctrlPr>
                            <a:rPr lang="en-US" sz="2000" i="1">
                              <a:latin typeface="Cambria Math" panose="02040503050406030204" pitchFamily="18" charset="0"/>
                              <a:ea typeface="Cambria Math"/>
                            </a:rPr>
                          </m:ctrlPr>
                        </m:sSupPr>
                        <m:e>
                          <m:r>
                            <a:rPr lang="en-US" sz="2000" i="1">
                              <a:latin typeface="Cambria Math" panose="02040503050406030204" pitchFamily="18" charset="0"/>
                              <a:ea typeface="Cambria Math"/>
                            </a:rPr>
                            <m:t>𝜆</m:t>
                          </m:r>
                          <m:r>
                            <a:rPr lang="en-US" sz="2000" i="1">
                              <a:latin typeface="Cambria Math" panose="02040503050406030204" pitchFamily="18" charset="0"/>
                              <a:ea typeface="Cambria Math"/>
                            </a:rPr>
                            <m:t>𝑒</m:t>
                          </m:r>
                        </m:e>
                        <m:sup>
                          <m:r>
                            <a:rPr lang="en-US" sz="2000" i="1">
                              <a:latin typeface="Cambria Math" panose="02040503050406030204" pitchFamily="18" charset="0"/>
                              <a:ea typeface="Cambria Math"/>
                            </a:rPr>
                            <m:t>−</m:t>
                          </m:r>
                          <m:r>
                            <a:rPr lang="en-US" sz="2000" i="1">
                              <a:latin typeface="Cambria Math" panose="02040503050406030204" pitchFamily="18" charset="0"/>
                              <a:ea typeface="Cambria Math"/>
                            </a:rPr>
                            <m:t>𝜆</m:t>
                          </m:r>
                        </m:sup>
                      </m:sSup>
                      <m:d>
                        <m:dPr>
                          <m:ctrlPr>
                            <a:rPr lang="en-US" sz="2000" i="1">
                              <a:latin typeface="Cambria Math" panose="02040503050406030204" pitchFamily="18" charset="0"/>
                              <a:ea typeface="Cambria Math"/>
                            </a:rPr>
                          </m:ctrlPr>
                        </m:dPr>
                        <m:e>
                          <m:r>
                            <a:rPr lang="en-US" sz="2000" i="1">
                              <a:latin typeface="Cambria Math" panose="02040503050406030204" pitchFamily="18" charset="0"/>
                              <a:ea typeface="Cambria Math"/>
                            </a:rPr>
                            <m:t>1+</m:t>
                          </m:r>
                          <m:f>
                            <m:fPr>
                              <m:ctrlPr>
                                <a:rPr lang="en-US" sz="2000" i="1">
                                  <a:latin typeface="Cambria Math" panose="02040503050406030204" pitchFamily="18" charset="0"/>
                                  <a:ea typeface="Cambria Math"/>
                                </a:rPr>
                              </m:ctrlPr>
                            </m:fPr>
                            <m:num>
                              <m:r>
                                <a:rPr lang="en-US" sz="2000" i="1">
                                  <a:latin typeface="Cambria Math" panose="02040503050406030204" pitchFamily="18" charset="0"/>
                                  <a:ea typeface="Cambria Math"/>
                                </a:rPr>
                                <m:t>𝜆</m:t>
                              </m:r>
                            </m:num>
                            <m:den>
                              <m:r>
                                <a:rPr lang="en-US" sz="2000" i="1">
                                  <a:latin typeface="Cambria Math" panose="02040503050406030204" pitchFamily="18" charset="0"/>
                                  <a:ea typeface="Cambria Math"/>
                                </a:rPr>
                                <m:t>1!</m:t>
                              </m:r>
                            </m:den>
                          </m:f>
                          <m:r>
                            <a:rPr lang="en-US" sz="2000" i="1">
                              <a:latin typeface="Cambria Math" panose="02040503050406030204" pitchFamily="18" charset="0"/>
                              <a:ea typeface="Cambria Math"/>
                            </a:rPr>
                            <m:t>+</m:t>
                          </m:r>
                          <m:f>
                            <m:fPr>
                              <m:ctrlPr>
                                <a:rPr lang="en-US" sz="2000" i="1">
                                  <a:latin typeface="Cambria Math" panose="02040503050406030204" pitchFamily="18" charset="0"/>
                                  <a:ea typeface="Cambria Math"/>
                                </a:rPr>
                              </m:ctrlPr>
                            </m:fPr>
                            <m:num>
                              <m:sSup>
                                <m:sSupPr>
                                  <m:ctrlPr>
                                    <a:rPr lang="en-US" sz="2000" i="1">
                                      <a:latin typeface="Cambria Math" panose="02040503050406030204" pitchFamily="18" charset="0"/>
                                      <a:ea typeface="Cambria Math"/>
                                    </a:rPr>
                                  </m:ctrlPr>
                                </m:sSupPr>
                                <m:e>
                                  <m:r>
                                    <a:rPr lang="en-US" sz="2000" i="1">
                                      <a:latin typeface="Cambria Math" panose="02040503050406030204" pitchFamily="18" charset="0"/>
                                      <a:ea typeface="Cambria Math"/>
                                    </a:rPr>
                                    <m:t>𝜆</m:t>
                                  </m:r>
                                </m:e>
                                <m:sup>
                                  <m:r>
                                    <a:rPr lang="en-US" sz="2000" i="1">
                                      <a:latin typeface="Cambria Math" panose="02040503050406030204" pitchFamily="18" charset="0"/>
                                      <a:ea typeface="Cambria Math"/>
                                    </a:rPr>
                                    <m:t>2</m:t>
                                  </m:r>
                                </m:sup>
                              </m:sSup>
                            </m:num>
                            <m:den>
                              <m:r>
                                <a:rPr lang="en-US" sz="2000" i="1">
                                  <a:latin typeface="Cambria Math" panose="02040503050406030204" pitchFamily="18" charset="0"/>
                                  <a:ea typeface="Cambria Math"/>
                                </a:rPr>
                                <m:t>2!</m:t>
                              </m:r>
                            </m:den>
                          </m:f>
                          <m:r>
                            <a:rPr lang="en-US" sz="2000" i="1">
                              <a:latin typeface="Cambria Math" panose="02040503050406030204" pitchFamily="18" charset="0"/>
                              <a:ea typeface="Cambria Math"/>
                            </a:rPr>
                            <m:t>+….</m:t>
                          </m:r>
                        </m:e>
                      </m:d>
                    </m:oMath>
                  </m:oMathPara>
                </a14:m>
                <a:endParaRPr lang="en-US" sz="2000" dirty="0">
                  <a:ea typeface="Cambria Math"/>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ea typeface="Cambria Math"/>
                        </a:rPr>
                        <m:t>=</m:t>
                      </m:r>
                      <m:sSup>
                        <m:sSupPr>
                          <m:ctrlPr>
                            <a:rPr lang="en-US" sz="2000" i="1">
                              <a:latin typeface="Cambria Math" panose="02040503050406030204" pitchFamily="18" charset="0"/>
                              <a:ea typeface="Cambria Math"/>
                            </a:rPr>
                          </m:ctrlPr>
                        </m:sSupPr>
                        <m:e>
                          <m:r>
                            <a:rPr lang="en-US" sz="2000" i="1">
                              <a:latin typeface="Cambria Math" panose="02040503050406030204" pitchFamily="18" charset="0"/>
                              <a:ea typeface="Cambria Math"/>
                            </a:rPr>
                            <m:t>𝜆</m:t>
                          </m:r>
                          <m:r>
                            <a:rPr lang="en-US" sz="2000" i="1">
                              <a:latin typeface="Cambria Math" panose="02040503050406030204" pitchFamily="18" charset="0"/>
                              <a:ea typeface="Cambria Math"/>
                            </a:rPr>
                            <m:t>𝑒</m:t>
                          </m:r>
                        </m:e>
                        <m:sup>
                          <m:r>
                            <a:rPr lang="en-US" sz="2000" i="1">
                              <a:latin typeface="Cambria Math" panose="02040503050406030204" pitchFamily="18" charset="0"/>
                              <a:ea typeface="Cambria Math"/>
                            </a:rPr>
                            <m:t>−</m:t>
                          </m:r>
                          <m:r>
                            <a:rPr lang="en-US" sz="2000" i="1">
                              <a:latin typeface="Cambria Math" panose="02040503050406030204" pitchFamily="18" charset="0"/>
                              <a:ea typeface="Cambria Math"/>
                            </a:rPr>
                            <m:t>𝜆</m:t>
                          </m:r>
                        </m:sup>
                      </m:sSup>
                      <m:d>
                        <m:dPr>
                          <m:ctrlPr>
                            <a:rPr lang="en-US" sz="2000" i="1">
                              <a:latin typeface="Cambria Math" panose="02040503050406030204" pitchFamily="18" charset="0"/>
                              <a:ea typeface="Cambria Math"/>
                            </a:rPr>
                          </m:ctrlPr>
                        </m:dPr>
                        <m:e>
                          <m:r>
                            <a:rPr lang="en-US" sz="2000" i="1">
                              <a:latin typeface="Cambria Math" panose="02040503050406030204" pitchFamily="18" charset="0"/>
                              <a:ea typeface="Cambria Math"/>
                            </a:rPr>
                            <m:t>1+</m:t>
                          </m:r>
                          <m:f>
                            <m:fPr>
                              <m:ctrlPr>
                                <a:rPr lang="en-US" sz="2000" i="1">
                                  <a:latin typeface="Cambria Math" panose="02040503050406030204" pitchFamily="18" charset="0"/>
                                  <a:ea typeface="Cambria Math"/>
                                </a:rPr>
                              </m:ctrlPr>
                            </m:fPr>
                            <m:num>
                              <m:r>
                                <a:rPr lang="en-US" sz="2000" i="1">
                                  <a:latin typeface="Cambria Math" panose="02040503050406030204" pitchFamily="18" charset="0"/>
                                  <a:ea typeface="Cambria Math"/>
                                </a:rPr>
                                <m:t>𝜆</m:t>
                              </m:r>
                            </m:num>
                            <m:den>
                              <m:r>
                                <a:rPr lang="en-US" sz="2000" i="1">
                                  <a:latin typeface="Cambria Math" panose="02040503050406030204" pitchFamily="18" charset="0"/>
                                  <a:ea typeface="Cambria Math"/>
                                </a:rPr>
                                <m:t>1!</m:t>
                              </m:r>
                            </m:den>
                          </m:f>
                          <m:r>
                            <a:rPr lang="en-US" sz="2000" i="1">
                              <a:latin typeface="Cambria Math" panose="02040503050406030204" pitchFamily="18" charset="0"/>
                              <a:ea typeface="Cambria Math"/>
                            </a:rPr>
                            <m:t>+</m:t>
                          </m:r>
                          <m:f>
                            <m:fPr>
                              <m:ctrlPr>
                                <a:rPr lang="en-US" sz="2000" i="1">
                                  <a:latin typeface="Cambria Math" panose="02040503050406030204" pitchFamily="18" charset="0"/>
                                  <a:ea typeface="Cambria Math"/>
                                </a:rPr>
                              </m:ctrlPr>
                            </m:fPr>
                            <m:num>
                              <m:sSup>
                                <m:sSupPr>
                                  <m:ctrlPr>
                                    <a:rPr lang="en-US" sz="2000" i="1">
                                      <a:latin typeface="Cambria Math" panose="02040503050406030204" pitchFamily="18" charset="0"/>
                                      <a:ea typeface="Cambria Math"/>
                                    </a:rPr>
                                  </m:ctrlPr>
                                </m:sSupPr>
                                <m:e>
                                  <m:r>
                                    <a:rPr lang="en-US" sz="2000" i="1">
                                      <a:latin typeface="Cambria Math" panose="02040503050406030204" pitchFamily="18" charset="0"/>
                                      <a:ea typeface="Cambria Math"/>
                                    </a:rPr>
                                    <m:t>𝜆</m:t>
                                  </m:r>
                                </m:e>
                                <m:sup>
                                  <m:r>
                                    <a:rPr lang="en-US" sz="2000" i="1">
                                      <a:latin typeface="Cambria Math" panose="02040503050406030204" pitchFamily="18" charset="0"/>
                                      <a:ea typeface="Cambria Math"/>
                                    </a:rPr>
                                    <m:t>2</m:t>
                                  </m:r>
                                </m:sup>
                              </m:sSup>
                            </m:num>
                            <m:den>
                              <m:r>
                                <a:rPr lang="en-US" sz="2000" i="1">
                                  <a:latin typeface="Cambria Math" panose="02040503050406030204" pitchFamily="18" charset="0"/>
                                  <a:ea typeface="Cambria Math"/>
                                </a:rPr>
                                <m:t>2!</m:t>
                              </m:r>
                            </m:den>
                          </m:f>
                          <m:r>
                            <a:rPr lang="en-US" sz="2000" i="1">
                              <a:latin typeface="Cambria Math" panose="02040503050406030204" pitchFamily="18" charset="0"/>
                              <a:ea typeface="Cambria Math"/>
                            </a:rPr>
                            <m:t>+….</m:t>
                          </m:r>
                        </m:e>
                      </m:d>
                    </m:oMath>
                  </m:oMathPara>
                </a14:m>
                <a:endParaRPr lang="en-US" sz="2000" dirty="0">
                  <a:ea typeface="Cambria Math"/>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ea typeface="Cambria Math"/>
                        </a:rPr>
                        <m:t>=</m:t>
                      </m:r>
                      <m:sSup>
                        <m:sSupPr>
                          <m:ctrlPr>
                            <a:rPr lang="en-US" sz="2000" i="1">
                              <a:latin typeface="Cambria Math" panose="02040503050406030204" pitchFamily="18" charset="0"/>
                              <a:ea typeface="Cambria Math"/>
                            </a:rPr>
                          </m:ctrlPr>
                        </m:sSupPr>
                        <m:e>
                          <m:r>
                            <a:rPr lang="en-US" sz="2000" i="1">
                              <a:latin typeface="Cambria Math" panose="02040503050406030204" pitchFamily="18" charset="0"/>
                              <a:ea typeface="Cambria Math"/>
                            </a:rPr>
                            <m:t>𝜆</m:t>
                          </m:r>
                          <m:r>
                            <a:rPr lang="en-US" sz="2000" i="1">
                              <a:latin typeface="Cambria Math" panose="02040503050406030204" pitchFamily="18" charset="0"/>
                              <a:ea typeface="Cambria Math"/>
                            </a:rPr>
                            <m:t>𝑒</m:t>
                          </m:r>
                        </m:e>
                        <m:sup>
                          <m:r>
                            <a:rPr lang="en-US" sz="2000" i="1">
                              <a:latin typeface="Cambria Math" panose="02040503050406030204" pitchFamily="18" charset="0"/>
                              <a:ea typeface="Cambria Math"/>
                            </a:rPr>
                            <m:t>−</m:t>
                          </m:r>
                          <m:r>
                            <a:rPr lang="en-US" sz="2000" i="1">
                              <a:latin typeface="Cambria Math" panose="02040503050406030204" pitchFamily="18" charset="0"/>
                              <a:ea typeface="Cambria Math"/>
                            </a:rPr>
                            <m:t>𝜆</m:t>
                          </m:r>
                        </m:sup>
                      </m:sSup>
                      <m:sSup>
                        <m:sSupPr>
                          <m:ctrlPr>
                            <a:rPr lang="en-US" sz="2000" i="1" smtClean="0">
                              <a:latin typeface="Cambria Math" panose="02040503050406030204" pitchFamily="18" charset="0"/>
                              <a:ea typeface="Cambria Math"/>
                            </a:rPr>
                          </m:ctrlPr>
                        </m:sSupPr>
                        <m:e>
                          <m:r>
                            <a:rPr lang="en-US" sz="2000" i="1">
                              <a:latin typeface="Cambria Math" panose="02040503050406030204" pitchFamily="18" charset="0"/>
                              <a:ea typeface="Cambria Math"/>
                            </a:rPr>
                            <m:t>𝑒</m:t>
                          </m:r>
                        </m:e>
                        <m:sup>
                          <m:r>
                            <a:rPr lang="en-US" sz="2000" i="1">
                              <a:latin typeface="Cambria Math" panose="02040503050406030204" pitchFamily="18" charset="0"/>
                              <a:ea typeface="Cambria Math"/>
                            </a:rPr>
                            <m:t>𝜆</m:t>
                          </m:r>
                        </m:sup>
                      </m:sSup>
                      <m:r>
                        <a:rPr lang="en-US" sz="2000" b="0" i="1" smtClean="0">
                          <a:latin typeface="Cambria Math" panose="02040503050406030204" pitchFamily="18" charset="0"/>
                          <a:ea typeface="Cambria Math"/>
                        </a:rPr>
                        <m:t>=</m:t>
                      </m:r>
                      <m:r>
                        <a:rPr lang="en-US" sz="2000" i="1">
                          <a:latin typeface="Cambria Math" panose="02040503050406030204" pitchFamily="18" charset="0"/>
                          <a:ea typeface="Cambria Math"/>
                        </a:rPr>
                        <m:t>𝜆</m:t>
                      </m:r>
                    </m:oMath>
                  </m:oMathPara>
                </a14:m>
                <a:endParaRPr lang="en-US" sz="2000" dirty="0">
                  <a:ea typeface="Cambria Math"/>
                </a:endParaRPr>
              </a:p>
              <a:p>
                <a:pPr marL="0" indent="0">
                  <a:buNone/>
                </a:pPr>
                <a:r>
                  <a:rPr lang="en-US" sz="2000" dirty="0">
                    <a:ea typeface="Cambria Math"/>
                  </a:rPr>
                  <a:t>Mean </a:t>
                </a:r>
                <a14:m>
                  <m:oMath xmlns:m="http://schemas.openxmlformats.org/officeDocument/2006/math">
                    <m:r>
                      <a:rPr lang="en-US" sz="2000" i="1">
                        <a:latin typeface="Cambria Math" panose="02040503050406030204" pitchFamily="18" charset="0"/>
                        <a:ea typeface="Cambria Math"/>
                      </a:rPr>
                      <m:t>=</m:t>
                    </m:r>
                    <m:r>
                      <a:rPr lang="en-US" sz="2000" i="1">
                        <a:latin typeface="Cambria Math" panose="02040503050406030204" pitchFamily="18" charset="0"/>
                        <a:ea typeface="Cambria Math"/>
                      </a:rPr>
                      <m:t>𝜆</m:t>
                    </m:r>
                  </m:oMath>
                </a14:m>
                <a:r>
                  <a:rPr lang="en-US" sz="2000" dirty="0">
                    <a:ea typeface="Cambria Math"/>
                  </a:rPr>
                  <a:t> for Poisson distribution.</a:t>
                </a:r>
              </a:p>
              <a:p>
                <a:pPr marL="0" indent="0">
                  <a:buNone/>
                </a:pPr>
                <a:r>
                  <a:rPr lang="en-US" sz="2000" dirty="0"/>
                  <a:t>Variance of Poisson Distribution:</a:t>
                </a: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𝑉𝑎𝑟𝑖𝑎𝑛𝑐𝑒</m:t>
                      </m:r>
                      <m:r>
                        <a:rPr lang="en-US" sz="2000" i="1">
                          <a:latin typeface="Cambria Math" panose="02040503050406030204" pitchFamily="18" charset="0"/>
                        </a:rPr>
                        <m:t> </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a:rPr>
                            <m:t>𝜎</m:t>
                          </m:r>
                        </m:e>
                        <m:sup>
                          <m:r>
                            <a:rPr lang="en-US" sz="2000" i="1">
                              <a:latin typeface="Cambria Math" panose="02040503050406030204" pitchFamily="18" charset="0"/>
                            </a:rPr>
                            <m:t>2</m:t>
                          </m:r>
                        </m:sup>
                      </m:sSup>
                      <m:r>
                        <a:rPr lang="en-US" sz="2000" i="1">
                          <a:latin typeface="Cambria Math" panose="02040503050406030204" pitchFamily="18" charset="0"/>
                        </a:rPr>
                        <m:t>=</m:t>
                      </m:r>
                      <m:nary>
                        <m:naryPr>
                          <m:chr m:val="∑"/>
                          <m:ctrlPr>
                            <a:rPr lang="en-US" sz="2000" i="1" smtClean="0">
                              <a:latin typeface="Cambria Math" panose="02040503050406030204" pitchFamily="18" charset="0"/>
                            </a:rPr>
                          </m:ctrlPr>
                        </m:naryPr>
                        <m:sub>
                          <m:r>
                            <m:rPr>
                              <m:brk m:alnAt="23"/>
                            </m:rPr>
                            <a:rPr lang="en-US" sz="2000" i="1">
                              <a:latin typeface="Cambria Math" panose="02040503050406030204" pitchFamily="18" charset="0"/>
                            </a:rPr>
                            <m:t>𝑟</m:t>
                          </m:r>
                          <m:r>
                            <a:rPr lang="en-US" sz="2000" i="1">
                              <a:latin typeface="Cambria Math" panose="02040503050406030204" pitchFamily="18" charset="0"/>
                            </a:rPr>
                            <m:t>=0</m:t>
                          </m:r>
                        </m:sub>
                        <m:sup>
                          <m:r>
                            <a:rPr lang="en-US" sz="2000" i="1" smtClean="0">
                              <a:latin typeface="Cambria Math" panose="02040503050406030204" pitchFamily="18" charset="0"/>
                              <a:ea typeface="Cambria Math"/>
                            </a:rPr>
                            <m:t>∞</m:t>
                          </m:r>
                        </m:sup>
                        <m:e>
                          <m:sSup>
                            <m:sSupPr>
                              <m:ctrlPr>
                                <a:rPr lang="en-US" sz="2000" i="1">
                                  <a:latin typeface="Cambria Math" panose="02040503050406030204" pitchFamily="18" charset="0"/>
                                </a:rPr>
                              </m:ctrlPr>
                            </m:sSupPr>
                            <m:e>
                              <m:r>
                                <a:rPr lang="en-US" sz="2000" i="1">
                                  <a:latin typeface="Cambria Math" panose="02040503050406030204" pitchFamily="18" charset="0"/>
                                </a:rPr>
                                <m:t>𝑟</m:t>
                              </m:r>
                            </m:e>
                            <m:sup>
                              <m:r>
                                <a:rPr lang="en-US" sz="2000" i="1">
                                  <a:latin typeface="Cambria Math" panose="02040503050406030204" pitchFamily="18" charset="0"/>
                                </a:rPr>
                                <m:t>2</m:t>
                              </m:r>
                            </m:sup>
                          </m:sSup>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𝑟</m:t>
                              </m:r>
                            </m:e>
                          </m:d>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a:rPr>
                                <m:t>𝜇</m:t>
                              </m:r>
                            </m:e>
                            <m:sup>
                              <m:r>
                                <a:rPr lang="en-US" sz="2000" i="1">
                                  <a:latin typeface="Cambria Math" panose="02040503050406030204" pitchFamily="18" charset="0"/>
                                </a:rPr>
                                <m:t>2</m:t>
                              </m:r>
                            </m:sup>
                          </m:sSup>
                        </m:e>
                      </m:nary>
                    </m:oMath>
                  </m:oMathPara>
                </a14:m>
                <a:endParaRPr lang="en-US" sz="2000" dirty="0"/>
              </a:p>
              <a:p>
                <a:pPr marL="0" indent="0">
                  <a:buNone/>
                </a:pPr>
                <a:endParaRPr lang="en-US" sz="2000"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a:blip r:embed="rId2"/>
                <a:stretch>
                  <a:fillRect l="-815"/>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err="1">
                <a:ln>
                  <a:noFill/>
                </a:ln>
                <a:solidFill>
                  <a:schemeClr val="dk1"/>
                </a:solidFill>
                <a:effectLst/>
                <a:uLnTx/>
                <a:uFillTx/>
                <a:latin typeface="+mn-lt"/>
                <a:ea typeface="+mn-ea"/>
                <a:cs typeface="+mn-cs"/>
              </a:rPr>
              <a:t>Cont</a:t>
            </a:r>
            <a:r>
              <a:rPr lang="en-US" sz="2400" b="1" dirty="0"/>
              <a:t>…(CO4)</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7">
            <a:extLst>
              <a:ext uri="{FF2B5EF4-FFF2-40B4-BE49-F238E27FC236}">
                <a16:creationId xmlns:a16="http://schemas.microsoft.com/office/drawing/2014/main" id="{3F087171-8539-48AD-9366-2881B62CA0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71600" cy="685801"/>
          </a:xfrm>
          <a:prstGeom prst="rect">
            <a:avLst/>
          </a:prstGeom>
        </p:spPr>
      </p:pic>
      <p:sp>
        <p:nvSpPr>
          <p:cNvPr id="5" name="Footer Placeholder 4">
            <a:extLst>
              <a:ext uri="{FF2B5EF4-FFF2-40B4-BE49-F238E27FC236}">
                <a16:creationId xmlns:a16="http://schemas.microsoft.com/office/drawing/2014/main" id="{223C9877-1961-4DA2-BA85-64CDBF0DA4F7}"/>
              </a:ext>
            </a:extLst>
          </p:cNvPr>
          <p:cNvSpPr>
            <a:spLocks noGrp="1"/>
          </p:cNvSpPr>
          <p:nvPr>
            <p:ph type="ftr" sz="quarter" idx="11"/>
          </p:nvPr>
        </p:nvSpPr>
        <p:spPr/>
        <p:txBody>
          <a:bodyPr/>
          <a:lstStyle/>
          <a:p>
            <a:r>
              <a:rPr lang="en-US"/>
              <a:t>Faculty Name   Kunti Mishra   Unit IV</a:t>
            </a:r>
            <a:endParaRPr lang="en-US" dirty="0"/>
          </a:p>
        </p:txBody>
      </p:sp>
      <p:sp>
        <p:nvSpPr>
          <p:cNvPr id="2" name="Date Placeholder 1">
            <a:extLst>
              <a:ext uri="{FF2B5EF4-FFF2-40B4-BE49-F238E27FC236}">
                <a16:creationId xmlns:a16="http://schemas.microsoft.com/office/drawing/2014/main" id="{15358B82-C13C-4927-8D6F-6FB3E3BDD45F}"/>
              </a:ext>
            </a:extLst>
          </p:cNvPr>
          <p:cNvSpPr>
            <a:spLocks noGrp="1"/>
          </p:cNvSpPr>
          <p:nvPr>
            <p:ph type="dt" sz="half" idx="10"/>
          </p:nvPr>
        </p:nvSpPr>
        <p:spPr/>
        <p:txBody>
          <a:bodyPr/>
          <a:lstStyle/>
          <a:p>
            <a:fld id="{63510A7A-3FF6-4620-B48D-35EAEE14CE4D}" type="datetime1">
              <a:rPr lang="en-US" smtClean="0"/>
              <a:t>1/6/2023</a:t>
            </a:fld>
            <a:endParaRPr lang="en-US"/>
          </a:p>
        </p:txBody>
      </p:sp>
    </p:spTree>
    <p:extLst>
      <p:ext uri="{BB962C8B-B14F-4D97-AF65-F5344CB8AC3E}">
        <p14:creationId xmlns:p14="http://schemas.microsoft.com/office/powerpoint/2010/main" val="235949121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fontScale="92500"/>
              </a:bodyPr>
              <a:lstStyle/>
              <a:p>
                <a:pPr marL="0" indent="0">
                  <a:buNone/>
                </a:pPr>
                <a14:m>
                  <m:oMathPara xmlns:m="http://schemas.openxmlformats.org/officeDocument/2006/math">
                    <m:oMathParaPr>
                      <m:jc m:val="left"/>
                    </m:oMathParaPr>
                    <m:oMath xmlns:m="http://schemas.openxmlformats.org/officeDocument/2006/math">
                      <m:r>
                        <a:rPr lang="en-US" sz="2200" i="1" smtClean="0">
                          <a:latin typeface="Cambria Math"/>
                        </a:rPr>
                        <m:t>=</m:t>
                      </m:r>
                      <m:nary>
                        <m:naryPr>
                          <m:chr m:val="∑"/>
                          <m:ctrlPr>
                            <a:rPr lang="en-US" sz="2200" i="1">
                              <a:latin typeface="Cambria Math" panose="02040503050406030204" pitchFamily="18" charset="0"/>
                            </a:rPr>
                          </m:ctrlPr>
                        </m:naryPr>
                        <m:sub>
                          <m:r>
                            <m:rPr>
                              <m:brk m:alnAt="23"/>
                            </m:rPr>
                            <a:rPr lang="en-US" sz="2200" i="1">
                              <a:latin typeface="Cambria Math"/>
                            </a:rPr>
                            <m:t>𝑟</m:t>
                          </m:r>
                          <m:r>
                            <a:rPr lang="en-US" sz="2200" i="1">
                              <a:latin typeface="Cambria Math"/>
                            </a:rPr>
                            <m:t>=0</m:t>
                          </m:r>
                        </m:sub>
                        <m:sup>
                          <m:r>
                            <a:rPr lang="en-US" sz="2200" i="1">
                              <a:latin typeface="Cambria Math"/>
                              <a:ea typeface="Cambria Math"/>
                            </a:rPr>
                            <m:t>∞</m:t>
                          </m:r>
                        </m:sup>
                        <m:e>
                          <m:sSup>
                            <m:sSupPr>
                              <m:ctrlPr>
                                <a:rPr lang="en-US" sz="2200" i="1">
                                  <a:latin typeface="Cambria Math" panose="02040503050406030204" pitchFamily="18" charset="0"/>
                                </a:rPr>
                              </m:ctrlPr>
                            </m:sSupPr>
                            <m:e>
                              <m:r>
                                <a:rPr lang="en-US" sz="2200" i="1">
                                  <a:latin typeface="Cambria Math"/>
                                </a:rPr>
                                <m:t>𝑟</m:t>
                              </m:r>
                            </m:e>
                            <m:sup>
                              <m:r>
                                <a:rPr lang="en-US" sz="2200" i="1">
                                  <a:latin typeface="Cambria Math"/>
                                </a:rPr>
                                <m:t>2</m:t>
                              </m:r>
                            </m:sup>
                          </m:sSup>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m:t>
                                  </m:r>
                                  <m:r>
                                    <a:rPr lang="en-US" sz="2200" i="1">
                                      <a:latin typeface="Cambria Math"/>
                                      <a:ea typeface="Cambria Math"/>
                                    </a:rPr>
                                    <m:t>𝜆</m:t>
                                  </m:r>
                                </m:sup>
                              </m:sSup>
                              <m:sSup>
                                <m:sSupPr>
                                  <m:ctrlPr>
                                    <a:rPr lang="en-US" sz="2200" i="1">
                                      <a:latin typeface="Cambria Math" panose="02040503050406030204" pitchFamily="18" charset="0"/>
                                    </a:rPr>
                                  </m:ctrlPr>
                                </m:sSupPr>
                                <m:e>
                                  <m:r>
                                    <a:rPr lang="en-US" sz="2200" i="1">
                                      <a:latin typeface="Cambria Math"/>
                                      <a:ea typeface="Cambria Math"/>
                                    </a:rPr>
                                    <m:t>𝜆</m:t>
                                  </m:r>
                                </m:e>
                                <m:sup>
                                  <m:r>
                                    <a:rPr lang="en-US" sz="2200" i="1">
                                      <a:latin typeface="Cambria Math"/>
                                    </a:rPr>
                                    <m:t>𝑟</m:t>
                                  </m:r>
                                </m:sup>
                              </m:sSup>
                            </m:num>
                            <m:den>
                              <m:r>
                                <a:rPr lang="en-US" sz="2200" i="1">
                                  <a:latin typeface="Cambria Math"/>
                                </a:rPr>
                                <m:t>𝑟</m:t>
                              </m:r>
                              <m:r>
                                <a:rPr lang="en-US" sz="2200" i="1">
                                  <a:latin typeface="Cambria Math"/>
                                  <a:ea typeface="Cambria Math"/>
                                </a:rPr>
                                <m:t>!</m:t>
                              </m:r>
                            </m:den>
                          </m:f>
                          <m:r>
                            <a:rPr lang="en-US" sz="2200" i="1">
                              <a:latin typeface="Cambria Math"/>
                            </a:rPr>
                            <m:t>−</m:t>
                          </m:r>
                          <m:sSup>
                            <m:sSupPr>
                              <m:ctrlPr>
                                <a:rPr lang="en-US" sz="2200" i="1">
                                  <a:latin typeface="Cambria Math" panose="02040503050406030204" pitchFamily="18" charset="0"/>
                                </a:rPr>
                              </m:ctrlPr>
                            </m:sSupPr>
                            <m:e>
                              <m:r>
                                <a:rPr lang="en-US" sz="2200" i="1">
                                  <a:latin typeface="Cambria Math"/>
                                  <a:ea typeface="Cambria Math"/>
                                </a:rPr>
                                <m:t>𝜇</m:t>
                              </m:r>
                            </m:e>
                            <m:sup>
                              <m:r>
                                <a:rPr lang="en-US" sz="2200" i="1">
                                  <a:latin typeface="Cambria Math"/>
                                </a:rPr>
                                <m:t>2</m:t>
                              </m:r>
                            </m:sup>
                          </m:sSup>
                        </m:e>
                      </m:nary>
                    </m:oMath>
                  </m:oMathPara>
                </a14:m>
                <a:endParaRPr lang="en-US" sz="2200" dirty="0"/>
              </a:p>
              <a:p>
                <a:pPr marL="0" indent="0">
                  <a:buNone/>
                </a:pPr>
                <a14:m>
                  <m:oMathPara xmlns:m="http://schemas.openxmlformats.org/officeDocument/2006/math">
                    <m:oMathParaPr>
                      <m:jc m:val="left"/>
                    </m:oMathParaPr>
                    <m:oMath xmlns:m="http://schemas.openxmlformats.org/officeDocument/2006/math">
                      <m:r>
                        <a:rPr lang="en-US" sz="2200" b="0" i="1" smtClean="0">
                          <a:latin typeface="Cambria Math"/>
                        </a:rPr>
                        <m:t>=</m:t>
                      </m:r>
                      <m:sSup>
                        <m:sSupPr>
                          <m:ctrlPr>
                            <a:rPr lang="en-US" sz="2200" b="0" i="1" smtClean="0">
                              <a:latin typeface="Cambria Math" panose="02040503050406030204" pitchFamily="18" charset="0"/>
                            </a:rPr>
                          </m:ctrlPr>
                        </m:sSupPr>
                        <m:e>
                          <m:r>
                            <a:rPr lang="en-US" sz="2200" b="0" i="1" smtClean="0">
                              <a:latin typeface="Cambria Math"/>
                            </a:rPr>
                            <m:t>𝑒</m:t>
                          </m:r>
                        </m:e>
                        <m:sup>
                          <m:r>
                            <a:rPr lang="en-US" sz="2200" b="0" i="1" smtClean="0">
                              <a:latin typeface="Cambria Math"/>
                            </a:rPr>
                            <m:t>−</m:t>
                          </m:r>
                          <m:r>
                            <a:rPr lang="en-US" sz="2200" b="0" i="1" smtClean="0">
                              <a:latin typeface="Cambria Math"/>
                              <a:ea typeface="Cambria Math"/>
                            </a:rPr>
                            <m:t>𝜆</m:t>
                          </m:r>
                        </m:sup>
                      </m:sSup>
                      <m:nary>
                        <m:naryPr>
                          <m:chr m:val="∑"/>
                          <m:ctrlPr>
                            <a:rPr lang="en-US" sz="2200" i="1">
                              <a:latin typeface="Cambria Math" panose="02040503050406030204" pitchFamily="18" charset="0"/>
                            </a:rPr>
                          </m:ctrlPr>
                        </m:naryPr>
                        <m:sub>
                          <m:r>
                            <m:rPr>
                              <m:brk m:alnAt="23"/>
                            </m:rPr>
                            <a:rPr lang="en-US" sz="2200" i="1">
                              <a:latin typeface="Cambria Math"/>
                            </a:rPr>
                            <m:t>𝑟</m:t>
                          </m:r>
                          <m:r>
                            <a:rPr lang="en-US" sz="2200" i="1">
                              <a:latin typeface="Cambria Math"/>
                            </a:rPr>
                            <m:t>=0</m:t>
                          </m:r>
                        </m:sub>
                        <m:sup>
                          <m:r>
                            <a:rPr lang="en-US" sz="2200" i="1">
                              <a:latin typeface="Cambria Math"/>
                              <a:ea typeface="Cambria Math"/>
                            </a:rPr>
                            <m:t>∞</m:t>
                          </m:r>
                        </m:sup>
                        <m:e>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i="1">
                                      <a:latin typeface="Cambria Math"/>
                                    </a:rPr>
                                    <m:t>𝑟</m:t>
                                  </m:r>
                                </m:e>
                                <m:sup>
                                  <m:r>
                                    <a:rPr lang="en-US" sz="2200" i="1">
                                      <a:latin typeface="Cambria Math"/>
                                    </a:rPr>
                                    <m:t>2</m:t>
                                  </m:r>
                                </m:sup>
                              </m:sSup>
                              <m:sSup>
                                <m:sSupPr>
                                  <m:ctrlPr>
                                    <a:rPr lang="en-US" sz="2200" i="1">
                                      <a:latin typeface="Cambria Math" panose="02040503050406030204" pitchFamily="18" charset="0"/>
                                    </a:rPr>
                                  </m:ctrlPr>
                                </m:sSupPr>
                                <m:e>
                                  <m:r>
                                    <a:rPr lang="en-US" sz="2200" i="1">
                                      <a:latin typeface="Cambria Math"/>
                                      <a:ea typeface="Cambria Math"/>
                                    </a:rPr>
                                    <m:t>𝜆</m:t>
                                  </m:r>
                                </m:e>
                                <m:sup>
                                  <m:r>
                                    <a:rPr lang="en-US" sz="2200" i="1">
                                      <a:latin typeface="Cambria Math"/>
                                    </a:rPr>
                                    <m:t>𝑟</m:t>
                                  </m:r>
                                </m:sup>
                              </m:sSup>
                            </m:num>
                            <m:den>
                              <m:r>
                                <a:rPr lang="en-US" sz="2200" i="1">
                                  <a:latin typeface="Cambria Math"/>
                                </a:rPr>
                                <m:t>𝑟</m:t>
                              </m:r>
                              <m:r>
                                <a:rPr lang="en-US" sz="2200" i="1">
                                  <a:latin typeface="Cambria Math"/>
                                  <a:ea typeface="Cambria Math"/>
                                </a:rPr>
                                <m:t>!</m:t>
                              </m:r>
                            </m:den>
                          </m:f>
                          <m:r>
                            <a:rPr lang="en-US" sz="2200" i="1">
                              <a:latin typeface="Cambria Math"/>
                            </a:rPr>
                            <m:t>−</m:t>
                          </m:r>
                          <m:sSup>
                            <m:sSupPr>
                              <m:ctrlPr>
                                <a:rPr lang="en-US" sz="2200" i="1">
                                  <a:latin typeface="Cambria Math" panose="02040503050406030204" pitchFamily="18" charset="0"/>
                                </a:rPr>
                              </m:ctrlPr>
                            </m:sSupPr>
                            <m:e>
                              <m:r>
                                <a:rPr lang="en-US" sz="2200" i="1" smtClean="0">
                                  <a:latin typeface="Cambria Math"/>
                                  <a:ea typeface="Cambria Math"/>
                                </a:rPr>
                                <m:t>𝜆</m:t>
                              </m:r>
                            </m:e>
                            <m:sup>
                              <m:r>
                                <a:rPr lang="en-US" sz="2200" i="1">
                                  <a:latin typeface="Cambria Math"/>
                                </a:rPr>
                                <m:t>2</m:t>
                              </m:r>
                            </m:sup>
                          </m:sSup>
                        </m:e>
                      </m:nary>
                    </m:oMath>
                  </m:oMathPara>
                </a14:m>
                <a:endParaRPr lang="en-US" sz="2200" dirty="0"/>
              </a:p>
              <a:p>
                <a:pPr marL="0" indent="0">
                  <a:buNone/>
                </a:pPr>
                <a14:m>
                  <m:oMathPara xmlns:m="http://schemas.openxmlformats.org/officeDocument/2006/math">
                    <m:oMathParaPr>
                      <m:jc m:val="left"/>
                    </m:oMathParaPr>
                    <m:oMath xmlns:m="http://schemas.openxmlformats.org/officeDocument/2006/math">
                      <m:r>
                        <a:rPr lang="en-US" sz="2200" b="0" i="1" smtClean="0">
                          <a:latin typeface="Cambria Math"/>
                        </a:rPr>
                        <m:t>=</m:t>
                      </m:r>
                      <m:sSup>
                        <m:sSupPr>
                          <m:ctrlPr>
                            <a:rPr lang="en-US" sz="2200" b="0" i="1" smtClean="0">
                              <a:latin typeface="Cambria Math" panose="02040503050406030204" pitchFamily="18" charset="0"/>
                            </a:rPr>
                          </m:ctrlPr>
                        </m:sSupPr>
                        <m:e>
                          <m:r>
                            <a:rPr lang="en-US" sz="2200" b="0" i="1" smtClean="0">
                              <a:latin typeface="Cambria Math"/>
                            </a:rPr>
                            <m:t>𝑒</m:t>
                          </m:r>
                        </m:e>
                        <m:sup>
                          <m:r>
                            <a:rPr lang="en-US" sz="2200" b="0" i="1" smtClean="0">
                              <a:latin typeface="Cambria Math"/>
                            </a:rPr>
                            <m:t>−</m:t>
                          </m:r>
                          <m:r>
                            <a:rPr lang="en-US" sz="2200" b="0" i="1" smtClean="0">
                              <a:latin typeface="Cambria Math"/>
                              <a:ea typeface="Cambria Math"/>
                            </a:rPr>
                            <m:t>𝜆</m:t>
                          </m:r>
                        </m:sup>
                      </m:sSup>
                      <m:d>
                        <m:dPr>
                          <m:begChr m:val="["/>
                          <m:endChr m:val="]"/>
                          <m:ctrlPr>
                            <a:rPr lang="en-US" sz="2200" b="0" i="1" smtClean="0">
                              <a:latin typeface="Cambria Math" panose="02040503050406030204" pitchFamily="18" charset="0"/>
                            </a:rPr>
                          </m:ctrlPr>
                        </m:dPr>
                        <m:e>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b="0" i="1" smtClean="0">
                                      <a:latin typeface="Cambria Math"/>
                                    </a:rPr>
                                    <m:t>1</m:t>
                                  </m:r>
                                </m:e>
                                <m:sup>
                                  <m:r>
                                    <a:rPr lang="en-US" sz="2200" i="1">
                                      <a:latin typeface="Cambria Math"/>
                                    </a:rPr>
                                    <m:t>2</m:t>
                                  </m:r>
                                </m:sup>
                              </m:sSup>
                              <m:sSup>
                                <m:sSupPr>
                                  <m:ctrlPr>
                                    <a:rPr lang="en-US" sz="2200" i="1">
                                      <a:latin typeface="Cambria Math" panose="02040503050406030204" pitchFamily="18" charset="0"/>
                                    </a:rPr>
                                  </m:ctrlPr>
                                </m:sSupPr>
                                <m:e>
                                  <m:r>
                                    <a:rPr lang="en-US" sz="2200" i="1">
                                      <a:latin typeface="Cambria Math"/>
                                      <a:ea typeface="Cambria Math"/>
                                    </a:rPr>
                                    <m:t>𝜆</m:t>
                                  </m:r>
                                </m:e>
                                <m:sup>
                                  <m:r>
                                    <a:rPr lang="en-US" sz="2200" b="0" i="1" smtClean="0">
                                      <a:latin typeface="Cambria Math"/>
                                      <a:ea typeface="Cambria Math"/>
                                    </a:rPr>
                                    <m:t>1</m:t>
                                  </m:r>
                                </m:sup>
                              </m:sSup>
                            </m:num>
                            <m:den>
                              <m:r>
                                <a:rPr lang="en-US" sz="2200" b="0" i="1" smtClean="0">
                                  <a:latin typeface="Cambria Math"/>
                                </a:rPr>
                                <m:t>1</m:t>
                              </m:r>
                              <m:r>
                                <a:rPr lang="en-US" sz="2200" i="1">
                                  <a:latin typeface="Cambria Math"/>
                                  <a:ea typeface="Cambria Math"/>
                                </a:rPr>
                                <m:t>!</m:t>
                              </m:r>
                            </m:den>
                          </m:f>
                          <m:r>
                            <a:rPr lang="en-US" sz="2200" b="0" i="1" smtClean="0">
                              <a:latin typeface="Cambria Math"/>
                              <a:ea typeface="Cambria Math"/>
                            </a:rPr>
                            <m:t>+</m:t>
                          </m:r>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b="0" i="1" smtClean="0">
                                      <a:latin typeface="Cambria Math"/>
                                    </a:rPr>
                                    <m:t>2</m:t>
                                  </m:r>
                                </m:e>
                                <m:sup>
                                  <m:r>
                                    <a:rPr lang="en-US" sz="2200" i="1">
                                      <a:latin typeface="Cambria Math"/>
                                    </a:rPr>
                                    <m:t>2</m:t>
                                  </m:r>
                                </m:sup>
                              </m:sSup>
                              <m:sSup>
                                <m:sSupPr>
                                  <m:ctrlPr>
                                    <a:rPr lang="en-US" sz="2200" i="1">
                                      <a:latin typeface="Cambria Math" panose="02040503050406030204" pitchFamily="18" charset="0"/>
                                    </a:rPr>
                                  </m:ctrlPr>
                                </m:sSupPr>
                                <m:e>
                                  <m:r>
                                    <a:rPr lang="en-US" sz="2200" i="1">
                                      <a:latin typeface="Cambria Math"/>
                                      <a:ea typeface="Cambria Math"/>
                                    </a:rPr>
                                    <m:t>𝜆</m:t>
                                  </m:r>
                                </m:e>
                                <m:sup>
                                  <m:r>
                                    <a:rPr lang="en-US" sz="2200" b="0" i="1" smtClean="0">
                                      <a:latin typeface="Cambria Math"/>
                                      <a:ea typeface="Cambria Math"/>
                                    </a:rPr>
                                    <m:t>2</m:t>
                                  </m:r>
                                </m:sup>
                              </m:sSup>
                            </m:num>
                            <m:den>
                              <m:r>
                                <a:rPr lang="en-US" sz="2200" b="0" i="1" smtClean="0">
                                  <a:latin typeface="Cambria Math"/>
                                </a:rPr>
                                <m:t>2</m:t>
                              </m:r>
                              <m:r>
                                <a:rPr lang="en-US" sz="2200" i="1">
                                  <a:latin typeface="Cambria Math"/>
                                  <a:ea typeface="Cambria Math"/>
                                </a:rPr>
                                <m:t>!</m:t>
                              </m:r>
                            </m:den>
                          </m:f>
                          <m:r>
                            <a:rPr lang="en-US" sz="2200" b="0" i="1" smtClean="0">
                              <a:latin typeface="Cambria Math"/>
                              <a:ea typeface="Cambria Math"/>
                            </a:rPr>
                            <m:t>+</m:t>
                          </m:r>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b="0" i="1" smtClean="0">
                                      <a:latin typeface="Cambria Math"/>
                                    </a:rPr>
                                    <m:t>3</m:t>
                                  </m:r>
                                </m:e>
                                <m:sup>
                                  <m:r>
                                    <a:rPr lang="en-US" sz="2200" i="1">
                                      <a:latin typeface="Cambria Math"/>
                                    </a:rPr>
                                    <m:t>2</m:t>
                                  </m:r>
                                </m:sup>
                              </m:sSup>
                              <m:sSup>
                                <m:sSupPr>
                                  <m:ctrlPr>
                                    <a:rPr lang="en-US" sz="2200" i="1">
                                      <a:latin typeface="Cambria Math" panose="02040503050406030204" pitchFamily="18" charset="0"/>
                                    </a:rPr>
                                  </m:ctrlPr>
                                </m:sSupPr>
                                <m:e>
                                  <m:r>
                                    <a:rPr lang="en-US" sz="2200" i="1">
                                      <a:latin typeface="Cambria Math"/>
                                      <a:ea typeface="Cambria Math"/>
                                    </a:rPr>
                                    <m:t>𝜆</m:t>
                                  </m:r>
                                </m:e>
                                <m:sup>
                                  <m:r>
                                    <a:rPr lang="en-US" sz="2200" b="0" i="1" smtClean="0">
                                      <a:latin typeface="Cambria Math"/>
                                      <a:ea typeface="Cambria Math"/>
                                    </a:rPr>
                                    <m:t>3</m:t>
                                  </m:r>
                                </m:sup>
                              </m:sSup>
                            </m:num>
                            <m:den>
                              <m:r>
                                <a:rPr lang="en-US" sz="2200" b="0" i="1" smtClean="0">
                                  <a:latin typeface="Cambria Math"/>
                                </a:rPr>
                                <m:t>3</m:t>
                              </m:r>
                              <m:r>
                                <a:rPr lang="en-US" sz="2200" i="1">
                                  <a:latin typeface="Cambria Math"/>
                                  <a:ea typeface="Cambria Math"/>
                                </a:rPr>
                                <m:t>!</m:t>
                              </m:r>
                            </m:den>
                          </m:f>
                          <m:r>
                            <a:rPr lang="en-US" sz="2200" b="0" i="1" smtClean="0">
                              <a:latin typeface="Cambria Math"/>
                              <a:ea typeface="Cambria Math"/>
                            </a:rPr>
                            <m:t>+…</m:t>
                          </m:r>
                        </m:e>
                      </m:d>
                      <m:r>
                        <a:rPr lang="en-US" sz="2200" b="0" i="1" smtClean="0">
                          <a:latin typeface="Cambria Math"/>
                        </a:rPr>
                        <m:t>−</m:t>
                      </m:r>
                      <m:sSup>
                        <m:sSupPr>
                          <m:ctrlPr>
                            <a:rPr lang="en-US" sz="2200" i="1">
                              <a:latin typeface="Cambria Math" panose="02040503050406030204" pitchFamily="18" charset="0"/>
                            </a:rPr>
                          </m:ctrlPr>
                        </m:sSupPr>
                        <m:e>
                          <m:r>
                            <a:rPr lang="en-US" sz="2200" i="1">
                              <a:latin typeface="Cambria Math"/>
                              <a:ea typeface="Cambria Math"/>
                            </a:rPr>
                            <m:t>𝜆</m:t>
                          </m:r>
                        </m:e>
                        <m:sup>
                          <m:r>
                            <a:rPr lang="en-US" sz="2200" i="1">
                              <a:latin typeface="Cambria Math"/>
                            </a:rPr>
                            <m:t>2</m:t>
                          </m:r>
                        </m:sup>
                      </m:sSup>
                    </m:oMath>
                  </m:oMathPara>
                </a14:m>
                <a:endParaRPr lang="en-US" sz="2200" dirty="0"/>
              </a:p>
              <a:p>
                <a:pPr marL="0" indent="0">
                  <a:buNone/>
                </a:pPr>
                <a14:m>
                  <m:oMathPara xmlns:m="http://schemas.openxmlformats.org/officeDocument/2006/math">
                    <m:oMathParaPr>
                      <m:jc m:val="left"/>
                    </m:oMathParaPr>
                    <m:oMath xmlns:m="http://schemas.openxmlformats.org/officeDocument/2006/math">
                      <m:r>
                        <a:rPr lang="en-US" sz="2200" i="1">
                          <a:latin typeface="Cambria Math"/>
                        </a:rPr>
                        <m:t>=</m:t>
                      </m:r>
                      <m:sSup>
                        <m:sSupPr>
                          <m:ctrlPr>
                            <a:rPr lang="en-US" sz="2200" i="1">
                              <a:latin typeface="Cambria Math" panose="02040503050406030204" pitchFamily="18" charset="0"/>
                            </a:rPr>
                          </m:ctrlPr>
                        </m:sSupPr>
                        <m:e>
                          <m:r>
                            <a:rPr lang="en-US" sz="2200" i="1">
                              <a:latin typeface="Cambria Math"/>
                              <a:ea typeface="Cambria Math"/>
                            </a:rPr>
                            <m:t>𝜆</m:t>
                          </m:r>
                          <m:r>
                            <a:rPr lang="en-US" sz="2200" i="1">
                              <a:latin typeface="Cambria Math"/>
                            </a:rPr>
                            <m:t>𝑒</m:t>
                          </m:r>
                        </m:e>
                        <m:sup>
                          <m:r>
                            <a:rPr lang="en-US" sz="2200" i="1">
                              <a:latin typeface="Cambria Math"/>
                            </a:rPr>
                            <m:t>−</m:t>
                          </m:r>
                          <m:r>
                            <a:rPr lang="en-US" sz="2200" i="1">
                              <a:latin typeface="Cambria Math"/>
                              <a:ea typeface="Cambria Math"/>
                            </a:rPr>
                            <m:t>𝜆</m:t>
                          </m:r>
                        </m:sup>
                      </m:sSup>
                      <m:d>
                        <m:dPr>
                          <m:begChr m:val="["/>
                          <m:endChr m:val="]"/>
                          <m:ctrlPr>
                            <a:rPr lang="en-US" sz="2200" i="1">
                              <a:latin typeface="Cambria Math" panose="02040503050406030204" pitchFamily="18" charset="0"/>
                            </a:rPr>
                          </m:ctrlPr>
                        </m:dPr>
                        <m:e>
                          <m:r>
                            <a:rPr lang="en-US" sz="2200" b="0" i="1" smtClean="0">
                              <a:latin typeface="Cambria Math"/>
                            </a:rPr>
                            <m:t>1</m:t>
                          </m:r>
                          <m:r>
                            <a:rPr lang="en-US" sz="2200" i="1">
                              <a:latin typeface="Cambria Math"/>
                              <a:ea typeface="Cambria Math"/>
                            </a:rPr>
                            <m:t>+</m:t>
                          </m:r>
                          <m:f>
                            <m:fPr>
                              <m:ctrlPr>
                                <a:rPr lang="en-US" sz="2200" i="1">
                                  <a:latin typeface="Cambria Math" panose="02040503050406030204" pitchFamily="18" charset="0"/>
                                </a:rPr>
                              </m:ctrlPr>
                            </m:fPr>
                            <m:num>
                              <m:r>
                                <a:rPr lang="en-US" sz="2200" b="0" i="1" smtClean="0">
                                  <a:latin typeface="Cambria Math"/>
                                </a:rPr>
                                <m:t>2</m:t>
                              </m:r>
                              <m:r>
                                <a:rPr lang="en-US" sz="2200" i="1">
                                  <a:latin typeface="Cambria Math"/>
                                  <a:ea typeface="Cambria Math"/>
                                </a:rPr>
                                <m:t>𝜆</m:t>
                              </m:r>
                            </m:num>
                            <m:den>
                              <m:r>
                                <a:rPr lang="en-US" sz="2200" b="0" i="1" smtClean="0">
                                  <a:latin typeface="Cambria Math"/>
                                  <a:ea typeface="Cambria Math"/>
                                </a:rPr>
                                <m:t>1</m:t>
                              </m:r>
                              <m:r>
                                <a:rPr lang="en-US" sz="2200" i="1">
                                  <a:latin typeface="Cambria Math"/>
                                  <a:ea typeface="Cambria Math"/>
                                </a:rPr>
                                <m:t>!</m:t>
                              </m:r>
                            </m:den>
                          </m:f>
                          <m:r>
                            <a:rPr lang="en-US" sz="2200" i="1">
                              <a:latin typeface="Cambria Math"/>
                              <a:ea typeface="Cambria Math"/>
                            </a:rPr>
                            <m:t>+</m:t>
                          </m:r>
                          <m:f>
                            <m:fPr>
                              <m:ctrlPr>
                                <a:rPr lang="en-US" sz="2200" i="1">
                                  <a:latin typeface="Cambria Math" panose="02040503050406030204" pitchFamily="18" charset="0"/>
                                </a:rPr>
                              </m:ctrlPr>
                            </m:fPr>
                            <m:num>
                              <m:r>
                                <a:rPr lang="en-US" sz="2200" b="0" i="1" smtClean="0">
                                  <a:latin typeface="Cambria Math"/>
                                </a:rPr>
                                <m:t>3</m:t>
                              </m:r>
                              <m:sSup>
                                <m:sSupPr>
                                  <m:ctrlPr>
                                    <a:rPr lang="en-US" sz="2200" i="1">
                                      <a:latin typeface="Cambria Math" panose="02040503050406030204" pitchFamily="18" charset="0"/>
                                    </a:rPr>
                                  </m:ctrlPr>
                                </m:sSupPr>
                                <m:e>
                                  <m:r>
                                    <a:rPr lang="en-US" sz="2200" i="1">
                                      <a:latin typeface="Cambria Math"/>
                                      <a:ea typeface="Cambria Math"/>
                                    </a:rPr>
                                    <m:t>𝜆</m:t>
                                  </m:r>
                                </m:e>
                                <m:sup>
                                  <m:r>
                                    <a:rPr lang="en-US" sz="2200" i="1">
                                      <a:latin typeface="Cambria Math"/>
                                      <a:ea typeface="Cambria Math"/>
                                    </a:rPr>
                                    <m:t>2</m:t>
                                  </m:r>
                                </m:sup>
                              </m:sSup>
                            </m:num>
                            <m:den>
                              <m:r>
                                <a:rPr lang="en-US" sz="2200" b="0" i="1" smtClean="0">
                                  <a:latin typeface="Cambria Math"/>
                                  <a:ea typeface="Cambria Math"/>
                                </a:rPr>
                                <m:t>2</m:t>
                              </m:r>
                              <m:r>
                                <a:rPr lang="en-US" sz="2200" i="1">
                                  <a:latin typeface="Cambria Math"/>
                                  <a:ea typeface="Cambria Math"/>
                                </a:rPr>
                                <m:t>!</m:t>
                              </m:r>
                            </m:den>
                          </m:f>
                          <m:r>
                            <a:rPr lang="en-US" sz="2200" i="1">
                              <a:latin typeface="Cambria Math"/>
                              <a:ea typeface="Cambria Math"/>
                            </a:rPr>
                            <m:t>+…</m:t>
                          </m:r>
                        </m:e>
                      </m:d>
                      <m:r>
                        <a:rPr lang="en-US" sz="2200" i="1">
                          <a:latin typeface="Cambria Math"/>
                        </a:rPr>
                        <m:t>−</m:t>
                      </m:r>
                      <m:sSup>
                        <m:sSupPr>
                          <m:ctrlPr>
                            <a:rPr lang="en-US" sz="2200" i="1">
                              <a:latin typeface="Cambria Math" panose="02040503050406030204" pitchFamily="18" charset="0"/>
                            </a:rPr>
                          </m:ctrlPr>
                        </m:sSupPr>
                        <m:e>
                          <m:r>
                            <a:rPr lang="en-US" sz="2200" i="1">
                              <a:latin typeface="Cambria Math"/>
                              <a:ea typeface="Cambria Math"/>
                            </a:rPr>
                            <m:t>𝜆</m:t>
                          </m:r>
                        </m:e>
                        <m:sup>
                          <m:r>
                            <a:rPr lang="en-US" sz="2200" i="1">
                              <a:latin typeface="Cambria Math"/>
                            </a:rPr>
                            <m:t>2</m:t>
                          </m:r>
                        </m:sup>
                      </m:sSup>
                    </m:oMath>
                  </m:oMathPara>
                </a14:m>
                <a:endParaRPr lang="en-US" sz="2200" dirty="0"/>
              </a:p>
              <a:p>
                <a:pPr marL="0" indent="0">
                  <a:buNone/>
                </a:pPr>
                <a14:m>
                  <m:oMathPara xmlns:m="http://schemas.openxmlformats.org/officeDocument/2006/math">
                    <m:oMathParaPr>
                      <m:jc m:val="left"/>
                    </m:oMathParaPr>
                    <m:oMath xmlns:m="http://schemas.openxmlformats.org/officeDocument/2006/math">
                      <m:r>
                        <a:rPr lang="en-US" sz="2200" i="1">
                          <a:latin typeface="Cambria Math"/>
                        </a:rPr>
                        <m:t>=</m:t>
                      </m:r>
                      <m:sSup>
                        <m:sSupPr>
                          <m:ctrlPr>
                            <a:rPr lang="en-US" sz="2200" i="1">
                              <a:latin typeface="Cambria Math" panose="02040503050406030204" pitchFamily="18" charset="0"/>
                            </a:rPr>
                          </m:ctrlPr>
                        </m:sSupPr>
                        <m:e>
                          <m:r>
                            <a:rPr lang="en-US" sz="2200" i="1">
                              <a:latin typeface="Cambria Math"/>
                              <a:ea typeface="Cambria Math"/>
                            </a:rPr>
                            <m:t>𝜆</m:t>
                          </m:r>
                          <m:r>
                            <a:rPr lang="en-US" sz="2200" i="1">
                              <a:latin typeface="Cambria Math"/>
                            </a:rPr>
                            <m:t>𝑒</m:t>
                          </m:r>
                        </m:e>
                        <m:sup>
                          <m:r>
                            <a:rPr lang="en-US" sz="2200" i="1">
                              <a:latin typeface="Cambria Math"/>
                            </a:rPr>
                            <m:t>−</m:t>
                          </m:r>
                          <m:r>
                            <a:rPr lang="en-US" sz="2200" i="1">
                              <a:latin typeface="Cambria Math"/>
                              <a:ea typeface="Cambria Math"/>
                            </a:rPr>
                            <m:t>𝜆</m:t>
                          </m:r>
                        </m:sup>
                      </m:sSup>
                      <m:d>
                        <m:dPr>
                          <m:begChr m:val="["/>
                          <m:endChr m:val="]"/>
                          <m:ctrlPr>
                            <a:rPr lang="en-US" sz="2200" i="1">
                              <a:latin typeface="Cambria Math" panose="02040503050406030204" pitchFamily="18" charset="0"/>
                            </a:rPr>
                          </m:ctrlPr>
                        </m:dPr>
                        <m:e>
                          <m:r>
                            <a:rPr lang="en-US" sz="2200" i="1">
                              <a:latin typeface="Cambria Math"/>
                            </a:rPr>
                            <m:t>1</m:t>
                          </m:r>
                          <m:r>
                            <a:rPr lang="en-US" sz="2200" i="1">
                              <a:latin typeface="Cambria Math"/>
                              <a:ea typeface="Cambria Math"/>
                            </a:rPr>
                            <m:t>+</m:t>
                          </m:r>
                          <m:f>
                            <m:fPr>
                              <m:ctrlPr>
                                <a:rPr lang="en-US" sz="2200" i="1">
                                  <a:latin typeface="Cambria Math" panose="02040503050406030204" pitchFamily="18" charset="0"/>
                                </a:rPr>
                              </m:ctrlPr>
                            </m:fPr>
                            <m:num>
                              <m:r>
                                <a:rPr lang="en-US" sz="2200" b="0" i="1" smtClean="0">
                                  <a:latin typeface="Cambria Math"/>
                                </a:rPr>
                                <m:t>(1+1)</m:t>
                              </m:r>
                              <m:r>
                                <a:rPr lang="en-US" sz="2200" i="1">
                                  <a:latin typeface="Cambria Math"/>
                                  <a:ea typeface="Cambria Math"/>
                                </a:rPr>
                                <m:t>𝜆</m:t>
                              </m:r>
                            </m:num>
                            <m:den>
                              <m:r>
                                <a:rPr lang="en-US" sz="2200" i="1">
                                  <a:latin typeface="Cambria Math"/>
                                  <a:ea typeface="Cambria Math"/>
                                </a:rPr>
                                <m:t>1!</m:t>
                              </m:r>
                            </m:den>
                          </m:f>
                          <m:r>
                            <a:rPr lang="en-US" sz="2200" i="1">
                              <a:latin typeface="Cambria Math"/>
                              <a:ea typeface="Cambria Math"/>
                            </a:rPr>
                            <m:t>+</m:t>
                          </m:r>
                          <m:f>
                            <m:fPr>
                              <m:ctrlPr>
                                <a:rPr lang="en-US" sz="2200" i="1">
                                  <a:latin typeface="Cambria Math" panose="02040503050406030204" pitchFamily="18" charset="0"/>
                                </a:rPr>
                              </m:ctrlPr>
                            </m:fPr>
                            <m:num>
                              <m:r>
                                <a:rPr lang="en-US" sz="2200" b="0" i="1" smtClean="0">
                                  <a:latin typeface="Cambria Math"/>
                                </a:rPr>
                                <m:t>(1+2)</m:t>
                              </m:r>
                              <m:sSup>
                                <m:sSupPr>
                                  <m:ctrlPr>
                                    <a:rPr lang="en-US" sz="2200" i="1">
                                      <a:latin typeface="Cambria Math" panose="02040503050406030204" pitchFamily="18" charset="0"/>
                                    </a:rPr>
                                  </m:ctrlPr>
                                </m:sSupPr>
                                <m:e>
                                  <m:r>
                                    <a:rPr lang="en-US" sz="2200" i="1">
                                      <a:latin typeface="Cambria Math"/>
                                      <a:ea typeface="Cambria Math"/>
                                    </a:rPr>
                                    <m:t>𝜆</m:t>
                                  </m:r>
                                </m:e>
                                <m:sup>
                                  <m:r>
                                    <a:rPr lang="en-US" sz="2200" i="1">
                                      <a:latin typeface="Cambria Math"/>
                                      <a:ea typeface="Cambria Math"/>
                                    </a:rPr>
                                    <m:t>2</m:t>
                                  </m:r>
                                </m:sup>
                              </m:sSup>
                            </m:num>
                            <m:den>
                              <m:r>
                                <a:rPr lang="en-US" sz="2200" i="1">
                                  <a:latin typeface="Cambria Math"/>
                                  <a:ea typeface="Cambria Math"/>
                                </a:rPr>
                                <m:t>2!</m:t>
                              </m:r>
                            </m:den>
                          </m:f>
                          <m:r>
                            <a:rPr lang="en-US" sz="2200" i="1">
                              <a:latin typeface="Cambria Math"/>
                              <a:ea typeface="Cambria Math"/>
                            </a:rPr>
                            <m:t>+…</m:t>
                          </m:r>
                        </m:e>
                      </m:d>
                      <m:r>
                        <a:rPr lang="en-US" sz="2200" i="1">
                          <a:latin typeface="Cambria Math"/>
                        </a:rPr>
                        <m:t>−</m:t>
                      </m:r>
                      <m:sSup>
                        <m:sSupPr>
                          <m:ctrlPr>
                            <a:rPr lang="en-US" sz="2200" i="1">
                              <a:latin typeface="Cambria Math" panose="02040503050406030204" pitchFamily="18" charset="0"/>
                            </a:rPr>
                          </m:ctrlPr>
                        </m:sSupPr>
                        <m:e>
                          <m:r>
                            <a:rPr lang="en-US" sz="2200" i="1">
                              <a:latin typeface="Cambria Math"/>
                              <a:ea typeface="Cambria Math"/>
                            </a:rPr>
                            <m:t>𝜆</m:t>
                          </m:r>
                        </m:e>
                        <m:sup>
                          <m:r>
                            <a:rPr lang="en-US" sz="2200" i="1">
                              <a:latin typeface="Cambria Math"/>
                            </a:rPr>
                            <m:t>2</m:t>
                          </m:r>
                        </m:sup>
                      </m:sSup>
                    </m:oMath>
                  </m:oMathPara>
                </a14:m>
                <a:endParaRPr lang="en-US" sz="2200" dirty="0"/>
              </a:p>
              <a:p>
                <a:pPr marL="0" indent="0">
                  <a:buNone/>
                </a:pPr>
                <a14:m>
                  <m:oMathPara xmlns:m="http://schemas.openxmlformats.org/officeDocument/2006/math">
                    <m:oMathParaPr>
                      <m:jc m:val="left"/>
                    </m:oMathParaPr>
                    <m:oMath xmlns:m="http://schemas.openxmlformats.org/officeDocument/2006/math">
                      <m:r>
                        <a:rPr lang="en-US" sz="2200" i="1">
                          <a:latin typeface="Cambria Math"/>
                        </a:rPr>
                        <m:t>=</m:t>
                      </m:r>
                      <m:sSup>
                        <m:sSupPr>
                          <m:ctrlPr>
                            <a:rPr lang="en-US" sz="2200" i="1">
                              <a:latin typeface="Cambria Math" panose="02040503050406030204" pitchFamily="18" charset="0"/>
                            </a:rPr>
                          </m:ctrlPr>
                        </m:sSupPr>
                        <m:e>
                          <m:r>
                            <a:rPr lang="en-US" sz="2200" i="1">
                              <a:latin typeface="Cambria Math"/>
                              <a:ea typeface="Cambria Math"/>
                            </a:rPr>
                            <m:t>𝜆</m:t>
                          </m:r>
                          <m:r>
                            <a:rPr lang="en-US" sz="2200" i="1">
                              <a:latin typeface="Cambria Math"/>
                            </a:rPr>
                            <m:t>𝑒</m:t>
                          </m:r>
                        </m:e>
                        <m:sup>
                          <m:r>
                            <a:rPr lang="en-US" sz="2200" i="1">
                              <a:latin typeface="Cambria Math"/>
                            </a:rPr>
                            <m:t>−</m:t>
                          </m:r>
                          <m:r>
                            <a:rPr lang="en-US" sz="2200" i="1">
                              <a:latin typeface="Cambria Math"/>
                              <a:ea typeface="Cambria Math"/>
                            </a:rPr>
                            <m:t>𝜆</m:t>
                          </m:r>
                        </m:sup>
                      </m:sSup>
                      <m:d>
                        <m:dPr>
                          <m:begChr m:val="["/>
                          <m:endChr m:val="]"/>
                          <m:ctrlPr>
                            <a:rPr lang="en-US" sz="2200" i="1" smtClean="0">
                              <a:latin typeface="Cambria Math" panose="02040503050406030204" pitchFamily="18" charset="0"/>
                            </a:rPr>
                          </m:ctrlPr>
                        </m:dPr>
                        <m:e>
                          <m:d>
                            <m:dPr>
                              <m:ctrlPr>
                                <a:rPr lang="en-US" sz="2200" i="1" smtClean="0">
                                  <a:latin typeface="Cambria Math" panose="02040503050406030204" pitchFamily="18" charset="0"/>
                                </a:rPr>
                              </m:ctrlPr>
                            </m:dPr>
                            <m:e>
                              <m:r>
                                <a:rPr lang="en-US" sz="2200" i="1">
                                  <a:latin typeface="Cambria Math"/>
                                </a:rPr>
                                <m:t>1</m:t>
                              </m:r>
                              <m:r>
                                <a:rPr lang="en-US" sz="2200" i="1">
                                  <a:latin typeface="Cambria Math"/>
                                  <a:ea typeface="Cambria Math"/>
                                </a:rPr>
                                <m:t>+</m:t>
                              </m:r>
                              <m:f>
                                <m:fPr>
                                  <m:ctrlPr>
                                    <a:rPr lang="en-US" sz="2200" i="1">
                                      <a:latin typeface="Cambria Math" panose="02040503050406030204" pitchFamily="18" charset="0"/>
                                    </a:rPr>
                                  </m:ctrlPr>
                                </m:fPr>
                                <m:num>
                                  <m:r>
                                    <a:rPr lang="en-US" sz="2200" i="1">
                                      <a:latin typeface="Cambria Math"/>
                                      <a:ea typeface="Cambria Math"/>
                                    </a:rPr>
                                    <m:t>𝜆</m:t>
                                  </m:r>
                                </m:num>
                                <m:den>
                                  <m:r>
                                    <a:rPr lang="en-US" sz="2200" i="1">
                                      <a:latin typeface="Cambria Math"/>
                                      <a:ea typeface="Cambria Math"/>
                                    </a:rPr>
                                    <m:t>1!</m:t>
                                  </m:r>
                                </m:den>
                              </m:f>
                              <m:r>
                                <a:rPr lang="en-US" sz="2200" i="1">
                                  <a:latin typeface="Cambria Math"/>
                                  <a:ea typeface="Cambria Math"/>
                                </a:rPr>
                                <m:t>+</m:t>
                              </m:r>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i="1">
                                          <a:latin typeface="Cambria Math"/>
                                          <a:ea typeface="Cambria Math"/>
                                        </a:rPr>
                                        <m:t>𝜆</m:t>
                                      </m:r>
                                    </m:e>
                                    <m:sup>
                                      <m:r>
                                        <a:rPr lang="en-US" sz="2200" i="1">
                                          <a:latin typeface="Cambria Math"/>
                                          <a:ea typeface="Cambria Math"/>
                                        </a:rPr>
                                        <m:t>2</m:t>
                                      </m:r>
                                    </m:sup>
                                  </m:sSup>
                                </m:num>
                                <m:den>
                                  <m:r>
                                    <a:rPr lang="en-US" sz="2200" i="1">
                                      <a:latin typeface="Cambria Math"/>
                                      <a:ea typeface="Cambria Math"/>
                                    </a:rPr>
                                    <m:t>2!</m:t>
                                  </m:r>
                                </m:den>
                              </m:f>
                              <m:r>
                                <a:rPr lang="en-US" sz="2200" i="1">
                                  <a:latin typeface="Cambria Math"/>
                                  <a:ea typeface="Cambria Math"/>
                                </a:rPr>
                                <m:t>+…</m:t>
                              </m:r>
                            </m:e>
                          </m:d>
                          <m:r>
                            <a:rPr lang="en-US" sz="2200" b="0" i="1" smtClean="0">
                              <a:latin typeface="Cambria Math"/>
                            </a:rPr>
                            <m:t>+</m:t>
                          </m:r>
                          <m:d>
                            <m:dPr>
                              <m:ctrlPr>
                                <a:rPr lang="en-US" sz="2200" i="1">
                                  <a:latin typeface="Cambria Math" panose="02040503050406030204" pitchFamily="18" charset="0"/>
                                </a:rPr>
                              </m:ctrlPr>
                            </m:dPr>
                            <m:e>
                              <m:f>
                                <m:fPr>
                                  <m:ctrlPr>
                                    <a:rPr lang="en-US" sz="2200" i="1">
                                      <a:latin typeface="Cambria Math" panose="02040503050406030204" pitchFamily="18" charset="0"/>
                                    </a:rPr>
                                  </m:ctrlPr>
                                </m:fPr>
                                <m:num>
                                  <m:r>
                                    <a:rPr lang="en-US" sz="2200" i="1">
                                      <a:latin typeface="Cambria Math"/>
                                      <a:ea typeface="Cambria Math"/>
                                    </a:rPr>
                                    <m:t>𝜆</m:t>
                                  </m:r>
                                </m:num>
                                <m:den>
                                  <m:r>
                                    <a:rPr lang="en-US" sz="2200" i="1">
                                      <a:latin typeface="Cambria Math"/>
                                      <a:ea typeface="Cambria Math"/>
                                    </a:rPr>
                                    <m:t>1!</m:t>
                                  </m:r>
                                </m:den>
                              </m:f>
                              <m:r>
                                <a:rPr lang="en-US" sz="2200" i="1">
                                  <a:latin typeface="Cambria Math"/>
                                  <a:ea typeface="Cambria Math"/>
                                </a:rPr>
                                <m:t>+</m:t>
                              </m:r>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b="0" i="1" smtClean="0">
                                          <a:latin typeface="Cambria Math"/>
                                        </a:rPr>
                                        <m:t>2</m:t>
                                      </m:r>
                                      <m:r>
                                        <a:rPr lang="en-US" sz="2200" i="1">
                                          <a:latin typeface="Cambria Math"/>
                                          <a:ea typeface="Cambria Math"/>
                                        </a:rPr>
                                        <m:t>𝜆</m:t>
                                      </m:r>
                                    </m:e>
                                    <m:sup>
                                      <m:r>
                                        <a:rPr lang="en-US" sz="2200" i="1">
                                          <a:latin typeface="Cambria Math"/>
                                          <a:ea typeface="Cambria Math"/>
                                        </a:rPr>
                                        <m:t>2</m:t>
                                      </m:r>
                                    </m:sup>
                                  </m:sSup>
                                </m:num>
                                <m:den>
                                  <m:r>
                                    <a:rPr lang="en-US" sz="2200" i="1">
                                      <a:latin typeface="Cambria Math"/>
                                      <a:ea typeface="Cambria Math"/>
                                    </a:rPr>
                                    <m:t>2!</m:t>
                                  </m:r>
                                </m:den>
                              </m:f>
                              <m:r>
                                <a:rPr lang="en-US" sz="2200" i="1">
                                  <a:latin typeface="Cambria Math"/>
                                  <a:ea typeface="Cambria Math"/>
                                </a:rPr>
                                <m:t>+…</m:t>
                              </m:r>
                            </m:e>
                          </m:d>
                        </m:e>
                      </m:d>
                      <m:r>
                        <a:rPr lang="en-US" sz="2200" i="1">
                          <a:latin typeface="Cambria Math"/>
                        </a:rPr>
                        <m:t>−</m:t>
                      </m:r>
                      <m:sSup>
                        <m:sSupPr>
                          <m:ctrlPr>
                            <a:rPr lang="en-US" sz="2200" i="1">
                              <a:latin typeface="Cambria Math" panose="02040503050406030204" pitchFamily="18" charset="0"/>
                            </a:rPr>
                          </m:ctrlPr>
                        </m:sSupPr>
                        <m:e>
                          <m:r>
                            <a:rPr lang="en-US" sz="2200" i="1">
                              <a:latin typeface="Cambria Math"/>
                              <a:ea typeface="Cambria Math"/>
                            </a:rPr>
                            <m:t>𝜆</m:t>
                          </m:r>
                        </m:e>
                        <m:sup>
                          <m:r>
                            <a:rPr lang="en-US" sz="2200" i="1">
                              <a:latin typeface="Cambria Math"/>
                            </a:rPr>
                            <m:t>2</m:t>
                          </m:r>
                        </m:sup>
                      </m:sSup>
                    </m:oMath>
                  </m:oMathPara>
                </a14:m>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815" b="-34367"/>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err="1">
                <a:ln>
                  <a:noFill/>
                </a:ln>
                <a:solidFill>
                  <a:schemeClr val="dk1"/>
                </a:solidFill>
                <a:effectLst/>
                <a:uLnTx/>
                <a:uFillTx/>
                <a:latin typeface="+mn-lt"/>
                <a:ea typeface="+mn-ea"/>
                <a:cs typeface="+mn-cs"/>
              </a:rPr>
              <a:t>Cont</a:t>
            </a:r>
            <a:r>
              <a:rPr lang="en-US" sz="2400" b="1" dirty="0"/>
              <a:t>…(CO4)</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7">
            <a:extLst>
              <a:ext uri="{FF2B5EF4-FFF2-40B4-BE49-F238E27FC236}">
                <a16:creationId xmlns:a16="http://schemas.microsoft.com/office/drawing/2014/main" id="{79FBD693-3C7C-481A-B215-4B8C9B5C48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71600" cy="685801"/>
          </a:xfrm>
          <a:prstGeom prst="rect">
            <a:avLst/>
          </a:prstGeom>
        </p:spPr>
      </p:pic>
      <p:sp>
        <p:nvSpPr>
          <p:cNvPr id="5" name="Footer Placeholder 4">
            <a:extLst>
              <a:ext uri="{FF2B5EF4-FFF2-40B4-BE49-F238E27FC236}">
                <a16:creationId xmlns:a16="http://schemas.microsoft.com/office/drawing/2014/main" id="{F49AFA7F-365A-45B7-B475-CF158276F422}"/>
              </a:ext>
            </a:extLst>
          </p:cNvPr>
          <p:cNvSpPr>
            <a:spLocks noGrp="1"/>
          </p:cNvSpPr>
          <p:nvPr>
            <p:ph type="ftr" sz="quarter" idx="11"/>
          </p:nvPr>
        </p:nvSpPr>
        <p:spPr/>
        <p:txBody>
          <a:bodyPr/>
          <a:lstStyle/>
          <a:p>
            <a:r>
              <a:rPr lang="en-US"/>
              <a:t>Faculty Name   Kunti Mishra   Unit IV</a:t>
            </a:r>
            <a:endParaRPr lang="en-US" dirty="0"/>
          </a:p>
        </p:txBody>
      </p:sp>
      <p:sp>
        <p:nvSpPr>
          <p:cNvPr id="2" name="Date Placeholder 1">
            <a:extLst>
              <a:ext uri="{FF2B5EF4-FFF2-40B4-BE49-F238E27FC236}">
                <a16:creationId xmlns:a16="http://schemas.microsoft.com/office/drawing/2014/main" id="{C72293A7-82E4-4652-8DBB-32EBD7472453}"/>
              </a:ext>
            </a:extLst>
          </p:cNvPr>
          <p:cNvSpPr>
            <a:spLocks noGrp="1"/>
          </p:cNvSpPr>
          <p:nvPr>
            <p:ph type="dt" sz="half" idx="10"/>
          </p:nvPr>
        </p:nvSpPr>
        <p:spPr/>
        <p:txBody>
          <a:bodyPr/>
          <a:lstStyle/>
          <a:p>
            <a:fld id="{4B275402-BD18-4903-A7C3-A03F07A1B32B}" type="datetime1">
              <a:rPr lang="en-US" smtClean="0"/>
              <a:t>1/6/2023</a:t>
            </a:fld>
            <a:endParaRPr lang="en-US"/>
          </a:p>
        </p:txBody>
      </p:sp>
    </p:spTree>
    <p:extLst>
      <p:ext uri="{BB962C8B-B14F-4D97-AF65-F5344CB8AC3E}">
        <p14:creationId xmlns:p14="http://schemas.microsoft.com/office/powerpoint/2010/main" val="359845699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0" indent="0">
                  <a:buNone/>
                </a:pPr>
                <a14:m>
                  <m:oMathPara xmlns:m="http://schemas.openxmlformats.org/officeDocument/2006/math">
                    <m:oMathParaPr>
                      <m:jc m:val="left"/>
                    </m:oMathParaPr>
                    <m:oMath xmlns:m="http://schemas.openxmlformats.org/officeDocument/2006/math">
                      <m:r>
                        <a:rPr lang="en-US" sz="2000" i="1" smtClean="0">
                          <a:latin typeface="Cambria Math"/>
                        </a:rPr>
                        <m:t>=</m:t>
                      </m:r>
                      <m:sSup>
                        <m:sSupPr>
                          <m:ctrlPr>
                            <a:rPr lang="en-US" sz="2000" i="1">
                              <a:latin typeface="Cambria Math" panose="02040503050406030204" pitchFamily="18" charset="0"/>
                            </a:rPr>
                          </m:ctrlPr>
                        </m:sSupPr>
                        <m:e>
                          <m:r>
                            <a:rPr lang="en-US" sz="2000" i="1">
                              <a:latin typeface="Cambria Math"/>
                              <a:ea typeface="Cambria Math"/>
                            </a:rPr>
                            <m:t>𝜆</m:t>
                          </m:r>
                          <m:r>
                            <a:rPr lang="en-US" sz="2000" i="1">
                              <a:latin typeface="Cambria Math"/>
                            </a:rPr>
                            <m:t>𝑒</m:t>
                          </m:r>
                        </m:e>
                        <m:sup>
                          <m:r>
                            <a:rPr lang="en-US" sz="2000" i="1">
                              <a:latin typeface="Cambria Math"/>
                            </a:rPr>
                            <m:t>−</m:t>
                          </m:r>
                          <m:r>
                            <a:rPr lang="en-US" sz="2000" i="1">
                              <a:latin typeface="Cambria Math"/>
                              <a:ea typeface="Cambria Math"/>
                            </a:rPr>
                            <m:t>𝜆</m:t>
                          </m:r>
                        </m:sup>
                      </m:sSup>
                      <m:d>
                        <m:dPr>
                          <m:begChr m:val="["/>
                          <m:endChr m:val="]"/>
                          <m:ctrlPr>
                            <a:rPr lang="en-US" sz="2000" i="1" smtClean="0">
                              <a:latin typeface="Cambria Math" panose="02040503050406030204" pitchFamily="18" charset="0"/>
                            </a:rPr>
                          </m:ctrlPr>
                        </m:dPr>
                        <m:e>
                          <m:sSup>
                            <m:sSupPr>
                              <m:ctrlPr>
                                <a:rPr lang="en-US" sz="2000" i="1">
                                  <a:latin typeface="Cambria Math" panose="02040503050406030204" pitchFamily="18" charset="0"/>
                                  <a:ea typeface="Cambria Math"/>
                                </a:rPr>
                              </m:ctrlPr>
                            </m:sSupPr>
                            <m:e>
                              <m:r>
                                <a:rPr lang="en-US" sz="2000" i="1">
                                  <a:latin typeface="Cambria Math"/>
                                  <a:ea typeface="Cambria Math"/>
                                </a:rPr>
                                <m:t>𝑒</m:t>
                              </m:r>
                            </m:e>
                            <m:sup>
                              <m:r>
                                <a:rPr lang="en-US" sz="2000" i="1">
                                  <a:latin typeface="Cambria Math"/>
                                  <a:ea typeface="Cambria Math"/>
                                </a:rPr>
                                <m:t>𝜆</m:t>
                              </m:r>
                            </m:sup>
                          </m:sSup>
                          <m:r>
                            <a:rPr lang="en-US" sz="2000" b="0" i="1" smtClean="0">
                              <a:latin typeface="Cambria Math"/>
                              <a:ea typeface="Cambria Math"/>
                            </a:rPr>
                            <m:t>+</m:t>
                          </m:r>
                          <m:r>
                            <a:rPr lang="en-US" sz="2000" i="1">
                              <a:latin typeface="Cambria Math"/>
                              <a:ea typeface="Cambria Math"/>
                            </a:rPr>
                            <m:t>𝜆</m:t>
                          </m:r>
                          <m:d>
                            <m:dPr>
                              <m:ctrlPr>
                                <a:rPr lang="en-US" sz="2000" i="1">
                                  <a:latin typeface="Cambria Math" panose="02040503050406030204" pitchFamily="18" charset="0"/>
                                </a:rPr>
                              </m:ctrlPr>
                            </m:dPr>
                            <m:e>
                              <m:r>
                                <a:rPr lang="en-US" sz="2000" i="1">
                                  <a:latin typeface="Cambria Math"/>
                                </a:rPr>
                                <m:t>1</m:t>
                              </m:r>
                              <m:r>
                                <a:rPr lang="en-US" sz="2000" i="1">
                                  <a:latin typeface="Cambria Math"/>
                                  <a:ea typeface="Cambria Math"/>
                                </a:rPr>
                                <m:t>+</m:t>
                              </m:r>
                              <m:f>
                                <m:fPr>
                                  <m:ctrlPr>
                                    <a:rPr lang="en-US" sz="2000" i="1">
                                      <a:latin typeface="Cambria Math" panose="02040503050406030204" pitchFamily="18" charset="0"/>
                                    </a:rPr>
                                  </m:ctrlPr>
                                </m:fPr>
                                <m:num>
                                  <m:r>
                                    <a:rPr lang="en-US" sz="2000" i="1">
                                      <a:latin typeface="Cambria Math"/>
                                      <a:ea typeface="Cambria Math"/>
                                    </a:rPr>
                                    <m:t>𝜆</m:t>
                                  </m:r>
                                </m:num>
                                <m:den>
                                  <m:r>
                                    <a:rPr lang="en-US" sz="2000" i="1">
                                      <a:latin typeface="Cambria Math"/>
                                      <a:ea typeface="Cambria Math"/>
                                    </a:rPr>
                                    <m:t>1</m:t>
                                  </m:r>
                                  <m:r>
                                    <a:rPr lang="en-US" sz="2000" i="1" smtClean="0">
                                      <a:latin typeface="Cambria Math"/>
                                      <a:ea typeface="Cambria Math"/>
                                    </a:rPr>
                                    <m:t>!</m:t>
                                  </m:r>
                                </m:den>
                              </m:f>
                              <m:r>
                                <a:rPr lang="en-US" sz="2000" i="1">
                                  <a:latin typeface="Cambria Math"/>
                                  <a:ea typeface="Cambria Math"/>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a:ea typeface="Cambria Math"/>
                                        </a:rPr>
                                        <m:t>𝜆</m:t>
                                      </m:r>
                                    </m:e>
                                    <m:sup>
                                      <m:r>
                                        <a:rPr lang="en-US" sz="2000" i="1">
                                          <a:latin typeface="Cambria Math"/>
                                          <a:ea typeface="Cambria Math"/>
                                        </a:rPr>
                                        <m:t>2</m:t>
                                      </m:r>
                                    </m:sup>
                                  </m:sSup>
                                </m:num>
                                <m:den>
                                  <m:r>
                                    <a:rPr lang="en-US" sz="2000" i="1">
                                      <a:latin typeface="Cambria Math"/>
                                      <a:ea typeface="Cambria Math"/>
                                    </a:rPr>
                                    <m:t>2!</m:t>
                                  </m:r>
                                </m:den>
                              </m:f>
                              <m:r>
                                <a:rPr lang="en-US" sz="2000" i="1">
                                  <a:latin typeface="Cambria Math"/>
                                  <a:ea typeface="Cambria Math"/>
                                </a:rPr>
                                <m:t>+…</m:t>
                              </m:r>
                            </m:e>
                          </m:d>
                        </m:e>
                      </m:d>
                      <m:r>
                        <a:rPr lang="en-US" sz="2000" i="1">
                          <a:latin typeface="Cambria Math"/>
                        </a:rPr>
                        <m:t>−</m:t>
                      </m:r>
                      <m:sSup>
                        <m:sSupPr>
                          <m:ctrlPr>
                            <a:rPr lang="en-US" sz="2000" i="1">
                              <a:latin typeface="Cambria Math" panose="02040503050406030204" pitchFamily="18" charset="0"/>
                            </a:rPr>
                          </m:ctrlPr>
                        </m:sSupPr>
                        <m:e>
                          <m:r>
                            <a:rPr lang="en-US" sz="2000" i="1">
                              <a:latin typeface="Cambria Math"/>
                              <a:ea typeface="Cambria Math"/>
                            </a:rPr>
                            <m:t>𝜆</m:t>
                          </m:r>
                        </m:e>
                        <m:sup>
                          <m:r>
                            <a:rPr lang="en-US" sz="2000" i="1">
                              <a:latin typeface="Cambria Math"/>
                            </a:rPr>
                            <m:t>2</m:t>
                          </m:r>
                        </m:sup>
                      </m:sSup>
                    </m:oMath>
                  </m:oMathPara>
                </a14:m>
                <a:endParaRPr lang="en-US" sz="2000" dirty="0"/>
              </a:p>
              <a:p>
                <a:pPr marL="0" indent="0">
                  <a:buNone/>
                </a:pPr>
                <a14:m>
                  <m:oMathPara xmlns:m="http://schemas.openxmlformats.org/officeDocument/2006/math">
                    <m:oMathParaPr>
                      <m:jc m:val="left"/>
                    </m:oMathParaPr>
                    <m:oMath xmlns:m="http://schemas.openxmlformats.org/officeDocument/2006/math">
                      <m:r>
                        <a:rPr lang="en-US" sz="2000" i="1">
                          <a:latin typeface="Cambria Math"/>
                        </a:rPr>
                        <m:t>=</m:t>
                      </m:r>
                      <m:sSup>
                        <m:sSupPr>
                          <m:ctrlPr>
                            <a:rPr lang="en-US" sz="2000" i="1">
                              <a:latin typeface="Cambria Math" panose="02040503050406030204" pitchFamily="18" charset="0"/>
                            </a:rPr>
                          </m:ctrlPr>
                        </m:sSupPr>
                        <m:e>
                          <m:r>
                            <a:rPr lang="en-US" sz="2000" i="1">
                              <a:latin typeface="Cambria Math"/>
                              <a:ea typeface="Cambria Math"/>
                            </a:rPr>
                            <m:t>𝜆</m:t>
                          </m:r>
                          <m:r>
                            <a:rPr lang="en-US" sz="2000" i="1">
                              <a:latin typeface="Cambria Math"/>
                            </a:rPr>
                            <m:t>𝑒</m:t>
                          </m:r>
                        </m:e>
                        <m:sup>
                          <m:r>
                            <a:rPr lang="en-US" sz="2000" i="1">
                              <a:latin typeface="Cambria Math"/>
                            </a:rPr>
                            <m:t>−</m:t>
                          </m:r>
                          <m:r>
                            <a:rPr lang="en-US" sz="2000" i="1">
                              <a:latin typeface="Cambria Math"/>
                              <a:ea typeface="Cambria Math"/>
                            </a:rPr>
                            <m:t>𝜆</m:t>
                          </m:r>
                        </m:sup>
                      </m:sSup>
                      <m:d>
                        <m:dPr>
                          <m:begChr m:val="["/>
                          <m:endChr m:val="]"/>
                          <m:ctrlPr>
                            <a:rPr lang="en-US" sz="2000" i="1">
                              <a:latin typeface="Cambria Math" panose="02040503050406030204" pitchFamily="18" charset="0"/>
                            </a:rPr>
                          </m:ctrlPr>
                        </m:dPr>
                        <m:e>
                          <m:sSup>
                            <m:sSupPr>
                              <m:ctrlPr>
                                <a:rPr lang="en-US" sz="2000" i="1">
                                  <a:latin typeface="Cambria Math" panose="02040503050406030204" pitchFamily="18" charset="0"/>
                                  <a:ea typeface="Cambria Math"/>
                                </a:rPr>
                              </m:ctrlPr>
                            </m:sSupPr>
                            <m:e>
                              <m:r>
                                <a:rPr lang="en-US" sz="2000" i="1">
                                  <a:latin typeface="Cambria Math"/>
                                  <a:ea typeface="Cambria Math"/>
                                </a:rPr>
                                <m:t>𝑒</m:t>
                              </m:r>
                            </m:e>
                            <m:sup>
                              <m:r>
                                <a:rPr lang="en-US" sz="2000" i="1">
                                  <a:latin typeface="Cambria Math"/>
                                  <a:ea typeface="Cambria Math"/>
                                </a:rPr>
                                <m:t>𝜆</m:t>
                              </m:r>
                            </m:sup>
                          </m:sSup>
                          <m:r>
                            <a:rPr lang="en-US" sz="2000" i="1">
                              <a:latin typeface="Cambria Math"/>
                              <a:ea typeface="Cambria Math"/>
                            </a:rPr>
                            <m:t>+</m:t>
                          </m:r>
                          <m:r>
                            <a:rPr lang="en-US" sz="2000" i="1">
                              <a:latin typeface="Cambria Math"/>
                              <a:ea typeface="Cambria Math"/>
                            </a:rPr>
                            <m:t>𝜆</m:t>
                          </m:r>
                          <m:sSup>
                            <m:sSupPr>
                              <m:ctrlPr>
                                <a:rPr lang="en-US" sz="2000" i="1">
                                  <a:latin typeface="Cambria Math" panose="02040503050406030204" pitchFamily="18" charset="0"/>
                                  <a:ea typeface="Cambria Math"/>
                                </a:rPr>
                              </m:ctrlPr>
                            </m:sSupPr>
                            <m:e>
                              <m:r>
                                <a:rPr lang="en-US" sz="2000" i="1">
                                  <a:latin typeface="Cambria Math"/>
                                  <a:ea typeface="Cambria Math"/>
                                </a:rPr>
                                <m:t>𝑒</m:t>
                              </m:r>
                            </m:e>
                            <m:sup>
                              <m:r>
                                <a:rPr lang="en-US" sz="2000" i="1">
                                  <a:latin typeface="Cambria Math"/>
                                  <a:ea typeface="Cambria Math"/>
                                </a:rPr>
                                <m:t>𝜆</m:t>
                              </m:r>
                            </m:sup>
                          </m:sSup>
                        </m:e>
                      </m:d>
                      <m:r>
                        <a:rPr lang="en-US" sz="2000" i="1">
                          <a:latin typeface="Cambria Math"/>
                        </a:rPr>
                        <m:t>−</m:t>
                      </m:r>
                      <m:sSup>
                        <m:sSupPr>
                          <m:ctrlPr>
                            <a:rPr lang="en-US" sz="2000" i="1">
                              <a:latin typeface="Cambria Math" panose="02040503050406030204" pitchFamily="18" charset="0"/>
                            </a:rPr>
                          </m:ctrlPr>
                        </m:sSupPr>
                        <m:e>
                          <m:r>
                            <a:rPr lang="en-US" sz="2000" i="1">
                              <a:latin typeface="Cambria Math"/>
                              <a:ea typeface="Cambria Math"/>
                            </a:rPr>
                            <m:t>𝜆</m:t>
                          </m:r>
                        </m:e>
                        <m:sup>
                          <m:r>
                            <a:rPr lang="en-US" sz="2000" i="1">
                              <a:latin typeface="Cambria Math"/>
                            </a:rPr>
                            <m:t>2</m:t>
                          </m:r>
                        </m:sup>
                      </m:sSup>
                    </m:oMath>
                  </m:oMathPara>
                </a14:m>
                <a:endParaRPr lang="en-US" sz="2000" dirty="0"/>
              </a:p>
              <a:p>
                <a:pPr marL="0" indent="0">
                  <a:buNone/>
                </a:pPr>
                <a14:m>
                  <m:oMathPara xmlns:m="http://schemas.openxmlformats.org/officeDocument/2006/math">
                    <m:oMathParaPr>
                      <m:jc m:val="left"/>
                    </m:oMathParaPr>
                    <m:oMath xmlns:m="http://schemas.openxmlformats.org/officeDocument/2006/math">
                      <m:r>
                        <a:rPr lang="en-US" sz="2000" i="1">
                          <a:latin typeface="Cambria Math"/>
                        </a:rPr>
                        <m:t>=</m:t>
                      </m:r>
                      <m:sSup>
                        <m:sSupPr>
                          <m:ctrlPr>
                            <a:rPr lang="en-US" sz="2000" i="1">
                              <a:latin typeface="Cambria Math" panose="02040503050406030204" pitchFamily="18" charset="0"/>
                              <a:ea typeface="Cambria Math"/>
                            </a:rPr>
                          </m:ctrlPr>
                        </m:sSupPr>
                        <m:e>
                          <m:r>
                            <a:rPr lang="en-US" sz="2000" i="1">
                              <a:latin typeface="Cambria Math"/>
                              <a:ea typeface="Cambria Math"/>
                            </a:rPr>
                            <m:t>𝑒</m:t>
                          </m:r>
                        </m:e>
                        <m:sup>
                          <m:r>
                            <a:rPr lang="en-US" sz="2000" i="1">
                              <a:latin typeface="Cambria Math"/>
                              <a:ea typeface="Cambria Math"/>
                            </a:rPr>
                            <m:t>𝜆</m:t>
                          </m:r>
                        </m:sup>
                      </m:sSup>
                      <m:sSup>
                        <m:sSupPr>
                          <m:ctrlPr>
                            <a:rPr lang="en-US" sz="2000" i="1">
                              <a:latin typeface="Cambria Math" panose="02040503050406030204" pitchFamily="18" charset="0"/>
                              <a:ea typeface="Cambria Math"/>
                            </a:rPr>
                          </m:ctrlPr>
                        </m:sSupPr>
                        <m:e>
                          <m:r>
                            <a:rPr lang="en-US" sz="2000" i="1">
                              <a:latin typeface="Cambria Math"/>
                              <a:ea typeface="Cambria Math"/>
                            </a:rPr>
                            <m:t>𝑒</m:t>
                          </m:r>
                        </m:e>
                        <m:sup>
                          <m:r>
                            <a:rPr lang="en-US" sz="2000" b="0" i="1" smtClean="0">
                              <a:latin typeface="Cambria Math"/>
                              <a:ea typeface="Cambria Math"/>
                            </a:rPr>
                            <m:t>−</m:t>
                          </m:r>
                          <m:r>
                            <a:rPr lang="en-US" sz="2000" i="1">
                              <a:latin typeface="Cambria Math"/>
                              <a:ea typeface="Cambria Math"/>
                            </a:rPr>
                            <m:t>𝜆</m:t>
                          </m:r>
                        </m:sup>
                      </m:sSup>
                      <m:r>
                        <a:rPr lang="en-US" sz="2000" i="1">
                          <a:latin typeface="Cambria Math"/>
                          <a:ea typeface="Cambria Math"/>
                        </a:rPr>
                        <m:t>𝜆</m:t>
                      </m:r>
                      <m:d>
                        <m:dPr>
                          <m:begChr m:val="["/>
                          <m:endChr m:val="]"/>
                          <m:ctrlPr>
                            <a:rPr lang="en-US" sz="2000" i="1">
                              <a:latin typeface="Cambria Math" panose="02040503050406030204" pitchFamily="18" charset="0"/>
                            </a:rPr>
                          </m:ctrlPr>
                        </m:dPr>
                        <m:e>
                          <m:r>
                            <a:rPr lang="en-US" sz="2000" b="0" i="1" smtClean="0">
                              <a:latin typeface="Cambria Math"/>
                            </a:rPr>
                            <m:t>1</m:t>
                          </m:r>
                          <m:r>
                            <a:rPr lang="en-US" sz="2000" i="1">
                              <a:latin typeface="Cambria Math"/>
                              <a:ea typeface="Cambria Math"/>
                            </a:rPr>
                            <m:t>+</m:t>
                          </m:r>
                          <m:r>
                            <a:rPr lang="en-US" sz="2000" i="1">
                              <a:latin typeface="Cambria Math"/>
                              <a:ea typeface="Cambria Math"/>
                            </a:rPr>
                            <m:t>𝜆</m:t>
                          </m:r>
                        </m:e>
                      </m:d>
                      <m:r>
                        <a:rPr lang="en-US" sz="2000" i="1">
                          <a:latin typeface="Cambria Math"/>
                        </a:rPr>
                        <m:t>−</m:t>
                      </m:r>
                      <m:sSup>
                        <m:sSupPr>
                          <m:ctrlPr>
                            <a:rPr lang="en-US" sz="2000" i="1">
                              <a:latin typeface="Cambria Math" panose="02040503050406030204" pitchFamily="18" charset="0"/>
                            </a:rPr>
                          </m:ctrlPr>
                        </m:sSupPr>
                        <m:e>
                          <m:r>
                            <a:rPr lang="en-US" sz="2000" i="1">
                              <a:latin typeface="Cambria Math"/>
                              <a:ea typeface="Cambria Math"/>
                            </a:rPr>
                            <m:t>𝜆</m:t>
                          </m:r>
                        </m:e>
                        <m:sup>
                          <m:r>
                            <a:rPr lang="en-US" sz="2000" i="1">
                              <a:latin typeface="Cambria Math"/>
                            </a:rPr>
                            <m:t>2</m:t>
                          </m:r>
                        </m:sup>
                      </m:sSup>
                    </m:oMath>
                  </m:oMathPara>
                </a14:m>
                <a:endParaRPr lang="en-US" sz="2000" dirty="0"/>
              </a:p>
              <a:p>
                <a:pPr marL="0" indent="0">
                  <a:buNone/>
                </a:pPr>
                <a14:m>
                  <m:oMathPara xmlns:m="http://schemas.openxmlformats.org/officeDocument/2006/math">
                    <m:oMathParaPr>
                      <m:jc m:val="left"/>
                    </m:oMathParaPr>
                    <m:oMath xmlns:m="http://schemas.openxmlformats.org/officeDocument/2006/math">
                      <m:r>
                        <a:rPr lang="en-US" sz="2000" i="1">
                          <a:latin typeface="Cambria Math"/>
                        </a:rPr>
                        <m:t>=</m:t>
                      </m:r>
                      <m:r>
                        <a:rPr lang="en-US" sz="2000" i="1">
                          <a:latin typeface="Cambria Math"/>
                          <a:ea typeface="Cambria Math"/>
                        </a:rPr>
                        <m:t>𝜆</m:t>
                      </m:r>
                      <m:d>
                        <m:dPr>
                          <m:begChr m:val="["/>
                          <m:endChr m:val="]"/>
                          <m:ctrlPr>
                            <a:rPr lang="en-US" sz="2000" i="1">
                              <a:latin typeface="Cambria Math" panose="02040503050406030204" pitchFamily="18" charset="0"/>
                            </a:rPr>
                          </m:ctrlPr>
                        </m:dPr>
                        <m:e>
                          <m:r>
                            <a:rPr lang="en-US" sz="2000" i="1">
                              <a:latin typeface="Cambria Math"/>
                            </a:rPr>
                            <m:t>1</m:t>
                          </m:r>
                          <m:r>
                            <a:rPr lang="en-US" sz="2000" i="1">
                              <a:latin typeface="Cambria Math"/>
                              <a:ea typeface="Cambria Math"/>
                            </a:rPr>
                            <m:t>+</m:t>
                          </m:r>
                          <m:r>
                            <a:rPr lang="en-US" sz="2000" i="1">
                              <a:latin typeface="Cambria Math"/>
                              <a:ea typeface="Cambria Math"/>
                            </a:rPr>
                            <m:t>𝜆</m:t>
                          </m:r>
                        </m:e>
                      </m:d>
                      <m:r>
                        <a:rPr lang="en-US" sz="2000" i="1">
                          <a:latin typeface="Cambria Math"/>
                        </a:rPr>
                        <m:t>−</m:t>
                      </m:r>
                      <m:sSup>
                        <m:sSupPr>
                          <m:ctrlPr>
                            <a:rPr lang="en-US" sz="2000" i="1">
                              <a:latin typeface="Cambria Math" panose="02040503050406030204" pitchFamily="18" charset="0"/>
                            </a:rPr>
                          </m:ctrlPr>
                        </m:sSupPr>
                        <m:e>
                          <m:r>
                            <a:rPr lang="en-US" sz="2000" i="1">
                              <a:latin typeface="Cambria Math"/>
                              <a:ea typeface="Cambria Math"/>
                            </a:rPr>
                            <m:t>𝜆</m:t>
                          </m:r>
                        </m:e>
                        <m:sup>
                          <m:r>
                            <a:rPr lang="en-US" sz="2000" i="1">
                              <a:latin typeface="Cambria Math"/>
                            </a:rPr>
                            <m:t>2</m:t>
                          </m:r>
                        </m:sup>
                      </m:sSup>
                    </m:oMath>
                  </m:oMathPara>
                </a14:m>
                <a:endParaRPr lang="en-US" sz="2000" dirty="0"/>
              </a:p>
              <a:p>
                <a:pPr marL="0" indent="0">
                  <a:buNone/>
                </a:pPr>
                <a14:m>
                  <m:oMathPara xmlns:m="http://schemas.openxmlformats.org/officeDocument/2006/math">
                    <m:oMathParaPr>
                      <m:jc m:val="left"/>
                    </m:oMathParaPr>
                    <m:oMath xmlns:m="http://schemas.openxmlformats.org/officeDocument/2006/math">
                      <m:r>
                        <a:rPr lang="en-US" sz="2000" i="1">
                          <a:latin typeface="Cambria Math"/>
                        </a:rPr>
                        <m:t>=</m:t>
                      </m:r>
                      <m:r>
                        <a:rPr lang="en-US" sz="2000" i="1">
                          <a:latin typeface="Cambria Math"/>
                          <a:ea typeface="Cambria Math"/>
                        </a:rPr>
                        <m:t>𝜆</m:t>
                      </m:r>
                    </m:oMath>
                  </m:oMathPara>
                </a14:m>
                <a:endParaRPr lang="en-US" sz="2000" dirty="0"/>
              </a:p>
              <a:p>
                <a:pPr marL="0" indent="0">
                  <a:buNone/>
                </a:pPr>
                <a:r>
                  <a:rPr lang="en-US" sz="2000" dirty="0"/>
                  <a:t>Hence , the Variance of  the Poisson distribution is also </a:t>
                </a:r>
                <a14:m>
                  <m:oMath xmlns:m="http://schemas.openxmlformats.org/officeDocument/2006/math">
                    <m:r>
                      <a:rPr lang="en-US" sz="2000" i="1">
                        <a:latin typeface="Cambria Math"/>
                        <a:ea typeface="Cambria Math"/>
                      </a:rPr>
                      <m:t>𝜆</m:t>
                    </m:r>
                  </m:oMath>
                </a14:m>
                <a:r>
                  <a:rPr lang="en-US" sz="2000" dirty="0"/>
                  <a:t>.</a:t>
                </a:r>
              </a:p>
              <a:p>
                <a:pPr marL="0" indent="0">
                  <a:buNone/>
                </a:pPr>
                <a:r>
                  <a:rPr lang="en-US" sz="2000" b="1" dirty="0"/>
                  <a:t>Applications of Poisson Distribution:</a:t>
                </a:r>
              </a:p>
              <a:p>
                <a:pPr marL="514350" indent="-514350">
                  <a:buFont typeface="+mj-lt"/>
                  <a:buAutoNum type="romanLcPeriod"/>
                </a:pPr>
                <a:r>
                  <a:rPr lang="en-US" sz="2000" dirty="0"/>
                  <a:t>Arrival pattern of the defective vehicles in a workshop.</a:t>
                </a:r>
              </a:p>
              <a:p>
                <a:pPr marL="514350" indent="-514350">
                  <a:buFont typeface="+mj-lt"/>
                  <a:buAutoNum type="romanLcPeriod"/>
                </a:pPr>
                <a:r>
                  <a:rPr lang="en-US" sz="2000" dirty="0"/>
                  <a:t>Patients in hospitals.</a:t>
                </a:r>
              </a:p>
              <a:p>
                <a:pPr marL="514350" indent="-514350">
                  <a:buFont typeface="+mj-lt"/>
                  <a:buAutoNum type="romanLcPeriod"/>
                </a:pPr>
                <a:r>
                  <a:rPr lang="en-US" sz="2000" dirty="0"/>
                  <a:t>Telephone calls.</a:t>
                </a:r>
              </a:p>
              <a:p>
                <a:pPr marL="514350" indent="-514350">
                  <a:buFont typeface="+mj-lt"/>
                  <a:buAutoNum type="romanLcPeriod"/>
                </a:pPr>
                <a:r>
                  <a:rPr lang="en-US" sz="2000" dirty="0"/>
                  <a:t>Emission of radioactive </a:t>
                </a:r>
                <a14:m>
                  <m:oMath xmlns:m="http://schemas.openxmlformats.org/officeDocument/2006/math">
                    <m:d>
                      <m:dPr>
                        <m:ctrlPr>
                          <a:rPr lang="en-US" sz="2000" i="1" smtClean="0">
                            <a:latin typeface="Cambria Math" panose="02040503050406030204" pitchFamily="18" charset="0"/>
                          </a:rPr>
                        </m:ctrlPr>
                      </m:dPr>
                      <m:e>
                        <m:r>
                          <a:rPr lang="en-US" sz="2000" i="1" smtClean="0">
                            <a:latin typeface="Cambria Math"/>
                            <a:ea typeface="Cambria Math"/>
                          </a:rPr>
                          <m:t>𝛼</m:t>
                        </m:r>
                      </m:e>
                    </m:d>
                  </m:oMath>
                </a14:m>
                <a:r>
                  <a:rPr lang="en-US" sz="2000" dirty="0"/>
                  <a:t> particles.</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a:blip r:embed="rId2"/>
                <a:stretch>
                  <a:fillRect l="-815"/>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err="1">
                <a:ln>
                  <a:noFill/>
                </a:ln>
                <a:solidFill>
                  <a:schemeClr val="dk1"/>
                </a:solidFill>
                <a:effectLst/>
                <a:uLnTx/>
                <a:uFillTx/>
                <a:latin typeface="+mn-lt"/>
                <a:ea typeface="+mn-ea"/>
                <a:cs typeface="+mn-cs"/>
              </a:rPr>
              <a:t>Cont</a:t>
            </a:r>
            <a:r>
              <a:rPr lang="en-US" sz="2400" b="1" dirty="0"/>
              <a:t>…(CO4)</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7">
            <a:extLst>
              <a:ext uri="{FF2B5EF4-FFF2-40B4-BE49-F238E27FC236}">
                <a16:creationId xmlns:a16="http://schemas.microsoft.com/office/drawing/2014/main" id="{67CA3406-EF67-4757-9295-C41EA05B9A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71600" cy="685801"/>
          </a:xfrm>
          <a:prstGeom prst="rect">
            <a:avLst/>
          </a:prstGeom>
        </p:spPr>
      </p:pic>
      <p:sp>
        <p:nvSpPr>
          <p:cNvPr id="5" name="Footer Placeholder 4">
            <a:extLst>
              <a:ext uri="{FF2B5EF4-FFF2-40B4-BE49-F238E27FC236}">
                <a16:creationId xmlns:a16="http://schemas.microsoft.com/office/drawing/2014/main" id="{E3C18A10-E7B7-4E00-B679-0C94BB19F4B3}"/>
              </a:ext>
            </a:extLst>
          </p:cNvPr>
          <p:cNvSpPr>
            <a:spLocks noGrp="1"/>
          </p:cNvSpPr>
          <p:nvPr>
            <p:ph type="ftr" sz="quarter" idx="11"/>
          </p:nvPr>
        </p:nvSpPr>
        <p:spPr/>
        <p:txBody>
          <a:bodyPr/>
          <a:lstStyle/>
          <a:p>
            <a:r>
              <a:rPr lang="en-US"/>
              <a:t>Faculty Name   Kunti Mishra   Unit IV</a:t>
            </a:r>
            <a:endParaRPr lang="en-US" dirty="0"/>
          </a:p>
        </p:txBody>
      </p:sp>
      <p:sp>
        <p:nvSpPr>
          <p:cNvPr id="2" name="Date Placeholder 1">
            <a:extLst>
              <a:ext uri="{FF2B5EF4-FFF2-40B4-BE49-F238E27FC236}">
                <a16:creationId xmlns:a16="http://schemas.microsoft.com/office/drawing/2014/main" id="{DB176B40-BD55-4A1A-9188-4541541DBC1C}"/>
              </a:ext>
            </a:extLst>
          </p:cNvPr>
          <p:cNvSpPr>
            <a:spLocks noGrp="1"/>
          </p:cNvSpPr>
          <p:nvPr>
            <p:ph type="dt" sz="half" idx="10"/>
          </p:nvPr>
        </p:nvSpPr>
        <p:spPr/>
        <p:txBody>
          <a:bodyPr/>
          <a:lstStyle/>
          <a:p>
            <a:fld id="{E9D2704A-E858-46F9-84B8-497A8E264F41}" type="datetime1">
              <a:rPr lang="en-US" smtClean="0"/>
              <a:t>1/6/2023</a:t>
            </a:fld>
            <a:endParaRPr lang="en-US"/>
          </a:p>
        </p:txBody>
      </p:sp>
    </p:spTree>
    <p:extLst>
      <p:ext uri="{BB962C8B-B14F-4D97-AF65-F5344CB8AC3E}">
        <p14:creationId xmlns:p14="http://schemas.microsoft.com/office/powerpoint/2010/main" val="360907519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000" b="1" dirty="0"/>
                  <a:t>Q1.</a:t>
                </a:r>
                <a:r>
                  <a:rPr lang="en-US" sz="2000" dirty="0"/>
                  <a:t> If the Variance of the Poisson distribution is 2 , find the probability for r=1,2,3,4 from the recurrence relation of the Poisson Distribution. Also find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𝑟</m:t>
                        </m:r>
                        <m:r>
                          <a:rPr lang="en-US" sz="2000" b="0" i="1" smtClean="0">
                            <a:latin typeface="Cambria Math" panose="02040503050406030204" pitchFamily="18" charset="0"/>
                            <a:ea typeface="Cambria Math"/>
                          </a:rPr>
                          <m:t>≥4</m:t>
                        </m:r>
                      </m:e>
                    </m:d>
                    <m:r>
                      <a:rPr lang="en-US" sz="2000" b="0" i="1" smtClean="0">
                        <a:latin typeface="Cambria Math" panose="02040503050406030204" pitchFamily="18" charset="0"/>
                        <a:ea typeface="Cambria Math"/>
                      </a:rPr>
                      <m:t>.</m:t>
                    </m:r>
                  </m:oMath>
                </a14:m>
                <a:endParaRPr lang="en-US" sz="2000" b="0" dirty="0">
                  <a:ea typeface="Cambria Math"/>
                </a:endParaRPr>
              </a:p>
              <a:p>
                <a:pPr marL="0" indent="0">
                  <a:buNone/>
                </a:pPr>
                <a:r>
                  <a:rPr lang="en-US" sz="2000" b="1" dirty="0"/>
                  <a:t>Solution: </a:t>
                </a:r>
                <a:r>
                  <a:rPr lang="en-US" sz="2000" dirty="0"/>
                  <a:t>Given that Variance </a:t>
                </a:r>
                <a14:m>
                  <m:oMath xmlns:m="http://schemas.openxmlformats.org/officeDocument/2006/math">
                    <m:r>
                      <a:rPr lang="en-US" sz="2000" i="1" smtClean="0">
                        <a:latin typeface="Cambria Math" panose="02040503050406030204" pitchFamily="18" charset="0"/>
                        <a:ea typeface="Cambria Math"/>
                      </a:rPr>
                      <m:t>=</m:t>
                    </m:r>
                    <m:r>
                      <a:rPr lang="en-US" sz="2000" b="0" i="1" smtClean="0">
                        <a:latin typeface="Cambria Math" panose="02040503050406030204" pitchFamily="18" charset="0"/>
                        <a:ea typeface="Cambria Math"/>
                      </a:rPr>
                      <m:t>2=</m:t>
                    </m:r>
                    <m:r>
                      <a:rPr lang="en-US" sz="2000" b="0" i="1" smtClean="0">
                        <a:latin typeface="Cambria Math" panose="02040503050406030204" pitchFamily="18" charset="0"/>
                        <a:ea typeface="Cambria Math"/>
                      </a:rPr>
                      <m:t>𝜆</m:t>
                    </m:r>
                  </m:oMath>
                </a14:m>
                <a:endParaRPr lang="en-US" sz="2000" b="0" dirty="0">
                  <a:ea typeface="Cambria Math"/>
                </a:endParaRPr>
              </a:p>
              <a:p>
                <a:pPr marL="0" indent="0">
                  <a:buNone/>
                </a:pPr>
                <a:r>
                  <a:rPr lang="en-US" sz="2000" dirty="0">
                    <a:ea typeface="Cambria Math"/>
                  </a:rPr>
                  <a:t>Recurrence relation for Poisson distribution</a:t>
                </a:r>
                <a:endParaRPr lang="en-US" sz="2000" b="0" dirty="0">
                  <a:ea typeface="Cambria Math"/>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𝑟</m:t>
                          </m:r>
                          <m:r>
                            <a:rPr lang="en-US" sz="2000" i="1">
                              <a:latin typeface="Cambria Math" panose="02040503050406030204" pitchFamily="18" charset="0"/>
                            </a:rPr>
                            <m:t>+1</m:t>
                          </m:r>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ea typeface="Cambria Math"/>
                            </a:rPr>
                            <m:t>𝜆</m:t>
                          </m:r>
                        </m:num>
                        <m:den>
                          <m:r>
                            <a:rPr lang="en-US" sz="2000" i="1">
                              <a:latin typeface="Cambria Math" panose="02040503050406030204" pitchFamily="18" charset="0"/>
                            </a:rPr>
                            <m:t>𝑟</m:t>
                          </m:r>
                          <m:r>
                            <a:rPr lang="en-US" sz="2000" i="1">
                              <a:latin typeface="Cambria Math" panose="02040503050406030204" pitchFamily="18" charset="0"/>
                            </a:rPr>
                            <m:t>+1</m:t>
                          </m:r>
                        </m:den>
                      </m:f>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𝑟</m:t>
                          </m:r>
                        </m:e>
                      </m:d>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b="0" i="1" smtClean="0">
                              <a:latin typeface="Cambria Math" panose="02040503050406030204" pitchFamily="18" charset="0"/>
                            </a:rPr>
                            <m:t>2</m:t>
                          </m:r>
                        </m:num>
                        <m:den>
                          <m:r>
                            <a:rPr lang="en-US" sz="2000" i="1">
                              <a:latin typeface="Cambria Math" panose="02040503050406030204" pitchFamily="18" charset="0"/>
                            </a:rPr>
                            <m:t>𝑟</m:t>
                          </m:r>
                          <m:r>
                            <a:rPr lang="en-US" sz="2000" i="1">
                              <a:latin typeface="Cambria Math" panose="02040503050406030204" pitchFamily="18" charset="0"/>
                            </a:rPr>
                            <m:t>+1</m:t>
                          </m:r>
                        </m:den>
                      </m:f>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𝑟</m:t>
                          </m:r>
                        </m:e>
                      </m:d>
                      <m:r>
                        <a:rPr lang="en-US" sz="2000" b="0" i="1" smtClean="0">
                          <a:latin typeface="Cambria Math" panose="02040503050406030204" pitchFamily="18" charset="0"/>
                        </a:rPr>
                        <m:t>……(1)</m:t>
                      </m:r>
                    </m:oMath>
                  </m:oMathPara>
                </a14:m>
                <a:endParaRPr lang="en-US" sz="2000" b="0" dirty="0">
                  <a:ea typeface="Cambria Math"/>
                </a:endParaRPr>
              </a:p>
              <a:p>
                <a:pPr marL="0" indent="0">
                  <a:buNone/>
                </a:pPr>
                <a:r>
                  <a:rPr lang="en-US" sz="2000" dirty="0">
                    <a:ea typeface="Cambria Math"/>
                  </a:rPr>
                  <a:t>Poisson Distribution </a:t>
                </a:r>
                <a14:m>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𝑟</m:t>
                        </m:r>
                      </m:e>
                    </m:d>
                    <m:r>
                      <a:rPr lang="en-US" sz="2000" i="1">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m:t>
                            </m:r>
                            <m:r>
                              <a:rPr lang="en-US" sz="2000" i="1">
                                <a:latin typeface="Cambria Math" panose="02040503050406030204" pitchFamily="18" charset="0"/>
                                <a:ea typeface="Cambria Math"/>
                              </a:rPr>
                              <m:t>𝜆</m:t>
                            </m:r>
                          </m:sup>
                        </m:sSup>
                        <m:sSup>
                          <m:sSupPr>
                            <m:ctrlPr>
                              <a:rPr lang="en-US" sz="2000" i="1">
                                <a:latin typeface="Cambria Math" panose="02040503050406030204" pitchFamily="18" charset="0"/>
                              </a:rPr>
                            </m:ctrlPr>
                          </m:sSupPr>
                          <m:e>
                            <m:r>
                              <a:rPr lang="en-US" sz="2000" i="1">
                                <a:latin typeface="Cambria Math" panose="02040503050406030204" pitchFamily="18" charset="0"/>
                                <a:ea typeface="Cambria Math"/>
                              </a:rPr>
                              <m:t>𝜆</m:t>
                            </m:r>
                          </m:e>
                          <m:sup>
                            <m:r>
                              <a:rPr lang="en-US" sz="2000" i="1">
                                <a:latin typeface="Cambria Math" panose="02040503050406030204" pitchFamily="18" charset="0"/>
                              </a:rPr>
                              <m:t>𝑟</m:t>
                            </m:r>
                          </m:sup>
                        </m:sSup>
                      </m:num>
                      <m:den>
                        <m:r>
                          <a:rPr lang="en-US" sz="2000" i="1">
                            <a:latin typeface="Cambria Math" panose="02040503050406030204" pitchFamily="18" charset="0"/>
                          </a:rPr>
                          <m:t>𝑟</m:t>
                        </m:r>
                        <m:r>
                          <a:rPr lang="en-US" sz="2000" i="1">
                            <a:latin typeface="Cambria Math" panose="02040503050406030204" pitchFamily="18" charset="0"/>
                            <a:ea typeface="Cambria Math"/>
                          </a:rPr>
                          <m:t>!</m:t>
                        </m:r>
                      </m:den>
                    </m:f>
                  </m:oMath>
                </a14:m>
                <a:endParaRPr lang="en-US" sz="2000" dirty="0">
                  <a:ea typeface="Cambria Math"/>
                </a:endParaRPr>
              </a:p>
              <a:p>
                <a:pPr marL="0" indent="0">
                  <a:buNone/>
                </a:pPr>
                <a:r>
                  <a:rPr lang="en-US" sz="2000" dirty="0">
                    <a:ea typeface="Cambria Math"/>
                  </a:rPr>
                  <a:t>So </a:t>
                </a:r>
                <a14:m>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𝑟</m:t>
                        </m:r>
                      </m:e>
                    </m:d>
                    <m:r>
                      <a:rPr lang="en-US" sz="2000" i="1">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−2</m:t>
                            </m:r>
                          </m:sup>
                        </m:sSup>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𝑟</m:t>
                            </m:r>
                          </m:sup>
                        </m:sSup>
                      </m:num>
                      <m:den>
                        <m:r>
                          <a:rPr lang="en-US" sz="2000" i="1">
                            <a:latin typeface="Cambria Math" panose="02040503050406030204" pitchFamily="18" charset="0"/>
                          </a:rPr>
                          <m:t>𝑟</m:t>
                        </m:r>
                        <m:r>
                          <a:rPr lang="en-US" sz="2000" i="1">
                            <a:latin typeface="Cambria Math" panose="02040503050406030204" pitchFamily="18" charset="0"/>
                            <a:ea typeface="Cambria Math"/>
                          </a:rPr>
                          <m:t>!</m:t>
                        </m:r>
                      </m:den>
                    </m:f>
                    <m:r>
                      <a:rPr lang="en-US" sz="2000" i="1">
                        <a:latin typeface="Cambria Math" panose="02040503050406030204" pitchFamily="18" charset="0"/>
                        <a:ea typeface="Cambria Math"/>
                      </a:rPr>
                      <m:t>⟹</m:t>
                    </m:r>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0</m:t>
                        </m:r>
                      </m:e>
                    </m:d>
                    <m:r>
                      <a:rPr lang="en-US" sz="2000" i="1">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−2</m:t>
                            </m:r>
                          </m:sup>
                        </m:sSup>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ea typeface="Cambria Math"/>
                              </a:rPr>
                              <m:t>0</m:t>
                            </m:r>
                          </m:sup>
                        </m:sSup>
                      </m:num>
                      <m:den>
                        <m:r>
                          <a:rPr lang="en-US" sz="2000" i="1">
                            <a:latin typeface="Cambria Math" panose="02040503050406030204" pitchFamily="18" charset="0"/>
                          </a:rPr>
                          <m:t>0</m:t>
                        </m:r>
                        <m:r>
                          <a:rPr lang="en-US" sz="2000" i="1">
                            <a:latin typeface="Cambria Math" panose="02040503050406030204" pitchFamily="18" charset="0"/>
                            <a:ea typeface="Cambria Math"/>
                          </a:rPr>
                          <m:t>!</m:t>
                        </m:r>
                      </m:den>
                    </m:f>
                    <m:r>
                      <a:rPr lang="en-US" sz="2000" i="1">
                        <a:latin typeface="Cambria Math" panose="02040503050406030204" pitchFamily="18" charset="0"/>
                        <a:ea typeface="Cambria Math"/>
                      </a:rPr>
                      <m:t>⟹</m:t>
                    </m:r>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−2</m:t>
                        </m:r>
                      </m:sup>
                    </m:sSup>
                    <m:r>
                      <a:rPr lang="en-US" sz="2000" i="1">
                        <a:latin typeface="Cambria Math" panose="02040503050406030204" pitchFamily="18" charset="0"/>
                      </a:rPr>
                      <m:t>=0.1353</m:t>
                    </m:r>
                  </m:oMath>
                </a14:m>
                <a:endParaRPr lang="en-US" sz="2000" dirty="0">
                  <a:ea typeface="Cambria Math"/>
                </a:endParaRPr>
              </a:p>
              <a:p>
                <a:pPr marL="0" indent="0">
                  <a:buNone/>
                </a:pPr>
                <a:r>
                  <a:rPr lang="en-US" sz="2000" b="0" dirty="0">
                    <a:ea typeface="Cambria Math"/>
                  </a:rPr>
                  <a:t>Now putting </a:t>
                </a:r>
                <a:r>
                  <a:rPr lang="en-US" sz="2000" dirty="0"/>
                  <a:t>r=0,1,2,3 in equation (1)</a:t>
                </a:r>
                <a:endParaRPr lang="en-US" sz="2000" b="0" dirty="0">
                  <a:ea typeface="Cambria Math"/>
                </a:endParaRPr>
              </a:p>
              <a:p>
                <a:pPr marL="0" indent="0">
                  <a:buNone/>
                </a:pPr>
                <a:endParaRPr lang="en-US" sz="22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a:blip r:embed="rId2"/>
                <a:stretch>
                  <a:fillRect l="-815" t="-809"/>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7" name="Title 1"/>
          <p:cNvSpPr txBox="1">
            <a:spLocks/>
          </p:cNvSpPr>
          <p:nvPr/>
        </p:nvSpPr>
        <p:spPr>
          <a:xfrm>
            <a:off x="1391433"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Problem based on Poisson </a:t>
            </a:r>
          </a:p>
          <a:p>
            <a:pPr lvl="0" algn="ctr">
              <a:spcBef>
                <a:spcPct val="0"/>
              </a:spcBef>
              <a:defRPr/>
            </a:pPr>
            <a:r>
              <a:rPr lang="en-US" sz="2400" b="1" dirty="0"/>
              <a:t>Distributions(CO4)</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7">
            <a:extLst>
              <a:ext uri="{FF2B5EF4-FFF2-40B4-BE49-F238E27FC236}">
                <a16:creationId xmlns:a16="http://schemas.microsoft.com/office/drawing/2014/main" id="{9C5089CA-2C58-4B3B-AD83-4AC70CB6DA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71600" cy="685801"/>
          </a:xfrm>
          <a:prstGeom prst="rect">
            <a:avLst/>
          </a:prstGeom>
        </p:spPr>
      </p:pic>
      <p:sp>
        <p:nvSpPr>
          <p:cNvPr id="5" name="Footer Placeholder 4">
            <a:extLst>
              <a:ext uri="{FF2B5EF4-FFF2-40B4-BE49-F238E27FC236}">
                <a16:creationId xmlns:a16="http://schemas.microsoft.com/office/drawing/2014/main" id="{76D5A3C1-2E40-4C34-A887-C467CA8A4539}"/>
              </a:ext>
            </a:extLst>
          </p:cNvPr>
          <p:cNvSpPr>
            <a:spLocks noGrp="1"/>
          </p:cNvSpPr>
          <p:nvPr>
            <p:ph type="ftr" sz="quarter" idx="11"/>
          </p:nvPr>
        </p:nvSpPr>
        <p:spPr/>
        <p:txBody>
          <a:bodyPr/>
          <a:lstStyle/>
          <a:p>
            <a:r>
              <a:rPr lang="en-US"/>
              <a:t>Faculty Name   Kunti Mishra   Unit IV</a:t>
            </a:r>
            <a:endParaRPr lang="en-US" dirty="0"/>
          </a:p>
        </p:txBody>
      </p:sp>
      <p:sp>
        <p:nvSpPr>
          <p:cNvPr id="2" name="Date Placeholder 1">
            <a:extLst>
              <a:ext uri="{FF2B5EF4-FFF2-40B4-BE49-F238E27FC236}">
                <a16:creationId xmlns:a16="http://schemas.microsoft.com/office/drawing/2014/main" id="{7112A5E0-3FE8-4B9C-86FF-CDF808468D21}"/>
              </a:ext>
            </a:extLst>
          </p:cNvPr>
          <p:cNvSpPr>
            <a:spLocks noGrp="1"/>
          </p:cNvSpPr>
          <p:nvPr>
            <p:ph type="dt" sz="half" idx="10"/>
          </p:nvPr>
        </p:nvSpPr>
        <p:spPr/>
        <p:txBody>
          <a:bodyPr/>
          <a:lstStyle/>
          <a:p>
            <a:fld id="{F129F6AF-7257-4D10-A63A-F41688455AEA}" type="datetime1">
              <a:rPr lang="en-US" smtClean="0"/>
              <a:t>1/6/2023</a:t>
            </a:fld>
            <a:endParaRPr lang="en-US"/>
          </a:p>
        </p:txBody>
      </p:sp>
    </p:spTree>
    <p:extLst>
      <p:ext uri="{BB962C8B-B14F-4D97-AF65-F5344CB8AC3E}">
        <p14:creationId xmlns:p14="http://schemas.microsoft.com/office/powerpoint/2010/main" val="363522267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0" indent="0">
                  <a:buNone/>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m:t>
                          </m:r>
                        </m:e>
                      </m:d>
                      <m:r>
                        <a:rPr lang="en-US" sz="2000" b="0" i="1" smtClean="0">
                          <a:latin typeface="Cambria Math" panose="02040503050406030204" pitchFamily="18" charset="0"/>
                        </a:rPr>
                        <m:t>=2</m:t>
                      </m:r>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m:t>
                          </m:r>
                        </m:e>
                      </m:d>
                      <m:r>
                        <a:rPr lang="en-US" sz="2000" b="0" i="1" smtClean="0">
                          <a:latin typeface="Cambria Math" panose="02040503050406030204" pitchFamily="18" charset="0"/>
                        </a:rPr>
                        <m:t>=2</m:t>
                      </m:r>
                      <m:r>
                        <a:rPr lang="en-US" sz="2000" b="0" i="1" smtClean="0">
                          <a:latin typeface="Cambria Math" panose="02040503050406030204" pitchFamily="18" charset="0"/>
                          <a:ea typeface="Cambria Math"/>
                        </a:rPr>
                        <m:t>×0.1353=0.2706</m:t>
                      </m:r>
                    </m:oMath>
                  </m:oMathPara>
                </a14:m>
                <a:endParaRPr lang="en-US" sz="2000" b="0" dirty="0">
                  <a:ea typeface="Cambria Math"/>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b="0" i="1" smtClean="0">
                              <a:latin typeface="Cambria Math" panose="02040503050406030204" pitchFamily="18" charset="0"/>
                            </a:rPr>
                            <m:t>2</m:t>
                          </m:r>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2</m:t>
                          </m:r>
                        </m:num>
                        <m:den>
                          <m:r>
                            <a:rPr lang="en-US" sz="2000" i="1">
                              <a:latin typeface="Cambria Math" panose="02040503050406030204" pitchFamily="18" charset="0"/>
                            </a:rPr>
                            <m:t>2</m:t>
                          </m:r>
                        </m:den>
                      </m:f>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b="0" i="1" smtClean="0">
                              <a:latin typeface="Cambria Math" panose="02040503050406030204" pitchFamily="18" charset="0"/>
                            </a:rPr>
                            <m:t>1</m:t>
                          </m:r>
                        </m:e>
                      </m:d>
                      <m:r>
                        <a:rPr lang="en-US" sz="2000" i="1">
                          <a:latin typeface="Cambria Math" panose="02040503050406030204" pitchFamily="18" charset="0"/>
                        </a:rPr>
                        <m:t>=</m:t>
                      </m:r>
                      <m:f>
                        <m:fPr>
                          <m:ctrlPr>
                            <a:rPr lang="en-US" sz="2000" i="1" smtClean="0">
                              <a:latin typeface="Cambria Math" panose="02040503050406030204" pitchFamily="18" charset="0"/>
                            </a:rPr>
                          </m:ctrlPr>
                        </m:fPr>
                        <m:num>
                          <m:r>
                            <a:rPr lang="en-US" sz="2000" b="0" i="1" smtClean="0">
                              <a:latin typeface="Cambria Math" panose="02040503050406030204" pitchFamily="18" charset="0"/>
                            </a:rPr>
                            <m:t>2</m:t>
                          </m:r>
                        </m:num>
                        <m:den>
                          <m:r>
                            <a:rPr lang="en-US" sz="2000" b="0" i="1" smtClean="0">
                              <a:latin typeface="Cambria Math" panose="02040503050406030204" pitchFamily="18" charset="0"/>
                            </a:rPr>
                            <m:t>2</m:t>
                          </m:r>
                        </m:den>
                      </m:f>
                      <m:r>
                        <a:rPr lang="en-US" sz="2000" i="1">
                          <a:latin typeface="Cambria Math" panose="02040503050406030204" pitchFamily="18" charset="0"/>
                          <a:ea typeface="Cambria Math"/>
                        </a:rPr>
                        <m:t>×</m:t>
                      </m:r>
                      <m:r>
                        <a:rPr lang="en-US" sz="2000" b="0" i="1" smtClean="0">
                          <a:latin typeface="Cambria Math" panose="02040503050406030204" pitchFamily="18" charset="0"/>
                          <a:ea typeface="Cambria Math"/>
                        </a:rPr>
                        <m:t>0</m:t>
                      </m:r>
                      <m:r>
                        <a:rPr lang="en-US" sz="2000" i="1">
                          <a:latin typeface="Cambria Math" panose="02040503050406030204" pitchFamily="18" charset="0"/>
                          <a:ea typeface="Cambria Math"/>
                        </a:rPr>
                        <m:t>.2706</m:t>
                      </m:r>
                      <m:r>
                        <a:rPr lang="en-US" sz="2000" b="0" i="1" smtClean="0">
                          <a:latin typeface="Cambria Math" panose="02040503050406030204" pitchFamily="18" charset="0"/>
                          <a:ea typeface="Cambria Math"/>
                        </a:rPr>
                        <m:t>=0.2706</m:t>
                      </m:r>
                    </m:oMath>
                  </m:oMathPara>
                </a14:m>
                <a:endParaRPr lang="en-US" sz="2000" dirty="0">
                  <a:ea typeface="Cambria Math"/>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b="0" i="1" smtClean="0">
                              <a:latin typeface="Cambria Math" panose="02040503050406030204" pitchFamily="18" charset="0"/>
                            </a:rPr>
                            <m:t>3</m:t>
                          </m:r>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2</m:t>
                          </m:r>
                        </m:num>
                        <m:den>
                          <m:r>
                            <a:rPr lang="en-US" sz="2000" b="0" i="1" smtClean="0">
                              <a:latin typeface="Cambria Math" panose="02040503050406030204" pitchFamily="18" charset="0"/>
                            </a:rPr>
                            <m:t>3</m:t>
                          </m:r>
                        </m:den>
                      </m:f>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b="0" i="1" smtClean="0">
                              <a:latin typeface="Cambria Math" panose="02040503050406030204" pitchFamily="18" charset="0"/>
                            </a:rPr>
                            <m:t>2</m:t>
                          </m:r>
                        </m:e>
                      </m:d>
                      <m:r>
                        <a:rPr lang="en-US" sz="2000" i="1">
                          <a:latin typeface="Cambria Math" panose="02040503050406030204" pitchFamily="18" charset="0"/>
                        </a:rPr>
                        <m:t>=</m:t>
                      </m:r>
                      <m:f>
                        <m:fPr>
                          <m:ctrlPr>
                            <a:rPr lang="en-US" sz="2000" i="1" smtClean="0">
                              <a:latin typeface="Cambria Math" panose="02040503050406030204" pitchFamily="18" charset="0"/>
                            </a:rPr>
                          </m:ctrlPr>
                        </m:fPr>
                        <m:num>
                          <m:r>
                            <a:rPr lang="en-US" sz="2000" b="0" i="1" smtClean="0">
                              <a:latin typeface="Cambria Math" panose="02040503050406030204" pitchFamily="18" charset="0"/>
                            </a:rPr>
                            <m:t>2</m:t>
                          </m:r>
                        </m:num>
                        <m:den>
                          <m:r>
                            <a:rPr lang="en-US" sz="2000" b="0" i="1" smtClean="0">
                              <a:latin typeface="Cambria Math" panose="02040503050406030204" pitchFamily="18" charset="0"/>
                            </a:rPr>
                            <m:t>3</m:t>
                          </m:r>
                        </m:den>
                      </m:f>
                      <m:r>
                        <a:rPr lang="en-US" sz="2000" i="1">
                          <a:latin typeface="Cambria Math" panose="02040503050406030204" pitchFamily="18" charset="0"/>
                          <a:ea typeface="Cambria Math"/>
                        </a:rPr>
                        <m:t>×</m:t>
                      </m:r>
                      <m:r>
                        <a:rPr lang="en-US" sz="2000" b="0" i="1" smtClean="0">
                          <a:latin typeface="Cambria Math" panose="02040503050406030204" pitchFamily="18" charset="0"/>
                          <a:ea typeface="Cambria Math"/>
                        </a:rPr>
                        <m:t>0</m:t>
                      </m:r>
                      <m:r>
                        <a:rPr lang="en-US" sz="2000" i="1">
                          <a:latin typeface="Cambria Math" panose="02040503050406030204" pitchFamily="18" charset="0"/>
                          <a:ea typeface="Cambria Math"/>
                        </a:rPr>
                        <m:t>.2706</m:t>
                      </m:r>
                      <m:r>
                        <a:rPr lang="en-US" sz="2000" b="0" i="1" smtClean="0">
                          <a:latin typeface="Cambria Math" panose="02040503050406030204" pitchFamily="18" charset="0"/>
                          <a:ea typeface="Cambria Math"/>
                        </a:rPr>
                        <m:t>=0.1804</m:t>
                      </m:r>
                    </m:oMath>
                  </m:oMathPara>
                </a14:m>
                <a:endParaRPr lang="en-US" sz="2000" dirty="0">
                  <a:ea typeface="Cambria Math"/>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b="0" i="1" smtClean="0">
                              <a:latin typeface="Cambria Math" panose="02040503050406030204" pitchFamily="18" charset="0"/>
                            </a:rPr>
                            <m:t>4</m:t>
                          </m:r>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2</m:t>
                          </m:r>
                        </m:num>
                        <m:den>
                          <m:r>
                            <a:rPr lang="en-US" sz="2000" b="0" i="1" smtClean="0">
                              <a:latin typeface="Cambria Math" panose="02040503050406030204" pitchFamily="18" charset="0"/>
                            </a:rPr>
                            <m:t>4</m:t>
                          </m:r>
                        </m:den>
                      </m:f>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b="0" i="1" smtClean="0">
                              <a:latin typeface="Cambria Math" panose="02040503050406030204" pitchFamily="18" charset="0"/>
                            </a:rPr>
                            <m:t>3</m:t>
                          </m:r>
                        </m:e>
                      </m:d>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r>
                        <a:rPr lang="en-US" sz="2000" i="1">
                          <a:latin typeface="Cambria Math" panose="02040503050406030204" pitchFamily="18" charset="0"/>
                          <a:ea typeface="Cambria Math"/>
                        </a:rPr>
                        <m:t>×0.1804</m:t>
                      </m:r>
                      <m:r>
                        <a:rPr lang="en-US" sz="2000" b="0" i="1" smtClean="0">
                          <a:latin typeface="Cambria Math" panose="02040503050406030204" pitchFamily="18" charset="0"/>
                          <a:ea typeface="Cambria Math"/>
                        </a:rPr>
                        <m:t>=0.0902</m:t>
                      </m:r>
                    </m:oMath>
                  </m:oMathPara>
                </a14:m>
                <a:endParaRPr lang="en-US" sz="2000" b="0" dirty="0">
                  <a:ea typeface="Cambria Math"/>
                </a:endParaRPr>
              </a:p>
              <a:p>
                <a:pPr marL="0" indent="0">
                  <a:buNone/>
                </a:pPr>
                <a:r>
                  <a:rPr lang="en-US" sz="2000" dirty="0">
                    <a:ea typeface="Cambria Math"/>
                  </a:rPr>
                  <a:t>Now to calculate </a:t>
                </a:r>
                <a14:m>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𝑟</m:t>
                        </m:r>
                        <m:r>
                          <a:rPr lang="en-US" sz="2000" i="1">
                            <a:latin typeface="Cambria Math" panose="02040503050406030204" pitchFamily="18" charset="0"/>
                            <a:ea typeface="Cambria Math"/>
                          </a:rPr>
                          <m:t>≥4</m:t>
                        </m:r>
                      </m:e>
                    </m:d>
                    <m:r>
                      <a:rPr lang="en-US" sz="2000" b="0" i="1" smtClean="0">
                        <a:latin typeface="Cambria Math" panose="02040503050406030204" pitchFamily="18" charset="0"/>
                        <a:ea typeface="Cambria Math"/>
                      </a:rPr>
                      <m:t>, </m:t>
                    </m:r>
                    <m:r>
                      <a:rPr lang="en-US" sz="2000" b="0" i="1" smtClean="0">
                        <a:latin typeface="Cambria Math" panose="02040503050406030204" pitchFamily="18" charset="0"/>
                        <a:ea typeface="Cambria Math"/>
                      </a:rPr>
                      <m:t>𝑤𝑒</m:t>
                    </m:r>
                    <m:r>
                      <a:rPr lang="en-US" sz="2000" b="0" i="1" smtClean="0">
                        <a:latin typeface="Cambria Math" panose="02040503050406030204" pitchFamily="18" charset="0"/>
                        <a:ea typeface="Cambria Math"/>
                      </a:rPr>
                      <m:t> </m:t>
                    </m:r>
                    <m:r>
                      <a:rPr lang="en-US" sz="2000" b="0" i="1" smtClean="0">
                        <a:latin typeface="Cambria Math" panose="02040503050406030204" pitchFamily="18" charset="0"/>
                        <a:ea typeface="Cambria Math"/>
                      </a:rPr>
                      <m:t>h𝑎𝑣𝑒</m:t>
                    </m:r>
                  </m:oMath>
                </a14:m>
                <a:endParaRPr lang="en-US" sz="2000" i="1" dirty="0">
                  <a:ea typeface="Cambria Math"/>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𝑟</m:t>
                          </m:r>
                          <m:r>
                            <a:rPr lang="en-US" sz="2000" i="1">
                              <a:latin typeface="Cambria Math" panose="02040503050406030204" pitchFamily="18" charset="0"/>
                              <a:ea typeface="Cambria Math"/>
                            </a:rPr>
                            <m:t>≥4</m:t>
                          </m:r>
                        </m:e>
                      </m:d>
                      <m:r>
                        <a:rPr lang="en-US" sz="2000" b="0" i="1" smtClean="0">
                          <a:latin typeface="Cambria Math" panose="02040503050406030204" pitchFamily="18" charset="0"/>
                          <a:ea typeface="Cambria Math"/>
                        </a:rPr>
                        <m:t>=1−[</m:t>
                      </m:r>
                      <m:r>
                        <a:rPr lang="en-US" sz="2000" b="0" i="1" smtClean="0">
                          <a:latin typeface="Cambria Math" panose="02040503050406030204" pitchFamily="18" charset="0"/>
                          <a:ea typeface="Cambria Math"/>
                        </a:rPr>
                        <m:t>𝑃</m:t>
                      </m:r>
                      <m:d>
                        <m:dPr>
                          <m:ctrlPr>
                            <a:rPr lang="en-US" sz="2000" b="0" i="1" smtClean="0">
                              <a:latin typeface="Cambria Math" panose="02040503050406030204" pitchFamily="18" charset="0"/>
                              <a:ea typeface="Cambria Math"/>
                            </a:rPr>
                          </m:ctrlPr>
                        </m:dPr>
                        <m:e>
                          <m:r>
                            <a:rPr lang="en-US" sz="2000" b="0" i="1" smtClean="0">
                              <a:latin typeface="Cambria Math" panose="02040503050406030204" pitchFamily="18" charset="0"/>
                              <a:ea typeface="Cambria Math"/>
                            </a:rPr>
                            <m:t>0</m:t>
                          </m:r>
                        </m:e>
                      </m:d>
                      <m:r>
                        <a:rPr lang="en-US" sz="2000" b="0" i="1" smtClean="0">
                          <a:latin typeface="Cambria Math" panose="02040503050406030204" pitchFamily="18" charset="0"/>
                          <a:ea typeface="Cambria Math"/>
                        </a:rPr>
                        <m:t>+</m:t>
                      </m:r>
                      <m:r>
                        <a:rPr lang="en-US" sz="2000" b="0" i="1" smtClean="0">
                          <a:latin typeface="Cambria Math" panose="02040503050406030204" pitchFamily="18" charset="0"/>
                          <a:ea typeface="Cambria Math"/>
                        </a:rPr>
                        <m:t>𝑃</m:t>
                      </m:r>
                      <m:d>
                        <m:dPr>
                          <m:ctrlPr>
                            <a:rPr lang="en-US" sz="2000" b="0" i="1" smtClean="0">
                              <a:latin typeface="Cambria Math" panose="02040503050406030204" pitchFamily="18" charset="0"/>
                              <a:ea typeface="Cambria Math"/>
                            </a:rPr>
                          </m:ctrlPr>
                        </m:dPr>
                        <m:e>
                          <m:r>
                            <a:rPr lang="en-US" sz="2000" b="0" i="1" smtClean="0">
                              <a:latin typeface="Cambria Math" panose="02040503050406030204" pitchFamily="18" charset="0"/>
                              <a:ea typeface="Cambria Math"/>
                            </a:rPr>
                            <m:t>1</m:t>
                          </m:r>
                        </m:e>
                      </m:d>
                      <m:r>
                        <a:rPr lang="en-US" sz="2000" b="0" i="1" smtClean="0">
                          <a:latin typeface="Cambria Math" panose="02040503050406030204" pitchFamily="18" charset="0"/>
                          <a:ea typeface="Cambria Math"/>
                        </a:rPr>
                        <m:t>+</m:t>
                      </m:r>
                      <m:r>
                        <a:rPr lang="en-US" sz="2000" b="0" i="1" smtClean="0">
                          <a:latin typeface="Cambria Math" panose="02040503050406030204" pitchFamily="18" charset="0"/>
                          <a:ea typeface="Cambria Math"/>
                        </a:rPr>
                        <m:t>𝑃</m:t>
                      </m:r>
                      <m:d>
                        <m:dPr>
                          <m:ctrlPr>
                            <a:rPr lang="en-US" sz="2000" b="0" i="1" smtClean="0">
                              <a:latin typeface="Cambria Math" panose="02040503050406030204" pitchFamily="18" charset="0"/>
                              <a:ea typeface="Cambria Math"/>
                            </a:rPr>
                          </m:ctrlPr>
                        </m:dPr>
                        <m:e>
                          <m:r>
                            <a:rPr lang="en-US" sz="2000" b="0" i="1" smtClean="0">
                              <a:latin typeface="Cambria Math" panose="02040503050406030204" pitchFamily="18" charset="0"/>
                              <a:ea typeface="Cambria Math"/>
                            </a:rPr>
                            <m:t>2</m:t>
                          </m:r>
                        </m:e>
                      </m:d>
                      <m:r>
                        <a:rPr lang="en-US" sz="2000" b="0" i="1" smtClean="0">
                          <a:latin typeface="Cambria Math" panose="02040503050406030204" pitchFamily="18" charset="0"/>
                          <a:ea typeface="Cambria Math"/>
                        </a:rPr>
                        <m:t>+</m:t>
                      </m:r>
                      <m:r>
                        <a:rPr lang="en-US" sz="2000" b="0" i="1" smtClean="0">
                          <a:latin typeface="Cambria Math" panose="02040503050406030204" pitchFamily="18" charset="0"/>
                          <a:ea typeface="Cambria Math"/>
                        </a:rPr>
                        <m:t>𝑃</m:t>
                      </m:r>
                      <m:d>
                        <m:dPr>
                          <m:ctrlPr>
                            <a:rPr lang="en-US" sz="2000" b="0" i="1" smtClean="0">
                              <a:latin typeface="Cambria Math" panose="02040503050406030204" pitchFamily="18" charset="0"/>
                              <a:ea typeface="Cambria Math"/>
                            </a:rPr>
                          </m:ctrlPr>
                        </m:dPr>
                        <m:e>
                          <m:r>
                            <a:rPr lang="en-US" sz="2000" b="0" i="1" smtClean="0">
                              <a:latin typeface="Cambria Math" panose="02040503050406030204" pitchFamily="18" charset="0"/>
                              <a:ea typeface="Cambria Math"/>
                            </a:rPr>
                            <m:t>3</m:t>
                          </m:r>
                        </m:e>
                      </m:d>
                      <m:r>
                        <a:rPr lang="en-US" sz="2000" b="0" i="1" smtClean="0">
                          <a:latin typeface="Cambria Math" panose="02040503050406030204" pitchFamily="18" charset="0"/>
                          <a:ea typeface="Cambria Math"/>
                        </a:rPr>
                        <m:t>]</m:t>
                      </m:r>
                    </m:oMath>
                  </m:oMathPara>
                </a14:m>
                <a:endParaRPr lang="en-US" sz="2000" dirty="0">
                  <a:ea typeface="Cambria Math"/>
                </a:endParaRPr>
              </a:p>
              <a:p>
                <a:pPr marL="0" indent="0">
                  <a:buNone/>
                </a:pPr>
                <a14:m>
                  <m:oMathPara xmlns:m="http://schemas.openxmlformats.org/officeDocument/2006/math">
                    <m:oMathParaPr>
                      <m:jc m:val="left"/>
                    </m:oMathParaPr>
                    <m:oMath xmlns:m="http://schemas.openxmlformats.org/officeDocument/2006/math">
                      <m:r>
                        <a:rPr lang="en-US" sz="2000" i="1" smtClean="0">
                          <a:latin typeface="Cambria Math" panose="02040503050406030204" pitchFamily="18" charset="0"/>
                          <a:ea typeface="Cambria Math"/>
                        </a:rPr>
                        <m:t>=</m:t>
                      </m:r>
                      <m:r>
                        <a:rPr lang="en-US" sz="2000" b="0" i="1" smtClean="0">
                          <a:latin typeface="Cambria Math" panose="02040503050406030204" pitchFamily="18" charset="0"/>
                          <a:ea typeface="Cambria Math"/>
                        </a:rPr>
                        <m:t>1−</m:t>
                      </m:r>
                      <m:d>
                        <m:dPr>
                          <m:begChr m:val="["/>
                          <m:endChr m:val="]"/>
                          <m:ctrlPr>
                            <a:rPr lang="en-US" sz="2000" b="0" i="1" smtClean="0">
                              <a:latin typeface="Cambria Math" panose="02040503050406030204" pitchFamily="18" charset="0"/>
                              <a:ea typeface="Cambria Math"/>
                            </a:rPr>
                          </m:ctrlPr>
                        </m:dPr>
                        <m:e>
                          <m:r>
                            <a:rPr lang="en-US" sz="2000" b="0" i="1" smtClean="0">
                              <a:latin typeface="Cambria Math" panose="02040503050406030204" pitchFamily="18" charset="0"/>
                              <a:ea typeface="Cambria Math"/>
                            </a:rPr>
                            <m:t>0.1353+0.2706+0.2706+0.1804</m:t>
                          </m:r>
                        </m:e>
                      </m:d>
                    </m:oMath>
                  </m:oMathPara>
                </a14:m>
                <a:endParaRPr lang="en-US" sz="2000" b="0" dirty="0">
                  <a:ea typeface="Cambria Math"/>
                </a:endParaRPr>
              </a:p>
              <a:p>
                <a:pPr marL="0" indent="0">
                  <a:buNone/>
                </a:pPr>
                <a14:m>
                  <m:oMathPara xmlns:m="http://schemas.openxmlformats.org/officeDocument/2006/math">
                    <m:oMathParaPr>
                      <m:jc m:val="left"/>
                    </m:oMathParaPr>
                    <m:oMath xmlns:m="http://schemas.openxmlformats.org/officeDocument/2006/math">
                      <m:r>
                        <a:rPr lang="en-US" sz="2000" i="1" smtClean="0">
                          <a:latin typeface="Cambria Math" panose="02040503050406030204" pitchFamily="18" charset="0"/>
                          <a:ea typeface="Cambria Math"/>
                        </a:rPr>
                        <m:t>=</m:t>
                      </m:r>
                      <m:r>
                        <a:rPr lang="en-US" sz="2000" b="0" i="1" smtClean="0">
                          <a:latin typeface="Cambria Math" panose="02040503050406030204" pitchFamily="18" charset="0"/>
                          <a:ea typeface="Cambria Math"/>
                        </a:rPr>
                        <m:t>0.1431</m:t>
                      </m:r>
                    </m:oMath>
                  </m:oMathPara>
                </a14:m>
                <a:endParaRPr lang="en-US" sz="2000" b="0" dirty="0">
                  <a:ea typeface="Cambria Math"/>
                </a:endParaRPr>
              </a:p>
              <a:p>
                <a:pPr marL="0" indent="0">
                  <a:buNone/>
                </a:pPr>
                <a:r>
                  <a:rPr lang="en-US" sz="2000" dirty="0">
                    <a:ea typeface="Cambria Math"/>
                  </a:rPr>
                  <a:t>Q2. Fit a Poisson distribution to the following data and calculate theoretical frequencies.</a:t>
                </a:r>
              </a:p>
              <a:p>
                <a:pPr marL="0" indent="0">
                  <a:buNone/>
                </a:pPr>
                <a:endParaRPr lang="en-US" sz="2000" b="0" dirty="0">
                  <a:ea typeface="Cambria Math"/>
                </a:endParaRPr>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a:blip r:embed="rId2"/>
                <a:stretch>
                  <a:fillRect l="-815"/>
                </a:stretch>
              </a:blipFill>
            </p:spPr>
            <p:txBody>
              <a:bodyPr/>
              <a:lstStyle/>
              <a:p>
                <a:r>
                  <a:rPr lang="en-IN">
                    <a:noFill/>
                  </a:rPr>
                  <a:t> </a:t>
                </a:r>
              </a:p>
            </p:txBody>
          </p:sp>
        </mc:Fallback>
      </mc:AlternateContent>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7"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err="1">
                <a:ln>
                  <a:noFill/>
                </a:ln>
                <a:solidFill>
                  <a:schemeClr val="dk1"/>
                </a:solidFill>
                <a:effectLst/>
                <a:uLnTx/>
                <a:uFillTx/>
                <a:latin typeface="+mn-lt"/>
                <a:ea typeface="+mn-ea"/>
                <a:cs typeface="+mn-cs"/>
              </a:rPr>
              <a:t>Cont</a:t>
            </a:r>
            <a:r>
              <a:rPr lang="en-US" sz="2400" b="1" dirty="0"/>
              <a:t>…(CO4)</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7">
            <a:extLst>
              <a:ext uri="{FF2B5EF4-FFF2-40B4-BE49-F238E27FC236}">
                <a16:creationId xmlns:a16="http://schemas.microsoft.com/office/drawing/2014/main" id="{1514160F-7B91-4178-B99D-8D72FBC3FB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71600" cy="685801"/>
          </a:xfrm>
          <a:prstGeom prst="rect">
            <a:avLst/>
          </a:prstGeom>
        </p:spPr>
      </p:pic>
      <p:sp>
        <p:nvSpPr>
          <p:cNvPr id="5" name="Footer Placeholder 4">
            <a:extLst>
              <a:ext uri="{FF2B5EF4-FFF2-40B4-BE49-F238E27FC236}">
                <a16:creationId xmlns:a16="http://schemas.microsoft.com/office/drawing/2014/main" id="{D29B193D-FD08-4C00-A6F4-9926C93BD248}"/>
              </a:ext>
            </a:extLst>
          </p:cNvPr>
          <p:cNvSpPr>
            <a:spLocks noGrp="1"/>
          </p:cNvSpPr>
          <p:nvPr>
            <p:ph type="ftr" sz="quarter" idx="11"/>
          </p:nvPr>
        </p:nvSpPr>
        <p:spPr/>
        <p:txBody>
          <a:bodyPr/>
          <a:lstStyle/>
          <a:p>
            <a:r>
              <a:rPr lang="en-US"/>
              <a:t>Faculty Name   Kunti Mishra   Unit IV</a:t>
            </a:r>
            <a:endParaRPr lang="en-US" dirty="0"/>
          </a:p>
        </p:txBody>
      </p:sp>
      <p:sp>
        <p:nvSpPr>
          <p:cNvPr id="2" name="Date Placeholder 1">
            <a:extLst>
              <a:ext uri="{FF2B5EF4-FFF2-40B4-BE49-F238E27FC236}">
                <a16:creationId xmlns:a16="http://schemas.microsoft.com/office/drawing/2014/main" id="{0A54F8C1-CD01-452A-99A9-46B1157BFB13}"/>
              </a:ext>
            </a:extLst>
          </p:cNvPr>
          <p:cNvSpPr>
            <a:spLocks noGrp="1"/>
          </p:cNvSpPr>
          <p:nvPr>
            <p:ph type="dt" sz="half" idx="10"/>
          </p:nvPr>
        </p:nvSpPr>
        <p:spPr/>
        <p:txBody>
          <a:bodyPr/>
          <a:lstStyle/>
          <a:p>
            <a:fld id="{DBD15424-26AD-4BF4-8691-4A591D25B659}" type="datetime1">
              <a:rPr lang="en-US" smtClean="0"/>
              <a:t>1/6/2023</a:t>
            </a:fld>
            <a:endParaRPr lang="en-US"/>
          </a:p>
        </p:txBody>
      </p:sp>
    </p:spTree>
    <p:extLst>
      <p:ext uri="{BB962C8B-B14F-4D97-AF65-F5344CB8AC3E}">
        <p14:creationId xmlns:p14="http://schemas.microsoft.com/office/powerpoint/2010/main" val="315826831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0" indent="0">
                  <a:buNone/>
                </a:pPr>
                <a:endParaRPr lang="en-US" sz="2200" dirty="0"/>
              </a:p>
              <a:p>
                <a:pPr marL="0" indent="0">
                  <a:buNone/>
                </a:pPr>
                <a:endParaRPr lang="en-US" sz="2200" dirty="0"/>
              </a:p>
              <a:p>
                <a:pPr marL="0" indent="0">
                  <a:buNone/>
                </a:pPr>
                <a:endParaRPr lang="en-US" sz="2200" dirty="0"/>
              </a:p>
              <a:p>
                <a:pPr marL="0" indent="0">
                  <a:buNone/>
                </a:pPr>
                <a:r>
                  <a:rPr lang="en-US" sz="2200" dirty="0"/>
                  <a:t>Mean of Poisson distribution </a:t>
                </a:r>
                <a14:m>
                  <m:oMath xmlns:m="http://schemas.openxmlformats.org/officeDocument/2006/math">
                    <m:r>
                      <m:rPr>
                        <m:sty m:val="p"/>
                      </m:rPr>
                      <a:rPr lang="el-GR" sz="2200" i="1" smtClean="0">
                        <a:latin typeface="Cambria Math"/>
                        <a:ea typeface="Cambria Math"/>
                      </a:rPr>
                      <m:t>λ</m:t>
                    </m:r>
                    <m:r>
                      <a:rPr lang="en-US" sz="2200" i="1" smtClean="0">
                        <a:latin typeface="Cambria Math"/>
                        <a:ea typeface="Cambria Math"/>
                      </a:rPr>
                      <m:t>=</m:t>
                    </m:r>
                    <m:f>
                      <m:fPr>
                        <m:ctrlPr>
                          <a:rPr lang="en-US" sz="2200" i="1" smtClean="0">
                            <a:latin typeface="Cambria Math" panose="02040503050406030204" pitchFamily="18" charset="0"/>
                            <a:ea typeface="Cambria Math"/>
                          </a:rPr>
                        </m:ctrlPr>
                      </m:fPr>
                      <m:num>
                        <m:nary>
                          <m:naryPr>
                            <m:chr m:val="∑"/>
                            <m:subHide m:val="on"/>
                            <m:supHide m:val="on"/>
                            <m:ctrlPr>
                              <a:rPr lang="en-US" sz="2200" i="1" smtClean="0">
                                <a:latin typeface="Cambria Math" panose="02040503050406030204" pitchFamily="18" charset="0"/>
                                <a:ea typeface="Cambria Math"/>
                              </a:rPr>
                            </m:ctrlPr>
                          </m:naryPr>
                          <m:sub/>
                          <m:sup/>
                          <m:e>
                            <m:r>
                              <a:rPr lang="en-US" sz="2200" b="0" i="1" smtClean="0">
                                <a:latin typeface="Cambria Math"/>
                                <a:ea typeface="Cambria Math"/>
                              </a:rPr>
                              <m:t>𝑓𝑥</m:t>
                            </m:r>
                          </m:e>
                        </m:nary>
                      </m:num>
                      <m:den>
                        <m:nary>
                          <m:naryPr>
                            <m:chr m:val="∑"/>
                            <m:subHide m:val="on"/>
                            <m:supHide m:val="on"/>
                            <m:ctrlPr>
                              <a:rPr lang="en-US" sz="2200" i="1" smtClean="0">
                                <a:latin typeface="Cambria Math" panose="02040503050406030204" pitchFamily="18" charset="0"/>
                                <a:ea typeface="Cambria Math"/>
                              </a:rPr>
                            </m:ctrlPr>
                          </m:naryPr>
                          <m:sub/>
                          <m:sup/>
                          <m:e>
                            <m:r>
                              <a:rPr lang="en-US" sz="2200" b="0" i="1" smtClean="0">
                                <a:latin typeface="Cambria Math"/>
                                <a:ea typeface="Cambria Math"/>
                              </a:rPr>
                              <m:t>𝑓</m:t>
                            </m:r>
                          </m:e>
                        </m:nary>
                      </m:den>
                    </m:f>
                  </m:oMath>
                </a14:m>
                <a:endParaRPr lang="en-US" sz="2200" i="1" dirty="0">
                  <a:latin typeface="Cambria Math"/>
                  <a:ea typeface="Cambria Math"/>
                </a:endParaRP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a:ea typeface="Cambria Math"/>
                        </a:rPr>
                        <m:t>=</m:t>
                      </m:r>
                      <m:f>
                        <m:fPr>
                          <m:ctrlPr>
                            <a:rPr lang="en-US" sz="2200" b="0" i="1" smtClean="0">
                              <a:latin typeface="Cambria Math" panose="02040503050406030204" pitchFamily="18" charset="0"/>
                              <a:ea typeface="Cambria Math"/>
                            </a:rPr>
                          </m:ctrlPr>
                        </m:fPr>
                        <m:num>
                          <m:r>
                            <a:rPr lang="en-US" sz="2200" b="0" i="1" smtClean="0">
                              <a:latin typeface="Cambria Math"/>
                              <a:ea typeface="Cambria Math"/>
                            </a:rPr>
                            <m:t>0×122+1×60+2×15+3×2+4×1</m:t>
                          </m:r>
                        </m:num>
                        <m:den>
                          <m:r>
                            <a:rPr lang="en-US" sz="2200" b="0" i="1" smtClean="0">
                              <a:latin typeface="Cambria Math"/>
                              <a:ea typeface="Cambria Math"/>
                            </a:rPr>
                            <m:t>122+60+15+2+1</m:t>
                          </m:r>
                        </m:den>
                      </m:f>
                      <m:nary>
                        <m:naryPr>
                          <m:chr m:val="∑"/>
                          <m:subHide m:val="on"/>
                          <m:supHide m:val="on"/>
                          <m:ctrlPr>
                            <a:rPr lang="en-US" sz="2200" i="1">
                              <a:latin typeface="Cambria Math" panose="02040503050406030204" pitchFamily="18" charset="0"/>
                              <a:ea typeface="Cambria Math"/>
                            </a:rPr>
                          </m:ctrlPr>
                        </m:naryPr>
                        <m:sub/>
                        <m:sup/>
                        <m:e>
                          <m:r>
                            <a:rPr lang="en-US" sz="2200" i="1">
                              <a:latin typeface="Cambria Math"/>
                              <a:ea typeface="Cambria Math"/>
                            </a:rPr>
                            <m:t>𝑓</m:t>
                          </m:r>
                        </m:e>
                      </m:nary>
                      <m:r>
                        <a:rPr lang="en-US" sz="2200" b="0" i="0" smtClean="0">
                          <a:latin typeface="Cambria Math"/>
                          <a:ea typeface="Cambria Math"/>
                        </a:rPr>
                        <m:t>=</m:t>
                      </m:r>
                      <m:r>
                        <m:rPr>
                          <m:sty m:val="p"/>
                        </m:rPr>
                        <a:rPr lang="en-US" sz="2200" b="0" i="0" smtClean="0">
                          <a:latin typeface="Cambria Math"/>
                          <a:ea typeface="Cambria Math"/>
                        </a:rPr>
                        <m:t>N</m:t>
                      </m:r>
                      <m:r>
                        <a:rPr lang="en-US" sz="2200" b="0" i="0" smtClean="0">
                          <a:latin typeface="Cambria Math"/>
                          <a:ea typeface="Cambria Math"/>
                        </a:rPr>
                        <m:t>=200</m:t>
                      </m:r>
                    </m:oMath>
                  </m:oMathPara>
                </a14:m>
                <a:endParaRPr lang="en-US" sz="2200" dirty="0"/>
              </a:p>
              <a:p>
                <a:pPr marL="0" indent="0">
                  <a:buNone/>
                </a:pPr>
                <a14:m>
                  <m:oMathPara xmlns:m="http://schemas.openxmlformats.org/officeDocument/2006/math">
                    <m:oMathParaPr>
                      <m:jc m:val="left"/>
                    </m:oMathParaPr>
                    <m:oMath xmlns:m="http://schemas.openxmlformats.org/officeDocument/2006/math">
                      <m:r>
                        <a:rPr lang="en-US" sz="2200" b="0" i="1" smtClean="0">
                          <a:latin typeface="Cambria Math"/>
                        </a:rPr>
                        <m:t>=0.5</m:t>
                      </m:r>
                    </m:oMath>
                  </m:oMathPara>
                </a14:m>
                <a:endParaRPr lang="en-US" sz="2200" dirty="0"/>
              </a:p>
              <a:p>
                <a:pPr marL="0" indent="0">
                  <a:buNone/>
                </a:pPr>
                <a:r>
                  <a:rPr lang="en-US" sz="2200" dirty="0"/>
                  <a:t>Required Poisson distribution </a:t>
                </a:r>
              </a:p>
              <a:p>
                <a:pPr marL="0" indent="0">
                  <a:buNone/>
                </a:pPr>
                <a14:m>
                  <m:oMathPara xmlns:m="http://schemas.openxmlformats.org/officeDocument/2006/math">
                    <m:oMathParaPr>
                      <m:jc m:val="left"/>
                    </m:oMathParaPr>
                    <m:oMath xmlns:m="http://schemas.openxmlformats.org/officeDocument/2006/math">
                      <m:r>
                        <a:rPr lang="en-US" sz="2200" b="0" i="1" smtClean="0">
                          <a:latin typeface="Cambria Math"/>
                        </a:rPr>
                        <m:t>=</m:t>
                      </m:r>
                      <m:r>
                        <a:rPr lang="en-US" sz="2200" b="0" i="1" smtClean="0">
                          <a:latin typeface="Cambria Math"/>
                        </a:rPr>
                        <m:t>𝑁</m:t>
                      </m:r>
                      <m:r>
                        <a:rPr lang="en-US" sz="2200" b="0" i="1" smtClean="0">
                          <a:latin typeface="Cambria Math"/>
                        </a:rPr>
                        <m:t>.</m:t>
                      </m:r>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m:t>
                              </m:r>
                              <m:r>
                                <a:rPr lang="en-US" sz="2200" i="1">
                                  <a:latin typeface="Cambria Math"/>
                                  <a:ea typeface="Cambria Math"/>
                                </a:rPr>
                                <m:t>𝜆</m:t>
                              </m:r>
                            </m:sup>
                          </m:sSup>
                          <m:sSup>
                            <m:sSupPr>
                              <m:ctrlPr>
                                <a:rPr lang="en-US" sz="2200" i="1">
                                  <a:latin typeface="Cambria Math" panose="02040503050406030204" pitchFamily="18" charset="0"/>
                                </a:rPr>
                              </m:ctrlPr>
                            </m:sSupPr>
                            <m:e>
                              <m:r>
                                <a:rPr lang="en-US" sz="2200" i="1">
                                  <a:latin typeface="Cambria Math"/>
                                  <a:ea typeface="Cambria Math"/>
                                </a:rPr>
                                <m:t>𝜆</m:t>
                              </m:r>
                            </m:e>
                            <m:sup>
                              <m:r>
                                <a:rPr lang="en-US" sz="2200" i="1">
                                  <a:latin typeface="Cambria Math"/>
                                </a:rPr>
                                <m:t>𝑟</m:t>
                              </m:r>
                            </m:sup>
                          </m:sSup>
                        </m:num>
                        <m:den>
                          <m:r>
                            <a:rPr lang="en-US" sz="2200" i="1">
                              <a:latin typeface="Cambria Math"/>
                            </a:rPr>
                            <m:t>𝑟</m:t>
                          </m:r>
                          <m:r>
                            <a:rPr lang="en-US" sz="2200" i="1">
                              <a:latin typeface="Cambria Math"/>
                              <a:ea typeface="Cambria Math"/>
                            </a:rPr>
                            <m:t>!</m:t>
                          </m:r>
                        </m:den>
                      </m:f>
                      <m:r>
                        <a:rPr lang="en-US" sz="2200" b="0" i="0" smtClean="0">
                          <a:latin typeface="Cambria Math"/>
                          <a:ea typeface="Cambria Math"/>
                        </a:rPr>
                        <m:t>=200</m:t>
                      </m:r>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m:t>
                              </m:r>
                              <m:r>
                                <a:rPr lang="en-US" sz="2200" b="0" i="1" smtClean="0">
                                  <a:latin typeface="Cambria Math"/>
                                </a:rPr>
                                <m:t>0.5</m:t>
                              </m:r>
                            </m:sup>
                          </m:sSup>
                          <m:sSup>
                            <m:sSupPr>
                              <m:ctrlPr>
                                <a:rPr lang="en-US" sz="2200" i="1">
                                  <a:latin typeface="Cambria Math" panose="02040503050406030204" pitchFamily="18" charset="0"/>
                                </a:rPr>
                              </m:ctrlPr>
                            </m:sSupPr>
                            <m:e>
                              <m:r>
                                <a:rPr lang="en-US" sz="2200" b="0" i="1" smtClean="0">
                                  <a:latin typeface="Cambria Math"/>
                                </a:rPr>
                                <m:t>(0.5)</m:t>
                              </m:r>
                            </m:e>
                            <m:sup>
                              <m:r>
                                <a:rPr lang="en-US" sz="2200" i="1">
                                  <a:latin typeface="Cambria Math"/>
                                </a:rPr>
                                <m:t>𝑟</m:t>
                              </m:r>
                            </m:sup>
                          </m:sSup>
                        </m:num>
                        <m:den>
                          <m:r>
                            <a:rPr lang="en-US" sz="2200" i="1">
                              <a:latin typeface="Cambria Math"/>
                            </a:rPr>
                            <m:t>𝑟</m:t>
                          </m:r>
                          <m:r>
                            <a:rPr lang="en-US" sz="2200" i="1">
                              <a:latin typeface="Cambria Math"/>
                              <a:ea typeface="Cambria Math"/>
                            </a:rPr>
                            <m:t>!</m:t>
                          </m:r>
                        </m:den>
                      </m:f>
                      <m:r>
                        <a:rPr lang="en-US" sz="2200" b="0" i="1" smtClean="0">
                          <a:latin typeface="Cambria Math"/>
                          <a:ea typeface="Cambria Math"/>
                        </a:rPr>
                        <m:t>=(121.306)</m:t>
                      </m:r>
                      <m:f>
                        <m:fPr>
                          <m:ctrlPr>
                            <a:rPr lang="en-US" sz="2200" i="1">
                              <a:latin typeface="Cambria Math" panose="02040503050406030204" pitchFamily="18" charset="0"/>
                            </a:rPr>
                          </m:ctrlPr>
                        </m:fPr>
                        <m:num>
                          <m:r>
                            <a:rPr lang="en-US" sz="2200" b="0" i="1" smtClean="0">
                              <a:latin typeface="Cambria Math"/>
                            </a:rPr>
                            <m:t>(</m:t>
                          </m:r>
                          <m:sSup>
                            <m:sSupPr>
                              <m:ctrlPr>
                                <a:rPr lang="en-US" sz="2200" i="1">
                                  <a:latin typeface="Cambria Math" panose="02040503050406030204" pitchFamily="18" charset="0"/>
                                </a:rPr>
                              </m:ctrlPr>
                            </m:sSupPr>
                            <m:e>
                              <m:r>
                                <a:rPr lang="en-US" sz="2200" i="1">
                                  <a:latin typeface="Cambria Math"/>
                                </a:rPr>
                                <m:t>0.5</m:t>
                              </m:r>
                              <m:r>
                                <a:rPr lang="en-US" sz="2200" b="0" i="1" smtClean="0">
                                  <a:latin typeface="Cambria Math"/>
                                </a:rPr>
                                <m:t>)</m:t>
                              </m:r>
                            </m:e>
                            <m:sup>
                              <m:r>
                                <a:rPr lang="en-US" sz="2200" i="1">
                                  <a:latin typeface="Cambria Math"/>
                                </a:rPr>
                                <m:t>𝑟</m:t>
                              </m:r>
                            </m:sup>
                          </m:sSup>
                        </m:num>
                        <m:den>
                          <m:r>
                            <a:rPr lang="en-US" sz="2200" i="1">
                              <a:latin typeface="Cambria Math"/>
                            </a:rPr>
                            <m:t>𝑟</m:t>
                          </m:r>
                          <m:r>
                            <a:rPr lang="en-US" sz="2200" i="1">
                              <a:latin typeface="Cambria Math"/>
                              <a:ea typeface="Cambria Math"/>
                            </a:rPr>
                            <m:t>!</m:t>
                          </m:r>
                        </m:den>
                      </m:f>
                    </m:oMath>
                  </m:oMathPara>
                </a14:m>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963" t="-809"/>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7"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err="1"/>
              <a:t>Cont</a:t>
            </a:r>
            <a:r>
              <a:rPr lang="en-US" sz="2400" b="1" dirty="0"/>
              <a:t>…(CO4)</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graphicFrame>
        <p:nvGraphicFramePr>
          <p:cNvPr id="9" name="Table 8"/>
          <p:cNvGraphicFramePr>
            <a:graphicFrameLocks noGrp="1"/>
          </p:cNvGraphicFramePr>
          <p:nvPr/>
        </p:nvGraphicFramePr>
        <p:xfrm>
          <a:off x="716593" y="1447800"/>
          <a:ext cx="7696200" cy="74168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041400">
                  <a:extLst>
                    <a:ext uri="{9D8B030D-6E8A-4147-A177-3AD203B41FA5}">
                      <a16:colId xmlns:a16="http://schemas.microsoft.com/office/drawing/2014/main" val="20001"/>
                    </a:ext>
                  </a:extLst>
                </a:gridCol>
                <a:gridCol w="1282700">
                  <a:extLst>
                    <a:ext uri="{9D8B030D-6E8A-4147-A177-3AD203B41FA5}">
                      <a16:colId xmlns:a16="http://schemas.microsoft.com/office/drawing/2014/main" val="20002"/>
                    </a:ext>
                  </a:extLst>
                </a:gridCol>
                <a:gridCol w="1282700">
                  <a:extLst>
                    <a:ext uri="{9D8B030D-6E8A-4147-A177-3AD203B41FA5}">
                      <a16:colId xmlns:a16="http://schemas.microsoft.com/office/drawing/2014/main" val="20003"/>
                    </a:ext>
                  </a:extLst>
                </a:gridCol>
                <a:gridCol w="1282700">
                  <a:extLst>
                    <a:ext uri="{9D8B030D-6E8A-4147-A177-3AD203B41FA5}">
                      <a16:colId xmlns:a16="http://schemas.microsoft.com/office/drawing/2014/main" val="20004"/>
                    </a:ext>
                  </a:extLst>
                </a:gridCol>
                <a:gridCol w="1282700">
                  <a:extLst>
                    <a:ext uri="{9D8B030D-6E8A-4147-A177-3AD203B41FA5}">
                      <a16:colId xmlns:a16="http://schemas.microsoft.com/office/drawing/2014/main" val="20005"/>
                    </a:ext>
                  </a:extLst>
                </a:gridCol>
              </a:tblGrid>
              <a:tr h="370840">
                <a:tc>
                  <a:txBody>
                    <a:bodyPr/>
                    <a:lstStyle/>
                    <a:p>
                      <a:r>
                        <a:rPr lang="en-US" dirty="0"/>
                        <a:t>Deaths:</a:t>
                      </a:r>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extLst>
                  <a:ext uri="{0D108BD9-81ED-4DB2-BD59-A6C34878D82A}">
                    <a16:rowId xmlns:a16="http://schemas.microsoft.com/office/drawing/2014/main" val="10000"/>
                  </a:ext>
                </a:extLst>
              </a:tr>
              <a:tr h="370840">
                <a:tc>
                  <a:txBody>
                    <a:bodyPr/>
                    <a:lstStyle/>
                    <a:p>
                      <a:r>
                        <a:rPr lang="en-US" dirty="0"/>
                        <a:t>Frequencies</a:t>
                      </a:r>
                    </a:p>
                  </a:txBody>
                  <a:tcPr/>
                </a:tc>
                <a:tc>
                  <a:txBody>
                    <a:bodyPr/>
                    <a:lstStyle/>
                    <a:p>
                      <a:r>
                        <a:rPr lang="en-US" dirty="0"/>
                        <a:t>122</a:t>
                      </a:r>
                    </a:p>
                  </a:txBody>
                  <a:tcPr/>
                </a:tc>
                <a:tc>
                  <a:txBody>
                    <a:bodyPr/>
                    <a:lstStyle/>
                    <a:p>
                      <a:r>
                        <a:rPr lang="en-US" dirty="0"/>
                        <a:t>60</a:t>
                      </a:r>
                    </a:p>
                  </a:txBody>
                  <a:tcPr/>
                </a:tc>
                <a:tc>
                  <a:txBody>
                    <a:bodyPr/>
                    <a:lstStyle/>
                    <a:p>
                      <a:r>
                        <a:rPr lang="en-US" dirty="0"/>
                        <a:t>15</a:t>
                      </a:r>
                    </a:p>
                  </a:txBody>
                  <a:tcPr/>
                </a:tc>
                <a:tc>
                  <a:txBody>
                    <a:bodyPr/>
                    <a:lstStyle/>
                    <a:p>
                      <a:r>
                        <a:rPr lang="en-US" dirty="0"/>
                        <a:t>2</a:t>
                      </a:r>
                    </a:p>
                  </a:txBody>
                  <a:tcPr/>
                </a:tc>
                <a:tc>
                  <a:txBody>
                    <a:bodyPr/>
                    <a:lstStyle/>
                    <a:p>
                      <a:r>
                        <a:rPr lang="en-US" dirty="0"/>
                        <a:t>1</a:t>
                      </a:r>
                    </a:p>
                  </a:txBody>
                  <a:tcPr/>
                </a:tc>
                <a:extLst>
                  <a:ext uri="{0D108BD9-81ED-4DB2-BD59-A6C34878D82A}">
                    <a16:rowId xmlns:a16="http://schemas.microsoft.com/office/drawing/2014/main" val="10001"/>
                  </a:ext>
                </a:extLst>
              </a:tr>
            </a:tbl>
          </a:graphicData>
        </a:graphic>
      </p:graphicFrame>
      <p:pic>
        <p:nvPicPr>
          <p:cNvPr id="11" name="Picture 10">
            <a:extLst>
              <a:ext uri="{FF2B5EF4-FFF2-40B4-BE49-F238E27FC236}">
                <a16:creationId xmlns:a16="http://schemas.microsoft.com/office/drawing/2014/main" id="{058E946F-51EA-43CE-BF11-F260A84D95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71600" cy="685801"/>
          </a:xfrm>
          <a:prstGeom prst="rect">
            <a:avLst/>
          </a:prstGeom>
        </p:spPr>
      </p:pic>
      <p:sp>
        <p:nvSpPr>
          <p:cNvPr id="12" name="Footer Placeholder 11">
            <a:extLst>
              <a:ext uri="{FF2B5EF4-FFF2-40B4-BE49-F238E27FC236}">
                <a16:creationId xmlns:a16="http://schemas.microsoft.com/office/drawing/2014/main" id="{08258D6C-B000-4AD3-A726-2A8B591FF390}"/>
              </a:ext>
            </a:extLst>
          </p:cNvPr>
          <p:cNvSpPr>
            <a:spLocks noGrp="1"/>
          </p:cNvSpPr>
          <p:nvPr>
            <p:ph type="ftr" sz="quarter" idx="11"/>
          </p:nvPr>
        </p:nvSpPr>
        <p:spPr/>
        <p:txBody>
          <a:bodyPr/>
          <a:lstStyle/>
          <a:p>
            <a:r>
              <a:rPr lang="en-US"/>
              <a:t>Faculty Name   Kunti Mishra   Unit IV</a:t>
            </a:r>
            <a:endParaRPr lang="en-US" dirty="0"/>
          </a:p>
        </p:txBody>
      </p:sp>
      <p:sp>
        <p:nvSpPr>
          <p:cNvPr id="2" name="Date Placeholder 1">
            <a:extLst>
              <a:ext uri="{FF2B5EF4-FFF2-40B4-BE49-F238E27FC236}">
                <a16:creationId xmlns:a16="http://schemas.microsoft.com/office/drawing/2014/main" id="{AA9AE4D0-FF8C-4D1D-93B6-DC77B96AA8A8}"/>
              </a:ext>
            </a:extLst>
          </p:cNvPr>
          <p:cNvSpPr>
            <a:spLocks noGrp="1"/>
          </p:cNvSpPr>
          <p:nvPr>
            <p:ph type="dt" sz="half" idx="10"/>
          </p:nvPr>
        </p:nvSpPr>
        <p:spPr/>
        <p:txBody>
          <a:bodyPr/>
          <a:lstStyle/>
          <a:p>
            <a:fld id="{C0596C22-93FC-4DC8-B14B-4ACCB919F046}" type="datetime1">
              <a:rPr lang="en-US" smtClean="0"/>
              <a:t>1/6/2023</a:t>
            </a:fld>
            <a:endParaRPr lang="en-US"/>
          </a:p>
        </p:txBody>
      </p:sp>
    </p:spTree>
    <p:extLst>
      <p:ext uri="{BB962C8B-B14F-4D97-AF65-F5344CB8AC3E}">
        <p14:creationId xmlns:p14="http://schemas.microsoft.com/office/powerpoint/2010/main" val="357167455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Content Placeholder 1"/>
              <p:cNvGraphicFramePr>
                <a:graphicFrameLocks noGrp="1"/>
              </p:cNvGraphicFramePr>
              <p:nvPr>
                <p:ph idx="1"/>
              </p:nvPr>
            </p:nvGraphicFramePr>
            <p:xfrm>
              <a:off x="533400" y="1143000"/>
              <a:ext cx="8229600" cy="4629659"/>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pPr algn="ctr"/>
                          <a:r>
                            <a:rPr lang="en-US" sz="1500" dirty="0"/>
                            <a:t> r</a:t>
                          </a:r>
                        </a:p>
                      </a:txBody>
                      <a:tcPr/>
                    </a:tc>
                    <a:tc>
                      <a:txBody>
                        <a:bodyPr/>
                        <a:lstStyle/>
                        <a:p>
                          <a:r>
                            <a:rPr lang="en-US" sz="1500" dirty="0"/>
                            <a:t>N.P(r)</a:t>
                          </a:r>
                        </a:p>
                      </a:txBody>
                      <a:tcPr/>
                    </a:tc>
                    <a:tc>
                      <a:txBody>
                        <a:bodyPr/>
                        <a:lstStyle/>
                        <a:p>
                          <a:pPr algn="ctr"/>
                          <a:r>
                            <a:rPr lang="en-US" sz="1500" dirty="0"/>
                            <a:t>Theoretical</a:t>
                          </a:r>
                          <a:r>
                            <a:rPr lang="en-US" sz="1500" baseline="0" dirty="0"/>
                            <a:t> frequencies</a:t>
                          </a:r>
                          <a:endParaRPr lang="en-US" sz="1500" dirty="0"/>
                        </a:p>
                      </a:txBody>
                      <a:tcPr/>
                    </a:tc>
                    <a:extLst>
                      <a:ext uri="{0D108BD9-81ED-4DB2-BD59-A6C34878D82A}">
                        <a16:rowId xmlns:a16="http://schemas.microsoft.com/office/drawing/2014/main" val="10000"/>
                      </a:ext>
                    </a:extLst>
                  </a:tr>
                  <a:tr h="695960">
                    <a:tc>
                      <a:txBody>
                        <a:bodyPr/>
                        <a:lstStyle/>
                        <a:p>
                          <a:pPr algn="ctr"/>
                          <a:endParaRPr lang="en-US" sz="1500" dirty="0"/>
                        </a:p>
                        <a:p>
                          <a:pPr algn="ctr"/>
                          <a:r>
                            <a:rPr lang="en-US" sz="1500" dirty="0"/>
                            <a:t>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lang="en-US" sz="1500" b="0" i="1" smtClean="0">
                                        <a:latin typeface="Cambria Math" panose="02040503050406030204" pitchFamily="18" charset="0"/>
                                        <a:ea typeface="Cambria Math"/>
                                      </a:rPr>
                                    </m:ctrlPr>
                                  </m:dPr>
                                  <m:e>
                                    <m:r>
                                      <a:rPr lang="en-US" sz="1500" b="0" i="1" smtClean="0">
                                        <a:latin typeface="Cambria Math"/>
                                        <a:ea typeface="Cambria Math"/>
                                      </a:rPr>
                                      <m:t>121.306</m:t>
                                    </m:r>
                                  </m:e>
                                </m:d>
                                <m:f>
                                  <m:fPr>
                                    <m:ctrlPr>
                                      <a:rPr lang="en-US" sz="1500" i="1">
                                        <a:latin typeface="Cambria Math" panose="02040503050406030204" pitchFamily="18" charset="0"/>
                                      </a:rPr>
                                    </m:ctrlPr>
                                  </m:fPr>
                                  <m:num>
                                    <m:r>
                                      <a:rPr lang="en-US" sz="1500" b="0" i="1" smtClean="0">
                                        <a:latin typeface="Cambria Math"/>
                                      </a:rPr>
                                      <m:t>(</m:t>
                                    </m:r>
                                    <m:sSup>
                                      <m:sSupPr>
                                        <m:ctrlPr>
                                          <a:rPr lang="en-US" sz="1500" i="1">
                                            <a:latin typeface="Cambria Math" panose="02040503050406030204" pitchFamily="18" charset="0"/>
                                          </a:rPr>
                                        </m:ctrlPr>
                                      </m:sSupPr>
                                      <m:e>
                                        <m:r>
                                          <a:rPr lang="en-US" sz="1500" i="1">
                                            <a:latin typeface="Cambria Math"/>
                                          </a:rPr>
                                          <m:t>0.5</m:t>
                                        </m:r>
                                        <m:r>
                                          <a:rPr lang="en-US" sz="1500" b="0" i="1" smtClean="0">
                                            <a:latin typeface="Cambria Math"/>
                                          </a:rPr>
                                          <m:t>)</m:t>
                                        </m:r>
                                      </m:e>
                                      <m:sup>
                                        <m:r>
                                          <a:rPr lang="en-US" sz="1500" b="0" i="1" smtClean="0">
                                            <a:latin typeface="Cambria Math"/>
                                          </a:rPr>
                                          <m:t>0</m:t>
                                        </m:r>
                                      </m:sup>
                                    </m:sSup>
                                  </m:num>
                                  <m:den>
                                    <m:r>
                                      <a:rPr lang="en-US" sz="1500" b="0" i="1" smtClean="0">
                                        <a:latin typeface="Cambria Math"/>
                                      </a:rPr>
                                      <m:t>0</m:t>
                                    </m:r>
                                    <m:r>
                                      <a:rPr lang="en-US" sz="1500" i="1">
                                        <a:latin typeface="Cambria Math"/>
                                        <a:ea typeface="Cambria Math"/>
                                      </a:rPr>
                                      <m:t>!</m:t>
                                    </m:r>
                                  </m:den>
                                </m:f>
                                <m:r>
                                  <a:rPr lang="en-US" sz="1500" b="0" i="1" smtClean="0">
                                    <a:latin typeface="Cambria Math"/>
                                    <a:ea typeface="Cambria Math"/>
                                  </a:rPr>
                                  <m:t>=121.306</m:t>
                                </m:r>
                              </m:oMath>
                            </m:oMathPara>
                          </a14:m>
                          <a:endParaRPr lang="en-US" sz="1500" dirty="0"/>
                        </a:p>
                        <a:p>
                          <a:endParaRPr lang="en-US" sz="1500" dirty="0"/>
                        </a:p>
                      </a:txBody>
                      <a:tcPr/>
                    </a:tc>
                    <a:tc>
                      <a:txBody>
                        <a:bodyPr/>
                        <a:lstStyle/>
                        <a:p>
                          <a:pPr algn="ctr"/>
                          <a:endParaRPr lang="en-US" sz="1500" dirty="0"/>
                        </a:p>
                        <a:p>
                          <a:pPr algn="ctr"/>
                          <a:r>
                            <a:rPr lang="en-US" sz="1500" dirty="0"/>
                            <a:t>121</a:t>
                          </a:r>
                        </a:p>
                      </a:txBody>
                      <a:tcPr/>
                    </a:tc>
                    <a:extLst>
                      <a:ext uri="{0D108BD9-81ED-4DB2-BD59-A6C34878D82A}">
                        <a16:rowId xmlns:a16="http://schemas.microsoft.com/office/drawing/2014/main" val="10001"/>
                      </a:ext>
                    </a:extLst>
                  </a:tr>
                  <a:tr h="617982">
                    <a:tc>
                      <a:txBody>
                        <a:bodyPr/>
                        <a:lstStyle/>
                        <a:p>
                          <a:pPr algn="ctr"/>
                          <a:endParaRPr lang="en-US" sz="1500" dirty="0"/>
                        </a:p>
                        <a:p>
                          <a:pPr algn="ctr"/>
                          <a:r>
                            <a:rPr lang="en-US" sz="1500" dirty="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lang="en-US" sz="1500" b="0" i="1" smtClean="0">
                                        <a:latin typeface="Cambria Math" panose="02040503050406030204" pitchFamily="18" charset="0"/>
                                        <a:ea typeface="Cambria Math"/>
                                      </a:rPr>
                                    </m:ctrlPr>
                                  </m:dPr>
                                  <m:e>
                                    <m:r>
                                      <a:rPr lang="en-US" sz="1500" b="0" i="1" smtClean="0">
                                        <a:latin typeface="Cambria Math"/>
                                        <a:ea typeface="Cambria Math"/>
                                      </a:rPr>
                                      <m:t>121.306</m:t>
                                    </m:r>
                                  </m:e>
                                </m:d>
                                <m:f>
                                  <m:fPr>
                                    <m:ctrlPr>
                                      <a:rPr lang="en-US" sz="1500" i="1">
                                        <a:latin typeface="Cambria Math" panose="02040503050406030204" pitchFamily="18" charset="0"/>
                                      </a:rPr>
                                    </m:ctrlPr>
                                  </m:fPr>
                                  <m:num>
                                    <m:r>
                                      <a:rPr lang="en-US" sz="1500" b="0" i="1" smtClean="0">
                                        <a:latin typeface="Cambria Math"/>
                                      </a:rPr>
                                      <m:t>(</m:t>
                                    </m:r>
                                    <m:sSup>
                                      <m:sSupPr>
                                        <m:ctrlPr>
                                          <a:rPr lang="en-US" sz="1500" i="1">
                                            <a:latin typeface="Cambria Math" panose="02040503050406030204" pitchFamily="18" charset="0"/>
                                          </a:rPr>
                                        </m:ctrlPr>
                                      </m:sSupPr>
                                      <m:e>
                                        <m:r>
                                          <a:rPr lang="en-US" sz="1500" i="1">
                                            <a:latin typeface="Cambria Math"/>
                                          </a:rPr>
                                          <m:t>0.5</m:t>
                                        </m:r>
                                        <m:r>
                                          <a:rPr lang="en-US" sz="1500" b="0" i="1" smtClean="0">
                                            <a:latin typeface="Cambria Math"/>
                                          </a:rPr>
                                          <m:t>)</m:t>
                                        </m:r>
                                      </m:e>
                                      <m:sup>
                                        <m:r>
                                          <a:rPr lang="en-US" sz="1500" b="0" i="1" smtClean="0">
                                            <a:latin typeface="Cambria Math"/>
                                          </a:rPr>
                                          <m:t>1</m:t>
                                        </m:r>
                                      </m:sup>
                                    </m:sSup>
                                  </m:num>
                                  <m:den>
                                    <m:r>
                                      <a:rPr lang="en-US" sz="1500" b="0" i="1" smtClean="0">
                                        <a:latin typeface="Cambria Math"/>
                                      </a:rPr>
                                      <m:t>1</m:t>
                                    </m:r>
                                    <m:r>
                                      <a:rPr lang="en-US" sz="1500" i="1">
                                        <a:latin typeface="Cambria Math"/>
                                        <a:ea typeface="Cambria Math"/>
                                      </a:rPr>
                                      <m:t>!</m:t>
                                    </m:r>
                                  </m:den>
                                </m:f>
                                <m:r>
                                  <a:rPr lang="en-US" sz="1500" b="0" i="1" smtClean="0">
                                    <a:latin typeface="Cambria Math"/>
                                    <a:ea typeface="Cambria Math"/>
                                  </a:rPr>
                                  <m:t>=60.653</m:t>
                                </m:r>
                              </m:oMath>
                            </m:oMathPara>
                          </a14:m>
                          <a:endParaRPr lang="en-US" sz="1500" dirty="0"/>
                        </a:p>
                        <a:p>
                          <a:endParaRPr lang="en-US" sz="1500" dirty="0"/>
                        </a:p>
                      </a:txBody>
                      <a:tcPr/>
                    </a:tc>
                    <a:tc>
                      <a:txBody>
                        <a:bodyPr/>
                        <a:lstStyle/>
                        <a:p>
                          <a:pPr algn="ctr"/>
                          <a:endParaRPr lang="en-US" sz="1500" dirty="0"/>
                        </a:p>
                        <a:p>
                          <a:pPr algn="ctr"/>
                          <a:r>
                            <a:rPr lang="en-US" sz="1500" dirty="0"/>
                            <a:t>61</a:t>
                          </a:r>
                        </a:p>
                      </a:txBody>
                      <a:tcPr/>
                    </a:tc>
                    <a:extLst>
                      <a:ext uri="{0D108BD9-81ED-4DB2-BD59-A6C34878D82A}">
                        <a16:rowId xmlns:a16="http://schemas.microsoft.com/office/drawing/2014/main" val="10002"/>
                      </a:ext>
                    </a:extLst>
                  </a:tr>
                  <a:tr h="370840">
                    <a:tc>
                      <a:txBody>
                        <a:bodyPr/>
                        <a:lstStyle/>
                        <a:p>
                          <a:pPr algn="ctr"/>
                          <a:endParaRPr lang="en-US" sz="1500" dirty="0"/>
                        </a:p>
                        <a:p>
                          <a:pPr algn="ctr"/>
                          <a:r>
                            <a:rPr lang="en-US" sz="1500" dirty="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lang="en-US" sz="1500" b="0" i="1" smtClean="0">
                                        <a:latin typeface="Cambria Math" panose="02040503050406030204" pitchFamily="18" charset="0"/>
                                        <a:ea typeface="Cambria Math"/>
                                      </a:rPr>
                                    </m:ctrlPr>
                                  </m:dPr>
                                  <m:e>
                                    <m:r>
                                      <a:rPr lang="en-US" sz="1500" b="0" i="1" smtClean="0">
                                        <a:latin typeface="Cambria Math"/>
                                        <a:ea typeface="Cambria Math"/>
                                      </a:rPr>
                                      <m:t>121.306</m:t>
                                    </m:r>
                                  </m:e>
                                </m:d>
                                <m:f>
                                  <m:fPr>
                                    <m:ctrlPr>
                                      <a:rPr lang="en-US" sz="1500" i="1">
                                        <a:latin typeface="Cambria Math" panose="02040503050406030204" pitchFamily="18" charset="0"/>
                                      </a:rPr>
                                    </m:ctrlPr>
                                  </m:fPr>
                                  <m:num>
                                    <m:r>
                                      <a:rPr lang="en-US" sz="1500" b="0" i="1" smtClean="0">
                                        <a:latin typeface="Cambria Math"/>
                                      </a:rPr>
                                      <m:t>(</m:t>
                                    </m:r>
                                    <m:sSup>
                                      <m:sSupPr>
                                        <m:ctrlPr>
                                          <a:rPr lang="en-US" sz="1500" i="1">
                                            <a:latin typeface="Cambria Math" panose="02040503050406030204" pitchFamily="18" charset="0"/>
                                          </a:rPr>
                                        </m:ctrlPr>
                                      </m:sSupPr>
                                      <m:e>
                                        <m:r>
                                          <a:rPr lang="en-US" sz="1500" i="1">
                                            <a:latin typeface="Cambria Math"/>
                                          </a:rPr>
                                          <m:t>0.5</m:t>
                                        </m:r>
                                        <m:r>
                                          <a:rPr lang="en-US" sz="1500" b="0" i="1" smtClean="0">
                                            <a:latin typeface="Cambria Math"/>
                                          </a:rPr>
                                          <m:t>)</m:t>
                                        </m:r>
                                      </m:e>
                                      <m:sup>
                                        <m:r>
                                          <a:rPr lang="en-US" sz="1500" b="0" i="1" smtClean="0">
                                            <a:latin typeface="Cambria Math"/>
                                          </a:rPr>
                                          <m:t>2</m:t>
                                        </m:r>
                                      </m:sup>
                                    </m:sSup>
                                  </m:num>
                                  <m:den>
                                    <m:r>
                                      <a:rPr lang="en-US" sz="1500" b="0" i="1" smtClean="0">
                                        <a:latin typeface="Cambria Math"/>
                                      </a:rPr>
                                      <m:t>2</m:t>
                                    </m:r>
                                    <m:r>
                                      <a:rPr lang="en-US" sz="1500" i="1">
                                        <a:latin typeface="Cambria Math"/>
                                        <a:ea typeface="Cambria Math"/>
                                      </a:rPr>
                                      <m:t>!</m:t>
                                    </m:r>
                                  </m:den>
                                </m:f>
                                <m:r>
                                  <a:rPr lang="en-US" sz="1500" b="0" i="1" smtClean="0">
                                    <a:latin typeface="Cambria Math"/>
                                    <a:ea typeface="Cambria Math"/>
                                  </a:rPr>
                                  <m:t>=15.163</m:t>
                                </m:r>
                              </m:oMath>
                            </m:oMathPara>
                          </a14:m>
                          <a:endParaRPr lang="en-US" sz="1500" dirty="0"/>
                        </a:p>
                        <a:p>
                          <a:endParaRPr lang="en-US" sz="1500" dirty="0"/>
                        </a:p>
                      </a:txBody>
                      <a:tcPr/>
                    </a:tc>
                    <a:tc>
                      <a:txBody>
                        <a:bodyPr/>
                        <a:lstStyle/>
                        <a:p>
                          <a:pPr algn="ctr"/>
                          <a:endParaRPr lang="en-US" sz="1500" dirty="0"/>
                        </a:p>
                        <a:p>
                          <a:pPr algn="ctr"/>
                          <a:r>
                            <a:rPr lang="en-US" sz="1500" dirty="0"/>
                            <a:t>15</a:t>
                          </a:r>
                        </a:p>
                      </a:txBody>
                      <a:tcPr/>
                    </a:tc>
                    <a:extLst>
                      <a:ext uri="{0D108BD9-81ED-4DB2-BD59-A6C34878D82A}">
                        <a16:rowId xmlns:a16="http://schemas.microsoft.com/office/drawing/2014/main" val="10003"/>
                      </a:ext>
                    </a:extLst>
                  </a:tr>
                  <a:tr h="370840">
                    <a:tc>
                      <a:txBody>
                        <a:bodyPr/>
                        <a:lstStyle/>
                        <a:p>
                          <a:pPr algn="ctr"/>
                          <a:endParaRPr lang="en-US" sz="1500" dirty="0"/>
                        </a:p>
                        <a:p>
                          <a:pPr algn="ctr"/>
                          <a:r>
                            <a:rPr lang="en-US" sz="1500" dirty="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lang="en-US" sz="1500" b="0" i="1" smtClean="0">
                                        <a:latin typeface="Cambria Math" panose="02040503050406030204" pitchFamily="18" charset="0"/>
                                        <a:ea typeface="Cambria Math"/>
                                      </a:rPr>
                                    </m:ctrlPr>
                                  </m:dPr>
                                  <m:e>
                                    <m:r>
                                      <a:rPr lang="en-US" sz="1500" b="0" i="1" smtClean="0">
                                        <a:latin typeface="Cambria Math"/>
                                        <a:ea typeface="Cambria Math"/>
                                      </a:rPr>
                                      <m:t>121.306</m:t>
                                    </m:r>
                                  </m:e>
                                </m:d>
                                <m:f>
                                  <m:fPr>
                                    <m:ctrlPr>
                                      <a:rPr lang="en-US" sz="1500" i="1">
                                        <a:latin typeface="Cambria Math" panose="02040503050406030204" pitchFamily="18" charset="0"/>
                                      </a:rPr>
                                    </m:ctrlPr>
                                  </m:fPr>
                                  <m:num>
                                    <m:r>
                                      <a:rPr lang="en-US" sz="1500" b="0" i="1" smtClean="0">
                                        <a:latin typeface="Cambria Math"/>
                                      </a:rPr>
                                      <m:t>(</m:t>
                                    </m:r>
                                    <m:sSup>
                                      <m:sSupPr>
                                        <m:ctrlPr>
                                          <a:rPr lang="en-US" sz="1500" i="1">
                                            <a:latin typeface="Cambria Math" panose="02040503050406030204" pitchFamily="18" charset="0"/>
                                          </a:rPr>
                                        </m:ctrlPr>
                                      </m:sSupPr>
                                      <m:e>
                                        <m:r>
                                          <a:rPr lang="en-US" sz="1500" i="1">
                                            <a:latin typeface="Cambria Math"/>
                                          </a:rPr>
                                          <m:t>0.5</m:t>
                                        </m:r>
                                        <m:r>
                                          <a:rPr lang="en-US" sz="1500" b="0" i="1" smtClean="0">
                                            <a:latin typeface="Cambria Math"/>
                                          </a:rPr>
                                          <m:t>)</m:t>
                                        </m:r>
                                      </m:e>
                                      <m:sup>
                                        <m:r>
                                          <a:rPr lang="en-US" sz="1500" b="0" i="1" smtClean="0">
                                            <a:latin typeface="Cambria Math"/>
                                          </a:rPr>
                                          <m:t>3</m:t>
                                        </m:r>
                                      </m:sup>
                                    </m:sSup>
                                  </m:num>
                                  <m:den>
                                    <m:r>
                                      <a:rPr lang="en-US" sz="1500" b="0" i="1" smtClean="0">
                                        <a:latin typeface="Cambria Math"/>
                                      </a:rPr>
                                      <m:t>3</m:t>
                                    </m:r>
                                    <m:r>
                                      <a:rPr lang="en-US" sz="1500" i="1">
                                        <a:latin typeface="Cambria Math"/>
                                        <a:ea typeface="Cambria Math"/>
                                      </a:rPr>
                                      <m:t>!</m:t>
                                    </m:r>
                                  </m:den>
                                </m:f>
                                <m:r>
                                  <a:rPr lang="en-US" sz="1500" b="0" i="0" smtClean="0">
                                    <a:latin typeface="Cambria Math"/>
                                    <a:ea typeface="Cambria Math"/>
                                  </a:rPr>
                                  <m:t>=2.527</m:t>
                                </m:r>
                              </m:oMath>
                            </m:oMathPara>
                          </a14:m>
                          <a:endParaRPr lang="en-US" sz="1500" dirty="0"/>
                        </a:p>
                        <a:p>
                          <a:endParaRPr lang="en-US" sz="1500" dirty="0"/>
                        </a:p>
                      </a:txBody>
                      <a:tcPr/>
                    </a:tc>
                    <a:tc>
                      <a:txBody>
                        <a:bodyPr/>
                        <a:lstStyle/>
                        <a:p>
                          <a:pPr algn="ctr"/>
                          <a:endParaRPr lang="en-US" sz="1500" dirty="0"/>
                        </a:p>
                        <a:p>
                          <a:pPr algn="ctr"/>
                          <a:r>
                            <a:rPr lang="en-US" sz="1500" dirty="0"/>
                            <a:t>3</a:t>
                          </a:r>
                        </a:p>
                      </a:txBody>
                      <a:tcPr/>
                    </a:tc>
                    <a:extLst>
                      <a:ext uri="{0D108BD9-81ED-4DB2-BD59-A6C34878D82A}">
                        <a16:rowId xmlns:a16="http://schemas.microsoft.com/office/drawing/2014/main" val="10004"/>
                      </a:ext>
                    </a:extLst>
                  </a:tr>
                  <a:tr h="370840">
                    <a:tc>
                      <a:txBody>
                        <a:bodyPr/>
                        <a:lstStyle/>
                        <a:p>
                          <a:pPr algn="ctr"/>
                          <a:endParaRPr lang="en-US" sz="1500" dirty="0"/>
                        </a:p>
                        <a:p>
                          <a:pPr algn="ctr"/>
                          <a:r>
                            <a:rPr lang="en-US" sz="1500" dirty="0"/>
                            <a:t>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lang="en-US" sz="1500" b="0" i="1" smtClean="0">
                                        <a:latin typeface="Cambria Math" panose="02040503050406030204" pitchFamily="18" charset="0"/>
                                        <a:ea typeface="Cambria Math"/>
                                      </a:rPr>
                                    </m:ctrlPr>
                                  </m:dPr>
                                  <m:e>
                                    <m:r>
                                      <a:rPr lang="en-US" sz="1500" b="0" i="1" smtClean="0">
                                        <a:latin typeface="Cambria Math"/>
                                        <a:ea typeface="Cambria Math"/>
                                      </a:rPr>
                                      <m:t>121.306</m:t>
                                    </m:r>
                                  </m:e>
                                </m:d>
                                <m:f>
                                  <m:fPr>
                                    <m:ctrlPr>
                                      <a:rPr lang="en-US" sz="1500" i="1">
                                        <a:latin typeface="Cambria Math" panose="02040503050406030204" pitchFamily="18" charset="0"/>
                                      </a:rPr>
                                    </m:ctrlPr>
                                  </m:fPr>
                                  <m:num>
                                    <m:r>
                                      <a:rPr lang="en-US" sz="1500" b="0" i="1" smtClean="0">
                                        <a:latin typeface="Cambria Math"/>
                                      </a:rPr>
                                      <m:t>(</m:t>
                                    </m:r>
                                    <m:sSup>
                                      <m:sSupPr>
                                        <m:ctrlPr>
                                          <a:rPr lang="en-US" sz="1500" i="1">
                                            <a:latin typeface="Cambria Math" panose="02040503050406030204" pitchFamily="18" charset="0"/>
                                          </a:rPr>
                                        </m:ctrlPr>
                                      </m:sSupPr>
                                      <m:e>
                                        <m:r>
                                          <a:rPr lang="en-US" sz="1500" i="1">
                                            <a:latin typeface="Cambria Math"/>
                                          </a:rPr>
                                          <m:t>0.5</m:t>
                                        </m:r>
                                        <m:r>
                                          <a:rPr lang="en-US" sz="1500" b="0" i="1" smtClean="0">
                                            <a:latin typeface="Cambria Math"/>
                                          </a:rPr>
                                          <m:t>)</m:t>
                                        </m:r>
                                      </m:e>
                                      <m:sup>
                                        <m:r>
                                          <a:rPr lang="en-US" sz="1500" b="0" i="1" smtClean="0">
                                            <a:latin typeface="Cambria Math"/>
                                          </a:rPr>
                                          <m:t>4</m:t>
                                        </m:r>
                                      </m:sup>
                                    </m:sSup>
                                  </m:num>
                                  <m:den>
                                    <m:r>
                                      <a:rPr lang="en-US" sz="1500" b="0" i="1" smtClean="0">
                                        <a:latin typeface="Cambria Math"/>
                                      </a:rPr>
                                      <m:t>4</m:t>
                                    </m:r>
                                    <m:r>
                                      <a:rPr lang="en-US" sz="1500" i="1">
                                        <a:latin typeface="Cambria Math"/>
                                        <a:ea typeface="Cambria Math"/>
                                      </a:rPr>
                                      <m:t>!</m:t>
                                    </m:r>
                                  </m:den>
                                </m:f>
                                <m:r>
                                  <a:rPr lang="en-US" sz="1500" b="0" i="0" smtClean="0">
                                    <a:latin typeface="Cambria Math"/>
                                    <a:ea typeface="Cambria Math"/>
                                  </a:rPr>
                                  <m:t>=0.3159</m:t>
                                </m:r>
                              </m:oMath>
                            </m:oMathPara>
                          </a14:m>
                          <a:endParaRPr lang="en-US" sz="1500" dirty="0"/>
                        </a:p>
                        <a:p>
                          <a:endParaRPr lang="en-US" sz="1500" dirty="0"/>
                        </a:p>
                      </a:txBody>
                      <a:tcPr/>
                    </a:tc>
                    <a:tc>
                      <a:txBody>
                        <a:bodyPr/>
                        <a:lstStyle/>
                        <a:p>
                          <a:pPr algn="ctr"/>
                          <a:endParaRPr lang="en-US" sz="1500" dirty="0"/>
                        </a:p>
                        <a:p>
                          <a:pPr algn="ctr"/>
                          <a:r>
                            <a:rPr lang="en-US" sz="1500" dirty="0"/>
                            <a:t>0</a:t>
                          </a:r>
                        </a:p>
                      </a:txBody>
                      <a:tcPr/>
                    </a:tc>
                    <a:extLst>
                      <a:ext uri="{0D108BD9-81ED-4DB2-BD59-A6C34878D82A}">
                        <a16:rowId xmlns:a16="http://schemas.microsoft.com/office/drawing/2014/main" val="10005"/>
                      </a:ext>
                    </a:extLst>
                  </a:tr>
                  <a:tr h="370840">
                    <a:tc>
                      <a:txBody>
                        <a:bodyPr/>
                        <a:lstStyle/>
                        <a:p>
                          <a:pPr algn="ctr"/>
                          <a:endParaRPr lang="en-US" sz="1500" dirty="0"/>
                        </a:p>
                      </a:txBody>
                      <a:tcPr/>
                    </a:tc>
                    <a:tc>
                      <a:txBody>
                        <a:bodyPr/>
                        <a:lstStyle/>
                        <a:p>
                          <a:endParaRPr lang="en-US" sz="1500"/>
                        </a:p>
                      </a:txBody>
                      <a:tcPr/>
                    </a:tc>
                    <a:tc>
                      <a:txBody>
                        <a:bodyPr/>
                        <a:lstStyle/>
                        <a:p>
                          <a:pPr algn="ctr"/>
                          <a:r>
                            <a:rPr lang="en-US" sz="1500" dirty="0"/>
                            <a:t>Total=200</a:t>
                          </a:r>
                        </a:p>
                      </a:txBody>
                      <a:tcPr/>
                    </a:tc>
                    <a:extLst>
                      <a:ext uri="{0D108BD9-81ED-4DB2-BD59-A6C34878D82A}">
                        <a16:rowId xmlns:a16="http://schemas.microsoft.com/office/drawing/2014/main" val="10006"/>
                      </a:ext>
                    </a:extLst>
                  </a:tr>
                </a:tbl>
              </a:graphicData>
            </a:graphic>
          </p:graphicFrame>
        </mc:Choice>
        <mc:Fallback xmlns="">
          <p:graphicFrame>
            <p:nvGraphicFramePr>
              <p:cNvPr id="2" name="Content Placeholder 1"/>
              <p:cNvGraphicFramePr>
                <a:graphicFrameLocks noGrp="1"/>
              </p:cNvGraphicFramePr>
              <p:nvPr>
                <p:ph idx="1"/>
                <p:extLst>
                  <p:ext uri="{D42A27DB-BD31-4B8C-83A1-F6EECF244321}">
                    <p14:modId xmlns:a14="http://schemas.microsoft.com/office/drawing/2010/main" xmlns:p14="http://schemas.microsoft.com/office/powerpoint/2010/main" xmlns="" val="2362636080"/>
                  </p:ext>
                </p:extLst>
              </p:nvPr>
            </p:nvGraphicFramePr>
            <p:xfrm>
              <a:off x="533400" y="1143000"/>
              <a:ext cx="8229600" cy="4629659"/>
            </p:xfrm>
            <a:graphic>
              <a:graphicData uri="http://schemas.openxmlformats.org/drawingml/2006/table">
                <a:tbl>
                  <a:tblPr firstRow="1" bandRow="1">
                    <a:tableStyleId>{5C22544A-7EE6-4342-B048-85BDC9FD1C3A}</a:tableStyleId>
                  </a:tblPr>
                  <a:tblGrid>
                    <a:gridCol w="914400"/>
                    <a:gridCol w="4572000"/>
                    <a:gridCol w="2743200"/>
                  </a:tblGrid>
                  <a:tr h="370840">
                    <a:tc>
                      <a:txBody>
                        <a:bodyPr/>
                        <a:lstStyle/>
                        <a:p>
                          <a:pPr algn="ctr"/>
                          <a:r>
                            <a:rPr lang="en-US" sz="1500" dirty="0" smtClean="0"/>
                            <a:t> r</a:t>
                          </a:r>
                          <a:endParaRPr lang="en-US" sz="1500" dirty="0"/>
                        </a:p>
                      </a:txBody>
                      <a:tcPr/>
                    </a:tc>
                    <a:tc>
                      <a:txBody>
                        <a:bodyPr/>
                        <a:lstStyle/>
                        <a:p>
                          <a:r>
                            <a:rPr lang="en-US" sz="1500" dirty="0" smtClean="0"/>
                            <a:t>N.P(r)</a:t>
                          </a:r>
                          <a:endParaRPr lang="en-US" sz="1500" dirty="0"/>
                        </a:p>
                      </a:txBody>
                      <a:tcPr/>
                    </a:tc>
                    <a:tc>
                      <a:txBody>
                        <a:bodyPr/>
                        <a:lstStyle/>
                        <a:p>
                          <a:pPr algn="ctr"/>
                          <a:r>
                            <a:rPr lang="en-US" sz="1500" dirty="0" smtClean="0"/>
                            <a:t>Theoretical</a:t>
                          </a:r>
                          <a:r>
                            <a:rPr lang="en-US" sz="1500" baseline="0" dirty="0" smtClean="0"/>
                            <a:t> frequencies</a:t>
                          </a:r>
                          <a:endParaRPr lang="en-US" sz="1500" dirty="0"/>
                        </a:p>
                      </a:txBody>
                      <a:tcPr/>
                    </a:tc>
                  </a:tr>
                  <a:tr h="778764">
                    <a:tc>
                      <a:txBody>
                        <a:bodyPr/>
                        <a:lstStyle/>
                        <a:p>
                          <a:pPr algn="ctr"/>
                          <a:endParaRPr lang="en-US" sz="1500" dirty="0" smtClean="0"/>
                        </a:p>
                        <a:p>
                          <a:pPr algn="ctr"/>
                          <a:r>
                            <a:rPr lang="en-US" sz="1500" dirty="0" smtClean="0"/>
                            <a:t>0</a:t>
                          </a:r>
                          <a:endParaRPr lang="en-US" sz="1500" dirty="0"/>
                        </a:p>
                      </a:txBody>
                      <a:tcPr/>
                    </a:tc>
                    <a:tc>
                      <a:txBody>
                        <a:bodyPr/>
                        <a:lstStyle/>
                        <a:p>
                          <a:endParaRPr lang="en-US"/>
                        </a:p>
                      </a:txBody>
                      <a:tcPr>
                        <a:blipFill rotWithShape="1">
                          <a:blip r:embed="rId2"/>
                          <a:stretch>
                            <a:fillRect l="-20133" t="-49606" r="-60000" b="-451181"/>
                          </a:stretch>
                        </a:blipFill>
                      </a:tcPr>
                    </a:tc>
                    <a:tc>
                      <a:txBody>
                        <a:bodyPr/>
                        <a:lstStyle/>
                        <a:p>
                          <a:pPr algn="ctr"/>
                          <a:endParaRPr lang="en-US" sz="1500" dirty="0" smtClean="0"/>
                        </a:p>
                        <a:p>
                          <a:pPr algn="ctr"/>
                          <a:r>
                            <a:rPr lang="en-US" sz="1500" dirty="0" smtClean="0"/>
                            <a:t>121</a:t>
                          </a:r>
                          <a:endParaRPr lang="en-US" sz="1500" dirty="0"/>
                        </a:p>
                      </a:txBody>
                      <a:tcPr/>
                    </a:tc>
                  </a:tr>
                  <a:tr h="776796">
                    <a:tc>
                      <a:txBody>
                        <a:bodyPr/>
                        <a:lstStyle/>
                        <a:p>
                          <a:pPr algn="ctr"/>
                          <a:endParaRPr lang="en-US" sz="1500" dirty="0" smtClean="0"/>
                        </a:p>
                        <a:p>
                          <a:pPr algn="ctr"/>
                          <a:r>
                            <a:rPr lang="en-US" sz="1500" dirty="0" smtClean="0"/>
                            <a:t>1</a:t>
                          </a:r>
                          <a:endParaRPr lang="en-US" sz="1500" dirty="0"/>
                        </a:p>
                      </a:txBody>
                      <a:tcPr/>
                    </a:tc>
                    <a:tc>
                      <a:txBody>
                        <a:bodyPr/>
                        <a:lstStyle/>
                        <a:p>
                          <a:endParaRPr lang="en-US"/>
                        </a:p>
                      </a:txBody>
                      <a:tcPr>
                        <a:blipFill rotWithShape="1">
                          <a:blip r:embed="rId2"/>
                          <a:stretch>
                            <a:fillRect l="-20133" t="-148438" r="-60000" b="-347656"/>
                          </a:stretch>
                        </a:blipFill>
                      </a:tcPr>
                    </a:tc>
                    <a:tc>
                      <a:txBody>
                        <a:bodyPr/>
                        <a:lstStyle/>
                        <a:p>
                          <a:pPr algn="ctr"/>
                          <a:endParaRPr lang="en-US" sz="1500" dirty="0" smtClean="0"/>
                        </a:p>
                        <a:p>
                          <a:pPr algn="ctr"/>
                          <a:r>
                            <a:rPr lang="en-US" sz="1500" dirty="0" smtClean="0"/>
                            <a:t>61</a:t>
                          </a:r>
                          <a:endParaRPr lang="en-US" sz="1500" dirty="0"/>
                        </a:p>
                      </a:txBody>
                      <a:tcPr/>
                    </a:tc>
                  </a:tr>
                  <a:tr h="777304">
                    <a:tc>
                      <a:txBody>
                        <a:bodyPr/>
                        <a:lstStyle/>
                        <a:p>
                          <a:pPr algn="ctr"/>
                          <a:endParaRPr lang="en-US" sz="1500" dirty="0" smtClean="0"/>
                        </a:p>
                        <a:p>
                          <a:pPr algn="ctr"/>
                          <a:r>
                            <a:rPr lang="en-US" sz="1500" dirty="0" smtClean="0"/>
                            <a:t>2</a:t>
                          </a:r>
                          <a:endParaRPr lang="en-US" sz="1500" dirty="0"/>
                        </a:p>
                      </a:txBody>
                      <a:tcPr/>
                    </a:tc>
                    <a:tc>
                      <a:txBody>
                        <a:bodyPr/>
                        <a:lstStyle/>
                        <a:p>
                          <a:endParaRPr lang="en-US"/>
                        </a:p>
                      </a:txBody>
                      <a:tcPr>
                        <a:blipFill rotWithShape="1">
                          <a:blip r:embed="rId2"/>
                          <a:stretch>
                            <a:fillRect l="-20133" t="-250394" r="-60000" b="-250394"/>
                          </a:stretch>
                        </a:blipFill>
                      </a:tcPr>
                    </a:tc>
                    <a:tc>
                      <a:txBody>
                        <a:bodyPr/>
                        <a:lstStyle/>
                        <a:p>
                          <a:pPr algn="ctr"/>
                          <a:endParaRPr lang="en-US" sz="1500" dirty="0" smtClean="0"/>
                        </a:p>
                        <a:p>
                          <a:pPr algn="ctr"/>
                          <a:r>
                            <a:rPr lang="en-US" sz="1500" dirty="0" smtClean="0"/>
                            <a:t>15</a:t>
                          </a:r>
                          <a:endParaRPr lang="en-US" sz="1500" dirty="0"/>
                        </a:p>
                      </a:txBody>
                      <a:tcPr/>
                    </a:tc>
                  </a:tr>
                  <a:tr h="778764">
                    <a:tc>
                      <a:txBody>
                        <a:bodyPr/>
                        <a:lstStyle/>
                        <a:p>
                          <a:pPr algn="ctr"/>
                          <a:endParaRPr lang="en-US" sz="1500" dirty="0" smtClean="0"/>
                        </a:p>
                        <a:p>
                          <a:pPr algn="ctr"/>
                          <a:r>
                            <a:rPr lang="en-US" sz="1500" dirty="0" smtClean="0"/>
                            <a:t>3</a:t>
                          </a:r>
                          <a:endParaRPr lang="en-US" sz="1500" dirty="0"/>
                        </a:p>
                      </a:txBody>
                      <a:tcPr/>
                    </a:tc>
                    <a:tc>
                      <a:txBody>
                        <a:bodyPr/>
                        <a:lstStyle/>
                        <a:p>
                          <a:endParaRPr lang="en-US"/>
                        </a:p>
                      </a:txBody>
                      <a:tcPr>
                        <a:blipFill rotWithShape="1">
                          <a:blip r:embed="rId2"/>
                          <a:stretch>
                            <a:fillRect l="-20133" t="-347656" r="-60000" b="-148438"/>
                          </a:stretch>
                        </a:blipFill>
                      </a:tcPr>
                    </a:tc>
                    <a:tc>
                      <a:txBody>
                        <a:bodyPr/>
                        <a:lstStyle/>
                        <a:p>
                          <a:pPr algn="ctr"/>
                          <a:endParaRPr lang="en-US" sz="1500" dirty="0" smtClean="0"/>
                        </a:p>
                        <a:p>
                          <a:pPr algn="ctr"/>
                          <a:r>
                            <a:rPr lang="en-US" sz="1500" dirty="0" smtClean="0"/>
                            <a:t>3</a:t>
                          </a:r>
                          <a:endParaRPr lang="en-US" sz="1500" dirty="0"/>
                        </a:p>
                      </a:txBody>
                      <a:tcPr/>
                    </a:tc>
                  </a:tr>
                  <a:tr h="776351">
                    <a:tc>
                      <a:txBody>
                        <a:bodyPr/>
                        <a:lstStyle/>
                        <a:p>
                          <a:pPr algn="ctr"/>
                          <a:endParaRPr lang="en-US" sz="1500" dirty="0" smtClean="0"/>
                        </a:p>
                        <a:p>
                          <a:pPr algn="ctr"/>
                          <a:r>
                            <a:rPr lang="en-US" sz="1500" dirty="0" smtClean="0"/>
                            <a:t>4</a:t>
                          </a:r>
                          <a:endParaRPr lang="en-US" sz="1500" dirty="0"/>
                        </a:p>
                      </a:txBody>
                      <a:tcPr/>
                    </a:tc>
                    <a:tc>
                      <a:txBody>
                        <a:bodyPr/>
                        <a:lstStyle/>
                        <a:p>
                          <a:endParaRPr lang="en-US"/>
                        </a:p>
                      </a:txBody>
                      <a:tcPr>
                        <a:blipFill rotWithShape="1">
                          <a:blip r:embed="rId2"/>
                          <a:stretch>
                            <a:fillRect l="-20133" t="-451181" r="-60000" b="-49606"/>
                          </a:stretch>
                        </a:blipFill>
                      </a:tcPr>
                    </a:tc>
                    <a:tc>
                      <a:txBody>
                        <a:bodyPr/>
                        <a:lstStyle/>
                        <a:p>
                          <a:pPr algn="ctr"/>
                          <a:endParaRPr lang="en-US" sz="1500" dirty="0" smtClean="0"/>
                        </a:p>
                        <a:p>
                          <a:pPr algn="ctr"/>
                          <a:r>
                            <a:rPr lang="en-US" sz="1500" dirty="0" smtClean="0"/>
                            <a:t>0</a:t>
                          </a:r>
                          <a:endParaRPr lang="en-US" sz="1500" dirty="0"/>
                        </a:p>
                      </a:txBody>
                      <a:tcPr/>
                    </a:tc>
                  </a:tr>
                  <a:tr h="370840">
                    <a:tc>
                      <a:txBody>
                        <a:bodyPr/>
                        <a:lstStyle/>
                        <a:p>
                          <a:pPr algn="ctr"/>
                          <a:endParaRPr lang="en-US" sz="1500" dirty="0"/>
                        </a:p>
                      </a:txBody>
                      <a:tcPr/>
                    </a:tc>
                    <a:tc>
                      <a:txBody>
                        <a:bodyPr/>
                        <a:lstStyle/>
                        <a:p>
                          <a:endParaRPr lang="en-US" sz="1500"/>
                        </a:p>
                      </a:txBody>
                      <a:tcPr/>
                    </a:tc>
                    <a:tc>
                      <a:txBody>
                        <a:bodyPr/>
                        <a:lstStyle/>
                        <a:p>
                          <a:pPr algn="ctr"/>
                          <a:r>
                            <a:rPr lang="en-US" sz="1500" dirty="0" smtClean="0"/>
                            <a:t>Total=200</a:t>
                          </a:r>
                          <a:endParaRPr lang="en-US" sz="1500" dirty="0"/>
                        </a:p>
                      </a:txBody>
                      <a:tcPr/>
                    </a:tc>
                  </a:tr>
                </a:tbl>
              </a:graphicData>
            </a:graphic>
          </p:graphicFrame>
        </mc:Fallback>
      </mc:AlternateContent>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7"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err="1">
                <a:ln>
                  <a:noFill/>
                </a:ln>
                <a:solidFill>
                  <a:schemeClr val="dk1"/>
                </a:solidFill>
                <a:effectLst/>
                <a:uLnTx/>
                <a:uFillTx/>
                <a:latin typeface="+mn-lt"/>
                <a:ea typeface="+mn-ea"/>
                <a:cs typeface="+mn-cs"/>
              </a:rPr>
              <a:t>Cont</a:t>
            </a:r>
            <a:r>
              <a:rPr lang="en-US" sz="2400" b="1" dirty="0"/>
              <a:t>…(CO4)</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7">
            <a:extLst>
              <a:ext uri="{FF2B5EF4-FFF2-40B4-BE49-F238E27FC236}">
                <a16:creationId xmlns:a16="http://schemas.microsoft.com/office/drawing/2014/main" id="{279097FE-FBA0-40D2-B694-FBA620C4A6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71600" cy="685801"/>
          </a:xfrm>
          <a:prstGeom prst="rect">
            <a:avLst/>
          </a:prstGeom>
        </p:spPr>
      </p:pic>
      <p:sp>
        <p:nvSpPr>
          <p:cNvPr id="5" name="Footer Placeholder 4">
            <a:extLst>
              <a:ext uri="{FF2B5EF4-FFF2-40B4-BE49-F238E27FC236}">
                <a16:creationId xmlns:a16="http://schemas.microsoft.com/office/drawing/2014/main" id="{9284F528-62FF-4CD1-A58F-9E9C314551B8}"/>
              </a:ext>
            </a:extLst>
          </p:cNvPr>
          <p:cNvSpPr>
            <a:spLocks noGrp="1"/>
          </p:cNvSpPr>
          <p:nvPr>
            <p:ph type="ftr" sz="quarter" idx="11"/>
          </p:nvPr>
        </p:nvSpPr>
        <p:spPr/>
        <p:txBody>
          <a:bodyPr/>
          <a:lstStyle/>
          <a:p>
            <a:r>
              <a:rPr lang="en-US"/>
              <a:t>Faculty Name   Kunti Mishra   Unit IV</a:t>
            </a:r>
            <a:endParaRPr lang="en-US" dirty="0"/>
          </a:p>
        </p:txBody>
      </p:sp>
      <p:sp>
        <p:nvSpPr>
          <p:cNvPr id="3" name="Date Placeholder 2">
            <a:extLst>
              <a:ext uri="{FF2B5EF4-FFF2-40B4-BE49-F238E27FC236}">
                <a16:creationId xmlns:a16="http://schemas.microsoft.com/office/drawing/2014/main" id="{02ACC5A3-6C44-4C96-9726-F434C104355C}"/>
              </a:ext>
            </a:extLst>
          </p:cNvPr>
          <p:cNvSpPr>
            <a:spLocks noGrp="1"/>
          </p:cNvSpPr>
          <p:nvPr>
            <p:ph type="dt" sz="half" idx="10"/>
          </p:nvPr>
        </p:nvSpPr>
        <p:spPr/>
        <p:txBody>
          <a:bodyPr/>
          <a:lstStyle/>
          <a:p>
            <a:fld id="{E656E4D3-78E3-45C2-8B8D-AD042D850FED}" type="datetime1">
              <a:rPr lang="en-US" smtClean="0"/>
              <a:t>1/6/2023</a:t>
            </a:fld>
            <a:endParaRPr lang="en-US"/>
          </a:p>
        </p:txBody>
      </p:sp>
    </p:spTree>
    <p:extLst>
      <p:ext uri="{BB962C8B-B14F-4D97-AF65-F5344CB8AC3E}">
        <p14:creationId xmlns:p14="http://schemas.microsoft.com/office/powerpoint/2010/main" val="226226426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Font typeface="Wingdings" panose="05000000000000000000" pitchFamily="2" charset="2"/>
              <a:buChar char="ü"/>
            </a:pPr>
            <a:r>
              <a:rPr lang="en-US" sz="2000" dirty="0"/>
              <a:t>Mathematical expectation</a:t>
            </a:r>
          </a:p>
          <a:p>
            <a:pPr lvl="0">
              <a:buFont typeface="Wingdings" pitchFamily="2" charset="2"/>
              <a:buChar char="ü"/>
            </a:pPr>
            <a:r>
              <a:rPr lang="en-US" sz="2000" dirty="0"/>
              <a:t>Mean</a:t>
            </a:r>
          </a:p>
          <a:p>
            <a:pPr lvl="0">
              <a:buFont typeface="Wingdings" pitchFamily="2" charset="2"/>
              <a:buChar char="ü"/>
            </a:pPr>
            <a:r>
              <a:rPr lang="en-US" sz="2000" dirty="0"/>
              <a:t>Variance</a:t>
            </a:r>
          </a:p>
          <a:p>
            <a:pPr lvl="0">
              <a:buFont typeface="Wingdings" pitchFamily="2" charset="2"/>
              <a:buChar char="ü"/>
            </a:pPr>
            <a:r>
              <a:rPr lang="en-US" sz="2000" dirty="0"/>
              <a:t>Moment Generating Function</a:t>
            </a:r>
          </a:p>
          <a:p>
            <a:pPr algn="just">
              <a:buFont typeface="Wingdings" pitchFamily="2" charset="2"/>
              <a:buChar char="ü"/>
            </a:pPr>
            <a:r>
              <a:rPr lang="en-US" sz="2200" dirty="0"/>
              <a:t>Binomial distribution</a:t>
            </a:r>
          </a:p>
          <a:p>
            <a:pPr algn="just">
              <a:buFont typeface="Wingdings" pitchFamily="2" charset="2"/>
              <a:buChar char="ü"/>
            </a:pPr>
            <a:r>
              <a:rPr lang="en-US" sz="2200" dirty="0"/>
              <a:t>Poisson distribution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Recap (CO4)</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7">
            <a:extLst>
              <a:ext uri="{FF2B5EF4-FFF2-40B4-BE49-F238E27FC236}">
                <a16:creationId xmlns:a16="http://schemas.microsoft.com/office/drawing/2014/main" id="{6C66F257-8DD5-4A50-9791-188589B447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71600" cy="685801"/>
          </a:xfrm>
          <a:prstGeom prst="rect">
            <a:avLst/>
          </a:prstGeom>
        </p:spPr>
      </p:pic>
      <p:sp>
        <p:nvSpPr>
          <p:cNvPr id="5" name="Footer Placeholder 4">
            <a:extLst>
              <a:ext uri="{FF2B5EF4-FFF2-40B4-BE49-F238E27FC236}">
                <a16:creationId xmlns:a16="http://schemas.microsoft.com/office/drawing/2014/main" id="{02FB1CB2-1E16-4A71-A45E-CB622C70B080}"/>
              </a:ext>
            </a:extLst>
          </p:cNvPr>
          <p:cNvSpPr>
            <a:spLocks noGrp="1"/>
          </p:cNvSpPr>
          <p:nvPr>
            <p:ph type="ftr" sz="quarter" idx="11"/>
          </p:nvPr>
        </p:nvSpPr>
        <p:spPr/>
        <p:txBody>
          <a:bodyPr/>
          <a:lstStyle/>
          <a:p>
            <a:r>
              <a:rPr lang="en-US"/>
              <a:t>Faculty Name   Kunti Mishra   Unit IV</a:t>
            </a:r>
            <a:endParaRPr lang="en-US" dirty="0"/>
          </a:p>
        </p:txBody>
      </p:sp>
      <p:sp>
        <p:nvSpPr>
          <p:cNvPr id="2" name="Date Placeholder 1">
            <a:extLst>
              <a:ext uri="{FF2B5EF4-FFF2-40B4-BE49-F238E27FC236}">
                <a16:creationId xmlns:a16="http://schemas.microsoft.com/office/drawing/2014/main" id="{2A01B621-59BD-4017-8C39-21D565335C1B}"/>
              </a:ext>
            </a:extLst>
          </p:cNvPr>
          <p:cNvSpPr>
            <a:spLocks noGrp="1"/>
          </p:cNvSpPr>
          <p:nvPr>
            <p:ph type="dt" sz="half" idx="10"/>
          </p:nvPr>
        </p:nvSpPr>
        <p:spPr/>
        <p:txBody>
          <a:bodyPr/>
          <a:lstStyle/>
          <a:p>
            <a:fld id="{F99E2956-114A-4F80-B60F-795443E868F9}" type="datetime1">
              <a:rPr lang="en-US" smtClean="0"/>
              <a:t>1/6/2023</a:t>
            </a:fld>
            <a:endParaRPr lang="en-US"/>
          </a:p>
        </p:txBody>
      </p:sp>
    </p:spTree>
    <p:extLst>
      <p:ext uri="{BB962C8B-B14F-4D97-AF65-F5344CB8AC3E}">
        <p14:creationId xmlns:p14="http://schemas.microsoft.com/office/powerpoint/2010/main" val="2025019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Font typeface="Wingdings" pitchFamily="2" charset="2"/>
              <a:buChar char="v"/>
            </a:pPr>
            <a:r>
              <a:rPr lang="en-US" sz="2200" dirty="0">
                <a:latin typeface="Times New Roman" panose="02020603050405020304" pitchFamily="18" charset="0"/>
                <a:cs typeface="Times New Roman" panose="02020603050405020304" pitchFamily="18" charset="0"/>
              </a:rPr>
              <a:t>Data Analysis</a:t>
            </a:r>
          </a:p>
          <a:p>
            <a:pPr>
              <a:buFont typeface="Wingdings" pitchFamily="2" charset="2"/>
              <a:buChar char="v"/>
            </a:pPr>
            <a:r>
              <a:rPr lang="en-US" sz="2200" dirty="0">
                <a:solidFill>
                  <a:srgbClr val="202124"/>
                </a:solidFill>
                <a:latin typeface="Times New Roman" panose="02020603050405020304" pitchFamily="18" charset="0"/>
                <a:cs typeface="Times New Roman" panose="02020603050405020304" pitchFamily="18" charset="0"/>
              </a:rPr>
              <a:t>Artificial intelligence</a:t>
            </a:r>
          </a:p>
          <a:p>
            <a:pPr>
              <a:buFont typeface="Wingdings" pitchFamily="2" charset="2"/>
              <a:buChar char="v"/>
            </a:pPr>
            <a:r>
              <a:rPr lang="en-US" sz="2200" dirty="0">
                <a:solidFill>
                  <a:srgbClr val="202124"/>
                </a:solidFill>
                <a:latin typeface="Times New Roman" panose="02020603050405020304" pitchFamily="18" charset="0"/>
                <a:cs typeface="Times New Roman" panose="02020603050405020304" pitchFamily="18" charset="0"/>
              </a:rPr>
              <a:t>Network and Traffic modeling</a:t>
            </a:r>
            <a:endParaRPr lang="en-US" sz="2200" dirty="0">
              <a:latin typeface="Times New Roman" panose="02020603050405020304" pitchFamily="18" charset="0"/>
              <a:cs typeface="Times New Roman" panose="02020603050405020304" pitchFamily="18" charset="0"/>
            </a:endParaRPr>
          </a:p>
          <a:p>
            <a:pPr>
              <a:buFont typeface="Wingdings" pitchFamily="2" charset="2"/>
              <a:buChar char="v"/>
            </a:pPr>
            <a:endParaRPr lang="en-US" sz="2200" dirty="0">
              <a:effectLst/>
            </a:endParaRPr>
          </a:p>
        </p:txBody>
      </p:sp>
      <p:sp>
        <p:nvSpPr>
          <p:cNvPr id="4" name="Date Placeholder 3"/>
          <p:cNvSpPr>
            <a:spLocks noGrp="1"/>
          </p:cNvSpPr>
          <p:nvPr>
            <p:ph type="dt" sz="half" idx="10"/>
          </p:nvPr>
        </p:nvSpPr>
        <p:spPr/>
        <p:txBody>
          <a:bodyPr/>
          <a:lstStyle/>
          <a:p>
            <a:fld id="{D21997A8-73C2-4E97-8B7F-C130499A2AB3}" type="datetime1">
              <a:rPr lang="en-US" smtClean="0"/>
              <a:t>1/6/2023</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a:t>Faculty Name   Kunti Mishra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Branch Wise Application </a:t>
            </a:r>
          </a:p>
        </p:txBody>
      </p:sp>
    </p:spTree>
    <p:extLst>
      <p:ext uri="{BB962C8B-B14F-4D97-AF65-F5344CB8AC3E}">
        <p14:creationId xmlns:p14="http://schemas.microsoft.com/office/powerpoint/2010/main" val="81395502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r>
              <a:rPr lang="en-US" sz="2400" dirty="0"/>
              <a:t>To define the probability density function of a </a:t>
            </a:r>
            <a:r>
              <a:rPr lang="en-US" sz="2400" b="1" dirty="0"/>
              <a:t>normal</a:t>
            </a:r>
            <a:r>
              <a:rPr lang="en-US" sz="2400" dirty="0"/>
              <a:t> random variable. </a:t>
            </a:r>
          </a:p>
          <a:p>
            <a:r>
              <a:rPr lang="en-US" sz="2400" dirty="0"/>
              <a:t>To learn the characteristics of a typical </a:t>
            </a:r>
            <a:r>
              <a:rPr lang="en-US" sz="2400" b="1" dirty="0"/>
              <a:t>normal curve</a:t>
            </a:r>
            <a:r>
              <a:rPr lang="en-US" sz="2400" dirty="0"/>
              <a:t>. </a:t>
            </a:r>
          </a:p>
          <a:p>
            <a:r>
              <a:rPr lang="en-US" sz="2400" dirty="0"/>
              <a:t> To explore the key properties, such as the moment-generating function, mean and variance, of a </a:t>
            </a:r>
            <a:r>
              <a:rPr lang="en-US" sz="2400" b="1" dirty="0"/>
              <a:t>normal</a:t>
            </a:r>
            <a:r>
              <a:rPr lang="en-US" sz="2400" dirty="0"/>
              <a:t> random variable.</a:t>
            </a:r>
            <a:endParaRPr lang="en-US" sz="22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9"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 </a:t>
            </a:r>
          </a:p>
          <a:p>
            <a:pPr algn="ctr">
              <a:spcBef>
                <a:spcPct val="0"/>
              </a:spcBef>
              <a:defRPr/>
            </a:pPr>
            <a:r>
              <a:rPr lang="en-US" sz="2400" b="1" dirty="0"/>
              <a:t>Topic objective of Normal Distribution(CO4)</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000" i="0" u="none" strike="noStrike" kern="1200" cap="none" spc="0" normalizeH="0" baseline="0" noProof="0" dirty="0">
              <a:ln>
                <a:noFill/>
              </a:ln>
              <a:solidFill>
                <a:schemeClr val="dk1"/>
              </a:solidFill>
              <a:effectLst/>
              <a:uLnTx/>
              <a:uFillTx/>
            </a:endParaRPr>
          </a:p>
        </p:txBody>
      </p:sp>
      <p:pic>
        <p:nvPicPr>
          <p:cNvPr id="8" name="Picture 7">
            <a:extLst>
              <a:ext uri="{FF2B5EF4-FFF2-40B4-BE49-F238E27FC236}">
                <a16:creationId xmlns:a16="http://schemas.microsoft.com/office/drawing/2014/main" id="{A20441D8-8780-4A70-924E-6AAB6FA86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71600" cy="685801"/>
          </a:xfrm>
          <a:prstGeom prst="rect">
            <a:avLst/>
          </a:prstGeom>
        </p:spPr>
      </p:pic>
      <p:sp>
        <p:nvSpPr>
          <p:cNvPr id="5" name="Footer Placeholder 4">
            <a:extLst>
              <a:ext uri="{FF2B5EF4-FFF2-40B4-BE49-F238E27FC236}">
                <a16:creationId xmlns:a16="http://schemas.microsoft.com/office/drawing/2014/main" id="{139C18E4-6306-467C-A6E7-59ED59EAD780}"/>
              </a:ext>
            </a:extLst>
          </p:cNvPr>
          <p:cNvSpPr>
            <a:spLocks noGrp="1"/>
          </p:cNvSpPr>
          <p:nvPr>
            <p:ph type="ftr" sz="quarter" idx="11"/>
          </p:nvPr>
        </p:nvSpPr>
        <p:spPr/>
        <p:txBody>
          <a:bodyPr/>
          <a:lstStyle/>
          <a:p>
            <a:r>
              <a:rPr lang="en-US"/>
              <a:t>Faculty Name   Kunti Mishra   Unit IV</a:t>
            </a:r>
            <a:endParaRPr lang="en-US" dirty="0"/>
          </a:p>
        </p:txBody>
      </p:sp>
      <p:sp>
        <p:nvSpPr>
          <p:cNvPr id="2" name="Date Placeholder 1">
            <a:extLst>
              <a:ext uri="{FF2B5EF4-FFF2-40B4-BE49-F238E27FC236}">
                <a16:creationId xmlns:a16="http://schemas.microsoft.com/office/drawing/2014/main" id="{02BDE969-03CF-49E4-8A87-3EBED54F26FB}"/>
              </a:ext>
            </a:extLst>
          </p:cNvPr>
          <p:cNvSpPr>
            <a:spLocks noGrp="1"/>
          </p:cNvSpPr>
          <p:nvPr>
            <p:ph type="dt" sz="half" idx="10"/>
          </p:nvPr>
        </p:nvSpPr>
        <p:spPr/>
        <p:txBody>
          <a:bodyPr/>
          <a:lstStyle/>
          <a:p>
            <a:fld id="{E4699D74-9EF2-4D68-A0DE-2598813C7B27}" type="datetime1">
              <a:rPr lang="en-US" smtClean="0"/>
              <a:t>1/6/2023</a:t>
            </a:fld>
            <a:endParaRPr lang="en-US"/>
          </a:p>
        </p:txBody>
      </p:sp>
    </p:spTree>
    <p:extLst>
      <p:ext uri="{BB962C8B-B14F-4D97-AF65-F5344CB8AC3E}">
        <p14:creationId xmlns:p14="http://schemas.microsoft.com/office/powerpoint/2010/main" val="33208767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a:t>Normal Distribution: </a:t>
                </a:r>
                <a:r>
                  <a:rPr lang="en-US" sz="2200" dirty="0"/>
                  <a:t>The general equation of the normal distribution is given by</a:t>
                </a:r>
              </a:p>
              <a:p>
                <a:pPr marL="0" indent="0">
                  <a:buNone/>
                </a:pPr>
                <a:endParaRPr lang="en-US" sz="2200" dirty="0"/>
              </a:p>
              <a:p>
                <a:pPr marL="0" indent="0">
                  <a:buNone/>
                </a:pPr>
                <a:endParaRPr lang="en-US" sz="2200" dirty="0"/>
              </a:p>
              <a:p>
                <a:pPr marL="0" indent="0">
                  <a:buNone/>
                </a:pPr>
                <a:endParaRPr lang="en-US" sz="2200" dirty="0"/>
              </a:p>
              <a:p>
                <a:pPr marL="0" indent="0">
                  <a:buNone/>
                </a:pPr>
                <a:r>
                  <a:rPr lang="en-US" sz="2200" dirty="0"/>
                  <a:t>Basic properties for Normal distributions:</a:t>
                </a:r>
              </a:p>
              <a:p>
                <a:pPr marL="514350" indent="-514350">
                  <a:buFont typeface="+mj-lt"/>
                  <a:buAutoNum type="romanLcPeriod"/>
                </a:pPr>
                <a14:m>
                  <m:oMath xmlns:m="http://schemas.openxmlformats.org/officeDocument/2006/math">
                    <m:r>
                      <a:rPr lang="en-US" sz="2200" i="1">
                        <a:latin typeface="Cambria Math"/>
                      </a:rPr>
                      <m:t>𝑓</m:t>
                    </m:r>
                    <m:d>
                      <m:dPr>
                        <m:ctrlPr>
                          <a:rPr lang="en-US" sz="2200" i="1">
                            <a:latin typeface="Cambria Math" panose="02040503050406030204" pitchFamily="18" charset="0"/>
                          </a:rPr>
                        </m:ctrlPr>
                      </m:dPr>
                      <m:e>
                        <m:r>
                          <a:rPr lang="en-US" sz="2200" i="1">
                            <a:latin typeface="Cambria Math"/>
                          </a:rPr>
                          <m:t>𝑥</m:t>
                        </m:r>
                      </m:e>
                    </m:d>
                    <m:r>
                      <a:rPr lang="en-US" sz="2200" i="1">
                        <a:latin typeface="Cambria Math"/>
                        <a:ea typeface="Cambria Math"/>
                      </a:rPr>
                      <m:t>≥0</m:t>
                    </m:r>
                  </m:oMath>
                </a14:m>
                <a:endParaRPr lang="en-US" sz="2200" dirty="0"/>
              </a:p>
              <a:p>
                <a:pPr marL="514350" indent="-514350">
                  <a:buFont typeface="+mj-lt"/>
                  <a:buAutoNum type="romanLcPeriod"/>
                </a:pPr>
                <a14:m>
                  <m:oMath xmlns:m="http://schemas.openxmlformats.org/officeDocument/2006/math">
                    <m:nary>
                      <m:naryPr>
                        <m:limLoc m:val="undOvr"/>
                        <m:ctrlPr>
                          <a:rPr lang="en-US" sz="2200" i="1">
                            <a:latin typeface="Cambria Math" panose="02040503050406030204" pitchFamily="18" charset="0"/>
                          </a:rPr>
                        </m:ctrlPr>
                      </m:naryPr>
                      <m:sub>
                        <m:r>
                          <m:rPr>
                            <m:brk m:alnAt="24"/>
                          </m:rPr>
                          <a:rPr lang="en-US" sz="2200" i="1">
                            <a:latin typeface="Cambria Math"/>
                          </a:rPr>
                          <m:t>−</m:t>
                        </m:r>
                        <m:r>
                          <a:rPr lang="en-US" sz="2200" i="1">
                            <a:latin typeface="Cambria Math"/>
                            <a:ea typeface="Cambria Math"/>
                          </a:rPr>
                          <m:t>∞</m:t>
                        </m:r>
                      </m:sub>
                      <m:sup>
                        <m:r>
                          <a:rPr lang="en-US" sz="2200" i="1">
                            <a:latin typeface="Cambria Math"/>
                            <a:ea typeface="Cambria Math"/>
                          </a:rPr>
                          <m:t>∞</m:t>
                        </m:r>
                      </m:sup>
                      <m:e>
                        <m:r>
                          <a:rPr lang="en-US" sz="2200" i="1">
                            <a:latin typeface="Cambria Math"/>
                          </a:rPr>
                          <m:t>𝑓</m:t>
                        </m:r>
                        <m:d>
                          <m:dPr>
                            <m:ctrlPr>
                              <a:rPr lang="en-US" sz="2200" i="1">
                                <a:latin typeface="Cambria Math" panose="02040503050406030204" pitchFamily="18" charset="0"/>
                              </a:rPr>
                            </m:ctrlPr>
                          </m:dPr>
                          <m:e>
                            <m:r>
                              <a:rPr lang="en-US" sz="2200" i="1">
                                <a:latin typeface="Cambria Math"/>
                              </a:rPr>
                              <m:t>𝑥</m:t>
                            </m:r>
                          </m:e>
                        </m:d>
                        <m:r>
                          <a:rPr lang="en-US" sz="2200" i="1">
                            <a:latin typeface="Cambria Math"/>
                          </a:rPr>
                          <m:t>𝑑𝑥</m:t>
                        </m:r>
                        <m:r>
                          <a:rPr lang="en-US" sz="2200" i="1">
                            <a:latin typeface="Cambria Math"/>
                          </a:rPr>
                          <m:t>=1</m:t>
                        </m:r>
                      </m:e>
                    </m:nary>
                  </m:oMath>
                </a14:m>
                <a:endParaRPr lang="en-US" sz="2200" dirty="0"/>
              </a:p>
              <a:p>
                <a:pPr marL="0" indent="0">
                  <a:buNone/>
                </a:pPr>
                <a:r>
                  <a:rPr lang="en-US" sz="2200" dirty="0"/>
                  <a:t>i.e. the total area under the normal curve above x-axis is 1.</a:t>
                </a:r>
              </a:p>
              <a:p>
                <a:pPr marL="514350" indent="-514350">
                  <a:buAutoNum type="romanLcPeriod" startAt="3"/>
                </a:pPr>
                <a:r>
                  <a:rPr lang="en-US" sz="2200" dirty="0"/>
                  <a:t>Normal curve is symmetrical about its mean.</a:t>
                </a:r>
              </a:p>
              <a:p>
                <a:pPr marL="514350" indent="-514350">
                  <a:buAutoNum type="romanLcPeriod" startAt="3"/>
                </a:pPr>
                <a:r>
                  <a:rPr lang="en-US" sz="2200" dirty="0"/>
                  <a:t>The mean, mode and median coincide for this distribution.</a:t>
                </a:r>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1037" t="-809" b="-10782"/>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7"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a:ln>
                  <a:noFill/>
                </a:ln>
                <a:solidFill>
                  <a:schemeClr val="dk1"/>
                </a:solidFill>
                <a:effectLst/>
                <a:uLnTx/>
                <a:uFillTx/>
                <a:latin typeface="+mn-lt"/>
                <a:ea typeface="+mn-ea"/>
                <a:cs typeface="+mn-cs"/>
              </a:rPr>
              <a:t>Normal </a:t>
            </a:r>
            <a:r>
              <a:rPr lang="en-US" sz="2400" b="1" dirty="0"/>
              <a:t>Distribution(CO4)</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mc:AlternateContent xmlns:mc="http://schemas.openxmlformats.org/markup-compatibility/2006" xmlns:a14="http://schemas.microsoft.com/office/drawing/2010/main">
        <mc:Choice Requires="a14">
          <p:sp>
            <p:nvSpPr>
              <p:cNvPr id="2" name="Rectangle 1"/>
              <p:cNvSpPr/>
              <p:nvPr/>
            </p:nvSpPr>
            <p:spPr>
              <a:xfrm>
                <a:off x="1391433" y="1981200"/>
                <a:ext cx="54483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i="1">
                          <a:latin typeface="Cambria Math"/>
                        </a:rPr>
                        <m:t>𝑓</m:t>
                      </m:r>
                      <m:d>
                        <m:dPr>
                          <m:ctrlPr>
                            <a:rPr lang="en-US" i="1">
                              <a:latin typeface="Cambria Math" panose="02040503050406030204" pitchFamily="18" charset="0"/>
                            </a:rPr>
                          </m:ctrlPr>
                        </m:dPr>
                        <m:e>
                          <m:r>
                            <a:rPr lang="en-US" i="1">
                              <a:latin typeface="Cambria Math"/>
                            </a:rPr>
                            <m:t>𝑥</m:t>
                          </m:r>
                        </m:e>
                      </m:d>
                      <m:r>
                        <a:rPr lang="en-US" i="1">
                          <a:latin typeface="Cambria Math"/>
                        </a:rPr>
                        <m:t>=</m:t>
                      </m:r>
                      <m:f>
                        <m:fPr>
                          <m:ctrlPr>
                            <a:rPr lang="en-US" i="1">
                              <a:latin typeface="Cambria Math" panose="02040503050406030204" pitchFamily="18" charset="0"/>
                            </a:rPr>
                          </m:ctrlPr>
                        </m:fPr>
                        <m:num>
                          <m:r>
                            <a:rPr lang="en-US" i="1">
                              <a:latin typeface="Cambria Math"/>
                            </a:rPr>
                            <m:t>1</m:t>
                          </m:r>
                        </m:num>
                        <m:den>
                          <m:r>
                            <a:rPr lang="en-US" i="1">
                              <a:latin typeface="Cambria Math"/>
                              <a:ea typeface="Cambria Math"/>
                            </a:rPr>
                            <m:t>𝜎</m:t>
                          </m:r>
                          <m:rad>
                            <m:radPr>
                              <m:degHide m:val="on"/>
                              <m:ctrlPr>
                                <a:rPr lang="en-US" i="1">
                                  <a:latin typeface="Cambria Math" panose="02040503050406030204" pitchFamily="18" charset="0"/>
                                  <a:ea typeface="Cambria Math"/>
                                </a:rPr>
                              </m:ctrlPr>
                            </m:radPr>
                            <m:deg/>
                            <m:e>
                              <m:r>
                                <a:rPr lang="en-US" i="1">
                                  <a:latin typeface="Cambria Math"/>
                                  <a:ea typeface="Cambria Math"/>
                                </a:rPr>
                                <m:t>2</m:t>
                              </m:r>
                              <m:r>
                                <a:rPr lang="en-US" i="1">
                                  <a:latin typeface="Cambria Math"/>
                                  <a:ea typeface="Cambria Math"/>
                                </a:rPr>
                                <m:t>𝜋</m:t>
                              </m:r>
                            </m:e>
                          </m:rad>
                        </m:den>
                      </m:f>
                      <m:sSup>
                        <m:sSupPr>
                          <m:ctrlPr>
                            <a:rPr lang="en-US" i="1">
                              <a:latin typeface="Cambria Math" panose="02040503050406030204" pitchFamily="18" charset="0"/>
                            </a:rPr>
                          </m:ctrlPr>
                        </m:sSupPr>
                        <m:e>
                          <m:r>
                            <a:rPr lang="en-US" i="1">
                              <a:latin typeface="Cambria Math"/>
                            </a:rPr>
                            <m:t>𝑒</m:t>
                          </m:r>
                        </m:e>
                        <m:sup>
                          <m:r>
                            <a:rPr lang="en-US" i="1">
                              <a:latin typeface="Cambria Math"/>
                            </a:rPr>
                            <m:t>−</m:t>
                          </m:r>
                          <m:f>
                            <m:fPr>
                              <m:ctrlPr>
                                <a:rPr lang="en-US" i="1">
                                  <a:latin typeface="Cambria Math" panose="02040503050406030204" pitchFamily="18" charset="0"/>
                                </a:rPr>
                              </m:ctrlPr>
                            </m:fPr>
                            <m:num>
                              <m:r>
                                <a:rPr lang="en-US" i="1">
                                  <a:latin typeface="Cambria Math"/>
                                </a:rPr>
                                <m:t>1</m:t>
                              </m:r>
                            </m:num>
                            <m:den>
                              <m:r>
                                <a:rPr lang="en-US" i="1">
                                  <a:latin typeface="Cambria Math"/>
                                </a:rPr>
                                <m:t>2</m:t>
                              </m:r>
                            </m:den>
                          </m:f>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a:rPr>
                                        <m:t>𝑥</m:t>
                                      </m:r>
                                      <m:r>
                                        <a:rPr lang="en-US" i="1">
                                          <a:latin typeface="Cambria Math"/>
                                        </a:rPr>
                                        <m:t>−</m:t>
                                      </m:r>
                                      <m:r>
                                        <a:rPr lang="en-US" i="1">
                                          <a:latin typeface="Cambria Math"/>
                                          <a:ea typeface="Cambria Math"/>
                                        </a:rPr>
                                        <m:t>𝜇</m:t>
                                      </m:r>
                                    </m:num>
                                    <m:den>
                                      <m:r>
                                        <a:rPr lang="en-US" i="1">
                                          <a:latin typeface="Cambria Math"/>
                                          <a:ea typeface="Cambria Math"/>
                                        </a:rPr>
                                        <m:t>𝜎</m:t>
                                      </m:r>
                                    </m:den>
                                  </m:f>
                                </m:e>
                              </m:d>
                            </m:e>
                            <m:sup>
                              <m:r>
                                <a:rPr lang="en-US" i="1">
                                  <a:latin typeface="Cambria Math"/>
                                </a:rPr>
                                <m:t>2</m:t>
                              </m:r>
                            </m:sup>
                          </m:sSup>
                        </m:sup>
                      </m:sSup>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1391433" y="1981200"/>
                <a:ext cx="5448300" cy="990600"/>
              </a:xfrm>
              <a:prstGeom prst="rect">
                <a:avLst/>
              </a:prstGeom>
              <a:blipFill rotWithShape="1">
                <a:blip r:embed="rId4"/>
                <a:stretch>
                  <a:fillRect/>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8743C7C4-61D8-4A32-8A45-407DF2E7A1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371600" cy="685801"/>
          </a:xfrm>
          <a:prstGeom prst="rect">
            <a:avLst/>
          </a:prstGeom>
        </p:spPr>
      </p:pic>
      <p:sp>
        <p:nvSpPr>
          <p:cNvPr id="8" name="Footer Placeholder 7">
            <a:extLst>
              <a:ext uri="{FF2B5EF4-FFF2-40B4-BE49-F238E27FC236}">
                <a16:creationId xmlns:a16="http://schemas.microsoft.com/office/drawing/2014/main" id="{C3BB8729-EB77-4DEA-A71E-CB33ADA2272D}"/>
              </a:ext>
            </a:extLst>
          </p:cNvPr>
          <p:cNvSpPr>
            <a:spLocks noGrp="1"/>
          </p:cNvSpPr>
          <p:nvPr>
            <p:ph type="ftr" sz="quarter" idx="11"/>
          </p:nvPr>
        </p:nvSpPr>
        <p:spPr/>
        <p:txBody>
          <a:bodyPr/>
          <a:lstStyle/>
          <a:p>
            <a:r>
              <a:rPr lang="en-US"/>
              <a:t>Faculty Name   Kunti Mishra   Unit IV</a:t>
            </a:r>
            <a:endParaRPr lang="en-US" dirty="0"/>
          </a:p>
        </p:txBody>
      </p:sp>
      <p:sp>
        <p:nvSpPr>
          <p:cNvPr id="5" name="Date Placeholder 4">
            <a:extLst>
              <a:ext uri="{FF2B5EF4-FFF2-40B4-BE49-F238E27FC236}">
                <a16:creationId xmlns:a16="http://schemas.microsoft.com/office/drawing/2014/main" id="{A409FC91-F8D5-467D-B2F1-246C0B66897A}"/>
              </a:ext>
            </a:extLst>
          </p:cNvPr>
          <p:cNvSpPr>
            <a:spLocks noGrp="1"/>
          </p:cNvSpPr>
          <p:nvPr>
            <p:ph type="dt" sz="half" idx="10"/>
          </p:nvPr>
        </p:nvSpPr>
        <p:spPr/>
        <p:txBody>
          <a:bodyPr/>
          <a:lstStyle/>
          <a:p>
            <a:fld id="{AAE425BC-4653-4749-A11C-F9FFC8EA5031}" type="datetime1">
              <a:rPr lang="en-US" smtClean="0"/>
              <a:t>1/6/2023</a:t>
            </a:fld>
            <a:endParaRPr lang="en-US"/>
          </a:p>
        </p:txBody>
      </p:sp>
    </p:spTree>
    <p:extLst>
      <p:ext uri="{BB962C8B-B14F-4D97-AF65-F5344CB8AC3E}">
        <p14:creationId xmlns:p14="http://schemas.microsoft.com/office/powerpoint/2010/main" val="426270842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a:t>Standard form of the normal distribution: </a:t>
                </a:r>
                <a:r>
                  <a:rPr lang="en-US" sz="2200" dirty="0"/>
                  <a:t> The probability density function for the normal distribution in standard form is given by </a:t>
                </a:r>
              </a:p>
              <a:p>
                <a:pPr marL="0" indent="0">
                  <a:buNone/>
                </a:pPr>
                <a:endParaRPr lang="en-US" sz="2200" dirty="0"/>
              </a:p>
              <a:p>
                <a:pPr marL="0" indent="0">
                  <a:buNone/>
                </a:pPr>
                <a:endParaRPr lang="en-US" sz="2200" dirty="0"/>
              </a:p>
              <a:p>
                <a:pPr marL="0" indent="0">
                  <a:buNone/>
                </a:pPr>
                <a:r>
                  <a:rPr lang="en-US" sz="2200" dirty="0"/>
                  <a:t>By taking </a:t>
                </a:r>
                <a14:m>
                  <m:oMath xmlns:m="http://schemas.openxmlformats.org/officeDocument/2006/math">
                    <m:r>
                      <a:rPr lang="en-US" sz="2200" b="0" i="1" smtClean="0">
                        <a:latin typeface="Cambria Math"/>
                      </a:rPr>
                      <m:t>𝑧</m:t>
                    </m:r>
                    <m:r>
                      <a:rPr lang="en-US" sz="2200" b="0" i="1" smtClean="0">
                        <a:latin typeface="Cambria Math"/>
                      </a:rPr>
                      <m:t>=</m:t>
                    </m:r>
                    <m:f>
                      <m:fPr>
                        <m:ctrlPr>
                          <a:rPr lang="en-US" sz="2200" b="0" i="1" smtClean="0">
                            <a:latin typeface="Cambria Math" panose="02040503050406030204" pitchFamily="18" charset="0"/>
                          </a:rPr>
                        </m:ctrlPr>
                      </m:fPr>
                      <m:num>
                        <m:r>
                          <a:rPr lang="en-US" sz="2200" b="0" i="1" smtClean="0">
                            <a:latin typeface="Cambria Math"/>
                          </a:rPr>
                          <m:t>𝑥</m:t>
                        </m:r>
                        <m:r>
                          <a:rPr lang="en-US" sz="2200" b="0" i="1" smtClean="0">
                            <a:latin typeface="Cambria Math"/>
                          </a:rPr>
                          <m:t>−</m:t>
                        </m:r>
                        <m:r>
                          <a:rPr lang="en-US" sz="2200" b="0" i="1" smtClean="0">
                            <a:latin typeface="Cambria Math"/>
                            <a:ea typeface="Cambria Math"/>
                          </a:rPr>
                          <m:t>𝜇</m:t>
                        </m:r>
                      </m:num>
                      <m:den>
                        <m:r>
                          <a:rPr lang="en-US" sz="2200" b="0" i="1" smtClean="0">
                            <a:latin typeface="Cambria Math"/>
                            <a:ea typeface="Cambria Math"/>
                          </a:rPr>
                          <m:t>𝜎</m:t>
                        </m:r>
                      </m:den>
                    </m:f>
                  </m:oMath>
                </a14:m>
                <a:r>
                  <a:rPr lang="en-US" sz="2200" dirty="0"/>
                  <a:t> , standard normal curve is formed . The total area under the curve is 1 and it is divided into two parts by z=0.</a:t>
                </a:r>
              </a:p>
              <a:p>
                <a:pPr marL="0" indent="0">
                  <a:buNone/>
                </a:pPr>
                <a:endParaRPr lang="en-US" sz="2200" dirty="0"/>
              </a:p>
              <a:p>
                <a:pPr marL="0" indent="0">
                  <a:buNone/>
                </a:pPr>
                <a:endParaRPr lang="en-US" sz="2200" b="1" dirty="0"/>
              </a:p>
              <a:p>
                <a:pPr marL="0" indent="0">
                  <a:buNone/>
                </a:pPr>
                <a:endParaRPr lang="en-US" sz="22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963" t="-809"/>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
        <p:nvSpPr>
          <p:cNvPr id="7"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err="1"/>
              <a:t>Cont</a:t>
            </a:r>
            <a:r>
              <a:rPr lang="en-US" sz="2400" b="1" dirty="0"/>
              <a:t>…(CO4)</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mc:AlternateContent xmlns:mc="http://schemas.openxmlformats.org/markup-compatibility/2006" xmlns:a14="http://schemas.microsoft.com/office/drawing/2010/main">
        <mc:Choice Requires="a14">
          <p:sp>
            <p:nvSpPr>
              <p:cNvPr id="2" name="Rectangle 1"/>
              <p:cNvSpPr/>
              <p:nvPr/>
            </p:nvSpPr>
            <p:spPr>
              <a:xfrm>
                <a:off x="2209800" y="1981200"/>
                <a:ext cx="4572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i="1">
                          <a:latin typeface="Cambria Math"/>
                        </a:rPr>
                        <m:t>𝑓</m:t>
                      </m:r>
                      <m:d>
                        <m:dPr>
                          <m:ctrlPr>
                            <a:rPr lang="en-US" i="1">
                              <a:latin typeface="Cambria Math" panose="02040503050406030204" pitchFamily="18" charset="0"/>
                            </a:rPr>
                          </m:ctrlPr>
                        </m:dPr>
                        <m:e>
                          <m:r>
                            <a:rPr lang="en-US" i="1">
                              <a:latin typeface="Cambria Math"/>
                            </a:rPr>
                            <m:t>𝑧</m:t>
                          </m:r>
                        </m:e>
                      </m:d>
                      <m:r>
                        <a:rPr lang="en-US" i="1">
                          <a:latin typeface="Cambria Math"/>
                        </a:rPr>
                        <m:t>=</m:t>
                      </m:r>
                      <m:f>
                        <m:fPr>
                          <m:ctrlPr>
                            <a:rPr lang="en-US" i="1">
                              <a:latin typeface="Cambria Math" panose="02040503050406030204" pitchFamily="18" charset="0"/>
                            </a:rPr>
                          </m:ctrlPr>
                        </m:fPr>
                        <m:num>
                          <m:r>
                            <a:rPr lang="en-US" i="1">
                              <a:latin typeface="Cambria Math"/>
                            </a:rPr>
                            <m:t>1</m:t>
                          </m:r>
                        </m:num>
                        <m:den>
                          <m:rad>
                            <m:radPr>
                              <m:degHide m:val="on"/>
                              <m:ctrlPr>
                                <a:rPr lang="en-US" i="1">
                                  <a:latin typeface="Cambria Math" panose="02040503050406030204" pitchFamily="18" charset="0"/>
                                  <a:ea typeface="Cambria Math"/>
                                </a:rPr>
                              </m:ctrlPr>
                            </m:radPr>
                            <m:deg/>
                            <m:e>
                              <m:r>
                                <a:rPr lang="en-US" i="1">
                                  <a:latin typeface="Cambria Math"/>
                                  <a:ea typeface="Cambria Math"/>
                                </a:rPr>
                                <m:t>2</m:t>
                              </m:r>
                              <m:r>
                                <a:rPr lang="en-US" i="1">
                                  <a:latin typeface="Cambria Math"/>
                                  <a:ea typeface="Cambria Math"/>
                                </a:rPr>
                                <m:t>𝜋</m:t>
                              </m:r>
                            </m:e>
                          </m:rad>
                        </m:den>
                      </m:f>
                      <m:sSup>
                        <m:sSupPr>
                          <m:ctrlPr>
                            <a:rPr lang="en-US" i="1">
                              <a:latin typeface="Cambria Math" panose="02040503050406030204" pitchFamily="18" charset="0"/>
                            </a:rPr>
                          </m:ctrlPr>
                        </m:sSupPr>
                        <m:e>
                          <m:r>
                            <a:rPr lang="en-US" i="1">
                              <a:latin typeface="Cambria Math"/>
                            </a:rPr>
                            <m:t>𝑒</m:t>
                          </m:r>
                        </m:e>
                        <m:sup>
                          <m:r>
                            <a:rPr lang="en-US" i="1">
                              <a:latin typeface="Cambria Math"/>
                            </a:rPr>
                            <m:t>−</m:t>
                          </m:r>
                          <m:f>
                            <m:fPr>
                              <m:ctrlPr>
                                <a:rPr lang="en-US" i="1">
                                  <a:latin typeface="Cambria Math" panose="02040503050406030204" pitchFamily="18" charset="0"/>
                                </a:rPr>
                              </m:ctrlPr>
                            </m:fPr>
                            <m:num>
                              <m:r>
                                <a:rPr lang="en-US" i="1">
                                  <a:latin typeface="Cambria Math"/>
                                </a:rPr>
                                <m:t>1</m:t>
                              </m:r>
                            </m:num>
                            <m:den>
                              <m:r>
                                <a:rPr lang="en-US" i="1">
                                  <a:latin typeface="Cambria Math"/>
                                </a:rPr>
                                <m:t>2</m:t>
                              </m:r>
                            </m:den>
                          </m:f>
                          <m:sSup>
                            <m:sSupPr>
                              <m:ctrlPr>
                                <a:rPr lang="en-US" i="1">
                                  <a:latin typeface="Cambria Math" panose="02040503050406030204" pitchFamily="18" charset="0"/>
                                </a:rPr>
                              </m:ctrlPr>
                            </m:sSupPr>
                            <m:e>
                              <m:r>
                                <a:rPr lang="en-US" i="1">
                                  <a:latin typeface="Cambria Math"/>
                                </a:rPr>
                                <m:t>𝑧</m:t>
                              </m:r>
                            </m:e>
                            <m:sup>
                              <m:r>
                                <a:rPr lang="en-US" i="1">
                                  <a:latin typeface="Cambria Math"/>
                                </a:rPr>
                                <m:t>2</m:t>
                              </m:r>
                            </m:sup>
                          </m:sSup>
                        </m:sup>
                      </m:sSup>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2209800" y="1981200"/>
                <a:ext cx="4572000" cy="685800"/>
              </a:xfrm>
              <a:prstGeom prst="rect">
                <a:avLst/>
              </a:prstGeom>
              <a:blipFill rotWithShape="1">
                <a:blip r:embed="rId4"/>
                <a:stretch>
                  <a:fillRect/>
                </a:stretch>
              </a:blipFill>
            </p:spPr>
            <p:txBody>
              <a:bodyPr/>
              <a:lstStyle/>
              <a:p>
                <a:r>
                  <a:rPr lang="en-US">
                    <a:noFill/>
                  </a:rPr>
                  <a:t> </a:t>
                </a:r>
              </a:p>
            </p:txBody>
          </p:sp>
        </mc:Fallback>
      </mc:AlternateContent>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05000" y="3886200"/>
            <a:ext cx="5029200" cy="1905000"/>
          </a:xfrm>
          <a:prstGeom prst="rect">
            <a:avLst/>
          </a:prstGeom>
        </p:spPr>
      </p:pic>
      <p:pic>
        <p:nvPicPr>
          <p:cNvPr id="11" name="Picture 10">
            <a:extLst>
              <a:ext uri="{FF2B5EF4-FFF2-40B4-BE49-F238E27FC236}">
                <a16:creationId xmlns:a16="http://schemas.microsoft.com/office/drawing/2014/main" id="{174AABD4-3784-4624-8A69-9A2FA8B5D1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1371600" cy="685801"/>
          </a:xfrm>
          <a:prstGeom prst="rect">
            <a:avLst/>
          </a:prstGeom>
        </p:spPr>
      </p:pic>
      <p:sp>
        <p:nvSpPr>
          <p:cNvPr id="8" name="Footer Placeholder 7">
            <a:extLst>
              <a:ext uri="{FF2B5EF4-FFF2-40B4-BE49-F238E27FC236}">
                <a16:creationId xmlns:a16="http://schemas.microsoft.com/office/drawing/2014/main" id="{833CB17D-8D0A-41B5-9969-F6D0F00A7F75}"/>
              </a:ext>
            </a:extLst>
          </p:cNvPr>
          <p:cNvSpPr>
            <a:spLocks noGrp="1"/>
          </p:cNvSpPr>
          <p:nvPr>
            <p:ph type="ftr" sz="quarter" idx="11"/>
          </p:nvPr>
        </p:nvSpPr>
        <p:spPr/>
        <p:txBody>
          <a:bodyPr/>
          <a:lstStyle/>
          <a:p>
            <a:r>
              <a:rPr lang="en-US"/>
              <a:t>Faculty Name   Kunti Mishra   Unit IV</a:t>
            </a:r>
            <a:endParaRPr lang="en-US" dirty="0"/>
          </a:p>
        </p:txBody>
      </p:sp>
      <p:sp>
        <p:nvSpPr>
          <p:cNvPr id="5" name="Date Placeholder 4">
            <a:extLst>
              <a:ext uri="{FF2B5EF4-FFF2-40B4-BE49-F238E27FC236}">
                <a16:creationId xmlns:a16="http://schemas.microsoft.com/office/drawing/2014/main" id="{9C29E0DD-E19B-4152-8B87-C7BEECF15F1C}"/>
              </a:ext>
            </a:extLst>
          </p:cNvPr>
          <p:cNvSpPr>
            <a:spLocks noGrp="1"/>
          </p:cNvSpPr>
          <p:nvPr>
            <p:ph type="dt" sz="half" idx="10"/>
          </p:nvPr>
        </p:nvSpPr>
        <p:spPr/>
        <p:txBody>
          <a:bodyPr/>
          <a:lstStyle/>
          <a:p>
            <a:fld id="{B21CEEA9-849B-40FD-80A8-D934E164320A}" type="datetime1">
              <a:rPr lang="en-US" smtClean="0"/>
              <a:t>1/6/2023</a:t>
            </a:fld>
            <a:endParaRPr lang="en-US"/>
          </a:p>
        </p:txBody>
      </p:sp>
    </p:spTree>
    <p:extLst>
      <p:ext uri="{BB962C8B-B14F-4D97-AF65-F5344CB8AC3E}">
        <p14:creationId xmlns:p14="http://schemas.microsoft.com/office/powerpoint/2010/main" val="35266381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a:t>Mean of Normal Distribution:</a:t>
                </a:r>
                <a:r>
                  <a:rPr lang="en-US" sz="2200" dirty="0"/>
                  <a:t> A.M of continuous distribution f(x) is given by </a:t>
                </a:r>
                <a:endParaRPr lang="en-US" sz="2200" b="1" dirty="0"/>
              </a:p>
              <a:p>
                <a:pPr marL="0" indent="0">
                  <a:buNone/>
                </a:pPr>
                <a14:m>
                  <m:oMathPara xmlns:m="http://schemas.openxmlformats.org/officeDocument/2006/math">
                    <m:oMathParaPr>
                      <m:jc m:val="left"/>
                    </m:oMathParaPr>
                    <m:oMath xmlns:m="http://schemas.openxmlformats.org/officeDocument/2006/math">
                      <m:r>
                        <a:rPr lang="en-US" sz="2200" b="0" i="1" smtClean="0">
                          <a:latin typeface="Cambria Math"/>
                        </a:rPr>
                        <m:t>𝐴</m:t>
                      </m:r>
                      <m:r>
                        <a:rPr lang="en-US" sz="2200" b="0" i="1" smtClean="0">
                          <a:latin typeface="Cambria Math"/>
                        </a:rPr>
                        <m:t>.</m:t>
                      </m:r>
                      <m:r>
                        <a:rPr lang="en-US" sz="2200" b="0" i="1" smtClean="0">
                          <a:latin typeface="Cambria Math"/>
                        </a:rPr>
                        <m:t>𝑀</m:t>
                      </m:r>
                      <m:d>
                        <m:dPr>
                          <m:ctrlPr>
                            <a:rPr lang="en-US" sz="2200" b="0" i="1" smtClean="0">
                              <a:latin typeface="Cambria Math" panose="02040503050406030204" pitchFamily="18" charset="0"/>
                            </a:rPr>
                          </m:ctrlPr>
                        </m:dPr>
                        <m:e>
                          <m:acc>
                            <m:accPr>
                              <m:chr m:val="̅"/>
                              <m:ctrlPr>
                                <a:rPr lang="en-US" sz="2200" b="0" i="1" smtClean="0">
                                  <a:latin typeface="Cambria Math" panose="02040503050406030204" pitchFamily="18" charset="0"/>
                                </a:rPr>
                              </m:ctrlPr>
                            </m:accPr>
                            <m:e>
                              <m:r>
                                <a:rPr lang="en-US" sz="2200" b="0" i="1" smtClean="0">
                                  <a:latin typeface="Cambria Math"/>
                                </a:rPr>
                                <m:t>𝑥</m:t>
                              </m:r>
                            </m:e>
                          </m:acc>
                        </m:e>
                      </m:d>
                      <m:r>
                        <a:rPr lang="en-US" sz="2200" b="0" i="1" smtClean="0">
                          <a:latin typeface="Cambria Math"/>
                        </a:rPr>
                        <m:t>=</m:t>
                      </m:r>
                      <m:f>
                        <m:fPr>
                          <m:ctrlPr>
                            <a:rPr lang="en-US" sz="2200" b="0" i="1" smtClean="0">
                              <a:latin typeface="Cambria Math" panose="02040503050406030204" pitchFamily="18" charset="0"/>
                            </a:rPr>
                          </m:ctrlPr>
                        </m:fPr>
                        <m:num>
                          <m:nary>
                            <m:naryPr>
                              <m:limLoc m:val="undOvr"/>
                              <m:ctrlPr>
                                <a:rPr lang="en-US" sz="2200" i="1">
                                  <a:latin typeface="Cambria Math" panose="02040503050406030204" pitchFamily="18" charset="0"/>
                                </a:rPr>
                              </m:ctrlPr>
                            </m:naryPr>
                            <m:sub>
                              <m:r>
                                <m:rPr>
                                  <m:brk m:alnAt="24"/>
                                </m:rPr>
                                <a:rPr lang="en-US" sz="2200" i="1">
                                  <a:latin typeface="Cambria Math"/>
                                </a:rPr>
                                <m:t>−</m:t>
                              </m:r>
                              <m:r>
                                <a:rPr lang="en-US" sz="2200" i="1">
                                  <a:latin typeface="Cambria Math"/>
                                  <a:ea typeface="Cambria Math"/>
                                </a:rPr>
                                <m:t>∞</m:t>
                              </m:r>
                            </m:sub>
                            <m:sup>
                              <m:r>
                                <a:rPr lang="en-US" sz="2200" i="1">
                                  <a:latin typeface="Cambria Math"/>
                                  <a:ea typeface="Cambria Math"/>
                                </a:rPr>
                                <m:t>∞</m:t>
                              </m:r>
                            </m:sup>
                            <m:e>
                              <m:r>
                                <a:rPr lang="en-US" sz="2200" b="0" i="1" smtClean="0">
                                  <a:latin typeface="Cambria Math"/>
                                  <a:ea typeface="Cambria Math"/>
                                </a:rPr>
                                <m:t>𝑥</m:t>
                              </m:r>
                              <m:r>
                                <a:rPr lang="en-US" sz="2200" i="1">
                                  <a:latin typeface="Cambria Math"/>
                                </a:rPr>
                                <m:t>𝑓</m:t>
                              </m:r>
                              <m:d>
                                <m:dPr>
                                  <m:ctrlPr>
                                    <a:rPr lang="en-US" sz="2200" i="1">
                                      <a:latin typeface="Cambria Math" panose="02040503050406030204" pitchFamily="18" charset="0"/>
                                    </a:rPr>
                                  </m:ctrlPr>
                                </m:dPr>
                                <m:e>
                                  <m:r>
                                    <a:rPr lang="en-US" sz="2200" i="1">
                                      <a:latin typeface="Cambria Math"/>
                                    </a:rPr>
                                    <m:t>𝑥</m:t>
                                  </m:r>
                                </m:e>
                              </m:d>
                              <m:r>
                                <a:rPr lang="en-US" sz="2200" i="1">
                                  <a:latin typeface="Cambria Math"/>
                                </a:rPr>
                                <m:t>𝑑𝑥</m:t>
                              </m:r>
                            </m:e>
                          </m:nary>
                          <m:r>
                            <m:rPr>
                              <m:nor/>
                            </m:rPr>
                            <a:rPr lang="en-US" sz="2200" dirty="0"/>
                            <m:t> </m:t>
                          </m:r>
                        </m:num>
                        <m:den>
                          <m:nary>
                            <m:naryPr>
                              <m:limLoc m:val="undOvr"/>
                              <m:ctrlPr>
                                <a:rPr lang="en-US" sz="2200" i="1">
                                  <a:latin typeface="Cambria Math" panose="02040503050406030204" pitchFamily="18" charset="0"/>
                                </a:rPr>
                              </m:ctrlPr>
                            </m:naryPr>
                            <m:sub>
                              <m:r>
                                <m:rPr>
                                  <m:brk m:alnAt="24"/>
                                </m:rPr>
                                <a:rPr lang="en-US" sz="2200" i="1">
                                  <a:latin typeface="Cambria Math"/>
                                </a:rPr>
                                <m:t>−</m:t>
                              </m:r>
                              <m:r>
                                <a:rPr lang="en-US" sz="2200" i="1">
                                  <a:latin typeface="Cambria Math"/>
                                  <a:ea typeface="Cambria Math"/>
                                </a:rPr>
                                <m:t>∞</m:t>
                              </m:r>
                            </m:sub>
                            <m:sup>
                              <m:r>
                                <a:rPr lang="en-US" sz="2200" i="1">
                                  <a:latin typeface="Cambria Math"/>
                                  <a:ea typeface="Cambria Math"/>
                                </a:rPr>
                                <m:t>∞</m:t>
                              </m:r>
                            </m:sup>
                            <m:e>
                              <m:r>
                                <a:rPr lang="en-US" sz="2200" i="1">
                                  <a:latin typeface="Cambria Math"/>
                                </a:rPr>
                                <m:t>𝑓</m:t>
                              </m:r>
                              <m:d>
                                <m:dPr>
                                  <m:ctrlPr>
                                    <a:rPr lang="en-US" sz="2200" i="1">
                                      <a:latin typeface="Cambria Math" panose="02040503050406030204" pitchFamily="18" charset="0"/>
                                    </a:rPr>
                                  </m:ctrlPr>
                                </m:dPr>
                                <m:e>
                                  <m:r>
                                    <a:rPr lang="en-US" sz="2200" i="1">
                                      <a:latin typeface="Cambria Math"/>
                                    </a:rPr>
                                    <m:t>𝑥</m:t>
                                  </m:r>
                                </m:e>
                              </m:d>
                              <m:r>
                                <a:rPr lang="en-US" sz="2200" i="1">
                                  <a:latin typeface="Cambria Math"/>
                                </a:rPr>
                                <m:t>𝑑𝑥</m:t>
                              </m:r>
                            </m:e>
                          </m:nary>
                          <m:r>
                            <m:rPr>
                              <m:nor/>
                            </m:rPr>
                            <a:rPr lang="en-US" sz="2200" dirty="0"/>
                            <m:t> </m:t>
                          </m:r>
                        </m:den>
                      </m:f>
                    </m:oMath>
                  </m:oMathPara>
                </a14:m>
                <a:endParaRPr lang="en-US" sz="2200" b="0" dirty="0"/>
              </a:p>
              <a:p>
                <a:pPr marL="0" indent="0">
                  <a:buNone/>
                </a:pPr>
                <a14:m>
                  <m:oMath xmlns:m="http://schemas.openxmlformats.org/officeDocument/2006/math">
                    <m:acc>
                      <m:accPr>
                        <m:chr m:val="̅"/>
                        <m:ctrlPr>
                          <a:rPr lang="en-US" sz="2200" b="0" i="1" smtClean="0">
                            <a:latin typeface="Cambria Math" panose="02040503050406030204" pitchFamily="18" charset="0"/>
                          </a:rPr>
                        </m:ctrlPr>
                      </m:accPr>
                      <m:e>
                        <m:r>
                          <a:rPr lang="en-US" sz="2200" b="0" i="1" smtClean="0">
                            <a:latin typeface="Cambria Math"/>
                          </a:rPr>
                          <m:t>𝑥</m:t>
                        </m:r>
                      </m:e>
                    </m:acc>
                    <m:r>
                      <a:rPr lang="en-US" sz="2200" b="0" i="1" smtClean="0">
                        <a:latin typeface="Cambria Math"/>
                      </a:rPr>
                      <m:t>=</m:t>
                    </m:r>
                    <m:nary>
                      <m:naryPr>
                        <m:limLoc m:val="undOvr"/>
                        <m:ctrlPr>
                          <a:rPr lang="en-US" sz="2200" i="1">
                            <a:latin typeface="Cambria Math" panose="02040503050406030204" pitchFamily="18" charset="0"/>
                          </a:rPr>
                        </m:ctrlPr>
                      </m:naryPr>
                      <m:sub>
                        <m:r>
                          <m:rPr>
                            <m:brk m:alnAt="24"/>
                          </m:rPr>
                          <a:rPr lang="en-US" sz="2200" i="1">
                            <a:latin typeface="Cambria Math"/>
                          </a:rPr>
                          <m:t>−</m:t>
                        </m:r>
                        <m:r>
                          <a:rPr lang="en-US" sz="2200" i="1">
                            <a:latin typeface="Cambria Math"/>
                            <a:ea typeface="Cambria Math"/>
                          </a:rPr>
                          <m:t>∞</m:t>
                        </m:r>
                      </m:sub>
                      <m:sup>
                        <m:r>
                          <a:rPr lang="en-US" sz="2200" i="1">
                            <a:latin typeface="Cambria Math"/>
                            <a:ea typeface="Cambria Math"/>
                          </a:rPr>
                          <m:t>∞</m:t>
                        </m:r>
                      </m:sup>
                      <m:e>
                        <m:r>
                          <a:rPr lang="en-US" sz="2200" b="0" i="1" smtClean="0">
                            <a:latin typeface="Cambria Math"/>
                            <a:ea typeface="Cambria Math"/>
                          </a:rPr>
                          <m:t>𝑥</m:t>
                        </m:r>
                        <m:r>
                          <a:rPr lang="en-US" sz="2200" i="1">
                            <a:latin typeface="Cambria Math"/>
                          </a:rPr>
                          <m:t>𝑓</m:t>
                        </m:r>
                        <m:d>
                          <m:dPr>
                            <m:ctrlPr>
                              <a:rPr lang="en-US" sz="2200" i="1">
                                <a:latin typeface="Cambria Math" panose="02040503050406030204" pitchFamily="18" charset="0"/>
                              </a:rPr>
                            </m:ctrlPr>
                          </m:dPr>
                          <m:e>
                            <m:r>
                              <a:rPr lang="en-US" sz="2200" i="1">
                                <a:latin typeface="Cambria Math"/>
                              </a:rPr>
                              <m:t>𝑥</m:t>
                            </m:r>
                          </m:e>
                        </m:d>
                        <m:r>
                          <a:rPr lang="en-US" sz="2200" i="1">
                            <a:latin typeface="Cambria Math"/>
                          </a:rPr>
                          <m:t>𝑑𝑥</m:t>
                        </m:r>
                      </m:e>
                    </m:nary>
                  </m:oMath>
                </a14:m>
                <a:r>
                  <a:rPr lang="en-US" sz="2200" dirty="0"/>
                  <a:t> because </a:t>
                </a:r>
                <a14:m>
                  <m:oMath xmlns:m="http://schemas.openxmlformats.org/officeDocument/2006/math">
                    <m:nary>
                      <m:naryPr>
                        <m:limLoc m:val="undOvr"/>
                        <m:ctrlPr>
                          <a:rPr lang="en-US" sz="2200" i="1">
                            <a:latin typeface="Cambria Math" panose="02040503050406030204" pitchFamily="18" charset="0"/>
                          </a:rPr>
                        </m:ctrlPr>
                      </m:naryPr>
                      <m:sub>
                        <m:r>
                          <m:rPr>
                            <m:brk m:alnAt="24"/>
                          </m:rPr>
                          <a:rPr lang="en-US" sz="2200" i="1">
                            <a:latin typeface="Cambria Math"/>
                          </a:rPr>
                          <m:t>−</m:t>
                        </m:r>
                        <m:r>
                          <a:rPr lang="en-US" sz="2200" i="1">
                            <a:latin typeface="Cambria Math"/>
                            <a:ea typeface="Cambria Math"/>
                          </a:rPr>
                          <m:t>∞</m:t>
                        </m:r>
                      </m:sub>
                      <m:sup>
                        <m:r>
                          <a:rPr lang="en-US" sz="2200" i="1">
                            <a:latin typeface="Cambria Math"/>
                            <a:ea typeface="Cambria Math"/>
                          </a:rPr>
                          <m:t>∞</m:t>
                        </m:r>
                      </m:sup>
                      <m:e>
                        <m:r>
                          <a:rPr lang="en-US" sz="2200" i="1">
                            <a:latin typeface="Cambria Math"/>
                          </a:rPr>
                          <m:t>𝑓</m:t>
                        </m:r>
                        <m:d>
                          <m:dPr>
                            <m:ctrlPr>
                              <a:rPr lang="en-US" sz="2200" i="1">
                                <a:latin typeface="Cambria Math" panose="02040503050406030204" pitchFamily="18" charset="0"/>
                              </a:rPr>
                            </m:ctrlPr>
                          </m:dPr>
                          <m:e>
                            <m:r>
                              <a:rPr lang="en-US" sz="2200" i="1">
                                <a:latin typeface="Cambria Math"/>
                              </a:rPr>
                              <m:t>𝑥</m:t>
                            </m:r>
                          </m:e>
                        </m:d>
                        <m:r>
                          <a:rPr lang="en-US" sz="2200" i="1">
                            <a:latin typeface="Cambria Math"/>
                          </a:rPr>
                          <m:t>𝑑𝑥</m:t>
                        </m:r>
                        <m:r>
                          <a:rPr lang="en-US" sz="2200" i="1">
                            <a:latin typeface="Cambria Math"/>
                          </a:rPr>
                          <m:t>=1</m:t>
                        </m:r>
                      </m:e>
                    </m:nary>
                  </m:oMath>
                </a14:m>
                <a:endParaRPr lang="en-US" sz="2200" dirty="0"/>
              </a:p>
              <a:p>
                <a:pPr marL="0" indent="0">
                  <a:buNone/>
                </a:pPr>
                <a:r>
                  <a:rPr lang="en-US" sz="2200" dirty="0"/>
                  <a:t>So </a:t>
                </a:r>
                <a14:m>
                  <m:oMath xmlns:m="http://schemas.openxmlformats.org/officeDocument/2006/math">
                    <m:acc>
                      <m:accPr>
                        <m:chr m:val="̅"/>
                        <m:ctrlPr>
                          <a:rPr lang="en-US" sz="2200" i="1">
                            <a:latin typeface="Cambria Math" panose="02040503050406030204" pitchFamily="18" charset="0"/>
                          </a:rPr>
                        </m:ctrlPr>
                      </m:accPr>
                      <m:e>
                        <m:r>
                          <a:rPr lang="en-US" sz="2200" i="1">
                            <a:latin typeface="Cambria Math"/>
                          </a:rPr>
                          <m:t>𝑥</m:t>
                        </m:r>
                      </m:e>
                    </m:acc>
                    <m:r>
                      <a:rPr lang="en-US" sz="2200" i="1">
                        <a:latin typeface="Cambria Math"/>
                      </a:rPr>
                      <m:t>=</m:t>
                    </m:r>
                    <m:nary>
                      <m:naryPr>
                        <m:limLoc m:val="undOvr"/>
                        <m:ctrlPr>
                          <a:rPr lang="en-US" sz="2200" i="1">
                            <a:latin typeface="Cambria Math" panose="02040503050406030204" pitchFamily="18" charset="0"/>
                          </a:rPr>
                        </m:ctrlPr>
                      </m:naryPr>
                      <m:sub>
                        <m:r>
                          <m:rPr>
                            <m:brk m:alnAt="24"/>
                          </m:rPr>
                          <a:rPr lang="en-US" sz="2200" i="1">
                            <a:latin typeface="Cambria Math"/>
                          </a:rPr>
                          <m:t>−</m:t>
                        </m:r>
                        <m:r>
                          <a:rPr lang="en-US" sz="2200" i="1">
                            <a:latin typeface="Cambria Math"/>
                            <a:ea typeface="Cambria Math"/>
                          </a:rPr>
                          <m:t>∞</m:t>
                        </m:r>
                      </m:sub>
                      <m:sup>
                        <m:r>
                          <a:rPr lang="en-US" sz="2200" i="1">
                            <a:latin typeface="Cambria Math"/>
                            <a:ea typeface="Cambria Math"/>
                          </a:rPr>
                          <m:t>∞</m:t>
                        </m:r>
                      </m:sup>
                      <m:e>
                        <m:r>
                          <a:rPr lang="en-US" sz="2200" i="1">
                            <a:latin typeface="Cambria Math"/>
                            <a:ea typeface="Cambria Math"/>
                          </a:rPr>
                          <m:t>𝑥</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ea typeface="Cambria Math"/>
                              </a:rPr>
                              <m:t>𝜎</m:t>
                            </m:r>
                            <m:rad>
                              <m:radPr>
                                <m:degHide m:val="on"/>
                                <m:ctrlPr>
                                  <a:rPr lang="en-US" sz="2200" i="1">
                                    <a:latin typeface="Cambria Math" panose="02040503050406030204" pitchFamily="18" charset="0"/>
                                    <a:ea typeface="Cambria Math"/>
                                  </a:rPr>
                                </m:ctrlPr>
                              </m:radPr>
                              <m:deg/>
                              <m:e>
                                <m:r>
                                  <a:rPr lang="en-US" sz="2200" i="1">
                                    <a:latin typeface="Cambria Math"/>
                                    <a:ea typeface="Cambria Math"/>
                                  </a:rPr>
                                  <m:t>2</m:t>
                                </m:r>
                                <m:r>
                                  <a:rPr lang="en-US" sz="2200" i="1">
                                    <a:latin typeface="Cambria Math"/>
                                    <a:ea typeface="Cambria Math"/>
                                  </a:rPr>
                                  <m:t>𝜋</m:t>
                                </m:r>
                              </m:e>
                            </m:rad>
                          </m:den>
                        </m:f>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2</m:t>
                                </m:r>
                              </m:den>
                            </m:f>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f>
                                      <m:fPr>
                                        <m:ctrlPr>
                                          <a:rPr lang="en-US" sz="2200" i="1">
                                            <a:latin typeface="Cambria Math" panose="02040503050406030204" pitchFamily="18" charset="0"/>
                                          </a:rPr>
                                        </m:ctrlPr>
                                      </m:fPr>
                                      <m:num>
                                        <m:r>
                                          <a:rPr lang="en-US" sz="2200" i="1">
                                            <a:latin typeface="Cambria Math"/>
                                          </a:rPr>
                                          <m:t>𝑥</m:t>
                                        </m:r>
                                        <m:r>
                                          <a:rPr lang="en-US" sz="2200" i="1">
                                            <a:latin typeface="Cambria Math"/>
                                          </a:rPr>
                                          <m:t>−</m:t>
                                        </m:r>
                                        <m:r>
                                          <a:rPr lang="en-US" sz="2200" i="1">
                                            <a:latin typeface="Cambria Math"/>
                                            <a:ea typeface="Cambria Math"/>
                                          </a:rPr>
                                          <m:t>𝜇</m:t>
                                        </m:r>
                                      </m:num>
                                      <m:den>
                                        <m:r>
                                          <a:rPr lang="en-US" sz="2200" i="1">
                                            <a:latin typeface="Cambria Math"/>
                                            <a:ea typeface="Cambria Math"/>
                                          </a:rPr>
                                          <m:t>𝜎</m:t>
                                        </m:r>
                                      </m:den>
                                    </m:f>
                                  </m:e>
                                </m:d>
                              </m:e>
                              <m:sup>
                                <m:r>
                                  <a:rPr lang="en-US" sz="2200" i="1">
                                    <a:latin typeface="Cambria Math"/>
                                  </a:rPr>
                                  <m:t>2</m:t>
                                </m:r>
                              </m:sup>
                            </m:sSup>
                          </m:sup>
                        </m:sSup>
                        <m:r>
                          <a:rPr lang="en-US" sz="2200" i="1">
                            <a:latin typeface="Cambria Math"/>
                          </a:rPr>
                          <m:t>𝑑𝑥</m:t>
                        </m:r>
                      </m:e>
                    </m:nary>
                  </m:oMath>
                </a14:m>
                <a:endParaRPr lang="en-US" sz="2200" dirty="0"/>
              </a:p>
              <a:p>
                <a:pPr marL="0" indent="0">
                  <a:buNone/>
                </a:pPr>
                <a:r>
                  <a:rPr lang="en-US" sz="2200" dirty="0"/>
                  <a:t>Let </a:t>
                </a:r>
                <a14:m>
                  <m:oMath xmlns:m="http://schemas.openxmlformats.org/officeDocument/2006/math">
                    <m:f>
                      <m:fPr>
                        <m:ctrlPr>
                          <a:rPr lang="en-US" sz="2200" i="1">
                            <a:latin typeface="Cambria Math" panose="02040503050406030204" pitchFamily="18" charset="0"/>
                          </a:rPr>
                        </m:ctrlPr>
                      </m:fPr>
                      <m:num>
                        <m:r>
                          <a:rPr lang="en-US" sz="2200" i="1">
                            <a:latin typeface="Cambria Math"/>
                          </a:rPr>
                          <m:t>𝑥</m:t>
                        </m:r>
                        <m:r>
                          <a:rPr lang="en-US" sz="2200" i="1">
                            <a:latin typeface="Cambria Math"/>
                          </a:rPr>
                          <m:t>−</m:t>
                        </m:r>
                        <m:r>
                          <a:rPr lang="en-US" sz="2200" i="1">
                            <a:latin typeface="Cambria Math"/>
                            <a:ea typeface="Cambria Math"/>
                          </a:rPr>
                          <m:t>𝜇</m:t>
                        </m:r>
                      </m:num>
                      <m:den>
                        <m:r>
                          <a:rPr lang="en-US" sz="2200" i="1">
                            <a:latin typeface="Cambria Math"/>
                            <a:ea typeface="Cambria Math"/>
                          </a:rPr>
                          <m:t>𝜎</m:t>
                        </m:r>
                      </m:den>
                    </m:f>
                    <m:r>
                      <a:rPr lang="en-US" sz="2200" b="0" i="1" smtClean="0">
                        <a:latin typeface="Cambria Math"/>
                        <a:ea typeface="Cambria Math"/>
                      </a:rPr>
                      <m:t>=</m:t>
                    </m:r>
                    <m:r>
                      <a:rPr lang="en-US" sz="2200" b="0" i="1" smtClean="0">
                        <a:latin typeface="Cambria Math"/>
                        <a:ea typeface="Cambria Math"/>
                      </a:rPr>
                      <m:t>𝑧</m:t>
                    </m:r>
                  </m:oMath>
                </a14:m>
                <a:r>
                  <a:rPr lang="en-US" sz="2200" dirty="0"/>
                  <a:t> so that  </a:t>
                </a:r>
                <a14:m>
                  <m:oMath xmlns:m="http://schemas.openxmlformats.org/officeDocument/2006/math">
                    <m:r>
                      <a:rPr lang="en-US" sz="2200" i="1">
                        <a:latin typeface="Cambria Math"/>
                      </a:rPr>
                      <m:t>𝑥</m:t>
                    </m:r>
                    <m:r>
                      <a:rPr lang="en-US" sz="2200" b="0" i="1" smtClean="0">
                        <a:latin typeface="Cambria Math"/>
                      </a:rPr>
                      <m:t>=</m:t>
                    </m:r>
                    <m:r>
                      <a:rPr lang="en-US" sz="2200" i="1">
                        <a:latin typeface="Cambria Math"/>
                        <a:ea typeface="Cambria Math"/>
                      </a:rPr>
                      <m:t>𝜇</m:t>
                    </m:r>
                    <m:r>
                      <a:rPr lang="en-US" sz="2200" b="0" i="1" smtClean="0">
                        <a:latin typeface="Cambria Math"/>
                        <a:ea typeface="Cambria Math"/>
                      </a:rPr>
                      <m:t>+</m:t>
                    </m:r>
                    <m:r>
                      <a:rPr lang="en-US" sz="2200" i="1">
                        <a:latin typeface="Cambria Math"/>
                        <a:ea typeface="Cambria Math"/>
                      </a:rPr>
                      <m:t>𝜎</m:t>
                    </m:r>
                    <m:r>
                      <a:rPr lang="en-US" sz="2200" i="1">
                        <a:latin typeface="Cambria Math"/>
                      </a:rPr>
                      <m:t>𝑧</m:t>
                    </m:r>
                  </m:oMath>
                </a14:m>
                <a:r>
                  <a:rPr lang="en-US" sz="2200" dirty="0"/>
                  <a:t> therefore </a:t>
                </a:r>
                <a14:m>
                  <m:oMath xmlns:m="http://schemas.openxmlformats.org/officeDocument/2006/math">
                    <m:r>
                      <m:rPr>
                        <m:sty m:val="p"/>
                      </m:rPr>
                      <a:rPr lang="en-US" sz="2200" b="0" i="0" smtClean="0">
                        <a:latin typeface="Cambria Math"/>
                        <a:ea typeface="Cambria Math"/>
                      </a:rPr>
                      <m:t>dx</m:t>
                    </m:r>
                    <m:r>
                      <a:rPr lang="en-US" sz="2200" b="0" i="0" smtClean="0">
                        <a:latin typeface="Cambria Math"/>
                        <a:ea typeface="Cambria Math"/>
                      </a:rPr>
                      <m:t>=</m:t>
                    </m:r>
                    <m:r>
                      <a:rPr lang="en-US" sz="2200" i="1">
                        <a:latin typeface="Cambria Math"/>
                        <a:ea typeface="Cambria Math"/>
                      </a:rPr>
                      <m:t>𝜎</m:t>
                    </m:r>
                    <m:r>
                      <a:rPr lang="en-US" sz="2200" b="0" i="1" smtClean="0">
                        <a:latin typeface="Cambria Math"/>
                        <a:ea typeface="Cambria Math"/>
                      </a:rPr>
                      <m:t>𝑑</m:t>
                    </m:r>
                    <m:r>
                      <a:rPr lang="en-US" sz="2200" i="1">
                        <a:latin typeface="Cambria Math"/>
                      </a:rPr>
                      <m:t>𝑧</m:t>
                    </m:r>
                  </m:oMath>
                </a14:m>
                <a:endParaRPr lang="en-US" sz="2200" dirty="0"/>
              </a:p>
              <a:p>
                <a:pPr marL="0" indent="0">
                  <a:buNone/>
                </a:pPr>
                <a14:m>
                  <m:oMathPara xmlns:m="http://schemas.openxmlformats.org/officeDocument/2006/math">
                    <m:oMathParaPr>
                      <m:jc m:val="left"/>
                    </m:oMathParaPr>
                    <m:oMath xmlns:m="http://schemas.openxmlformats.org/officeDocument/2006/math">
                      <m:acc>
                        <m:accPr>
                          <m:chr m:val="̅"/>
                          <m:ctrlPr>
                            <a:rPr lang="en-US" sz="2200" i="1">
                              <a:latin typeface="Cambria Math" panose="02040503050406030204" pitchFamily="18" charset="0"/>
                            </a:rPr>
                          </m:ctrlPr>
                        </m:accPr>
                        <m:e>
                          <m:r>
                            <a:rPr lang="en-US" sz="2200" i="1">
                              <a:latin typeface="Cambria Math"/>
                            </a:rPr>
                            <m:t>𝑥</m:t>
                          </m:r>
                        </m:e>
                      </m:acc>
                      <m:r>
                        <a:rPr lang="en-US" sz="2200" i="1">
                          <a:latin typeface="Cambria Math"/>
                        </a:rPr>
                        <m:t>=</m:t>
                      </m:r>
                      <m:nary>
                        <m:naryPr>
                          <m:limLoc m:val="undOvr"/>
                          <m:ctrlPr>
                            <a:rPr lang="en-US" sz="2200" i="1">
                              <a:latin typeface="Cambria Math" panose="02040503050406030204" pitchFamily="18" charset="0"/>
                            </a:rPr>
                          </m:ctrlPr>
                        </m:naryPr>
                        <m:sub>
                          <m:r>
                            <m:rPr>
                              <m:brk m:alnAt="24"/>
                            </m:rPr>
                            <a:rPr lang="en-US" sz="2200" i="1">
                              <a:latin typeface="Cambria Math"/>
                            </a:rPr>
                            <m:t>−</m:t>
                          </m:r>
                          <m:r>
                            <a:rPr lang="en-US" sz="2200" i="1">
                              <a:latin typeface="Cambria Math"/>
                              <a:ea typeface="Cambria Math"/>
                            </a:rPr>
                            <m:t>∞</m:t>
                          </m:r>
                        </m:sub>
                        <m:sup>
                          <m:r>
                            <a:rPr lang="en-US" sz="2200" i="1">
                              <a:latin typeface="Cambria Math"/>
                              <a:ea typeface="Cambria Math"/>
                            </a:rPr>
                            <m:t>∞</m:t>
                          </m:r>
                        </m:sup>
                        <m:e>
                          <m:r>
                            <a:rPr lang="en-US" sz="2200" b="0" i="1" smtClean="0">
                              <a:latin typeface="Cambria Math"/>
                              <a:ea typeface="Cambria Math"/>
                            </a:rPr>
                            <m:t>(</m:t>
                          </m:r>
                          <m:r>
                            <a:rPr lang="en-US" sz="2200" i="1">
                              <a:latin typeface="Cambria Math"/>
                              <a:ea typeface="Cambria Math"/>
                            </a:rPr>
                            <m:t>𝜇</m:t>
                          </m:r>
                          <m:r>
                            <a:rPr lang="en-US" sz="2200" i="1">
                              <a:latin typeface="Cambria Math"/>
                              <a:ea typeface="Cambria Math"/>
                            </a:rPr>
                            <m:t>+</m:t>
                          </m:r>
                          <m:r>
                            <a:rPr lang="en-US" sz="2200" i="1">
                              <a:latin typeface="Cambria Math"/>
                              <a:ea typeface="Cambria Math"/>
                            </a:rPr>
                            <m:t>𝜎</m:t>
                          </m:r>
                          <m:r>
                            <a:rPr lang="en-US" sz="2200" i="1">
                              <a:latin typeface="Cambria Math"/>
                            </a:rPr>
                            <m:t>𝑧</m:t>
                          </m:r>
                          <m:r>
                            <a:rPr lang="en-US" sz="2200" b="0" i="1" smtClean="0">
                              <a:latin typeface="Cambria Math"/>
                              <a:ea typeface="Cambria Math"/>
                            </a:rPr>
                            <m:t>)</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ea typeface="Cambria Math"/>
                                </a:rPr>
                                <m:t>𝜎</m:t>
                              </m:r>
                              <m:rad>
                                <m:radPr>
                                  <m:degHide m:val="on"/>
                                  <m:ctrlPr>
                                    <a:rPr lang="en-US" sz="2200" i="1">
                                      <a:latin typeface="Cambria Math" panose="02040503050406030204" pitchFamily="18" charset="0"/>
                                      <a:ea typeface="Cambria Math"/>
                                    </a:rPr>
                                  </m:ctrlPr>
                                </m:radPr>
                                <m:deg/>
                                <m:e>
                                  <m:r>
                                    <a:rPr lang="en-US" sz="2200" i="1">
                                      <a:latin typeface="Cambria Math"/>
                                      <a:ea typeface="Cambria Math"/>
                                    </a:rPr>
                                    <m:t>2</m:t>
                                  </m:r>
                                  <m:r>
                                    <a:rPr lang="en-US" sz="2200" i="1">
                                      <a:latin typeface="Cambria Math"/>
                                      <a:ea typeface="Cambria Math"/>
                                    </a:rPr>
                                    <m:t>𝜋</m:t>
                                  </m:r>
                                </m:e>
                              </m:rad>
                            </m:den>
                          </m:f>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2</m:t>
                                  </m:r>
                                </m:den>
                              </m:f>
                              <m:sSup>
                                <m:sSupPr>
                                  <m:ctrlPr>
                                    <a:rPr lang="en-US" sz="2200" i="1">
                                      <a:latin typeface="Cambria Math" panose="02040503050406030204" pitchFamily="18" charset="0"/>
                                    </a:rPr>
                                  </m:ctrlPr>
                                </m:sSupPr>
                                <m:e>
                                  <m:r>
                                    <a:rPr lang="en-US" sz="2200" b="0" i="1" smtClean="0">
                                      <a:latin typeface="Cambria Math"/>
                                    </a:rPr>
                                    <m:t>𝑧</m:t>
                                  </m:r>
                                </m:e>
                                <m:sup>
                                  <m:r>
                                    <a:rPr lang="en-US" sz="2200" i="1">
                                      <a:latin typeface="Cambria Math"/>
                                    </a:rPr>
                                    <m:t>2</m:t>
                                  </m:r>
                                </m:sup>
                              </m:sSup>
                            </m:sup>
                          </m:sSup>
                          <m:r>
                            <a:rPr lang="en-US" sz="2200" i="1">
                              <a:latin typeface="Cambria Math"/>
                              <a:ea typeface="Cambria Math"/>
                            </a:rPr>
                            <m:t>𝜎</m:t>
                          </m:r>
                          <m:r>
                            <a:rPr lang="en-US" sz="2200" b="0" i="1" smtClean="0">
                              <a:latin typeface="Cambria Math"/>
                              <a:ea typeface="Cambria Math"/>
                            </a:rPr>
                            <m:t>𝑑</m:t>
                          </m:r>
                          <m:r>
                            <a:rPr lang="en-US" sz="2200" i="1">
                              <a:latin typeface="Cambria Math"/>
                            </a:rPr>
                            <m:t>𝑧</m:t>
                          </m:r>
                        </m:e>
                      </m:nary>
                    </m:oMath>
                  </m:oMathPara>
                </a14:m>
                <a:endParaRPr lang="en-US" sz="2200" b="0"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963" t="-809" b="-9569"/>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
        <p:nvSpPr>
          <p:cNvPr id="7" name="Title 1"/>
          <p:cNvSpPr txBox="1">
            <a:spLocks/>
          </p:cNvSpPr>
          <p:nvPr/>
        </p:nvSpPr>
        <p:spPr>
          <a:xfrm>
            <a:off x="1391433"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mn-lt"/>
                <a:ea typeface="+mn-ea"/>
                <a:cs typeface="+mn-cs"/>
              </a:rPr>
              <a:t>Mean and Variance of</a:t>
            </a:r>
            <a:r>
              <a:rPr kumimoji="0" lang="en-US" sz="2400" b="1" i="0" u="none" strike="noStrike" kern="1200" cap="none" spc="0" normalizeH="0" noProof="0" dirty="0">
                <a:ln>
                  <a:noFill/>
                </a:ln>
                <a:solidFill>
                  <a:schemeClr val="dk1"/>
                </a:solidFill>
                <a:effectLst/>
                <a:uLnTx/>
                <a:uFillTx/>
                <a:latin typeface="+mn-lt"/>
                <a:ea typeface="+mn-ea"/>
                <a:cs typeface="+mn-cs"/>
              </a:rPr>
              <a:t> Normal </a:t>
            </a:r>
          </a:p>
          <a:p>
            <a:pPr lvl="0" algn="ctr">
              <a:spcBef>
                <a:spcPct val="0"/>
              </a:spcBef>
              <a:defRPr/>
            </a:pPr>
            <a:r>
              <a:rPr kumimoji="0" lang="en-US" sz="2400" b="1" i="0" u="none" strike="noStrike" kern="1200" cap="none" spc="0" normalizeH="0" noProof="0" dirty="0">
                <a:ln>
                  <a:noFill/>
                </a:ln>
                <a:solidFill>
                  <a:schemeClr val="dk1"/>
                </a:solidFill>
                <a:effectLst/>
                <a:uLnTx/>
                <a:uFillTx/>
                <a:latin typeface="+mn-lt"/>
                <a:ea typeface="+mn-ea"/>
                <a:cs typeface="+mn-cs"/>
              </a:rPr>
              <a:t>distribution</a:t>
            </a:r>
            <a:r>
              <a:rPr lang="en-US" sz="2400" b="1" dirty="0"/>
              <a:t>(CO4)</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9" name="Footer Placeholder 12"/>
          <p:cNvSpPr txBox="1">
            <a:spLocks/>
          </p:cNvSpPr>
          <p:nvPr/>
        </p:nvSpPr>
        <p:spPr>
          <a:xfrm>
            <a:off x="2362200" y="63246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rPr>
              <a:t>            KMB-104                Unit-3</a:t>
            </a:r>
          </a:p>
        </p:txBody>
      </p:sp>
      <p:sp>
        <p:nvSpPr>
          <p:cNvPr id="2" name="Footer Placeholder 1"/>
          <p:cNvSpPr>
            <a:spLocks noGrp="1"/>
          </p:cNvSpPr>
          <p:nvPr>
            <p:ph type="ftr" sz="quarter" idx="11"/>
          </p:nvPr>
        </p:nvSpPr>
        <p:spPr/>
        <p:txBody>
          <a:bodyPr/>
          <a:lstStyle/>
          <a:p>
            <a:r>
              <a:rPr lang="en-US"/>
              <a:t>Faculty Name   Kunti Mishra   Unit IV</a:t>
            </a:r>
          </a:p>
        </p:txBody>
      </p:sp>
      <p:pic>
        <p:nvPicPr>
          <p:cNvPr id="8" name="Picture 7">
            <a:extLst>
              <a:ext uri="{FF2B5EF4-FFF2-40B4-BE49-F238E27FC236}">
                <a16:creationId xmlns:a16="http://schemas.microsoft.com/office/drawing/2014/main" id="{374F2546-4326-4DB7-B4A4-C1B2D7671D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71600" cy="685801"/>
          </a:xfrm>
          <a:prstGeom prst="rect">
            <a:avLst/>
          </a:prstGeom>
        </p:spPr>
      </p:pic>
      <p:sp>
        <p:nvSpPr>
          <p:cNvPr id="5" name="Date Placeholder 4">
            <a:extLst>
              <a:ext uri="{FF2B5EF4-FFF2-40B4-BE49-F238E27FC236}">
                <a16:creationId xmlns:a16="http://schemas.microsoft.com/office/drawing/2014/main" id="{6B326DFB-9542-47A1-840B-7724A9D9BC8C}"/>
              </a:ext>
            </a:extLst>
          </p:cNvPr>
          <p:cNvSpPr>
            <a:spLocks noGrp="1"/>
          </p:cNvSpPr>
          <p:nvPr>
            <p:ph type="dt" sz="half" idx="10"/>
          </p:nvPr>
        </p:nvSpPr>
        <p:spPr/>
        <p:txBody>
          <a:bodyPr/>
          <a:lstStyle/>
          <a:p>
            <a:fld id="{CE383790-1C9B-4BCC-82F6-73B6B7A00033}" type="datetime1">
              <a:rPr lang="en-US" smtClean="0"/>
              <a:t>1/6/2023</a:t>
            </a:fld>
            <a:endParaRPr lang="en-US"/>
          </a:p>
        </p:txBody>
      </p:sp>
    </p:spTree>
    <p:extLst>
      <p:ext uri="{BB962C8B-B14F-4D97-AF65-F5344CB8AC3E}">
        <p14:creationId xmlns:p14="http://schemas.microsoft.com/office/powerpoint/2010/main" val="308422951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0" indent="0">
                  <a:buNone/>
                </a:pPr>
                <a14:m>
                  <m:oMathPara xmlns:m="http://schemas.openxmlformats.org/officeDocument/2006/math">
                    <m:oMathParaPr>
                      <m:jc m:val="left"/>
                    </m:oMathParaPr>
                    <m:oMath xmlns:m="http://schemas.openxmlformats.org/officeDocument/2006/math">
                      <m:r>
                        <a:rPr lang="en-US" sz="2200" i="1" smtClean="0">
                          <a:latin typeface="Cambria Math"/>
                        </a:rPr>
                        <m:t>=</m:t>
                      </m:r>
                      <m:r>
                        <a:rPr lang="en-US" sz="2200" i="1">
                          <a:latin typeface="Cambria Math"/>
                          <a:ea typeface="Cambria Math"/>
                        </a:rPr>
                        <m:t>𝜇</m:t>
                      </m:r>
                      <m:nary>
                        <m:naryPr>
                          <m:limLoc m:val="undOvr"/>
                          <m:ctrlPr>
                            <a:rPr lang="en-US" sz="2200" i="1">
                              <a:latin typeface="Cambria Math" panose="02040503050406030204" pitchFamily="18" charset="0"/>
                            </a:rPr>
                          </m:ctrlPr>
                        </m:naryPr>
                        <m:sub>
                          <m:r>
                            <m:rPr>
                              <m:brk m:alnAt="24"/>
                            </m:rPr>
                            <a:rPr lang="en-US" sz="2200" i="1">
                              <a:latin typeface="Cambria Math"/>
                            </a:rPr>
                            <m:t>−</m:t>
                          </m:r>
                          <m:r>
                            <a:rPr lang="en-US" sz="2200" i="1">
                              <a:latin typeface="Cambria Math"/>
                              <a:ea typeface="Cambria Math"/>
                            </a:rPr>
                            <m:t>∞</m:t>
                          </m:r>
                        </m:sub>
                        <m:sup>
                          <m:r>
                            <a:rPr lang="en-US" sz="2200" i="1">
                              <a:latin typeface="Cambria Math"/>
                              <a:ea typeface="Cambria Math"/>
                            </a:rPr>
                            <m:t>∞</m:t>
                          </m:r>
                        </m:sup>
                        <m:e>
                          <m:f>
                            <m:fPr>
                              <m:ctrlPr>
                                <a:rPr lang="en-US" sz="2200" i="1">
                                  <a:latin typeface="Cambria Math" panose="02040503050406030204" pitchFamily="18" charset="0"/>
                                </a:rPr>
                              </m:ctrlPr>
                            </m:fPr>
                            <m:num>
                              <m:r>
                                <a:rPr lang="en-US" sz="2200" i="1">
                                  <a:latin typeface="Cambria Math"/>
                                </a:rPr>
                                <m:t>1</m:t>
                              </m:r>
                            </m:num>
                            <m:den>
                              <m:rad>
                                <m:radPr>
                                  <m:degHide m:val="on"/>
                                  <m:ctrlPr>
                                    <a:rPr lang="en-US" sz="2200" i="1">
                                      <a:latin typeface="Cambria Math" panose="02040503050406030204" pitchFamily="18" charset="0"/>
                                      <a:ea typeface="Cambria Math"/>
                                    </a:rPr>
                                  </m:ctrlPr>
                                </m:radPr>
                                <m:deg/>
                                <m:e>
                                  <m:r>
                                    <a:rPr lang="en-US" sz="2200" i="1">
                                      <a:latin typeface="Cambria Math"/>
                                      <a:ea typeface="Cambria Math"/>
                                    </a:rPr>
                                    <m:t>2</m:t>
                                  </m:r>
                                  <m:r>
                                    <a:rPr lang="en-US" sz="2200" i="1">
                                      <a:latin typeface="Cambria Math"/>
                                      <a:ea typeface="Cambria Math"/>
                                    </a:rPr>
                                    <m:t>𝜋</m:t>
                                  </m:r>
                                </m:e>
                              </m:rad>
                            </m:den>
                          </m:f>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2</m:t>
                                  </m:r>
                                </m:den>
                              </m:f>
                              <m:sSup>
                                <m:sSupPr>
                                  <m:ctrlPr>
                                    <a:rPr lang="en-US" sz="2200" i="1">
                                      <a:latin typeface="Cambria Math" panose="02040503050406030204" pitchFamily="18" charset="0"/>
                                    </a:rPr>
                                  </m:ctrlPr>
                                </m:sSupPr>
                                <m:e>
                                  <m:r>
                                    <a:rPr lang="en-US" sz="2200" i="1">
                                      <a:latin typeface="Cambria Math"/>
                                    </a:rPr>
                                    <m:t>𝑧</m:t>
                                  </m:r>
                                </m:e>
                                <m:sup>
                                  <m:r>
                                    <a:rPr lang="en-US" sz="2200" i="1">
                                      <a:latin typeface="Cambria Math"/>
                                    </a:rPr>
                                    <m:t>2</m:t>
                                  </m:r>
                                </m:sup>
                              </m:sSup>
                            </m:sup>
                          </m:sSup>
                          <m:r>
                            <a:rPr lang="en-US" sz="2200" i="1">
                              <a:latin typeface="Cambria Math"/>
                              <a:ea typeface="Cambria Math"/>
                            </a:rPr>
                            <m:t>𝑑</m:t>
                          </m:r>
                          <m:r>
                            <a:rPr lang="en-US" sz="2200" i="1">
                              <a:latin typeface="Cambria Math"/>
                            </a:rPr>
                            <m:t>𝑧</m:t>
                          </m:r>
                          <m:r>
                            <a:rPr lang="en-US" sz="2200" b="0" i="1" smtClean="0">
                              <a:latin typeface="Cambria Math"/>
                            </a:rPr>
                            <m:t>+</m:t>
                          </m:r>
                          <m:f>
                            <m:fPr>
                              <m:ctrlPr>
                                <a:rPr lang="en-US" sz="2200" i="1">
                                  <a:latin typeface="Cambria Math" panose="02040503050406030204" pitchFamily="18" charset="0"/>
                                </a:rPr>
                              </m:ctrlPr>
                            </m:fPr>
                            <m:num>
                              <m:r>
                                <a:rPr lang="en-US" sz="2200" i="1">
                                  <a:latin typeface="Cambria Math"/>
                                  <a:ea typeface="Cambria Math"/>
                                </a:rPr>
                                <m:t>𝜎</m:t>
                              </m:r>
                            </m:num>
                            <m:den>
                              <m:rad>
                                <m:radPr>
                                  <m:degHide m:val="on"/>
                                  <m:ctrlPr>
                                    <a:rPr lang="en-US" sz="2200" i="1">
                                      <a:latin typeface="Cambria Math" panose="02040503050406030204" pitchFamily="18" charset="0"/>
                                      <a:ea typeface="Cambria Math"/>
                                    </a:rPr>
                                  </m:ctrlPr>
                                </m:radPr>
                                <m:deg/>
                                <m:e>
                                  <m:r>
                                    <a:rPr lang="en-US" sz="2200" i="1">
                                      <a:latin typeface="Cambria Math"/>
                                      <a:ea typeface="Cambria Math"/>
                                    </a:rPr>
                                    <m:t>2</m:t>
                                  </m:r>
                                  <m:r>
                                    <a:rPr lang="en-US" sz="2200" i="1">
                                      <a:latin typeface="Cambria Math"/>
                                      <a:ea typeface="Cambria Math"/>
                                    </a:rPr>
                                    <m:t>𝜋</m:t>
                                  </m:r>
                                </m:e>
                              </m:rad>
                            </m:den>
                          </m:f>
                          <m:nary>
                            <m:naryPr>
                              <m:limLoc m:val="undOvr"/>
                              <m:ctrlPr>
                                <a:rPr lang="en-US" sz="2200" i="1">
                                  <a:latin typeface="Cambria Math" panose="02040503050406030204" pitchFamily="18" charset="0"/>
                                </a:rPr>
                              </m:ctrlPr>
                            </m:naryPr>
                            <m:sub>
                              <m:r>
                                <m:rPr>
                                  <m:brk m:alnAt="24"/>
                                </m:rPr>
                                <a:rPr lang="en-US" sz="2200" i="1">
                                  <a:latin typeface="Cambria Math"/>
                                </a:rPr>
                                <m:t>−</m:t>
                              </m:r>
                              <m:r>
                                <a:rPr lang="en-US" sz="2200" i="1">
                                  <a:latin typeface="Cambria Math"/>
                                  <a:ea typeface="Cambria Math"/>
                                </a:rPr>
                                <m:t>∞</m:t>
                              </m:r>
                            </m:sub>
                            <m:sup>
                              <m:r>
                                <a:rPr lang="en-US" sz="2200" i="1">
                                  <a:latin typeface="Cambria Math"/>
                                  <a:ea typeface="Cambria Math"/>
                                </a:rPr>
                                <m:t>∞</m:t>
                              </m:r>
                            </m:sup>
                            <m:e>
                              <m:r>
                                <a:rPr lang="en-US" sz="2200" i="1">
                                  <a:latin typeface="Cambria Math"/>
                                </a:rPr>
                                <m:t>𝑧</m:t>
                              </m:r>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2</m:t>
                                      </m:r>
                                    </m:den>
                                  </m:f>
                                  <m:sSup>
                                    <m:sSupPr>
                                      <m:ctrlPr>
                                        <a:rPr lang="en-US" sz="2200" i="1">
                                          <a:latin typeface="Cambria Math" panose="02040503050406030204" pitchFamily="18" charset="0"/>
                                        </a:rPr>
                                      </m:ctrlPr>
                                    </m:sSupPr>
                                    <m:e>
                                      <m:r>
                                        <a:rPr lang="en-US" sz="2200" i="1">
                                          <a:latin typeface="Cambria Math"/>
                                        </a:rPr>
                                        <m:t>𝑧</m:t>
                                      </m:r>
                                    </m:e>
                                    <m:sup>
                                      <m:r>
                                        <a:rPr lang="en-US" sz="2200" i="1">
                                          <a:latin typeface="Cambria Math"/>
                                        </a:rPr>
                                        <m:t>2</m:t>
                                      </m:r>
                                    </m:sup>
                                  </m:sSup>
                                </m:sup>
                              </m:sSup>
                              <m:r>
                                <a:rPr lang="en-US" sz="2200" i="1">
                                  <a:latin typeface="Cambria Math"/>
                                  <a:ea typeface="Cambria Math"/>
                                </a:rPr>
                                <m:t>𝑑</m:t>
                              </m:r>
                              <m:r>
                                <a:rPr lang="en-US" sz="2200" i="1">
                                  <a:latin typeface="Cambria Math"/>
                                </a:rPr>
                                <m:t>𝑧</m:t>
                              </m:r>
                            </m:e>
                          </m:nary>
                          <m:r>
                            <m:rPr>
                              <m:nor/>
                            </m:rPr>
                            <a:rPr lang="en-US" sz="2200" dirty="0"/>
                            <m:t> </m:t>
                          </m:r>
                        </m:e>
                      </m:nary>
                    </m:oMath>
                  </m:oMathPara>
                </a14:m>
                <a:endParaRPr lang="en-US" sz="2200" dirty="0"/>
              </a:p>
              <a:p>
                <a:pPr marL="0" indent="0">
                  <a:buNone/>
                </a:pPr>
                <a:r>
                  <a:rPr lang="en-US" sz="2200" dirty="0"/>
                  <a:t>Because </a:t>
                </a:r>
                <a14:m>
                  <m:oMath xmlns:m="http://schemas.openxmlformats.org/officeDocument/2006/math">
                    <m:nary>
                      <m:naryPr>
                        <m:limLoc m:val="undOvr"/>
                        <m:ctrlPr>
                          <a:rPr lang="en-US" sz="2200" i="1">
                            <a:latin typeface="Cambria Math" panose="02040503050406030204" pitchFamily="18" charset="0"/>
                          </a:rPr>
                        </m:ctrlPr>
                      </m:naryPr>
                      <m:sub>
                        <m:r>
                          <m:rPr>
                            <m:brk m:alnAt="24"/>
                          </m:rPr>
                          <a:rPr lang="en-US" sz="2200" i="1">
                            <a:latin typeface="Cambria Math"/>
                          </a:rPr>
                          <m:t>−</m:t>
                        </m:r>
                        <m:r>
                          <a:rPr lang="en-US" sz="2200" i="1">
                            <a:latin typeface="Cambria Math"/>
                            <a:ea typeface="Cambria Math"/>
                          </a:rPr>
                          <m:t>∞</m:t>
                        </m:r>
                      </m:sub>
                      <m:sup>
                        <m:r>
                          <a:rPr lang="en-US" sz="2200" i="1">
                            <a:latin typeface="Cambria Math"/>
                            <a:ea typeface="Cambria Math"/>
                          </a:rPr>
                          <m:t>∞</m:t>
                        </m:r>
                      </m:sup>
                      <m:e>
                        <m:f>
                          <m:fPr>
                            <m:ctrlPr>
                              <a:rPr lang="en-US" sz="2200" i="1">
                                <a:latin typeface="Cambria Math" panose="02040503050406030204" pitchFamily="18" charset="0"/>
                              </a:rPr>
                            </m:ctrlPr>
                          </m:fPr>
                          <m:num>
                            <m:r>
                              <a:rPr lang="en-US" sz="2200" i="1">
                                <a:latin typeface="Cambria Math"/>
                              </a:rPr>
                              <m:t>1</m:t>
                            </m:r>
                          </m:num>
                          <m:den>
                            <m:rad>
                              <m:radPr>
                                <m:degHide m:val="on"/>
                                <m:ctrlPr>
                                  <a:rPr lang="en-US" sz="2200" i="1">
                                    <a:latin typeface="Cambria Math" panose="02040503050406030204" pitchFamily="18" charset="0"/>
                                    <a:ea typeface="Cambria Math"/>
                                  </a:rPr>
                                </m:ctrlPr>
                              </m:radPr>
                              <m:deg/>
                              <m:e>
                                <m:r>
                                  <a:rPr lang="en-US" sz="2200" i="1">
                                    <a:latin typeface="Cambria Math"/>
                                    <a:ea typeface="Cambria Math"/>
                                  </a:rPr>
                                  <m:t>2</m:t>
                                </m:r>
                                <m:r>
                                  <a:rPr lang="en-US" sz="2200" i="1">
                                    <a:latin typeface="Cambria Math"/>
                                    <a:ea typeface="Cambria Math"/>
                                  </a:rPr>
                                  <m:t>𝜋</m:t>
                                </m:r>
                              </m:e>
                            </m:rad>
                          </m:den>
                        </m:f>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2</m:t>
                                </m:r>
                              </m:den>
                            </m:f>
                            <m:sSup>
                              <m:sSupPr>
                                <m:ctrlPr>
                                  <a:rPr lang="en-US" sz="2200" i="1">
                                    <a:latin typeface="Cambria Math" panose="02040503050406030204" pitchFamily="18" charset="0"/>
                                  </a:rPr>
                                </m:ctrlPr>
                              </m:sSupPr>
                              <m:e>
                                <m:r>
                                  <a:rPr lang="en-US" sz="2200" i="1">
                                    <a:latin typeface="Cambria Math"/>
                                  </a:rPr>
                                  <m:t>𝑧</m:t>
                                </m:r>
                              </m:e>
                              <m:sup>
                                <m:r>
                                  <a:rPr lang="en-US" sz="2200" i="1">
                                    <a:latin typeface="Cambria Math"/>
                                  </a:rPr>
                                  <m:t>2</m:t>
                                </m:r>
                              </m:sup>
                            </m:sSup>
                          </m:sup>
                        </m:sSup>
                        <m:r>
                          <a:rPr lang="en-US" sz="2200" i="1">
                            <a:latin typeface="Cambria Math"/>
                            <a:ea typeface="Cambria Math"/>
                          </a:rPr>
                          <m:t>𝑑</m:t>
                        </m:r>
                        <m:r>
                          <a:rPr lang="en-US" sz="2200" i="1">
                            <a:latin typeface="Cambria Math"/>
                          </a:rPr>
                          <m:t>𝑧</m:t>
                        </m:r>
                        <m:r>
                          <m:rPr>
                            <m:nor/>
                          </m:rPr>
                          <a:rPr lang="en-US" sz="2200" b="0" i="0" smtClean="0">
                            <a:latin typeface="Cambria Math"/>
                          </a:rPr>
                          <m:t>=1</m:t>
                        </m:r>
                        <m:r>
                          <m:rPr>
                            <m:nor/>
                          </m:rPr>
                          <a:rPr lang="en-US" sz="2200" dirty="0"/>
                          <m:t> </m:t>
                        </m:r>
                      </m:e>
                    </m:nary>
                  </m:oMath>
                </a14:m>
                <a:r>
                  <a:rPr lang="en-US" sz="2200" dirty="0"/>
                  <a:t>so in above equation</a:t>
                </a:r>
              </a:p>
              <a:p>
                <a:pPr marL="0" indent="0">
                  <a:buNone/>
                </a:pPr>
                <a14:m>
                  <m:oMathPara xmlns:m="http://schemas.openxmlformats.org/officeDocument/2006/math">
                    <m:oMathParaPr>
                      <m:jc m:val="left"/>
                    </m:oMathParaPr>
                    <m:oMath xmlns:m="http://schemas.openxmlformats.org/officeDocument/2006/math">
                      <m:r>
                        <a:rPr lang="en-US" sz="2200" i="1">
                          <a:latin typeface="Cambria Math"/>
                        </a:rPr>
                        <m:t>=</m:t>
                      </m:r>
                      <m:r>
                        <a:rPr lang="en-US" sz="2200" i="1">
                          <a:latin typeface="Cambria Math"/>
                          <a:ea typeface="Cambria Math"/>
                        </a:rPr>
                        <m:t>𝜇</m:t>
                      </m:r>
                      <m:r>
                        <a:rPr lang="en-US" sz="2200" b="0" i="0" smtClean="0">
                          <a:latin typeface="Cambria Math"/>
                          <a:ea typeface="Cambria Math"/>
                        </a:rPr>
                        <m:t>+</m:t>
                      </m:r>
                      <m:f>
                        <m:fPr>
                          <m:ctrlPr>
                            <a:rPr lang="en-US" sz="2200" i="1">
                              <a:latin typeface="Cambria Math" panose="02040503050406030204" pitchFamily="18" charset="0"/>
                            </a:rPr>
                          </m:ctrlPr>
                        </m:fPr>
                        <m:num>
                          <m:r>
                            <a:rPr lang="en-US" sz="2200" i="1">
                              <a:latin typeface="Cambria Math"/>
                              <a:ea typeface="Cambria Math"/>
                            </a:rPr>
                            <m:t>𝜎</m:t>
                          </m:r>
                        </m:num>
                        <m:den>
                          <m:rad>
                            <m:radPr>
                              <m:degHide m:val="on"/>
                              <m:ctrlPr>
                                <a:rPr lang="en-US" sz="2200" i="1">
                                  <a:latin typeface="Cambria Math" panose="02040503050406030204" pitchFamily="18" charset="0"/>
                                  <a:ea typeface="Cambria Math"/>
                                </a:rPr>
                              </m:ctrlPr>
                            </m:radPr>
                            <m:deg/>
                            <m:e>
                              <m:r>
                                <a:rPr lang="en-US" sz="2200" i="1">
                                  <a:latin typeface="Cambria Math"/>
                                  <a:ea typeface="Cambria Math"/>
                                </a:rPr>
                                <m:t>2</m:t>
                              </m:r>
                              <m:r>
                                <a:rPr lang="en-US" sz="2200" i="1">
                                  <a:latin typeface="Cambria Math"/>
                                  <a:ea typeface="Cambria Math"/>
                                </a:rPr>
                                <m:t>𝜋</m:t>
                              </m:r>
                            </m:e>
                          </m:rad>
                        </m:den>
                      </m:f>
                      <m:nary>
                        <m:naryPr>
                          <m:limLoc m:val="undOvr"/>
                          <m:ctrlPr>
                            <a:rPr lang="en-US" sz="2200" i="1">
                              <a:latin typeface="Cambria Math" panose="02040503050406030204" pitchFamily="18" charset="0"/>
                            </a:rPr>
                          </m:ctrlPr>
                        </m:naryPr>
                        <m:sub>
                          <m:r>
                            <m:rPr>
                              <m:brk m:alnAt="24"/>
                            </m:rPr>
                            <a:rPr lang="en-US" sz="2200" i="1">
                              <a:latin typeface="Cambria Math"/>
                            </a:rPr>
                            <m:t>−</m:t>
                          </m:r>
                          <m:r>
                            <a:rPr lang="en-US" sz="2200" i="1">
                              <a:latin typeface="Cambria Math"/>
                              <a:ea typeface="Cambria Math"/>
                            </a:rPr>
                            <m:t>∞</m:t>
                          </m:r>
                        </m:sub>
                        <m:sup>
                          <m:r>
                            <a:rPr lang="en-US" sz="2200" i="1">
                              <a:latin typeface="Cambria Math"/>
                              <a:ea typeface="Cambria Math"/>
                            </a:rPr>
                            <m:t>∞</m:t>
                          </m:r>
                        </m:sup>
                        <m:e>
                          <m:r>
                            <a:rPr lang="en-US" sz="2200" i="1">
                              <a:latin typeface="Cambria Math"/>
                            </a:rPr>
                            <m:t>𝑧</m:t>
                          </m:r>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2</m:t>
                                  </m:r>
                                </m:den>
                              </m:f>
                              <m:sSup>
                                <m:sSupPr>
                                  <m:ctrlPr>
                                    <a:rPr lang="en-US" sz="2200" i="1">
                                      <a:latin typeface="Cambria Math" panose="02040503050406030204" pitchFamily="18" charset="0"/>
                                    </a:rPr>
                                  </m:ctrlPr>
                                </m:sSupPr>
                                <m:e>
                                  <m:r>
                                    <a:rPr lang="en-US" sz="2200" i="1">
                                      <a:latin typeface="Cambria Math"/>
                                    </a:rPr>
                                    <m:t>𝑧</m:t>
                                  </m:r>
                                </m:e>
                                <m:sup>
                                  <m:r>
                                    <a:rPr lang="en-US" sz="2200" i="1">
                                      <a:latin typeface="Cambria Math"/>
                                    </a:rPr>
                                    <m:t>2</m:t>
                                  </m:r>
                                </m:sup>
                              </m:sSup>
                            </m:sup>
                          </m:sSup>
                          <m:r>
                            <a:rPr lang="en-US" sz="2200" i="1">
                              <a:latin typeface="Cambria Math"/>
                              <a:ea typeface="Cambria Math"/>
                            </a:rPr>
                            <m:t>𝑑</m:t>
                          </m:r>
                          <m:r>
                            <a:rPr lang="en-US" sz="2200" i="1">
                              <a:latin typeface="Cambria Math"/>
                            </a:rPr>
                            <m:t>𝑧</m:t>
                          </m:r>
                        </m:e>
                      </m:nary>
                    </m:oMath>
                  </m:oMathPara>
                </a14:m>
                <a:endParaRPr lang="en-US" sz="2200" dirty="0"/>
              </a:p>
              <a:p>
                <a:pPr marL="0" indent="0">
                  <a:buNone/>
                </a:pPr>
                <a14:m>
                  <m:oMathPara xmlns:m="http://schemas.openxmlformats.org/officeDocument/2006/math">
                    <m:oMathParaPr>
                      <m:jc m:val="left"/>
                    </m:oMathParaPr>
                    <m:oMath xmlns:m="http://schemas.openxmlformats.org/officeDocument/2006/math">
                      <m:r>
                        <a:rPr lang="en-US" sz="2200" i="1">
                          <a:latin typeface="Cambria Math"/>
                        </a:rPr>
                        <m:t>=</m:t>
                      </m:r>
                      <m:r>
                        <a:rPr lang="en-US" sz="2200" i="1">
                          <a:latin typeface="Cambria Math"/>
                          <a:ea typeface="Cambria Math"/>
                        </a:rPr>
                        <m:t>𝜇</m:t>
                      </m:r>
                      <m:r>
                        <a:rPr lang="en-US" sz="2200">
                          <a:latin typeface="Cambria Math"/>
                          <a:ea typeface="Cambria Math"/>
                        </a:rPr>
                        <m:t>+</m:t>
                      </m:r>
                      <m:f>
                        <m:fPr>
                          <m:ctrlPr>
                            <a:rPr lang="en-US" sz="2200" i="1">
                              <a:latin typeface="Cambria Math" panose="02040503050406030204" pitchFamily="18" charset="0"/>
                            </a:rPr>
                          </m:ctrlPr>
                        </m:fPr>
                        <m:num>
                          <m:r>
                            <a:rPr lang="en-US" sz="2200" i="1">
                              <a:latin typeface="Cambria Math"/>
                              <a:ea typeface="Cambria Math"/>
                            </a:rPr>
                            <m:t>𝜎</m:t>
                          </m:r>
                        </m:num>
                        <m:den>
                          <m:rad>
                            <m:radPr>
                              <m:degHide m:val="on"/>
                              <m:ctrlPr>
                                <a:rPr lang="en-US" sz="2200" i="1">
                                  <a:latin typeface="Cambria Math" panose="02040503050406030204" pitchFamily="18" charset="0"/>
                                  <a:ea typeface="Cambria Math"/>
                                </a:rPr>
                              </m:ctrlPr>
                            </m:radPr>
                            <m:deg/>
                            <m:e>
                              <m:r>
                                <a:rPr lang="en-US" sz="2200" i="1">
                                  <a:latin typeface="Cambria Math"/>
                                  <a:ea typeface="Cambria Math"/>
                                </a:rPr>
                                <m:t>2</m:t>
                              </m:r>
                              <m:r>
                                <a:rPr lang="en-US" sz="2200" i="1">
                                  <a:latin typeface="Cambria Math"/>
                                  <a:ea typeface="Cambria Math"/>
                                </a:rPr>
                                <m:t>𝜋</m:t>
                              </m:r>
                            </m:e>
                          </m:rad>
                        </m:den>
                      </m:f>
                      <m:nary>
                        <m:naryPr>
                          <m:limLoc m:val="undOvr"/>
                          <m:ctrlPr>
                            <a:rPr lang="en-US" sz="2200" i="1">
                              <a:latin typeface="Cambria Math" panose="02040503050406030204" pitchFamily="18" charset="0"/>
                            </a:rPr>
                          </m:ctrlPr>
                        </m:naryPr>
                        <m:sub>
                          <m:r>
                            <m:rPr>
                              <m:brk m:alnAt="24"/>
                            </m:rPr>
                            <a:rPr lang="en-US" sz="2200" i="1">
                              <a:latin typeface="Cambria Math"/>
                            </a:rPr>
                            <m:t>−</m:t>
                          </m:r>
                          <m:r>
                            <a:rPr lang="en-US" sz="2200" i="1">
                              <a:latin typeface="Cambria Math"/>
                              <a:ea typeface="Cambria Math"/>
                            </a:rPr>
                            <m:t>∞</m:t>
                          </m:r>
                        </m:sub>
                        <m:sup>
                          <m:r>
                            <a:rPr lang="en-US" sz="2200" i="1">
                              <a:latin typeface="Cambria Math"/>
                              <a:ea typeface="Cambria Math"/>
                            </a:rPr>
                            <m:t>∞</m:t>
                          </m:r>
                        </m:sup>
                        <m:e>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2</m:t>
                                  </m:r>
                                </m:den>
                              </m:f>
                              <m:sSup>
                                <m:sSupPr>
                                  <m:ctrlPr>
                                    <a:rPr lang="en-US" sz="2200" i="1">
                                      <a:latin typeface="Cambria Math" panose="02040503050406030204" pitchFamily="18" charset="0"/>
                                    </a:rPr>
                                  </m:ctrlPr>
                                </m:sSupPr>
                                <m:e>
                                  <m:r>
                                    <a:rPr lang="en-US" sz="2200" i="1">
                                      <a:latin typeface="Cambria Math"/>
                                    </a:rPr>
                                    <m:t>𝑧</m:t>
                                  </m:r>
                                </m:e>
                                <m:sup>
                                  <m:r>
                                    <a:rPr lang="en-US" sz="2200" i="1">
                                      <a:latin typeface="Cambria Math"/>
                                    </a:rPr>
                                    <m:t>2</m:t>
                                  </m:r>
                                </m:sup>
                              </m:sSup>
                            </m:sup>
                          </m:sSup>
                          <m:r>
                            <a:rPr lang="en-US" sz="2200" i="1">
                              <a:latin typeface="Cambria Math"/>
                              <a:ea typeface="Cambria Math"/>
                            </a:rPr>
                            <m:t>𝑑</m:t>
                          </m:r>
                          <m:d>
                            <m:dPr>
                              <m:ctrlPr>
                                <a:rPr lang="en-US" sz="2200" i="1" smtClean="0">
                                  <a:latin typeface="Cambria Math" panose="02040503050406030204" pitchFamily="18" charset="0"/>
                                  <a:ea typeface="Cambria Math"/>
                                </a:rPr>
                              </m:ctrlPr>
                            </m:dPr>
                            <m:e>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i="1">
                                          <a:latin typeface="Cambria Math"/>
                                        </a:rPr>
                                        <m:t>𝑧</m:t>
                                      </m:r>
                                    </m:e>
                                    <m:sup>
                                      <m:r>
                                        <a:rPr lang="en-US" sz="2200" i="1">
                                          <a:latin typeface="Cambria Math"/>
                                        </a:rPr>
                                        <m:t>2</m:t>
                                      </m:r>
                                    </m:sup>
                                  </m:sSup>
                                </m:num>
                                <m:den>
                                  <m:r>
                                    <a:rPr lang="en-US" sz="2200" i="1">
                                      <a:latin typeface="Cambria Math"/>
                                    </a:rPr>
                                    <m:t>2</m:t>
                                  </m:r>
                                </m:den>
                              </m:f>
                            </m:e>
                          </m:d>
                        </m:e>
                      </m:nary>
                    </m:oMath>
                  </m:oMathPara>
                </a14:m>
                <a:endParaRPr lang="en-US" sz="2200" dirty="0"/>
              </a:p>
              <a:p>
                <a:pPr marL="0" indent="0">
                  <a:buNone/>
                </a:pPr>
                <a14:m>
                  <m:oMathPara xmlns:m="http://schemas.openxmlformats.org/officeDocument/2006/math">
                    <m:oMathParaPr>
                      <m:jc m:val="left"/>
                    </m:oMathParaPr>
                    <m:oMath xmlns:m="http://schemas.openxmlformats.org/officeDocument/2006/math">
                      <m:r>
                        <a:rPr lang="en-US" sz="2200" i="1">
                          <a:latin typeface="Cambria Math"/>
                        </a:rPr>
                        <m:t>=</m:t>
                      </m:r>
                      <m:r>
                        <a:rPr lang="en-US" sz="2200" i="1">
                          <a:latin typeface="Cambria Math"/>
                          <a:ea typeface="Cambria Math"/>
                        </a:rPr>
                        <m:t>𝜇</m:t>
                      </m:r>
                      <m:r>
                        <a:rPr lang="en-US" sz="2200">
                          <a:latin typeface="Cambria Math"/>
                          <a:ea typeface="Cambria Math"/>
                        </a:rPr>
                        <m:t>+</m:t>
                      </m:r>
                      <m:f>
                        <m:fPr>
                          <m:ctrlPr>
                            <a:rPr lang="en-US" sz="2200" i="1">
                              <a:latin typeface="Cambria Math" panose="02040503050406030204" pitchFamily="18" charset="0"/>
                            </a:rPr>
                          </m:ctrlPr>
                        </m:fPr>
                        <m:num>
                          <m:r>
                            <a:rPr lang="en-US" sz="2200" i="1">
                              <a:latin typeface="Cambria Math"/>
                              <a:ea typeface="Cambria Math"/>
                            </a:rPr>
                            <m:t>𝜎</m:t>
                          </m:r>
                        </m:num>
                        <m:den>
                          <m:rad>
                            <m:radPr>
                              <m:degHide m:val="on"/>
                              <m:ctrlPr>
                                <a:rPr lang="en-US" sz="2200" i="1">
                                  <a:latin typeface="Cambria Math" panose="02040503050406030204" pitchFamily="18" charset="0"/>
                                  <a:ea typeface="Cambria Math"/>
                                </a:rPr>
                              </m:ctrlPr>
                            </m:radPr>
                            <m:deg/>
                            <m:e>
                              <m:r>
                                <a:rPr lang="en-US" sz="2200" i="1">
                                  <a:latin typeface="Cambria Math"/>
                                  <a:ea typeface="Cambria Math"/>
                                </a:rPr>
                                <m:t>2</m:t>
                              </m:r>
                              <m:r>
                                <a:rPr lang="en-US" sz="2200" i="1">
                                  <a:latin typeface="Cambria Math"/>
                                  <a:ea typeface="Cambria Math"/>
                                </a:rPr>
                                <m:t>𝜋</m:t>
                              </m:r>
                            </m:e>
                          </m:rad>
                        </m:den>
                      </m:f>
                      <m:sSub>
                        <m:sSubPr>
                          <m:ctrlPr>
                            <a:rPr lang="en-US" sz="2200" i="1" smtClean="0">
                              <a:latin typeface="Cambria Math" panose="02040503050406030204" pitchFamily="18" charset="0"/>
                              <a:ea typeface="Cambria Math"/>
                            </a:rPr>
                          </m:ctrlPr>
                        </m:sSubPr>
                        <m:e>
                          <m:sSubSup>
                            <m:sSubSupPr>
                              <m:ctrlPr>
                                <a:rPr lang="en-US" sz="2200" i="1">
                                  <a:latin typeface="Cambria Math" panose="02040503050406030204" pitchFamily="18" charset="0"/>
                                  <a:ea typeface="Cambria Math"/>
                                </a:rPr>
                              </m:ctrlPr>
                            </m:sSubSupPr>
                            <m:e>
                              <m:d>
                                <m:dPr>
                                  <m:ctrlPr>
                                    <a:rPr lang="en-US" sz="2200" i="1">
                                      <a:latin typeface="Cambria Math" panose="02040503050406030204" pitchFamily="18" charset="0"/>
                                      <a:ea typeface="Cambria Math"/>
                                    </a:rPr>
                                  </m:ctrlPr>
                                </m:dPr>
                                <m:e>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2</m:t>
                                          </m:r>
                                        </m:den>
                                      </m:f>
                                      <m:sSup>
                                        <m:sSupPr>
                                          <m:ctrlPr>
                                            <a:rPr lang="en-US" sz="2200" i="1">
                                              <a:latin typeface="Cambria Math" panose="02040503050406030204" pitchFamily="18" charset="0"/>
                                            </a:rPr>
                                          </m:ctrlPr>
                                        </m:sSupPr>
                                        <m:e>
                                          <m:r>
                                            <a:rPr lang="en-US" sz="2200" i="1">
                                              <a:latin typeface="Cambria Math"/>
                                            </a:rPr>
                                            <m:t>𝑧</m:t>
                                          </m:r>
                                        </m:e>
                                        <m:sup>
                                          <m:r>
                                            <a:rPr lang="en-US" sz="2200" i="1">
                                              <a:latin typeface="Cambria Math"/>
                                            </a:rPr>
                                            <m:t>2</m:t>
                                          </m:r>
                                        </m:sup>
                                      </m:sSup>
                                    </m:sup>
                                  </m:sSup>
                                </m:e>
                              </m:d>
                            </m:e>
                            <m:sub/>
                            <m:sup>
                              <m:r>
                                <a:rPr lang="en-US" sz="2200" i="1">
                                  <a:latin typeface="Cambria Math"/>
                                  <a:ea typeface="Cambria Math"/>
                                </a:rPr>
                                <m:t>∞</m:t>
                              </m:r>
                            </m:sup>
                          </m:sSubSup>
                        </m:e>
                        <m:sub>
                          <m:r>
                            <a:rPr lang="en-US" sz="2200" b="0" i="1" smtClean="0">
                              <a:latin typeface="Cambria Math"/>
                              <a:ea typeface="Cambria Math"/>
                            </a:rPr>
                            <m:t>−∞</m:t>
                          </m:r>
                        </m:sub>
                      </m:sSub>
                    </m:oMath>
                  </m:oMathPara>
                </a14:m>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963" b="-44609"/>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7" name="Title 1"/>
          <p:cNvSpPr txBox="1">
            <a:spLocks/>
          </p:cNvSpPr>
          <p:nvPr/>
        </p:nvSpPr>
        <p:spPr>
          <a:xfrm>
            <a:off x="139143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err="1">
                <a:ln>
                  <a:noFill/>
                </a:ln>
                <a:solidFill>
                  <a:schemeClr val="dk1"/>
                </a:solidFill>
                <a:effectLst/>
                <a:uLnTx/>
                <a:uFillTx/>
                <a:latin typeface="+mn-lt"/>
                <a:ea typeface="+mn-ea"/>
                <a:cs typeface="+mn-cs"/>
              </a:rPr>
              <a:t>Cont</a:t>
            </a:r>
            <a:r>
              <a:rPr lang="en-US" sz="2400" b="1" dirty="0"/>
              <a:t>…(CO4)</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7">
            <a:extLst>
              <a:ext uri="{FF2B5EF4-FFF2-40B4-BE49-F238E27FC236}">
                <a16:creationId xmlns:a16="http://schemas.microsoft.com/office/drawing/2014/main" id="{8E7168BA-EC3C-441D-A215-FDF4AE3771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71600" cy="685801"/>
          </a:xfrm>
          <a:prstGeom prst="rect">
            <a:avLst/>
          </a:prstGeom>
        </p:spPr>
      </p:pic>
      <p:sp>
        <p:nvSpPr>
          <p:cNvPr id="5" name="Footer Placeholder 4">
            <a:extLst>
              <a:ext uri="{FF2B5EF4-FFF2-40B4-BE49-F238E27FC236}">
                <a16:creationId xmlns:a16="http://schemas.microsoft.com/office/drawing/2014/main" id="{1976377E-4821-48FF-861E-BC9348B7BBEE}"/>
              </a:ext>
            </a:extLst>
          </p:cNvPr>
          <p:cNvSpPr>
            <a:spLocks noGrp="1"/>
          </p:cNvSpPr>
          <p:nvPr>
            <p:ph type="ftr" sz="quarter" idx="11"/>
          </p:nvPr>
        </p:nvSpPr>
        <p:spPr/>
        <p:txBody>
          <a:bodyPr/>
          <a:lstStyle/>
          <a:p>
            <a:r>
              <a:rPr lang="en-US"/>
              <a:t>Faculty Name   Kunti Mishra   Unit IV</a:t>
            </a:r>
            <a:endParaRPr lang="en-US" dirty="0"/>
          </a:p>
        </p:txBody>
      </p:sp>
      <p:sp>
        <p:nvSpPr>
          <p:cNvPr id="2" name="Date Placeholder 1">
            <a:extLst>
              <a:ext uri="{FF2B5EF4-FFF2-40B4-BE49-F238E27FC236}">
                <a16:creationId xmlns:a16="http://schemas.microsoft.com/office/drawing/2014/main" id="{8592F056-EA18-4F33-95F7-CF9EFD30E412}"/>
              </a:ext>
            </a:extLst>
          </p:cNvPr>
          <p:cNvSpPr>
            <a:spLocks noGrp="1"/>
          </p:cNvSpPr>
          <p:nvPr>
            <p:ph type="dt" sz="half" idx="10"/>
          </p:nvPr>
        </p:nvSpPr>
        <p:spPr/>
        <p:txBody>
          <a:bodyPr/>
          <a:lstStyle/>
          <a:p>
            <a:fld id="{00EA1C4B-E295-422F-AF74-437838BEF606}" type="datetime1">
              <a:rPr lang="en-US" smtClean="0"/>
              <a:t>1/6/2023</a:t>
            </a:fld>
            <a:endParaRPr lang="en-US"/>
          </a:p>
        </p:txBody>
      </p:sp>
    </p:spTree>
    <p:extLst>
      <p:ext uri="{BB962C8B-B14F-4D97-AF65-F5344CB8AC3E}">
        <p14:creationId xmlns:p14="http://schemas.microsoft.com/office/powerpoint/2010/main" val="73441022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0" indent="0">
                  <a:buNone/>
                </a:pPr>
                <a14:m>
                  <m:oMathPara xmlns:m="http://schemas.openxmlformats.org/officeDocument/2006/math">
                    <m:oMathParaPr>
                      <m:jc m:val="left"/>
                    </m:oMathParaPr>
                    <m:oMath xmlns:m="http://schemas.openxmlformats.org/officeDocument/2006/math">
                      <m:acc>
                        <m:accPr>
                          <m:chr m:val="̅"/>
                          <m:ctrlPr>
                            <a:rPr lang="en-US" sz="2200" i="1" smtClean="0">
                              <a:latin typeface="Cambria Math" panose="02040503050406030204" pitchFamily="18" charset="0"/>
                            </a:rPr>
                          </m:ctrlPr>
                        </m:accPr>
                        <m:e>
                          <m:r>
                            <a:rPr lang="en-US" sz="2200" b="0" i="1" smtClean="0">
                              <a:latin typeface="Cambria Math"/>
                            </a:rPr>
                            <m:t>𝑥</m:t>
                          </m:r>
                        </m:e>
                      </m:acc>
                      <m:r>
                        <a:rPr lang="en-US" sz="2200" b="0" i="0" smtClean="0">
                          <a:latin typeface="Cambria Math"/>
                        </a:rPr>
                        <m:t>=</m:t>
                      </m:r>
                      <m:r>
                        <m:rPr>
                          <m:sty m:val="p"/>
                        </m:rPr>
                        <a:rPr lang="el-GR" sz="2200" b="0" i="1" smtClean="0">
                          <a:latin typeface="Cambria Math"/>
                          <a:ea typeface="Cambria Math"/>
                        </a:rPr>
                        <m:t>μ</m:t>
                      </m:r>
                    </m:oMath>
                  </m:oMathPara>
                </a14:m>
                <a:endParaRPr lang="en-US" sz="2200" dirty="0"/>
              </a:p>
              <a:p>
                <a:pPr marL="0" indent="0">
                  <a:buNone/>
                </a:pPr>
                <a:r>
                  <a:rPr lang="en-US" sz="2200" dirty="0"/>
                  <a:t>Variance of Normal distribution :</a:t>
                </a:r>
              </a:p>
              <a:p>
                <a:pPr marL="0" indent="0">
                  <a:buNone/>
                </a:pPr>
                <a14:m>
                  <m:oMathPara xmlns:m="http://schemas.openxmlformats.org/officeDocument/2006/math">
                    <m:oMathParaPr>
                      <m:jc m:val="left"/>
                    </m:oMathParaPr>
                    <m:oMath xmlns:m="http://schemas.openxmlformats.org/officeDocument/2006/math">
                      <m:r>
                        <a:rPr lang="en-US" sz="2200" i="1">
                          <a:latin typeface="Cambria Math"/>
                        </a:rPr>
                        <m:t>=</m:t>
                      </m:r>
                      <m:nary>
                        <m:naryPr>
                          <m:limLoc m:val="undOvr"/>
                          <m:ctrlPr>
                            <a:rPr lang="en-US" sz="2200" i="1">
                              <a:latin typeface="Cambria Math" panose="02040503050406030204" pitchFamily="18" charset="0"/>
                            </a:rPr>
                          </m:ctrlPr>
                        </m:naryPr>
                        <m:sub>
                          <m:r>
                            <m:rPr>
                              <m:brk m:alnAt="24"/>
                            </m:rPr>
                            <a:rPr lang="en-US" sz="2200" i="1">
                              <a:latin typeface="Cambria Math"/>
                            </a:rPr>
                            <m:t>−</m:t>
                          </m:r>
                          <m:r>
                            <a:rPr lang="en-US" sz="2200" i="1">
                              <a:latin typeface="Cambria Math"/>
                              <a:ea typeface="Cambria Math"/>
                            </a:rPr>
                            <m:t>∞</m:t>
                          </m:r>
                        </m:sub>
                        <m:sup>
                          <m:r>
                            <a:rPr lang="en-US" sz="2200" i="1">
                              <a:latin typeface="Cambria Math"/>
                              <a:ea typeface="Cambria Math"/>
                            </a:rPr>
                            <m:t>∞</m:t>
                          </m:r>
                        </m:sup>
                        <m:e>
                          <m:sSup>
                            <m:sSupPr>
                              <m:ctrlPr>
                                <a:rPr lang="en-US" sz="2200" i="1" smtClean="0">
                                  <a:latin typeface="Cambria Math" panose="02040503050406030204" pitchFamily="18" charset="0"/>
                                  <a:ea typeface="Cambria Math"/>
                                </a:rPr>
                              </m:ctrlPr>
                            </m:sSupPr>
                            <m:e>
                              <m:r>
                                <a:rPr lang="en-US" sz="2200" b="0" i="1" smtClean="0">
                                  <a:latin typeface="Cambria Math"/>
                                  <a:ea typeface="Cambria Math"/>
                                </a:rPr>
                                <m:t>(</m:t>
                              </m:r>
                              <m:r>
                                <a:rPr lang="en-US" sz="2200" b="0" i="1" smtClean="0">
                                  <a:latin typeface="Cambria Math"/>
                                  <a:ea typeface="Cambria Math"/>
                                </a:rPr>
                                <m:t>𝑥</m:t>
                              </m:r>
                              <m:r>
                                <a:rPr lang="en-US" sz="2200" b="0" i="1" smtClean="0">
                                  <a:latin typeface="Cambria Math"/>
                                  <a:ea typeface="Cambria Math"/>
                                </a:rPr>
                                <m:t>−</m:t>
                              </m:r>
                              <m:acc>
                                <m:accPr>
                                  <m:chr m:val="̅"/>
                                  <m:ctrlPr>
                                    <a:rPr lang="en-US" sz="2200" b="0" i="1" smtClean="0">
                                      <a:latin typeface="Cambria Math" panose="02040503050406030204" pitchFamily="18" charset="0"/>
                                      <a:ea typeface="Cambria Math"/>
                                    </a:rPr>
                                  </m:ctrlPr>
                                </m:accPr>
                                <m:e>
                                  <m:r>
                                    <a:rPr lang="en-US" sz="2200" b="0" i="1" smtClean="0">
                                      <a:latin typeface="Cambria Math"/>
                                      <a:ea typeface="Cambria Math"/>
                                    </a:rPr>
                                    <m:t>𝑥</m:t>
                                  </m:r>
                                </m:e>
                              </m:acc>
                              <m:r>
                                <a:rPr lang="en-US" sz="2200" b="0" i="1" smtClean="0">
                                  <a:latin typeface="Cambria Math"/>
                                </a:rPr>
                                <m:t>)</m:t>
                              </m:r>
                            </m:e>
                            <m:sup>
                              <m:r>
                                <a:rPr lang="en-US" sz="2200" b="0" i="1" smtClean="0">
                                  <a:latin typeface="Cambria Math"/>
                                  <a:ea typeface="Cambria Math"/>
                                </a:rPr>
                                <m:t>2</m:t>
                              </m:r>
                            </m:sup>
                          </m:sSup>
                          <m:r>
                            <a:rPr lang="en-US" sz="2200" i="1">
                              <a:latin typeface="Cambria Math"/>
                            </a:rPr>
                            <m:t>𝑓</m:t>
                          </m:r>
                          <m:d>
                            <m:dPr>
                              <m:ctrlPr>
                                <a:rPr lang="en-US" sz="2200" i="1">
                                  <a:latin typeface="Cambria Math" panose="02040503050406030204" pitchFamily="18" charset="0"/>
                                </a:rPr>
                              </m:ctrlPr>
                            </m:dPr>
                            <m:e>
                              <m:r>
                                <a:rPr lang="en-US" sz="2200" i="1">
                                  <a:latin typeface="Cambria Math"/>
                                </a:rPr>
                                <m:t>𝑥</m:t>
                              </m:r>
                            </m:e>
                          </m:d>
                          <m:r>
                            <a:rPr lang="en-US" sz="2200" i="1">
                              <a:latin typeface="Cambria Math"/>
                            </a:rPr>
                            <m:t>𝑑𝑥</m:t>
                          </m:r>
                        </m:e>
                      </m:nary>
                    </m:oMath>
                  </m:oMathPara>
                </a14:m>
                <a:endParaRPr lang="en-US" sz="2200" dirty="0"/>
              </a:p>
              <a:p>
                <a:pPr marL="0" indent="0">
                  <a:buNone/>
                </a:pPr>
                <a14:m>
                  <m:oMathPara xmlns:m="http://schemas.openxmlformats.org/officeDocument/2006/math">
                    <m:oMathParaPr>
                      <m:jc m:val="left"/>
                    </m:oMathParaPr>
                    <m:oMath xmlns:m="http://schemas.openxmlformats.org/officeDocument/2006/math">
                      <m:r>
                        <a:rPr lang="en-US" sz="2200" i="1">
                          <a:latin typeface="Cambria Math"/>
                        </a:rPr>
                        <m:t>=</m:t>
                      </m:r>
                      <m:nary>
                        <m:naryPr>
                          <m:limLoc m:val="undOvr"/>
                          <m:ctrlPr>
                            <a:rPr lang="en-US" sz="2200" i="1">
                              <a:latin typeface="Cambria Math" panose="02040503050406030204" pitchFamily="18" charset="0"/>
                            </a:rPr>
                          </m:ctrlPr>
                        </m:naryPr>
                        <m:sub>
                          <m:r>
                            <m:rPr>
                              <m:brk m:alnAt="24"/>
                            </m:rPr>
                            <a:rPr lang="en-US" sz="2200" i="1">
                              <a:latin typeface="Cambria Math"/>
                            </a:rPr>
                            <m:t>−</m:t>
                          </m:r>
                          <m:r>
                            <a:rPr lang="en-US" sz="2200" i="1">
                              <a:latin typeface="Cambria Math"/>
                              <a:ea typeface="Cambria Math"/>
                            </a:rPr>
                            <m:t>∞</m:t>
                          </m:r>
                        </m:sub>
                        <m:sup>
                          <m:r>
                            <a:rPr lang="en-US" sz="2200" i="1">
                              <a:latin typeface="Cambria Math"/>
                              <a:ea typeface="Cambria Math"/>
                            </a:rPr>
                            <m:t>∞</m:t>
                          </m:r>
                        </m:sup>
                        <m:e>
                          <m:sSup>
                            <m:sSupPr>
                              <m:ctrlPr>
                                <a:rPr lang="en-US" sz="2200" i="1">
                                  <a:latin typeface="Cambria Math" panose="02040503050406030204" pitchFamily="18" charset="0"/>
                                  <a:ea typeface="Cambria Math"/>
                                </a:rPr>
                              </m:ctrlPr>
                            </m:sSupPr>
                            <m:e>
                              <m:r>
                                <a:rPr lang="en-US" sz="2200" i="1">
                                  <a:latin typeface="Cambria Math"/>
                                  <a:ea typeface="Cambria Math"/>
                                </a:rPr>
                                <m:t>𝑥</m:t>
                              </m:r>
                            </m:e>
                            <m:sup>
                              <m:r>
                                <a:rPr lang="en-US" sz="2200" i="1">
                                  <a:latin typeface="Cambria Math"/>
                                  <a:ea typeface="Cambria Math"/>
                                </a:rPr>
                                <m:t>2</m:t>
                              </m:r>
                            </m:sup>
                          </m:sSup>
                          <m:r>
                            <a:rPr lang="en-US" sz="2200" i="1">
                              <a:latin typeface="Cambria Math"/>
                            </a:rPr>
                            <m:t>𝑓</m:t>
                          </m:r>
                          <m:d>
                            <m:dPr>
                              <m:ctrlPr>
                                <a:rPr lang="en-US" sz="2200" i="1">
                                  <a:latin typeface="Cambria Math" panose="02040503050406030204" pitchFamily="18" charset="0"/>
                                </a:rPr>
                              </m:ctrlPr>
                            </m:dPr>
                            <m:e>
                              <m:r>
                                <a:rPr lang="en-US" sz="2200" i="1">
                                  <a:latin typeface="Cambria Math"/>
                                </a:rPr>
                                <m:t>𝑥</m:t>
                              </m:r>
                            </m:e>
                          </m:d>
                          <m:r>
                            <a:rPr lang="en-US" sz="2200" i="1">
                              <a:latin typeface="Cambria Math"/>
                            </a:rPr>
                            <m:t>𝑑𝑥</m:t>
                          </m:r>
                          <m:r>
                            <m:rPr>
                              <m:nor/>
                            </m:rPr>
                            <a:rPr lang="en-US" sz="2200" dirty="0"/>
                            <m:t> </m:t>
                          </m:r>
                          <m:sSup>
                            <m:sSupPr>
                              <m:ctrlPr>
                                <a:rPr lang="en-US" sz="2200" i="1">
                                  <a:latin typeface="Cambria Math" panose="02040503050406030204" pitchFamily="18" charset="0"/>
                                  <a:ea typeface="Cambria Math"/>
                                </a:rPr>
                              </m:ctrlPr>
                            </m:sSupPr>
                            <m:e>
                              <m:r>
                                <a:rPr lang="en-US" sz="2200" i="1">
                                  <a:latin typeface="Cambria Math"/>
                                  <a:ea typeface="Cambria Math"/>
                                </a:rPr>
                                <m:t>−</m:t>
                              </m:r>
                              <m:acc>
                                <m:accPr>
                                  <m:chr m:val="̅"/>
                                  <m:ctrlPr>
                                    <a:rPr lang="en-US" sz="2200" i="1">
                                      <a:latin typeface="Cambria Math" panose="02040503050406030204" pitchFamily="18" charset="0"/>
                                      <a:ea typeface="Cambria Math"/>
                                    </a:rPr>
                                  </m:ctrlPr>
                                </m:accPr>
                                <m:e>
                                  <m:r>
                                    <a:rPr lang="en-US" sz="2200" i="1">
                                      <a:latin typeface="Cambria Math"/>
                                      <a:ea typeface="Cambria Math"/>
                                    </a:rPr>
                                    <m:t>𝑥</m:t>
                                  </m:r>
                                </m:e>
                              </m:acc>
                            </m:e>
                            <m:sup>
                              <m:r>
                                <a:rPr lang="en-US" sz="2200" i="1">
                                  <a:latin typeface="Cambria Math"/>
                                  <a:ea typeface="Cambria Math"/>
                                </a:rPr>
                                <m:t>2</m:t>
                              </m:r>
                            </m:sup>
                          </m:sSup>
                        </m:e>
                      </m:nary>
                      <m:r>
                        <a:rPr lang="en-US" sz="2200" b="0" i="0" smtClean="0">
                          <a:latin typeface="Cambria Math"/>
                        </a:rPr>
                        <m:t>…………(1)</m:t>
                      </m:r>
                    </m:oMath>
                  </m:oMathPara>
                </a14:m>
                <a:endParaRPr lang="en-US" sz="2200" dirty="0"/>
              </a:p>
              <a:p>
                <a:pPr marL="0" indent="0">
                  <a:buNone/>
                </a:pPr>
                <a:r>
                  <a:rPr lang="en-US" sz="2200" dirty="0"/>
                  <a:t>Let </a:t>
                </a:r>
                <a14:m>
                  <m:oMath xmlns:m="http://schemas.openxmlformats.org/officeDocument/2006/math">
                    <m:r>
                      <m:rPr>
                        <m:sty m:val="p"/>
                      </m:rPr>
                      <a:rPr lang="en-US" sz="2200" b="0" i="0" smtClean="0">
                        <a:latin typeface="Cambria Math"/>
                      </a:rPr>
                      <m:t>I</m:t>
                    </m:r>
                    <m:r>
                      <a:rPr lang="en-US" sz="2200" i="1">
                        <a:latin typeface="Cambria Math"/>
                      </a:rPr>
                      <m:t>=</m:t>
                    </m:r>
                    <m:nary>
                      <m:naryPr>
                        <m:limLoc m:val="undOvr"/>
                        <m:ctrlPr>
                          <a:rPr lang="en-US" sz="2200" i="1">
                            <a:latin typeface="Cambria Math" panose="02040503050406030204" pitchFamily="18" charset="0"/>
                          </a:rPr>
                        </m:ctrlPr>
                      </m:naryPr>
                      <m:sub>
                        <m:r>
                          <m:rPr>
                            <m:brk m:alnAt="24"/>
                          </m:rPr>
                          <a:rPr lang="en-US" sz="2200" i="1">
                            <a:latin typeface="Cambria Math"/>
                          </a:rPr>
                          <m:t>−</m:t>
                        </m:r>
                        <m:r>
                          <a:rPr lang="en-US" sz="2200" i="1">
                            <a:latin typeface="Cambria Math"/>
                            <a:ea typeface="Cambria Math"/>
                          </a:rPr>
                          <m:t>∞</m:t>
                        </m:r>
                      </m:sub>
                      <m:sup>
                        <m:r>
                          <a:rPr lang="en-US" sz="2200" i="1">
                            <a:latin typeface="Cambria Math"/>
                            <a:ea typeface="Cambria Math"/>
                          </a:rPr>
                          <m:t>∞</m:t>
                        </m:r>
                      </m:sup>
                      <m:e>
                        <m:sSup>
                          <m:sSupPr>
                            <m:ctrlPr>
                              <a:rPr lang="en-US" sz="2200" i="1">
                                <a:latin typeface="Cambria Math" panose="02040503050406030204" pitchFamily="18" charset="0"/>
                                <a:ea typeface="Cambria Math"/>
                              </a:rPr>
                            </m:ctrlPr>
                          </m:sSupPr>
                          <m:e>
                            <m:r>
                              <a:rPr lang="en-US" sz="2200" i="1">
                                <a:latin typeface="Cambria Math"/>
                                <a:ea typeface="Cambria Math"/>
                              </a:rPr>
                              <m:t>𝑥</m:t>
                            </m:r>
                          </m:e>
                          <m:sup>
                            <m:r>
                              <a:rPr lang="en-US" sz="2200" i="1">
                                <a:latin typeface="Cambria Math"/>
                                <a:ea typeface="Cambria Math"/>
                              </a:rPr>
                              <m:t>2</m:t>
                            </m:r>
                          </m:sup>
                        </m:sSup>
                        <m:r>
                          <a:rPr lang="en-US" sz="2200" i="1">
                            <a:latin typeface="Cambria Math"/>
                          </a:rPr>
                          <m:t>𝑓</m:t>
                        </m:r>
                        <m:d>
                          <m:dPr>
                            <m:ctrlPr>
                              <a:rPr lang="en-US" sz="2200" i="1">
                                <a:latin typeface="Cambria Math" panose="02040503050406030204" pitchFamily="18" charset="0"/>
                              </a:rPr>
                            </m:ctrlPr>
                          </m:dPr>
                          <m:e>
                            <m:r>
                              <a:rPr lang="en-US" sz="2200" i="1">
                                <a:latin typeface="Cambria Math"/>
                              </a:rPr>
                              <m:t>𝑥</m:t>
                            </m:r>
                          </m:e>
                        </m:d>
                        <m:r>
                          <a:rPr lang="en-US" sz="2200" i="1">
                            <a:latin typeface="Cambria Math"/>
                          </a:rPr>
                          <m:t>𝑑𝑥</m:t>
                        </m:r>
                        <m:r>
                          <m:rPr>
                            <m:nor/>
                          </m:rPr>
                          <a:rPr lang="en-US" sz="2200" dirty="0"/>
                          <m:t> </m:t>
                        </m:r>
                        <m:r>
                          <a:rPr lang="en-US" sz="2200" i="1">
                            <a:latin typeface="Cambria Math"/>
                          </a:rPr>
                          <m:t>=</m:t>
                        </m:r>
                        <m:nary>
                          <m:naryPr>
                            <m:limLoc m:val="undOvr"/>
                            <m:ctrlPr>
                              <a:rPr lang="en-US" sz="2200" i="1">
                                <a:latin typeface="Cambria Math" panose="02040503050406030204" pitchFamily="18" charset="0"/>
                              </a:rPr>
                            </m:ctrlPr>
                          </m:naryPr>
                          <m:sub>
                            <m:r>
                              <m:rPr>
                                <m:brk m:alnAt="24"/>
                              </m:rPr>
                              <a:rPr lang="en-US" sz="2200" i="1">
                                <a:latin typeface="Cambria Math"/>
                              </a:rPr>
                              <m:t>−</m:t>
                            </m:r>
                            <m:r>
                              <a:rPr lang="en-US" sz="2200" i="1">
                                <a:latin typeface="Cambria Math"/>
                                <a:ea typeface="Cambria Math"/>
                              </a:rPr>
                              <m:t>∞</m:t>
                            </m:r>
                          </m:sub>
                          <m:sup>
                            <m:r>
                              <a:rPr lang="en-US" sz="2200" i="1">
                                <a:latin typeface="Cambria Math"/>
                                <a:ea typeface="Cambria Math"/>
                              </a:rPr>
                              <m:t>∞</m:t>
                            </m:r>
                          </m:sup>
                          <m:e>
                            <m:sSup>
                              <m:sSupPr>
                                <m:ctrlPr>
                                  <a:rPr lang="en-US" sz="2200" i="1">
                                    <a:latin typeface="Cambria Math" panose="02040503050406030204" pitchFamily="18" charset="0"/>
                                    <a:ea typeface="Cambria Math"/>
                                  </a:rPr>
                                </m:ctrlPr>
                              </m:sSupPr>
                              <m:e>
                                <m:r>
                                  <a:rPr lang="en-US" sz="2200" i="1">
                                    <a:latin typeface="Cambria Math"/>
                                    <a:ea typeface="Cambria Math"/>
                                  </a:rPr>
                                  <m:t>𝑥</m:t>
                                </m:r>
                              </m:e>
                              <m:sup>
                                <m:r>
                                  <a:rPr lang="en-US" sz="2200" i="1">
                                    <a:latin typeface="Cambria Math"/>
                                    <a:ea typeface="Cambria Math"/>
                                  </a:rPr>
                                  <m:t>2</m:t>
                                </m:r>
                              </m:sup>
                            </m:sSup>
                          </m:e>
                        </m:nary>
                        <m:f>
                          <m:fPr>
                            <m:ctrlPr>
                              <a:rPr lang="en-US" sz="2200" i="1">
                                <a:latin typeface="Cambria Math" panose="02040503050406030204" pitchFamily="18" charset="0"/>
                              </a:rPr>
                            </m:ctrlPr>
                          </m:fPr>
                          <m:num>
                            <m:r>
                              <a:rPr lang="en-US" sz="2200" i="1">
                                <a:latin typeface="Cambria Math"/>
                              </a:rPr>
                              <m:t>1</m:t>
                            </m:r>
                          </m:num>
                          <m:den>
                            <m:r>
                              <a:rPr lang="en-US" sz="2200" i="1">
                                <a:latin typeface="Cambria Math"/>
                                <a:ea typeface="Cambria Math"/>
                              </a:rPr>
                              <m:t>𝜎</m:t>
                            </m:r>
                            <m:rad>
                              <m:radPr>
                                <m:degHide m:val="on"/>
                                <m:ctrlPr>
                                  <a:rPr lang="en-US" sz="2200" i="1">
                                    <a:latin typeface="Cambria Math" panose="02040503050406030204" pitchFamily="18" charset="0"/>
                                    <a:ea typeface="Cambria Math"/>
                                  </a:rPr>
                                </m:ctrlPr>
                              </m:radPr>
                              <m:deg/>
                              <m:e>
                                <m:r>
                                  <a:rPr lang="en-US" sz="2200" i="1">
                                    <a:latin typeface="Cambria Math"/>
                                    <a:ea typeface="Cambria Math"/>
                                  </a:rPr>
                                  <m:t>2</m:t>
                                </m:r>
                                <m:r>
                                  <a:rPr lang="en-US" sz="2200" i="1">
                                    <a:latin typeface="Cambria Math"/>
                                    <a:ea typeface="Cambria Math"/>
                                  </a:rPr>
                                  <m:t>𝜋</m:t>
                                </m:r>
                              </m:e>
                            </m:rad>
                          </m:den>
                        </m:f>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2</m:t>
                                </m:r>
                              </m:den>
                            </m:f>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f>
                                      <m:fPr>
                                        <m:ctrlPr>
                                          <a:rPr lang="en-US" sz="2200" i="1">
                                            <a:latin typeface="Cambria Math" panose="02040503050406030204" pitchFamily="18" charset="0"/>
                                          </a:rPr>
                                        </m:ctrlPr>
                                      </m:fPr>
                                      <m:num>
                                        <m:r>
                                          <a:rPr lang="en-US" sz="2200" i="1">
                                            <a:latin typeface="Cambria Math"/>
                                          </a:rPr>
                                          <m:t>𝑥</m:t>
                                        </m:r>
                                        <m:r>
                                          <a:rPr lang="en-US" sz="2200" i="1">
                                            <a:latin typeface="Cambria Math"/>
                                          </a:rPr>
                                          <m:t>−</m:t>
                                        </m:r>
                                        <m:acc>
                                          <m:accPr>
                                            <m:chr m:val="̅"/>
                                            <m:ctrlPr>
                                              <a:rPr lang="en-US" sz="2200" i="1">
                                                <a:latin typeface="Cambria Math" panose="02040503050406030204" pitchFamily="18" charset="0"/>
                                                <a:ea typeface="Cambria Math"/>
                                              </a:rPr>
                                            </m:ctrlPr>
                                          </m:accPr>
                                          <m:e>
                                            <m:r>
                                              <a:rPr lang="en-US" sz="2200" i="1">
                                                <a:latin typeface="Cambria Math"/>
                                                <a:ea typeface="Cambria Math"/>
                                              </a:rPr>
                                              <m:t>𝑥</m:t>
                                            </m:r>
                                          </m:e>
                                        </m:acc>
                                      </m:num>
                                      <m:den>
                                        <m:r>
                                          <a:rPr lang="en-US" sz="2200" i="1">
                                            <a:latin typeface="Cambria Math"/>
                                            <a:ea typeface="Cambria Math"/>
                                          </a:rPr>
                                          <m:t>𝜎</m:t>
                                        </m:r>
                                      </m:den>
                                    </m:f>
                                  </m:e>
                                </m:d>
                              </m:e>
                              <m:sup>
                                <m:r>
                                  <a:rPr lang="en-US" sz="2200" i="1">
                                    <a:latin typeface="Cambria Math"/>
                                  </a:rPr>
                                  <m:t>2</m:t>
                                </m:r>
                              </m:sup>
                            </m:sSup>
                          </m:sup>
                        </m:sSup>
                        <m:r>
                          <a:rPr lang="en-US" sz="2200" b="0" i="1" smtClean="0">
                            <a:latin typeface="Cambria Math"/>
                          </a:rPr>
                          <m:t>𝑑𝑥</m:t>
                        </m:r>
                      </m:e>
                    </m:nary>
                  </m:oMath>
                </a14:m>
                <a:endParaRPr lang="en-US" sz="2200" dirty="0"/>
              </a:p>
              <a:p>
                <a:pPr marL="0" indent="0">
                  <a:buNone/>
                </a:pPr>
                <a14:m>
                  <m:oMath xmlns:m="http://schemas.openxmlformats.org/officeDocument/2006/math">
                    <m:f>
                      <m:fPr>
                        <m:ctrlPr>
                          <a:rPr lang="en-US" sz="2200" i="1">
                            <a:latin typeface="Cambria Math" panose="02040503050406030204" pitchFamily="18" charset="0"/>
                          </a:rPr>
                        </m:ctrlPr>
                      </m:fPr>
                      <m:num>
                        <m:r>
                          <a:rPr lang="en-US" sz="2200" i="1">
                            <a:latin typeface="Cambria Math"/>
                          </a:rPr>
                          <m:t>𝑥</m:t>
                        </m:r>
                        <m:r>
                          <a:rPr lang="en-US" sz="2200" i="1">
                            <a:latin typeface="Cambria Math"/>
                          </a:rPr>
                          <m:t>−</m:t>
                        </m:r>
                        <m:acc>
                          <m:accPr>
                            <m:chr m:val="̅"/>
                            <m:ctrlPr>
                              <a:rPr lang="en-US" sz="2200" i="1">
                                <a:latin typeface="Cambria Math" panose="02040503050406030204" pitchFamily="18" charset="0"/>
                                <a:ea typeface="Cambria Math"/>
                              </a:rPr>
                            </m:ctrlPr>
                          </m:accPr>
                          <m:e>
                            <m:r>
                              <a:rPr lang="en-US" sz="2200" i="1">
                                <a:latin typeface="Cambria Math"/>
                                <a:ea typeface="Cambria Math"/>
                              </a:rPr>
                              <m:t>𝑥</m:t>
                            </m:r>
                          </m:e>
                        </m:acc>
                      </m:num>
                      <m:den>
                        <m:r>
                          <a:rPr lang="en-US" sz="2200" i="1">
                            <a:latin typeface="Cambria Math"/>
                            <a:ea typeface="Cambria Math"/>
                          </a:rPr>
                          <m:t>𝜎</m:t>
                        </m:r>
                      </m:den>
                    </m:f>
                    <m:r>
                      <a:rPr lang="en-US" sz="2200" b="0" i="0" smtClean="0">
                        <a:latin typeface="Cambria Math"/>
                        <a:ea typeface="Cambria Math"/>
                      </a:rPr>
                      <m:t>=</m:t>
                    </m:r>
                    <m:r>
                      <m:rPr>
                        <m:sty m:val="p"/>
                      </m:rPr>
                      <a:rPr lang="en-US" sz="2200" b="0" i="0" smtClean="0">
                        <a:latin typeface="Cambria Math"/>
                        <a:ea typeface="Cambria Math"/>
                      </a:rPr>
                      <m:t>z</m:t>
                    </m:r>
                  </m:oMath>
                </a14:m>
                <a:r>
                  <a:rPr lang="en-US" sz="2200" dirty="0"/>
                  <a:t> so that</a:t>
                </a:r>
                <a14:m>
                  <m:oMath xmlns:m="http://schemas.openxmlformats.org/officeDocument/2006/math">
                    <m:r>
                      <a:rPr lang="en-US" sz="2200" b="0" i="0" smtClean="0">
                        <a:latin typeface="Cambria Math"/>
                      </a:rPr>
                      <m:t> </m:t>
                    </m:r>
                    <m:r>
                      <a:rPr lang="en-US" sz="2200" i="1">
                        <a:latin typeface="Cambria Math"/>
                      </a:rPr>
                      <m:t>𝑥</m:t>
                    </m:r>
                    <m:r>
                      <a:rPr lang="en-US" sz="2200" b="0" i="1" smtClean="0">
                        <a:latin typeface="Cambria Math"/>
                      </a:rPr>
                      <m:t>=</m:t>
                    </m:r>
                    <m:acc>
                      <m:accPr>
                        <m:chr m:val="̅"/>
                        <m:ctrlPr>
                          <a:rPr lang="en-US" sz="2200" i="1">
                            <a:latin typeface="Cambria Math" panose="02040503050406030204" pitchFamily="18" charset="0"/>
                            <a:ea typeface="Cambria Math"/>
                          </a:rPr>
                        </m:ctrlPr>
                      </m:accPr>
                      <m:e>
                        <m:r>
                          <a:rPr lang="en-US" sz="2200" i="1">
                            <a:latin typeface="Cambria Math"/>
                            <a:ea typeface="Cambria Math"/>
                          </a:rPr>
                          <m:t>𝑥</m:t>
                        </m:r>
                      </m:e>
                    </m:acc>
                    <m:r>
                      <a:rPr lang="en-US" sz="2200" b="0" i="1" smtClean="0">
                        <a:latin typeface="Cambria Math"/>
                        <a:ea typeface="Cambria Math"/>
                      </a:rPr>
                      <m:t>+</m:t>
                    </m:r>
                    <m:r>
                      <a:rPr lang="en-US" sz="2200" i="1">
                        <a:latin typeface="Cambria Math"/>
                        <a:ea typeface="Cambria Math"/>
                      </a:rPr>
                      <m:t>𝜎</m:t>
                    </m:r>
                    <m:r>
                      <a:rPr lang="en-US" sz="2200" b="0" i="1" smtClean="0">
                        <a:latin typeface="Cambria Math"/>
                        <a:ea typeface="Cambria Math"/>
                      </a:rPr>
                      <m:t>𝑧</m:t>
                    </m:r>
                    <m:r>
                      <a:rPr lang="en-US" sz="2200" b="0" i="1" smtClean="0">
                        <a:latin typeface="Cambria Math"/>
                        <a:ea typeface="Cambria Math"/>
                      </a:rPr>
                      <m:t> </m:t>
                    </m:r>
                  </m:oMath>
                </a14:m>
                <a:r>
                  <a:rPr lang="en-US" sz="2200" dirty="0"/>
                  <a:t>therefore </a:t>
                </a:r>
                <a14:m>
                  <m:oMath xmlns:m="http://schemas.openxmlformats.org/officeDocument/2006/math">
                    <m:r>
                      <m:rPr>
                        <m:sty m:val="p"/>
                      </m:rPr>
                      <a:rPr lang="en-US" sz="2200" b="0" i="0" smtClean="0">
                        <a:latin typeface="Cambria Math"/>
                      </a:rPr>
                      <m:t>d</m:t>
                    </m:r>
                    <m:r>
                      <a:rPr lang="en-US" sz="2200" i="1">
                        <a:latin typeface="Cambria Math"/>
                      </a:rPr>
                      <m:t>𝑥</m:t>
                    </m:r>
                    <m:r>
                      <a:rPr lang="en-US" sz="2200" i="1">
                        <a:latin typeface="Cambria Math"/>
                      </a:rPr>
                      <m:t>=</m:t>
                    </m:r>
                    <m:r>
                      <a:rPr lang="en-US" sz="2200" i="1">
                        <a:latin typeface="Cambria Math"/>
                        <a:ea typeface="Cambria Math"/>
                      </a:rPr>
                      <m:t>𝜎</m:t>
                    </m:r>
                    <m:r>
                      <a:rPr lang="en-US" sz="2200" b="0" i="1" smtClean="0">
                        <a:latin typeface="Cambria Math"/>
                        <a:ea typeface="Cambria Math"/>
                      </a:rPr>
                      <m:t>𝑑</m:t>
                    </m:r>
                    <m:r>
                      <a:rPr lang="en-US" sz="2200" i="1">
                        <a:latin typeface="Cambria Math"/>
                        <a:ea typeface="Cambria Math"/>
                      </a:rPr>
                      <m:t>𝑧</m:t>
                    </m:r>
                  </m:oMath>
                </a14:m>
                <a:endParaRPr lang="en-US" sz="2200" dirty="0"/>
              </a:p>
              <a:p>
                <a:pPr marL="0" indent="0">
                  <a:buNone/>
                </a:pPr>
                <a:endParaRPr lang="en-US" sz="2200" dirty="0"/>
              </a:p>
              <a:p>
                <a:pPr marL="0" indent="0">
                  <a:buNone/>
                </a:pPr>
                <a:endParaRPr lang="en-US" sz="2200" dirty="0"/>
              </a:p>
              <a:p>
                <a:endParaRPr lang="en-US" sz="2200" dirty="0"/>
              </a:p>
              <a:p>
                <a:endParaRPr lang="en-US" sz="2200" dirty="0"/>
              </a:p>
              <a:p>
                <a:endParaRPr lang="en-US" sz="2200"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963" t="-809" b="-47170"/>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err="1"/>
              <a:t>Cont</a:t>
            </a:r>
            <a:r>
              <a:rPr lang="en-US" sz="2400" b="1" dirty="0"/>
              <a:t>…(CO4)</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7">
            <a:extLst>
              <a:ext uri="{FF2B5EF4-FFF2-40B4-BE49-F238E27FC236}">
                <a16:creationId xmlns:a16="http://schemas.microsoft.com/office/drawing/2014/main" id="{006FEFD8-04B9-4363-A272-444AB8FFF6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71600" cy="685801"/>
          </a:xfrm>
          <a:prstGeom prst="rect">
            <a:avLst/>
          </a:prstGeom>
        </p:spPr>
      </p:pic>
      <p:sp>
        <p:nvSpPr>
          <p:cNvPr id="5" name="Footer Placeholder 4">
            <a:extLst>
              <a:ext uri="{FF2B5EF4-FFF2-40B4-BE49-F238E27FC236}">
                <a16:creationId xmlns:a16="http://schemas.microsoft.com/office/drawing/2014/main" id="{D7E3C02C-A807-4EAB-967A-66244525ADEC}"/>
              </a:ext>
            </a:extLst>
          </p:cNvPr>
          <p:cNvSpPr>
            <a:spLocks noGrp="1"/>
          </p:cNvSpPr>
          <p:nvPr>
            <p:ph type="ftr" sz="quarter" idx="11"/>
          </p:nvPr>
        </p:nvSpPr>
        <p:spPr/>
        <p:txBody>
          <a:bodyPr/>
          <a:lstStyle/>
          <a:p>
            <a:r>
              <a:rPr lang="en-US"/>
              <a:t>Faculty Name   Kunti Mishra   Unit IV</a:t>
            </a:r>
            <a:endParaRPr lang="en-US" dirty="0"/>
          </a:p>
        </p:txBody>
      </p:sp>
      <p:sp>
        <p:nvSpPr>
          <p:cNvPr id="2" name="Date Placeholder 1">
            <a:extLst>
              <a:ext uri="{FF2B5EF4-FFF2-40B4-BE49-F238E27FC236}">
                <a16:creationId xmlns:a16="http://schemas.microsoft.com/office/drawing/2014/main" id="{44F449E9-4F20-45F4-A6F5-34682172FB4A}"/>
              </a:ext>
            </a:extLst>
          </p:cNvPr>
          <p:cNvSpPr>
            <a:spLocks noGrp="1"/>
          </p:cNvSpPr>
          <p:nvPr>
            <p:ph type="dt" sz="half" idx="10"/>
          </p:nvPr>
        </p:nvSpPr>
        <p:spPr/>
        <p:txBody>
          <a:bodyPr/>
          <a:lstStyle/>
          <a:p>
            <a:fld id="{214E67A3-5BE2-44AF-957C-331F8C996BD6}" type="datetime1">
              <a:rPr lang="en-US" smtClean="0"/>
              <a:t>1/6/2023</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0" indent="0">
                  <a:buNone/>
                </a:pPr>
                <a14:m>
                  <m:oMathPara xmlns:m="http://schemas.openxmlformats.org/officeDocument/2006/math">
                    <m:oMathParaPr>
                      <m:jc m:val="left"/>
                    </m:oMathParaPr>
                    <m:oMath xmlns:m="http://schemas.openxmlformats.org/officeDocument/2006/math">
                      <m:r>
                        <m:rPr>
                          <m:sty m:val="p"/>
                        </m:rPr>
                        <a:rPr lang="en-US" sz="2200" smtClean="0">
                          <a:latin typeface="Cambria Math"/>
                        </a:rPr>
                        <m:t>I</m:t>
                      </m:r>
                      <m:r>
                        <a:rPr lang="en-US" sz="2200" i="1">
                          <a:latin typeface="Cambria Math"/>
                        </a:rPr>
                        <m:t>=</m:t>
                      </m:r>
                      <m:nary>
                        <m:naryPr>
                          <m:limLoc m:val="undOvr"/>
                          <m:ctrlPr>
                            <a:rPr lang="en-US" sz="2200" i="1">
                              <a:latin typeface="Cambria Math" panose="02040503050406030204" pitchFamily="18" charset="0"/>
                            </a:rPr>
                          </m:ctrlPr>
                        </m:naryPr>
                        <m:sub>
                          <m:r>
                            <m:rPr>
                              <m:brk m:alnAt="24"/>
                            </m:rPr>
                            <a:rPr lang="en-US" sz="2200" i="1">
                              <a:latin typeface="Cambria Math"/>
                            </a:rPr>
                            <m:t>−</m:t>
                          </m:r>
                          <m:r>
                            <a:rPr lang="en-US" sz="2200" i="1">
                              <a:latin typeface="Cambria Math"/>
                              <a:ea typeface="Cambria Math"/>
                            </a:rPr>
                            <m:t>∞</m:t>
                          </m:r>
                        </m:sub>
                        <m:sup>
                          <m:r>
                            <a:rPr lang="en-US" sz="2200" i="1">
                              <a:latin typeface="Cambria Math"/>
                              <a:ea typeface="Cambria Math"/>
                            </a:rPr>
                            <m:t>∞</m:t>
                          </m:r>
                        </m:sup>
                        <m:e>
                          <m:sSup>
                            <m:sSupPr>
                              <m:ctrlPr>
                                <a:rPr lang="en-US" sz="2200" i="1">
                                  <a:latin typeface="Cambria Math" panose="02040503050406030204" pitchFamily="18" charset="0"/>
                                  <a:ea typeface="Cambria Math"/>
                                </a:rPr>
                              </m:ctrlPr>
                            </m:sSupPr>
                            <m:e>
                              <m:r>
                                <a:rPr lang="en-US" sz="2200" b="0" i="1" smtClean="0">
                                  <a:latin typeface="Cambria Math"/>
                                  <a:ea typeface="Cambria Math"/>
                                </a:rPr>
                                <m:t>(</m:t>
                              </m:r>
                              <m:acc>
                                <m:accPr>
                                  <m:chr m:val="̅"/>
                                  <m:ctrlPr>
                                    <a:rPr lang="en-US" sz="2200" i="1">
                                      <a:latin typeface="Cambria Math" panose="02040503050406030204" pitchFamily="18" charset="0"/>
                                      <a:ea typeface="Cambria Math"/>
                                    </a:rPr>
                                  </m:ctrlPr>
                                </m:accPr>
                                <m:e>
                                  <m:r>
                                    <a:rPr lang="en-US" sz="2200" i="1">
                                      <a:latin typeface="Cambria Math"/>
                                      <a:ea typeface="Cambria Math"/>
                                    </a:rPr>
                                    <m:t>𝑥</m:t>
                                  </m:r>
                                </m:e>
                              </m:acc>
                              <m:r>
                                <a:rPr lang="en-US" sz="2200" i="1">
                                  <a:latin typeface="Cambria Math"/>
                                  <a:ea typeface="Cambria Math"/>
                                </a:rPr>
                                <m:t>+</m:t>
                              </m:r>
                              <m:r>
                                <a:rPr lang="en-US" sz="2200" i="1">
                                  <a:latin typeface="Cambria Math"/>
                                  <a:ea typeface="Cambria Math"/>
                                </a:rPr>
                                <m:t>𝜎</m:t>
                              </m:r>
                              <m:r>
                                <a:rPr lang="en-US" sz="2200" i="1">
                                  <a:latin typeface="Cambria Math"/>
                                  <a:ea typeface="Cambria Math"/>
                                </a:rPr>
                                <m:t>𝑧</m:t>
                              </m:r>
                              <m:r>
                                <a:rPr lang="en-US" sz="2200" b="0" i="1" smtClean="0">
                                  <a:latin typeface="Cambria Math"/>
                                  <a:ea typeface="Cambria Math"/>
                                </a:rPr>
                                <m:t>)</m:t>
                              </m:r>
                            </m:e>
                            <m:sup>
                              <m:r>
                                <a:rPr lang="en-US" sz="2200" i="1">
                                  <a:latin typeface="Cambria Math"/>
                                  <a:ea typeface="Cambria Math"/>
                                </a:rPr>
                                <m:t>2</m:t>
                              </m:r>
                            </m:sup>
                          </m:sSup>
                        </m:e>
                      </m:nary>
                      <m:f>
                        <m:fPr>
                          <m:ctrlPr>
                            <a:rPr lang="en-US" sz="2200" i="1">
                              <a:latin typeface="Cambria Math" panose="02040503050406030204" pitchFamily="18" charset="0"/>
                            </a:rPr>
                          </m:ctrlPr>
                        </m:fPr>
                        <m:num>
                          <m:r>
                            <a:rPr lang="en-US" sz="2200" i="1">
                              <a:latin typeface="Cambria Math"/>
                            </a:rPr>
                            <m:t>1</m:t>
                          </m:r>
                        </m:num>
                        <m:den>
                          <m:r>
                            <a:rPr lang="en-US" sz="2200" i="1">
                              <a:latin typeface="Cambria Math"/>
                              <a:ea typeface="Cambria Math"/>
                            </a:rPr>
                            <m:t>𝜎</m:t>
                          </m:r>
                          <m:rad>
                            <m:radPr>
                              <m:degHide m:val="on"/>
                              <m:ctrlPr>
                                <a:rPr lang="en-US" sz="2200" i="1">
                                  <a:latin typeface="Cambria Math" panose="02040503050406030204" pitchFamily="18" charset="0"/>
                                  <a:ea typeface="Cambria Math"/>
                                </a:rPr>
                              </m:ctrlPr>
                            </m:radPr>
                            <m:deg/>
                            <m:e>
                              <m:r>
                                <a:rPr lang="en-US" sz="2200" i="1">
                                  <a:latin typeface="Cambria Math"/>
                                  <a:ea typeface="Cambria Math"/>
                                </a:rPr>
                                <m:t>2</m:t>
                              </m:r>
                              <m:r>
                                <a:rPr lang="en-US" sz="2200" i="1">
                                  <a:latin typeface="Cambria Math"/>
                                  <a:ea typeface="Cambria Math"/>
                                </a:rPr>
                                <m:t>𝜋</m:t>
                              </m:r>
                            </m:e>
                          </m:rad>
                        </m:den>
                      </m:f>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2</m:t>
                              </m:r>
                            </m:den>
                          </m:f>
                          <m:sSup>
                            <m:sSupPr>
                              <m:ctrlPr>
                                <a:rPr lang="en-US" sz="2200" i="1">
                                  <a:latin typeface="Cambria Math" panose="02040503050406030204" pitchFamily="18" charset="0"/>
                                </a:rPr>
                              </m:ctrlPr>
                            </m:sSupPr>
                            <m:e>
                              <m:r>
                                <a:rPr lang="en-US" sz="2200" b="0" i="1" smtClean="0">
                                  <a:latin typeface="Cambria Math"/>
                                </a:rPr>
                                <m:t>𝑧</m:t>
                              </m:r>
                            </m:e>
                            <m:sup>
                              <m:r>
                                <a:rPr lang="en-US" sz="2200" i="1">
                                  <a:latin typeface="Cambria Math"/>
                                </a:rPr>
                                <m:t>2</m:t>
                              </m:r>
                            </m:sup>
                          </m:sSup>
                        </m:sup>
                      </m:sSup>
                      <m:r>
                        <a:rPr lang="en-US" sz="2200" i="1">
                          <a:latin typeface="Cambria Math"/>
                          <a:ea typeface="Cambria Math"/>
                        </a:rPr>
                        <m:t>𝜎</m:t>
                      </m:r>
                      <m:r>
                        <a:rPr lang="en-US" sz="2200" i="1">
                          <a:latin typeface="Cambria Math"/>
                        </a:rPr>
                        <m:t>𝑑𝑥</m:t>
                      </m:r>
                    </m:oMath>
                  </m:oMathPara>
                </a14:m>
                <a:endParaRPr lang="en-US" sz="2200" dirty="0"/>
              </a:p>
              <a:p>
                <a:pPr marL="0" indent="0">
                  <a:buNone/>
                </a:pPr>
                <a14:m>
                  <m:oMathPara xmlns:m="http://schemas.openxmlformats.org/officeDocument/2006/math">
                    <m:oMathParaPr>
                      <m:jc m:val="left"/>
                    </m:oMathParaPr>
                    <m:oMath xmlns:m="http://schemas.openxmlformats.org/officeDocument/2006/math">
                      <m:r>
                        <a:rPr lang="en-US" sz="2200" i="1" smtClean="0">
                          <a:latin typeface="Cambria Math"/>
                          <a:ea typeface="Cambria Math"/>
                        </a:rPr>
                        <m:t>=</m:t>
                      </m:r>
                      <m:r>
                        <a:rPr lang="en-US" sz="2200" b="0" i="1" smtClean="0">
                          <a:latin typeface="Cambria Math"/>
                          <a:ea typeface="Cambria Math"/>
                        </a:rPr>
                        <m:t>−</m:t>
                      </m:r>
                      <m:f>
                        <m:fPr>
                          <m:ctrlPr>
                            <a:rPr lang="en-US" sz="2200" i="1" smtClean="0">
                              <a:latin typeface="Cambria Math" panose="02040503050406030204" pitchFamily="18" charset="0"/>
                              <a:ea typeface="Cambria Math"/>
                            </a:rPr>
                          </m:ctrlPr>
                        </m:fPr>
                        <m:num>
                          <m:sSup>
                            <m:sSupPr>
                              <m:ctrlPr>
                                <a:rPr lang="en-US" sz="2200" i="1" smtClean="0">
                                  <a:latin typeface="Cambria Math" panose="02040503050406030204" pitchFamily="18" charset="0"/>
                                  <a:ea typeface="Cambria Math"/>
                                </a:rPr>
                              </m:ctrlPr>
                            </m:sSupPr>
                            <m:e>
                              <m:r>
                                <a:rPr lang="en-US" sz="2200" i="1">
                                  <a:latin typeface="Cambria Math"/>
                                  <a:ea typeface="Cambria Math"/>
                                </a:rPr>
                                <m:t>𝜎</m:t>
                              </m:r>
                            </m:e>
                            <m:sup>
                              <m:r>
                                <a:rPr lang="en-US" sz="2200" b="0" i="1" smtClean="0">
                                  <a:latin typeface="Cambria Math"/>
                                  <a:ea typeface="Cambria Math"/>
                                </a:rPr>
                                <m:t>2</m:t>
                              </m:r>
                            </m:sup>
                          </m:sSup>
                        </m:num>
                        <m:den>
                          <m:rad>
                            <m:radPr>
                              <m:degHide m:val="on"/>
                              <m:ctrlPr>
                                <a:rPr lang="en-US" sz="2200" i="1">
                                  <a:latin typeface="Cambria Math" panose="02040503050406030204" pitchFamily="18" charset="0"/>
                                  <a:ea typeface="Cambria Math"/>
                                </a:rPr>
                              </m:ctrlPr>
                            </m:radPr>
                            <m:deg/>
                            <m:e>
                              <m:r>
                                <a:rPr lang="en-US" sz="2200" i="1">
                                  <a:latin typeface="Cambria Math"/>
                                  <a:ea typeface="Cambria Math"/>
                                </a:rPr>
                                <m:t>2</m:t>
                              </m:r>
                              <m:r>
                                <a:rPr lang="en-US" sz="2200" i="1">
                                  <a:latin typeface="Cambria Math"/>
                                  <a:ea typeface="Cambria Math"/>
                                </a:rPr>
                                <m:t>𝜋</m:t>
                              </m:r>
                            </m:e>
                          </m:rad>
                        </m:den>
                      </m:f>
                      <m:sSup>
                        <m:sSupPr>
                          <m:ctrlPr>
                            <a:rPr lang="en-US" sz="2200" i="1" smtClean="0">
                              <a:latin typeface="Cambria Math" panose="02040503050406030204" pitchFamily="18" charset="0"/>
                              <a:ea typeface="Cambria Math"/>
                            </a:rPr>
                          </m:ctrlPr>
                        </m:sSupPr>
                        <m:e>
                          <m:sSub>
                            <m:sSubPr>
                              <m:ctrlPr>
                                <a:rPr lang="en-US" sz="2200" i="1" smtClean="0">
                                  <a:latin typeface="Cambria Math" panose="02040503050406030204" pitchFamily="18" charset="0"/>
                                  <a:ea typeface="Cambria Math"/>
                                </a:rPr>
                              </m:ctrlPr>
                            </m:sSubPr>
                            <m:e>
                              <m:d>
                                <m:dPr>
                                  <m:ctrlPr>
                                    <a:rPr lang="en-US" sz="2200" i="1" smtClean="0">
                                      <a:latin typeface="Cambria Math" panose="02040503050406030204" pitchFamily="18" charset="0"/>
                                      <a:ea typeface="Cambria Math"/>
                                    </a:rPr>
                                  </m:ctrlPr>
                                </m:dPr>
                                <m:e>
                                  <m:r>
                                    <a:rPr lang="en-US" sz="2200" b="0" i="1" smtClean="0">
                                      <a:latin typeface="Cambria Math"/>
                                      <a:ea typeface="Cambria Math"/>
                                    </a:rPr>
                                    <m:t>𝑧</m:t>
                                  </m:r>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2</m:t>
                                          </m:r>
                                        </m:den>
                                      </m:f>
                                      <m:sSup>
                                        <m:sSupPr>
                                          <m:ctrlPr>
                                            <a:rPr lang="en-US" sz="2200" i="1">
                                              <a:latin typeface="Cambria Math" panose="02040503050406030204" pitchFamily="18" charset="0"/>
                                            </a:rPr>
                                          </m:ctrlPr>
                                        </m:sSupPr>
                                        <m:e>
                                          <m:r>
                                            <a:rPr lang="en-US" sz="2200" i="1">
                                              <a:latin typeface="Cambria Math"/>
                                            </a:rPr>
                                            <m:t>𝑧</m:t>
                                          </m:r>
                                        </m:e>
                                        <m:sup>
                                          <m:r>
                                            <a:rPr lang="en-US" sz="2200" i="1">
                                              <a:latin typeface="Cambria Math"/>
                                            </a:rPr>
                                            <m:t>2</m:t>
                                          </m:r>
                                        </m:sup>
                                      </m:sSup>
                                    </m:sup>
                                  </m:sSup>
                                </m:e>
                              </m:d>
                            </m:e>
                            <m:sub>
                              <m:r>
                                <a:rPr lang="en-US" sz="2200" b="0" i="1" smtClean="0">
                                  <a:latin typeface="Cambria Math"/>
                                  <a:ea typeface="Cambria Math"/>
                                </a:rPr>
                                <m:t>−∞</m:t>
                              </m:r>
                            </m:sub>
                          </m:sSub>
                        </m:e>
                        <m:sup>
                          <m:r>
                            <a:rPr lang="en-US" sz="2200" i="1" smtClean="0">
                              <a:latin typeface="Cambria Math"/>
                              <a:ea typeface="Cambria Math"/>
                            </a:rPr>
                            <m:t>∞</m:t>
                          </m:r>
                        </m:sup>
                      </m:sSup>
                      <m:r>
                        <a:rPr lang="en-US" sz="2200" b="0" i="0" smtClean="0">
                          <a:latin typeface="Cambria Math"/>
                          <a:ea typeface="Cambria Math"/>
                        </a:rPr>
                        <m:t>+</m:t>
                      </m:r>
                      <m:f>
                        <m:fPr>
                          <m:ctrlPr>
                            <a:rPr lang="en-US" sz="2200" i="1">
                              <a:latin typeface="Cambria Math" panose="02040503050406030204" pitchFamily="18" charset="0"/>
                              <a:ea typeface="Cambria Math"/>
                            </a:rPr>
                          </m:ctrlPr>
                        </m:fPr>
                        <m:num>
                          <m:sSup>
                            <m:sSupPr>
                              <m:ctrlPr>
                                <a:rPr lang="en-US" sz="2200" i="1">
                                  <a:latin typeface="Cambria Math" panose="02040503050406030204" pitchFamily="18" charset="0"/>
                                  <a:ea typeface="Cambria Math"/>
                                </a:rPr>
                              </m:ctrlPr>
                            </m:sSupPr>
                            <m:e>
                              <m:r>
                                <a:rPr lang="en-US" sz="2200" i="1">
                                  <a:latin typeface="Cambria Math"/>
                                  <a:ea typeface="Cambria Math"/>
                                </a:rPr>
                                <m:t>𝜎</m:t>
                              </m:r>
                            </m:e>
                            <m:sup>
                              <m:r>
                                <a:rPr lang="en-US" sz="2200" i="1">
                                  <a:latin typeface="Cambria Math"/>
                                  <a:ea typeface="Cambria Math"/>
                                </a:rPr>
                                <m:t>2</m:t>
                              </m:r>
                            </m:sup>
                          </m:sSup>
                        </m:num>
                        <m:den>
                          <m:rad>
                            <m:radPr>
                              <m:degHide m:val="on"/>
                              <m:ctrlPr>
                                <a:rPr lang="en-US" sz="2200" i="1">
                                  <a:latin typeface="Cambria Math" panose="02040503050406030204" pitchFamily="18" charset="0"/>
                                  <a:ea typeface="Cambria Math"/>
                                </a:rPr>
                              </m:ctrlPr>
                            </m:radPr>
                            <m:deg/>
                            <m:e>
                              <m:r>
                                <a:rPr lang="en-US" sz="2200" i="1">
                                  <a:latin typeface="Cambria Math"/>
                                  <a:ea typeface="Cambria Math"/>
                                </a:rPr>
                                <m:t>2</m:t>
                              </m:r>
                              <m:r>
                                <a:rPr lang="en-US" sz="2200" i="1">
                                  <a:latin typeface="Cambria Math"/>
                                  <a:ea typeface="Cambria Math"/>
                                </a:rPr>
                                <m:t>𝜋</m:t>
                              </m:r>
                            </m:e>
                          </m:rad>
                        </m:den>
                      </m:f>
                      <m:nary>
                        <m:naryPr>
                          <m:limLoc m:val="undOvr"/>
                          <m:ctrlPr>
                            <a:rPr lang="en-US" sz="2200" i="1" smtClean="0">
                              <a:latin typeface="Cambria Math" panose="02040503050406030204" pitchFamily="18" charset="0"/>
                            </a:rPr>
                          </m:ctrlPr>
                        </m:naryPr>
                        <m:sub>
                          <m:r>
                            <m:rPr>
                              <m:brk m:alnAt="24"/>
                            </m:rPr>
                            <a:rPr lang="en-US" sz="2200" i="1">
                              <a:latin typeface="Cambria Math"/>
                            </a:rPr>
                            <m:t>−</m:t>
                          </m:r>
                          <m:r>
                            <a:rPr lang="en-US" sz="2200" i="1">
                              <a:latin typeface="Cambria Math"/>
                              <a:ea typeface="Cambria Math"/>
                            </a:rPr>
                            <m:t>∞</m:t>
                          </m:r>
                        </m:sub>
                        <m:sup>
                          <m:r>
                            <a:rPr lang="en-US" sz="2200" i="1">
                              <a:latin typeface="Cambria Math"/>
                              <a:ea typeface="Cambria Math"/>
                            </a:rPr>
                            <m:t>∞</m:t>
                          </m:r>
                        </m:sup>
                        <m:e>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2</m:t>
                                  </m:r>
                                </m:den>
                              </m:f>
                              <m:sSup>
                                <m:sSupPr>
                                  <m:ctrlPr>
                                    <a:rPr lang="en-US" sz="2200" i="1">
                                      <a:latin typeface="Cambria Math" panose="02040503050406030204" pitchFamily="18" charset="0"/>
                                    </a:rPr>
                                  </m:ctrlPr>
                                </m:sSupPr>
                                <m:e>
                                  <m:r>
                                    <a:rPr lang="en-US" sz="2200" i="1">
                                      <a:latin typeface="Cambria Math"/>
                                    </a:rPr>
                                    <m:t>𝑧</m:t>
                                  </m:r>
                                </m:e>
                                <m:sup>
                                  <m:r>
                                    <a:rPr lang="en-US" sz="2200" i="1">
                                      <a:latin typeface="Cambria Math"/>
                                    </a:rPr>
                                    <m:t>2</m:t>
                                  </m:r>
                                </m:sup>
                              </m:sSup>
                            </m:sup>
                          </m:sSup>
                        </m:e>
                      </m:nary>
                      <m:r>
                        <a:rPr lang="en-US" sz="2200" i="1">
                          <a:latin typeface="Cambria Math"/>
                        </a:rPr>
                        <m:t>𝑑𝑥</m:t>
                      </m:r>
                      <m:r>
                        <a:rPr lang="en-US" sz="2200" b="0" i="1" smtClean="0">
                          <a:latin typeface="Cambria Math"/>
                        </a:rPr>
                        <m:t>+</m:t>
                      </m:r>
                      <m:sSup>
                        <m:sSupPr>
                          <m:ctrlPr>
                            <a:rPr lang="en-US" sz="2200" b="0" i="1" smtClean="0">
                              <a:latin typeface="Cambria Math" panose="02040503050406030204" pitchFamily="18" charset="0"/>
                            </a:rPr>
                          </m:ctrlPr>
                        </m:sSupPr>
                        <m:e>
                          <m:acc>
                            <m:accPr>
                              <m:chr m:val="̅"/>
                              <m:ctrlPr>
                                <a:rPr lang="en-US" sz="2200" i="1">
                                  <a:latin typeface="Cambria Math" panose="02040503050406030204" pitchFamily="18" charset="0"/>
                                  <a:ea typeface="Cambria Math"/>
                                </a:rPr>
                              </m:ctrlPr>
                            </m:accPr>
                            <m:e>
                              <m:r>
                                <a:rPr lang="en-US" sz="2200" i="1">
                                  <a:latin typeface="Cambria Math"/>
                                  <a:ea typeface="Cambria Math"/>
                                </a:rPr>
                                <m:t>𝑥</m:t>
                              </m:r>
                            </m:e>
                          </m:acc>
                        </m:e>
                        <m:sup>
                          <m:r>
                            <a:rPr lang="en-US" sz="2200" b="0" i="1" smtClean="0">
                              <a:latin typeface="Cambria Math"/>
                            </a:rPr>
                            <m:t>2</m:t>
                          </m:r>
                        </m:sup>
                      </m:sSup>
                    </m:oMath>
                  </m:oMathPara>
                </a14:m>
                <a:endParaRPr lang="en-US" sz="2200" dirty="0"/>
              </a:p>
              <a:p>
                <a:pPr marL="0" indent="0">
                  <a:buNone/>
                </a:pPr>
                <a14:m>
                  <m:oMathPara xmlns:m="http://schemas.openxmlformats.org/officeDocument/2006/math">
                    <m:oMathParaPr>
                      <m:jc m:val="left"/>
                    </m:oMathParaPr>
                    <m:oMath xmlns:m="http://schemas.openxmlformats.org/officeDocument/2006/math">
                      <m:r>
                        <a:rPr lang="en-US" sz="2200" i="1">
                          <a:latin typeface="Cambria Math"/>
                          <a:ea typeface="Cambria Math"/>
                        </a:rPr>
                        <m:t>=</m:t>
                      </m:r>
                      <m:r>
                        <a:rPr lang="en-US" sz="2200" b="0" i="1" smtClean="0">
                          <a:latin typeface="Cambria Math"/>
                          <a:ea typeface="Cambria Math"/>
                        </a:rPr>
                        <m:t>0+</m:t>
                      </m:r>
                      <m:sSup>
                        <m:sSupPr>
                          <m:ctrlPr>
                            <a:rPr lang="en-US" sz="2200" i="1">
                              <a:latin typeface="Cambria Math" panose="02040503050406030204" pitchFamily="18" charset="0"/>
                              <a:ea typeface="Cambria Math"/>
                            </a:rPr>
                          </m:ctrlPr>
                        </m:sSupPr>
                        <m:e>
                          <m:r>
                            <a:rPr lang="en-US" sz="2200" i="1">
                              <a:latin typeface="Cambria Math"/>
                              <a:ea typeface="Cambria Math"/>
                            </a:rPr>
                            <m:t>𝜎</m:t>
                          </m:r>
                        </m:e>
                        <m:sup>
                          <m:r>
                            <a:rPr lang="en-US" sz="2200" i="1">
                              <a:latin typeface="Cambria Math"/>
                              <a:ea typeface="Cambria Math"/>
                            </a:rPr>
                            <m:t>2</m:t>
                          </m:r>
                        </m:sup>
                      </m:sSup>
                      <m:r>
                        <a:rPr lang="en-US" sz="2200" i="1">
                          <a:latin typeface="Cambria Math"/>
                        </a:rPr>
                        <m:t>+</m:t>
                      </m:r>
                      <m:sSup>
                        <m:sSupPr>
                          <m:ctrlPr>
                            <a:rPr lang="en-US" sz="2200" i="1">
                              <a:latin typeface="Cambria Math" panose="02040503050406030204" pitchFamily="18" charset="0"/>
                            </a:rPr>
                          </m:ctrlPr>
                        </m:sSupPr>
                        <m:e>
                          <m:acc>
                            <m:accPr>
                              <m:chr m:val="̅"/>
                              <m:ctrlPr>
                                <a:rPr lang="en-US" sz="2200" i="1">
                                  <a:latin typeface="Cambria Math" panose="02040503050406030204" pitchFamily="18" charset="0"/>
                                  <a:ea typeface="Cambria Math"/>
                                </a:rPr>
                              </m:ctrlPr>
                            </m:accPr>
                            <m:e>
                              <m:r>
                                <a:rPr lang="en-US" sz="2200" i="1">
                                  <a:latin typeface="Cambria Math"/>
                                  <a:ea typeface="Cambria Math"/>
                                </a:rPr>
                                <m:t>𝑥</m:t>
                              </m:r>
                            </m:e>
                          </m:acc>
                        </m:e>
                        <m:sup>
                          <m:r>
                            <a:rPr lang="en-US" sz="2200" i="1">
                              <a:latin typeface="Cambria Math"/>
                            </a:rPr>
                            <m:t>2</m:t>
                          </m:r>
                        </m:sup>
                      </m:sSup>
                    </m:oMath>
                  </m:oMathPara>
                </a14:m>
                <a:endParaRPr lang="en-US" sz="2200" dirty="0"/>
              </a:p>
              <a:p>
                <a:pPr marL="0" indent="0">
                  <a:buNone/>
                </a:pPr>
                <a14:m>
                  <m:oMathPara xmlns:m="http://schemas.openxmlformats.org/officeDocument/2006/math">
                    <m:oMathParaPr>
                      <m:jc m:val="left"/>
                    </m:oMathParaPr>
                    <m:oMath xmlns:m="http://schemas.openxmlformats.org/officeDocument/2006/math">
                      <m:sSup>
                        <m:sSupPr>
                          <m:ctrlPr>
                            <a:rPr lang="en-US" sz="2200" i="1">
                              <a:latin typeface="Cambria Math" panose="02040503050406030204" pitchFamily="18" charset="0"/>
                              <a:ea typeface="Cambria Math"/>
                            </a:rPr>
                          </m:ctrlPr>
                        </m:sSupPr>
                        <m:e>
                          <m:r>
                            <a:rPr lang="en-US" sz="2200" b="0" i="1" smtClean="0">
                              <a:latin typeface="Cambria Math"/>
                              <a:ea typeface="Cambria Math"/>
                            </a:rPr>
                            <m:t>=</m:t>
                          </m:r>
                          <m:r>
                            <a:rPr lang="en-US" sz="2200" i="1">
                              <a:latin typeface="Cambria Math"/>
                              <a:ea typeface="Cambria Math"/>
                            </a:rPr>
                            <m:t>𝜎</m:t>
                          </m:r>
                        </m:e>
                        <m:sup>
                          <m:r>
                            <a:rPr lang="en-US" sz="2200" i="1">
                              <a:latin typeface="Cambria Math"/>
                              <a:ea typeface="Cambria Math"/>
                            </a:rPr>
                            <m:t>2</m:t>
                          </m:r>
                        </m:sup>
                      </m:sSup>
                      <m:r>
                        <a:rPr lang="en-US" sz="2200" i="1">
                          <a:latin typeface="Cambria Math"/>
                        </a:rPr>
                        <m:t>+</m:t>
                      </m:r>
                      <m:sSup>
                        <m:sSupPr>
                          <m:ctrlPr>
                            <a:rPr lang="en-US" sz="2200" i="1">
                              <a:latin typeface="Cambria Math" panose="02040503050406030204" pitchFamily="18" charset="0"/>
                            </a:rPr>
                          </m:ctrlPr>
                        </m:sSupPr>
                        <m:e>
                          <m:acc>
                            <m:accPr>
                              <m:chr m:val="̅"/>
                              <m:ctrlPr>
                                <a:rPr lang="en-US" sz="2200" i="1">
                                  <a:latin typeface="Cambria Math" panose="02040503050406030204" pitchFamily="18" charset="0"/>
                                  <a:ea typeface="Cambria Math"/>
                                </a:rPr>
                              </m:ctrlPr>
                            </m:accPr>
                            <m:e>
                              <m:r>
                                <a:rPr lang="en-US" sz="2200" i="1">
                                  <a:latin typeface="Cambria Math"/>
                                  <a:ea typeface="Cambria Math"/>
                                </a:rPr>
                                <m:t>𝑥</m:t>
                              </m:r>
                            </m:e>
                          </m:acc>
                        </m:e>
                        <m:sup>
                          <m:r>
                            <a:rPr lang="en-US" sz="2200" i="1">
                              <a:latin typeface="Cambria Math"/>
                            </a:rPr>
                            <m:t>2</m:t>
                          </m:r>
                        </m:sup>
                      </m:sSup>
                    </m:oMath>
                  </m:oMathPara>
                </a14:m>
                <a:endParaRPr lang="en-US" sz="2200" dirty="0"/>
              </a:p>
              <a:p>
                <a:pPr marL="0" indent="0">
                  <a:buNone/>
                </a:pPr>
                <a:r>
                  <a:rPr lang="en-US" sz="2200" dirty="0"/>
                  <a:t>In equation(1)</a:t>
                </a:r>
              </a:p>
              <a:p>
                <a:pPr marL="0" indent="0">
                  <a:buNone/>
                </a:pPr>
                <a:r>
                  <a:rPr lang="en-US" sz="2200" dirty="0"/>
                  <a:t>Variance </a:t>
                </a:r>
                <a14:m>
                  <m:oMath xmlns:m="http://schemas.openxmlformats.org/officeDocument/2006/math">
                    <m:sSup>
                      <m:sSupPr>
                        <m:ctrlPr>
                          <a:rPr lang="en-US" sz="2200" i="1">
                            <a:latin typeface="Cambria Math" panose="02040503050406030204" pitchFamily="18" charset="0"/>
                            <a:ea typeface="Cambria Math"/>
                          </a:rPr>
                        </m:ctrlPr>
                      </m:sSupPr>
                      <m:e>
                        <m:r>
                          <a:rPr lang="en-US" sz="2200" b="0" i="1" smtClean="0">
                            <a:latin typeface="Cambria Math"/>
                            <a:ea typeface="Cambria Math"/>
                          </a:rPr>
                          <m:t>=</m:t>
                        </m:r>
                        <m:r>
                          <a:rPr lang="en-US" sz="2200" i="1">
                            <a:latin typeface="Cambria Math"/>
                            <a:ea typeface="Cambria Math"/>
                          </a:rPr>
                          <m:t>𝜎</m:t>
                        </m:r>
                      </m:e>
                      <m:sup>
                        <m:r>
                          <a:rPr lang="en-US" sz="2200" i="1">
                            <a:latin typeface="Cambria Math"/>
                            <a:ea typeface="Cambria Math"/>
                          </a:rPr>
                          <m:t>2</m:t>
                        </m:r>
                      </m:sup>
                    </m:sSup>
                    <m:r>
                      <a:rPr lang="en-US" sz="2200" i="1">
                        <a:latin typeface="Cambria Math"/>
                      </a:rPr>
                      <m:t>+</m:t>
                    </m:r>
                    <m:sSup>
                      <m:sSupPr>
                        <m:ctrlPr>
                          <a:rPr lang="en-US" sz="2200" i="1">
                            <a:latin typeface="Cambria Math" panose="02040503050406030204" pitchFamily="18" charset="0"/>
                          </a:rPr>
                        </m:ctrlPr>
                      </m:sSupPr>
                      <m:e>
                        <m:acc>
                          <m:accPr>
                            <m:chr m:val="̅"/>
                            <m:ctrlPr>
                              <a:rPr lang="en-US" sz="2200" i="1">
                                <a:latin typeface="Cambria Math" panose="02040503050406030204" pitchFamily="18" charset="0"/>
                                <a:ea typeface="Cambria Math"/>
                              </a:rPr>
                            </m:ctrlPr>
                          </m:accPr>
                          <m:e>
                            <m:r>
                              <a:rPr lang="en-US" sz="2200" i="1">
                                <a:latin typeface="Cambria Math"/>
                                <a:ea typeface="Cambria Math"/>
                              </a:rPr>
                              <m:t>𝑥</m:t>
                            </m:r>
                          </m:e>
                        </m:acc>
                      </m:e>
                      <m:sup>
                        <m:r>
                          <a:rPr lang="en-US" sz="2200" i="1">
                            <a:latin typeface="Cambria Math"/>
                          </a:rPr>
                          <m:t>2</m:t>
                        </m:r>
                      </m:sup>
                    </m:sSup>
                    <m:r>
                      <a:rPr lang="en-US" sz="2200" b="0" i="1" smtClean="0">
                        <a:latin typeface="Cambria Math"/>
                      </a:rPr>
                      <m:t>−</m:t>
                    </m:r>
                    <m:sSup>
                      <m:sSupPr>
                        <m:ctrlPr>
                          <a:rPr lang="en-US" sz="2200" i="1">
                            <a:latin typeface="Cambria Math" panose="02040503050406030204" pitchFamily="18" charset="0"/>
                          </a:rPr>
                        </m:ctrlPr>
                      </m:sSupPr>
                      <m:e>
                        <m:acc>
                          <m:accPr>
                            <m:chr m:val="̅"/>
                            <m:ctrlPr>
                              <a:rPr lang="en-US" sz="2200" i="1">
                                <a:latin typeface="Cambria Math" panose="02040503050406030204" pitchFamily="18" charset="0"/>
                                <a:ea typeface="Cambria Math"/>
                              </a:rPr>
                            </m:ctrlPr>
                          </m:accPr>
                          <m:e>
                            <m:r>
                              <a:rPr lang="en-US" sz="2200" i="1">
                                <a:latin typeface="Cambria Math"/>
                                <a:ea typeface="Cambria Math"/>
                              </a:rPr>
                              <m:t>𝑥</m:t>
                            </m:r>
                          </m:e>
                        </m:acc>
                      </m:e>
                      <m:sup>
                        <m:r>
                          <a:rPr lang="en-US" sz="2200" i="1">
                            <a:latin typeface="Cambria Math"/>
                          </a:rPr>
                          <m:t>2</m:t>
                        </m:r>
                      </m:sup>
                    </m:sSup>
                    <m:r>
                      <a:rPr lang="en-US" sz="2200" b="0" i="1" smtClean="0">
                        <a:latin typeface="Cambria Math"/>
                      </a:rPr>
                      <m:t>=</m:t>
                    </m:r>
                    <m:sSup>
                      <m:sSupPr>
                        <m:ctrlPr>
                          <a:rPr lang="en-US" sz="2200" i="1" smtClean="0">
                            <a:latin typeface="Cambria Math" panose="02040503050406030204" pitchFamily="18" charset="0"/>
                            <a:ea typeface="Cambria Math"/>
                          </a:rPr>
                        </m:ctrlPr>
                      </m:sSupPr>
                      <m:e>
                        <m:r>
                          <a:rPr lang="en-US" sz="2200" i="1">
                            <a:latin typeface="Cambria Math"/>
                            <a:ea typeface="Cambria Math"/>
                          </a:rPr>
                          <m:t>𝜎</m:t>
                        </m:r>
                      </m:e>
                      <m:sup>
                        <m:r>
                          <a:rPr lang="en-US" sz="2200" i="1">
                            <a:latin typeface="Cambria Math"/>
                            <a:ea typeface="Cambria Math"/>
                          </a:rPr>
                          <m:t>2</m:t>
                        </m:r>
                      </m:sup>
                    </m:sSup>
                  </m:oMath>
                </a14:m>
                <a:endParaRPr lang="en-US" sz="2200" dirty="0"/>
              </a:p>
              <a:p>
                <a:pPr marL="0" indent="0">
                  <a:buNone/>
                </a:pPr>
                <a:r>
                  <a:rPr lang="en-US" sz="2200" dirty="0" err="1"/>
                  <a:t>s.d.</a:t>
                </a:r>
                <a:r>
                  <a:rPr lang="en-US" sz="2200" dirty="0"/>
                  <a:t> of normal distribution is </a:t>
                </a:r>
                <a14:m>
                  <m:oMath xmlns:m="http://schemas.openxmlformats.org/officeDocument/2006/math">
                    <m:r>
                      <a:rPr lang="en-US" sz="2200" i="1">
                        <a:latin typeface="Cambria Math"/>
                        <a:ea typeface="Cambria Math"/>
                      </a:rPr>
                      <m:t>𝜎</m:t>
                    </m:r>
                  </m:oMath>
                </a14:m>
                <a:r>
                  <a:rPr lang="en-US" sz="2200" dirty="0"/>
                  <a:t>.</a:t>
                </a:r>
              </a:p>
              <a:p>
                <a:pPr marL="0" indent="0">
                  <a:buNone/>
                </a:pPr>
                <a:endParaRPr lang="en-US" sz="2200" dirty="0"/>
              </a:p>
              <a:p>
                <a:pPr marL="0" indent="0">
                  <a:buNone/>
                </a:pPr>
                <a:endParaRPr lang="en-US" sz="2200" dirty="0"/>
              </a:p>
              <a:p>
                <a:pPr marL="0" indent="0">
                  <a:buNone/>
                </a:pPr>
                <a:endParaRPr lang="en-US" sz="2200" dirty="0"/>
              </a:p>
              <a:p>
                <a:endParaRPr lang="en-US" sz="2200" dirty="0"/>
              </a:p>
              <a:p>
                <a:endParaRPr lang="en-US" sz="2200"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963" b="-42722"/>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a:ln>
                  <a:noFill/>
                </a:ln>
                <a:solidFill>
                  <a:schemeClr val="dk1"/>
                </a:solidFill>
                <a:effectLst/>
                <a:uLnTx/>
                <a:uFillTx/>
                <a:latin typeface="+mn-lt"/>
                <a:ea typeface="+mn-ea"/>
                <a:cs typeface="+mn-cs"/>
              </a:rPr>
              <a:t>Cont</a:t>
            </a:r>
            <a:r>
              <a:rPr lang="en-US" sz="2400" b="1" dirty="0"/>
              <a:t>... (CO4)</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7">
            <a:extLst>
              <a:ext uri="{FF2B5EF4-FFF2-40B4-BE49-F238E27FC236}">
                <a16:creationId xmlns:a16="http://schemas.microsoft.com/office/drawing/2014/main" id="{462F49E4-B4E6-436C-B70F-76540C0167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71600" cy="685801"/>
          </a:xfrm>
          <a:prstGeom prst="rect">
            <a:avLst/>
          </a:prstGeom>
        </p:spPr>
      </p:pic>
      <p:sp>
        <p:nvSpPr>
          <p:cNvPr id="5" name="Footer Placeholder 4">
            <a:extLst>
              <a:ext uri="{FF2B5EF4-FFF2-40B4-BE49-F238E27FC236}">
                <a16:creationId xmlns:a16="http://schemas.microsoft.com/office/drawing/2014/main" id="{71EBD92A-AF6E-4792-9B02-BF5758CCE0CE}"/>
              </a:ext>
            </a:extLst>
          </p:cNvPr>
          <p:cNvSpPr>
            <a:spLocks noGrp="1"/>
          </p:cNvSpPr>
          <p:nvPr>
            <p:ph type="ftr" sz="quarter" idx="11"/>
          </p:nvPr>
        </p:nvSpPr>
        <p:spPr/>
        <p:txBody>
          <a:bodyPr/>
          <a:lstStyle/>
          <a:p>
            <a:r>
              <a:rPr lang="en-US"/>
              <a:t>Faculty Name   Kunti Mishra   Unit IV</a:t>
            </a:r>
            <a:endParaRPr lang="en-US" dirty="0"/>
          </a:p>
        </p:txBody>
      </p:sp>
      <p:sp>
        <p:nvSpPr>
          <p:cNvPr id="2" name="Date Placeholder 1">
            <a:extLst>
              <a:ext uri="{FF2B5EF4-FFF2-40B4-BE49-F238E27FC236}">
                <a16:creationId xmlns:a16="http://schemas.microsoft.com/office/drawing/2014/main" id="{9023B29D-B844-4B20-B96E-AC5662EDAD12}"/>
              </a:ext>
            </a:extLst>
          </p:cNvPr>
          <p:cNvSpPr>
            <a:spLocks noGrp="1"/>
          </p:cNvSpPr>
          <p:nvPr>
            <p:ph type="dt" sz="half" idx="10"/>
          </p:nvPr>
        </p:nvSpPr>
        <p:spPr/>
        <p:txBody>
          <a:bodyPr/>
          <a:lstStyle/>
          <a:p>
            <a:fld id="{D109F16B-E25E-4C46-A332-7DAAF1FD4D14}" type="datetime1">
              <a:rPr lang="en-US" smtClean="0"/>
              <a:t>1/6/2023</a:t>
            </a:fld>
            <a:endParaRPr lang="en-US"/>
          </a:p>
        </p:txBody>
      </p:sp>
    </p:spTree>
    <p:extLst>
      <p:ext uri="{BB962C8B-B14F-4D97-AF65-F5344CB8AC3E}">
        <p14:creationId xmlns:p14="http://schemas.microsoft.com/office/powerpoint/2010/main" val="19246671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dirty="0"/>
                  <a:t>Q1. A sample of 100 dry battery cells tested to find the length of the life produced the following results :</a:t>
                </a:r>
              </a:p>
              <a:p>
                <a:pPr marL="0" indent="0">
                  <a:buNone/>
                </a:pPr>
                <a14:m>
                  <m:oMathPara xmlns:m="http://schemas.openxmlformats.org/officeDocument/2006/math">
                    <m:oMathParaPr>
                      <m:jc m:val="centerGroup"/>
                    </m:oMathParaPr>
                    <m:oMath xmlns:m="http://schemas.openxmlformats.org/officeDocument/2006/math">
                      <m:acc>
                        <m:accPr>
                          <m:chr m:val="̅"/>
                          <m:ctrlPr>
                            <a:rPr lang="en-US" sz="2200" i="1" smtClean="0">
                              <a:latin typeface="Cambria Math" panose="02040503050406030204" pitchFamily="18" charset="0"/>
                            </a:rPr>
                          </m:ctrlPr>
                        </m:accPr>
                        <m:e>
                          <m:r>
                            <a:rPr lang="en-US" sz="2200" b="0" i="1" smtClean="0">
                              <a:latin typeface="Cambria Math"/>
                            </a:rPr>
                            <m:t>𝑥</m:t>
                          </m:r>
                        </m:e>
                      </m:acc>
                      <m:r>
                        <a:rPr lang="en-US" sz="2200" b="0" i="1" smtClean="0">
                          <a:latin typeface="Cambria Math"/>
                        </a:rPr>
                        <m:t>=12 </m:t>
                      </m:r>
                      <m:r>
                        <a:rPr lang="en-US" sz="2200" b="0" i="1" smtClean="0">
                          <a:latin typeface="Cambria Math"/>
                        </a:rPr>
                        <m:t>h𝑜𝑢𝑟𝑠</m:t>
                      </m:r>
                      <m:r>
                        <a:rPr lang="en-US" sz="2200" b="0" i="1" smtClean="0">
                          <a:latin typeface="Cambria Math"/>
                        </a:rPr>
                        <m:t>, </m:t>
                      </m:r>
                      <m:r>
                        <a:rPr lang="en-US" sz="2200" b="0" i="1" smtClean="0">
                          <a:latin typeface="Cambria Math"/>
                          <a:ea typeface="Cambria Math"/>
                        </a:rPr>
                        <m:t>𝜎</m:t>
                      </m:r>
                      <m:r>
                        <a:rPr lang="en-US" sz="2200" b="0" i="1" smtClean="0">
                          <a:latin typeface="Cambria Math"/>
                          <a:ea typeface="Cambria Math"/>
                        </a:rPr>
                        <m:t>=3 </m:t>
                      </m:r>
                      <m:r>
                        <a:rPr lang="en-US" sz="2200" b="0" i="1" smtClean="0">
                          <a:latin typeface="Cambria Math"/>
                          <a:ea typeface="Cambria Math"/>
                        </a:rPr>
                        <m:t>h𝑜𝑢𝑟𝑠</m:t>
                      </m:r>
                    </m:oMath>
                  </m:oMathPara>
                </a14:m>
                <a:endParaRPr lang="en-US" sz="2200" b="0" dirty="0">
                  <a:ea typeface="Cambria Math"/>
                </a:endParaRPr>
              </a:p>
              <a:p>
                <a:pPr marL="0" indent="0">
                  <a:buNone/>
                </a:pPr>
                <a:r>
                  <a:rPr lang="en-US" sz="2200" dirty="0"/>
                  <a:t>Assuming the data to be normally distributed, what percentage of battery cells are expected to have life </a:t>
                </a:r>
              </a:p>
              <a:p>
                <a:pPr marL="514350" indent="-514350">
                  <a:buFont typeface="+mj-lt"/>
                  <a:buAutoNum type="romanLcPeriod"/>
                </a:pPr>
                <a:r>
                  <a:rPr lang="en-US" sz="2200" dirty="0"/>
                  <a:t>More than 15 hours</a:t>
                </a:r>
              </a:p>
              <a:p>
                <a:pPr marL="514350" indent="-514350">
                  <a:buFont typeface="+mj-lt"/>
                  <a:buAutoNum type="romanLcPeriod"/>
                </a:pPr>
                <a:r>
                  <a:rPr lang="en-US" sz="2200" dirty="0"/>
                  <a:t>Less than 6 hours</a:t>
                </a:r>
              </a:p>
              <a:p>
                <a:pPr marL="514350" indent="-514350">
                  <a:buFont typeface="+mj-lt"/>
                  <a:buAutoNum type="romanLcPeriod"/>
                </a:pPr>
                <a:r>
                  <a:rPr lang="en-US" sz="2200" dirty="0"/>
                  <a:t>b</a:t>
                </a:r>
                <a14:m>
                  <m:oMath xmlns:m="http://schemas.openxmlformats.org/officeDocument/2006/math">
                    <m:r>
                      <m:rPr>
                        <m:sty m:val="p"/>
                      </m:rPr>
                      <a:rPr lang="en-US" sz="2200" i="0">
                        <a:latin typeface="Cambria Math"/>
                      </a:rPr>
                      <m:t>etween</m:t>
                    </m:r>
                    <m:r>
                      <a:rPr lang="en-US" sz="2200" i="0">
                        <a:latin typeface="Cambria Math"/>
                      </a:rPr>
                      <m:t> 10 </m:t>
                    </m:r>
                    <m:r>
                      <m:rPr>
                        <m:sty m:val="p"/>
                      </m:rPr>
                      <a:rPr lang="en-US" sz="2200" i="0">
                        <a:latin typeface="Cambria Math"/>
                      </a:rPr>
                      <m:t>and</m:t>
                    </m:r>
                    <m:r>
                      <a:rPr lang="en-US" sz="2200" i="0">
                        <a:latin typeface="Cambria Math"/>
                      </a:rPr>
                      <m:t> 14 </m:t>
                    </m:r>
                    <m:r>
                      <m:rPr>
                        <m:sty m:val="p"/>
                      </m:rPr>
                      <a:rPr lang="en-US" sz="2200" i="0">
                        <a:latin typeface="Cambria Math"/>
                      </a:rPr>
                      <m:t>hours</m:t>
                    </m:r>
                  </m:oMath>
                </a14:m>
                <a:endParaRPr lang="en-US" sz="2200" dirty="0"/>
              </a:p>
              <a:p>
                <a:pPr marL="0" indent="0">
                  <a:buNone/>
                </a:pPr>
                <a:r>
                  <a:rPr lang="en-US" sz="2200" dirty="0"/>
                  <a:t>Solution: x denotes the life of dry battery cells .</a:t>
                </a:r>
              </a:p>
              <a:p>
                <a:pPr marL="0" indent="0">
                  <a:buNone/>
                </a:pPr>
                <a:r>
                  <a:rPr lang="en-US" sz="2200" b="0" dirty="0"/>
                  <a:t>And </a:t>
                </a:r>
                <a14:m>
                  <m:oMath xmlns:m="http://schemas.openxmlformats.org/officeDocument/2006/math">
                    <m:r>
                      <a:rPr lang="en-US" sz="2200" b="0" i="1" smtClean="0">
                        <a:latin typeface="Cambria Math"/>
                      </a:rPr>
                      <m:t>𝑧</m:t>
                    </m:r>
                    <m:r>
                      <a:rPr lang="en-US" sz="2200" b="0" i="1" smtClean="0">
                        <a:latin typeface="Cambria Math"/>
                      </a:rPr>
                      <m:t>=</m:t>
                    </m:r>
                    <m:f>
                      <m:fPr>
                        <m:ctrlPr>
                          <a:rPr lang="en-US" sz="2200" i="1">
                            <a:latin typeface="Cambria Math" panose="02040503050406030204" pitchFamily="18" charset="0"/>
                          </a:rPr>
                        </m:ctrlPr>
                      </m:fPr>
                      <m:num>
                        <m:r>
                          <a:rPr lang="en-US" sz="2200" i="1">
                            <a:latin typeface="Cambria Math"/>
                          </a:rPr>
                          <m:t>𝑥</m:t>
                        </m:r>
                        <m:r>
                          <a:rPr lang="en-US" sz="2200" i="1">
                            <a:latin typeface="Cambria Math"/>
                          </a:rPr>
                          <m:t>−</m:t>
                        </m:r>
                        <m:acc>
                          <m:accPr>
                            <m:chr m:val="̅"/>
                            <m:ctrlPr>
                              <a:rPr lang="en-US" sz="2200" i="1">
                                <a:latin typeface="Cambria Math" panose="02040503050406030204" pitchFamily="18" charset="0"/>
                                <a:ea typeface="Cambria Math"/>
                              </a:rPr>
                            </m:ctrlPr>
                          </m:accPr>
                          <m:e>
                            <m:r>
                              <a:rPr lang="en-US" sz="2200" i="1">
                                <a:latin typeface="Cambria Math"/>
                                <a:ea typeface="Cambria Math"/>
                              </a:rPr>
                              <m:t>𝑥</m:t>
                            </m:r>
                          </m:e>
                        </m:acc>
                      </m:num>
                      <m:den>
                        <m:r>
                          <a:rPr lang="en-US" sz="2200" i="1">
                            <a:latin typeface="Cambria Math"/>
                            <a:ea typeface="Cambria Math"/>
                          </a:rPr>
                          <m:t>𝜎</m:t>
                        </m:r>
                      </m:den>
                    </m:f>
                    <m:r>
                      <a:rPr lang="en-US" sz="2200" b="0" i="1" smtClean="0">
                        <a:latin typeface="Cambria Math"/>
                        <a:ea typeface="Cambria Math"/>
                      </a:rPr>
                      <m:t>=</m:t>
                    </m:r>
                    <m:f>
                      <m:fPr>
                        <m:ctrlPr>
                          <a:rPr lang="en-US" sz="2200" i="1">
                            <a:latin typeface="Cambria Math" panose="02040503050406030204" pitchFamily="18" charset="0"/>
                          </a:rPr>
                        </m:ctrlPr>
                      </m:fPr>
                      <m:num>
                        <m:r>
                          <a:rPr lang="en-US" sz="2200" i="1">
                            <a:latin typeface="Cambria Math"/>
                          </a:rPr>
                          <m:t>𝑥</m:t>
                        </m:r>
                        <m:r>
                          <a:rPr lang="en-US" sz="2200" i="1">
                            <a:latin typeface="Cambria Math"/>
                          </a:rPr>
                          <m:t>−12</m:t>
                        </m:r>
                      </m:num>
                      <m:den>
                        <m:r>
                          <a:rPr lang="en-US" sz="2200" b="0" i="1" smtClean="0">
                            <a:latin typeface="Cambria Math"/>
                            <a:ea typeface="Cambria Math"/>
                          </a:rPr>
                          <m:t>3</m:t>
                        </m:r>
                      </m:den>
                    </m:f>
                  </m:oMath>
                </a14:m>
                <a:endParaRPr lang="en-US" sz="2200" dirty="0"/>
              </a:p>
              <a:p>
                <a:pPr marL="0" indent="0">
                  <a:buNone/>
                </a:pPr>
                <a:r>
                  <a:rPr lang="en-US" sz="2200" dirty="0"/>
                  <a:t>i.	When </a:t>
                </a:r>
                <a14:m>
                  <m:oMath xmlns:m="http://schemas.openxmlformats.org/officeDocument/2006/math">
                    <m:r>
                      <m:rPr>
                        <m:sty m:val="p"/>
                      </m:rPr>
                      <a:rPr lang="en-US" sz="2200" b="0" i="0" smtClean="0">
                        <a:latin typeface="Cambria Math"/>
                        <a:ea typeface="Cambria Math"/>
                      </a:rPr>
                      <m:t>x</m:t>
                    </m:r>
                    <m:r>
                      <a:rPr lang="en-US" sz="2200">
                        <a:latin typeface="Cambria Math"/>
                        <a:ea typeface="Cambria Math"/>
                      </a:rPr>
                      <m:t>=</m:t>
                    </m:r>
                    <m:r>
                      <a:rPr lang="en-US" sz="2200" b="0" i="0" smtClean="0">
                        <a:latin typeface="Cambria Math"/>
                        <a:ea typeface="Cambria Math"/>
                      </a:rPr>
                      <m:t>15 </m:t>
                    </m:r>
                    <m:r>
                      <m:rPr>
                        <m:sty m:val="p"/>
                      </m:rPr>
                      <a:rPr lang="en-US" sz="2200" b="0" i="0" smtClean="0">
                        <a:latin typeface="Cambria Math"/>
                        <a:ea typeface="Cambria Math"/>
                      </a:rPr>
                      <m:t>then</m:t>
                    </m:r>
                    <m:r>
                      <a:rPr lang="en-US" sz="2200" b="0" i="0" smtClean="0">
                        <a:latin typeface="Cambria Math"/>
                        <a:ea typeface="Cambria Math"/>
                      </a:rPr>
                      <m:t> </m:t>
                    </m:r>
                    <m:r>
                      <m:rPr>
                        <m:sty m:val="p"/>
                      </m:rPr>
                      <a:rPr lang="en-US" sz="2200" b="0" i="0" smtClean="0">
                        <a:latin typeface="Cambria Math"/>
                        <a:ea typeface="Cambria Math"/>
                      </a:rPr>
                      <m:t>z</m:t>
                    </m:r>
                    <m:r>
                      <a:rPr lang="en-US" sz="2200" b="0" i="0" smtClean="0">
                        <a:latin typeface="Cambria Math"/>
                        <a:ea typeface="Cambria Math"/>
                      </a:rPr>
                      <m:t>=1</m:t>
                    </m:r>
                  </m:oMath>
                </a14:m>
                <a:endParaRPr lang="en-US" sz="2200" dirty="0"/>
              </a:p>
              <a:p>
                <a:endParaRPr lang="en-US" sz="2200"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1037" t="-809" b="-18194"/>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7"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mn-lt"/>
                <a:ea typeface="+mn-ea"/>
                <a:cs typeface="+mn-cs"/>
              </a:rPr>
              <a:t>Problem</a:t>
            </a:r>
            <a:r>
              <a:rPr kumimoji="0" lang="en-US" sz="2400" b="1" i="0" u="none" strike="noStrike" kern="1200" cap="none" spc="0" normalizeH="0" noProof="0" dirty="0">
                <a:ln>
                  <a:noFill/>
                </a:ln>
                <a:solidFill>
                  <a:schemeClr val="dk1"/>
                </a:solidFill>
                <a:effectLst/>
                <a:uLnTx/>
                <a:uFillTx/>
                <a:latin typeface="+mn-lt"/>
                <a:ea typeface="+mn-ea"/>
                <a:cs typeface="+mn-cs"/>
              </a:rPr>
              <a:t> based on Normal </a:t>
            </a:r>
          </a:p>
          <a:p>
            <a:pPr lvl="0" algn="ctr">
              <a:spcBef>
                <a:spcPct val="0"/>
              </a:spcBef>
              <a:defRPr/>
            </a:pPr>
            <a:r>
              <a:rPr kumimoji="0" lang="en-US" sz="2400" b="1" i="0" u="none" strike="noStrike" kern="1200" cap="none" spc="0" normalizeH="0" noProof="0" dirty="0">
                <a:ln>
                  <a:noFill/>
                </a:ln>
                <a:solidFill>
                  <a:schemeClr val="dk1"/>
                </a:solidFill>
                <a:effectLst/>
                <a:uLnTx/>
                <a:uFillTx/>
                <a:latin typeface="+mn-lt"/>
                <a:ea typeface="+mn-ea"/>
                <a:cs typeface="+mn-cs"/>
              </a:rPr>
              <a:t>distribution</a:t>
            </a:r>
            <a:r>
              <a:rPr lang="en-US" sz="2400" b="1" dirty="0"/>
              <a:t>(CO4)</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7">
            <a:extLst>
              <a:ext uri="{FF2B5EF4-FFF2-40B4-BE49-F238E27FC236}">
                <a16:creationId xmlns:a16="http://schemas.microsoft.com/office/drawing/2014/main" id="{C59909C3-A322-4EFA-9032-BE90530BC1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71600" cy="685801"/>
          </a:xfrm>
          <a:prstGeom prst="rect">
            <a:avLst/>
          </a:prstGeom>
        </p:spPr>
      </p:pic>
      <p:sp>
        <p:nvSpPr>
          <p:cNvPr id="5" name="Footer Placeholder 4">
            <a:extLst>
              <a:ext uri="{FF2B5EF4-FFF2-40B4-BE49-F238E27FC236}">
                <a16:creationId xmlns:a16="http://schemas.microsoft.com/office/drawing/2014/main" id="{1BFD74E0-F635-4D56-823D-0E47C90C20C7}"/>
              </a:ext>
            </a:extLst>
          </p:cNvPr>
          <p:cNvSpPr>
            <a:spLocks noGrp="1"/>
          </p:cNvSpPr>
          <p:nvPr>
            <p:ph type="ftr" sz="quarter" idx="11"/>
          </p:nvPr>
        </p:nvSpPr>
        <p:spPr/>
        <p:txBody>
          <a:bodyPr/>
          <a:lstStyle/>
          <a:p>
            <a:r>
              <a:rPr lang="en-US"/>
              <a:t>Faculty Name   Kunti Mishra   Unit IV</a:t>
            </a:r>
            <a:endParaRPr lang="en-US" dirty="0"/>
          </a:p>
        </p:txBody>
      </p:sp>
      <p:sp>
        <p:nvSpPr>
          <p:cNvPr id="2" name="Date Placeholder 1">
            <a:extLst>
              <a:ext uri="{FF2B5EF4-FFF2-40B4-BE49-F238E27FC236}">
                <a16:creationId xmlns:a16="http://schemas.microsoft.com/office/drawing/2014/main" id="{A296BAD4-3A05-44E4-909D-1330790FDE3D}"/>
              </a:ext>
            </a:extLst>
          </p:cNvPr>
          <p:cNvSpPr>
            <a:spLocks noGrp="1"/>
          </p:cNvSpPr>
          <p:nvPr>
            <p:ph type="dt" sz="half" idx="10"/>
          </p:nvPr>
        </p:nvSpPr>
        <p:spPr/>
        <p:txBody>
          <a:bodyPr/>
          <a:lstStyle/>
          <a:p>
            <a:fld id="{6BA8E1A8-5C78-4D07-837E-B004B051C78F}" type="datetime1">
              <a:rPr lang="en-US" smtClean="0"/>
              <a:t>1/6/2023</a:t>
            </a:fld>
            <a:endParaRPr lang="en-US"/>
          </a:p>
        </p:txBody>
      </p:sp>
    </p:spTree>
    <p:extLst>
      <p:ext uri="{BB962C8B-B14F-4D97-AF65-F5344CB8AC3E}">
        <p14:creationId xmlns:p14="http://schemas.microsoft.com/office/powerpoint/2010/main" val="36454272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pPr marL="0" indent="0">
                  <a:buNone/>
                </a:pPr>
                <a:r>
                  <a:rPr lang="en-US" sz="2200" dirty="0"/>
                  <a:t>Therefore </a:t>
                </a:r>
                <a14:m>
                  <m:oMath xmlns:m="http://schemas.openxmlformats.org/officeDocument/2006/math">
                    <m:r>
                      <a:rPr lang="en-US" sz="2200" b="0" i="1" smtClean="0">
                        <a:latin typeface="Cambria Math"/>
                      </a:rPr>
                      <m:t>𝑃</m:t>
                    </m:r>
                    <m:d>
                      <m:dPr>
                        <m:ctrlPr>
                          <a:rPr lang="en-US" sz="2200" b="0" i="1" smtClean="0">
                            <a:latin typeface="Cambria Math" panose="02040503050406030204" pitchFamily="18" charset="0"/>
                          </a:rPr>
                        </m:ctrlPr>
                      </m:dPr>
                      <m:e>
                        <m:r>
                          <a:rPr lang="en-US" sz="2200" b="0" i="1" smtClean="0">
                            <a:latin typeface="Cambria Math"/>
                          </a:rPr>
                          <m:t>𝑥</m:t>
                        </m:r>
                        <m:r>
                          <a:rPr lang="en-US" sz="2200" b="0" i="1" smtClean="0">
                            <a:latin typeface="Cambria Math"/>
                          </a:rPr>
                          <m:t>&gt;15</m:t>
                        </m:r>
                      </m:e>
                    </m:d>
                    <m:r>
                      <a:rPr lang="en-US" sz="2200" b="0" i="1" smtClean="0">
                        <a:latin typeface="Cambria Math"/>
                      </a:rPr>
                      <m:t>=</m:t>
                    </m:r>
                    <m:r>
                      <a:rPr lang="en-US" sz="2200" b="0" i="1" smtClean="0">
                        <a:latin typeface="Cambria Math"/>
                      </a:rPr>
                      <m:t>𝑃</m:t>
                    </m:r>
                    <m:r>
                      <a:rPr lang="en-US" sz="2200" b="0" i="1" smtClean="0">
                        <a:latin typeface="Cambria Math"/>
                      </a:rPr>
                      <m:t>(</m:t>
                    </m:r>
                    <m:r>
                      <a:rPr lang="en-US" sz="2200" b="0" i="1" smtClean="0">
                        <a:latin typeface="Cambria Math"/>
                      </a:rPr>
                      <m:t>𝑧</m:t>
                    </m:r>
                    <m:r>
                      <a:rPr lang="en-US" sz="2200" b="0" i="1" smtClean="0">
                        <a:latin typeface="Cambria Math"/>
                      </a:rPr>
                      <m:t>&gt;1)</m:t>
                    </m:r>
                  </m:oMath>
                </a14:m>
                <a:endParaRPr lang="en-US" sz="2200" dirty="0"/>
              </a:p>
              <a:p>
                <a:pPr marL="0" indent="0">
                  <a:buNone/>
                </a:pPr>
                <a14:m>
                  <m:oMathPara xmlns:m="http://schemas.openxmlformats.org/officeDocument/2006/math">
                    <m:oMathParaPr>
                      <m:jc m:val="left"/>
                    </m:oMathParaPr>
                    <m:oMath xmlns:m="http://schemas.openxmlformats.org/officeDocument/2006/math">
                      <m:r>
                        <a:rPr lang="en-US" sz="2200" i="1" smtClean="0">
                          <a:latin typeface="Cambria Math"/>
                          <a:ea typeface="Cambria Math"/>
                        </a:rPr>
                        <m:t>=</m:t>
                      </m:r>
                      <m:r>
                        <a:rPr lang="en-US" sz="2200" b="0" i="1" smtClean="0">
                          <a:latin typeface="Cambria Math"/>
                          <a:ea typeface="Cambria Math"/>
                        </a:rPr>
                        <m:t>𝑃</m:t>
                      </m:r>
                      <m:d>
                        <m:dPr>
                          <m:ctrlPr>
                            <a:rPr lang="en-US" sz="2200" b="0" i="1" smtClean="0">
                              <a:latin typeface="Cambria Math" panose="02040503050406030204" pitchFamily="18" charset="0"/>
                              <a:ea typeface="Cambria Math"/>
                            </a:rPr>
                          </m:ctrlPr>
                        </m:dPr>
                        <m:e>
                          <m:r>
                            <a:rPr lang="en-US" sz="2200" b="0" i="1" smtClean="0">
                              <a:latin typeface="Cambria Math"/>
                              <a:ea typeface="Cambria Math"/>
                            </a:rPr>
                            <m:t>0&lt;</m:t>
                          </m:r>
                          <m:r>
                            <a:rPr lang="en-US" sz="2200" b="0" i="1" smtClean="0">
                              <a:latin typeface="Cambria Math"/>
                              <a:ea typeface="Cambria Math"/>
                            </a:rPr>
                            <m:t>𝑧</m:t>
                          </m:r>
                          <m:r>
                            <a:rPr lang="en-US" sz="2200" b="0" i="1" smtClean="0">
                              <a:latin typeface="Cambria Math"/>
                              <a:ea typeface="Cambria Math"/>
                            </a:rPr>
                            <m:t>&lt;∞</m:t>
                          </m:r>
                        </m:e>
                      </m:d>
                      <m:r>
                        <a:rPr lang="en-US" sz="2200" b="0" i="1" smtClean="0">
                          <a:latin typeface="Cambria Math"/>
                          <a:ea typeface="Cambria Math"/>
                        </a:rPr>
                        <m:t>−</m:t>
                      </m:r>
                      <m:r>
                        <a:rPr lang="en-US" sz="2200" b="0" i="1" smtClean="0">
                          <a:latin typeface="Cambria Math"/>
                          <a:ea typeface="Cambria Math"/>
                        </a:rPr>
                        <m:t>𝑃</m:t>
                      </m:r>
                      <m:d>
                        <m:dPr>
                          <m:ctrlPr>
                            <a:rPr lang="en-US" sz="2200" b="0" i="1" smtClean="0">
                              <a:latin typeface="Cambria Math" panose="02040503050406030204" pitchFamily="18" charset="0"/>
                              <a:ea typeface="Cambria Math"/>
                            </a:rPr>
                          </m:ctrlPr>
                        </m:dPr>
                        <m:e>
                          <m:r>
                            <a:rPr lang="en-US" sz="2200" b="0" i="1" smtClean="0">
                              <a:latin typeface="Cambria Math"/>
                              <a:ea typeface="Cambria Math"/>
                            </a:rPr>
                            <m:t>0&lt;</m:t>
                          </m:r>
                          <m:r>
                            <a:rPr lang="en-US" sz="2200" b="0" i="1" smtClean="0">
                              <a:latin typeface="Cambria Math"/>
                              <a:ea typeface="Cambria Math"/>
                            </a:rPr>
                            <m:t>𝑧</m:t>
                          </m:r>
                          <m:r>
                            <a:rPr lang="en-US" sz="2200" b="0" i="1" smtClean="0">
                              <a:latin typeface="Cambria Math"/>
                              <a:ea typeface="Cambria Math"/>
                            </a:rPr>
                            <m:t>&lt;1</m:t>
                          </m:r>
                        </m:e>
                      </m:d>
                    </m:oMath>
                  </m:oMathPara>
                </a14:m>
                <a:endParaRPr lang="en-US" sz="2200" b="0" i="1" dirty="0">
                  <a:latin typeface="Cambria Math"/>
                  <a:ea typeface="Cambria Math"/>
                </a:endParaRPr>
              </a:p>
              <a:p>
                <a:pPr marL="0" indent="0">
                  <a:buNone/>
                </a:pPr>
                <a14:m>
                  <m:oMathPara xmlns:m="http://schemas.openxmlformats.org/officeDocument/2006/math">
                    <m:oMathParaPr>
                      <m:jc m:val="left"/>
                    </m:oMathParaPr>
                    <m:oMath xmlns:m="http://schemas.openxmlformats.org/officeDocument/2006/math">
                      <m:r>
                        <a:rPr lang="en-US" sz="2200" i="1">
                          <a:latin typeface="Cambria Math"/>
                          <a:ea typeface="Cambria Math"/>
                        </a:rPr>
                        <m:t>=</m:t>
                      </m:r>
                      <m:r>
                        <a:rPr lang="en-US" sz="2200" b="0" i="1" smtClean="0">
                          <a:latin typeface="Cambria Math"/>
                          <a:ea typeface="Cambria Math"/>
                        </a:rPr>
                        <m:t>0.5</m:t>
                      </m:r>
                      <m:r>
                        <a:rPr lang="en-US" sz="2200" i="1">
                          <a:latin typeface="Cambria Math"/>
                          <a:ea typeface="Cambria Math"/>
                        </a:rPr>
                        <m:t>−</m:t>
                      </m:r>
                      <m:r>
                        <a:rPr lang="en-US" sz="2200" b="0" i="0" smtClean="0">
                          <a:latin typeface="Cambria Math"/>
                          <a:ea typeface="Cambria Math"/>
                        </a:rPr>
                        <m:t>0.3413=0.1587=15.87%</m:t>
                      </m:r>
                    </m:oMath>
                  </m:oMathPara>
                </a14:m>
                <a:endParaRPr lang="en-US" sz="2200" dirty="0">
                  <a:ea typeface="Cambria Math"/>
                </a:endParaRPr>
              </a:p>
              <a:p>
                <a:pPr marL="0" indent="0">
                  <a:buNone/>
                </a:pPr>
                <a:endParaRPr lang="en-US" sz="2200" dirty="0">
                  <a:ea typeface="Cambria Math"/>
                </a:endParaRPr>
              </a:p>
              <a:p>
                <a:pPr marL="0" indent="0">
                  <a:buNone/>
                </a:pPr>
                <a:endParaRPr lang="en-US" sz="2200" dirty="0">
                  <a:ea typeface="Cambria Math"/>
                </a:endParaRPr>
              </a:p>
              <a:p>
                <a:pPr marL="514350" indent="-514350">
                  <a:buAutoNum type="romanLcPeriod" startAt="2"/>
                </a:pPr>
                <a:r>
                  <a:rPr lang="en-US" sz="2200" dirty="0">
                    <a:ea typeface="Cambria Math"/>
                  </a:rPr>
                  <a:t>When </a:t>
                </a:r>
                <a14:m>
                  <m:oMath xmlns:m="http://schemas.openxmlformats.org/officeDocument/2006/math">
                    <m:r>
                      <m:rPr>
                        <m:sty m:val="p"/>
                      </m:rPr>
                      <a:rPr lang="en-US" sz="2200">
                        <a:latin typeface="Cambria Math"/>
                        <a:ea typeface="Cambria Math"/>
                      </a:rPr>
                      <m:t>x</m:t>
                    </m:r>
                    <m:r>
                      <a:rPr lang="en-US" sz="2200">
                        <a:latin typeface="Cambria Math"/>
                        <a:ea typeface="Cambria Math"/>
                      </a:rPr>
                      <m:t>=6 </m:t>
                    </m:r>
                    <m:r>
                      <m:rPr>
                        <m:sty m:val="p"/>
                      </m:rPr>
                      <a:rPr lang="en-US" sz="2200">
                        <a:latin typeface="Cambria Math"/>
                        <a:ea typeface="Cambria Math"/>
                      </a:rPr>
                      <m:t>then</m:t>
                    </m:r>
                    <m:r>
                      <a:rPr lang="en-US" sz="2200">
                        <a:latin typeface="Cambria Math"/>
                        <a:ea typeface="Cambria Math"/>
                      </a:rPr>
                      <m:t> </m:t>
                    </m:r>
                    <m:r>
                      <m:rPr>
                        <m:sty m:val="p"/>
                      </m:rPr>
                      <a:rPr lang="en-US" sz="2200">
                        <a:latin typeface="Cambria Math"/>
                        <a:ea typeface="Cambria Math"/>
                      </a:rPr>
                      <m:t>z</m:t>
                    </m:r>
                    <m:r>
                      <a:rPr lang="en-US" sz="2200">
                        <a:latin typeface="Cambria Math"/>
                        <a:ea typeface="Cambria Math"/>
                      </a:rPr>
                      <m:t>=−2</m:t>
                    </m:r>
                  </m:oMath>
                </a14:m>
                <a:endParaRPr lang="en-US" sz="2200" dirty="0"/>
              </a:p>
              <a:p>
                <a:pPr marL="0" indent="0">
                  <a:buNone/>
                </a:pPr>
                <a:r>
                  <a:rPr lang="en-US" sz="2200" dirty="0"/>
                  <a:t>Therefore </a:t>
                </a:r>
                <a:endParaRPr lang="en-US" sz="2200" i="1" dirty="0">
                  <a:latin typeface="Cambria Math"/>
                </a:endParaRPr>
              </a:p>
              <a:p>
                <a:pPr marL="0" indent="0">
                  <a:buNone/>
                </a:pPr>
                <a14:m>
                  <m:oMathPara xmlns:m="http://schemas.openxmlformats.org/officeDocument/2006/math">
                    <m:oMathParaPr>
                      <m:jc m:val="left"/>
                    </m:oMathParaPr>
                    <m:oMath xmlns:m="http://schemas.openxmlformats.org/officeDocument/2006/math">
                      <m:r>
                        <a:rPr lang="en-US" sz="2200" i="1">
                          <a:latin typeface="Cambria Math"/>
                        </a:rPr>
                        <m:t>𝑃</m:t>
                      </m:r>
                      <m:d>
                        <m:dPr>
                          <m:ctrlPr>
                            <a:rPr lang="en-US" sz="2200" i="1">
                              <a:latin typeface="Cambria Math" panose="02040503050406030204" pitchFamily="18" charset="0"/>
                            </a:rPr>
                          </m:ctrlPr>
                        </m:dPr>
                        <m:e>
                          <m:r>
                            <a:rPr lang="en-US" sz="2200" i="1">
                              <a:latin typeface="Cambria Math"/>
                            </a:rPr>
                            <m:t>𝑥</m:t>
                          </m:r>
                          <m:r>
                            <a:rPr lang="en-US" sz="2200" b="0" i="1" smtClean="0">
                              <a:latin typeface="Cambria Math"/>
                            </a:rPr>
                            <m:t>&lt;6</m:t>
                          </m:r>
                        </m:e>
                      </m:d>
                      <m:r>
                        <a:rPr lang="en-US" sz="2200" i="1">
                          <a:latin typeface="Cambria Math"/>
                        </a:rPr>
                        <m:t>=</m:t>
                      </m:r>
                      <m:r>
                        <a:rPr lang="en-US" sz="2200" i="1">
                          <a:latin typeface="Cambria Math"/>
                        </a:rPr>
                        <m:t>𝑃</m:t>
                      </m:r>
                      <m:r>
                        <a:rPr lang="en-US" sz="2200" i="1">
                          <a:latin typeface="Cambria Math"/>
                        </a:rPr>
                        <m:t>(</m:t>
                      </m:r>
                      <m:r>
                        <a:rPr lang="en-US" sz="2200" i="1">
                          <a:latin typeface="Cambria Math"/>
                        </a:rPr>
                        <m:t>𝑧</m:t>
                      </m:r>
                      <m:r>
                        <a:rPr lang="en-US" sz="2200" b="0" i="1" smtClean="0">
                          <a:latin typeface="Cambria Math"/>
                        </a:rPr>
                        <m:t>&lt;−2</m:t>
                      </m:r>
                      <m:r>
                        <a:rPr lang="en-US" sz="2200" i="1">
                          <a:latin typeface="Cambria Math"/>
                        </a:rPr>
                        <m:t>)</m:t>
                      </m:r>
                      <m:r>
                        <a:rPr lang="en-US" sz="2200" b="0" i="0" smtClean="0">
                          <a:latin typeface="Cambria Math"/>
                        </a:rPr>
                        <m:t>=</m:t>
                      </m:r>
                      <m:r>
                        <a:rPr lang="en-US" sz="2200" i="1">
                          <a:latin typeface="Cambria Math"/>
                        </a:rPr>
                        <m:t>𝑃</m:t>
                      </m:r>
                      <m:r>
                        <a:rPr lang="en-US" sz="2200" i="1">
                          <a:latin typeface="Cambria Math"/>
                        </a:rPr>
                        <m:t>(</m:t>
                      </m:r>
                      <m:r>
                        <a:rPr lang="en-US" sz="2200" i="1">
                          <a:latin typeface="Cambria Math"/>
                        </a:rPr>
                        <m:t>𝑧</m:t>
                      </m:r>
                      <m:r>
                        <a:rPr lang="en-US" sz="2200" b="0" i="1" smtClean="0">
                          <a:latin typeface="Cambria Math"/>
                        </a:rPr>
                        <m:t>&gt;</m:t>
                      </m:r>
                      <m:r>
                        <a:rPr lang="en-US" sz="2200" i="1">
                          <a:latin typeface="Cambria Math"/>
                        </a:rPr>
                        <m:t>2)</m:t>
                      </m:r>
                    </m:oMath>
                  </m:oMathPara>
                </a14:m>
                <a:endParaRPr lang="en-US" sz="2200" dirty="0"/>
              </a:p>
              <a:p>
                <a:pPr marL="0" indent="0">
                  <a:buNone/>
                </a:pPr>
                <a14:m>
                  <m:oMathPara xmlns:m="http://schemas.openxmlformats.org/officeDocument/2006/math">
                    <m:oMathParaPr>
                      <m:jc m:val="left"/>
                    </m:oMathParaPr>
                    <m:oMath xmlns:m="http://schemas.openxmlformats.org/officeDocument/2006/math">
                      <m:r>
                        <a:rPr lang="en-US" sz="2200" i="1">
                          <a:latin typeface="Cambria Math"/>
                          <a:ea typeface="Cambria Math"/>
                        </a:rPr>
                        <m:t>=</m:t>
                      </m:r>
                      <m:r>
                        <a:rPr lang="en-US" sz="2200" i="1">
                          <a:latin typeface="Cambria Math"/>
                          <a:ea typeface="Cambria Math"/>
                        </a:rPr>
                        <m:t>𝑃</m:t>
                      </m:r>
                      <m:d>
                        <m:dPr>
                          <m:ctrlPr>
                            <a:rPr lang="en-US" sz="2200" i="1">
                              <a:latin typeface="Cambria Math" panose="02040503050406030204" pitchFamily="18" charset="0"/>
                              <a:ea typeface="Cambria Math"/>
                            </a:rPr>
                          </m:ctrlPr>
                        </m:dPr>
                        <m:e>
                          <m:r>
                            <a:rPr lang="en-US" sz="2200" i="1">
                              <a:latin typeface="Cambria Math"/>
                              <a:ea typeface="Cambria Math"/>
                            </a:rPr>
                            <m:t>0&lt;</m:t>
                          </m:r>
                          <m:r>
                            <a:rPr lang="en-US" sz="2200" i="1">
                              <a:latin typeface="Cambria Math"/>
                              <a:ea typeface="Cambria Math"/>
                            </a:rPr>
                            <m:t>𝑧</m:t>
                          </m:r>
                          <m:r>
                            <a:rPr lang="en-US" sz="2200" i="1">
                              <a:latin typeface="Cambria Math"/>
                              <a:ea typeface="Cambria Math"/>
                            </a:rPr>
                            <m:t>&lt;∞</m:t>
                          </m:r>
                        </m:e>
                      </m:d>
                      <m:r>
                        <a:rPr lang="en-US" sz="2200" i="1">
                          <a:latin typeface="Cambria Math"/>
                          <a:ea typeface="Cambria Math"/>
                        </a:rPr>
                        <m:t>−</m:t>
                      </m:r>
                      <m:r>
                        <a:rPr lang="en-US" sz="2200" i="1">
                          <a:latin typeface="Cambria Math"/>
                          <a:ea typeface="Cambria Math"/>
                        </a:rPr>
                        <m:t>𝑃</m:t>
                      </m:r>
                      <m:d>
                        <m:dPr>
                          <m:ctrlPr>
                            <a:rPr lang="en-US" sz="2200" i="1">
                              <a:latin typeface="Cambria Math" panose="02040503050406030204" pitchFamily="18" charset="0"/>
                              <a:ea typeface="Cambria Math"/>
                            </a:rPr>
                          </m:ctrlPr>
                        </m:dPr>
                        <m:e>
                          <m:r>
                            <a:rPr lang="en-US" sz="2200" i="1">
                              <a:latin typeface="Cambria Math"/>
                              <a:ea typeface="Cambria Math"/>
                            </a:rPr>
                            <m:t>0&lt;</m:t>
                          </m:r>
                          <m:r>
                            <a:rPr lang="en-US" sz="2200" i="1">
                              <a:latin typeface="Cambria Math"/>
                              <a:ea typeface="Cambria Math"/>
                            </a:rPr>
                            <m:t>𝑧</m:t>
                          </m:r>
                          <m:r>
                            <a:rPr lang="en-US" sz="2200" i="1">
                              <a:latin typeface="Cambria Math"/>
                              <a:ea typeface="Cambria Math"/>
                            </a:rPr>
                            <m:t>&lt;2</m:t>
                          </m:r>
                        </m:e>
                      </m:d>
                    </m:oMath>
                  </m:oMathPara>
                </a14:m>
                <a:endParaRPr lang="en-US" sz="2200" i="1" dirty="0">
                  <a:latin typeface="Cambria Math"/>
                  <a:ea typeface="Cambria Math"/>
                </a:endParaRPr>
              </a:p>
              <a:p>
                <a:pPr marL="0" indent="0">
                  <a:buNone/>
                </a:pPr>
                <a14:m>
                  <m:oMathPara xmlns:m="http://schemas.openxmlformats.org/officeDocument/2006/math">
                    <m:oMathParaPr>
                      <m:jc m:val="left"/>
                    </m:oMathParaPr>
                    <m:oMath xmlns:m="http://schemas.openxmlformats.org/officeDocument/2006/math">
                      <m:r>
                        <a:rPr lang="en-US" sz="2200" i="1">
                          <a:latin typeface="Cambria Math"/>
                          <a:ea typeface="Cambria Math"/>
                        </a:rPr>
                        <m:t>=0.5−</m:t>
                      </m:r>
                      <m:r>
                        <a:rPr lang="en-US" sz="2200">
                          <a:latin typeface="Cambria Math"/>
                          <a:ea typeface="Cambria Math"/>
                        </a:rPr>
                        <m:t>0.</m:t>
                      </m:r>
                      <m:r>
                        <a:rPr lang="en-US" sz="2200" b="0" i="0" smtClean="0">
                          <a:latin typeface="Cambria Math"/>
                          <a:ea typeface="Cambria Math"/>
                        </a:rPr>
                        <m:t>4772</m:t>
                      </m:r>
                      <m:r>
                        <a:rPr lang="en-US" sz="2200">
                          <a:latin typeface="Cambria Math"/>
                          <a:ea typeface="Cambria Math"/>
                        </a:rPr>
                        <m:t>=0.</m:t>
                      </m:r>
                      <m:r>
                        <a:rPr lang="en-US" sz="2200" b="0" i="0" smtClean="0">
                          <a:latin typeface="Cambria Math"/>
                          <a:ea typeface="Cambria Math"/>
                        </a:rPr>
                        <m:t>0228</m:t>
                      </m:r>
                      <m:r>
                        <a:rPr lang="en-US" sz="2200">
                          <a:latin typeface="Cambria Math"/>
                          <a:ea typeface="Cambria Math"/>
                        </a:rPr>
                        <m:t>=</m:t>
                      </m:r>
                      <m:r>
                        <a:rPr lang="en-US" sz="2200" b="0" i="0" smtClean="0">
                          <a:latin typeface="Cambria Math"/>
                          <a:ea typeface="Cambria Math"/>
                        </a:rPr>
                        <m:t>2</m:t>
                      </m:r>
                      <m:r>
                        <a:rPr lang="en-US" sz="2200">
                          <a:latin typeface="Cambria Math"/>
                          <a:ea typeface="Cambria Math"/>
                        </a:rPr>
                        <m:t>.</m:t>
                      </m:r>
                      <m:r>
                        <a:rPr lang="en-US" sz="2200" b="0" i="0" smtClean="0">
                          <a:latin typeface="Cambria Math"/>
                          <a:ea typeface="Cambria Math"/>
                        </a:rPr>
                        <m:t>2</m:t>
                      </m:r>
                      <m:r>
                        <a:rPr lang="en-US" sz="2200">
                          <a:latin typeface="Cambria Math"/>
                          <a:ea typeface="Cambria Math"/>
                        </a:rPr>
                        <m:t>8%</m:t>
                      </m:r>
                    </m:oMath>
                  </m:oMathPara>
                </a14:m>
                <a:endParaRPr lang="en-US" sz="2200" dirty="0">
                  <a:ea typeface="Cambria Math"/>
                </a:endParaRPr>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ea typeface="Cambria Math"/>
                </a:endParaRPr>
              </a:p>
              <a:p>
                <a:pPr marL="0" indent="0">
                  <a:buNone/>
                </a:pPr>
                <a:endParaRPr lang="en-US" sz="2200" dirty="0"/>
              </a:p>
              <a:p>
                <a:pPr marL="0" indent="0">
                  <a:buNone/>
                </a:pPr>
                <a:endParaRPr lang="en-US" sz="2200" dirty="0"/>
              </a:p>
              <a:p>
                <a:pPr marL="0" indent="0">
                  <a:buNone/>
                </a:pPr>
                <a:endParaRPr lang="en-US" sz="2200" dirty="0">
                  <a:ea typeface="Cambria Math"/>
                </a:endParaRPr>
              </a:p>
              <a:p>
                <a:pPr marL="0" indent="0">
                  <a:buNone/>
                </a:pPr>
                <a:endParaRPr lang="en-US" sz="2200" dirty="0"/>
              </a:p>
              <a:p>
                <a:pPr marL="0" indent="0">
                  <a:buNone/>
                </a:pPr>
                <a:endParaRPr lang="en-US" sz="2200" dirty="0"/>
              </a:p>
              <a:p>
                <a:endParaRPr lang="en-US" sz="2200" dirty="0"/>
              </a:p>
              <a:p>
                <a:endParaRPr lang="en-US" sz="2200" dirty="0"/>
              </a:p>
              <a:p>
                <a:endParaRPr lang="en-US" sz="2200"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1037" t="-809" b="-100270"/>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err="1"/>
              <a:t>Cont</a:t>
            </a:r>
            <a:r>
              <a:rPr lang="en-US" sz="2400" b="1" dirty="0"/>
              <a:t>…(CO4)</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1066800"/>
            <a:ext cx="3495675" cy="12954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5423" y="3183176"/>
            <a:ext cx="3934252" cy="1600201"/>
          </a:xfrm>
          <a:prstGeom prst="rect">
            <a:avLst/>
          </a:prstGeom>
        </p:spPr>
      </p:pic>
      <p:pic>
        <p:nvPicPr>
          <p:cNvPr id="11" name="Picture 10">
            <a:extLst>
              <a:ext uri="{FF2B5EF4-FFF2-40B4-BE49-F238E27FC236}">
                <a16:creationId xmlns:a16="http://schemas.microsoft.com/office/drawing/2014/main" id="{5EB8E931-B103-4ED0-91E6-0B3E35AD19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371600" cy="685801"/>
          </a:xfrm>
          <a:prstGeom prst="rect">
            <a:avLst/>
          </a:prstGeom>
        </p:spPr>
      </p:pic>
      <p:sp>
        <p:nvSpPr>
          <p:cNvPr id="8" name="Footer Placeholder 7">
            <a:extLst>
              <a:ext uri="{FF2B5EF4-FFF2-40B4-BE49-F238E27FC236}">
                <a16:creationId xmlns:a16="http://schemas.microsoft.com/office/drawing/2014/main" id="{57A40386-1A2E-4C3B-AC14-D83D7D042486}"/>
              </a:ext>
            </a:extLst>
          </p:cNvPr>
          <p:cNvSpPr>
            <a:spLocks noGrp="1"/>
          </p:cNvSpPr>
          <p:nvPr>
            <p:ph type="ftr" sz="quarter" idx="11"/>
          </p:nvPr>
        </p:nvSpPr>
        <p:spPr/>
        <p:txBody>
          <a:bodyPr/>
          <a:lstStyle/>
          <a:p>
            <a:r>
              <a:rPr lang="en-US"/>
              <a:t>Faculty Name   Kunti Mishra   Unit IV</a:t>
            </a:r>
            <a:endParaRPr lang="en-US" dirty="0"/>
          </a:p>
        </p:txBody>
      </p:sp>
      <p:sp>
        <p:nvSpPr>
          <p:cNvPr id="5" name="Date Placeholder 4">
            <a:extLst>
              <a:ext uri="{FF2B5EF4-FFF2-40B4-BE49-F238E27FC236}">
                <a16:creationId xmlns:a16="http://schemas.microsoft.com/office/drawing/2014/main" id="{D9CCE583-1386-449B-B3DE-E5831487713D}"/>
              </a:ext>
            </a:extLst>
          </p:cNvPr>
          <p:cNvSpPr>
            <a:spLocks noGrp="1"/>
          </p:cNvSpPr>
          <p:nvPr>
            <p:ph type="dt" sz="half" idx="10"/>
          </p:nvPr>
        </p:nvSpPr>
        <p:spPr/>
        <p:txBody>
          <a:bodyPr/>
          <a:lstStyle/>
          <a:p>
            <a:fld id="{F19770B4-AABE-4628-80DB-CCB702908C84}" type="datetime1">
              <a:rPr lang="en-US" smtClean="0"/>
              <a:t>1/6/2023</a:t>
            </a:fld>
            <a:endParaRPr lang="en-US"/>
          </a:p>
        </p:txBody>
      </p:sp>
    </p:spTree>
    <p:extLst>
      <p:ext uri="{BB962C8B-B14F-4D97-AF65-F5344CB8AC3E}">
        <p14:creationId xmlns:p14="http://schemas.microsoft.com/office/powerpoint/2010/main" val="126241065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pPr marL="514350" indent="-514350">
                  <a:buAutoNum type="romanLcPeriod" startAt="3"/>
                </a:pPr>
                <a:r>
                  <a:rPr lang="en-US" sz="2200" dirty="0">
                    <a:ea typeface="Cambria Math"/>
                  </a:rPr>
                  <a:t>When </a:t>
                </a:r>
                <a14:m>
                  <m:oMath xmlns:m="http://schemas.openxmlformats.org/officeDocument/2006/math">
                    <m:r>
                      <m:rPr>
                        <m:sty m:val="p"/>
                      </m:rPr>
                      <a:rPr lang="en-US" sz="2200">
                        <a:latin typeface="Cambria Math"/>
                        <a:ea typeface="Cambria Math"/>
                      </a:rPr>
                      <m:t>x</m:t>
                    </m:r>
                    <m:r>
                      <a:rPr lang="en-US" sz="2200">
                        <a:latin typeface="Cambria Math"/>
                        <a:ea typeface="Cambria Math"/>
                      </a:rPr>
                      <m:t>=10 </m:t>
                    </m:r>
                    <m:r>
                      <m:rPr>
                        <m:sty m:val="p"/>
                      </m:rPr>
                      <a:rPr lang="en-US" sz="2200">
                        <a:latin typeface="Cambria Math"/>
                        <a:ea typeface="Cambria Math"/>
                      </a:rPr>
                      <m:t>then</m:t>
                    </m:r>
                    <m:r>
                      <a:rPr lang="en-US" sz="2200">
                        <a:latin typeface="Cambria Math"/>
                        <a:ea typeface="Cambria Math"/>
                      </a:rPr>
                      <m:t> </m:t>
                    </m:r>
                    <m:r>
                      <m:rPr>
                        <m:sty m:val="p"/>
                      </m:rPr>
                      <a:rPr lang="en-US" sz="2200">
                        <a:latin typeface="Cambria Math"/>
                        <a:ea typeface="Cambria Math"/>
                      </a:rPr>
                      <m:t>z</m:t>
                    </m:r>
                    <m:r>
                      <a:rPr lang="en-US" sz="2200">
                        <a:latin typeface="Cambria Math"/>
                        <a:ea typeface="Cambria Math"/>
                      </a:rPr>
                      <m:t>=−0.67</m:t>
                    </m:r>
                  </m:oMath>
                </a14:m>
                <a:endParaRPr lang="en-US" sz="2200" dirty="0"/>
              </a:p>
              <a:p>
                <a:pPr marL="0" indent="0">
                  <a:buNone/>
                </a:pPr>
                <a14:m>
                  <m:oMathPara xmlns:m="http://schemas.openxmlformats.org/officeDocument/2006/math">
                    <m:oMathParaPr>
                      <m:jc m:val="left"/>
                    </m:oMathParaPr>
                    <m:oMath xmlns:m="http://schemas.openxmlformats.org/officeDocument/2006/math">
                      <m:r>
                        <m:rPr>
                          <m:sty m:val="p"/>
                        </m:rPr>
                        <a:rPr lang="en-US" sz="2200">
                          <a:latin typeface="Cambria Math"/>
                          <a:ea typeface="Cambria Math"/>
                        </a:rPr>
                        <m:t>when</m:t>
                      </m:r>
                      <m:r>
                        <a:rPr lang="en-US" sz="2200">
                          <a:latin typeface="Cambria Math"/>
                          <a:ea typeface="Cambria Math"/>
                        </a:rPr>
                        <m:t> </m:t>
                      </m:r>
                      <m:r>
                        <m:rPr>
                          <m:sty m:val="p"/>
                        </m:rPr>
                        <a:rPr lang="en-US" sz="2200">
                          <a:latin typeface="Cambria Math"/>
                          <a:ea typeface="Cambria Math"/>
                        </a:rPr>
                        <m:t>x</m:t>
                      </m:r>
                      <m:r>
                        <a:rPr lang="en-US" sz="2200">
                          <a:latin typeface="Cambria Math"/>
                          <a:ea typeface="Cambria Math"/>
                        </a:rPr>
                        <m:t>=14 </m:t>
                      </m:r>
                      <m:r>
                        <m:rPr>
                          <m:sty m:val="p"/>
                        </m:rPr>
                        <a:rPr lang="en-US" sz="2200">
                          <a:latin typeface="Cambria Math"/>
                          <a:ea typeface="Cambria Math"/>
                        </a:rPr>
                        <m:t>then</m:t>
                      </m:r>
                      <m:r>
                        <a:rPr lang="en-US" sz="2200">
                          <a:latin typeface="Cambria Math"/>
                          <a:ea typeface="Cambria Math"/>
                        </a:rPr>
                        <m:t> </m:t>
                      </m:r>
                      <m:r>
                        <m:rPr>
                          <m:sty m:val="p"/>
                        </m:rPr>
                        <a:rPr lang="en-US" sz="2200">
                          <a:latin typeface="Cambria Math"/>
                          <a:ea typeface="Cambria Math"/>
                        </a:rPr>
                        <m:t>z</m:t>
                      </m:r>
                      <m:r>
                        <a:rPr lang="en-US" sz="2200">
                          <a:latin typeface="Cambria Math"/>
                          <a:ea typeface="Cambria Math"/>
                        </a:rPr>
                        <m:t>=0.67</m:t>
                      </m:r>
                    </m:oMath>
                  </m:oMathPara>
                </a14:m>
                <a:endParaRPr lang="en-US" sz="2200" dirty="0"/>
              </a:p>
              <a:p>
                <a:pPr marL="0" indent="0">
                  <a:buNone/>
                </a:pPr>
                <a14:m>
                  <m:oMathPara xmlns:m="http://schemas.openxmlformats.org/officeDocument/2006/math">
                    <m:oMathParaPr>
                      <m:jc m:val="left"/>
                    </m:oMathParaPr>
                    <m:oMath xmlns:m="http://schemas.openxmlformats.org/officeDocument/2006/math">
                      <m:r>
                        <a:rPr lang="en-US" sz="2200" i="1">
                          <a:latin typeface="Cambria Math"/>
                        </a:rPr>
                        <m:t>𝑃</m:t>
                      </m:r>
                      <m:d>
                        <m:dPr>
                          <m:ctrlPr>
                            <a:rPr lang="en-US" sz="2200" i="1">
                              <a:latin typeface="Cambria Math" panose="02040503050406030204" pitchFamily="18" charset="0"/>
                            </a:rPr>
                          </m:ctrlPr>
                        </m:dPr>
                        <m:e>
                          <m:r>
                            <a:rPr lang="en-US" sz="2200" i="1">
                              <a:latin typeface="Cambria Math"/>
                            </a:rPr>
                            <m:t>10&lt;</m:t>
                          </m:r>
                          <m:r>
                            <a:rPr lang="en-US" sz="2200" i="1">
                              <a:latin typeface="Cambria Math"/>
                            </a:rPr>
                            <m:t>𝑥</m:t>
                          </m:r>
                          <m:r>
                            <a:rPr lang="en-US" sz="2200" i="1">
                              <a:latin typeface="Cambria Math"/>
                            </a:rPr>
                            <m:t>&lt;14</m:t>
                          </m:r>
                        </m:e>
                      </m:d>
                      <m:r>
                        <a:rPr lang="en-US" sz="2200" i="1">
                          <a:latin typeface="Cambria Math"/>
                        </a:rPr>
                        <m:t>=</m:t>
                      </m:r>
                      <m:r>
                        <a:rPr lang="en-US" sz="2200" i="1">
                          <a:latin typeface="Cambria Math"/>
                        </a:rPr>
                        <m:t>𝑃</m:t>
                      </m:r>
                      <m:d>
                        <m:dPr>
                          <m:ctrlPr>
                            <a:rPr lang="en-US" sz="2200" i="1">
                              <a:latin typeface="Cambria Math" panose="02040503050406030204" pitchFamily="18" charset="0"/>
                            </a:rPr>
                          </m:ctrlPr>
                        </m:dPr>
                        <m:e>
                          <m:r>
                            <a:rPr lang="en-US" sz="2200" i="1">
                              <a:latin typeface="Cambria Math"/>
                            </a:rPr>
                            <m:t>−0.67&lt;</m:t>
                          </m:r>
                          <m:r>
                            <a:rPr lang="en-US" sz="2200" i="1">
                              <a:latin typeface="Cambria Math"/>
                            </a:rPr>
                            <m:t>𝑧</m:t>
                          </m:r>
                          <m:r>
                            <a:rPr lang="en-US" sz="2200" i="1">
                              <a:latin typeface="Cambria Math"/>
                            </a:rPr>
                            <m:t>&lt;</m:t>
                          </m:r>
                        </m:e>
                      </m:d>
                      <m:r>
                        <a:rPr lang="en-US" sz="2200" i="1">
                          <a:latin typeface="Cambria Math"/>
                        </a:rPr>
                        <m:t>.67)</m:t>
                      </m:r>
                    </m:oMath>
                  </m:oMathPara>
                </a14:m>
                <a:endParaRPr lang="en-US" sz="2200" dirty="0"/>
              </a:p>
              <a:p>
                <a:pPr marL="0" indent="0">
                  <a:buNone/>
                </a:pPr>
                <a14:m>
                  <m:oMathPara xmlns:m="http://schemas.openxmlformats.org/officeDocument/2006/math">
                    <m:oMathParaPr>
                      <m:jc m:val="left"/>
                    </m:oMathParaPr>
                    <m:oMath xmlns:m="http://schemas.openxmlformats.org/officeDocument/2006/math">
                      <m:r>
                        <a:rPr lang="en-US" sz="2200" i="1">
                          <a:latin typeface="Cambria Math"/>
                          <a:ea typeface="Cambria Math"/>
                        </a:rPr>
                        <m:t>=2</m:t>
                      </m:r>
                      <m:r>
                        <a:rPr lang="en-US" sz="2200" i="1">
                          <a:latin typeface="Cambria Math"/>
                          <a:ea typeface="Cambria Math"/>
                        </a:rPr>
                        <m:t>𝑃</m:t>
                      </m:r>
                      <m:d>
                        <m:dPr>
                          <m:ctrlPr>
                            <a:rPr lang="en-US" sz="2200" i="1">
                              <a:latin typeface="Cambria Math" panose="02040503050406030204" pitchFamily="18" charset="0"/>
                              <a:ea typeface="Cambria Math"/>
                            </a:rPr>
                          </m:ctrlPr>
                        </m:dPr>
                        <m:e>
                          <m:r>
                            <a:rPr lang="en-US" sz="2200" i="1">
                              <a:latin typeface="Cambria Math"/>
                              <a:ea typeface="Cambria Math"/>
                            </a:rPr>
                            <m:t>0&lt;</m:t>
                          </m:r>
                          <m:r>
                            <a:rPr lang="en-US" sz="2200" i="1">
                              <a:latin typeface="Cambria Math"/>
                              <a:ea typeface="Cambria Math"/>
                            </a:rPr>
                            <m:t>𝑧</m:t>
                          </m:r>
                          <m:r>
                            <a:rPr lang="en-US" sz="2200" i="1">
                              <a:latin typeface="Cambria Math"/>
                              <a:ea typeface="Cambria Math"/>
                            </a:rPr>
                            <m:t>&lt;0.67</m:t>
                          </m:r>
                        </m:e>
                      </m:d>
                      <m:r>
                        <a:rPr lang="en-US" sz="2200" i="1">
                          <a:latin typeface="Cambria Math"/>
                          <a:ea typeface="Cambria Math"/>
                        </a:rPr>
                        <m:t>=2×0.2485=49.70%</m:t>
                      </m:r>
                    </m:oMath>
                  </m:oMathPara>
                </a14:m>
                <a:endParaRPr lang="en-US" sz="2200" i="1" dirty="0">
                  <a:latin typeface="Cambria Math"/>
                  <a:ea typeface="Cambria Math"/>
                </a:endParaRPr>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1037" t="-1078"/>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err="1"/>
              <a:t>Cont</a:t>
            </a:r>
            <a:r>
              <a:rPr lang="en-US" sz="2400" b="1" dirty="0"/>
              <a:t>…(CO4)</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2647950"/>
            <a:ext cx="5029200" cy="2076450"/>
          </a:xfrm>
          <a:prstGeom prst="rect">
            <a:avLst/>
          </a:prstGeom>
        </p:spPr>
      </p:pic>
      <p:pic>
        <p:nvPicPr>
          <p:cNvPr id="11" name="Picture 10">
            <a:extLst>
              <a:ext uri="{FF2B5EF4-FFF2-40B4-BE49-F238E27FC236}">
                <a16:creationId xmlns:a16="http://schemas.microsoft.com/office/drawing/2014/main" id="{20F4DA81-6018-4AD0-95BE-C4B2C388CD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371600" cy="685801"/>
          </a:xfrm>
          <a:prstGeom prst="rect">
            <a:avLst/>
          </a:prstGeom>
        </p:spPr>
      </p:pic>
      <p:sp>
        <p:nvSpPr>
          <p:cNvPr id="5" name="Footer Placeholder 4">
            <a:extLst>
              <a:ext uri="{FF2B5EF4-FFF2-40B4-BE49-F238E27FC236}">
                <a16:creationId xmlns:a16="http://schemas.microsoft.com/office/drawing/2014/main" id="{E3CCC0EF-07F1-4BD1-93E1-6009AB74A36E}"/>
              </a:ext>
            </a:extLst>
          </p:cNvPr>
          <p:cNvSpPr>
            <a:spLocks noGrp="1"/>
          </p:cNvSpPr>
          <p:nvPr>
            <p:ph type="ftr" sz="quarter" idx="11"/>
          </p:nvPr>
        </p:nvSpPr>
        <p:spPr/>
        <p:txBody>
          <a:bodyPr/>
          <a:lstStyle/>
          <a:p>
            <a:r>
              <a:rPr lang="en-US"/>
              <a:t>Faculty Name   Kunti Mishra   Unit IV</a:t>
            </a:r>
            <a:endParaRPr lang="en-US" dirty="0"/>
          </a:p>
        </p:txBody>
      </p:sp>
      <p:sp>
        <p:nvSpPr>
          <p:cNvPr id="2" name="Date Placeholder 1">
            <a:extLst>
              <a:ext uri="{FF2B5EF4-FFF2-40B4-BE49-F238E27FC236}">
                <a16:creationId xmlns:a16="http://schemas.microsoft.com/office/drawing/2014/main" id="{9EE8AF85-BB32-4C29-9633-1B8025B36E93}"/>
              </a:ext>
            </a:extLst>
          </p:cNvPr>
          <p:cNvSpPr>
            <a:spLocks noGrp="1"/>
          </p:cNvSpPr>
          <p:nvPr>
            <p:ph type="dt" sz="half" idx="10"/>
          </p:nvPr>
        </p:nvSpPr>
        <p:spPr/>
        <p:txBody>
          <a:bodyPr/>
          <a:lstStyle/>
          <a:p>
            <a:fld id="{B3390FE1-B393-4491-BF0D-E001190668D1}" type="datetime1">
              <a:rPr lang="en-US" smtClean="0"/>
              <a:t>1/6/2023</a:t>
            </a:fld>
            <a:endParaRPr lang="en-US"/>
          </a:p>
        </p:txBody>
      </p:sp>
    </p:spTree>
    <p:extLst>
      <p:ext uri="{BB962C8B-B14F-4D97-AF65-F5344CB8AC3E}">
        <p14:creationId xmlns:p14="http://schemas.microsoft.com/office/powerpoint/2010/main" val="3188991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85000" lnSpcReduction="20000"/>
          </a:bodyPr>
          <a:lstStyle/>
          <a:p>
            <a:pPr algn="just"/>
            <a:r>
              <a:rPr lang="en-US" sz="2400" dirty="0">
                <a:ea typeface="Calibri" panose="020F0502020204030204" pitchFamily="34" charset="0"/>
              </a:rPr>
              <a:t>The objective of this course is to familiarize the students with statistical techniques. It aims to present the students with standard concepts and tools at an intermediate to superior level that will provide them well towards undertaking a variety of problems in the discipline.</a:t>
            </a:r>
          </a:p>
          <a:p>
            <a:pPr marL="0" indent="0" algn="just">
              <a:buNone/>
            </a:pPr>
            <a:r>
              <a:rPr lang="en-US" sz="2400" dirty="0"/>
              <a:t>      The students will learn: </a:t>
            </a:r>
          </a:p>
          <a:p>
            <a:r>
              <a:rPr lang="en-US" sz="2400" dirty="0">
                <a:ea typeface="Calibri" panose="020F0502020204030204" pitchFamily="34" charset="0"/>
              </a:rPr>
              <a:t>Understand the concept of correlation, moments, skewness and kurtosis and curve fitting.</a:t>
            </a:r>
          </a:p>
          <a:p>
            <a:r>
              <a:rPr lang="en-US" sz="2400" dirty="0">
                <a:ea typeface="Calibri" panose="020F0502020204030204" pitchFamily="34" charset="0"/>
              </a:rPr>
              <a:t>Apply the concept of hypothesis testing and statistical quality control to create control charts.</a:t>
            </a:r>
          </a:p>
          <a:p>
            <a:r>
              <a:rPr lang="en-US" sz="2400" dirty="0">
                <a:ea typeface="Calibri" panose="020F0502020204030204" pitchFamily="34" charset="0"/>
              </a:rPr>
              <a:t>Remember the concept of probability to evaluate probability distributions. </a:t>
            </a:r>
          </a:p>
          <a:p>
            <a:r>
              <a:rPr lang="en-US" sz="2400" dirty="0">
                <a:ea typeface="Calibri" panose="020F0502020204030204" pitchFamily="34" charset="0"/>
              </a:rPr>
              <a:t>Understand the concept of Mathematical Expectations and Probability Distribution.</a:t>
            </a:r>
          </a:p>
          <a:p>
            <a:r>
              <a:rPr lang="en-US" sz="2400" dirty="0">
                <a:ea typeface="Calibri" panose="020F0502020204030204" pitchFamily="34" charset="0"/>
                <a:cs typeface="Times New Roman" panose="02020603050405020304" pitchFamily="18" charset="0"/>
              </a:rPr>
              <a:t>Remember the concept of Wavelet Transform and Solve the problems of Number System, Permutation &amp; Combination, Probability, Function, Data Interpretation, Syllogism.</a:t>
            </a:r>
            <a:endParaRPr lang="en-US" sz="2400" dirty="0"/>
          </a:p>
        </p:txBody>
      </p:sp>
      <p:sp>
        <p:nvSpPr>
          <p:cNvPr id="4" name="Date Placeholder 3"/>
          <p:cNvSpPr>
            <a:spLocks noGrp="1"/>
          </p:cNvSpPr>
          <p:nvPr>
            <p:ph type="dt" sz="half" idx="10"/>
          </p:nvPr>
        </p:nvSpPr>
        <p:spPr/>
        <p:txBody>
          <a:bodyPr/>
          <a:lstStyle/>
          <a:p>
            <a:fld id="{5B3BF2AA-1F9F-4A22-ADC9-CA95BB7CEED4}" type="datetime1">
              <a:rPr lang="en-US" smtClean="0"/>
              <a:t>1/6/2023</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a:t>Faculty Name   Kunti Mishra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24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Objectives</a:t>
            </a: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586943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pPr marL="0" lvl="0" indent="0">
                  <a:buNone/>
                </a:pPr>
                <a:r>
                  <a:rPr lang="en-US" sz="2400" dirty="0"/>
                  <a:t>1. In a distribution exactly Normal, 31% of the items are under 45 and 8% are over 64. What are the mean and Standard deviation of this Distribution? It is given that if</a:t>
                </a:r>
              </a:p>
              <a:p>
                <a:pPr marL="0" indent="0">
                  <a:buNone/>
                </a:pPr>
                <a:r>
                  <a:rPr lang="en-US" sz="2400" dirty="0"/>
                  <a:t> </a:t>
                </a:r>
                <a14:m>
                  <m:oMath xmlns:m="http://schemas.openxmlformats.org/officeDocument/2006/math">
                    <m:r>
                      <a:rPr lang="en-US" sz="2400" i="1">
                        <a:latin typeface="Cambria Math"/>
                      </a:rPr>
                      <m:t>𝑓</m:t>
                    </m:r>
                    <m:d>
                      <m:dPr>
                        <m:ctrlPr>
                          <a:rPr lang="en-US" sz="2400" i="1">
                            <a:latin typeface="Cambria Math" panose="02040503050406030204" pitchFamily="18" charset="0"/>
                          </a:rPr>
                        </m:ctrlPr>
                      </m:dPr>
                      <m:e>
                        <m:r>
                          <a:rPr lang="en-US" sz="2400" i="1">
                            <a:latin typeface="Cambria Math"/>
                          </a:rPr>
                          <m:t>𝑡</m:t>
                        </m:r>
                      </m:e>
                    </m:d>
                    <m:r>
                      <a:rPr lang="en-US" sz="2400" i="1">
                        <a:latin typeface="Cambria Math"/>
                      </a:rPr>
                      <m:t>=</m:t>
                    </m:r>
                    <m:f>
                      <m:fPr>
                        <m:ctrlPr>
                          <a:rPr lang="en-US" sz="2400" i="1">
                            <a:latin typeface="Cambria Math" panose="02040503050406030204" pitchFamily="18" charset="0"/>
                          </a:rPr>
                        </m:ctrlPr>
                      </m:fPr>
                      <m:num>
                        <m:r>
                          <a:rPr lang="en-US" sz="2400" i="1">
                            <a:latin typeface="Cambria Math"/>
                          </a:rPr>
                          <m:t>1</m:t>
                        </m:r>
                      </m:num>
                      <m:den>
                        <m:rad>
                          <m:radPr>
                            <m:degHide m:val="on"/>
                            <m:ctrlPr>
                              <a:rPr lang="en-US" sz="2400" i="1">
                                <a:latin typeface="Cambria Math" panose="02040503050406030204" pitchFamily="18" charset="0"/>
                              </a:rPr>
                            </m:ctrlPr>
                          </m:radPr>
                          <m:deg/>
                          <m:e>
                            <m:r>
                              <a:rPr lang="en-US" sz="2400" i="1">
                                <a:latin typeface="Cambria Math"/>
                              </a:rPr>
                              <m:t>2</m:t>
                            </m:r>
                            <m:r>
                              <a:rPr lang="en-US" sz="2400" i="1">
                                <a:latin typeface="Cambria Math"/>
                              </a:rPr>
                              <m:t>𝜋</m:t>
                            </m:r>
                          </m:e>
                        </m:rad>
                      </m:den>
                    </m:f>
                    <m:nary>
                      <m:naryPr>
                        <m:limLoc m:val="undOvr"/>
                        <m:ctrlPr>
                          <a:rPr lang="en-US" sz="2400" i="1">
                            <a:latin typeface="Cambria Math" panose="02040503050406030204" pitchFamily="18" charset="0"/>
                          </a:rPr>
                        </m:ctrlPr>
                      </m:naryPr>
                      <m:sub>
                        <m:r>
                          <a:rPr lang="en-US" sz="2400" i="1">
                            <a:latin typeface="Cambria Math"/>
                          </a:rPr>
                          <m:t>0</m:t>
                        </m:r>
                      </m:sub>
                      <m:sup>
                        <m:r>
                          <a:rPr lang="en-US" sz="2400" i="1">
                            <a:latin typeface="Cambria Math"/>
                          </a:rPr>
                          <m:t>𝑡</m:t>
                        </m:r>
                      </m:sup>
                      <m:e>
                        <m:sSup>
                          <m:sSupPr>
                            <m:ctrlPr>
                              <a:rPr lang="en-US" sz="2400" i="1">
                                <a:latin typeface="Cambria Math" panose="02040503050406030204" pitchFamily="18" charset="0"/>
                              </a:rPr>
                            </m:ctrlPr>
                          </m:sSupPr>
                          <m:e>
                            <m:r>
                              <a:rPr lang="en-US" sz="2400" i="1">
                                <a:latin typeface="Cambria Math"/>
                              </a:rPr>
                              <m:t>𝑒</m:t>
                            </m:r>
                          </m:e>
                          <m:sup>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r>
                                      <a:rPr lang="en-US" sz="2400" i="1">
                                        <a:latin typeface="Cambria Math"/>
                                      </a:rPr>
                                      <m:t>−</m:t>
                                    </m:r>
                                    <m:r>
                                      <a:rPr lang="en-US" sz="2400" i="1">
                                        <a:latin typeface="Cambria Math"/>
                                      </a:rPr>
                                      <m:t>𝑥</m:t>
                                    </m:r>
                                  </m:e>
                                  <m:sup>
                                    <m:r>
                                      <a:rPr lang="en-US" sz="2400" i="1">
                                        <a:latin typeface="Cambria Math"/>
                                      </a:rPr>
                                      <m:t>2</m:t>
                                    </m:r>
                                  </m:sup>
                                </m:sSup>
                              </m:num>
                              <m:den>
                                <m:r>
                                  <a:rPr lang="en-US" sz="2400" i="1">
                                    <a:latin typeface="Cambria Math"/>
                                  </a:rPr>
                                  <m:t>2</m:t>
                                </m:r>
                              </m:den>
                            </m:f>
                          </m:sup>
                        </m:sSup>
                        <m:r>
                          <a:rPr lang="en-US" sz="2400" i="1">
                            <a:latin typeface="Cambria Math"/>
                          </a:rPr>
                          <m:t>𝑑𝑥</m:t>
                        </m:r>
                      </m:e>
                    </m:nary>
                  </m:oMath>
                </a14:m>
                <a:r>
                  <a:rPr lang="en-US" sz="2400" dirty="0"/>
                  <a:t> then </a:t>
                </a:r>
                <a14:m>
                  <m:oMath xmlns:m="http://schemas.openxmlformats.org/officeDocument/2006/math">
                    <m:r>
                      <a:rPr lang="en-US" sz="2400" i="1">
                        <a:latin typeface="Cambria Math"/>
                      </a:rPr>
                      <m:t>𝑓</m:t>
                    </m:r>
                    <m:d>
                      <m:dPr>
                        <m:ctrlPr>
                          <a:rPr lang="en-US" sz="2400" i="1">
                            <a:latin typeface="Cambria Math" panose="02040503050406030204" pitchFamily="18" charset="0"/>
                          </a:rPr>
                        </m:ctrlPr>
                      </m:dPr>
                      <m:e>
                        <m:r>
                          <a:rPr lang="en-US" sz="2400" i="1">
                            <a:latin typeface="Cambria Math"/>
                          </a:rPr>
                          <m:t>0.5</m:t>
                        </m:r>
                      </m:e>
                    </m:d>
                    <m:r>
                      <a:rPr lang="en-US" sz="2400" i="1">
                        <a:latin typeface="Cambria Math"/>
                      </a:rPr>
                      <m:t>=0.19, </m:t>
                    </m:r>
                    <m:r>
                      <a:rPr lang="en-US" sz="2400" i="1">
                        <a:latin typeface="Cambria Math"/>
                      </a:rPr>
                      <m:t>𝑓</m:t>
                    </m:r>
                    <m:d>
                      <m:dPr>
                        <m:ctrlPr>
                          <a:rPr lang="en-US" sz="2400" i="1">
                            <a:latin typeface="Cambria Math" panose="02040503050406030204" pitchFamily="18" charset="0"/>
                          </a:rPr>
                        </m:ctrlPr>
                      </m:dPr>
                      <m:e>
                        <m:r>
                          <a:rPr lang="en-US" sz="2400" i="1">
                            <a:latin typeface="Cambria Math"/>
                          </a:rPr>
                          <m:t>1.4</m:t>
                        </m:r>
                      </m:e>
                    </m:d>
                    <m:r>
                      <a:rPr lang="en-US" sz="2400" i="1">
                        <a:latin typeface="Cambria Math"/>
                      </a:rPr>
                      <m:t>=0.42. </m:t>
                    </m:r>
                  </m:oMath>
                </a14:m>
                <a:endParaRPr lang="en-US" sz="2400"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1185" t="-1078"/>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Daily Quiz(CO4)</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7">
            <a:extLst>
              <a:ext uri="{FF2B5EF4-FFF2-40B4-BE49-F238E27FC236}">
                <a16:creationId xmlns:a16="http://schemas.microsoft.com/office/drawing/2014/main" id="{7FE2BB94-98CE-452A-96A0-29CC053E51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71600" cy="685801"/>
          </a:xfrm>
          <a:prstGeom prst="rect">
            <a:avLst/>
          </a:prstGeom>
        </p:spPr>
      </p:pic>
      <p:sp>
        <p:nvSpPr>
          <p:cNvPr id="5" name="Footer Placeholder 4">
            <a:extLst>
              <a:ext uri="{FF2B5EF4-FFF2-40B4-BE49-F238E27FC236}">
                <a16:creationId xmlns:a16="http://schemas.microsoft.com/office/drawing/2014/main" id="{EA076836-DEEF-481F-8B33-A82D2EFA6988}"/>
              </a:ext>
            </a:extLst>
          </p:cNvPr>
          <p:cNvSpPr>
            <a:spLocks noGrp="1"/>
          </p:cNvSpPr>
          <p:nvPr>
            <p:ph type="ftr" sz="quarter" idx="11"/>
          </p:nvPr>
        </p:nvSpPr>
        <p:spPr/>
        <p:txBody>
          <a:bodyPr/>
          <a:lstStyle/>
          <a:p>
            <a:r>
              <a:rPr lang="en-US"/>
              <a:t>Faculty Name   Kunti Mishra   Unit IV</a:t>
            </a:r>
            <a:endParaRPr lang="en-US" dirty="0"/>
          </a:p>
        </p:txBody>
      </p:sp>
      <p:sp>
        <p:nvSpPr>
          <p:cNvPr id="2" name="Date Placeholder 1">
            <a:extLst>
              <a:ext uri="{FF2B5EF4-FFF2-40B4-BE49-F238E27FC236}">
                <a16:creationId xmlns:a16="http://schemas.microsoft.com/office/drawing/2014/main" id="{E90E36B0-0403-45B1-8D2A-BA7016116227}"/>
              </a:ext>
            </a:extLst>
          </p:cNvPr>
          <p:cNvSpPr>
            <a:spLocks noGrp="1"/>
          </p:cNvSpPr>
          <p:nvPr>
            <p:ph type="dt" sz="half" idx="10"/>
          </p:nvPr>
        </p:nvSpPr>
        <p:spPr/>
        <p:txBody>
          <a:bodyPr/>
          <a:lstStyle/>
          <a:p>
            <a:fld id="{0DEE6BC6-9C96-4FC6-85A4-B8EB9AB1FDC6}" type="datetime1">
              <a:rPr lang="en-US" smtClean="0"/>
              <a:t>1/6/2023</a:t>
            </a:fld>
            <a:endParaRPr lang="en-US"/>
          </a:p>
        </p:txBody>
      </p:sp>
    </p:spTree>
    <p:extLst>
      <p:ext uri="{BB962C8B-B14F-4D97-AF65-F5344CB8AC3E}">
        <p14:creationId xmlns:p14="http://schemas.microsoft.com/office/powerpoint/2010/main" val="341798392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a:buFont typeface="Wingdings" pitchFamily="2" charset="2"/>
              <a:buChar char="ü"/>
            </a:pPr>
            <a:r>
              <a:rPr lang="en-US" sz="2400" dirty="0"/>
              <a:t>Mathematical expectation</a:t>
            </a:r>
          </a:p>
          <a:p>
            <a:pPr lvl="0">
              <a:buFont typeface="Wingdings" pitchFamily="2" charset="2"/>
              <a:buChar char="ü"/>
            </a:pPr>
            <a:r>
              <a:rPr lang="en-US" sz="2400" dirty="0"/>
              <a:t>Mean</a:t>
            </a:r>
          </a:p>
          <a:p>
            <a:pPr lvl="0">
              <a:buFont typeface="Wingdings" pitchFamily="2" charset="2"/>
              <a:buChar char="ü"/>
            </a:pPr>
            <a:r>
              <a:rPr lang="en-US" sz="2400" dirty="0"/>
              <a:t>Variance</a:t>
            </a:r>
          </a:p>
          <a:p>
            <a:pPr lvl="0">
              <a:buFont typeface="Wingdings" pitchFamily="2" charset="2"/>
              <a:buChar char="ü"/>
            </a:pPr>
            <a:r>
              <a:rPr lang="en-US" sz="2400" dirty="0"/>
              <a:t>Moment Generating Function</a:t>
            </a:r>
          </a:p>
          <a:p>
            <a:pPr algn="just">
              <a:buFont typeface="Wingdings" pitchFamily="2" charset="2"/>
              <a:buChar char="ü"/>
            </a:pPr>
            <a:r>
              <a:rPr lang="en-US" sz="2400" dirty="0"/>
              <a:t>Binomial distribution</a:t>
            </a:r>
          </a:p>
          <a:p>
            <a:pPr algn="just">
              <a:buFont typeface="Wingdings" pitchFamily="2" charset="2"/>
              <a:buChar char="ü"/>
            </a:pPr>
            <a:r>
              <a:rPr lang="en-US" sz="2400" dirty="0"/>
              <a:t>Poisson distribution</a:t>
            </a:r>
          </a:p>
          <a:p>
            <a:pPr>
              <a:buFont typeface="Wingdings" pitchFamily="2" charset="2"/>
              <a:buChar char="ü"/>
            </a:pPr>
            <a:r>
              <a:rPr lang="en-US" sz="2400" dirty="0"/>
              <a:t>Normal Distributions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Recap(CO4)</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7">
            <a:extLst>
              <a:ext uri="{FF2B5EF4-FFF2-40B4-BE49-F238E27FC236}">
                <a16:creationId xmlns:a16="http://schemas.microsoft.com/office/drawing/2014/main" id="{EFCD0FD9-BFF1-476D-9EB3-A79AE972FE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82"/>
            <a:ext cx="1371600" cy="685801"/>
          </a:xfrm>
          <a:prstGeom prst="rect">
            <a:avLst/>
          </a:prstGeom>
        </p:spPr>
      </p:pic>
      <p:sp>
        <p:nvSpPr>
          <p:cNvPr id="5" name="Footer Placeholder 4">
            <a:extLst>
              <a:ext uri="{FF2B5EF4-FFF2-40B4-BE49-F238E27FC236}">
                <a16:creationId xmlns:a16="http://schemas.microsoft.com/office/drawing/2014/main" id="{AEC22993-ABC0-4103-BECD-95C99C0B5E07}"/>
              </a:ext>
            </a:extLst>
          </p:cNvPr>
          <p:cNvSpPr>
            <a:spLocks noGrp="1"/>
          </p:cNvSpPr>
          <p:nvPr>
            <p:ph type="ftr" sz="quarter" idx="11"/>
          </p:nvPr>
        </p:nvSpPr>
        <p:spPr/>
        <p:txBody>
          <a:bodyPr/>
          <a:lstStyle/>
          <a:p>
            <a:r>
              <a:rPr lang="en-US"/>
              <a:t>Faculty Name   Kunti Mishra   Unit IV</a:t>
            </a:r>
            <a:endParaRPr lang="en-US" dirty="0"/>
          </a:p>
        </p:txBody>
      </p:sp>
      <p:sp>
        <p:nvSpPr>
          <p:cNvPr id="2" name="Date Placeholder 1">
            <a:extLst>
              <a:ext uri="{FF2B5EF4-FFF2-40B4-BE49-F238E27FC236}">
                <a16:creationId xmlns:a16="http://schemas.microsoft.com/office/drawing/2014/main" id="{695B3BAB-0DEB-457F-B846-76FBF0C6FC42}"/>
              </a:ext>
            </a:extLst>
          </p:cNvPr>
          <p:cNvSpPr>
            <a:spLocks noGrp="1"/>
          </p:cNvSpPr>
          <p:nvPr>
            <p:ph type="dt" sz="half" idx="10"/>
          </p:nvPr>
        </p:nvSpPr>
        <p:spPr/>
        <p:txBody>
          <a:bodyPr/>
          <a:lstStyle/>
          <a:p>
            <a:fld id="{4A758E2D-1160-42C2-A174-238D01EE74C2}" type="datetime1">
              <a:rPr lang="en-US" smtClean="0"/>
              <a:t>1/6/2023</a:t>
            </a:fld>
            <a:endParaRPr lang="en-US"/>
          </a:p>
        </p:txBody>
      </p:sp>
    </p:spTree>
    <p:extLst>
      <p:ext uri="{BB962C8B-B14F-4D97-AF65-F5344CB8AC3E}">
        <p14:creationId xmlns:p14="http://schemas.microsoft.com/office/powerpoint/2010/main" val="9389915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Exponential Distribution(CO4)</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mc:AlternateContent xmlns:mc="http://schemas.openxmlformats.org/markup-compatibility/2006" xmlns:a14="http://schemas.microsoft.com/office/drawing/2010/main">
        <mc:Choice Requires="a14">
          <p:sp>
            <p:nvSpPr>
              <p:cNvPr id="11" name="Content Placeholder 10"/>
              <p:cNvSpPr>
                <a:spLocks noGrp="1"/>
              </p:cNvSpPr>
              <p:nvPr>
                <p:ph idx="1"/>
              </p:nvPr>
            </p:nvSpPr>
            <p:spPr>
              <a:xfrm>
                <a:off x="457200" y="1066800"/>
                <a:ext cx="8229600" cy="5059363"/>
              </a:xfrm>
            </p:spPr>
            <p:txBody>
              <a:bodyPr>
                <a:noAutofit/>
              </a:bodyPr>
              <a:lstStyle/>
              <a:p>
                <a:pPr algn="just">
                  <a:buNone/>
                </a:pPr>
                <a:r>
                  <a:rPr lang="en-US" sz="2200" b="1" dirty="0"/>
                  <a:t>Exponential distribution: </a:t>
                </a:r>
              </a:p>
              <a:p>
                <a:pPr marL="0" indent="0">
                  <a:buNone/>
                </a:pPr>
                <a:r>
                  <a:rPr lang="en-US" sz="2200" dirty="0"/>
                  <a:t>        A continuous random variable </a:t>
                </a:r>
                <a14:m>
                  <m:oMath xmlns:m="http://schemas.openxmlformats.org/officeDocument/2006/math">
                    <m:r>
                      <a:rPr lang="en-US" sz="2200" i="1">
                        <a:latin typeface="Cambria Math" panose="02040503050406030204" pitchFamily="18" charset="0"/>
                      </a:rPr>
                      <m:t>𝑋</m:t>
                    </m:r>
                    <m:r>
                      <a:rPr lang="en-US" sz="2200" i="1">
                        <a:latin typeface="Cambria Math" panose="02040503050406030204" pitchFamily="18" charset="0"/>
                      </a:rPr>
                      <m:t>=</m:t>
                    </m:r>
                    <m:r>
                      <a:rPr lang="en-US" sz="2200" i="1">
                        <a:latin typeface="Cambria Math" panose="02040503050406030204" pitchFamily="18" charset="0"/>
                      </a:rPr>
                      <m:t>𝑥</m:t>
                    </m:r>
                  </m:oMath>
                </a14:m>
                <a:r>
                  <a:rPr lang="en-US" sz="2200" dirty="0"/>
                  <a:t>  which has the following  </a:t>
                </a:r>
                <a:r>
                  <a:rPr lang="en-US" sz="2200" dirty="0" err="1"/>
                  <a:t>Pdf</a:t>
                </a:r>
                <a:endParaRPr lang="en-US" sz="2200" dirty="0"/>
              </a:p>
              <a:p>
                <a:pPr marL="0" indent="0">
                  <a:buNone/>
                </a:pPr>
                <a:r>
                  <a:rPr lang="en-US" sz="2200" dirty="0"/>
                  <a:t> </a:t>
                </a:r>
              </a:p>
              <a:p>
                <a:pPr marL="0" indent="0">
                  <a:buNone/>
                </a:pPr>
                <a:r>
                  <a:rPr lang="en-US" sz="2200" dirty="0"/>
                  <a:t>              </a:t>
                </a:r>
                <a14:m>
                  <m:oMath xmlns:m="http://schemas.openxmlformats.org/officeDocument/2006/math">
                    <m:r>
                      <a:rPr lang="en-US" sz="2200" i="1">
                        <a:latin typeface="Cambria Math" panose="02040503050406030204" pitchFamily="18" charset="0"/>
                      </a:rPr>
                      <m:t>𝑓</m:t>
                    </m:r>
                    <m:d>
                      <m:dPr>
                        <m:ctrlPr>
                          <a:rPr lang="en-US" sz="2200" i="1">
                            <a:latin typeface="Cambria Math" panose="02040503050406030204" pitchFamily="18" charset="0"/>
                          </a:rPr>
                        </m:ctrlPr>
                      </m:dPr>
                      <m:e>
                        <m:r>
                          <a:rPr lang="en-US" sz="2200" i="1">
                            <a:latin typeface="Cambria Math" panose="02040503050406030204" pitchFamily="18" charset="0"/>
                          </a:rPr>
                          <m:t>𝑥</m:t>
                        </m:r>
                      </m:e>
                    </m:d>
                    <m:r>
                      <a:rPr lang="en-US" sz="2200" i="1">
                        <a:latin typeface="Cambria Math" panose="02040503050406030204" pitchFamily="18" charset="0"/>
                      </a:rPr>
                      <m:t>=</m:t>
                    </m:r>
                    <m:d>
                      <m:dPr>
                        <m:begChr m:val="{"/>
                        <m:endChr m:val=""/>
                        <m:ctrlPr>
                          <a:rPr lang="en-US" sz="2200" i="1">
                            <a:latin typeface="Cambria Math" panose="02040503050406030204" pitchFamily="18" charset="0"/>
                          </a:rPr>
                        </m:ctrlPr>
                      </m:dPr>
                      <m:e>
                        <m:eqArr>
                          <m:eqArrPr>
                            <m:ctrlPr>
                              <a:rPr lang="en-US" sz="2200" i="1">
                                <a:latin typeface="Cambria Math" panose="02040503050406030204" pitchFamily="18" charset="0"/>
                              </a:rPr>
                            </m:ctrlPr>
                          </m:eqArrPr>
                          <m:e>
                            <m:r>
                              <a:rPr lang="en-US" sz="2200" i="1">
                                <a:latin typeface="Cambria Math" panose="02040503050406030204" pitchFamily="18" charset="0"/>
                              </a:rPr>
                              <m:t>𝜆</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r>
                                  <a:rPr lang="en-US" sz="2200" i="1">
                                    <a:latin typeface="Cambria Math" panose="02040503050406030204" pitchFamily="18" charset="0"/>
                                  </a:rPr>
                                  <m:t>−</m:t>
                                </m:r>
                                <m:r>
                                  <a:rPr lang="en-US" sz="2200" i="1">
                                    <a:latin typeface="Cambria Math" panose="02040503050406030204" pitchFamily="18" charset="0"/>
                                  </a:rPr>
                                  <m:t>𝜆</m:t>
                                </m:r>
                                <m:r>
                                  <a:rPr lang="en-US" sz="2200" i="1">
                                    <a:latin typeface="Cambria Math" panose="02040503050406030204" pitchFamily="18" charset="0"/>
                                  </a:rPr>
                                  <m:t>𝑥</m:t>
                                </m:r>
                              </m:sup>
                            </m:sSup>
                            <m:r>
                              <a:rPr lang="en-US" sz="2200" i="1">
                                <a:latin typeface="Cambria Math" panose="02040503050406030204" pitchFamily="18" charset="0"/>
                              </a:rPr>
                              <m:t>   </m:t>
                            </m:r>
                            <m:r>
                              <a:rPr lang="en-US" sz="2200" i="1">
                                <a:latin typeface="Cambria Math" panose="02040503050406030204" pitchFamily="18" charset="0"/>
                              </a:rPr>
                              <m:t>𝑓𝑜𝑟</m:t>
                            </m:r>
                            <m:r>
                              <a:rPr lang="en-US" sz="2200" i="1">
                                <a:latin typeface="Cambria Math" panose="02040503050406030204" pitchFamily="18" charset="0"/>
                              </a:rPr>
                              <m:t> </m:t>
                            </m:r>
                            <m:r>
                              <a:rPr lang="en-US" sz="2200" i="1">
                                <a:latin typeface="Cambria Math" panose="02040503050406030204" pitchFamily="18" charset="0"/>
                              </a:rPr>
                              <m:t>𝑥</m:t>
                            </m:r>
                            <m:r>
                              <a:rPr lang="en-US" sz="2200" i="1">
                                <a:latin typeface="Cambria Math" panose="02040503050406030204" pitchFamily="18" charset="0"/>
                              </a:rPr>
                              <m:t>≥0</m:t>
                            </m:r>
                          </m:e>
                          <m:e>
                            <m:r>
                              <a:rPr lang="en-US" sz="2200" i="1">
                                <a:latin typeface="Cambria Math" panose="02040503050406030204" pitchFamily="18" charset="0"/>
                              </a:rPr>
                              <m:t>0          </m:t>
                            </m:r>
                            <m:r>
                              <a:rPr lang="en-US" sz="2200" i="1">
                                <a:latin typeface="Cambria Math" panose="02040503050406030204" pitchFamily="18" charset="0"/>
                              </a:rPr>
                              <m:t>𝑓𝑜𝑟</m:t>
                            </m:r>
                            <m:r>
                              <a:rPr lang="en-US" sz="2200" i="1">
                                <a:latin typeface="Cambria Math" panose="02040503050406030204" pitchFamily="18" charset="0"/>
                              </a:rPr>
                              <m:t> </m:t>
                            </m:r>
                            <m:r>
                              <a:rPr lang="en-US" sz="2200" i="1">
                                <a:latin typeface="Cambria Math" panose="02040503050406030204" pitchFamily="18" charset="0"/>
                              </a:rPr>
                              <m:t>𝑥</m:t>
                            </m:r>
                            <m:r>
                              <a:rPr lang="en-US" sz="2200" i="1">
                                <a:latin typeface="Cambria Math" panose="02040503050406030204" pitchFamily="18" charset="0"/>
                              </a:rPr>
                              <m:t>&lt;0</m:t>
                            </m:r>
                          </m:e>
                        </m:eqArr>
                      </m:e>
                    </m:d>
                  </m:oMath>
                </a14:m>
                <a:r>
                  <a:rPr lang="en-US" sz="2200" dirty="0"/>
                  <a:t> </a:t>
                </a:r>
              </a:p>
              <a:p>
                <a:pPr marL="0" indent="0">
                  <a:buNone/>
                </a:pPr>
                <a:r>
                  <a:rPr lang="en-US" sz="2200" dirty="0"/>
                  <a:t>                                           Where </a:t>
                </a:r>
                <a14:m>
                  <m:oMath xmlns:m="http://schemas.openxmlformats.org/officeDocument/2006/math">
                    <m:r>
                      <a:rPr lang="en-US" sz="2200" i="1">
                        <a:latin typeface="Cambria Math" panose="02040503050406030204" pitchFamily="18" charset="0"/>
                      </a:rPr>
                      <m:t>𝜆</m:t>
                    </m:r>
                  </m:oMath>
                </a14:m>
                <a:r>
                  <a:rPr lang="en-US" sz="2200" dirty="0"/>
                  <a:t> is a parameter.</a:t>
                </a:r>
              </a:p>
              <a:p>
                <a:pPr marL="0" indent="0">
                  <a:buNone/>
                </a:pPr>
                <a:r>
                  <a:rPr lang="en-US" sz="2200" dirty="0"/>
                  <a:t>           is called exponential distribution.</a:t>
                </a:r>
              </a:p>
              <a:p>
                <a:pPr marL="0" indent="0">
                  <a:buNone/>
                </a:pPr>
                <a:r>
                  <a:rPr lang="en-US" sz="2200" b="1" dirty="0"/>
                  <a:t> Mean of Exponential distribution:  </a:t>
                </a:r>
                <a:r>
                  <a:rPr lang="en-US" sz="2200" dirty="0"/>
                  <a:t>We know that mean is given by </a:t>
                </a:r>
              </a:p>
              <a:p>
                <a:pPr marL="0" indent="0">
                  <a:buNone/>
                </a:pPr>
                <a:r>
                  <a:rPr lang="en-US" sz="2200" b="1" dirty="0"/>
                  <a:t>                    </a:t>
                </a:r>
                <a:r>
                  <a:rPr lang="en-US" sz="2200" dirty="0"/>
                  <a:t>Mean = </a:t>
                </a:r>
                <a14:m>
                  <m:oMath xmlns:m="http://schemas.openxmlformats.org/officeDocument/2006/math">
                    <m:r>
                      <a:rPr lang="en-US" sz="2200" i="1">
                        <a:latin typeface="Cambria Math" panose="02040503050406030204" pitchFamily="18" charset="0"/>
                      </a:rPr>
                      <m:t>𝐸</m:t>
                    </m:r>
                    <m:d>
                      <m:dPr>
                        <m:ctrlPr>
                          <a:rPr lang="en-US" sz="2200" i="1">
                            <a:latin typeface="Cambria Math" panose="02040503050406030204" pitchFamily="18" charset="0"/>
                          </a:rPr>
                        </m:ctrlPr>
                      </m:dPr>
                      <m:e>
                        <m:r>
                          <a:rPr lang="en-US" sz="2200" i="1">
                            <a:latin typeface="Cambria Math" panose="02040503050406030204" pitchFamily="18" charset="0"/>
                          </a:rPr>
                          <m:t>𝑋</m:t>
                        </m:r>
                        <m:r>
                          <a:rPr lang="en-US" sz="2200" i="1">
                            <a:latin typeface="Cambria Math" panose="02040503050406030204" pitchFamily="18" charset="0"/>
                          </a:rPr>
                          <m:t>=</m:t>
                        </m:r>
                        <m:r>
                          <a:rPr lang="en-US" sz="2200" i="1">
                            <a:latin typeface="Cambria Math" panose="02040503050406030204" pitchFamily="18" charset="0"/>
                          </a:rPr>
                          <m:t>𝑥</m:t>
                        </m:r>
                      </m:e>
                    </m:d>
                    <m:r>
                      <a:rPr lang="en-US" sz="2200" i="1">
                        <a:latin typeface="Cambria Math" panose="02040503050406030204" pitchFamily="18" charset="0"/>
                      </a:rPr>
                      <m:t>=</m:t>
                    </m:r>
                    <m:nary>
                      <m:naryPr>
                        <m:limLoc m:val="undOvr"/>
                        <m:ctrlPr>
                          <a:rPr lang="en-US" sz="2200" i="1">
                            <a:latin typeface="Cambria Math" panose="02040503050406030204" pitchFamily="18" charset="0"/>
                          </a:rPr>
                        </m:ctrlPr>
                      </m:naryPr>
                      <m:sub>
                        <m:r>
                          <a:rPr lang="en-US" sz="2200" i="1">
                            <a:latin typeface="Cambria Math" panose="02040503050406030204" pitchFamily="18" charset="0"/>
                          </a:rPr>
                          <m:t>−∞</m:t>
                        </m:r>
                      </m:sub>
                      <m:sup>
                        <m:r>
                          <a:rPr lang="en-US" sz="2200" i="1">
                            <a:latin typeface="Cambria Math" panose="02040503050406030204" pitchFamily="18" charset="0"/>
                          </a:rPr>
                          <m:t>∞</m:t>
                        </m:r>
                      </m:sup>
                      <m:e>
                        <m:r>
                          <a:rPr lang="en-US" sz="2200" i="1">
                            <a:latin typeface="Cambria Math" panose="02040503050406030204" pitchFamily="18" charset="0"/>
                          </a:rPr>
                          <m:t>𝑥𝑓</m:t>
                        </m:r>
                        <m:d>
                          <m:dPr>
                            <m:ctrlPr>
                              <a:rPr lang="en-US" sz="2200" i="1">
                                <a:latin typeface="Cambria Math" panose="02040503050406030204" pitchFamily="18" charset="0"/>
                              </a:rPr>
                            </m:ctrlPr>
                          </m:dPr>
                          <m:e>
                            <m:r>
                              <a:rPr lang="en-US" sz="2200" i="1">
                                <a:latin typeface="Cambria Math" panose="02040503050406030204" pitchFamily="18" charset="0"/>
                              </a:rPr>
                              <m:t>𝑥</m:t>
                            </m:r>
                          </m:e>
                        </m:d>
                        <m:r>
                          <a:rPr lang="en-US" sz="2200" i="1">
                            <a:latin typeface="Cambria Math" panose="02040503050406030204" pitchFamily="18" charset="0"/>
                          </a:rPr>
                          <m:t>𝑑𝑥</m:t>
                        </m:r>
                      </m:e>
                    </m:nary>
                  </m:oMath>
                </a14:m>
                <a:r>
                  <a:rPr lang="en-US" sz="2200" dirty="0"/>
                  <a:t> </a:t>
                </a:r>
              </a:p>
              <a:p>
                <a:pPr marL="0" indent="0">
                  <a:buNone/>
                </a:pPr>
                <a:r>
                  <a:rPr lang="en-US" sz="2200" dirty="0"/>
                  <a:t>                                                      </a:t>
                </a:r>
                <a14:m>
                  <m:oMath xmlns:m="http://schemas.openxmlformats.org/officeDocument/2006/math">
                    <m:r>
                      <a:rPr lang="en-US" sz="2200" i="1">
                        <a:latin typeface="Cambria Math" panose="02040503050406030204" pitchFamily="18" charset="0"/>
                      </a:rPr>
                      <m:t>=</m:t>
                    </m:r>
                    <m:nary>
                      <m:naryPr>
                        <m:limLoc m:val="undOvr"/>
                        <m:ctrlPr>
                          <a:rPr lang="en-US" sz="2200" i="1">
                            <a:latin typeface="Cambria Math" panose="02040503050406030204" pitchFamily="18" charset="0"/>
                          </a:rPr>
                        </m:ctrlPr>
                      </m:naryPr>
                      <m:sub>
                        <m:r>
                          <a:rPr lang="en-US" sz="2200" i="1">
                            <a:latin typeface="Cambria Math" panose="02040503050406030204" pitchFamily="18" charset="0"/>
                          </a:rPr>
                          <m:t>0</m:t>
                        </m:r>
                      </m:sub>
                      <m:sup>
                        <m:r>
                          <a:rPr lang="en-US" sz="2200" i="1">
                            <a:latin typeface="Cambria Math" panose="02040503050406030204" pitchFamily="18" charset="0"/>
                          </a:rPr>
                          <m:t>∞</m:t>
                        </m:r>
                      </m:sup>
                      <m:e>
                        <m:r>
                          <a:rPr lang="en-US" sz="2200" i="1">
                            <a:latin typeface="Cambria Math" panose="02040503050406030204" pitchFamily="18" charset="0"/>
                          </a:rPr>
                          <m:t>𝑥</m:t>
                        </m:r>
                        <m:r>
                          <a:rPr lang="en-US" sz="2200" i="1">
                            <a:latin typeface="Cambria Math" panose="02040503050406030204" pitchFamily="18" charset="0"/>
                          </a:rPr>
                          <m:t>𝜆</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r>
                              <a:rPr lang="en-US" sz="2200" i="1">
                                <a:latin typeface="Cambria Math" panose="02040503050406030204" pitchFamily="18" charset="0"/>
                              </a:rPr>
                              <m:t>−</m:t>
                            </m:r>
                            <m:r>
                              <a:rPr lang="en-US" sz="2200" i="1">
                                <a:latin typeface="Cambria Math" panose="02040503050406030204" pitchFamily="18" charset="0"/>
                              </a:rPr>
                              <m:t>𝜆</m:t>
                            </m:r>
                            <m:r>
                              <a:rPr lang="en-US" sz="2200" i="1">
                                <a:latin typeface="Cambria Math" panose="02040503050406030204" pitchFamily="18" charset="0"/>
                              </a:rPr>
                              <m:t>𝑥</m:t>
                            </m:r>
                          </m:sup>
                        </m:sSup>
                        <m:r>
                          <a:rPr lang="en-US" sz="2200" i="1">
                            <a:latin typeface="Cambria Math" panose="02040503050406030204" pitchFamily="18" charset="0"/>
                          </a:rPr>
                          <m:t> </m:t>
                        </m:r>
                        <m:r>
                          <a:rPr lang="en-US" sz="2200" i="1">
                            <a:latin typeface="Cambria Math" panose="02040503050406030204" pitchFamily="18" charset="0"/>
                          </a:rPr>
                          <m:t>𝑑𝑥</m:t>
                        </m:r>
                      </m:e>
                    </m:nary>
                  </m:oMath>
                </a14:m>
                <a:endParaRPr lang="en-US" sz="2200" dirty="0"/>
              </a:p>
              <a:p>
                <a:pPr marL="0" indent="0">
                  <a:buNone/>
                </a:pPr>
                <a:r>
                  <a:rPr lang="en-US" sz="2200" dirty="0"/>
                  <a:t>                                                      </a:t>
                </a:r>
                <a14:m>
                  <m:oMath xmlns:m="http://schemas.openxmlformats.org/officeDocument/2006/math">
                    <m:r>
                      <a:rPr lang="en-US" sz="2200" i="1">
                        <a:latin typeface="Cambria Math" panose="02040503050406030204" pitchFamily="18" charset="0"/>
                      </a:rPr>
                      <m:t>=</m:t>
                    </m:r>
                    <m:r>
                      <a:rPr lang="en-US" sz="2200" i="1">
                        <a:latin typeface="Cambria Math" panose="02040503050406030204" pitchFamily="18" charset="0"/>
                      </a:rPr>
                      <m:t>𝜆</m:t>
                    </m:r>
                    <m:nary>
                      <m:naryPr>
                        <m:limLoc m:val="undOvr"/>
                        <m:ctrlPr>
                          <a:rPr lang="en-US" sz="2200" i="1">
                            <a:latin typeface="Cambria Math" panose="02040503050406030204" pitchFamily="18" charset="0"/>
                          </a:rPr>
                        </m:ctrlPr>
                      </m:naryPr>
                      <m:sub>
                        <m:r>
                          <a:rPr lang="en-US" sz="2200" i="1">
                            <a:latin typeface="Cambria Math" panose="02040503050406030204" pitchFamily="18" charset="0"/>
                          </a:rPr>
                          <m:t>0</m:t>
                        </m:r>
                      </m:sub>
                      <m:sup>
                        <m:r>
                          <a:rPr lang="en-US" sz="2200" i="1">
                            <a:latin typeface="Cambria Math" panose="02040503050406030204" pitchFamily="18" charset="0"/>
                          </a:rPr>
                          <m:t>∞</m:t>
                        </m:r>
                      </m:sup>
                      <m:e>
                        <m:r>
                          <a:rPr lang="en-US" sz="2200" i="1">
                            <a:latin typeface="Cambria Math" panose="02040503050406030204" pitchFamily="18" charset="0"/>
                          </a:rPr>
                          <m:t>𝑥</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r>
                              <a:rPr lang="en-US" sz="2200" i="1">
                                <a:latin typeface="Cambria Math" panose="02040503050406030204" pitchFamily="18" charset="0"/>
                              </a:rPr>
                              <m:t>−</m:t>
                            </m:r>
                            <m:r>
                              <a:rPr lang="en-US" sz="2200" i="1">
                                <a:latin typeface="Cambria Math" panose="02040503050406030204" pitchFamily="18" charset="0"/>
                              </a:rPr>
                              <m:t>𝜆</m:t>
                            </m:r>
                            <m:r>
                              <a:rPr lang="en-US" sz="2200" i="1">
                                <a:latin typeface="Cambria Math" panose="02040503050406030204" pitchFamily="18" charset="0"/>
                              </a:rPr>
                              <m:t>𝑥</m:t>
                            </m:r>
                          </m:sup>
                        </m:sSup>
                        <m:r>
                          <a:rPr lang="en-US" sz="2200" i="1">
                            <a:latin typeface="Cambria Math" panose="02040503050406030204" pitchFamily="18" charset="0"/>
                          </a:rPr>
                          <m:t> </m:t>
                        </m:r>
                        <m:r>
                          <a:rPr lang="en-US" sz="2200" i="1">
                            <a:latin typeface="Cambria Math" panose="02040503050406030204" pitchFamily="18" charset="0"/>
                          </a:rPr>
                          <m:t>𝑑𝑥</m:t>
                        </m:r>
                      </m:e>
                    </m:nary>
                  </m:oMath>
                </a14:m>
                <a:endParaRPr lang="en-US" sz="2200" dirty="0"/>
              </a:p>
              <a:p>
                <a:pPr marL="0" indent="0">
                  <a:buNone/>
                </a:pPr>
                <a:r>
                  <a:rPr lang="en-US" sz="2200" dirty="0"/>
                  <a:t>                                                                               </a:t>
                </a:r>
              </a:p>
            </p:txBody>
          </p:sp>
        </mc:Choice>
        <mc:Fallback xmlns="">
          <p:sp>
            <p:nvSpPr>
              <p:cNvPr id="11" name="Content Placeholder 10"/>
              <p:cNvSpPr>
                <a:spLocks noGrp="1" noRot="1" noChangeAspect="1" noMove="1" noResize="1" noEditPoints="1" noAdjustHandles="1" noChangeArrowheads="1" noChangeShapeType="1" noTextEdit="1"/>
              </p:cNvSpPr>
              <p:nvPr>
                <p:ph idx="1"/>
              </p:nvPr>
            </p:nvSpPr>
            <p:spPr>
              <a:xfrm>
                <a:off x="457200" y="1066800"/>
                <a:ext cx="8229600" cy="5059363"/>
              </a:xfrm>
              <a:blipFill rotWithShape="1">
                <a:blip r:embed="rId3"/>
                <a:stretch>
                  <a:fillRect l="-889" t="-723" r="-815" b="-6627"/>
                </a:stretch>
              </a:blipFill>
            </p:spPr>
            <p:txBody>
              <a:bodyPr/>
              <a:lstStyle/>
              <a:p>
                <a:r>
                  <a:rPr lang="en-US">
                    <a:noFill/>
                  </a:rPr>
                  <a:t> </a:t>
                </a:r>
              </a:p>
            </p:txBody>
          </p:sp>
        </mc:Fallback>
      </mc:AlternateContent>
      <p:graphicFrame>
        <p:nvGraphicFramePr>
          <p:cNvPr id="12" name="Object 11"/>
          <p:cNvGraphicFramePr>
            <a:graphicFrameLocks noChangeAspect="1"/>
          </p:cNvGraphicFramePr>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Equation.DSMT4">
                  <p:embed/>
                </p:oleObj>
              </mc:Choice>
              <mc:Fallback>
                <p:oleObj name="Equation" r:id="rId4" imgW="114120" imgH="177480" progId="Equation.DSMT4">
                  <p:embed/>
                  <p:pic>
                    <p:nvPicPr>
                      <p:cNvPr id="12"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401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name="Equation" r:id="rId6" imgW="114120" imgH="177480" progId="Equation.DSMT4">
                  <p:embed/>
                </p:oleObj>
              </mc:Choice>
              <mc:Fallback>
                <p:oleObj name="Equation" r:id="rId6" imgW="114120" imgH="177480" progId="Equation.DSMT4">
                  <p:embed/>
                  <p:pic>
                    <p:nvPicPr>
                      <p:cNvPr id="13"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401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9">
            <a:extLst>
              <a:ext uri="{FF2B5EF4-FFF2-40B4-BE49-F238E27FC236}">
                <a16:creationId xmlns:a16="http://schemas.microsoft.com/office/drawing/2014/main" id="{9429D0D4-48B5-4D70-93EC-4A28E02B2B6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5082"/>
            <a:ext cx="1371600" cy="685801"/>
          </a:xfrm>
          <a:prstGeom prst="rect">
            <a:avLst/>
          </a:prstGeom>
        </p:spPr>
      </p:pic>
      <p:sp>
        <p:nvSpPr>
          <p:cNvPr id="3" name="Footer Placeholder 2">
            <a:extLst>
              <a:ext uri="{FF2B5EF4-FFF2-40B4-BE49-F238E27FC236}">
                <a16:creationId xmlns:a16="http://schemas.microsoft.com/office/drawing/2014/main" id="{2C8B0C6B-5214-48D2-BC4E-58D39C2EE4CD}"/>
              </a:ext>
            </a:extLst>
          </p:cNvPr>
          <p:cNvSpPr>
            <a:spLocks noGrp="1"/>
          </p:cNvSpPr>
          <p:nvPr>
            <p:ph type="ftr" sz="quarter" idx="11"/>
          </p:nvPr>
        </p:nvSpPr>
        <p:spPr/>
        <p:txBody>
          <a:bodyPr/>
          <a:lstStyle/>
          <a:p>
            <a:r>
              <a:rPr lang="en-US"/>
              <a:t>Faculty Name   Kunti Mishra   Unit IV</a:t>
            </a:r>
            <a:endParaRPr lang="en-US" dirty="0"/>
          </a:p>
        </p:txBody>
      </p:sp>
      <p:sp>
        <p:nvSpPr>
          <p:cNvPr id="2" name="Date Placeholder 1">
            <a:extLst>
              <a:ext uri="{FF2B5EF4-FFF2-40B4-BE49-F238E27FC236}">
                <a16:creationId xmlns:a16="http://schemas.microsoft.com/office/drawing/2014/main" id="{04D21577-1984-465F-AD20-C7F6430C44A7}"/>
              </a:ext>
            </a:extLst>
          </p:cNvPr>
          <p:cNvSpPr>
            <a:spLocks noGrp="1"/>
          </p:cNvSpPr>
          <p:nvPr>
            <p:ph type="dt" sz="half" idx="10"/>
          </p:nvPr>
        </p:nvSpPr>
        <p:spPr/>
        <p:txBody>
          <a:bodyPr/>
          <a:lstStyle/>
          <a:p>
            <a:fld id="{82FE0740-E87D-4A4A-A88D-74BCF3005525}" type="datetime1">
              <a:rPr lang="en-US" smtClean="0"/>
              <a:t>1/6/2023</a:t>
            </a:fld>
            <a:endParaRPr lang="en-US"/>
          </a:p>
        </p:txBody>
      </p:sp>
    </p:spTree>
    <p:extLst>
      <p:ext uri="{BB962C8B-B14F-4D97-AF65-F5344CB8AC3E}">
        <p14:creationId xmlns:p14="http://schemas.microsoft.com/office/powerpoint/2010/main" val="61681764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Exponential Distribution(CO4)</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mc:AlternateContent xmlns:mc="http://schemas.openxmlformats.org/markup-compatibility/2006" xmlns:a14="http://schemas.microsoft.com/office/drawing/2010/main">
        <mc:Choice Requires="a14">
          <p:sp>
            <p:nvSpPr>
              <p:cNvPr id="11" name="Content Placeholder 10"/>
              <p:cNvSpPr>
                <a:spLocks noGrp="1"/>
              </p:cNvSpPr>
              <p:nvPr>
                <p:ph idx="1"/>
              </p:nvPr>
            </p:nvSpPr>
            <p:spPr>
              <a:xfrm>
                <a:off x="457200" y="1066801"/>
                <a:ext cx="8229600" cy="4876800"/>
              </a:xfrm>
            </p:spPr>
            <p:txBody>
              <a:bodyPr>
                <a:noAutofit/>
              </a:bodyPr>
              <a:lstStyle/>
              <a:p>
                <a:pPr marL="0" indent="0">
                  <a:buNone/>
                </a:pPr>
                <a:r>
                  <a:rPr lang="en-US" sz="2200" dirty="0"/>
                  <a:t> </a:t>
                </a:r>
                <a14:m>
                  <m:oMath xmlns:m="http://schemas.openxmlformats.org/officeDocument/2006/math">
                    <m:r>
                      <a:rPr lang="en-US" sz="2200" i="1">
                        <a:latin typeface="Cambria Math" panose="02040503050406030204" pitchFamily="18" charset="0"/>
                      </a:rPr>
                      <m:t>=</m:t>
                    </m:r>
                    <m:r>
                      <a:rPr lang="en-US" sz="2200" i="1">
                        <a:latin typeface="Cambria Math" panose="02040503050406030204" pitchFamily="18" charset="0"/>
                      </a:rPr>
                      <m:t>𝜆</m:t>
                    </m:r>
                    <m:nary>
                      <m:naryPr>
                        <m:limLoc m:val="undOvr"/>
                        <m:ctrlPr>
                          <a:rPr lang="en-US" sz="2200" i="1">
                            <a:latin typeface="Cambria Math" panose="02040503050406030204" pitchFamily="18" charset="0"/>
                          </a:rPr>
                        </m:ctrlPr>
                      </m:naryPr>
                      <m:sub>
                        <m:r>
                          <a:rPr lang="en-US" sz="2200" i="1">
                            <a:latin typeface="Cambria Math" panose="02040503050406030204" pitchFamily="18" charset="0"/>
                          </a:rPr>
                          <m:t>0</m:t>
                        </m:r>
                      </m:sub>
                      <m:sup>
                        <m:r>
                          <a:rPr lang="en-US" sz="2200" i="1">
                            <a:latin typeface="Cambria Math" panose="02040503050406030204" pitchFamily="18" charset="0"/>
                          </a:rPr>
                          <m:t>∞</m:t>
                        </m:r>
                      </m:sup>
                      <m:e>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1">
                                <a:latin typeface="Cambria Math" panose="02040503050406030204" pitchFamily="18" charset="0"/>
                              </a:rPr>
                              <m:t>2−1</m:t>
                            </m:r>
                          </m:sup>
                        </m:sSup>
                      </m:e>
                    </m:nary>
                    <m:r>
                      <a:rPr lang="en-US" sz="2200" i="1">
                        <a:latin typeface="Cambria Math" panose="02040503050406030204" pitchFamily="18" charset="0"/>
                      </a:rPr>
                      <m:t> </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r>
                          <a:rPr lang="en-US" sz="2200" i="1">
                            <a:latin typeface="Cambria Math" panose="02040503050406030204" pitchFamily="18" charset="0"/>
                          </a:rPr>
                          <m:t>−</m:t>
                        </m:r>
                        <m:r>
                          <a:rPr lang="en-US" sz="2200" i="1">
                            <a:latin typeface="Cambria Math" panose="02040503050406030204" pitchFamily="18" charset="0"/>
                          </a:rPr>
                          <m:t>𝜆</m:t>
                        </m:r>
                        <m:r>
                          <a:rPr lang="en-US" sz="2200" i="1">
                            <a:latin typeface="Cambria Math" panose="02040503050406030204" pitchFamily="18" charset="0"/>
                          </a:rPr>
                          <m:t>𝑥</m:t>
                        </m:r>
                      </m:sup>
                    </m:sSup>
                    <m:r>
                      <a:rPr lang="en-US" sz="2200" i="1">
                        <a:latin typeface="Cambria Math" panose="02040503050406030204" pitchFamily="18" charset="0"/>
                      </a:rPr>
                      <m:t> </m:t>
                    </m:r>
                    <m:r>
                      <a:rPr lang="en-US" sz="2200" i="1">
                        <a:latin typeface="Cambria Math" panose="02040503050406030204" pitchFamily="18" charset="0"/>
                      </a:rPr>
                      <m:t>𝑑𝑥</m:t>
                    </m:r>
                  </m:oMath>
                </a14:m>
                <a:r>
                  <a:rPr lang="en-US" sz="2200" dirty="0"/>
                  <a:t>,  which is a Gamma function</a:t>
                </a:r>
              </a:p>
              <a:p>
                <a:pPr marL="0" indent="0" algn="just">
                  <a:buNone/>
                </a:pPr>
                <a:r>
                  <a:rPr lang="en-US" sz="2200" dirty="0"/>
                  <a:t>                                                      </a:t>
                </a:r>
                <a14:m>
                  <m:oMath xmlns:m="http://schemas.openxmlformats.org/officeDocument/2006/math">
                    <m:r>
                      <a:rPr lang="en-US" sz="2200" i="1">
                        <a:latin typeface="Cambria Math" panose="02040503050406030204" pitchFamily="18" charset="0"/>
                      </a:rPr>
                      <m:t>=</m:t>
                    </m:r>
                    <m:r>
                      <a:rPr lang="en-US" sz="2200" i="1">
                        <a:latin typeface="Cambria Math" panose="02040503050406030204" pitchFamily="18" charset="0"/>
                      </a:rPr>
                      <m:t>𝜆</m:t>
                    </m:r>
                    <m:f>
                      <m:fPr>
                        <m:ctrlPr>
                          <a:rPr lang="en-US" sz="2200" i="1">
                            <a:latin typeface="Cambria Math" panose="02040503050406030204" pitchFamily="18" charset="0"/>
                          </a:rPr>
                        </m:ctrlPr>
                      </m:fPr>
                      <m:num>
                        <m:r>
                          <m:rPr>
                            <m:sty m:val="p"/>
                          </m:rPr>
                          <a:rPr lang="en-US" sz="2200">
                            <a:latin typeface="Cambria Math" panose="02040503050406030204" pitchFamily="18" charset="0"/>
                          </a:rPr>
                          <m:t>Γ</m:t>
                        </m:r>
                        <m:r>
                          <a:rPr lang="en-US" sz="2200" i="1">
                            <a:latin typeface="Cambria Math" panose="02040503050406030204" pitchFamily="18" charset="0"/>
                          </a:rPr>
                          <m:t>2</m:t>
                        </m:r>
                      </m:num>
                      <m:den>
                        <m:sSup>
                          <m:sSupPr>
                            <m:ctrlPr>
                              <a:rPr lang="en-US" sz="2200" i="1">
                                <a:latin typeface="Cambria Math" panose="02040503050406030204" pitchFamily="18" charset="0"/>
                              </a:rPr>
                            </m:ctrlPr>
                          </m:sSupPr>
                          <m:e>
                            <m:r>
                              <a:rPr lang="en-US" sz="2200" i="1">
                                <a:latin typeface="Cambria Math" panose="02040503050406030204" pitchFamily="18" charset="0"/>
                              </a:rPr>
                              <m:t>𝜆</m:t>
                            </m:r>
                          </m:e>
                          <m:sup>
                            <m:r>
                              <a:rPr lang="en-US" sz="2200" i="1">
                                <a:latin typeface="Cambria Math" panose="02040503050406030204" pitchFamily="18" charset="0"/>
                              </a:rPr>
                              <m:t>2</m:t>
                            </m:r>
                          </m:sup>
                        </m:sSup>
                      </m:den>
                    </m:f>
                    <m:r>
                      <a:rPr lang="en-US" sz="2200" i="1">
                        <a:latin typeface="Cambria Math"/>
                      </a:rPr>
                      <m:t>=</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ea typeface="Cambria Math"/>
                          </a:rPr>
                          <m:t>𝜆</m:t>
                        </m:r>
                      </m:den>
                    </m:f>
                  </m:oMath>
                </a14:m>
                <a:r>
                  <a:rPr lang="en-US" sz="2200" dirty="0"/>
                  <a:t>  </a:t>
                </a:r>
              </a:p>
              <a:p>
                <a:pPr marL="0" indent="0">
                  <a:buNone/>
                </a:pPr>
                <a:r>
                  <a:rPr lang="en-US" sz="2200" dirty="0"/>
                  <a:t>                                        </a:t>
                </a:r>
                <a14:m>
                  <m:oMath xmlns:m="http://schemas.openxmlformats.org/officeDocument/2006/math">
                    <m:d>
                      <m:dPr>
                        <m:begChr m:val="["/>
                        <m:endChr m:val="]"/>
                        <m:ctrlPr>
                          <a:rPr lang="en-US" sz="2200" i="1">
                            <a:latin typeface="Cambria Math" panose="02040503050406030204" pitchFamily="18" charset="0"/>
                          </a:rPr>
                        </m:ctrlPr>
                      </m:dPr>
                      <m:e>
                        <m:r>
                          <a:rPr lang="en-US" sz="2200" i="1">
                            <a:latin typeface="Cambria Math" panose="02040503050406030204" pitchFamily="18" charset="0"/>
                          </a:rPr>
                          <m:t>𝑀𝑒𝑎𝑛</m:t>
                        </m:r>
                        <m:r>
                          <a:rPr lang="en-US" sz="2200" i="1">
                            <a:latin typeface="Cambria Math" panose="02040503050406030204" pitchFamily="18" charset="0"/>
                          </a:rPr>
                          <m:t>=</m:t>
                        </m:r>
                        <m:f>
                          <m:fPr>
                            <m:ctrlPr>
                              <a:rPr lang="en-US" sz="2200" i="1">
                                <a:latin typeface="Cambria Math" panose="02040503050406030204" pitchFamily="18" charset="0"/>
                              </a:rPr>
                            </m:ctrlPr>
                          </m:fPr>
                          <m:num>
                            <m:r>
                              <a:rPr lang="en-US" sz="2200" i="1">
                                <a:latin typeface="Cambria Math" panose="02040503050406030204" pitchFamily="18" charset="0"/>
                              </a:rPr>
                              <m:t>1</m:t>
                            </m:r>
                          </m:num>
                          <m:den>
                            <m:r>
                              <a:rPr lang="en-US" sz="2200" i="1">
                                <a:latin typeface="Cambria Math" panose="02040503050406030204" pitchFamily="18" charset="0"/>
                              </a:rPr>
                              <m:t>𝜆</m:t>
                            </m:r>
                          </m:den>
                        </m:f>
                      </m:e>
                    </m:d>
                  </m:oMath>
                </a14:m>
                <a:endParaRPr lang="en-US" sz="2200" dirty="0"/>
              </a:p>
              <a:p>
                <a:pPr marL="0" indent="0" algn="just">
                  <a:buNone/>
                </a:pPr>
                <a:r>
                  <a:rPr lang="en-US" sz="2200" b="1" dirty="0"/>
                  <a:t>Variance of Exponential distribution: </a:t>
                </a:r>
              </a:p>
              <a:p>
                <a:pPr marL="0" indent="0" algn="just">
                  <a:buNone/>
                </a:pPr>
                <a:r>
                  <a:rPr lang="en-US" sz="2200" dirty="0"/>
                  <a:t>We know that the variance is given by</a:t>
                </a:r>
              </a:p>
              <a:p>
                <a:pPr marL="0" indent="0" algn="just">
                  <a:buNone/>
                </a:pPr>
                <a:r>
                  <a:rPr lang="en-US" sz="2200" dirty="0"/>
                  <a:t>                        Variance</a:t>
                </a:r>
                <a14:m>
                  <m:oMath xmlns:m="http://schemas.openxmlformats.org/officeDocument/2006/math">
                    <m:d>
                      <m:dPr>
                        <m:ctrlPr>
                          <a:rPr lang="en-US" sz="2200" i="1">
                            <a:latin typeface="Cambria Math" panose="02040503050406030204" pitchFamily="18" charset="0"/>
                          </a:rPr>
                        </m:ctrlPr>
                      </m:dPr>
                      <m:e>
                        <m:r>
                          <a:rPr lang="en-US" sz="2200" i="1">
                            <a:latin typeface="Cambria Math" panose="02040503050406030204" pitchFamily="18" charset="0"/>
                          </a:rPr>
                          <m:t>𝑋</m:t>
                        </m:r>
                        <m:r>
                          <a:rPr lang="en-US" sz="2200" i="1">
                            <a:latin typeface="Cambria Math" panose="02040503050406030204" pitchFamily="18" charset="0"/>
                          </a:rPr>
                          <m:t>=</m:t>
                        </m:r>
                        <m:r>
                          <a:rPr lang="en-US" sz="2200" i="1">
                            <a:latin typeface="Cambria Math" panose="02040503050406030204" pitchFamily="18" charset="0"/>
                          </a:rPr>
                          <m:t>𝑥</m:t>
                        </m:r>
                      </m:e>
                    </m:d>
                    <m:r>
                      <a:rPr lang="en-US" sz="2200" i="1">
                        <a:latin typeface="Cambria Math" panose="02040503050406030204" pitchFamily="18" charset="0"/>
                      </a:rPr>
                      <m:t>=</m:t>
                    </m:r>
                    <m:r>
                      <a:rPr lang="en-US" sz="2200" i="1">
                        <a:latin typeface="Cambria Math" panose="02040503050406030204" pitchFamily="18" charset="0"/>
                      </a:rPr>
                      <m:t>𝐸</m:t>
                    </m:r>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1">
                                <a:latin typeface="Cambria Math" panose="02040503050406030204" pitchFamily="18" charset="0"/>
                              </a:rPr>
                              <m:t>2</m:t>
                            </m:r>
                          </m:sup>
                        </m:sSup>
                      </m:e>
                    </m:d>
                    <m:r>
                      <a:rPr lang="en-US" sz="2200" i="1">
                        <a:latin typeface="Cambria Math" panose="02040503050406030204" pitchFamily="18" charset="0"/>
                      </a:rPr>
                      <m:t>−</m:t>
                    </m:r>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r>
                              <a:rPr lang="en-US" sz="2200" i="1">
                                <a:latin typeface="Cambria Math" panose="02040503050406030204" pitchFamily="18" charset="0"/>
                              </a:rPr>
                              <m:t>𝐸</m:t>
                            </m:r>
                            <m:r>
                              <a:rPr lang="en-US" sz="2200" i="1">
                                <a:latin typeface="Cambria Math" panose="02040503050406030204" pitchFamily="18" charset="0"/>
                              </a:rPr>
                              <m:t>(</m:t>
                            </m:r>
                            <m:r>
                              <a:rPr lang="en-US" sz="2200" i="1">
                                <a:latin typeface="Cambria Math" panose="02040503050406030204" pitchFamily="18" charset="0"/>
                              </a:rPr>
                              <m:t>𝑥</m:t>
                            </m:r>
                            <m:r>
                              <a:rPr lang="en-US" sz="2200" i="1">
                                <a:latin typeface="Cambria Math" panose="02040503050406030204" pitchFamily="18" charset="0"/>
                              </a:rPr>
                              <m:t>)</m:t>
                            </m:r>
                          </m:e>
                        </m:d>
                      </m:e>
                      <m:sup>
                        <m:r>
                          <a:rPr lang="en-US" sz="2200" i="1">
                            <a:latin typeface="Cambria Math" panose="02040503050406030204" pitchFamily="18" charset="0"/>
                          </a:rPr>
                          <m:t>2</m:t>
                        </m:r>
                      </m:sup>
                    </m:sSup>
                  </m:oMath>
                </a14:m>
                <a:r>
                  <a:rPr lang="en-US" sz="2200" dirty="0"/>
                  <a:t> ……….(1)</a:t>
                </a:r>
              </a:p>
              <a:p>
                <a:pPr marL="0" indent="0" algn="just">
                  <a:buNone/>
                </a:pPr>
                <a:r>
                  <a:rPr lang="en-US" sz="2200" dirty="0"/>
                  <a:t>       Now       </a:t>
                </a:r>
                <a14:m>
                  <m:oMath xmlns:m="http://schemas.openxmlformats.org/officeDocument/2006/math">
                    <m:r>
                      <a:rPr lang="en-US" sz="2200" i="1">
                        <a:latin typeface="Cambria Math" panose="02040503050406030204" pitchFamily="18" charset="0"/>
                      </a:rPr>
                      <m:t>𝐸</m:t>
                    </m:r>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1">
                                <a:latin typeface="Cambria Math" panose="02040503050406030204" pitchFamily="18" charset="0"/>
                              </a:rPr>
                              <m:t>2</m:t>
                            </m:r>
                          </m:sup>
                        </m:sSup>
                      </m:e>
                    </m:d>
                    <m:r>
                      <a:rPr lang="en-US" sz="2200" i="1">
                        <a:latin typeface="Cambria Math" panose="02040503050406030204" pitchFamily="18" charset="0"/>
                      </a:rPr>
                      <m:t>=</m:t>
                    </m:r>
                    <m:nary>
                      <m:naryPr>
                        <m:limLoc m:val="undOvr"/>
                        <m:ctrlPr>
                          <a:rPr lang="en-US" sz="2200" i="1">
                            <a:latin typeface="Cambria Math" panose="02040503050406030204" pitchFamily="18" charset="0"/>
                          </a:rPr>
                        </m:ctrlPr>
                      </m:naryPr>
                      <m:sub>
                        <m:r>
                          <a:rPr lang="en-US" sz="2200" i="1">
                            <a:latin typeface="Cambria Math" panose="02040503050406030204" pitchFamily="18" charset="0"/>
                          </a:rPr>
                          <m:t>−∞</m:t>
                        </m:r>
                      </m:sub>
                      <m:sup>
                        <m:r>
                          <a:rPr lang="en-US" sz="2200" i="1">
                            <a:latin typeface="Cambria Math" panose="02040503050406030204" pitchFamily="18" charset="0"/>
                          </a:rPr>
                          <m:t>∞</m:t>
                        </m:r>
                      </m:sup>
                      <m:e>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1">
                                <a:latin typeface="Cambria Math" panose="02040503050406030204" pitchFamily="18" charset="0"/>
                              </a:rPr>
                              <m:t>2</m:t>
                            </m:r>
                          </m:sup>
                        </m:sSup>
                        <m:r>
                          <a:rPr lang="en-US" sz="2200" i="1">
                            <a:latin typeface="Cambria Math" panose="02040503050406030204" pitchFamily="18" charset="0"/>
                          </a:rPr>
                          <m:t>𝑓</m:t>
                        </m:r>
                        <m:d>
                          <m:dPr>
                            <m:ctrlPr>
                              <a:rPr lang="en-US" sz="2200" i="1">
                                <a:latin typeface="Cambria Math" panose="02040503050406030204" pitchFamily="18" charset="0"/>
                              </a:rPr>
                            </m:ctrlPr>
                          </m:dPr>
                          <m:e>
                            <m:r>
                              <a:rPr lang="en-US" sz="2200" i="1">
                                <a:latin typeface="Cambria Math" panose="02040503050406030204" pitchFamily="18" charset="0"/>
                              </a:rPr>
                              <m:t>𝑥</m:t>
                            </m:r>
                          </m:e>
                        </m:d>
                        <m:r>
                          <a:rPr lang="en-US" sz="2200" i="1">
                            <a:latin typeface="Cambria Math" panose="02040503050406030204" pitchFamily="18" charset="0"/>
                          </a:rPr>
                          <m:t>𝑑𝑥</m:t>
                        </m:r>
                      </m:e>
                    </m:nary>
                  </m:oMath>
                </a14:m>
                <a:endParaRPr lang="en-US" sz="2200" dirty="0"/>
              </a:p>
              <a:p>
                <a:pPr marL="0" indent="0" algn="just">
                  <a:buNone/>
                </a:pPr>
                <a:r>
                  <a:rPr lang="en-US" sz="2200" dirty="0"/>
                  <a:t>                                  </a:t>
                </a:r>
                <a14:m>
                  <m:oMath xmlns:m="http://schemas.openxmlformats.org/officeDocument/2006/math">
                    <m:r>
                      <a:rPr lang="en-US" sz="2200" i="1">
                        <a:latin typeface="Cambria Math" panose="02040503050406030204" pitchFamily="18" charset="0"/>
                      </a:rPr>
                      <m:t>=</m:t>
                    </m:r>
                    <m:nary>
                      <m:naryPr>
                        <m:limLoc m:val="undOvr"/>
                        <m:ctrlPr>
                          <a:rPr lang="en-US" sz="2200" i="1">
                            <a:latin typeface="Cambria Math" panose="02040503050406030204" pitchFamily="18" charset="0"/>
                          </a:rPr>
                        </m:ctrlPr>
                      </m:naryPr>
                      <m:sub>
                        <m:r>
                          <a:rPr lang="en-US" sz="2200" i="1">
                            <a:latin typeface="Cambria Math" panose="02040503050406030204" pitchFamily="18" charset="0"/>
                          </a:rPr>
                          <m:t>0</m:t>
                        </m:r>
                      </m:sub>
                      <m:sup>
                        <m:r>
                          <a:rPr lang="en-US" sz="2200" i="1">
                            <a:latin typeface="Cambria Math" panose="02040503050406030204" pitchFamily="18" charset="0"/>
                          </a:rPr>
                          <m:t>∞</m:t>
                        </m:r>
                      </m:sup>
                      <m:e>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1">
                                <a:latin typeface="Cambria Math" panose="02040503050406030204" pitchFamily="18" charset="0"/>
                              </a:rPr>
                              <m:t>2</m:t>
                            </m:r>
                          </m:sup>
                        </m:sSup>
                        <m:r>
                          <a:rPr lang="en-US" sz="2200" i="1">
                            <a:latin typeface="Cambria Math" panose="02040503050406030204" pitchFamily="18" charset="0"/>
                          </a:rPr>
                          <m:t>𝜆</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r>
                              <a:rPr lang="en-US" sz="2200" i="1">
                                <a:latin typeface="Cambria Math" panose="02040503050406030204" pitchFamily="18" charset="0"/>
                              </a:rPr>
                              <m:t>−</m:t>
                            </m:r>
                            <m:r>
                              <a:rPr lang="en-US" sz="2200" i="1">
                                <a:latin typeface="Cambria Math" panose="02040503050406030204" pitchFamily="18" charset="0"/>
                              </a:rPr>
                              <m:t>𝜆</m:t>
                            </m:r>
                            <m:r>
                              <a:rPr lang="en-US" sz="2200" i="1">
                                <a:latin typeface="Cambria Math" panose="02040503050406030204" pitchFamily="18" charset="0"/>
                              </a:rPr>
                              <m:t>𝑥</m:t>
                            </m:r>
                          </m:sup>
                        </m:sSup>
                        <m:r>
                          <a:rPr lang="en-US" sz="2200" i="1">
                            <a:latin typeface="Cambria Math" panose="02040503050406030204" pitchFamily="18" charset="0"/>
                          </a:rPr>
                          <m:t> </m:t>
                        </m:r>
                        <m:r>
                          <a:rPr lang="en-US" sz="2200" i="1">
                            <a:latin typeface="Cambria Math" panose="02040503050406030204" pitchFamily="18" charset="0"/>
                          </a:rPr>
                          <m:t>𝑑𝑥</m:t>
                        </m:r>
                      </m:e>
                    </m:nary>
                  </m:oMath>
                </a14:m>
                <a:r>
                  <a:rPr lang="en-US" sz="2200" dirty="0"/>
                  <a:t> </a:t>
                </a:r>
              </a:p>
              <a:p>
                <a:pPr marL="0" indent="0" algn="just">
                  <a:buNone/>
                </a:pPr>
                <a:r>
                  <a:rPr lang="en-US" sz="2200" dirty="0"/>
                  <a:t>                                  </a:t>
                </a:r>
                <a14:m>
                  <m:oMath xmlns:m="http://schemas.openxmlformats.org/officeDocument/2006/math">
                    <m:r>
                      <a:rPr lang="en-US" sz="2200" i="1">
                        <a:latin typeface="Cambria Math" panose="02040503050406030204" pitchFamily="18" charset="0"/>
                      </a:rPr>
                      <m:t>=</m:t>
                    </m:r>
                    <m:r>
                      <a:rPr lang="en-US" sz="2200" i="1">
                        <a:latin typeface="Cambria Math" panose="02040503050406030204" pitchFamily="18" charset="0"/>
                      </a:rPr>
                      <m:t>𝜆</m:t>
                    </m:r>
                    <m:nary>
                      <m:naryPr>
                        <m:limLoc m:val="undOvr"/>
                        <m:ctrlPr>
                          <a:rPr lang="en-US" sz="2200" i="1">
                            <a:latin typeface="Cambria Math" panose="02040503050406030204" pitchFamily="18" charset="0"/>
                          </a:rPr>
                        </m:ctrlPr>
                      </m:naryPr>
                      <m:sub>
                        <m:r>
                          <a:rPr lang="en-US" sz="2200" i="1">
                            <a:latin typeface="Cambria Math" panose="02040503050406030204" pitchFamily="18" charset="0"/>
                          </a:rPr>
                          <m:t>0</m:t>
                        </m:r>
                      </m:sub>
                      <m:sup>
                        <m:r>
                          <a:rPr lang="en-US" sz="2200" i="1">
                            <a:latin typeface="Cambria Math" panose="02040503050406030204" pitchFamily="18" charset="0"/>
                          </a:rPr>
                          <m:t>∞</m:t>
                        </m:r>
                      </m:sup>
                      <m:e>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1">
                                <a:latin typeface="Cambria Math" panose="02040503050406030204" pitchFamily="18" charset="0"/>
                              </a:rPr>
                              <m:t>3−1</m:t>
                            </m:r>
                          </m:sup>
                        </m:sSup>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r>
                              <a:rPr lang="en-US" sz="2200" i="1">
                                <a:latin typeface="Cambria Math" panose="02040503050406030204" pitchFamily="18" charset="0"/>
                              </a:rPr>
                              <m:t>−</m:t>
                            </m:r>
                            <m:r>
                              <a:rPr lang="en-US" sz="2200" i="1">
                                <a:latin typeface="Cambria Math" panose="02040503050406030204" pitchFamily="18" charset="0"/>
                              </a:rPr>
                              <m:t>𝜆</m:t>
                            </m:r>
                            <m:r>
                              <a:rPr lang="en-US" sz="2200" i="1">
                                <a:latin typeface="Cambria Math" panose="02040503050406030204" pitchFamily="18" charset="0"/>
                              </a:rPr>
                              <m:t>𝑥</m:t>
                            </m:r>
                          </m:sup>
                        </m:sSup>
                        <m:r>
                          <a:rPr lang="en-US" sz="2200" i="1">
                            <a:latin typeface="Cambria Math" panose="02040503050406030204" pitchFamily="18" charset="0"/>
                          </a:rPr>
                          <m:t> </m:t>
                        </m:r>
                        <m:r>
                          <a:rPr lang="en-US" sz="2200" i="1">
                            <a:latin typeface="Cambria Math" panose="02040503050406030204" pitchFamily="18" charset="0"/>
                          </a:rPr>
                          <m:t>𝑑𝑥</m:t>
                        </m:r>
                        <m:r>
                          <a:rPr lang="en-US" sz="2200" i="1">
                            <a:latin typeface="Cambria Math" panose="02040503050406030204" pitchFamily="18" charset="0"/>
                          </a:rPr>
                          <m:t> </m:t>
                        </m:r>
                      </m:e>
                    </m:nary>
                  </m:oMath>
                </a14:m>
                <a:r>
                  <a:rPr lang="en-US" sz="2200" dirty="0"/>
                  <a:t>, which is a Gamma function</a:t>
                </a:r>
              </a:p>
              <a:p>
                <a:pPr marL="0" indent="0" algn="just">
                  <a:buNone/>
                </a:pPr>
                <a:r>
                  <a:rPr lang="en-US" sz="2200" dirty="0"/>
                  <a:t>                                  </a:t>
                </a:r>
                <a14:m>
                  <m:oMath xmlns:m="http://schemas.openxmlformats.org/officeDocument/2006/math">
                    <m:r>
                      <a:rPr lang="en-US" sz="2200" i="1">
                        <a:latin typeface="Cambria Math" panose="02040503050406030204" pitchFamily="18" charset="0"/>
                      </a:rPr>
                      <m:t>=</m:t>
                    </m:r>
                    <m:r>
                      <a:rPr lang="en-US" sz="2200" i="1">
                        <a:latin typeface="Cambria Math" panose="02040503050406030204" pitchFamily="18" charset="0"/>
                      </a:rPr>
                      <m:t>𝜆</m:t>
                    </m:r>
                    <m:f>
                      <m:fPr>
                        <m:ctrlPr>
                          <a:rPr lang="en-US" sz="2200" i="1">
                            <a:latin typeface="Cambria Math" panose="02040503050406030204" pitchFamily="18" charset="0"/>
                          </a:rPr>
                        </m:ctrlPr>
                      </m:fPr>
                      <m:num>
                        <m:r>
                          <m:rPr>
                            <m:sty m:val="p"/>
                          </m:rPr>
                          <a:rPr lang="en-US" sz="2200">
                            <a:latin typeface="Cambria Math" panose="02040503050406030204" pitchFamily="18" charset="0"/>
                          </a:rPr>
                          <m:t>Γ</m:t>
                        </m:r>
                        <m:r>
                          <a:rPr lang="en-US" sz="2200">
                            <a:latin typeface="Cambria Math" panose="02040503050406030204" pitchFamily="18" charset="0"/>
                          </a:rPr>
                          <m:t>3</m:t>
                        </m:r>
                      </m:num>
                      <m:den>
                        <m:sSup>
                          <m:sSupPr>
                            <m:ctrlPr>
                              <a:rPr lang="en-US" sz="2200" i="1">
                                <a:latin typeface="Cambria Math" panose="02040503050406030204" pitchFamily="18" charset="0"/>
                              </a:rPr>
                            </m:ctrlPr>
                          </m:sSupPr>
                          <m:e>
                            <m:r>
                              <m:rPr>
                                <m:sty m:val="p"/>
                              </m:rPr>
                              <a:rPr lang="en-US" sz="2200">
                                <a:latin typeface="Cambria Math" panose="02040503050406030204" pitchFamily="18" charset="0"/>
                              </a:rPr>
                              <m:t>λ</m:t>
                            </m:r>
                          </m:e>
                          <m:sup>
                            <m:r>
                              <a:rPr lang="en-US" sz="2200">
                                <a:latin typeface="Cambria Math" panose="02040503050406030204" pitchFamily="18" charset="0"/>
                              </a:rPr>
                              <m:t>3</m:t>
                            </m:r>
                          </m:sup>
                        </m:sSup>
                      </m:den>
                    </m:f>
                    <m:r>
                      <a:rPr lang="en-US" sz="2200" i="1">
                        <a:latin typeface="Cambria Math" panose="02040503050406030204" pitchFamily="18" charset="0"/>
                      </a:rPr>
                      <m:t>=</m:t>
                    </m:r>
                    <m:f>
                      <m:fPr>
                        <m:ctrlPr>
                          <a:rPr lang="en-US" sz="2200" i="1">
                            <a:latin typeface="Cambria Math" panose="02040503050406030204" pitchFamily="18" charset="0"/>
                          </a:rPr>
                        </m:ctrlPr>
                      </m:fPr>
                      <m:num>
                        <m:r>
                          <a:rPr lang="en-US" sz="2200" i="1">
                            <a:latin typeface="Cambria Math" panose="02040503050406030204" pitchFamily="18" charset="0"/>
                          </a:rPr>
                          <m:t>2</m:t>
                        </m:r>
                      </m:num>
                      <m:den>
                        <m:sSup>
                          <m:sSupPr>
                            <m:ctrlPr>
                              <a:rPr lang="en-US" sz="2200" i="1">
                                <a:latin typeface="Cambria Math" panose="02040503050406030204" pitchFamily="18" charset="0"/>
                              </a:rPr>
                            </m:ctrlPr>
                          </m:sSupPr>
                          <m:e>
                            <m:r>
                              <a:rPr lang="en-US" sz="2200" i="1">
                                <a:latin typeface="Cambria Math" panose="02040503050406030204" pitchFamily="18" charset="0"/>
                              </a:rPr>
                              <m:t>𝜆</m:t>
                            </m:r>
                          </m:e>
                          <m:sup>
                            <m:r>
                              <a:rPr lang="en-US" sz="2200" i="1">
                                <a:latin typeface="Cambria Math" panose="02040503050406030204" pitchFamily="18" charset="0"/>
                              </a:rPr>
                              <m:t>2</m:t>
                            </m:r>
                          </m:sup>
                        </m:sSup>
                      </m:den>
                    </m:f>
                  </m:oMath>
                </a14:m>
                <a:r>
                  <a:rPr lang="en-US" sz="2200" dirty="0"/>
                  <a:t>     </a:t>
                </a:r>
              </a:p>
              <a:p>
                <a:pPr marL="0" marR="0" algn="just">
                  <a:spcBef>
                    <a:spcPts val="0"/>
                  </a:spcBef>
                  <a:spcAft>
                    <a:spcPts val="0"/>
                  </a:spcAft>
                  <a:buNone/>
                </a:pPr>
                <a:r>
                  <a:rPr lang="en-US" sz="2200" dirty="0"/>
                  <a:t>                         </a:t>
                </a:r>
              </a:p>
            </p:txBody>
          </p:sp>
        </mc:Choice>
        <mc:Fallback xmlns="">
          <p:sp>
            <p:nvSpPr>
              <p:cNvPr id="11" name="Content Placeholder 10"/>
              <p:cNvSpPr>
                <a:spLocks noGrp="1" noRot="1" noChangeAspect="1" noMove="1" noResize="1" noEditPoints="1" noAdjustHandles="1" noChangeArrowheads="1" noChangeShapeType="1" noTextEdit="1"/>
              </p:cNvSpPr>
              <p:nvPr>
                <p:ph idx="1"/>
              </p:nvPr>
            </p:nvSpPr>
            <p:spPr>
              <a:xfrm>
                <a:off x="457200" y="1066801"/>
                <a:ext cx="8229600" cy="4876800"/>
              </a:xfrm>
              <a:blipFill>
                <a:blip r:embed="rId3"/>
                <a:stretch>
                  <a:fillRect l="-963" b="-2000"/>
                </a:stretch>
              </a:blipFill>
            </p:spPr>
            <p:txBody>
              <a:bodyPr/>
              <a:lstStyle/>
              <a:p>
                <a:r>
                  <a:rPr lang="en-IN">
                    <a:noFill/>
                  </a:rPr>
                  <a:t> </a:t>
                </a:r>
              </a:p>
            </p:txBody>
          </p:sp>
        </mc:Fallback>
      </mc:AlternateContent>
      <p:graphicFrame>
        <p:nvGraphicFramePr>
          <p:cNvPr id="12" name="Object 11"/>
          <p:cNvGraphicFramePr>
            <a:graphicFrameLocks noChangeAspect="1"/>
          </p:cNvGraphicFramePr>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Equation.DSMT4">
                  <p:embed/>
                </p:oleObj>
              </mc:Choice>
              <mc:Fallback>
                <p:oleObj name="Equation" r:id="rId4" imgW="114120" imgH="177480" progId="Equation.DSMT4">
                  <p:embed/>
                  <p:pic>
                    <p:nvPicPr>
                      <p:cNvPr id="12"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401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name="Equation" r:id="rId6" imgW="114120" imgH="177480" progId="Equation.DSMT4">
                  <p:embed/>
                </p:oleObj>
              </mc:Choice>
              <mc:Fallback>
                <p:oleObj name="Equation" r:id="rId6" imgW="114120" imgH="177480" progId="Equation.DSMT4">
                  <p:embed/>
                  <p:pic>
                    <p:nvPicPr>
                      <p:cNvPr id="13"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401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9">
            <a:extLst>
              <a:ext uri="{FF2B5EF4-FFF2-40B4-BE49-F238E27FC236}">
                <a16:creationId xmlns:a16="http://schemas.microsoft.com/office/drawing/2014/main" id="{28977776-3D2E-48A5-A794-B1522019612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5082"/>
            <a:ext cx="1371600" cy="685801"/>
          </a:xfrm>
          <a:prstGeom prst="rect">
            <a:avLst/>
          </a:prstGeom>
        </p:spPr>
      </p:pic>
      <p:sp>
        <p:nvSpPr>
          <p:cNvPr id="3" name="Footer Placeholder 2">
            <a:extLst>
              <a:ext uri="{FF2B5EF4-FFF2-40B4-BE49-F238E27FC236}">
                <a16:creationId xmlns:a16="http://schemas.microsoft.com/office/drawing/2014/main" id="{02D13E5D-7956-43FF-9C3B-AD622652A86A}"/>
              </a:ext>
            </a:extLst>
          </p:cNvPr>
          <p:cNvSpPr>
            <a:spLocks noGrp="1"/>
          </p:cNvSpPr>
          <p:nvPr>
            <p:ph type="ftr" sz="quarter" idx="11"/>
          </p:nvPr>
        </p:nvSpPr>
        <p:spPr/>
        <p:txBody>
          <a:bodyPr/>
          <a:lstStyle/>
          <a:p>
            <a:r>
              <a:rPr lang="en-US"/>
              <a:t>Faculty Name   Kunti Mishra   Unit IV</a:t>
            </a:r>
            <a:endParaRPr lang="en-US" dirty="0"/>
          </a:p>
        </p:txBody>
      </p:sp>
      <p:sp>
        <p:nvSpPr>
          <p:cNvPr id="2" name="Date Placeholder 1">
            <a:extLst>
              <a:ext uri="{FF2B5EF4-FFF2-40B4-BE49-F238E27FC236}">
                <a16:creationId xmlns:a16="http://schemas.microsoft.com/office/drawing/2014/main" id="{E7EEEB6F-16BB-41F7-8C0B-191AFCBDFB92}"/>
              </a:ext>
            </a:extLst>
          </p:cNvPr>
          <p:cNvSpPr>
            <a:spLocks noGrp="1"/>
          </p:cNvSpPr>
          <p:nvPr>
            <p:ph type="dt" sz="half" idx="10"/>
          </p:nvPr>
        </p:nvSpPr>
        <p:spPr/>
        <p:txBody>
          <a:bodyPr/>
          <a:lstStyle/>
          <a:p>
            <a:fld id="{D3E510E4-ED94-44FF-A033-A5AC88131C9B}" type="datetime1">
              <a:rPr lang="en-US" smtClean="0"/>
              <a:t>1/6/2023</a:t>
            </a:fld>
            <a:endParaRPr lang="en-US"/>
          </a:p>
        </p:txBody>
      </p:sp>
    </p:spTree>
    <p:extLst>
      <p:ext uri="{BB962C8B-B14F-4D97-AF65-F5344CB8AC3E}">
        <p14:creationId xmlns:p14="http://schemas.microsoft.com/office/powerpoint/2010/main" val="34442986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Exponential Distribution(CO4)</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mc:AlternateContent xmlns:mc="http://schemas.openxmlformats.org/markup-compatibility/2006" xmlns:a14="http://schemas.microsoft.com/office/drawing/2010/main">
        <mc:Choice Requires="a14">
          <p:sp>
            <p:nvSpPr>
              <p:cNvPr id="11" name="Content Placeholder 10"/>
              <p:cNvSpPr>
                <a:spLocks noGrp="1"/>
              </p:cNvSpPr>
              <p:nvPr>
                <p:ph idx="1"/>
              </p:nvPr>
            </p:nvSpPr>
            <p:spPr>
              <a:xfrm>
                <a:off x="457200" y="1066801"/>
                <a:ext cx="8229600" cy="4876800"/>
              </a:xfrm>
            </p:spPr>
            <p:txBody>
              <a:bodyPr>
                <a:noAutofit/>
              </a:bodyPr>
              <a:lstStyle/>
              <a:p>
                <a:pPr marL="0" indent="0" algn="just">
                  <a:buNone/>
                </a:pPr>
                <a:r>
                  <a:rPr lang="en-US" sz="2200" dirty="0"/>
                  <a:t>From (1),       Variance</a:t>
                </a:r>
                <a14:m>
                  <m:oMath xmlns:m="http://schemas.openxmlformats.org/officeDocument/2006/math">
                    <m:d>
                      <m:dPr>
                        <m:ctrlPr>
                          <a:rPr lang="en-US" sz="2200" i="1">
                            <a:latin typeface="Cambria Math" panose="02040503050406030204" pitchFamily="18" charset="0"/>
                          </a:rPr>
                        </m:ctrlPr>
                      </m:dPr>
                      <m:e>
                        <m:r>
                          <a:rPr lang="en-US" sz="2200" i="1">
                            <a:latin typeface="Cambria Math" panose="02040503050406030204" pitchFamily="18" charset="0"/>
                          </a:rPr>
                          <m:t>𝑥</m:t>
                        </m:r>
                      </m:e>
                    </m:d>
                    <m:r>
                      <a:rPr lang="en-US" sz="2200" i="1">
                        <a:latin typeface="Cambria Math" panose="02040503050406030204" pitchFamily="18" charset="0"/>
                      </a:rPr>
                      <m:t>=</m:t>
                    </m:r>
                    <m:r>
                      <a:rPr lang="en-US" sz="2200" i="1">
                        <a:latin typeface="Cambria Math" panose="02040503050406030204" pitchFamily="18" charset="0"/>
                      </a:rPr>
                      <m:t>𝐸</m:t>
                    </m:r>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1">
                                <a:latin typeface="Cambria Math" panose="02040503050406030204" pitchFamily="18" charset="0"/>
                              </a:rPr>
                              <m:t>2</m:t>
                            </m:r>
                          </m:sup>
                        </m:sSup>
                      </m:e>
                    </m:d>
                    <m:r>
                      <a:rPr lang="en-US" sz="2200" i="1">
                        <a:latin typeface="Cambria Math" panose="02040503050406030204" pitchFamily="18" charset="0"/>
                      </a:rPr>
                      <m:t>−</m:t>
                    </m:r>
                    <m:sSup>
                      <m:sSupPr>
                        <m:ctrlPr>
                          <a:rPr lang="en-US" sz="2200" i="1">
                            <a:latin typeface="Cambria Math" panose="02040503050406030204" pitchFamily="18" charset="0"/>
                          </a:rPr>
                        </m:ctrlPr>
                      </m:sSupPr>
                      <m:e>
                        <m:d>
                          <m:dPr>
                            <m:begChr m:val="["/>
                            <m:endChr m:val="]"/>
                            <m:ctrlPr>
                              <a:rPr lang="en-US" sz="2200" i="1">
                                <a:latin typeface="Cambria Math" panose="02040503050406030204" pitchFamily="18" charset="0"/>
                              </a:rPr>
                            </m:ctrlPr>
                          </m:dPr>
                          <m:e>
                            <m:r>
                              <a:rPr lang="en-US" sz="2200" i="1">
                                <a:latin typeface="Cambria Math" panose="02040503050406030204" pitchFamily="18" charset="0"/>
                              </a:rPr>
                              <m:t>𝐸</m:t>
                            </m:r>
                            <m:r>
                              <a:rPr lang="en-US" sz="2200" i="1">
                                <a:latin typeface="Cambria Math" panose="02040503050406030204" pitchFamily="18" charset="0"/>
                              </a:rPr>
                              <m:t>(</m:t>
                            </m:r>
                            <m:r>
                              <a:rPr lang="en-US" sz="2200" i="1">
                                <a:latin typeface="Cambria Math" panose="02040503050406030204" pitchFamily="18" charset="0"/>
                              </a:rPr>
                              <m:t>𝑥</m:t>
                            </m:r>
                            <m:r>
                              <a:rPr lang="en-US" sz="2200" i="1">
                                <a:latin typeface="Cambria Math" panose="02040503050406030204" pitchFamily="18" charset="0"/>
                              </a:rPr>
                              <m:t>)</m:t>
                            </m:r>
                          </m:e>
                        </m:d>
                      </m:e>
                      <m:sup>
                        <m:r>
                          <a:rPr lang="en-US" sz="2200" i="1">
                            <a:latin typeface="Cambria Math" panose="02040503050406030204" pitchFamily="18" charset="0"/>
                          </a:rPr>
                          <m:t>2</m:t>
                        </m:r>
                      </m:sup>
                    </m:sSup>
                  </m:oMath>
                </a14:m>
                <a:endParaRPr lang="en-US" sz="2200" dirty="0"/>
              </a:p>
              <a:p>
                <a:pPr marL="0" indent="0" algn="just">
                  <a:buNone/>
                </a:pPr>
                <a:r>
                  <a:rPr lang="en-US" sz="2200" dirty="0"/>
                  <a:t>                                    </a:t>
                </a:r>
                <a14:m>
                  <m:oMath xmlns:m="http://schemas.openxmlformats.org/officeDocument/2006/math">
                    <m:r>
                      <a:rPr lang="en-US" sz="2200" i="1">
                        <a:latin typeface="Cambria Math" panose="02040503050406030204" pitchFamily="18" charset="0"/>
                      </a:rPr>
                      <m:t>𝑉</m:t>
                    </m:r>
                    <m:d>
                      <m:dPr>
                        <m:ctrlPr>
                          <a:rPr lang="en-US" sz="2200" i="1">
                            <a:latin typeface="Cambria Math" panose="02040503050406030204" pitchFamily="18" charset="0"/>
                          </a:rPr>
                        </m:ctrlPr>
                      </m:dPr>
                      <m:e>
                        <m:r>
                          <a:rPr lang="en-US" sz="2200" i="1">
                            <a:latin typeface="Cambria Math" panose="02040503050406030204" pitchFamily="18" charset="0"/>
                          </a:rPr>
                          <m:t>𝑥</m:t>
                        </m:r>
                      </m:e>
                    </m:d>
                    <m:r>
                      <a:rPr lang="en-US" sz="2200" i="1">
                        <a:latin typeface="Cambria Math" panose="02040503050406030204" pitchFamily="18" charset="0"/>
                      </a:rPr>
                      <m:t>= </m:t>
                    </m:r>
                    <m:f>
                      <m:fPr>
                        <m:ctrlPr>
                          <a:rPr lang="en-US" sz="2200" i="1">
                            <a:latin typeface="Cambria Math" panose="02040503050406030204" pitchFamily="18" charset="0"/>
                          </a:rPr>
                        </m:ctrlPr>
                      </m:fPr>
                      <m:num>
                        <m:r>
                          <a:rPr lang="en-US" sz="2200" i="1">
                            <a:latin typeface="Cambria Math" panose="02040503050406030204" pitchFamily="18" charset="0"/>
                          </a:rPr>
                          <m:t>2</m:t>
                        </m:r>
                      </m:num>
                      <m:den>
                        <m:sSup>
                          <m:sSupPr>
                            <m:ctrlPr>
                              <a:rPr lang="en-US" sz="2200" i="1">
                                <a:latin typeface="Cambria Math" panose="02040503050406030204" pitchFamily="18" charset="0"/>
                              </a:rPr>
                            </m:ctrlPr>
                          </m:sSupPr>
                          <m:e>
                            <m:r>
                              <a:rPr lang="en-US" sz="2200" i="1">
                                <a:latin typeface="Cambria Math" panose="02040503050406030204" pitchFamily="18" charset="0"/>
                              </a:rPr>
                              <m:t>𝜆</m:t>
                            </m:r>
                          </m:e>
                          <m:sup>
                            <m:r>
                              <a:rPr lang="en-US" sz="2200" i="1">
                                <a:latin typeface="Cambria Math" panose="02040503050406030204" pitchFamily="18" charset="0"/>
                              </a:rPr>
                              <m:t>2</m:t>
                            </m:r>
                          </m:sup>
                        </m:sSup>
                      </m:den>
                    </m:f>
                    <m:r>
                      <a:rPr lang="en-US" sz="2200" i="1">
                        <a:latin typeface="Cambria Math" panose="02040503050406030204" pitchFamily="18" charset="0"/>
                      </a:rPr>
                      <m:t>−</m:t>
                    </m:r>
                    <m:sSup>
                      <m:sSupPr>
                        <m:ctrlPr>
                          <a:rPr lang="en-US" sz="2200" i="1">
                            <a:latin typeface="Cambria Math" panose="02040503050406030204" pitchFamily="18" charset="0"/>
                          </a:rPr>
                        </m:ctrlPr>
                      </m:sSupPr>
                      <m:e>
                        <m:d>
                          <m:dPr>
                            <m:begChr m:val="["/>
                            <m:endChr m:val="]"/>
                            <m:ctrlPr>
                              <a:rPr lang="en-US" sz="2200" i="1">
                                <a:latin typeface="Cambria Math" panose="02040503050406030204" pitchFamily="18" charset="0"/>
                              </a:rPr>
                            </m:ctrlPr>
                          </m:dPr>
                          <m:e>
                            <m:f>
                              <m:fPr>
                                <m:ctrlPr>
                                  <a:rPr lang="en-US" sz="2200" i="1">
                                    <a:latin typeface="Cambria Math" panose="02040503050406030204" pitchFamily="18" charset="0"/>
                                  </a:rPr>
                                </m:ctrlPr>
                              </m:fPr>
                              <m:num>
                                <m:r>
                                  <a:rPr lang="en-US" sz="2200" i="1">
                                    <a:latin typeface="Cambria Math" panose="02040503050406030204" pitchFamily="18" charset="0"/>
                                  </a:rPr>
                                  <m:t>1</m:t>
                                </m:r>
                              </m:num>
                              <m:den>
                                <m:r>
                                  <a:rPr lang="en-US" sz="2200" i="1">
                                    <a:latin typeface="Cambria Math" panose="02040503050406030204" pitchFamily="18" charset="0"/>
                                  </a:rPr>
                                  <m:t>𝜆</m:t>
                                </m:r>
                              </m:den>
                            </m:f>
                          </m:e>
                        </m:d>
                      </m:e>
                      <m:sup>
                        <m:r>
                          <a:rPr lang="en-US" sz="2200" i="1">
                            <a:latin typeface="Cambria Math" panose="02040503050406030204" pitchFamily="18" charset="0"/>
                          </a:rPr>
                          <m:t>2</m:t>
                        </m:r>
                      </m:sup>
                    </m:sSup>
                    <m:r>
                      <a:rPr lang="en-US" sz="2200" i="1">
                        <a:latin typeface="Cambria Math" panose="02040503050406030204" pitchFamily="18" charset="0"/>
                      </a:rPr>
                      <m:t>= </m:t>
                    </m:r>
                    <m:f>
                      <m:fPr>
                        <m:ctrlPr>
                          <a:rPr lang="en-US" sz="2200" i="1">
                            <a:latin typeface="Cambria Math" panose="02040503050406030204" pitchFamily="18" charset="0"/>
                          </a:rPr>
                        </m:ctrlPr>
                      </m:fPr>
                      <m:num>
                        <m:r>
                          <a:rPr lang="en-US" sz="2200" i="1">
                            <a:latin typeface="Cambria Math" panose="02040503050406030204" pitchFamily="18" charset="0"/>
                          </a:rPr>
                          <m:t>1</m:t>
                        </m:r>
                      </m:num>
                      <m:den>
                        <m:sSup>
                          <m:sSupPr>
                            <m:ctrlPr>
                              <a:rPr lang="en-US" sz="2200" i="1">
                                <a:latin typeface="Cambria Math" panose="02040503050406030204" pitchFamily="18" charset="0"/>
                              </a:rPr>
                            </m:ctrlPr>
                          </m:sSupPr>
                          <m:e>
                            <m:r>
                              <a:rPr lang="en-US" sz="2200" i="1">
                                <a:latin typeface="Cambria Math" panose="02040503050406030204" pitchFamily="18" charset="0"/>
                              </a:rPr>
                              <m:t>𝜆</m:t>
                            </m:r>
                          </m:e>
                          <m:sup>
                            <m:r>
                              <a:rPr lang="en-US" sz="2200" i="1">
                                <a:latin typeface="Cambria Math" panose="02040503050406030204" pitchFamily="18" charset="0"/>
                              </a:rPr>
                              <m:t>2</m:t>
                            </m:r>
                          </m:sup>
                        </m:sSup>
                      </m:den>
                    </m:f>
                  </m:oMath>
                </a14:m>
                <a:r>
                  <a:rPr lang="en-US" sz="2200" dirty="0"/>
                  <a:t>  </a:t>
                </a:r>
              </a:p>
              <a:p>
                <a:pPr marL="0" indent="0" algn="just">
                  <a:buNone/>
                </a:pPr>
                <a:r>
                  <a:rPr lang="en-US" sz="2200" dirty="0"/>
                  <a:t>       Hence                          </a:t>
                </a:r>
                <a:r>
                  <a:rPr lang="en-US" sz="2200" b="1" dirty="0"/>
                  <a:t>Variance</a:t>
                </a:r>
                <a14:m>
                  <m:oMath xmlns:m="http://schemas.openxmlformats.org/officeDocument/2006/math">
                    <m:d>
                      <m:dPr>
                        <m:ctrlPr>
                          <a:rPr lang="en-US" sz="2200" b="1" i="1">
                            <a:latin typeface="Cambria Math" panose="02040503050406030204" pitchFamily="18" charset="0"/>
                          </a:rPr>
                        </m:ctrlPr>
                      </m:dPr>
                      <m:e>
                        <m:r>
                          <a:rPr lang="en-US" sz="2200" b="1" i="1">
                            <a:latin typeface="Cambria Math" panose="02040503050406030204" pitchFamily="18" charset="0"/>
                          </a:rPr>
                          <m:t>𝒙</m:t>
                        </m:r>
                      </m:e>
                    </m:d>
                    <m:r>
                      <a:rPr lang="en-US" sz="2200" b="1" i="1">
                        <a:latin typeface="Cambria Math" panose="02040503050406030204" pitchFamily="18" charset="0"/>
                      </a:rPr>
                      <m:t>=</m:t>
                    </m:r>
                    <m:f>
                      <m:fPr>
                        <m:ctrlPr>
                          <a:rPr lang="en-US" sz="2200" b="1" i="1">
                            <a:latin typeface="Cambria Math" panose="02040503050406030204" pitchFamily="18" charset="0"/>
                          </a:rPr>
                        </m:ctrlPr>
                      </m:fPr>
                      <m:num>
                        <m:r>
                          <a:rPr lang="en-US" sz="2200" b="1" i="1">
                            <a:latin typeface="Cambria Math" panose="02040503050406030204" pitchFamily="18" charset="0"/>
                          </a:rPr>
                          <m:t>𝟏</m:t>
                        </m:r>
                      </m:num>
                      <m:den>
                        <m:sSup>
                          <m:sSupPr>
                            <m:ctrlPr>
                              <a:rPr lang="en-US" sz="2200" b="1" i="1">
                                <a:latin typeface="Cambria Math" panose="02040503050406030204" pitchFamily="18" charset="0"/>
                              </a:rPr>
                            </m:ctrlPr>
                          </m:sSupPr>
                          <m:e>
                            <m:r>
                              <a:rPr lang="en-US" sz="2200" b="1" i="1">
                                <a:latin typeface="Cambria Math" panose="02040503050406030204" pitchFamily="18" charset="0"/>
                              </a:rPr>
                              <m:t>𝝀</m:t>
                            </m:r>
                          </m:e>
                          <m:sup>
                            <m:r>
                              <a:rPr lang="en-US" sz="2200" b="1" i="1">
                                <a:latin typeface="Cambria Math" panose="02040503050406030204" pitchFamily="18" charset="0"/>
                              </a:rPr>
                              <m:t>𝟐</m:t>
                            </m:r>
                          </m:sup>
                        </m:sSup>
                      </m:den>
                    </m:f>
                  </m:oMath>
                </a14:m>
                <a:endParaRPr lang="en-US" sz="2200" dirty="0"/>
              </a:p>
              <a:p>
                <a:pPr marL="0" indent="0" algn="just">
                  <a:buNone/>
                </a:pPr>
                <a:r>
                  <a:rPr lang="en-US" sz="2200" b="1" dirty="0"/>
                  <a:t>Q1.</a:t>
                </a:r>
                <a:r>
                  <a:rPr lang="en-US" sz="2200" dirty="0"/>
                  <a:t> The length of Telephone conversation is an exponential </a:t>
                </a:r>
                <a:r>
                  <a:rPr lang="en-US" sz="2200" dirty="0" err="1"/>
                  <a:t>variate</a:t>
                </a:r>
                <a:r>
                  <a:rPr lang="en-US" sz="2200" dirty="0"/>
                  <a:t> with mean 3minutes.      Find the Probability that call</a:t>
                </a:r>
              </a:p>
              <a:p>
                <a:pPr marL="0" lvl="0" indent="0" algn="just">
                  <a:buNone/>
                </a:pPr>
                <a:r>
                  <a:rPr lang="en-US" sz="2200" dirty="0"/>
                  <a:t>      (a)  End in less than 3 minutes.</a:t>
                </a:r>
              </a:p>
              <a:p>
                <a:pPr marL="0" lvl="0" indent="0" algn="just">
                  <a:buNone/>
                </a:pPr>
                <a:r>
                  <a:rPr lang="en-US" sz="2200" dirty="0"/>
                  <a:t>      (b)  </a:t>
                </a:r>
                <a:r>
                  <a:rPr lang="en-US" sz="2200" dirty="0" err="1"/>
                  <a:t>tabes</a:t>
                </a:r>
                <a:r>
                  <a:rPr lang="en-US" sz="2200" dirty="0"/>
                  <a:t>  between 3 to 5 minutes.</a:t>
                </a:r>
              </a:p>
              <a:p>
                <a:pPr marL="0" indent="0" algn="just">
                  <a:buNone/>
                </a:pPr>
                <a:r>
                  <a:rPr lang="en-US" sz="2200" b="1" dirty="0"/>
                  <a:t> Solution.</a:t>
                </a:r>
                <a:r>
                  <a:rPr lang="en-US" sz="2200" dirty="0"/>
                  <a:t>     Given, Mean</a:t>
                </a:r>
                <a14:m>
                  <m:oMath xmlns:m="http://schemas.openxmlformats.org/officeDocument/2006/math">
                    <m:r>
                      <a:rPr lang="en-US" sz="2200" i="1">
                        <a:latin typeface="Cambria Math" panose="02040503050406030204" pitchFamily="18" charset="0"/>
                      </a:rPr>
                      <m:t>=3=</m:t>
                    </m:r>
                    <m:f>
                      <m:fPr>
                        <m:ctrlPr>
                          <a:rPr lang="en-US" sz="2200" i="1">
                            <a:latin typeface="Cambria Math" panose="02040503050406030204" pitchFamily="18" charset="0"/>
                          </a:rPr>
                        </m:ctrlPr>
                      </m:fPr>
                      <m:num>
                        <m:r>
                          <a:rPr lang="en-US" sz="2200" i="1">
                            <a:latin typeface="Cambria Math" panose="02040503050406030204" pitchFamily="18" charset="0"/>
                          </a:rPr>
                          <m:t>1</m:t>
                        </m:r>
                      </m:num>
                      <m:den>
                        <m:r>
                          <a:rPr lang="en-US" sz="2200" i="1">
                            <a:latin typeface="Cambria Math" panose="02040503050406030204" pitchFamily="18" charset="0"/>
                          </a:rPr>
                          <m:t>𝜆</m:t>
                        </m:r>
                      </m:den>
                    </m:f>
                  </m:oMath>
                </a14:m>
                <a:endParaRPr lang="en-US" sz="2200" dirty="0"/>
              </a:p>
              <a:p>
                <a:pPr marL="0" indent="0" algn="just">
                  <a:buNone/>
                </a:pPr>
                <a:r>
                  <a:rPr lang="en-US" sz="2200" dirty="0"/>
                  <a:t>                                               </a:t>
                </a:r>
                <a14:m>
                  <m:oMath xmlns:m="http://schemas.openxmlformats.org/officeDocument/2006/math">
                    <m:r>
                      <a:rPr lang="en-US" sz="2200">
                        <a:latin typeface="Cambria Math" panose="02040503050406030204" pitchFamily="18" charset="0"/>
                      </a:rPr>
                      <m:t>⇒</m:t>
                    </m:r>
                    <m:r>
                      <a:rPr lang="en-US" sz="2200" i="1">
                        <a:latin typeface="Cambria Math" panose="02040503050406030204" pitchFamily="18" charset="0"/>
                      </a:rPr>
                      <m:t>𝜆</m:t>
                    </m:r>
                    <m:r>
                      <a:rPr lang="en-US" sz="2200" i="1">
                        <a:latin typeface="Cambria Math" panose="02040503050406030204" pitchFamily="18" charset="0"/>
                      </a:rPr>
                      <m:t>=</m:t>
                    </m:r>
                    <m:f>
                      <m:fPr>
                        <m:ctrlPr>
                          <a:rPr lang="en-US" sz="2200" i="1">
                            <a:latin typeface="Cambria Math" panose="02040503050406030204" pitchFamily="18" charset="0"/>
                          </a:rPr>
                        </m:ctrlPr>
                      </m:fPr>
                      <m:num>
                        <m:r>
                          <a:rPr lang="en-US" sz="2200" i="1">
                            <a:latin typeface="Cambria Math" panose="02040503050406030204" pitchFamily="18" charset="0"/>
                          </a:rPr>
                          <m:t>1</m:t>
                        </m:r>
                      </m:num>
                      <m:den>
                        <m:r>
                          <a:rPr lang="en-US" sz="2200" i="1">
                            <a:latin typeface="Cambria Math" panose="02040503050406030204" pitchFamily="18" charset="0"/>
                          </a:rPr>
                          <m:t>3</m:t>
                        </m:r>
                      </m:den>
                    </m:f>
                  </m:oMath>
                </a14:m>
                <a:endParaRPr lang="en-US" sz="2200" dirty="0"/>
              </a:p>
              <a:p>
                <a:pPr marL="0" lvl="0" indent="0" algn="just">
                  <a:buNone/>
                </a:pPr>
                <a:r>
                  <a:rPr lang="en-US" sz="2200" dirty="0"/>
                  <a:t>                </a:t>
                </a:r>
                <a14:m>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r>
                          <a:rPr lang="en-US" sz="2200" i="1">
                            <a:latin typeface="Cambria Math" panose="02040503050406030204" pitchFamily="18" charset="0"/>
                          </a:rPr>
                          <m:t>𝑥</m:t>
                        </m:r>
                        <m:r>
                          <a:rPr lang="en-US" sz="2200" i="1">
                            <a:latin typeface="Cambria Math" panose="02040503050406030204" pitchFamily="18" charset="0"/>
                          </a:rPr>
                          <m:t>&lt;3</m:t>
                        </m:r>
                      </m:e>
                    </m:d>
                    <m:r>
                      <a:rPr lang="en-US" sz="2200" i="1">
                        <a:latin typeface="Cambria Math" panose="02040503050406030204" pitchFamily="18" charset="0"/>
                      </a:rPr>
                      <m:t>=</m:t>
                    </m:r>
                    <m:nary>
                      <m:naryPr>
                        <m:limLoc m:val="undOvr"/>
                        <m:ctrlPr>
                          <a:rPr lang="en-US" sz="2200" i="1">
                            <a:latin typeface="Cambria Math" panose="02040503050406030204" pitchFamily="18" charset="0"/>
                          </a:rPr>
                        </m:ctrlPr>
                      </m:naryPr>
                      <m:sub>
                        <m:r>
                          <a:rPr lang="en-US" sz="2200" i="1">
                            <a:latin typeface="Cambria Math" panose="02040503050406030204" pitchFamily="18" charset="0"/>
                          </a:rPr>
                          <m:t>0</m:t>
                        </m:r>
                      </m:sub>
                      <m:sup>
                        <m:r>
                          <a:rPr lang="en-US" sz="2200" i="1">
                            <a:latin typeface="Cambria Math" panose="02040503050406030204" pitchFamily="18" charset="0"/>
                          </a:rPr>
                          <m:t>3</m:t>
                        </m:r>
                      </m:sup>
                      <m:e>
                        <m:r>
                          <a:rPr lang="en-US" sz="2200" i="1">
                            <a:latin typeface="Cambria Math" panose="02040503050406030204" pitchFamily="18" charset="0"/>
                          </a:rPr>
                          <m:t>𝑓</m:t>
                        </m:r>
                        <m:d>
                          <m:dPr>
                            <m:ctrlPr>
                              <a:rPr lang="en-US" sz="2200" i="1">
                                <a:latin typeface="Cambria Math" panose="02040503050406030204" pitchFamily="18" charset="0"/>
                              </a:rPr>
                            </m:ctrlPr>
                          </m:dPr>
                          <m:e>
                            <m:r>
                              <a:rPr lang="en-US" sz="2200" i="1">
                                <a:latin typeface="Cambria Math" panose="02040503050406030204" pitchFamily="18" charset="0"/>
                              </a:rPr>
                              <m:t>𝑥</m:t>
                            </m:r>
                          </m:e>
                        </m:d>
                        <m:r>
                          <a:rPr lang="en-US" sz="2200" i="1">
                            <a:latin typeface="Cambria Math" panose="02040503050406030204" pitchFamily="18" charset="0"/>
                          </a:rPr>
                          <m:t>𝑑𝑥</m:t>
                        </m:r>
                      </m:e>
                    </m:nary>
                    <m:r>
                      <a:rPr lang="en-US" sz="2200" i="1">
                        <a:latin typeface="Cambria Math" panose="02040503050406030204" pitchFamily="18" charset="0"/>
                      </a:rPr>
                      <m:t>=</m:t>
                    </m:r>
                    <m:nary>
                      <m:naryPr>
                        <m:limLoc m:val="undOvr"/>
                        <m:ctrlPr>
                          <a:rPr lang="en-US" sz="2200" i="1">
                            <a:latin typeface="Cambria Math" panose="02040503050406030204" pitchFamily="18" charset="0"/>
                          </a:rPr>
                        </m:ctrlPr>
                      </m:naryPr>
                      <m:sub>
                        <m:r>
                          <a:rPr lang="en-US" sz="2200" i="1">
                            <a:latin typeface="Cambria Math" panose="02040503050406030204" pitchFamily="18" charset="0"/>
                          </a:rPr>
                          <m:t>0</m:t>
                        </m:r>
                      </m:sub>
                      <m:sup>
                        <m:r>
                          <a:rPr lang="en-US" sz="2200" i="1">
                            <a:latin typeface="Cambria Math" panose="02040503050406030204" pitchFamily="18" charset="0"/>
                          </a:rPr>
                          <m:t>3</m:t>
                        </m:r>
                      </m:sup>
                      <m:e>
                        <m:r>
                          <a:rPr lang="en-US" sz="2200" i="1">
                            <a:latin typeface="Cambria Math" panose="02040503050406030204" pitchFamily="18" charset="0"/>
                          </a:rPr>
                          <m:t>𝜆</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r>
                              <a:rPr lang="en-US" sz="2200" i="1">
                                <a:latin typeface="Cambria Math" panose="02040503050406030204" pitchFamily="18" charset="0"/>
                              </a:rPr>
                              <m:t>−</m:t>
                            </m:r>
                            <m:r>
                              <a:rPr lang="en-US" sz="2200" i="1">
                                <a:latin typeface="Cambria Math" panose="02040503050406030204" pitchFamily="18" charset="0"/>
                              </a:rPr>
                              <m:t>𝜆</m:t>
                            </m:r>
                            <m:r>
                              <a:rPr lang="en-US" sz="2200" i="1">
                                <a:latin typeface="Cambria Math" panose="02040503050406030204" pitchFamily="18" charset="0"/>
                              </a:rPr>
                              <m:t>𝑥</m:t>
                            </m:r>
                          </m:sup>
                        </m:sSup>
                        <m:r>
                          <a:rPr lang="en-US" sz="2200" i="1">
                            <a:latin typeface="Cambria Math" panose="02040503050406030204" pitchFamily="18" charset="0"/>
                          </a:rPr>
                          <m:t> </m:t>
                        </m:r>
                        <m:r>
                          <a:rPr lang="en-US" sz="2200" i="1">
                            <a:latin typeface="Cambria Math" panose="02040503050406030204" pitchFamily="18" charset="0"/>
                          </a:rPr>
                          <m:t>𝑑𝑥</m:t>
                        </m:r>
                      </m:e>
                    </m:nary>
                    <m:r>
                      <a:rPr lang="en-US" sz="2200" i="1">
                        <a:latin typeface="Cambria Math" panose="02040503050406030204" pitchFamily="18" charset="0"/>
                      </a:rPr>
                      <m:t>=</m:t>
                    </m:r>
                    <m:nary>
                      <m:naryPr>
                        <m:limLoc m:val="undOvr"/>
                        <m:ctrlPr>
                          <a:rPr lang="en-US" sz="2200" i="1">
                            <a:latin typeface="Cambria Math" panose="02040503050406030204" pitchFamily="18" charset="0"/>
                          </a:rPr>
                        </m:ctrlPr>
                      </m:naryPr>
                      <m:sub>
                        <m:r>
                          <a:rPr lang="en-US" sz="2200" i="1">
                            <a:latin typeface="Cambria Math" panose="02040503050406030204" pitchFamily="18" charset="0"/>
                          </a:rPr>
                          <m:t>0</m:t>
                        </m:r>
                      </m:sub>
                      <m:sup>
                        <m:r>
                          <a:rPr lang="en-US" sz="2200" i="1">
                            <a:latin typeface="Cambria Math" panose="02040503050406030204" pitchFamily="18" charset="0"/>
                          </a:rPr>
                          <m:t>3</m:t>
                        </m:r>
                      </m:sup>
                      <m:e>
                        <m:f>
                          <m:fPr>
                            <m:ctrlPr>
                              <a:rPr lang="en-US" sz="2200" i="1">
                                <a:latin typeface="Cambria Math" panose="02040503050406030204" pitchFamily="18" charset="0"/>
                              </a:rPr>
                            </m:ctrlPr>
                          </m:fPr>
                          <m:num>
                            <m:r>
                              <a:rPr lang="en-US" sz="2200" i="1">
                                <a:latin typeface="Cambria Math" panose="02040503050406030204" pitchFamily="18" charset="0"/>
                              </a:rPr>
                              <m:t>1</m:t>
                            </m:r>
                          </m:num>
                          <m:den>
                            <m:r>
                              <a:rPr lang="en-US" sz="2200" i="1">
                                <a:latin typeface="Cambria Math" panose="02040503050406030204" pitchFamily="18" charset="0"/>
                              </a:rPr>
                              <m:t>3</m:t>
                            </m:r>
                          </m:den>
                        </m:f>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r>
                              <a:rPr lang="en-US" sz="2200" i="1">
                                <a:latin typeface="Cambria Math" panose="02040503050406030204" pitchFamily="18" charset="0"/>
                              </a:rPr>
                              <m:t>−</m:t>
                            </m:r>
                            <m:f>
                              <m:fPr>
                                <m:type m:val="lin"/>
                                <m:ctrlPr>
                                  <a:rPr lang="en-US" sz="2200" i="1">
                                    <a:latin typeface="Cambria Math" panose="02040503050406030204" pitchFamily="18" charset="0"/>
                                  </a:rPr>
                                </m:ctrlPr>
                              </m:fPr>
                              <m:num>
                                <m:r>
                                  <a:rPr lang="en-US" sz="2200" i="1">
                                    <a:latin typeface="Cambria Math" panose="02040503050406030204" pitchFamily="18" charset="0"/>
                                  </a:rPr>
                                  <m:t>𝑥</m:t>
                                </m:r>
                              </m:num>
                              <m:den>
                                <m:r>
                                  <a:rPr lang="en-US" sz="2200" i="1">
                                    <a:latin typeface="Cambria Math" panose="02040503050406030204" pitchFamily="18" charset="0"/>
                                  </a:rPr>
                                  <m:t>3</m:t>
                                </m:r>
                              </m:den>
                            </m:f>
                          </m:sup>
                        </m:sSup>
                        <m:r>
                          <a:rPr lang="en-US" sz="2200" i="1">
                            <a:latin typeface="Cambria Math" panose="02040503050406030204" pitchFamily="18" charset="0"/>
                          </a:rPr>
                          <m:t>𝑑𝑥</m:t>
                        </m:r>
                      </m:e>
                    </m:nary>
                  </m:oMath>
                </a14:m>
                <a:endParaRPr lang="en-US" sz="2200" dirty="0"/>
              </a:p>
            </p:txBody>
          </p:sp>
        </mc:Choice>
        <mc:Fallback xmlns="">
          <p:sp>
            <p:nvSpPr>
              <p:cNvPr id="11" name="Content Placeholder 10"/>
              <p:cNvSpPr>
                <a:spLocks noGrp="1" noRot="1" noChangeAspect="1" noMove="1" noResize="1" noEditPoints="1" noAdjustHandles="1" noChangeArrowheads="1" noChangeShapeType="1" noTextEdit="1"/>
              </p:cNvSpPr>
              <p:nvPr>
                <p:ph idx="1"/>
              </p:nvPr>
            </p:nvSpPr>
            <p:spPr>
              <a:xfrm>
                <a:off x="457200" y="1066801"/>
                <a:ext cx="8229600" cy="4876800"/>
              </a:xfrm>
              <a:blipFill>
                <a:blip r:embed="rId3"/>
                <a:stretch>
                  <a:fillRect l="-963" t="-875" r="-963" b="-500"/>
                </a:stretch>
              </a:blipFill>
            </p:spPr>
            <p:txBody>
              <a:bodyPr/>
              <a:lstStyle/>
              <a:p>
                <a:r>
                  <a:rPr lang="en-IN">
                    <a:noFill/>
                  </a:rPr>
                  <a:t> </a:t>
                </a:r>
              </a:p>
            </p:txBody>
          </p:sp>
        </mc:Fallback>
      </mc:AlternateContent>
      <p:graphicFrame>
        <p:nvGraphicFramePr>
          <p:cNvPr id="12" name="Object 11"/>
          <p:cNvGraphicFramePr>
            <a:graphicFrameLocks noChangeAspect="1"/>
          </p:cNvGraphicFramePr>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Equation.DSMT4">
                  <p:embed/>
                </p:oleObj>
              </mc:Choice>
              <mc:Fallback>
                <p:oleObj name="Equation" r:id="rId4" imgW="114120" imgH="177480" progId="Equation.DSMT4">
                  <p:embed/>
                  <p:pic>
                    <p:nvPicPr>
                      <p:cNvPr id="12"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401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name="Equation" r:id="rId6" imgW="114120" imgH="177480" progId="Equation.DSMT4">
                  <p:embed/>
                </p:oleObj>
              </mc:Choice>
              <mc:Fallback>
                <p:oleObj name="Equation" r:id="rId6" imgW="114120" imgH="177480" progId="Equation.DSMT4">
                  <p:embed/>
                  <p:pic>
                    <p:nvPicPr>
                      <p:cNvPr id="13"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401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9">
            <a:extLst>
              <a:ext uri="{FF2B5EF4-FFF2-40B4-BE49-F238E27FC236}">
                <a16:creationId xmlns:a16="http://schemas.microsoft.com/office/drawing/2014/main" id="{33AB569C-BB8F-4F23-AF9C-BB5B70F7347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5082"/>
            <a:ext cx="1371600" cy="685801"/>
          </a:xfrm>
          <a:prstGeom prst="rect">
            <a:avLst/>
          </a:prstGeom>
        </p:spPr>
      </p:pic>
      <p:sp>
        <p:nvSpPr>
          <p:cNvPr id="3" name="Footer Placeholder 2">
            <a:extLst>
              <a:ext uri="{FF2B5EF4-FFF2-40B4-BE49-F238E27FC236}">
                <a16:creationId xmlns:a16="http://schemas.microsoft.com/office/drawing/2014/main" id="{FA8C243D-984C-469C-BB4C-A9F4D6771465}"/>
              </a:ext>
            </a:extLst>
          </p:cNvPr>
          <p:cNvSpPr>
            <a:spLocks noGrp="1"/>
          </p:cNvSpPr>
          <p:nvPr>
            <p:ph type="ftr" sz="quarter" idx="11"/>
          </p:nvPr>
        </p:nvSpPr>
        <p:spPr/>
        <p:txBody>
          <a:bodyPr/>
          <a:lstStyle/>
          <a:p>
            <a:r>
              <a:rPr lang="en-US"/>
              <a:t>Faculty Name   Kunti Mishra   Unit IV</a:t>
            </a:r>
            <a:endParaRPr lang="en-US" dirty="0"/>
          </a:p>
        </p:txBody>
      </p:sp>
      <p:sp>
        <p:nvSpPr>
          <p:cNvPr id="2" name="Date Placeholder 1">
            <a:extLst>
              <a:ext uri="{FF2B5EF4-FFF2-40B4-BE49-F238E27FC236}">
                <a16:creationId xmlns:a16="http://schemas.microsoft.com/office/drawing/2014/main" id="{98522D76-B196-408E-A8A0-AAEF15D2CE1C}"/>
              </a:ext>
            </a:extLst>
          </p:cNvPr>
          <p:cNvSpPr>
            <a:spLocks noGrp="1"/>
          </p:cNvSpPr>
          <p:nvPr>
            <p:ph type="dt" sz="half" idx="10"/>
          </p:nvPr>
        </p:nvSpPr>
        <p:spPr/>
        <p:txBody>
          <a:bodyPr/>
          <a:lstStyle/>
          <a:p>
            <a:fld id="{CFB11E73-C6ED-4F22-9DD4-96768F77CEC8}" type="datetime1">
              <a:rPr lang="en-US" smtClean="0"/>
              <a:t>1/6/2023</a:t>
            </a:fld>
            <a:endParaRPr lang="en-US"/>
          </a:p>
        </p:txBody>
      </p:sp>
    </p:spTree>
    <p:extLst>
      <p:ext uri="{BB962C8B-B14F-4D97-AF65-F5344CB8AC3E}">
        <p14:creationId xmlns:p14="http://schemas.microsoft.com/office/powerpoint/2010/main" val="214653433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Exponential Distribution(CO4)</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mc:AlternateContent xmlns:mc="http://schemas.openxmlformats.org/markup-compatibility/2006" xmlns:a14="http://schemas.microsoft.com/office/drawing/2010/main">
        <mc:Choice Requires="a14">
          <p:sp>
            <p:nvSpPr>
              <p:cNvPr id="11" name="Content Placeholder 10"/>
              <p:cNvSpPr>
                <a:spLocks noGrp="1"/>
              </p:cNvSpPr>
              <p:nvPr>
                <p:ph idx="1"/>
              </p:nvPr>
            </p:nvSpPr>
            <p:spPr>
              <a:xfrm>
                <a:off x="457200" y="1066800"/>
                <a:ext cx="8229600" cy="5059363"/>
              </a:xfrm>
            </p:spPr>
            <p:txBody>
              <a:bodyPr>
                <a:noAutofit/>
              </a:bodyPr>
              <a:lstStyle/>
              <a:p>
                <a:pPr marL="0" lvl="0" indent="0" algn="just">
                  <a:buNone/>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m:t>
                      </m:r>
                      <m:f>
                        <m:fPr>
                          <m:ctrlPr>
                            <a:rPr lang="en-US" sz="2200" i="1">
                              <a:latin typeface="Cambria Math" panose="02040503050406030204" pitchFamily="18" charset="0"/>
                            </a:rPr>
                          </m:ctrlPr>
                        </m:fPr>
                        <m:num>
                          <m:r>
                            <a:rPr lang="en-US" sz="2200" i="1">
                              <a:latin typeface="Cambria Math" panose="02040503050406030204" pitchFamily="18" charset="0"/>
                            </a:rPr>
                            <m:t>1</m:t>
                          </m:r>
                        </m:num>
                        <m:den>
                          <m:r>
                            <a:rPr lang="en-US" sz="2200" i="1">
                              <a:latin typeface="Cambria Math" panose="02040503050406030204" pitchFamily="18" charset="0"/>
                            </a:rPr>
                            <m:t>3</m:t>
                          </m:r>
                        </m:den>
                      </m:f>
                      <m:sSubSup>
                        <m:sSubSupPr>
                          <m:ctrlPr>
                            <a:rPr lang="en-US" sz="2200" i="1">
                              <a:latin typeface="Cambria Math" panose="02040503050406030204" pitchFamily="18" charset="0"/>
                            </a:rPr>
                          </m:ctrlPr>
                        </m:sSubSupPr>
                        <m:e>
                          <m:d>
                            <m:dPr>
                              <m:begChr m:val="["/>
                              <m:endChr m:val="]"/>
                              <m:ctrlPr>
                                <a:rPr lang="en-US" sz="2200" i="1">
                                  <a:latin typeface="Cambria Math" panose="02040503050406030204" pitchFamily="18" charset="0"/>
                                </a:rPr>
                              </m:ctrlPr>
                            </m:dPr>
                            <m:e>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f>
                                        <m:fPr>
                                          <m:type m:val="lin"/>
                                          <m:ctrlPr>
                                            <a:rPr lang="en-US" sz="2200" i="1">
                                              <a:latin typeface="Cambria Math" panose="02040503050406030204" pitchFamily="18" charset="0"/>
                                            </a:rPr>
                                          </m:ctrlPr>
                                        </m:fPr>
                                        <m:num>
                                          <m:r>
                                            <a:rPr lang="en-US" sz="2200" i="1">
                                              <a:latin typeface="Cambria Math" panose="02040503050406030204" pitchFamily="18" charset="0"/>
                                            </a:rPr>
                                            <m:t>−</m:t>
                                          </m:r>
                                          <m:r>
                                            <a:rPr lang="en-US" sz="2200" i="1">
                                              <a:latin typeface="Cambria Math" panose="02040503050406030204" pitchFamily="18" charset="0"/>
                                            </a:rPr>
                                            <m:t>𝑥</m:t>
                                          </m:r>
                                        </m:num>
                                        <m:den>
                                          <m:r>
                                            <a:rPr lang="en-US" sz="2200" i="1">
                                              <a:latin typeface="Cambria Math" panose="02040503050406030204" pitchFamily="18" charset="0"/>
                                            </a:rPr>
                                            <m:t>3</m:t>
                                          </m:r>
                                        </m:den>
                                      </m:f>
                                    </m:sup>
                                  </m:sSup>
                                </m:num>
                                <m:den>
                                  <m:f>
                                    <m:fPr>
                                      <m:type m:val="lin"/>
                                      <m:ctrlPr>
                                        <a:rPr lang="en-US" sz="2200" i="1">
                                          <a:latin typeface="Cambria Math" panose="02040503050406030204" pitchFamily="18" charset="0"/>
                                        </a:rPr>
                                      </m:ctrlPr>
                                    </m:fPr>
                                    <m:num>
                                      <m:r>
                                        <a:rPr lang="en-US" sz="2200" i="1">
                                          <a:latin typeface="Cambria Math" panose="02040503050406030204" pitchFamily="18" charset="0"/>
                                        </a:rPr>
                                        <m:t>−1</m:t>
                                      </m:r>
                                    </m:num>
                                    <m:den>
                                      <m:r>
                                        <a:rPr lang="en-US" sz="2200" i="1">
                                          <a:latin typeface="Cambria Math" panose="02040503050406030204" pitchFamily="18" charset="0"/>
                                        </a:rPr>
                                        <m:t>3</m:t>
                                      </m:r>
                                    </m:den>
                                  </m:f>
                                </m:den>
                              </m:f>
                            </m:e>
                          </m:d>
                        </m:e>
                        <m:sub>
                          <m:r>
                            <a:rPr lang="en-US" sz="2200" i="1">
                              <a:latin typeface="Cambria Math" panose="02040503050406030204" pitchFamily="18" charset="0"/>
                            </a:rPr>
                            <m:t>0</m:t>
                          </m:r>
                        </m:sub>
                        <m:sup>
                          <m:r>
                            <a:rPr lang="en-US" sz="2200" i="1">
                              <a:latin typeface="Cambria Math" panose="02040503050406030204" pitchFamily="18" charset="0"/>
                            </a:rPr>
                            <m:t>3</m:t>
                          </m:r>
                        </m:sup>
                      </m:sSubSup>
                      <m:r>
                        <a:rPr lang="en-US" sz="2200" i="1">
                          <a:latin typeface="Cambria Math" panose="02040503050406030204" pitchFamily="18" charset="0"/>
                        </a:rPr>
                        <m:t>=−</m:t>
                      </m:r>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r>
                                <a:rPr lang="en-US" sz="2200" i="1">
                                  <a:latin typeface="Cambria Math" panose="02040503050406030204" pitchFamily="18" charset="0"/>
                                </a:rPr>
                                <m:t>−1</m:t>
                              </m:r>
                            </m:sup>
                          </m:sSup>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r>
                                <a:rPr lang="en-US" sz="2200" i="1">
                                  <a:latin typeface="Cambria Math" panose="02040503050406030204" pitchFamily="18" charset="0"/>
                                </a:rPr>
                                <m:t>−0</m:t>
                              </m:r>
                            </m:sup>
                          </m:sSup>
                        </m:e>
                      </m:d>
                      <m:r>
                        <a:rPr lang="en-US" sz="2200" i="1">
                          <a:latin typeface="Cambria Math" panose="02040503050406030204" pitchFamily="18" charset="0"/>
                        </a:rPr>
                        <m:t>=1−</m:t>
                      </m:r>
                      <m:f>
                        <m:fPr>
                          <m:ctrlPr>
                            <a:rPr lang="en-US" sz="2200" i="1">
                              <a:latin typeface="Cambria Math" panose="02040503050406030204" pitchFamily="18" charset="0"/>
                            </a:rPr>
                          </m:ctrlPr>
                        </m:fPr>
                        <m:num>
                          <m:r>
                            <a:rPr lang="en-US" sz="2200" i="1">
                              <a:latin typeface="Cambria Math" panose="02040503050406030204" pitchFamily="18" charset="0"/>
                            </a:rPr>
                            <m:t>1</m:t>
                          </m:r>
                        </m:num>
                        <m:den>
                          <m:r>
                            <a:rPr lang="en-US" sz="2200" i="1">
                              <a:latin typeface="Cambria Math" panose="02040503050406030204" pitchFamily="18" charset="0"/>
                            </a:rPr>
                            <m:t>𝑒</m:t>
                          </m:r>
                        </m:den>
                      </m:f>
                    </m:oMath>
                  </m:oMathPara>
                </a14:m>
                <a:endParaRPr lang="en-US" sz="2200" dirty="0"/>
              </a:p>
              <a:p>
                <a:pPr marL="0" lvl="0" indent="0" algn="just">
                  <a:buNone/>
                </a:pPr>
                <a:r>
                  <a:rPr lang="en-US" sz="2200" dirty="0"/>
                  <a:t>        </a:t>
                </a:r>
                <a14:m>
                  <m:oMath xmlns:m="http://schemas.openxmlformats.org/officeDocument/2006/math">
                    <m:r>
                      <a:rPr lang="en-US" sz="2200" i="1">
                        <a:latin typeface="Cambria Math" panose="02040503050406030204" pitchFamily="18" charset="0"/>
                      </a:rPr>
                      <m:t>𝑃</m:t>
                    </m:r>
                    <m:d>
                      <m:dPr>
                        <m:ctrlPr>
                          <a:rPr lang="en-US" sz="2200" i="1">
                            <a:latin typeface="Cambria Math" panose="02040503050406030204" pitchFamily="18" charset="0"/>
                          </a:rPr>
                        </m:ctrlPr>
                      </m:dPr>
                      <m:e>
                        <m:r>
                          <a:rPr lang="en-US" sz="2200" i="1">
                            <a:latin typeface="Cambria Math" panose="02040503050406030204" pitchFamily="18" charset="0"/>
                          </a:rPr>
                          <m:t>3&lt;</m:t>
                        </m:r>
                        <m:r>
                          <a:rPr lang="en-US" sz="2200" i="1">
                            <a:latin typeface="Cambria Math" panose="02040503050406030204" pitchFamily="18" charset="0"/>
                          </a:rPr>
                          <m:t>𝑥</m:t>
                        </m:r>
                        <m:r>
                          <a:rPr lang="en-US" sz="2200" i="1">
                            <a:latin typeface="Cambria Math" panose="02040503050406030204" pitchFamily="18" charset="0"/>
                          </a:rPr>
                          <m:t>&lt;5</m:t>
                        </m:r>
                      </m:e>
                    </m:d>
                    <m:r>
                      <a:rPr lang="en-US" sz="2200" i="1">
                        <a:latin typeface="Cambria Math" panose="02040503050406030204" pitchFamily="18" charset="0"/>
                      </a:rPr>
                      <m:t>=</m:t>
                    </m:r>
                    <m:nary>
                      <m:naryPr>
                        <m:limLoc m:val="undOvr"/>
                        <m:ctrlPr>
                          <a:rPr lang="en-US" sz="2200" i="1">
                            <a:latin typeface="Cambria Math" panose="02040503050406030204" pitchFamily="18" charset="0"/>
                          </a:rPr>
                        </m:ctrlPr>
                      </m:naryPr>
                      <m:sub>
                        <m:r>
                          <a:rPr lang="en-US" sz="2200" i="1">
                            <a:latin typeface="Cambria Math" panose="02040503050406030204" pitchFamily="18" charset="0"/>
                          </a:rPr>
                          <m:t>3</m:t>
                        </m:r>
                      </m:sub>
                      <m:sup>
                        <m:r>
                          <a:rPr lang="en-US" sz="2200" i="1">
                            <a:latin typeface="Cambria Math" panose="02040503050406030204" pitchFamily="18" charset="0"/>
                          </a:rPr>
                          <m:t>5</m:t>
                        </m:r>
                      </m:sup>
                      <m:e>
                        <m:r>
                          <a:rPr lang="en-US" sz="2200" i="1">
                            <a:latin typeface="Cambria Math" panose="02040503050406030204" pitchFamily="18" charset="0"/>
                          </a:rPr>
                          <m:t>𝑓</m:t>
                        </m:r>
                        <m:d>
                          <m:dPr>
                            <m:ctrlPr>
                              <a:rPr lang="en-US" sz="2200" i="1">
                                <a:latin typeface="Cambria Math" panose="02040503050406030204" pitchFamily="18" charset="0"/>
                              </a:rPr>
                            </m:ctrlPr>
                          </m:dPr>
                          <m:e>
                            <m:r>
                              <a:rPr lang="en-US" sz="2200" i="1">
                                <a:latin typeface="Cambria Math" panose="02040503050406030204" pitchFamily="18" charset="0"/>
                              </a:rPr>
                              <m:t>𝑥</m:t>
                            </m:r>
                          </m:e>
                        </m:d>
                        <m:r>
                          <a:rPr lang="en-US" sz="2200" i="1">
                            <a:latin typeface="Cambria Math" panose="02040503050406030204" pitchFamily="18" charset="0"/>
                          </a:rPr>
                          <m:t>𝑑𝑥</m:t>
                        </m:r>
                        <m:r>
                          <a:rPr lang="en-US" sz="2200" i="1">
                            <a:latin typeface="Cambria Math" panose="02040503050406030204" pitchFamily="18" charset="0"/>
                          </a:rPr>
                          <m:t>=</m:t>
                        </m:r>
                        <m:nary>
                          <m:naryPr>
                            <m:limLoc m:val="undOvr"/>
                            <m:ctrlPr>
                              <a:rPr lang="en-US" sz="2200" i="1">
                                <a:latin typeface="Cambria Math" panose="02040503050406030204" pitchFamily="18" charset="0"/>
                              </a:rPr>
                            </m:ctrlPr>
                          </m:naryPr>
                          <m:sub>
                            <m:r>
                              <a:rPr lang="en-US" sz="2200" i="1">
                                <a:latin typeface="Cambria Math" panose="02040503050406030204" pitchFamily="18" charset="0"/>
                              </a:rPr>
                              <m:t>3</m:t>
                            </m:r>
                          </m:sub>
                          <m:sup>
                            <m:r>
                              <a:rPr lang="en-US" sz="2200" i="1">
                                <a:latin typeface="Cambria Math" panose="02040503050406030204" pitchFamily="18" charset="0"/>
                              </a:rPr>
                              <m:t>5</m:t>
                            </m:r>
                          </m:sup>
                          <m:e>
                            <m:r>
                              <a:rPr lang="en-US" sz="2200" i="1">
                                <a:latin typeface="Cambria Math" panose="02040503050406030204" pitchFamily="18" charset="0"/>
                              </a:rPr>
                              <m:t>𝜆</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r>
                                  <a:rPr lang="en-US" sz="2200" i="1">
                                    <a:latin typeface="Cambria Math" panose="02040503050406030204" pitchFamily="18" charset="0"/>
                                  </a:rPr>
                                  <m:t>−</m:t>
                                </m:r>
                                <m:r>
                                  <a:rPr lang="en-US" sz="2200" i="1">
                                    <a:latin typeface="Cambria Math" panose="02040503050406030204" pitchFamily="18" charset="0"/>
                                  </a:rPr>
                                  <m:t>𝜆</m:t>
                                </m:r>
                                <m:r>
                                  <a:rPr lang="en-US" sz="2200" i="1">
                                    <a:latin typeface="Cambria Math" panose="02040503050406030204" pitchFamily="18" charset="0"/>
                                  </a:rPr>
                                  <m:t>𝑥</m:t>
                                </m:r>
                              </m:sup>
                            </m:sSup>
                            <m:r>
                              <a:rPr lang="en-US" sz="2200" i="1">
                                <a:latin typeface="Cambria Math" panose="02040503050406030204" pitchFamily="18" charset="0"/>
                              </a:rPr>
                              <m:t>𝑑𝑥</m:t>
                            </m:r>
                          </m:e>
                        </m:nary>
                      </m:e>
                    </m:nary>
                  </m:oMath>
                </a14:m>
                <a:endParaRPr lang="en-US" sz="2200" dirty="0"/>
              </a:p>
              <a:p>
                <a:pPr marL="0" indent="0" algn="just">
                  <a:buNone/>
                </a:pPr>
                <a:r>
                  <a:rPr lang="en-US" sz="2200" dirty="0"/>
                  <a:t>                                  </a:t>
                </a:r>
                <a14:m>
                  <m:oMath xmlns:m="http://schemas.openxmlformats.org/officeDocument/2006/math">
                    <m:r>
                      <a:rPr lang="en-US" sz="2200" i="1">
                        <a:latin typeface="Cambria Math" panose="02040503050406030204" pitchFamily="18" charset="0"/>
                      </a:rPr>
                      <m:t>=</m:t>
                    </m:r>
                    <m:f>
                      <m:fPr>
                        <m:ctrlPr>
                          <a:rPr lang="en-US" sz="2200" i="1">
                            <a:latin typeface="Cambria Math" panose="02040503050406030204" pitchFamily="18" charset="0"/>
                          </a:rPr>
                        </m:ctrlPr>
                      </m:fPr>
                      <m:num>
                        <m:r>
                          <a:rPr lang="en-US" sz="2200" i="1">
                            <a:latin typeface="Cambria Math" panose="02040503050406030204" pitchFamily="18" charset="0"/>
                          </a:rPr>
                          <m:t>1</m:t>
                        </m:r>
                      </m:num>
                      <m:den>
                        <m:r>
                          <a:rPr lang="en-US" sz="2200" i="1">
                            <a:latin typeface="Cambria Math" panose="02040503050406030204" pitchFamily="18" charset="0"/>
                          </a:rPr>
                          <m:t>3</m:t>
                        </m:r>
                      </m:den>
                    </m:f>
                    <m:nary>
                      <m:naryPr>
                        <m:limLoc m:val="undOvr"/>
                        <m:ctrlPr>
                          <a:rPr lang="en-US" sz="2200" i="1">
                            <a:latin typeface="Cambria Math" panose="02040503050406030204" pitchFamily="18" charset="0"/>
                          </a:rPr>
                        </m:ctrlPr>
                      </m:naryPr>
                      <m:sub>
                        <m:r>
                          <a:rPr lang="en-US" sz="2200" i="1">
                            <a:latin typeface="Cambria Math" panose="02040503050406030204" pitchFamily="18" charset="0"/>
                          </a:rPr>
                          <m:t>3</m:t>
                        </m:r>
                      </m:sub>
                      <m:sup>
                        <m:r>
                          <a:rPr lang="en-US" sz="2200" i="1">
                            <a:latin typeface="Cambria Math" panose="02040503050406030204" pitchFamily="18" charset="0"/>
                          </a:rPr>
                          <m:t>5</m:t>
                        </m:r>
                      </m:sup>
                      <m:e>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r>
                              <a:rPr lang="en-US" sz="2200" i="1">
                                <a:latin typeface="Cambria Math" panose="02040503050406030204" pitchFamily="18" charset="0"/>
                              </a:rPr>
                              <m:t>−</m:t>
                            </m:r>
                            <m:f>
                              <m:fPr>
                                <m:type m:val="lin"/>
                                <m:ctrlPr>
                                  <a:rPr lang="en-US" sz="2200" i="1">
                                    <a:latin typeface="Cambria Math" panose="02040503050406030204" pitchFamily="18" charset="0"/>
                                  </a:rPr>
                                </m:ctrlPr>
                              </m:fPr>
                              <m:num>
                                <m:r>
                                  <a:rPr lang="en-US" sz="2200" i="1">
                                    <a:latin typeface="Cambria Math" panose="02040503050406030204" pitchFamily="18" charset="0"/>
                                  </a:rPr>
                                  <m:t>𝑥</m:t>
                                </m:r>
                              </m:num>
                              <m:den>
                                <m:r>
                                  <a:rPr lang="en-US" sz="2200" i="1">
                                    <a:latin typeface="Cambria Math" panose="02040503050406030204" pitchFamily="18" charset="0"/>
                                  </a:rPr>
                                  <m:t>3</m:t>
                                </m:r>
                              </m:den>
                            </m:f>
                          </m:sup>
                        </m:sSup>
                        <m:r>
                          <a:rPr lang="en-US" sz="2200" i="1">
                            <a:latin typeface="Cambria Math" panose="02040503050406030204" pitchFamily="18" charset="0"/>
                          </a:rPr>
                          <m:t>𝑑𝑥</m:t>
                        </m:r>
                      </m:e>
                    </m:nary>
                    <m:r>
                      <a:rPr lang="en-US" sz="2200" i="1">
                        <a:latin typeface="Cambria Math" panose="02040503050406030204" pitchFamily="18" charset="0"/>
                      </a:rPr>
                      <m:t>=</m:t>
                    </m:r>
                    <m:f>
                      <m:fPr>
                        <m:ctrlPr>
                          <a:rPr lang="en-US" sz="2200" i="1">
                            <a:latin typeface="Cambria Math" panose="02040503050406030204" pitchFamily="18" charset="0"/>
                          </a:rPr>
                        </m:ctrlPr>
                      </m:fPr>
                      <m:num>
                        <m:r>
                          <a:rPr lang="en-US" sz="2200" i="1">
                            <a:latin typeface="Cambria Math" panose="02040503050406030204" pitchFamily="18" charset="0"/>
                          </a:rPr>
                          <m:t>1</m:t>
                        </m:r>
                      </m:num>
                      <m:den>
                        <m:r>
                          <a:rPr lang="en-US" sz="2200" i="1">
                            <a:latin typeface="Cambria Math" panose="02040503050406030204" pitchFamily="18" charset="0"/>
                          </a:rPr>
                          <m:t>3</m:t>
                        </m:r>
                      </m:den>
                    </m:f>
                    <m:sSubSup>
                      <m:sSubSupPr>
                        <m:ctrlPr>
                          <a:rPr lang="en-US" sz="2200" i="1">
                            <a:latin typeface="Cambria Math" panose="02040503050406030204" pitchFamily="18" charset="0"/>
                          </a:rPr>
                        </m:ctrlPr>
                      </m:sSubSupPr>
                      <m:e>
                        <m:d>
                          <m:dPr>
                            <m:begChr m:val="["/>
                            <m:endChr m:val="]"/>
                            <m:ctrlPr>
                              <a:rPr lang="en-US" sz="2200" i="1">
                                <a:latin typeface="Cambria Math" panose="02040503050406030204" pitchFamily="18" charset="0"/>
                              </a:rPr>
                            </m:ctrlPr>
                          </m:dPr>
                          <m:e>
                            <m:f>
                              <m:fPr>
                                <m:ctrlPr>
                                  <a:rPr lang="en-US" sz="2200" i="1">
                                    <a:latin typeface="Cambria Math" panose="02040503050406030204" pitchFamily="18" charset="0"/>
                                  </a:rPr>
                                </m:ctrlPr>
                              </m:fPr>
                              <m:num>
                                <m:f>
                                  <m:fPr>
                                    <m:type m:val="lin"/>
                                    <m:ctrlPr>
                                      <a:rPr lang="en-US" sz="2200" i="1">
                                        <a:latin typeface="Cambria Math" panose="02040503050406030204" pitchFamily="18" charset="0"/>
                                      </a:rPr>
                                    </m:ctrlPr>
                                  </m:fPr>
                                  <m:num>
                                    <m:r>
                                      <a:rPr lang="en-US" sz="2200" i="1">
                                        <a:latin typeface="Cambria Math" panose="02040503050406030204" pitchFamily="18" charset="0"/>
                                      </a:rPr>
                                      <m:t>−</m:t>
                                    </m:r>
                                    <m:r>
                                      <a:rPr lang="en-US" sz="2200" i="1">
                                        <a:latin typeface="Cambria Math" panose="02040503050406030204" pitchFamily="18" charset="0"/>
                                      </a:rPr>
                                      <m:t>𝑥</m:t>
                                    </m:r>
                                  </m:num>
                                  <m:den>
                                    <m:r>
                                      <a:rPr lang="en-US" sz="2200" i="1">
                                        <a:latin typeface="Cambria Math" panose="02040503050406030204" pitchFamily="18" charset="0"/>
                                      </a:rPr>
                                      <m:t>3</m:t>
                                    </m:r>
                                  </m:den>
                                </m:f>
                              </m:num>
                              <m:den>
                                <m:f>
                                  <m:fPr>
                                    <m:type m:val="lin"/>
                                    <m:ctrlPr>
                                      <a:rPr lang="en-US" sz="2200" i="1">
                                        <a:latin typeface="Cambria Math" panose="02040503050406030204" pitchFamily="18" charset="0"/>
                                      </a:rPr>
                                    </m:ctrlPr>
                                  </m:fPr>
                                  <m:num>
                                    <m:r>
                                      <a:rPr lang="en-US" sz="2200" i="1">
                                        <a:latin typeface="Cambria Math" panose="02040503050406030204" pitchFamily="18" charset="0"/>
                                      </a:rPr>
                                      <m:t>−1</m:t>
                                    </m:r>
                                  </m:num>
                                  <m:den>
                                    <m:r>
                                      <a:rPr lang="en-US" sz="2200" i="1">
                                        <a:latin typeface="Cambria Math" panose="02040503050406030204" pitchFamily="18" charset="0"/>
                                      </a:rPr>
                                      <m:t>3</m:t>
                                    </m:r>
                                  </m:den>
                                </m:f>
                              </m:den>
                            </m:f>
                          </m:e>
                        </m:d>
                      </m:e>
                      <m:sub>
                        <m:r>
                          <a:rPr lang="en-US" sz="2200" i="1">
                            <a:latin typeface="Cambria Math" panose="02040503050406030204" pitchFamily="18" charset="0"/>
                          </a:rPr>
                          <m:t>3</m:t>
                        </m:r>
                      </m:sub>
                      <m:sup>
                        <m:r>
                          <a:rPr lang="en-US" sz="2200" i="1">
                            <a:latin typeface="Cambria Math" panose="02040503050406030204" pitchFamily="18" charset="0"/>
                          </a:rPr>
                          <m:t>5</m:t>
                        </m:r>
                      </m:sup>
                    </m:sSubSup>
                    <m:r>
                      <a:rPr lang="en-US" sz="2200" i="1">
                        <a:latin typeface="Cambria Math" panose="02040503050406030204" pitchFamily="18" charset="0"/>
                      </a:rPr>
                      <m:t>=−</m:t>
                    </m:r>
                    <m:d>
                      <m:dPr>
                        <m:begChr m:val="["/>
                        <m:endChr m:val="]"/>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r>
                              <a:rPr lang="en-US" sz="2200" i="1">
                                <a:latin typeface="Cambria Math" panose="02040503050406030204" pitchFamily="18" charset="0"/>
                              </a:rPr>
                              <m:t>−</m:t>
                            </m:r>
                            <m:f>
                              <m:fPr>
                                <m:type m:val="lin"/>
                                <m:ctrlPr>
                                  <a:rPr lang="en-US" sz="2200" i="1">
                                    <a:latin typeface="Cambria Math" panose="02040503050406030204" pitchFamily="18" charset="0"/>
                                  </a:rPr>
                                </m:ctrlPr>
                              </m:fPr>
                              <m:num>
                                <m:r>
                                  <a:rPr lang="en-US" sz="2200" i="1">
                                    <a:latin typeface="Cambria Math" panose="02040503050406030204" pitchFamily="18" charset="0"/>
                                  </a:rPr>
                                  <m:t>5</m:t>
                                </m:r>
                              </m:num>
                              <m:den>
                                <m:r>
                                  <a:rPr lang="en-US" sz="2200" i="1">
                                    <a:latin typeface="Cambria Math" panose="02040503050406030204" pitchFamily="18" charset="0"/>
                                  </a:rPr>
                                  <m:t>3</m:t>
                                </m:r>
                              </m:den>
                            </m:f>
                          </m:sup>
                        </m:sSup>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r>
                              <a:rPr lang="en-US" sz="2200" i="1">
                                <a:latin typeface="Cambria Math" panose="02040503050406030204" pitchFamily="18" charset="0"/>
                              </a:rPr>
                              <m:t>−1</m:t>
                            </m:r>
                          </m:sup>
                        </m:sSup>
                      </m:e>
                    </m:d>
                  </m:oMath>
                </a14:m>
                <a:endParaRPr lang="en-US" sz="2200" dirty="0"/>
              </a:p>
              <a:p>
                <a:pPr marL="0" indent="0" algn="just">
                  <a:buNone/>
                </a:pPr>
                <a:r>
                  <a:rPr lang="en-US" sz="2200" dirty="0"/>
                  <a:t>                                  </a:t>
                </a:r>
                <a14:m>
                  <m:oMath xmlns:m="http://schemas.openxmlformats.org/officeDocument/2006/math">
                    <m:r>
                      <a:rPr lang="en-US" sz="2200" i="1">
                        <a:latin typeface="Cambria Math" panose="02040503050406030204" pitchFamily="18" charset="0"/>
                      </a:rPr>
                      <m:t>=</m:t>
                    </m:r>
                    <m:f>
                      <m:fPr>
                        <m:ctrlPr>
                          <a:rPr lang="en-US" sz="2200" i="1">
                            <a:latin typeface="Cambria Math" panose="02040503050406030204" pitchFamily="18" charset="0"/>
                          </a:rPr>
                        </m:ctrlPr>
                      </m:fPr>
                      <m:num>
                        <m:r>
                          <a:rPr lang="en-US" sz="2200" i="1">
                            <a:latin typeface="Cambria Math" panose="02040503050406030204" pitchFamily="18" charset="0"/>
                          </a:rPr>
                          <m:t>1</m:t>
                        </m:r>
                      </m:num>
                      <m:den>
                        <m:r>
                          <a:rPr lang="en-US" sz="2200" i="1">
                            <a:latin typeface="Cambria Math" panose="02040503050406030204" pitchFamily="18" charset="0"/>
                          </a:rPr>
                          <m:t>𝑒</m:t>
                        </m:r>
                      </m:den>
                    </m:f>
                    <m:r>
                      <a:rPr lang="en-US" sz="2200" i="1">
                        <a:latin typeface="Cambria Math" panose="02040503050406030204" pitchFamily="18" charset="0"/>
                      </a:rPr>
                      <m:t>−</m:t>
                    </m:r>
                    <m:f>
                      <m:fPr>
                        <m:ctrlPr>
                          <a:rPr lang="en-US" sz="2200" i="1">
                            <a:latin typeface="Cambria Math" panose="02040503050406030204" pitchFamily="18" charset="0"/>
                          </a:rPr>
                        </m:ctrlPr>
                      </m:fPr>
                      <m:num>
                        <m:r>
                          <a:rPr lang="en-US" sz="2200" i="1">
                            <a:latin typeface="Cambria Math" panose="02040503050406030204" pitchFamily="18" charset="0"/>
                          </a:rPr>
                          <m:t>1</m:t>
                        </m:r>
                      </m:num>
                      <m:den>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f>
                              <m:fPr>
                                <m:type m:val="lin"/>
                                <m:ctrlPr>
                                  <a:rPr lang="en-US" sz="2200" i="1">
                                    <a:latin typeface="Cambria Math" panose="02040503050406030204" pitchFamily="18" charset="0"/>
                                  </a:rPr>
                                </m:ctrlPr>
                              </m:fPr>
                              <m:num>
                                <m:r>
                                  <a:rPr lang="en-US" sz="2200" i="1">
                                    <a:latin typeface="Cambria Math" panose="02040503050406030204" pitchFamily="18" charset="0"/>
                                  </a:rPr>
                                  <m:t>5</m:t>
                                </m:r>
                              </m:num>
                              <m:den>
                                <m:r>
                                  <a:rPr lang="en-US" sz="2200" i="1">
                                    <a:latin typeface="Cambria Math" panose="02040503050406030204" pitchFamily="18" charset="0"/>
                                  </a:rPr>
                                  <m:t>3</m:t>
                                </m:r>
                              </m:den>
                            </m:f>
                          </m:sup>
                        </m:sSup>
                      </m:den>
                    </m:f>
                  </m:oMath>
                </a14:m>
                <a:endParaRPr lang="en-US" sz="2200" dirty="0"/>
              </a:p>
              <a:p>
                <a:pPr marL="0" indent="0" algn="just">
                  <a:buNone/>
                </a:pPr>
                <a:endParaRPr lang="en-US" sz="2200" dirty="0"/>
              </a:p>
              <a:p>
                <a:pPr algn="just">
                  <a:buNone/>
                </a:pPr>
                <a:endParaRPr lang="en-US" sz="2200" dirty="0"/>
              </a:p>
              <a:p>
                <a:pPr algn="just">
                  <a:buNone/>
                </a:pPr>
                <a:endParaRPr lang="en-US" sz="2200" dirty="0"/>
              </a:p>
              <a:p>
                <a:pPr marL="0" marR="0" algn="just">
                  <a:spcBef>
                    <a:spcPts val="0"/>
                  </a:spcBef>
                  <a:spcAft>
                    <a:spcPts val="0"/>
                  </a:spcAft>
                  <a:buNone/>
                </a:pPr>
                <a:r>
                  <a:rPr lang="en-US" sz="2200" dirty="0"/>
                  <a:t>                          </a:t>
                </a:r>
              </a:p>
            </p:txBody>
          </p:sp>
        </mc:Choice>
        <mc:Fallback xmlns="">
          <p:sp>
            <p:nvSpPr>
              <p:cNvPr id="11" name="Content Placeholder 10"/>
              <p:cNvSpPr>
                <a:spLocks noGrp="1" noRot="1" noChangeAspect="1" noMove="1" noResize="1" noEditPoints="1" noAdjustHandles="1" noChangeArrowheads="1" noChangeShapeType="1" noTextEdit="1"/>
              </p:cNvSpPr>
              <p:nvPr>
                <p:ph idx="1"/>
              </p:nvPr>
            </p:nvSpPr>
            <p:spPr>
              <a:xfrm>
                <a:off x="457200" y="1066800"/>
                <a:ext cx="8229600" cy="5059363"/>
              </a:xfrm>
              <a:blipFill rotWithShape="1">
                <a:blip r:embed="rId3"/>
                <a:stretch>
                  <a:fillRect l="-889"/>
                </a:stretch>
              </a:blipFill>
            </p:spPr>
            <p:txBody>
              <a:bodyPr/>
              <a:lstStyle/>
              <a:p>
                <a:r>
                  <a:rPr lang="en-US">
                    <a:noFill/>
                  </a:rPr>
                  <a:t> </a:t>
                </a:r>
              </a:p>
            </p:txBody>
          </p:sp>
        </mc:Fallback>
      </mc:AlternateContent>
      <p:graphicFrame>
        <p:nvGraphicFramePr>
          <p:cNvPr id="12" name="Object 11"/>
          <p:cNvGraphicFramePr>
            <a:graphicFrameLocks noChangeAspect="1"/>
          </p:cNvGraphicFramePr>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Equation.DSMT4">
                  <p:embed/>
                </p:oleObj>
              </mc:Choice>
              <mc:Fallback>
                <p:oleObj name="Equation" r:id="rId4" imgW="114120" imgH="177480" progId="Equation.DSMT4">
                  <p:embed/>
                  <p:pic>
                    <p:nvPicPr>
                      <p:cNvPr id="12"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401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name="Equation" r:id="rId6" imgW="114120" imgH="177480" progId="Equation.DSMT4">
                  <p:embed/>
                </p:oleObj>
              </mc:Choice>
              <mc:Fallback>
                <p:oleObj name="Equation" r:id="rId6" imgW="114120" imgH="177480" progId="Equation.DSMT4">
                  <p:embed/>
                  <p:pic>
                    <p:nvPicPr>
                      <p:cNvPr id="13"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401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9">
            <a:extLst>
              <a:ext uri="{FF2B5EF4-FFF2-40B4-BE49-F238E27FC236}">
                <a16:creationId xmlns:a16="http://schemas.microsoft.com/office/drawing/2014/main" id="{C33598FA-4249-4F5B-9BE8-10632ADAFE5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5082"/>
            <a:ext cx="1371600" cy="685801"/>
          </a:xfrm>
          <a:prstGeom prst="rect">
            <a:avLst/>
          </a:prstGeom>
        </p:spPr>
      </p:pic>
      <p:sp>
        <p:nvSpPr>
          <p:cNvPr id="3" name="Footer Placeholder 2">
            <a:extLst>
              <a:ext uri="{FF2B5EF4-FFF2-40B4-BE49-F238E27FC236}">
                <a16:creationId xmlns:a16="http://schemas.microsoft.com/office/drawing/2014/main" id="{1D8D80A3-789C-4D89-A9CE-DAA8261DE0B9}"/>
              </a:ext>
            </a:extLst>
          </p:cNvPr>
          <p:cNvSpPr>
            <a:spLocks noGrp="1"/>
          </p:cNvSpPr>
          <p:nvPr>
            <p:ph type="ftr" sz="quarter" idx="11"/>
          </p:nvPr>
        </p:nvSpPr>
        <p:spPr/>
        <p:txBody>
          <a:bodyPr/>
          <a:lstStyle/>
          <a:p>
            <a:r>
              <a:rPr lang="en-US"/>
              <a:t>Faculty Name   Kunti Mishra   Unit IV</a:t>
            </a:r>
            <a:endParaRPr lang="en-US" dirty="0"/>
          </a:p>
        </p:txBody>
      </p:sp>
      <p:sp>
        <p:nvSpPr>
          <p:cNvPr id="2" name="Date Placeholder 1">
            <a:extLst>
              <a:ext uri="{FF2B5EF4-FFF2-40B4-BE49-F238E27FC236}">
                <a16:creationId xmlns:a16="http://schemas.microsoft.com/office/drawing/2014/main" id="{F0A8E0D7-7133-4523-8F5C-FD7B96052671}"/>
              </a:ext>
            </a:extLst>
          </p:cNvPr>
          <p:cNvSpPr>
            <a:spLocks noGrp="1"/>
          </p:cNvSpPr>
          <p:nvPr>
            <p:ph type="dt" sz="half" idx="10"/>
          </p:nvPr>
        </p:nvSpPr>
        <p:spPr/>
        <p:txBody>
          <a:bodyPr/>
          <a:lstStyle/>
          <a:p>
            <a:fld id="{A5729235-B2E0-47ED-9E18-05B2F91D9553}" type="datetime1">
              <a:rPr lang="en-US" smtClean="0"/>
              <a:t>1/6/2023</a:t>
            </a:fld>
            <a:endParaRPr lang="en-US"/>
          </a:p>
        </p:txBody>
      </p:sp>
    </p:spTree>
    <p:extLst>
      <p:ext uri="{BB962C8B-B14F-4D97-AF65-F5344CB8AC3E}">
        <p14:creationId xmlns:p14="http://schemas.microsoft.com/office/powerpoint/2010/main" val="2055361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Daily Quiz(CO4)</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11" name="Content Placeholder 10"/>
          <p:cNvSpPr>
            <a:spLocks noGrp="1"/>
          </p:cNvSpPr>
          <p:nvPr>
            <p:ph idx="1"/>
          </p:nvPr>
        </p:nvSpPr>
        <p:spPr>
          <a:xfrm>
            <a:off x="457200" y="1066800"/>
            <a:ext cx="8229600" cy="5059363"/>
          </a:xfrm>
        </p:spPr>
        <p:txBody>
          <a:bodyPr>
            <a:normAutofit/>
          </a:bodyPr>
          <a:lstStyle/>
          <a:p>
            <a:pPr marL="0" indent="0" algn="just">
              <a:buNone/>
            </a:pPr>
            <a:r>
              <a:rPr lang="en-US" sz="2200" b="1" dirty="0"/>
              <a:t>Q1.</a:t>
            </a:r>
            <a:r>
              <a:rPr lang="en-US" sz="2200" dirty="0"/>
              <a:t> The length of Telephone conversation is an exponential </a:t>
            </a:r>
            <a:r>
              <a:rPr lang="en-US" sz="2200" dirty="0" err="1"/>
              <a:t>variate</a:t>
            </a:r>
            <a:r>
              <a:rPr lang="en-US" sz="2200" dirty="0"/>
              <a:t> with mean 7 minutes.      Find the Probability that call</a:t>
            </a:r>
          </a:p>
          <a:p>
            <a:pPr marL="0" lvl="0" indent="0" algn="just">
              <a:buNone/>
            </a:pPr>
            <a:r>
              <a:rPr lang="en-US" sz="2200" dirty="0"/>
              <a:t>      (a)  End in less than 7 minutes.</a:t>
            </a:r>
          </a:p>
          <a:p>
            <a:pPr marL="0" lvl="0" indent="0" algn="just">
              <a:buNone/>
            </a:pPr>
            <a:r>
              <a:rPr lang="en-US" sz="2200" dirty="0"/>
              <a:t>      (b)  </a:t>
            </a:r>
            <a:r>
              <a:rPr lang="en-US" sz="2200" dirty="0" err="1"/>
              <a:t>tabels</a:t>
            </a:r>
            <a:r>
              <a:rPr lang="en-US" sz="2200" dirty="0"/>
              <a:t>  between 7 to 10 minutes.</a:t>
            </a:r>
          </a:p>
          <a:p>
            <a:pPr marL="0" indent="0" algn="just">
              <a:buNone/>
            </a:pPr>
            <a:r>
              <a:rPr lang="en-US" sz="2200" b="1" dirty="0"/>
              <a:t> </a:t>
            </a:r>
            <a:endParaRPr lang="en-US" sz="2200" dirty="0"/>
          </a:p>
          <a:p>
            <a:pPr algn="just">
              <a:buNone/>
            </a:pPr>
            <a:endParaRPr lang="en-US" sz="2200" dirty="0"/>
          </a:p>
          <a:p>
            <a:pPr algn="just">
              <a:buNone/>
            </a:pPr>
            <a:endParaRPr lang="en-US" sz="2200" dirty="0"/>
          </a:p>
          <a:p>
            <a:pPr marL="0" marR="0" algn="just">
              <a:spcBef>
                <a:spcPts val="0"/>
              </a:spcBef>
              <a:spcAft>
                <a:spcPts val="0"/>
              </a:spcAft>
              <a:buNone/>
            </a:pPr>
            <a:r>
              <a:rPr lang="en-US" sz="2200" dirty="0"/>
              <a:t>                          </a:t>
            </a:r>
          </a:p>
        </p:txBody>
      </p:sp>
      <p:graphicFrame>
        <p:nvGraphicFramePr>
          <p:cNvPr id="12" name="Object 11"/>
          <p:cNvGraphicFramePr>
            <a:graphicFrameLocks noChangeAspect="1"/>
          </p:cNvGraphicFramePr>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name="Equation" r:id="rId2" imgW="114120" imgH="177480" progId="Equation.DSMT4">
                  <p:embed/>
                </p:oleObj>
              </mc:Choice>
              <mc:Fallback>
                <p:oleObj name="Equation" r:id="rId2" imgW="114120" imgH="177480" progId="Equation.DSMT4">
                  <p:embed/>
                  <p:pic>
                    <p:nvPicPr>
                      <p:cNvPr id="12"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33401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Equation.DSMT4">
                  <p:embed/>
                </p:oleObj>
              </mc:Choice>
              <mc:Fallback>
                <p:oleObj name="Equation" r:id="rId4" imgW="114120" imgH="177480" progId="Equation.DSMT4">
                  <p:embed/>
                  <p:pic>
                    <p:nvPicPr>
                      <p:cNvPr id="13" name="Object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33401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9">
            <a:extLst>
              <a:ext uri="{FF2B5EF4-FFF2-40B4-BE49-F238E27FC236}">
                <a16:creationId xmlns:a16="http://schemas.microsoft.com/office/drawing/2014/main" id="{86BA0F63-4921-4302-8067-12DE7F6784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082"/>
            <a:ext cx="1371600" cy="685801"/>
          </a:xfrm>
          <a:prstGeom prst="rect">
            <a:avLst/>
          </a:prstGeom>
        </p:spPr>
      </p:pic>
      <p:sp>
        <p:nvSpPr>
          <p:cNvPr id="3" name="Footer Placeholder 2">
            <a:extLst>
              <a:ext uri="{FF2B5EF4-FFF2-40B4-BE49-F238E27FC236}">
                <a16:creationId xmlns:a16="http://schemas.microsoft.com/office/drawing/2014/main" id="{4892EDCD-F18F-4370-A539-D63EE153FF8B}"/>
              </a:ext>
            </a:extLst>
          </p:cNvPr>
          <p:cNvSpPr>
            <a:spLocks noGrp="1"/>
          </p:cNvSpPr>
          <p:nvPr>
            <p:ph type="ftr" sz="quarter" idx="11"/>
          </p:nvPr>
        </p:nvSpPr>
        <p:spPr/>
        <p:txBody>
          <a:bodyPr/>
          <a:lstStyle/>
          <a:p>
            <a:r>
              <a:rPr lang="en-US"/>
              <a:t>Faculty Name   Kunti Mishra   Unit IV</a:t>
            </a:r>
            <a:endParaRPr lang="en-US" dirty="0"/>
          </a:p>
        </p:txBody>
      </p:sp>
      <p:sp>
        <p:nvSpPr>
          <p:cNvPr id="2" name="Date Placeholder 1">
            <a:extLst>
              <a:ext uri="{FF2B5EF4-FFF2-40B4-BE49-F238E27FC236}">
                <a16:creationId xmlns:a16="http://schemas.microsoft.com/office/drawing/2014/main" id="{47CC822B-10AE-4BD2-ADF3-5BEDC9CF3600}"/>
              </a:ext>
            </a:extLst>
          </p:cNvPr>
          <p:cNvSpPr>
            <a:spLocks noGrp="1"/>
          </p:cNvSpPr>
          <p:nvPr>
            <p:ph type="dt" sz="half" idx="10"/>
          </p:nvPr>
        </p:nvSpPr>
        <p:spPr/>
        <p:txBody>
          <a:bodyPr/>
          <a:lstStyle/>
          <a:p>
            <a:fld id="{5CA6A607-2BAE-4E1C-95A9-95C6F9436289}" type="datetime1">
              <a:rPr lang="en-US" smtClean="0"/>
              <a:t>1/6/2023</a:t>
            </a:fld>
            <a:endParaRPr lang="en-US"/>
          </a:p>
        </p:txBody>
      </p:sp>
    </p:spTree>
    <p:extLst>
      <p:ext uri="{BB962C8B-B14F-4D97-AF65-F5344CB8AC3E}">
        <p14:creationId xmlns:p14="http://schemas.microsoft.com/office/powerpoint/2010/main" val="170428837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Weekly Assignment(CO4)</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11" name="Content Placeholder 10"/>
          <p:cNvSpPr>
            <a:spLocks noGrp="1"/>
          </p:cNvSpPr>
          <p:nvPr>
            <p:ph idx="1"/>
          </p:nvPr>
        </p:nvSpPr>
        <p:spPr>
          <a:xfrm>
            <a:off x="457200" y="1066801"/>
            <a:ext cx="8229600" cy="4495800"/>
          </a:xfrm>
        </p:spPr>
        <p:txBody>
          <a:bodyPr>
            <a:noAutofit/>
          </a:bodyPr>
          <a:lstStyle/>
          <a:p>
            <a:pPr marL="0" indent="0" algn="just">
              <a:buNone/>
            </a:pPr>
            <a:r>
              <a:rPr lang="en-US" sz="2200" b="1" dirty="0"/>
              <a:t>Q1.</a:t>
            </a:r>
            <a:r>
              <a:rPr lang="en-US" sz="2200" dirty="0"/>
              <a:t> The length of Telephone conversation is an exponential </a:t>
            </a:r>
            <a:r>
              <a:rPr lang="en-US" sz="2200" dirty="0" err="1"/>
              <a:t>variate</a:t>
            </a:r>
            <a:r>
              <a:rPr lang="en-US" sz="2200" dirty="0"/>
              <a:t> with mean 5 minutes.      Find the Probability that call</a:t>
            </a:r>
          </a:p>
          <a:p>
            <a:pPr marL="0" lvl="0" indent="0" algn="just">
              <a:buNone/>
            </a:pPr>
            <a:r>
              <a:rPr lang="en-US" sz="2200" dirty="0"/>
              <a:t>      (a)  End in less than 5 minutes.</a:t>
            </a:r>
          </a:p>
          <a:p>
            <a:pPr marL="0" lvl="0" indent="0" algn="just">
              <a:buNone/>
            </a:pPr>
            <a:r>
              <a:rPr lang="en-US" sz="2200" dirty="0"/>
              <a:t>      (b)  </a:t>
            </a:r>
            <a:r>
              <a:rPr lang="en-US" sz="2200" dirty="0" err="1"/>
              <a:t>tabels</a:t>
            </a:r>
            <a:r>
              <a:rPr lang="en-US" sz="2200" dirty="0"/>
              <a:t>  between 5 to 10 minutes.</a:t>
            </a:r>
          </a:p>
          <a:p>
            <a:pPr marL="0" indent="0" algn="just">
              <a:buNone/>
            </a:pPr>
            <a:r>
              <a:rPr lang="en-US" sz="2200" dirty="0"/>
              <a:t>Q2. The experience shows that 4 accidents occur in a plant on an average per month. Calculate the probabilities of less than 3 accidents in a certain month. Use Poisson distribution. (Given e</a:t>
            </a:r>
            <a:r>
              <a:rPr lang="en-US" sz="2200" baseline="30000" dirty="0"/>
              <a:t>-4</a:t>
            </a:r>
            <a:r>
              <a:rPr lang="en-US" sz="2200" dirty="0"/>
              <a:t>=0.01832).</a:t>
            </a:r>
          </a:p>
          <a:p>
            <a:pPr marL="0" lvl="0" indent="0">
              <a:buNone/>
            </a:pPr>
            <a:r>
              <a:rPr lang="en-US" sz="2200" dirty="0"/>
              <a:t>Q3. Net profit of 400 companies is normally distributed with a mean profit of </a:t>
            </a:r>
            <a:r>
              <a:rPr lang="en-US" sz="2200" dirty="0" err="1"/>
              <a:t>Rs</a:t>
            </a:r>
            <a:r>
              <a:rPr lang="en-US" sz="2200" dirty="0"/>
              <a:t>. 150  lakhs and a standard deviation of </a:t>
            </a:r>
            <a:r>
              <a:rPr lang="en-US" sz="2200" dirty="0" err="1"/>
              <a:t>Rs</a:t>
            </a:r>
            <a:r>
              <a:rPr lang="en-US" sz="2200" dirty="0"/>
              <a:t>. 20 lakhs. Find the number of companies whose profits(</a:t>
            </a:r>
            <a:r>
              <a:rPr lang="en-US" sz="2200" dirty="0" err="1"/>
              <a:t>Rs</a:t>
            </a:r>
            <a:r>
              <a:rPr lang="en-US" sz="2200" dirty="0"/>
              <a:t>. Lakhs ) are  between 100 and 138.Also find the minimum profit of top 15% companies. (Area for Z=2.5 ,0.35 and 0.6 are 0.4938,1.04 and 0.2251)</a:t>
            </a:r>
          </a:p>
          <a:p>
            <a:pPr marL="0" marR="0" algn="just">
              <a:spcBef>
                <a:spcPts val="0"/>
              </a:spcBef>
              <a:spcAft>
                <a:spcPts val="0"/>
              </a:spcAft>
              <a:buNone/>
            </a:pPr>
            <a:r>
              <a:rPr lang="en-US" sz="2200" dirty="0"/>
              <a:t>                          </a:t>
            </a:r>
          </a:p>
        </p:txBody>
      </p:sp>
      <p:graphicFrame>
        <p:nvGraphicFramePr>
          <p:cNvPr id="12" name="Object 11"/>
          <p:cNvGraphicFramePr>
            <a:graphicFrameLocks noChangeAspect="1"/>
          </p:cNvGraphicFramePr>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name="Equation" r:id="rId2" imgW="114120" imgH="177480" progId="Equation.DSMT4">
                  <p:embed/>
                </p:oleObj>
              </mc:Choice>
              <mc:Fallback>
                <p:oleObj name="Equation" r:id="rId2" imgW="114120" imgH="177480" progId="Equation.DSMT4">
                  <p:embed/>
                  <p:pic>
                    <p:nvPicPr>
                      <p:cNvPr id="12"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33401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Equation.DSMT4">
                  <p:embed/>
                </p:oleObj>
              </mc:Choice>
              <mc:Fallback>
                <p:oleObj name="Equation" r:id="rId4" imgW="114120" imgH="177480" progId="Equation.DSMT4">
                  <p:embed/>
                  <p:pic>
                    <p:nvPicPr>
                      <p:cNvPr id="13" name="Object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33401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9">
            <a:extLst>
              <a:ext uri="{FF2B5EF4-FFF2-40B4-BE49-F238E27FC236}">
                <a16:creationId xmlns:a16="http://schemas.microsoft.com/office/drawing/2014/main" id="{63C85C52-38D5-4A1B-AA88-931B363984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082"/>
            <a:ext cx="1371600" cy="685801"/>
          </a:xfrm>
          <a:prstGeom prst="rect">
            <a:avLst/>
          </a:prstGeom>
        </p:spPr>
      </p:pic>
      <p:sp>
        <p:nvSpPr>
          <p:cNvPr id="3" name="Footer Placeholder 2">
            <a:extLst>
              <a:ext uri="{FF2B5EF4-FFF2-40B4-BE49-F238E27FC236}">
                <a16:creationId xmlns:a16="http://schemas.microsoft.com/office/drawing/2014/main" id="{E5BC6404-B138-4D8A-AE6E-7DE56CF78B89}"/>
              </a:ext>
            </a:extLst>
          </p:cNvPr>
          <p:cNvSpPr>
            <a:spLocks noGrp="1"/>
          </p:cNvSpPr>
          <p:nvPr>
            <p:ph type="ftr" sz="quarter" idx="11"/>
          </p:nvPr>
        </p:nvSpPr>
        <p:spPr/>
        <p:txBody>
          <a:bodyPr/>
          <a:lstStyle/>
          <a:p>
            <a:r>
              <a:rPr lang="en-US"/>
              <a:t>Faculty Name   Kunti Mishra   Unit IV</a:t>
            </a:r>
            <a:endParaRPr lang="en-US" dirty="0"/>
          </a:p>
        </p:txBody>
      </p:sp>
      <p:sp>
        <p:nvSpPr>
          <p:cNvPr id="2" name="Date Placeholder 1">
            <a:extLst>
              <a:ext uri="{FF2B5EF4-FFF2-40B4-BE49-F238E27FC236}">
                <a16:creationId xmlns:a16="http://schemas.microsoft.com/office/drawing/2014/main" id="{2AF7E440-3417-44E7-B01C-A2B4681793A3}"/>
              </a:ext>
            </a:extLst>
          </p:cNvPr>
          <p:cNvSpPr>
            <a:spLocks noGrp="1"/>
          </p:cNvSpPr>
          <p:nvPr>
            <p:ph type="dt" sz="half" idx="10"/>
          </p:nvPr>
        </p:nvSpPr>
        <p:spPr/>
        <p:txBody>
          <a:bodyPr/>
          <a:lstStyle/>
          <a:p>
            <a:fld id="{89D3935C-A911-4BBD-B98A-360E9B079D6C}" type="datetime1">
              <a:rPr lang="en-US" smtClean="0"/>
              <a:t>1/6/2023</a:t>
            </a:fld>
            <a:endParaRPr lang="en-US"/>
          </a:p>
        </p:txBody>
      </p:sp>
    </p:spTree>
    <p:extLst>
      <p:ext uri="{BB962C8B-B14F-4D97-AF65-F5344CB8AC3E}">
        <p14:creationId xmlns:p14="http://schemas.microsoft.com/office/powerpoint/2010/main" val="5069700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Weekly Assignment(CO4)</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mc:AlternateContent xmlns:mc="http://schemas.openxmlformats.org/markup-compatibility/2006" xmlns:a14="http://schemas.microsoft.com/office/drawing/2010/main">
        <mc:Choice Requires="a14">
          <p:sp>
            <p:nvSpPr>
              <p:cNvPr id="11" name="Content Placeholder 10"/>
              <p:cNvSpPr>
                <a:spLocks noGrp="1"/>
              </p:cNvSpPr>
              <p:nvPr>
                <p:ph idx="1"/>
              </p:nvPr>
            </p:nvSpPr>
            <p:spPr>
              <a:xfrm>
                <a:off x="457200" y="1066801"/>
                <a:ext cx="8229600" cy="4724400"/>
              </a:xfrm>
            </p:spPr>
            <p:txBody>
              <a:bodyPr>
                <a:noAutofit/>
              </a:bodyPr>
              <a:lstStyle/>
              <a:p>
                <a:pPr marL="0" indent="0" algn="just">
                  <a:buNone/>
                </a:pPr>
                <a:r>
                  <a:rPr lang="en-US" sz="2200" dirty="0"/>
                  <a:t> Q4. In a sample of 1000 cases, the mean of a certain test is 14 and standard deviation is 2.5. Assuming distribution to be normal find </a:t>
                </a:r>
              </a:p>
              <a:p>
                <a:pPr marL="514350" lvl="0" indent="-514350">
                  <a:buFont typeface="+mj-lt"/>
                  <a:buAutoNum type="romanLcPeriod"/>
                </a:pPr>
                <a:r>
                  <a:rPr lang="en-US" sz="2200" dirty="0"/>
                  <a:t>How many students score between 12 and 15?</a:t>
                </a:r>
              </a:p>
              <a:p>
                <a:pPr marL="514350" lvl="0" indent="-514350">
                  <a:buFont typeface="+mj-lt"/>
                  <a:buAutoNum type="romanLcPeriod"/>
                </a:pPr>
                <a:r>
                  <a:rPr lang="en-US" sz="2200" dirty="0"/>
                  <a:t>How many score above 18?</a:t>
                </a:r>
              </a:p>
              <a:p>
                <a:pPr marL="514350" lvl="0" indent="-514350">
                  <a:buFont typeface="+mj-lt"/>
                  <a:buAutoNum type="romanLcPeriod"/>
                </a:pPr>
                <a:r>
                  <a:rPr lang="en-US" sz="2200" dirty="0"/>
                  <a:t>How many score below 8?</a:t>
                </a:r>
              </a:p>
              <a:p>
                <a:pPr marL="514350" lvl="0" indent="-514350">
                  <a:buFont typeface="+mj-lt"/>
                  <a:buAutoNum type="romanLcPeriod"/>
                </a:pPr>
                <a:r>
                  <a:rPr lang="en-US" sz="2200" dirty="0"/>
                  <a:t>How many score 16?       					</a:t>
                </a:r>
              </a:p>
              <a:p>
                <a:pPr marL="0" lvl="0" indent="0">
                  <a:buNone/>
                </a:pPr>
                <a:r>
                  <a:rPr lang="en-US" sz="2200" dirty="0"/>
                  <a:t>Given that </a:t>
                </a:r>
                <a14:m>
                  <m:oMath xmlns:m="http://schemas.openxmlformats.org/officeDocument/2006/math">
                    <m:r>
                      <a:rPr lang="en-US" sz="2200" i="1">
                        <a:latin typeface="Cambria Math"/>
                      </a:rPr>
                      <m:t>𝜙</m:t>
                    </m:r>
                    <m:d>
                      <m:dPr>
                        <m:ctrlPr>
                          <a:rPr lang="en-US" sz="2200" i="1">
                            <a:latin typeface="Cambria Math" panose="02040503050406030204" pitchFamily="18" charset="0"/>
                          </a:rPr>
                        </m:ctrlPr>
                      </m:dPr>
                      <m:e>
                        <m:r>
                          <a:rPr lang="en-US" sz="2200" i="1">
                            <a:latin typeface="Cambria Math"/>
                          </a:rPr>
                          <m:t>𝑧</m:t>
                        </m:r>
                      </m:e>
                    </m:d>
                    <m:r>
                      <a:rPr lang="en-US" sz="2200" i="1">
                        <a:latin typeface="Cambria Math"/>
                      </a:rPr>
                      <m:t>=</m:t>
                    </m:r>
                    <m:f>
                      <m:fPr>
                        <m:ctrlPr>
                          <a:rPr lang="en-US" sz="2200" i="1">
                            <a:latin typeface="Cambria Math" panose="02040503050406030204" pitchFamily="18" charset="0"/>
                          </a:rPr>
                        </m:ctrlPr>
                      </m:fPr>
                      <m:num>
                        <m:r>
                          <a:rPr lang="en-US" sz="2200" i="1">
                            <a:latin typeface="Cambria Math"/>
                          </a:rPr>
                          <m:t>1</m:t>
                        </m:r>
                      </m:num>
                      <m:den>
                        <m:rad>
                          <m:radPr>
                            <m:degHide m:val="on"/>
                            <m:ctrlPr>
                              <a:rPr lang="en-US" sz="2200" i="1">
                                <a:latin typeface="Cambria Math" panose="02040503050406030204" pitchFamily="18" charset="0"/>
                              </a:rPr>
                            </m:ctrlPr>
                          </m:radPr>
                          <m:deg/>
                          <m:e>
                            <m:r>
                              <a:rPr lang="en-US" sz="2200" i="1">
                                <a:latin typeface="Cambria Math"/>
                              </a:rPr>
                              <m:t>2</m:t>
                            </m:r>
                            <m:r>
                              <a:rPr lang="en-US" sz="2200" i="1">
                                <a:latin typeface="Cambria Math"/>
                              </a:rPr>
                              <m:t>𝜋</m:t>
                            </m:r>
                          </m:e>
                        </m:rad>
                      </m:den>
                    </m:f>
                    <m:nary>
                      <m:naryPr>
                        <m:limLoc m:val="subSup"/>
                        <m:ctrlPr>
                          <a:rPr lang="en-US" sz="2200" i="1">
                            <a:latin typeface="Cambria Math" panose="02040503050406030204" pitchFamily="18" charset="0"/>
                          </a:rPr>
                        </m:ctrlPr>
                      </m:naryPr>
                      <m:sub>
                        <m:r>
                          <a:rPr lang="en-US" sz="2200" i="1">
                            <a:latin typeface="Cambria Math"/>
                          </a:rPr>
                          <m:t>0</m:t>
                        </m:r>
                      </m:sub>
                      <m:sup>
                        <m:r>
                          <a:rPr lang="en-US" sz="2200" i="1">
                            <a:latin typeface="Cambria Math"/>
                          </a:rPr>
                          <m:t>𝑧</m:t>
                        </m:r>
                      </m:sup>
                      <m:e>
                        <m:sSup>
                          <m:sSupPr>
                            <m:ctrlPr>
                              <a:rPr lang="en-US" sz="2200" i="1">
                                <a:latin typeface="Cambria Math" panose="02040503050406030204" pitchFamily="18" charset="0"/>
                              </a:rPr>
                            </m:ctrlPr>
                          </m:sSupPr>
                          <m:e>
                            <m:r>
                              <a:rPr lang="en-US" sz="2200" i="1">
                                <a:latin typeface="Cambria Math"/>
                              </a:rPr>
                              <m:t>𝑒</m:t>
                            </m:r>
                          </m:e>
                          <m:sup>
                            <m:r>
                              <a:rPr lang="en-US" sz="2200" i="1">
                                <a:latin typeface="Cambria Math"/>
                              </a:rPr>
                              <m:t>−</m:t>
                            </m:r>
                            <m:f>
                              <m:fPr>
                                <m:type m:val="lin"/>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i="1">
                                        <a:latin typeface="Cambria Math"/>
                                      </a:rPr>
                                      <m:t>𝑧</m:t>
                                    </m:r>
                                  </m:e>
                                  <m:sup>
                                    <m:r>
                                      <a:rPr lang="en-US" sz="2200" i="1">
                                        <a:latin typeface="Cambria Math"/>
                                      </a:rPr>
                                      <m:t>2</m:t>
                                    </m:r>
                                  </m:sup>
                                </m:sSup>
                              </m:num>
                              <m:den>
                                <m:r>
                                  <a:rPr lang="en-US" sz="2200" i="1">
                                    <a:latin typeface="Cambria Math"/>
                                  </a:rPr>
                                  <m:t>2</m:t>
                                </m:r>
                              </m:den>
                            </m:f>
                          </m:sup>
                        </m:sSup>
                        <m:r>
                          <a:rPr lang="en-US" sz="2200" i="1">
                            <a:latin typeface="Cambria Math"/>
                          </a:rPr>
                          <m:t>𝑑𝑧</m:t>
                        </m:r>
                      </m:e>
                    </m:nary>
                    <m:r>
                      <a:rPr lang="en-US" sz="2200" i="1">
                        <a:latin typeface="Cambria Math"/>
                      </a:rPr>
                      <m:t>, </m:t>
                    </m:r>
                    <m:r>
                      <a:rPr lang="en-US" sz="2200" i="1">
                        <a:latin typeface="Cambria Math"/>
                      </a:rPr>
                      <m:t>𝜙</m:t>
                    </m:r>
                    <m:d>
                      <m:dPr>
                        <m:ctrlPr>
                          <a:rPr lang="en-US" sz="2200" i="1">
                            <a:latin typeface="Cambria Math" panose="02040503050406030204" pitchFamily="18" charset="0"/>
                          </a:rPr>
                        </m:ctrlPr>
                      </m:dPr>
                      <m:e>
                        <m:r>
                          <a:rPr lang="en-US" sz="2200" i="1">
                            <a:latin typeface="Cambria Math"/>
                          </a:rPr>
                          <m:t>0.4</m:t>
                        </m:r>
                      </m:e>
                    </m:d>
                    <m:r>
                      <a:rPr lang="en-US" sz="2200" i="1">
                        <a:latin typeface="Cambria Math"/>
                      </a:rPr>
                      <m:t>=0.155,</m:t>
                    </m:r>
                    <m:r>
                      <a:rPr lang="en-US" sz="2200" i="1">
                        <a:latin typeface="Cambria Math"/>
                      </a:rPr>
                      <m:t>𝜙</m:t>
                    </m:r>
                    <m:d>
                      <m:dPr>
                        <m:ctrlPr>
                          <a:rPr lang="en-US" sz="2200" i="1">
                            <a:latin typeface="Cambria Math" panose="02040503050406030204" pitchFamily="18" charset="0"/>
                          </a:rPr>
                        </m:ctrlPr>
                      </m:dPr>
                      <m:e>
                        <m:r>
                          <a:rPr lang="en-US" sz="2200" i="1">
                            <a:latin typeface="Cambria Math"/>
                          </a:rPr>
                          <m:t>0.8</m:t>
                        </m:r>
                      </m:e>
                    </m:d>
                    <m:r>
                      <a:rPr lang="en-US" sz="2200" i="1">
                        <a:latin typeface="Cambria Math"/>
                      </a:rPr>
                      <m:t>=0.2881,</m:t>
                    </m:r>
                    <m:r>
                      <a:rPr lang="en-US" sz="2200" i="1">
                        <a:latin typeface="Cambria Math"/>
                      </a:rPr>
                      <m:t>𝜙</m:t>
                    </m:r>
                    <m:d>
                      <m:dPr>
                        <m:ctrlPr>
                          <a:rPr lang="en-US" sz="2200" i="1">
                            <a:latin typeface="Cambria Math" panose="02040503050406030204" pitchFamily="18" charset="0"/>
                          </a:rPr>
                        </m:ctrlPr>
                      </m:dPr>
                      <m:e>
                        <m:r>
                          <a:rPr lang="en-US" sz="2200" i="1">
                            <a:latin typeface="Cambria Math"/>
                          </a:rPr>
                          <m:t>1.6</m:t>
                        </m:r>
                      </m:e>
                    </m:d>
                    <m:r>
                      <a:rPr lang="en-US" sz="2200" i="1">
                        <a:latin typeface="Cambria Math"/>
                      </a:rPr>
                      <m:t>=0.445,</m:t>
                    </m:r>
                    <m:r>
                      <a:rPr lang="en-US" sz="2200" i="1">
                        <a:latin typeface="Cambria Math"/>
                      </a:rPr>
                      <m:t>𝜙</m:t>
                    </m:r>
                    <m:d>
                      <m:dPr>
                        <m:ctrlPr>
                          <a:rPr lang="en-US" sz="2200" i="1">
                            <a:latin typeface="Cambria Math" panose="02040503050406030204" pitchFamily="18" charset="0"/>
                          </a:rPr>
                        </m:ctrlPr>
                      </m:dPr>
                      <m:e>
                        <m:r>
                          <a:rPr lang="en-US" sz="2200" i="1">
                            <a:latin typeface="Cambria Math"/>
                          </a:rPr>
                          <m:t>0.6</m:t>
                        </m:r>
                      </m:e>
                    </m:d>
                    <m:r>
                      <a:rPr lang="en-US" sz="2200" i="1">
                        <a:latin typeface="Cambria Math"/>
                      </a:rPr>
                      <m:t>=0.0225,</m:t>
                    </m:r>
                    <m:r>
                      <a:rPr lang="en-US" sz="2200" i="1">
                        <a:latin typeface="Cambria Math"/>
                      </a:rPr>
                      <m:t>𝜙</m:t>
                    </m:r>
                    <m:d>
                      <m:dPr>
                        <m:ctrlPr>
                          <a:rPr lang="en-US" sz="2200" i="1">
                            <a:latin typeface="Cambria Math" panose="02040503050406030204" pitchFamily="18" charset="0"/>
                          </a:rPr>
                        </m:ctrlPr>
                      </m:dPr>
                      <m:e>
                        <m:r>
                          <a:rPr lang="en-US" sz="2200" i="1">
                            <a:latin typeface="Cambria Math"/>
                          </a:rPr>
                          <m:t>1</m:t>
                        </m:r>
                      </m:e>
                    </m:d>
                    <m:r>
                      <a:rPr lang="en-US" sz="2200" i="1">
                        <a:latin typeface="Cambria Math"/>
                      </a:rPr>
                      <m:t>=0.341</m:t>
                    </m:r>
                  </m:oMath>
                </a14:m>
                <a:r>
                  <a:rPr lang="en-US" sz="2200" dirty="0"/>
                  <a:t>). </a:t>
                </a:r>
              </a:p>
              <a:p>
                <a:pPr marL="0" indent="0">
                  <a:buNone/>
                </a:pPr>
                <a:r>
                  <a:rPr lang="en-US" sz="2200" dirty="0"/>
                  <a:t>Q5. A large number of measurement is normally distributed with a mean 65.5 inches and S.D. of 6.2 inches. Find the percentage of measurement that fall between 54.8 inches and 68.8 inches.  Given that area (at z  = 1.73) = 0.4582 and  area (at z  = .53) = 0.2019 .</a:t>
                </a:r>
              </a:p>
              <a:p>
                <a:pPr algn="just">
                  <a:buNone/>
                </a:pPr>
                <a:endParaRPr lang="en-US" sz="2200" dirty="0"/>
              </a:p>
              <a:p>
                <a:pPr marL="0" marR="0" algn="just">
                  <a:spcBef>
                    <a:spcPts val="0"/>
                  </a:spcBef>
                  <a:spcAft>
                    <a:spcPts val="0"/>
                  </a:spcAft>
                  <a:buNone/>
                </a:pPr>
                <a:r>
                  <a:rPr lang="en-US" sz="2200" dirty="0"/>
                  <a:t>                          </a:t>
                </a:r>
              </a:p>
            </p:txBody>
          </p:sp>
        </mc:Choice>
        <mc:Fallback xmlns="">
          <p:sp>
            <p:nvSpPr>
              <p:cNvPr id="11" name="Content Placeholder 10"/>
              <p:cNvSpPr>
                <a:spLocks noGrp="1" noRot="1" noChangeAspect="1" noMove="1" noResize="1" noEditPoints="1" noAdjustHandles="1" noChangeArrowheads="1" noChangeShapeType="1" noTextEdit="1"/>
              </p:cNvSpPr>
              <p:nvPr>
                <p:ph idx="1"/>
              </p:nvPr>
            </p:nvSpPr>
            <p:spPr>
              <a:xfrm>
                <a:off x="457200" y="1066801"/>
                <a:ext cx="8229600" cy="4724400"/>
              </a:xfrm>
              <a:blipFill>
                <a:blip r:embed="rId3"/>
                <a:stretch>
                  <a:fillRect l="-963" t="-903" r="-963" b="-2194"/>
                </a:stretch>
              </a:blipFill>
            </p:spPr>
            <p:txBody>
              <a:bodyPr/>
              <a:lstStyle/>
              <a:p>
                <a:r>
                  <a:rPr lang="en-IN">
                    <a:noFill/>
                  </a:rPr>
                  <a:t> </a:t>
                </a:r>
              </a:p>
            </p:txBody>
          </p:sp>
        </mc:Fallback>
      </mc:AlternateContent>
      <p:graphicFrame>
        <p:nvGraphicFramePr>
          <p:cNvPr id="12" name="Object 11"/>
          <p:cNvGraphicFramePr>
            <a:graphicFrameLocks noChangeAspect="1"/>
          </p:cNvGraphicFramePr>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Equation.DSMT4">
                  <p:embed/>
                </p:oleObj>
              </mc:Choice>
              <mc:Fallback>
                <p:oleObj name="Equation" r:id="rId4" imgW="114120" imgH="177480" progId="Equation.DSMT4">
                  <p:embed/>
                  <p:pic>
                    <p:nvPicPr>
                      <p:cNvPr id="12"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401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name="Equation" r:id="rId6" imgW="114120" imgH="177480" progId="Equation.DSMT4">
                  <p:embed/>
                </p:oleObj>
              </mc:Choice>
              <mc:Fallback>
                <p:oleObj name="Equation" r:id="rId6" imgW="114120" imgH="177480" progId="Equation.DSMT4">
                  <p:embed/>
                  <p:pic>
                    <p:nvPicPr>
                      <p:cNvPr id="13"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401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9">
            <a:extLst>
              <a:ext uri="{FF2B5EF4-FFF2-40B4-BE49-F238E27FC236}">
                <a16:creationId xmlns:a16="http://schemas.microsoft.com/office/drawing/2014/main" id="{14400265-43FB-4F39-B1A5-CB9B290D8A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5082"/>
            <a:ext cx="1371600" cy="685801"/>
          </a:xfrm>
          <a:prstGeom prst="rect">
            <a:avLst/>
          </a:prstGeom>
        </p:spPr>
      </p:pic>
      <p:sp>
        <p:nvSpPr>
          <p:cNvPr id="3" name="Footer Placeholder 2">
            <a:extLst>
              <a:ext uri="{FF2B5EF4-FFF2-40B4-BE49-F238E27FC236}">
                <a16:creationId xmlns:a16="http://schemas.microsoft.com/office/drawing/2014/main" id="{85EAB3B8-7A33-41EF-939B-C8F592C9FDCF}"/>
              </a:ext>
            </a:extLst>
          </p:cNvPr>
          <p:cNvSpPr>
            <a:spLocks noGrp="1"/>
          </p:cNvSpPr>
          <p:nvPr>
            <p:ph type="ftr" sz="quarter" idx="11"/>
          </p:nvPr>
        </p:nvSpPr>
        <p:spPr/>
        <p:txBody>
          <a:bodyPr/>
          <a:lstStyle/>
          <a:p>
            <a:r>
              <a:rPr lang="en-US"/>
              <a:t>Faculty Name   Kunti Mishra   Unit IV</a:t>
            </a:r>
            <a:endParaRPr lang="en-US" dirty="0"/>
          </a:p>
        </p:txBody>
      </p:sp>
      <p:sp>
        <p:nvSpPr>
          <p:cNvPr id="2" name="Date Placeholder 1">
            <a:extLst>
              <a:ext uri="{FF2B5EF4-FFF2-40B4-BE49-F238E27FC236}">
                <a16:creationId xmlns:a16="http://schemas.microsoft.com/office/drawing/2014/main" id="{29436836-566E-4F13-8C7B-CF8CB6362CDE}"/>
              </a:ext>
            </a:extLst>
          </p:cNvPr>
          <p:cNvSpPr>
            <a:spLocks noGrp="1"/>
          </p:cNvSpPr>
          <p:nvPr>
            <p:ph type="dt" sz="half" idx="10"/>
          </p:nvPr>
        </p:nvSpPr>
        <p:spPr/>
        <p:txBody>
          <a:bodyPr/>
          <a:lstStyle/>
          <a:p>
            <a:fld id="{224F2781-E882-4ADA-9CFC-5C6A31BB9CF5}" type="datetime1">
              <a:rPr lang="en-US" smtClean="0"/>
              <a:t>1/6/2023</a:t>
            </a:fld>
            <a:endParaRPr lang="en-US"/>
          </a:p>
        </p:txBody>
      </p:sp>
    </p:spTree>
    <p:extLst>
      <p:ext uri="{BB962C8B-B14F-4D97-AF65-F5344CB8AC3E}">
        <p14:creationId xmlns:p14="http://schemas.microsoft.com/office/powerpoint/2010/main" val="6893539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pPr marL="0" lvl="0" indent="0">
                  <a:buNone/>
                </a:pPr>
                <a:r>
                  <a:rPr lang="en-US" sz="2200" dirty="0"/>
                  <a:t>Q6. In a distribution exactly Normal, 31% of the items are under 45 and 8% are over 64. What are the mean and Standard deviation of this Distribution? It is given that if </a:t>
                </a:r>
                <a14:m>
                  <m:oMath xmlns:m="http://schemas.openxmlformats.org/officeDocument/2006/math">
                    <m:r>
                      <a:rPr lang="en-US" sz="2200" i="1">
                        <a:latin typeface="Cambria Math"/>
                      </a:rPr>
                      <m:t>𝑓</m:t>
                    </m:r>
                    <m:d>
                      <m:dPr>
                        <m:ctrlPr>
                          <a:rPr lang="en-US" sz="2200" i="1">
                            <a:latin typeface="Cambria Math" panose="02040503050406030204" pitchFamily="18" charset="0"/>
                          </a:rPr>
                        </m:ctrlPr>
                      </m:dPr>
                      <m:e>
                        <m:r>
                          <a:rPr lang="en-US" sz="2200" i="1">
                            <a:latin typeface="Cambria Math"/>
                          </a:rPr>
                          <m:t>𝑡</m:t>
                        </m:r>
                      </m:e>
                    </m:d>
                    <m:r>
                      <a:rPr lang="en-US" sz="2200" i="1">
                        <a:latin typeface="Cambria Math"/>
                      </a:rPr>
                      <m:t>=</m:t>
                    </m:r>
                    <m:f>
                      <m:fPr>
                        <m:ctrlPr>
                          <a:rPr lang="en-US" sz="2200" i="1">
                            <a:latin typeface="Cambria Math" panose="02040503050406030204" pitchFamily="18" charset="0"/>
                          </a:rPr>
                        </m:ctrlPr>
                      </m:fPr>
                      <m:num>
                        <m:r>
                          <a:rPr lang="en-US" sz="2200" i="1">
                            <a:latin typeface="Cambria Math"/>
                          </a:rPr>
                          <m:t>1</m:t>
                        </m:r>
                      </m:num>
                      <m:den>
                        <m:rad>
                          <m:radPr>
                            <m:degHide m:val="on"/>
                            <m:ctrlPr>
                              <a:rPr lang="en-US" sz="2200" i="1">
                                <a:latin typeface="Cambria Math" panose="02040503050406030204" pitchFamily="18" charset="0"/>
                              </a:rPr>
                            </m:ctrlPr>
                          </m:radPr>
                          <m:deg/>
                          <m:e>
                            <m:r>
                              <a:rPr lang="en-US" sz="2200" i="1">
                                <a:latin typeface="Cambria Math"/>
                              </a:rPr>
                              <m:t>2</m:t>
                            </m:r>
                            <m:r>
                              <a:rPr lang="en-US" sz="2200" i="1">
                                <a:latin typeface="Cambria Math"/>
                              </a:rPr>
                              <m:t>𝜋</m:t>
                            </m:r>
                          </m:e>
                        </m:rad>
                      </m:den>
                    </m:f>
                    <m:nary>
                      <m:naryPr>
                        <m:limLoc m:val="undOvr"/>
                        <m:ctrlPr>
                          <a:rPr lang="en-US" sz="2200" i="1">
                            <a:latin typeface="Cambria Math" panose="02040503050406030204" pitchFamily="18" charset="0"/>
                          </a:rPr>
                        </m:ctrlPr>
                      </m:naryPr>
                      <m:sub>
                        <m:r>
                          <a:rPr lang="en-US" sz="2200" i="1">
                            <a:latin typeface="Cambria Math"/>
                          </a:rPr>
                          <m:t>0</m:t>
                        </m:r>
                      </m:sub>
                      <m:sup>
                        <m:r>
                          <a:rPr lang="en-US" sz="2200" i="1">
                            <a:latin typeface="Cambria Math"/>
                          </a:rPr>
                          <m:t>𝑡</m:t>
                        </m:r>
                      </m:sup>
                      <m:e>
                        <m:sSup>
                          <m:sSupPr>
                            <m:ctrlPr>
                              <a:rPr lang="en-US" sz="2200" i="1">
                                <a:latin typeface="Cambria Math" panose="02040503050406030204" pitchFamily="18" charset="0"/>
                              </a:rPr>
                            </m:ctrlPr>
                          </m:sSupPr>
                          <m:e>
                            <m:r>
                              <a:rPr lang="en-US" sz="2200" i="1">
                                <a:latin typeface="Cambria Math"/>
                              </a:rPr>
                              <m:t>𝑒</m:t>
                            </m:r>
                          </m:e>
                          <m:sup>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i="1">
                                        <a:latin typeface="Cambria Math"/>
                                      </a:rPr>
                                      <m:t>−</m:t>
                                    </m:r>
                                    <m:r>
                                      <a:rPr lang="en-US" sz="2200" i="1">
                                        <a:latin typeface="Cambria Math"/>
                                      </a:rPr>
                                      <m:t>𝑥</m:t>
                                    </m:r>
                                  </m:e>
                                  <m:sup>
                                    <m:r>
                                      <a:rPr lang="en-US" sz="2200" i="1">
                                        <a:latin typeface="Cambria Math"/>
                                      </a:rPr>
                                      <m:t>2</m:t>
                                    </m:r>
                                  </m:sup>
                                </m:sSup>
                              </m:num>
                              <m:den>
                                <m:r>
                                  <a:rPr lang="en-US" sz="2200" i="1">
                                    <a:latin typeface="Cambria Math"/>
                                  </a:rPr>
                                  <m:t>2</m:t>
                                </m:r>
                              </m:den>
                            </m:f>
                          </m:sup>
                        </m:sSup>
                        <m:r>
                          <a:rPr lang="en-US" sz="2200" i="1">
                            <a:latin typeface="Cambria Math"/>
                          </a:rPr>
                          <m:t>𝑑𝑥</m:t>
                        </m:r>
                      </m:e>
                    </m:nary>
                  </m:oMath>
                </a14:m>
                <a:r>
                  <a:rPr lang="en-US" sz="2200" dirty="0"/>
                  <a:t>then </a:t>
                </a:r>
                <a14:m>
                  <m:oMath xmlns:m="http://schemas.openxmlformats.org/officeDocument/2006/math">
                    <m:r>
                      <a:rPr lang="en-US" sz="2200" i="1">
                        <a:latin typeface="Cambria Math"/>
                      </a:rPr>
                      <m:t>𝑓</m:t>
                    </m:r>
                    <m:d>
                      <m:dPr>
                        <m:ctrlPr>
                          <a:rPr lang="en-US" sz="2200" i="1">
                            <a:latin typeface="Cambria Math" panose="02040503050406030204" pitchFamily="18" charset="0"/>
                          </a:rPr>
                        </m:ctrlPr>
                      </m:dPr>
                      <m:e>
                        <m:r>
                          <a:rPr lang="en-US" sz="2200" i="1">
                            <a:latin typeface="Cambria Math"/>
                          </a:rPr>
                          <m:t>0.5</m:t>
                        </m:r>
                      </m:e>
                    </m:d>
                    <m:r>
                      <a:rPr lang="en-US" sz="2200" i="1">
                        <a:latin typeface="Cambria Math"/>
                      </a:rPr>
                      <m:t>=0.19, </m:t>
                    </m:r>
                    <m:r>
                      <a:rPr lang="en-US" sz="2200" i="1">
                        <a:latin typeface="Cambria Math"/>
                      </a:rPr>
                      <m:t>𝑓</m:t>
                    </m:r>
                    <m:d>
                      <m:dPr>
                        <m:ctrlPr>
                          <a:rPr lang="en-US" sz="2200" i="1">
                            <a:latin typeface="Cambria Math" panose="02040503050406030204" pitchFamily="18" charset="0"/>
                          </a:rPr>
                        </m:ctrlPr>
                      </m:dPr>
                      <m:e>
                        <m:r>
                          <a:rPr lang="en-US" sz="2200" i="1">
                            <a:latin typeface="Cambria Math"/>
                          </a:rPr>
                          <m:t>1.4</m:t>
                        </m:r>
                      </m:e>
                    </m:d>
                    <m:r>
                      <a:rPr lang="en-US" sz="2200" i="1">
                        <a:latin typeface="Cambria Math"/>
                      </a:rPr>
                      <m:t>=0.42 </m:t>
                    </m:r>
                  </m:oMath>
                </a14:m>
                <a:endParaRPr lang="en-US" sz="2200" dirty="0"/>
              </a:p>
              <a:p>
                <a:pPr marL="0" lvl="0" indent="0">
                  <a:buNone/>
                </a:pPr>
                <a:r>
                  <a:rPr lang="en-US" sz="2200" dirty="0"/>
                  <a:t>Q7.</a:t>
                </a:r>
                <a:r>
                  <a:rPr lang="en-US" sz="2400" dirty="0"/>
                  <a:t> The life of army shoes is normally distributed with mean 8 months and standard deviation 2 </a:t>
                </a:r>
                <a:r>
                  <a:rPr lang="en-US" sz="2400" dirty="0" err="1"/>
                  <a:t>months.If</a:t>
                </a:r>
                <a:r>
                  <a:rPr lang="en-US" sz="2400" dirty="0"/>
                  <a:t> 5000 airs are insured, how many pairs would you expected to need replacement after 12 months? </a:t>
                </a:r>
              </a:p>
              <a:p>
                <a:pPr marL="0" lvl="0" indent="0">
                  <a:buNone/>
                </a:pPr>
                <a:r>
                  <a:rPr lang="en-US" sz="2200" dirty="0"/>
                  <a:t>Q8. </a:t>
                </a:r>
                <a:r>
                  <a:rPr lang="en-US" sz="2400" dirty="0"/>
                  <a:t>Find the mean and variance of the Binomial, Poisson and Normal distribution.</a:t>
                </a:r>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1185" t="-809" r="-815" b="-1213"/>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Weekly Assignment(CO4)</a:t>
            </a:r>
          </a:p>
        </p:txBody>
      </p:sp>
      <p:pic>
        <p:nvPicPr>
          <p:cNvPr id="8" name="Picture 7">
            <a:extLst>
              <a:ext uri="{FF2B5EF4-FFF2-40B4-BE49-F238E27FC236}">
                <a16:creationId xmlns:a16="http://schemas.microsoft.com/office/drawing/2014/main" id="{F3A2957F-F79F-44A5-A726-F25DD6FAAC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082"/>
            <a:ext cx="1371600" cy="685801"/>
          </a:xfrm>
          <a:prstGeom prst="rect">
            <a:avLst/>
          </a:prstGeom>
        </p:spPr>
      </p:pic>
      <p:sp>
        <p:nvSpPr>
          <p:cNvPr id="5" name="Footer Placeholder 4">
            <a:extLst>
              <a:ext uri="{FF2B5EF4-FFF2-40B4-BE49-F238E27FC236}">
                <a16:creationId xmlns:a16="http://schemas.microsoft.com/office/drawing/2014/main" id="{C916C6B7-EAD4-4AF3-B8D8-63796D2ACC7D}"/>
              </a:ext>
            </a:extLst>
          </p:cNvPr>
          <p:cNvSpPr>
            <a:spLocks noGrp="1"/>
          </p:cNvSpPr>
          <p:nvPr>
            <p:ph type="ftr" sz="quarter" idx="11"/>
          </p:nvPr>
        </p:nvSpPr>
        <p:spPr/>
        <p:txBody>
          <a:bodyPr/>
          <a:lstStyle/>
          <a:p>
            <a:r>
              <a:rPr lang="en-US"/>
              <a:t>Faculty Name   Kunti Mishra   Unit IV</a:t>
            </a:r>
            <a:endParaRPr lang="en-US" dirty="0"/>
          </a:p>
        </p:txBody>
      </p:sp>
      <p:sp>
        <p:nvSpPr>
          <p:cNvPr id="2" name="Date Placeholder 1">
            <a:extLst>
              <a:ext uri="{FF2B5EF4-FFF2-40B4-BE49-F238E27FC236}">
                <a16:creationId xmlns:a16="http://schemas.microsoft.com/office/drawing/2014/main" id="{F1130923-8D74-4973-BFF9-86C06F984754}"/>
              </a:ext>
            </a:extLst>
          </p:cNvPr>
          <p:cNvSpPr>
            <a:spLocks noGrp="1"/>
          </p:cNvSpPr>
          <p:nvPr>
            <p:ph type="dt" sz="half" idx="10"/>
          </p:nvPr>
        </p:nvSpPr>
        <p:spPr/>
        <p:txBody>
          <a:bodyPr/>
          <a:lstStyle/>
          <a:p>
            <a:fld id="{135A7ECB-3B25-4E5B-837F-3E000B71CDB9}" type="datetime1">
              <a:rPr lang="en-US" smtClean="0"/>
              <a:t>1/6/2023</a:t>
            </a:fld>
            <a:endParaRPr lang="en-US"/>
          </a:p>
        </p:txBody>
      </p:sp>
    </p:spTree>
    <p:extLst>
      <p:ext uri="{BB962C8B-B14F-4D97-AF65-F5344CB8AC3E}">
        <p14:creationId xmlns:p14="http://schemas.microsoft.com/office/powerpoint/2010/main" val="1168603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000" dirty="0"/>
              <a:t>CO1: </a:t>
            </a:r>
            <a:r>
              <a:rPr lang="en-US" sz="2000" dirty="0">
                <a:ea typeface="Calibri" panose="020F0502020204030204" pitchFamily="34" charset="0"/>
              </a:rPr>
              <a:t>Understand the concept of correlation, moments, skewness and kurtosis and curve fitting.</a:t>
            </a:r>
            <a:endParaRPr lang="en-US" sz="2000" dirty="0"/>
          </a:p>
          <a:p>
            <a:pPr marL="0" indent="0">
              <a:buNone/>
            </a:pPr>
            <a:r>
              <a:rPr lang="en-US" sz="2000" dirty="0"/>
              <a:t>CO2: </a:t>
            </a:r>
            <a:r>
              <a:rPr lang="en-US" sz="2000" dirty="0">
                <a:ea typeface="Calibri" panose="020F0502020204030204" pitchFamily="34" charset="0"/>
              </a:rPr>
              <a:t>Apply the concept of hypothesis testing and statistical quality control to create control charts.</a:t>
            </a:r>
            <a:endParaRPr lang="en-US" sz="2000" dirty="0"/>
          </a:p>
          <a:p>
            <a:pPr marL="0" indent="0">
              <a:buNone/>
            </a:pPr>
            <a:r>
              <a:rPr lang="en-US" sz="2000" dirty="0"/>
              <a:t>CO3: </a:t>
            </a:r>
            <a:r>
              <a:rPr lang="en-US" sz="2000" dirty="0">
                <a:ea typeface="Calibri" panose="020F0502020204030204" pitchFamily="34" charset="0"/>
              </a:rPr>
              <a:t>Remember the concept of probability to evaluate probability distributions </a:t>
            </a:r>
            <a:endParaRPr lang="en-US" sz="2000" dirty="0"/>
          </a:p>
          <a:p>
            <a:pPr marL="0" indent="0">
              <a:buNone/>
            </a:pPr>
            <a:r>
              <a:rPr lang="en-US" sz="2000" b="1" dirty="0"/>
              <a:t>CO4: </a:t>
            </a:r>
            <a:r>
              <a:rPr lang="en-US" sz="2000" b="1" dirty="0">
                <a:ea typeface="Calibri" panose="020F0502020204030204" pitchFamily="34" charset="0"/>
              </a:rPr>
              <a:t>Understand the concept of Mathematical Expectations and Probability Distribution</a:t>
            </a:r>
            <a:endParaRPr lang="en-US" sz="2000" b="1" dirty="0"/>
          </a:p>
          <a:p>
            <a:pPr marL="0" indent="0">
              <a:buNone/>
            </a:pPr>
            <a:r>
              <a:rPr lang="en-US" sz="2000" dirty="0"/>
              <a:t>CO5: </a:t>
            </a:r>
            <a:r>
              <a:rPr lang="en-US" sz="2000" dirty="0">
                <a:ea typeface="Calibri" panose="020F0502020204030204" pitchFamily="34" charset="0"/>
                <a:cs typeface="Times New Roman" panose="02020603050405020304" pitchFamily="18" charset="0"/>
              </a:rPr>
              <a:t>Remember the concept of Wavelet Transform and Solve the problems of Number System, Permutation &amp; Combination, Probability, Function, Data Interpretation, Syllogism.</a:t>
            </a:r>
            <a:endParaRPr lang="en-US" sz="2000" dirty="0"/>
          </a:p>
          <a:p>
            <a:pPr marL="0" indent="0">
              <a:buNone/>
            </a:pPr>
            <a:endParaRPr lang="en-US" sz="2000" dirty="0"/>
          </a:p>
        </p:txBody>
      </p:sp>
      <p:sp>
        <p:nvSpPr>
          <p:cNvPr id="4" name="Date Placeholder 3"/>
          <p:cNvSpPr>
            <a:spLocks noGrp="1"/>
          </p:cNvSpPr>
          <p:nvPr>
            <p:ph type="dt" sz="half" idx="10"/>
          </p:nvPr>
        </p:nvSpPr>
        <p:spPr/>
        <p:txBody>
          <a:bodyPr/>
          <a:lstStyle/>
          <a:p>
            <a:fld id="{63D408F4-6839-4930-BB67-6090174CC525}" type="datetime1">
              <a:rPr lang="en-US" smtClean="0"/>
              <a:t>1/6/2023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Faculty Name   Kunti Mishra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Course</a:t>
            </a:r>
            <a:r>
              <a:rPr kumimoji="0" lang="en-US" sz="2400" b="1" i="0" u="none" strike="noStrike" kern="1200" cap="none" spc="0" normalizeH="0" noProof="0" dirty="0">
                <a:ln>
                  <a:noFill/>
                </a:ln>
                <a:solidFill>
                  <a:schemeClr val="dk1"/>
                </a:solidFill>
                <a:effectLst/>
                <a:uLnTx/>
                <a:uFillTx/>
                <a:latin typeface="Times New Roman" panose="02020603050405020304" pitchFamily="18" charset="0"/>
                <a:ea typeface="+mn-ea"/>
                <a:cs typeface="+mn-cs"/>
              </a:rPr>
              <a:t> Outcomes</a:t>
            </a: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00140602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fontScale="92500" lnSpcReduction="20000"/>
              </a:bodyPr>
              <a:lstStyle/>
              <a:p>
                <a:pPr marL="0" lvl="0" indent="0">
                  <a:buNone/>
                </a:pPr>
                <a:r>
                  <a:rPr lang="en-US" sz="2400" dirty="0"/>
                  <a:t>Q9.The probability that a pen manufactured by a company will be defective is </a:t>
                </a:r>
                <a14:m>
                  <m:oMath xmlns:m="http://schemas.openxmlformats.org/officeDocument/2006/math">
                    <m:f>
                      <m:fPr>
                        <m:type m:val="lin"/>
                        <m:ctrlPr>
                          <a:rPr lang="en-US" sz="2400" i="1">
                            <a:latin typeface="Cambria Math" panose="02040503050406030204" pitchFamily="18" charset="0"/>
                          </a:rPr>
                        </m:ctrlPr>
                      </m:fPr>
                      <m:num>
                        <m:r>
                          <a:rPr lang="en-US" sz="2400" i="1">
                            <a:latin typeface="Cambria Math"/>
                          </a:rPr>
                          <m:t>1</m:t>
                        </m:r>
                      </m:num>
                      <m:den>
                        <m:r>
                          <a:rPr lang="en-US" sz="2400" i="1">
                            <a:latin typeface="Cambria Math"/>
                          </a:rPr>
                          <m:t>10</m:t>
                        </m:r>
                      </m:den>
                    </m:f>
                    <m:r>
                      <a:rPr lang="en-US" sz="2400" i="1">
                        <a:latin typeface="Cambria Math"/>
                      </a:rPr>
                      <m:t>.</m:t>
                    </m:r>
                  </m:oMath>
                </a14:m>
                <a:r>
                  <a:rPr lang="en-US" sz="2400" dirty="0"/>
                  <a:t> If 12 such pens are manufactured, find the probability that</a:t>
                </a:r>
              </a:p>
              <a:p>
                <a:pPr marL="514350" lvl="0" indent="-514350">
                  <a:buFont typeface="+mj-lt"/>
                  <a:buAutoNum type="romanLcPeriod"/>
                </a:pPr>
                <a:r>
                  <a:rPr lang="en-US" sz="2400" dirty="0"/>
                  <a:t>Exactly two will be defective </a:t>
                </a:r>
              </a:p>
              <a:p>
                <a:pPr marL="514350" lvl="0" indent="-514350">
                  <a:buFont typeface="+mj-lt"/>
                  <a:buAutoNum type="romanLcPeriod"/>
                </a:pPr>
                <a:r>
                  <a:rPr lang="en-US" sz="2400" dirty="0"/>
                  <a:t>At least two will be defective</a:t>
                </a:r>
              </a:p>
              <a:p>
                <a:pPr marL="514350" lvl="0" indent="-514350">
                  <a:buFont typeface="+mj-lt"/>
                  <a:buAutoNum type="romanLcPeriod"/>
                </a:pPr>
                <a:r>
                  <a:rPr lang="en-US" sz="2400" dirty="0"/>
                  <a:t>None will be defective.</a:t>
                </a:r>
              </a:p>
              <a:p>
                <a:pPr marL="0" indent="0">
                  <a:buNone/>
                </a:pPr>
                <a:endParaRPr lang="en-US" sz="2400" dirty="0"/>
              </a:p>
              <a:p>
                <a:pPr marL="0" lvl="0" indent="0">
                  <a:buNone/>
                </a:pPr>
                <a:r>
                  <a:rPr lang="en-US" sz="2400" dirty="0"/>
                  <a:t>Q10.It is given that 2% of the electric bulbs manufactured by a company are defective. Using Poisson distribution find the probability that a sample of 200 bulbs will contain</a:t>
                </a:r>
              </a:p>
              <a:p>
                <a:pPr marL="514350" lvl="0" indent="-514350">
                  <a:buFont typeface="+mj-lt"/>
                  <a:buAutoNum type="romanLcPeriod"/>
                </a:pPr>
                <a:r>
                  <a:rPr lang="en-US" sz="2400" dirty="0"/>
                  <a:t>No defective bulb</a:t>
                </a:r>
              </a:p>
              <a:p>
                <a:pPr marL="514350" lvl="0" indent="-514350">
                  <a:buFont typeface="+mj-lt"/>
                  <a:buAutoNum type="romanLcPeriod"/>
                </a:pPr>
                <a:r>
                  <a:rPr lang="en-US" sz="2400" dirty="0"/>
                  <a:t>Two defective bulbs</a:t>
                </a:r>
              </a:p>
              <a:p>
                <a:pPr marL="514350" lvl="0" indent="-514350">
                  <a:buFont typeface="+mj-lt"/>
                  <a:buAutoNum type="romanLcPeriod"/>
                </a:pPr>
                <a:r>
                  <a:rPr lang="en-US" sz="2400" dirty="0" err="1"/>
                  <a:t>Atmost</a:t>
                </a:r>
                <a:r>
                  <a:rPr lang="en-US" sz="2400" dirty="0"/>
                  <a:t> three defective bulbs.</a:t>
                </a:r>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1037" t="-7008" b="-135"/>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Weekly Assignment(CO4)</a:t>
            </a:r>
          </a:p>
        </p:txBody>
      </p:sp>
      <p:pic>
        <p:nvPicPr>
          <p:cNvPr id="8" name="Picture 7">
            <a:extLst>
              <a:ext uri="{FF2B5EF4-FFF2-40B4-BE49-F238E27FC236}">
                <a16:creationId xmlns:a16="http://schemas.microsoft.com/office/drawing/2014/main" id="{09382004-CA44-478E-8EFA-B6AE6040AB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082"/>
            <a:ext cx="1371600" cy="685801"/>
          </a:xfrm>
          <a:prstGeom prst="rect">
            <a:avLst/>
          </a:prstGeom>
        </p:spPr>
      </p:pic>
      <p:sp>
        <p:nvSpPr>
          <p:cNvPr id="5" name="Footer Placeholder 4">
            <a:extLst>
              <a:ext uri="{FF2B5EF4-FFF2-40B4-BE49-F238E27FC236}">
                <a16:creationId xmlns:a16="http://schemas.microsoft.com/office/drawing/2014/main" id="{C88D6143-E27B-4BFB-9109-31B265BDE992}"/>
              </a:ext>
            </a:extLst>
          </p:cNvPr>
          <p:cNvSpPr>
            <a:spLocks noGrp="1"/>
          </p:cNvSpPr>
          <p:nvPr>
            <p:ph type="ftr" sz="quarter" idx="11"/>
          </p:nvPr>
        </p:nvSpPr>
        <p:spPr/>
        <p:txBody>
          <a:bodyPr/>
          <a:lstStyle/>
          <a:p>
            <a:r>
              <a:rPr lang="en-US"/>
              <a:t>Faculty Name   Kunti Mishra   Unit IV</a:t>
            </a:r>
            <a:endParaRPr lang="en-US" dirty="0"/>
          </a:p>
        </p:txBody>
      </p:sp>
      <p:sp>
        <p:nvSpPr>
          <p:cNvPr id="2" name="Date Placeholder 1">
            <a:extLst>
              <a:ext uri="{FF2B5EF4-FFF2-40B4-BE49-F238E27FC236}">
                <a16:creationId xmlns:a16="http://schemas.microsoft.com/office/drawing/2014/main" id="{AC42F432-CBBA-4099-B2D2-93FC879D2E33}"/>
              </a:ext>
            </a:extLst>
          </p:cNvPr>
          <p:cNvSpPr>
            <a:spLocks noGrp="1"/>
          </p:cNvSpPr>
          <p:nvPr>
            <p:ph type="dt" sz="half" idx="10"/>
          </p:nvPr>
        </p:nvSpPr>
        <p:spPr/>
        <p:txBody>
          <a:bodyPr/>
          <a:lstStyle/>
          <a:p>
            <a:fld id="{BFC17C0B-D8AE-4382-8034-8F7E5E9FDBDB}" type="datetime1">
              <a:rPr lang="en-US" smtClean="0"/>
              <a:t>1/6/2023</a:t>
            </a:fld>
            <a:endParaRPr lang="en-US"/>
          </a:p>
        </p:txBody>
      </p:sp>
    </p:spTree>
    <p:extLst>
      <p:ext uri="{BB962C8B-B14F-4D97-AF65-F5344CB8AC3E}">
        <p14:creationId xmlns:p14="http://schemas.microsoft.com/office/powerpoint/2010/main" val="410018257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marL="0" lvl="0" indent="0">
              <a:buNone/>
            </a:pPr>
            <a:r>
              <a:rPr lang="en-US" sz="2200" dirty="0"/>
              <a:t>Q11.In a test on 2000 electric </a:t>
            </a:r>
            <a:r>
              <a:rPr lang="en-US" sz="2200" dirty="0" err="1"/>
              <a:t>bulbs,it</a:t>
            </a:r>
            <a:r>
              <a:rPr lang="en-US" sz="2200" dirty="0"/>
              <a:t> was found that the life of a particular make, was normally distributed with an average life of 2040 hours and S.D. of 60 hours, estimate the number of bulbs likely to burn for</a:t>
            </a:r>
          </a:p>
          <a:p>
            <a:pPr marL="514350" lvl="0" indent="-514350">
              <a:buFont typeface="+mj-lt"/>
              <a:buAutoNum type="romanLcPeriod"/>
            </a:pPr>
            <a:r>
              <a:rPr lang="en-US" sz="2200" dirty="0"/>
              <a:t>More than 2150 hours</a:t>
            </a:r>
          </a:p>
          <a:p>
            <a:pPr marL="514350" lvl="0" indent="-514350">
              <a:buFont typeface="+mj-lt"/>
              <a:buAutoNum type="romanLcPeriod"/>
            </a:pPr>
            <a:r>
              <a:rPr lang="en-US" sz="2200" dirty="0"/>
              <a:t>Less than 1950 hours</a:t>
            </a:r>
          </a:p>
          <a:p>
            <a:pPr marL="514350" lvl="0" indent="-514350">
              <a:buFont typeface="+mj-lt"/>
              <a:buAutoNum type="romanLcPeriod"/>
            </a:pPr>
            <a:r>
              <a:rPr lang="en-US" sz="2200" dirty="0"/>
              <a:t>More than 1920 hours but less than 2160 hours 		</a:t>
            </a:r>
          </a:p>
          <a:p>
            <a:pPr marL="0" lvl="0" indent="0">
              <a:buNone/>
            </a:pPr>
            <a:r>
              <a:rPr lang="en-US" sz="2200" dirty="0"/>
              <a:t>Q12.In a distribution exactly Normal, 7% of the items are under 35 and 89% are under 63. What are the mean and Standard deviation of this Distribution?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a:ln>
                  <a:noFill/>
                </a:ln>
                <a:solidFill>
                  <a:schemeClr val="dk1"/>
                </a:solidFill>
                <a:effectLst/>
                <a:uLnTx/>
                <a:uFillTx/>
                <a:latin typeface="+mn-lt"/>
                <a:ea typeface="+mn-ea"/>
                <a:cs typeface="+mn-cs"/>
              </a:rPr>
              <a:t>Weekly</a:t>
            </a:r>
            <a:r>
              <a:rPr kumimoji="0" lang="en-US" sz="2400" b="1" i="0" u="none" strike="noStrike" kern="1200" cap="none" spc="0" normalizeH="0" noProof="0" dirty="0">
                <a:ln>
                  <a:noFill/>
                </a:ln>
                <a:solidFill>
                  <a:schemeClr val="dk1"/>
                </a:solidFill>
                <a:effectLst/>
                <a:uLnTx/>
                <a:uFillTx/>
                <a:latin typeface="+mn-lt"/>
                <a:ea typeface="+mn-ea"/>
                <a:cs typeface="+mn-cs"/>
              </a:rPr>
              <a:t> Assignment</a:t>
            </a:r>
            <a:r>
              <a:rPr lang="en-US" sz="2400" b="1" dirty="0"/>
              <a:t>(CO4)</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7">
            <a:extLst>
              <a:ext uri="{FF2B5EF4-FFF2-40B4-BE49-F238E27FC236}">
                <a16:creationId xmlns:a16="http://schemas.microsoft.com/office/drawing/2014/main" id="{9FC07B87-27AB-4C3D-B370-44C60C5052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82"/>
            <a:ext cx="1371600" cy="685801"/>
          </a:xfrm>
          <a:prstGeom prst="rect">
            <a:avLst/>
          </a:prstGeom>
        </p:spPr>
      </p:pic>
      <p:sp>
        <p:nvSpPr>
          <p:cNvPr id="5" name="Footer Placeholder 4">
            <a:extLst>
              <a:ext uri="{FF2B5EF4-FFF2-40B4-BE49-F238E27FC236}">
                <a16:creationId xmlns:a16="http://schemas.microsoft.com/office/drawing/2014/main" id="{85857065-EB73-435E-B6E8-E1BDD0C17713}"/>
              </a:ext>
            </a:extLst>
          </p:cNvPr>
          <p:cNvSpPr>
            <a:spLocks noGrp="1"/>
          </p:cNvSpPr>
          <p:nvPr>
            <p:ph type="ftr" sz="quarter" idx="11"/>
          </p:nvPr>
        </p:nvSpPr>
        <p:spPr/>
        <p:txBody>
          <a:bodyPr/>
          <a:lstStyle/>
          <a:p>
            <a:r>
              <a:rPr lang="en-US"/>
              <a:t>Faculty Name   Kunti Mishra   Unit IV</a:t>
            </a:r>
            <a:endParaRPr lang="en-US" dirty="0"/>
          </a:p>
        </p:txBody>
      </p:sp>
      <p:sp>
        <p:nvSpPr>
          <p:cNvPr id="2" name="Date Placeholder 1">
            <a:extLst>
              <a:ext uri="{FF2B5EF4-FFF2-40B4-BE49-F238E27FC236}">
                <a16:creationId xmlns:a16="http://schemas.microsoft.com/office/drawing/2014/main" id="{3F3B08BA-E4AC-4D7C-BFE5-68BB4D5B6CFF}"/>
              </a:ext>
            </a:extLst>
          </p:cNvPr>
          <p:cNvSpPr>
            <a:spLocks noGrp="1"/>
          </p:cNvSpPr>
          <p:nvPr>
            <p:ph type="dt" sz="half" idx="10"/>
          </p:nvPr>
        </p:nvSpPr>
        <p:spPr/>
        <p:txBody>
          <a:bodyPr/>
          <a:lstStyle/>
          <a:p>
            <a:fld id="{29146DF5-4E05-4BEA-B87E-DFE9D4BEDFD6}" type="datetime1">
              <a:rPr lang="en-US" smtClean="0"/>
              <a:t>1/6/2023</a:t>
            </a:fld>
            <a:endParaRPr lang="en-US"/>
          </a:p>
        </p:txBody>
      </p:sp>
    </p:spTree>
    <p:extLst>
      <p:ext uri="{BB962C8B-B14F-4D97-AF65-F5344CB8AC3E}">
        <p14:creationId xmlns:p14="http://schemas.microsoft.com/office/powerpoint/2010/main" val="35185409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229600" cy="5334000"/>
          </a:xfrm>
        </p:spPr>
        <p:txBody>
          <a:bodyPr>
            <a:noAutofit/>
          </a:bodyPr>
          <a:lstStyle/>
          <a:p>
            <a:r>
              <a:rPr lang="en-US" sz="1800" dirty="0"/>
              <a:t> Self made Video Link:</a:t>
            </a:r>
          </a:p>
          <a:p>
            <a:r>
              <a:rPr lang="en-US" sz="1800" b="1" dirty="0"/>
              <a:t>	</a:t>
            </a:r>
            <a:r>
              <a:rPr lang="en-US" sz="1800" b="1" u="sng" dirty="0">
                <a:hlinkClick r:id="rId2"/>
              </a:rPr>
              <a:t>https://youtu.be/6pZXCcoeYiU</a:t>
            </a:r>
            <a:endParaRPr lang="en-US" sz="1800" dirty="0"/>
          </a:p>
          <a:p>
            <a:r>
              <a:rPr lang="en-US" sz="1800" b="1" dirty="0"/>
              <a:t>	</a:t>
            </a:r>
            <a:r>
              <a:rPr lang="en-US" sz="1800" b="1" u="sng" dirty="0">
                <a:hlinkClick r:id="rId3"/>
              </a:rPr>
              <a:t>https://youtu.be/izT2QpldbnU</a:t>
            </a:r>
            <a:endParaRPr lang="en-US" sz="1800" dirty="0"/>
          </a:p>
          <a:p>
            <a:r>
              <a:rPr lang="en-US" sz="1800" dirty="0"/>
              <a:t>	</a:t>
            </a:r>
            <a:r>
              <a:rPr lang="en-US" sz="1800" u="sng" dirty="0">
                <a:hlinkClick r:id="rId4"/>
              </a:rPr>
              <a:t>https://youtu.be/UaLNsZQK8fo</a:t>
            </a:r>
            <a:endParaRPr lang="en-US" sz="1800" dirty="0"/>
          </a:p>
          <a:p>
            <a:r>
              <a:rPr lang="en-US" sz="1800" dirty="0"/>
              <a:t>Suggested Video inks:</a:t>
            </a:r>
          </a:p>
          <a:p>
            <a:pPr marL="0" indent="0">
              <a:buNone/>
            </a:pPr>
            <a:r>
              <a:rPr lang="en-US" sz="1800" dirty="0">
                <a:hlinkClick r:id="rId5"/>
              </a:rPr>
              <a:t>https://youtu.be/L3wQw0wva3g</a:t>
            </a:r>
            <a:r>
              <a:rPr lang="en-US" sz="1800" dirty="0"/>
              <a:t>  </a:t>
            </a:r>
          </a:p>
          <a:p>
            <a:pPr marL="0" indent="0">
              <a:buNone/>
            </a:pPr>
            <a:r>
              <a:rPr lang="en-US" sz="1800" dirty="0">
                <a:hlinkClick r:id="rId6"/>
              </a:rPr>
              <a:t>https://youtu.be/n9qpktdFfLU</a:t>
            </a:r>
            <a:r>
              <a:rPr lang="en-US" sz="1800" dirty="0"/>
              <a:t>  </a:t>
            </a:r>
          </a:p>
          <a:p>
            <a:pPr marL="0" indent="0">
              <a:buNone/>
            </a:pPr>
            <a:r>
              <a:rPr lang="en-US" sz="1800" dirty="0">
                <a:hlinkClick r:id="rId7"/>
              </a:rPr>
              <a:t>https://youtu.be/_Qlxt0HmuOo</a:t>
            </a:r>
            <a:r>
              <a:rPr lang="en-US" sz="1800" dirty="0"/>
              <a:t>  </a:t>
            </a:r>
          </a:p>
          <a:p>
            <a:pPr marL="0" indent="0">
              <a:buNone/>
            </a:pPr>
            <a:r>
              <a:rPr lang="en-US" sz="1800" dirty="0">
                <a:hlinkClick r:id="rId8"/>
              </a:rPr>
              <a:t>https://youtu.be/YSwmpAmLV2s</a:t>
            </a:r>
            <a:r>
              <a:rPr lang="en-US" sz="1800" dirty="0"/>
              <a:t>  </a:t>
            </a:r>
          </a:p>
          <a:p>
            <a:pPr marL="0" indent="0">
              <a:buNone/>
            </a:pPr>
            <a:r>
              <a:rPr lang="en-US" sz="1800" dirty="0">
                <a:hlinkClick r:id="rId9"/>
              </a:rPr>
              <a:t>https://youtu.be/KLnGOL_AUgA</a:t>
            </a:r>
            <a:r>
              <a:rPr lang="en-US" sz="1800" dirty="0"/>
              <a:t>  </a:t>
            </a:r>
          </a:p>
          <a:p>
            <a:pPr marL="0" indent="0">
              <a:buNone/>
            </a:pPr>
            <a:r>
              <a:rPr lang="en-US" sz="1800" dirty="0">
                <a:hlinkClick r:id="rId10"/>
              </a:rPr>
              <a:t>https://youtu.be/cQp_bJdxjWw</a:t>
            </a:r>
            <a:r>
              <a:rPr lang="en-US" sz="1800" dirty="0"/>
              <a:t>  </a:t>
            </a:r>
          </a:p>
          <a:p>
            <a:pPr marL="0" indent="0">
              <a:buNone/>
            </a:pPr>
            <a:r>
              <a:rPr lang="en-US" sz="1800" dirty="0">
                <a:hlinkClick r:id="rId11"/>
              </a:rPr>
              <a:t>https://youtu.be/geB0A7CPGaQ</a:t>
            </a:r>
            <a:r>
              <a:rPr lang="en-US" sz="1800" dirty="0"/>
              <a:t>  </a:t>
            </a:r>
          </a:p>
          <a:p>
            <a:pPr marL="0" indent="0">
              <a:buNone/>
            </a:pPr>
            <a:r>
              <a:rPr lang="en-US" sz="1800" dirty="0">
                <a:hlinkClick r:id="rId12"/>
              </a:rPr>
              <a:t>https://youtu.be/zmyh7nCjmsg</a:t>
            </a:r>
            <a:r>
              <a:rPr lang="en-US" sz="1800" dirty="0"/>
              <a:t>  </a:t>
            </a:r>
          </a:p>
          <a:p>
            <a:pPr marL="0" indent="0">
              <a:buNone/>
            </a:pPr>
            <a:r>
              <a:rPr lang="en-US" sz="1800" dirty="0">
                <a:hlinkClick r:id="rId13"/>
              </a:rPr>
              <a:t>https://youtu.be/ohquDY3fZqk</a:t>
            </a:r>
            <a:r>
              <a:rPr lang="en-US" sz="1800" dirty="0"/>
              <a:t>  </a:t>
            </a:r>
          </a:p>
          <a:p>
            <a:pPr marL="0" indent="0">
              <a:buNone/>
            </a:pPr>
            <a:r>
              <a:rPr lang="en-US" sz="1800" dirty="0">
                <a:hlinkClick r:id="rId14"/>
              </a:rPr>
              <a:t>https://youtu.be/izGZLnB-mEo</a:t>
            </a:r>
            <a:r>
              <a:rPr lang="en-US" sz="1800" dirty="0"/>
              <a:t>  </a:t>
            </a:r>
          </a:p>
          <a:p>
            <a:pPr marL="0" indent="0">
              <a:buNone/>
            </a:pPr>
            <a:r>
              <a:rPr lang="en-US" sz="1800" dirty="0">
                <a:hlinkClick r:id="rId15"/>
              </a:rPr>
              <a:t>https://youtu.be/q48uKU_KWas</a:t>
            </a:r>
            <a:r>
              <a:rPr lang="en-US" sz="1800" dirty="0"/>
              <a:t>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2400" b="0" i="0" u="none" strike="noStrike" kern="1200" cap="none" spc="0" normalizeH="0" noProof="0" dirty="0">
                <a:ln>
                  <a:noFill/>
                </a:ln>
                <a:solidFill>
                  <a:schemeClr val="dk1"/>
                </a:solidFill>
                <a:effectLst/>
                <a:uLnTx/>
                <a:uFillTx/>
                <a:latin typeface="+mn-lt"/>
                <a:ea typeface="+mn-ea"/>
                <a:cs typeface="+mn-cs"/>
              </a:rPr>
              <a:t> Links, </a:t>
            </a:r>
            <a:r>
              <a:rPr kumimoji="0" lang="en-US" sz="2400" b="0" i="0" u="none" strike="noStrike" kern="1200" cap="none" spc="0" normalizeH="0" noProof="0" dirty="0" err="1">
                <a:ln>
                  <a:noFill/>
                </a:ln>
                <a:solidFill>
                  <a:schemeClr val="dk1"/>
                </a:solidFill>
                <a:effectLst/>
                <a:uLnTx/>
                <a:uFillTx/>
                <a:latin typeface="+mn-lt"/>
                <a:ea typeface="+mn-ea"/>
                <a:cs typeface="+mn-cs"/>
              </a:rPr>
              <a:t>Youtube</a:t>
            </a:r>
            <a:r>
              <a:rPr kumimoji="0" lang="en-US" sz="2400" b="0"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7">
            <a:extLst>
              <a:ext uri="{FF2B5EF4-FFF2-40B4-BE49-F238E27FC236}">
                <a16:creationId xmlns:a16="http://schemas.microsoft.com/office/drawing/2014/main" id="{DC36F277-978D-4882-BF55-6349B38FA16E}"/>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0" y="-5082"/>
            <a:ext cx="1371600" cy="685801"/>
          </a:xfrm>
          <a:prstGeom prst="rect">
            <a:avLst/>
          </a:prstGeom>
        </p:spPr>
      </p:pic>
      <p:sp>
        <p:nvSpPr>
          <p:cNvPr id="5" name="Footer Placeholder 4">
            <a:extLst>
              <a:ext uri="{FF2B5EF4-FFF2-40B4-BE49-F238E27FC236}">
                <a16:creationId xmlns:a16="http://schemas.microsoft.com/office/drawing/2014/main" id="{A0DE7F34-FF8A-42FF-B0BE-0B3F20B17EC9}"/>
              </a:ext>
            </a:extLst>
          </p:cNvPr>
          <p:cNvSpPr>
            <a:spLocks noGrp="1"/>
          </p:cNvSpPr>
          <p:nvPr>
            <p:ph type="ftr" sz="quarter" idx="11"/>
          </p:nvPr>
        </p:nvSpPr>
        <p:spPr/>
        <p:txBody>
          <a:bodyPr/>
          <a:lstStyle/>
          <a:p>
            <a:r>
              <a:rPr lang="en-US"/>
              <a:t>Faculty Name   Kunti Mishra   Unit IV</a:t>
            </a:r>
            <a:endParaRPr lang="en-US" dirty="0"/>
          </a:p>
        </p:txBody>
      </p:sp>
      <p:sp>
        <p:nvSpPr>
          <p:cNvPr id="2" name="Date Placeholder 1">
            <a:extLst>
              <a:ext uri="{FF2B5EF4-FFF2-40B4-BE49-F238E27FC236}">
                <a16:creationId xmlns:a16="http://schemas.microsoft.com/office/drawing/2014/main" id="{8B00120B-D3D9-4F00-BE5F-E479EE4E95C3}"/>
              </a:ext>
            </a:extLst>
          </p:cNvPr>
          <p:cNvSpPr>
            <a:spLocks noGrp="1"/>
          </p:cNvSpPr>
          <p:nvPr>
            <p:ph type="dt" sz="half" idx="10"/>
          </p:nvPr>
        </p:nvSpPr>
        <p:spPr/>
        <p:txBody>
          <a:bodyPr/>
          <a:lstStyle/>
          <a:p>
            <a:fld id="{952ABAD3-F6F3-4537-8998-F2ECC4154A3B}" type="datetime1">
              <a:rPr lang="en-US" smtClean="0"/>
              <a:t>1/6/2023</a:t>
            </a:fld>
            <a:endParaRPr lang="en-US"/>
          </a:p>
        </p:txBody>
      </p:sp>
    </p:spTree>
    <p:extLst>
      <p:ext uri="{BB962C8B-B14F-4D97-AF65-F5344CB8AC3E}">
        <p14:creationId xmlns:p14="http://schemas.microsoft.com/office/powerpoint/2010/main" val="1312972904"/>
      </p:ext>
    </p:extLst>
  </p:cSld>
  <p:clrMapOvr>
    <a:masterClrMapping/>
  </p:clrMapOvr>
  <p:transition spd="slow">
    <p:push dir="u"/>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pPr marL="0" lvl="0" indent="0">
                  <a:buNone/>
                </a:pPr>
                <a:r>
                  <a:rPr lang="en-US" sz="1800" dirty="0"/>
                  <a:t>Q1. Suppose that a random variable </a:t>
                </a:r>
                <a14:m>
                  <m:oMath xmlns:m="http://schemas.openxmlformats.org/officeDocument/2006/math">
                    <m:r>
                      <a:rPr lang="en-US" sz="1800" i="1">
                        <a:latin typeface="Cambria Math"/>
                      </a:rPr>
                      <m:t>𝑥</m:t>
                    </m:r>
                  </m:oMath>
                </a14:m>
                <a:r>
                  <a:rPr lang="en-US" sz="1800" dirty="0"/>
                  <a:t> has normal distribution with mean 9 and variance 9. Then the value of </a:t>
                </a:r>
                <a14:m>
                  <m:oMath xmlns:m="http://schemas.openxmlformats.org/officeDocument/2006/math">
                    <m:r>
                      <a:rPr lang="en-US" sz="1800" i="1">
                        <a:latin typeface="Cambria Math"/>
                      </a:rPr>
                      <m:t>𝑐</m:t>
                    </m:r>
                  </m:oMath>
                </a14:m>
                <a:r>
                  <a:rPr lang="en-US" sz="1800" dirty="0"/>
                  <a:t> such that </a:t>
                </a:r>
                <a14:m>
                  <m:oMath xmlns:m="http://schemas.openxmlformats.org/officeDocument/2006/math">
                    <m:r>
                      <a:rPr lang="en-US" sz="1800" i="1">
                        <a:latin typeface="Cambria Math"/>
                      </a:rPr>
                      <m:t>𝑃</m:t>
                    </m:r>
                    <m:d>
                      <m:dPr>
                        <m:ctrlPr>
                          <a:rPr lang="en-US" sz="1800" i="1">
                            <a:latin typeface="Cambria Math" panose="02040503050406030204" pitchFamily="18" charset="0"/>
                          </a:rPr>
                        </m:ctrlPr>
                      </m:dPr>
                      <m:e>
                        <m:r>
                          <a:rPr lang="en-US" sz="1800" i="1">
                            <a:latin typeface="Cambria Math"/>
                          </a:rPr>
                          <m:t>𝑥</m:t>
                        </m:r>
                        <m:r>
                          <a:rPr lang="en-US" sz="1800" i="1">
                            <a:latin typeface="Cambria Math"/>
                          </a:rPr>
                          <m:t>&gt;</m:t>
                        </m:r>
                        <m:r>
                          <a:rPr lang="en-US" sz="1800" i="1">
                            <a:latin typeface="Cambria Math"/>
                          </a:rPr>
                          <m:t>𝑐</m:t>
                        </m:r>
                      </m:e>
                    </m:d>
                    <m:r>
                      <a:rPr lang="en-US" sz="1800" i="1">
                        <a:latin typeface="Cambria Math"/>
                      </a:rPr>
                      <m:t>=0.16</m:t>
                    </m:r>
                  </m:oMath>
                </a14:m>
                <a:r>
                  <a:rPr lang="en-US" sz="1800" dirty="0"/>
                  <a:t> is-(Given that </a:t>
                </a:r>
                <a14:m>
                  <m:oMath xmlns:m="http://schemas.openxmlformats.org/officeDocument/2006/math">
                    <m:r>
                      <a:rPr lang="en-US" sz="1800" i="1">
                        <a:latin typeface="Cambria Math"/>
                      </a:rPr>
                      <m:t>𝜙</m:t>
                    </m:r>
                    <m:d>
                      <m:dPr>
                        <m:ctrlPr>
                          <a:rPr lang="en-US" sz="1800" i="1">
                            <a:latin typeface="Cambria Math" panose="02040503050406030204" pitchFamily="18" charset="0"/>
                          </a:rPr>
                        </m:ctrlPr>
                      </m:dPr>
                      <m:e>
                        <m:r>
                          <a:rPr lang="en-US" sz="1800" i="1">
                            <a:latin typeface="Cambria Math"/>
                          </a:rPr>
                          <m:t>1</m:t>
                        </m:r>
                      </m:e>
                    </m:d>
                    <m:r>
                      <a:rPr lang="en-US" sz="1800" i="1">
                        <a:latin typeface="Cambria Math"/>
                      </a:rPr>
                      <m:t>=0.34</m:t>
                    </m:r>
                  </m:oMath>
                </a14:m>
                <a:r>
                  <a:rPr lang="en-US" sz="1800" dirty="0"/>
                  <a:t> )</a:t>
                </a:r>
              </a:p>
              <a:p>
                <a:pPr marL="400050" lvl="0" indent="-400050">
                  <a:buFont typeface="+mj-lt"/>
                  <a:buAutoNum type="romanLcPeriod"/>
                </a:pPr>
                <a:r>
                  <a:rPr lang="en-US" sz="1800" dirty="0"/>
                  <a:t>12</a:t>
                </a:r>
              </a:p>
              <a:p>
                <a:pPr marL="400050" lvl="0" indent="-400050">
                  <a:buFont typeface="+mj-lt"/>
                  <a:buAutoNum type="romanLcPeriod"/>
                </a:pPr>
                <a:r>
                  <a:rPr lang="en-US" sz="1800" dirty="0"/>
                  <a:t>1</a:t>
                </a:r>
              </a:p>
              <a:p>
                <a:pPr marL="400050" lvl="0" indent="-400050">
                  <a:buFont typeface="+mj-lt"/>
                  <a:buAutoNum type="romanLcPeriod"/>
                </a:pPr>
                <a:r>
                  <a:rPr lang="en-US" sz="1800" dirty="0"/>
                  <a:t>10</a:t>
                </a:r>
              </a:p>
              <a:p>
                <a:pPr marL="400050" lvl="0" indent="-400050">
                  <a:buFont typeface="+mj-lt"/>
                  <a:buAutoNum type="romanLcPeriod"/>
                </a:pPr>
                <a:r>
                  <a:rPr lang="en-US" sz="1800" dirty="0"/>
                  <a:t>None of these</a:t>
                </a:r>
              </a:p>
              <a:p>
                <a:pPr marL="0" lvl="0" indent="0">
                  <a:buNone/>
                </a:pPr>
                <a:r>
                  <a:rPr lang="en-US" sz="1800" dirty="0"/>
                  <a:t>Q2 .The life of army shoes is normally distributed with mean 8 months and standard deviation 2 months. If 5000 pairs are issued, how many pairs would be expected to need replacement after 12 months are-(Given that </a:t>
                </a:r>
                <a14:m>
                  <m:oMath xmlns:m="http://schemas.openxmlformats.org/officeDocument/2006/math">
                    <m:r>
                      <a:rPr lang="en-US" sz="1800" i="1">
                        <a:latin typeface="Cambria Math"/>
                      </a:rPr>
                      <m:t>𝑃</m:t>
                    </m:r>
                    <m:d>
                      <m:dPr>
                        <m:ctrlPr>
                          <a:rPr lang="en-US" sz="1800" i="1">
                            <a:latin typeface="Cambria Math" panose="02040503050406030204" pitchFamily="18" charset="0"/>
                          </a:rPr>
                        </m:ctrlPr>
                      </m:dPr>
                      <m:e>
                        <m:r>
                          <a:rPr lang="en-US" sz="1800" i="1">
                            <a:latin typeface="Cambria Math"/>
                          </a:rPr>
                          <m:t>𝑧</m:t>
                        </m:r>
                        <m:r>
                          <a:rPr lang="en-US" sz="1800" i="1">
                            <a:latin typeface="Cambria Math"/>
                          </a:rPr>
                          <m:t>≥2</m:t>
                        </m:r>
                      </m:e>
                    </m:d>
                    <m:r>
                      <a:rPr lang="en-US" sz="1800" i="1">
                        <a:latin typeface="Cambria Math"/>
                      </a:rPr>
                      <m:t>=0.228</m:t>
                    </m:r>
                  </m:oMath>
                </a14:m>
                <a:r>
                  <a:rPr lang="en-US" sz="1800" dirty="0"/>
                  <a:t>)</a:t>
                </a:r>
              </a:p>
              <a:p>
                <a:pPr marL="400050" lvl="0" indent="-400050">
                  <a:buFont typeface="+mj-lt"/>
                  <a:buAutoNum type="romanLcPeriod"/>
                </a:pPr>
                <a:r>
                  <a:rPr lang="en-US" sz="1800" dirty="0"/>
                  <a:t>114</a:t>
                </a:r>
              </a:p>
              <a:p>
                <a:pPr marL="400050" lvl="0" indent="-400050">
                  <a:buFont typeface="+mj-lt"/>
                  <a:buAutoNum type="romanLcPeriod"/>
                </a:pPr>
                <a:r>
                  <a:rPr lang="en-US" sz="1800" dirty="0"/>
                  <a:t>4886</a:t>
                </a:r>
              </a:p>
              <a:p>
                <a:pPr marL="400050" lvl="0" indent="-400050">
                  <a:buFont typeface="+mj-lt"/>
                  <a:buAutoNum type="romanLcPeriod"/>
                </a:pPr>
                <a:r>
                  <a:rPr lang="en-US" sz="1800" dirty="0"/>
                  <a:t>115</a:t>
                </a:r>
              </a:p>
              <a:p>
                <a:pPr marL="400050" lvl="0" indent="-400050">
                  <a:buFont typeface="+mj-lt"/>
                  <a:buAutoNum type="romanLcPeriod"/>
                </a:pPr>
                <a:r>
                  <a:rPr lang="en-US" sz="1800" dirty="0"/>
                  <a:t>4890</a:t>
                </a:r>
              </a:p>
              <a:p>
                <a:pPr marL="0" indent="0">
                  <a:buNone/>
                </a:pPr>
                <a:r>
                  <a:rPr lang="en-US" sz="1800" b="1" dirty="0"/>
                  <a:t> </a:t>
                </a:r>
                <a:endParaRPr lang="en-US" sz="1800" dirty="0"/>
              </a:p>
              <a:p>
                <a:pPr marL="0" lvl="0" indent="0">
                  <a:buNone/>
                </a:pPr>
                <a:endParaRPr lang="en-US" sz="17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667" t="-674" b="-13747"/>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a:ln>
                  <a:noFill/>
                </a:ln>
                <a:solidFill>
                  <a:schemeClr val="dk1"/>
                </a:solidFill>
                <a:effectLst/>
                <a:uLnTx/>
                <a:uFillTx/>
                <a:latin typeface="+mn-lt"/>
                <a:ea typeface="+mn-ea"/>
                <a:cs typeface="+mn-cs"/>
              </a:rPr>
              <a:t>MCQ</a:t>
            </a:r>
            <a:r>
              <a:rPr kumimoji="0" lang="en-US" sz="2400" b="1" i="0" u="none" strike="noStrike" kern="1200" cap="none" spc="0" normalizeH="0" noProof="0" dirty="0">
                <a:ln>
                  <a:noFill/>
                </a:ln>
                <a:solidFill>
                  <a:schemeClr val="dk1"/>
                </a:solidFill>
                <a:effectLst/>
                <a:uLnTx/>
                <a:uFillTx/>
                <a:latin typeface="+mn-lt"/>
                <a:ea typeface="+mn-ea"/>
                <a:cs typeface="+mn-cs"/>
              </a:rPr>
              <a:t> s</a:t>
            </a:r>
            <a:r>
              <a:rPr lang="en-US" sz="2400" b="1" dirty="0"/>
              <a:t>(CO4)</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7">
            <a:extLst>
              <a:ext uri="{FF2B5EF4-FFF2-40B4-BE49-F238E27FC236}">
                <a16:creationId xmlns:a16="http://schemas.microsoft.com/office/drawing/2014/main" id="{8742ECFB-EF2A-4B5E-B14E-B0343AB74C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082"/>
            <a:ext cx="1371600" cy="685801"/>
          </a:xfrm>
          <a:prstGeom prst="rect">
            <a:avLst/>
          </a:prstGeom>
        </p:spPr>
      </p:pic>
      <p:sp>
        <p:nvSpPr>
          <p:cNvPr id="5" name="Footer Placeholder 4">
            <a:extLst>
              <a:ext uri="{FF2B5EF4-FFF2-40B4-BE49-F238E27FC236}">
                <a16:creationId xmlns:a16="http://schemas.microsoft.com/office/drawing/2014/main" id="{25A4572A-F9A9-4590-BA14-22724472A27B}"/>
              </a:ext>
            </a:extLst>
          </p:cNvPr>
          <p:cNvSpPr>
            <a:spLocks noGrp="1"/>
          </p:cNvSpPr>
          <p:nvPr>
            <p:ph type="ftr" sz="quarter" idx="11"/>
          </p:nvPr>
        </p:nvSpPr>
        <p:spPr/>
        <p:txBody>
          <a:bodyPr/>
          <a:lstStyle/>
          <a:p>
            <a:r>
              <a:rPr lang="en-US"/>
              <a:t>Faculty Name   Kunti Mishra   Unit IV</a:t>
            </a:r>
            <a:endParaRPr lang="en-US" dirty="0"/>
          </a:p>
        </p:txBody>
      </p:sp>
      <p:sp>
        <p:nvSpPr>
          <p:cNvPr id="2" name="Date Placeholder 1">
            <a:extLst>
              <a:ext uri="{FF2B5EF4-FFF2-40B4-BE49-F238E27FC236}">
                <a16:creationId xmlns:a16="http://schemas.microsoft.com/office/drawing/2014/main" id="{1A12191D-5723-454D-983F-7526DA5542D6}"/>
              </a:ext>
            </a:extLst>
          </p:cNvPr>
          <p:cNvSpPr>
            <a:spLocks noGrp="1"/>
          </p:cNvSpPr>
          <p:nvPr>
            <p:ph type="dt" sz="half" idx="10"/>
          </p:nvPr>
        </p:nvSpPr>
        <p:spPr/>
        <p:txBody>
          <a:bodyPr/>
          <a:lstStyle/>
          <a:p>
            <a:fld id="{D6878AB0-D4E6-48AA-9605-4BF4977A9BD9}" type="datetime1">
              <a:rPr lang="en-US" smtClean="0"/>
              <a:t>1/6/2023</a:t>
            </a:fld>
            <a:endParaRPr lang="en-US"/>
          </a:p>
        </p:txBody>
      </p:sp>
    </p:spTree>
    <p:extLst>
      <p:ext uri="{BB962C8B-B14F-4D97-AF65-F5344CB8AC3E}">
        <p14:creationId xmlns:p14="http://schemas.microsoft.com/office/powerpoint/2010/main" val="6080333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pPr lvl="0">
                  <a:buFont typeface="+mj-lt"/>
                  <a:buAutoNum type="alphaLcPeriod"/>
                </a:pPr>
                <a14:m>
                  <m:oMath xmlns:m="http://schemas.openxmlformats.org/officeDocument/2006/math">
                    <m:f>
                      <m:fPr>
                        <m:ctrlPr>
                          <a:rPr lang="en-US" sz="1800" i="1">
                            <a:latin typeface="Cambria Math" panose="02040503050406030204" pitchFamily="18" charset="0"/>
                          </a:rPr>
                        </m:ctrlPr>
                      </m:fPr>
                      <m:num>
                        <m:r>
                          <a:rPr lang="en-US" sz="1800" i="1">
                            <a:latin typeface="Cambria Math"/>
                          </a:rPr>
                          <m:t>100</m:t>
                        </m:r>
                      </m:num>
                      <m:den>
                        <m:r>
                          <a:rPr lang="en-US" sz="1800" i="1">
                            <a:latin typeface="Cambria Math"/>
                          </a:rPr>
                          <m:t>3</m:t>
                        </m:r>
                      </m:den>
                    </m:f>
                  </m:oMath>
                </a14:m>
                <a:endParaRPr lang="en-US" sz="1800" dirty="0"/>
              </a:p>
              <a:p>
                <a:pPr lvl="0">
                  <a:buFont typeface="+mj-lt"/>
                  <a:buAutoNum type="alphaLcPeriod"/>
                </a:pPr>
                <a14:m>
                  <m:oMath xmlns:m="http://schemas.openxmlformats.org/officeDocument/2006/math">
                    <m:f>
                      <m:fPr>
                        <m:ctrlPr>
                          <a:rPr lang="en-US" sz="1800" i="1">
                            <a:latin typeface="Cambria Math" panose="02040503050406030204" pitchFamily="18" charset="0"/>
                          </a:rPr>
                        </m:ctrlPr>
                      </m:fPr>
                      <m:num>
                        <m:r>
                          <a:rPr lang="en-US" sz="1800" i="1">
                            <a:latin typeface="Cambria Math"/>
                          </a:rPr>
                          <m:t>200</m:t>
                        </m:r>
                      </m:num>
                      <m:den>
                        <m:r>
                          <a:rPr lang="en-US" sz="1800" i="1">
                            <a:latin typeface="Cambria Math"/>
                          </a:rPr>
                          <m:t>3</m:t>
                        </m:r>
                      </m:den>
                    </m:f>
                  </m:oMath>
                </a14:m>
                <a:endParaRPr lang="en-US" sz="1800" dirty="0"/>
              </a:p>
              <a:p>
                <a:pPr lvl="0">
                  <a:buFont typeface="+mj-lt"/>
                  <a:buAutoNum type="alphaLcPeriod"/>
                </a:pPr>
                <a14:m>
                  <m:oMath xmlns:m="http://schemas.openxmlformats.org/officeDocument/2006/math">
                    <m:f>
                      <m:fPr>
                        <m:ctrlPr>
                          <a:rPr lang="en-US" sz="1800" i="1">
                            <a:latin typeface="Cambria Math" panose="02040503050406030204" pitchFamily="18" charset="0"/>
                          </a:rPr>
                        </m:ctrlPr>
                      </m:fPr>
                      <m:num>
                        <m:r>
                          <a:rPr lang="en-US" sz="1800" i="1">
                            <a:latin typeface="Cambria Math"/>
                          </a:rPr>
                          <m:t>50</m:t>
                        </m:r>
                      </m:num>
                      <m:den>
                        <m:r>
                          <a:rPr lang="en-US" sz="1800" i="1">
                            <a:latin typeface="Cambria Math"/>
                          </a:rPr>
                          <m:t>3</m:t>
                        </m:r>
                      </m:den>
                    </m:f>
                  </m:oMath>
                </a14:m>
                <a:endParaRPr lang="en-US" sz="1800" dirty="0"/>
              </a:p>
              <a:p>
                <a:pPr lvl="0">
                  <a:buFont typeface="+mj-lt"/>
                  <a:buAutoNum type="alphaLcPeriod"/>
                </a:pPr>
                <a:r>
                  <a:rPr lang="en-US" sz="1800" dirty="0"/>
                  <a:t>None of these</a:t>
                </a:r>
              </a:p>
              <a:p>
                <a:pPr marL="0" indent="0">
                  <a:buNone/>
                </a:pPr>
                <a:r>
                  <a:rPr lang="en-US" sz="1800" dirty="0"/>
                  <a:t>Q3. Suppose that a book of 600 pages contains 40 printing mistakes. Assume that these errors are randomly distributed throughout the book and </a:t>
                </a:r>
                <a14:m>
                  <m:oMath xmlns:m="http://schemas.openxmlformats.org/officeDocument/2006/math">
                    <m:r>
                      <a:rPr lang="en-US" sz="1800" i="1">
                        <a:latin typeface="Cambria Math"/>
                      </a:rPr>
                      <m:t>𝑥</m:t>
                    </m:r>
                  </m:oMath>
                </a14:m>
                <a:r>
                  <a:rPr lang="en-US" sz="1800" dirty="0"/>
                  <a:t>, the number of errors per page has a Poisson distribution then what is probability that 10 pages selected at random will be free of errors</a:t>
                </a:r>
              </a:p>
              <a:p>
                <a:pPr marL="514350" lvl="0" indent="-514350">
                  <a:buFont typeface="+mj-lt"/>
                  <a:buAutoNum type="romanLcPeriod"/>
                </a:pPr>
                <a:r>
                  <a:rPr lang="en-US" sz="1800" dirty="0"/>
                  <a:t>0.54</a:t>
                </a:r>
              </a:p>
              <a:p>
                <a:pPr marL="514350" lvl="0" indent="-514350">
                  <a:buFont typeface="+mj-lt"/>
                  <a:buAutoNum type="romanLcPeriod"/>
                </a:pPr>
                <a:r>
                  <a:rPr lang="en-US" sz="1800" dirty="0"/>
                  <a:t>0.15</a:t>
                </a:r>
              </a:p>
              <a:p>
                <a:pPr marL="514350" lvl="0" indent="-514350">
                  <a:buFont typeface="+mj-lt"/>
                  <a:buAutoNum type="romanLcPeriod"/>
                </a:pPr>
                <a:r>
                  <a:rPr lang="en-US" sz="1800" dirty="0"/>
                  <a:t>0.51</a:t>
                </a:r>
              </a:p>
              <a:p>
                <a:pPr marL="514350" lvl="0" indent="-514350">
                  <a:buFont typeface="+mj-lt"/>
                  <a:buAutoNum type="romanLcPeriod"/>
                </a:pPr>
                <a:r>
                  <a:rPr lang="en-US" sz="1800" dirty="0"/>
                  <a:t>None of these</a:t>
                </a:r>
              </a:p>
              <a:p>
                <a:pPr marL="0" lvl="0" indent="0">
                  <a:buNone/>
                </a:pPr>
                <a:endParaRPr lang="en-US" sz="1800" dirty="0"/>
              </a:p>
              <a:p>
                <a:pPr marL="0" lvl="0" indent="0">
                  <a:buNone/>
                </a:pPr>
                <a:endParaRPr lang="en-US" sz="17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667" b="-9164"/>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a:ln>
                  <a:noFill/>
                </a:ln>
                <a:solidFill>
                  <a:schemeClr val="dk1"/>
                </a:solidFill>
                <a:effectLst/>
                <a:uLnTx/>
                <a:uFillTx/>
                <a:latin typeface="+mn-lt"/>
                <a:ea typeface="+mn-ea"/>
                <a:cs typeface="+mn-cs"/>
              </a:rPr>
              <a:t>MCQ</a:t>
            </a:r>
            <a:r>
              <a:rPr kumimoji="0" lang="en-US" sz="2400" b="1" i="0" u="none" strike="noStrike" kern="1200" cap="none" spc="0" normalizeH="0" noProof="0" dirty="0">
                <a:ln>
                  <a:noFill/>
                </a:ln>
                <a:solidFill>
                  <a:schemeClr val="dk1"/>
                </a:solidFill>
                <a:effectLst/>
                <a:uLnTx/>
                <a:uFillTx/>
                <a:latin typeface="+mn-lt"/>
                <a:ea typeface="+mn-ea"/>
                <a:cs typeface="+mn-cs"/>
              </a:rPr>
              <a:t> s</a:t>
            </a:r>
            <a:r>
              <a:rPr lang="en-US" sz="2400" b="1" dirty="0"/>
              <a:t>(CO4)</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7">
            <a:extLst>
              <a:ext uri="{FF2B5EF4-FFF2-40B4-BE49-F238E27FC236}">
                <a16:creationId xmlns:a16="http://schemas.microsoft.com/office/drawing/2014/main" id="{F130EAF4-29C0-43E5-BB5A-78C816A59F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082"/>
            <a:ext cx="1371600" cy="685801"/>
          </a:xfrm>
          <a:prstGeom prst="rect">
            <a:avLst/>
          </a:prstGeom>
        </p:spPr>
      </p:pic>
      <p:sp>
        <p:nvSpPr>
          <p:cNvPr id="5" name="Footer Placeholder 4">
            <a:extLst>
              <a:ext uri="{FF2B5EF4-FFF2-40B4-BE49-F238E27FC236}">
                <a16:creationId xmlns:a16="http://schemas.microsoft.com/office/drawing/2014/main" id="{DF821567-39B0-4284-83A4-21AFFBDCE81B}"/>
              </a:ext>
            </a:extLst>
          </p:cNvPr>
          <p:cNvSpPr>
            <a:spLocks noGrp="1"/>
          </p:cNvSpPr>
          <p:nvPr>
            <p:ph type="ftr" sz="quarter" idx="11"/>
          </p:nvPr>
        </p:nvSpPr>
        <p:spPr/>
        <p:txBody>
          <a:bodyPr/>
          <a:lstStyle/>
          <a:p>
            <a:r>
              <a:rPr lang="en-US"/>
              <a:t>Faculty Name   Kunti Mishra   Unit IV</a:t>
            </a:r>
            <a:endParaRPr lang="en-US" dirty="0"/>
          </a:p>
        </p:txBody>
      </p:sp>
      <p:sp>
        <p:nvSpPr>
          <p:cNvPr id="2" name="Date Placeholder 1">
            <a:extLst>
              <a:ext uri="{FF2B5EF4-FFF2-40B4-BE49-F238E27FC236}">
                <a16:creationId xmlns:a16="http://schemas.microsoft.com/office/drawing/2014/main" id="{F1034CC4-C0FC-4BEA-AF29-DAA233F4E0B1}"/>
              </a:ext>
            </a:extLst>
          </p:cNvPr>
          <p:cNvSpPr>
            <a:spLocks noGrp="1"/>
          </p:cNvSpPr>
          <p:nvPr>
            <p:ph type="dt" sz="half" idx="10"/>
          </p:nvPr>
        </p:nvSpPr>
        <p:spPr/>
        <p:txBody>
          <a:bodyPr/>
          <a:lstStyle/>
          <a:p>
            <a:fld id="{75161D1E-4BD7-4F44-934C-4BB8D6B31828}" type="datetime1">
              <a:rPr lang="en-US" smtClean="0"/>
              <a:t>1/6/2023</a:t>
            </a:fld>
            <a:endParaRPr lang="en-US"/>
          </a:p>
        </p:txBody>
      </p:sp>
    </p:spTree>
    <p:extLst>
      <p:ext uri="{BB962C8B-B14F-4D97-AF65-F5344CB8AC3E}">
        <p14:creationId xmlns:p14="http://schemas.microsoft.com/office/powerpoint/2010/main" val="170365186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pPr marL="0" lvl="0" indent="0">
                  <a:buNone/>
                </a:pPr>
                <a:r>
                  <a:rPr lang="en-US" sz="1800" dirty="0"/>
                  <a:t>Q4. The probability that a bomb dropped from a plane will strike the target is </a:t>
                </a:r>
                <a14:m>
                  <m:oMath xmlns:m="http://schemas.openxmlformats.org/officeDocument/2006/math">
                    <m:f>
                      <m:fPr>
                        <m:ctrlPr>
                          <a:rPr lang="en-US" sz="1800" i="1">
                            <a:latin typeface="Cambria Math" panose="02040503050406030204" pitchFamily="18" charset="0"/>
                          </a:rPr>
                        </m:ctrlPr>
                      </m:fPr>
                      <m:num>
                        <m:r>
                          <a:rPr lang="en-US" sz="1800" i="1">
                            <a:latin typeface="Cambria Math"/>
                          </a:rPr>
                          <m:t>1</m:t>
                        </m:r>
                      </m:num>
                      <m:den>
                        <m:r>
                          <a:rPr lang="en-US" sz="1800" i="1">
                            <a:latin typeface="Cambria Math"/>
                          </a:rPr>
                          <m:t>5</m:t>
                        </m:r>
                      </m:den>
                    </m:f>
                  </m:oMath>
                </a14:m>
                <a:r>
                  <a:rPr lang="en-US" sz="1800" dirty="0"/>
                  <a:t>. If six bombs are dropped then the probability that exactly two will strike the target is</a:t>
                </a:r>
              </a:p>
              <a:p>
                <a:pPr marL="400050" lvl="0" indent="-400050">
                  <a:buFont typeface="+mj-lt"/>
                  <a:buAutoNum type="romanLcPeriod"/>
                </a:pPr>
                <a:r>
                  <a:rPr lang="en-US" sz="1800" dirty="0"/>
                  <a:t>0.345</a:t>
                </a:r>
              </a:p>
              <a:p>
                <a:pPr marL="400050" lvl="0" indent="-400050">
                  <a:buFont typeface="+mj-lt"/>
                  <a:buAutoNum type="romanLcPeriod"/>
                </a:pPr>
                <a:r>
                  <a:rPr lang="en-US" sz="1800" dirty="0"/>
                  <a:t>0.145</a:t>
                </a:r>
              </a:p>
              <a:p>
                <a:pPr marL="400050" lvl="0" indent="-400050">
                  <a:buFont typeface="+mj-lt"/>
                  <a:buAutoNum type="romanLcPeriod"/>
                </a:pPr>
                <a:r>
                  <a:rPr lang="en-US" sz="1800" dirty="0"/>
                  <a:t>0.245</a:t>
                </a:r>
              </a:p>
              <a:p>
                <a:pPr marL="400050" lvl="0" indent="-400050">
                  <a:buFont typeface="+mj-lt"/>
                  <a:buAutoNum type="romanLcPeriod"/>
                </a:pPr>
                <a:r>
                  <a:rPr lang="en-US" sz="1800" dirty="0"/>
                  <a:t>None of these</a:t>
                </a:r>
              </a:p>
              <a:p>
                <a:pPr marL="0" lvl="0" indent="0">
                  <a:buNone/>
                </a:pPr>
                <a:r>
                  <a:rPr lang="en-US" sz="1800" dirty="0"/>
                  <a:t>Q5. For the standard normal </a:t>
                </a:r>
                <a:r>
                  <a:rPr lang="en-US" sz="1800" dirty="0" err="1"/>
                  <a:t>variate</a:t>
                </a:r>
                <a:r>
                  <a:rPr lang="en-US" sz="1800" dirty="0"/>
                  <a:t> </a:t>
                </a:r>
                <a14:m>
                  <m:oMath xmlns:m="http://schemas.openxmlformats.org/officeDocument/2006/math">
                    <m:r>
                      <a:rPr lang="en-US" sz="1800" i="1">
                        <a:latin typeface="Cambria Math"/>
                      </a:rPr>
                      <m:t>𝑧</m:t>
                    </m:r>
                  </m:oMath>
                </a14:m>
                <a:r>
                  <a:rPr lang="en-US" sz="1800" dirty="0"/>
                  <a:t> mean and variance are-</a:t>
                </a:r>
              </a:p>
              <a:p>
                <a:pPr marL="400050" lvl="0" indent="-400050">
                  <a:buFont typeface="+mj-lt"/>
                  <a:buAutoNum type="romanLcPeriod"/>
                </a:pPr>
                <a:r>
                  <a:rPr lang="en-US" sz="1800" dirty="0"/>
                  <a:t>0,1</a:t>
                </a:r>
              </a:p>
              <a:p>
                <a:pPr marL="400050" lvl="0" indent="-400050">
                  <a:buFont typeface="+mj-lt"/>
                  <a:buAutoNum type="romanLcPeriod"/>
                </a:pPr>
                <a14:m>
                  <m:oMath xmlns:m="http://schemas.openxmlformats.org/officeDocument/2006/math">
                    <m:r>
                      <a:rPr lang="en-US" sz="1800" i="1">
                        <a:latin typeface="Cambria Math"/>
                      </a:rPr>
                      <m:t>𝜇</m:t>
                    </m:r>
                    <m:r>
                      <a:rPr lang="en-US" sz="1800" i="1">
                        <a:latin typeface="Cambria Math"/>
                      </a:rPr>
                      <m:t>,</m:t>
                    </m:r>
                    <m:sSup>
                      <m:sSupPr>
                        <m:ctrlPr>
                          <a:rPr lang="en-US" sz="1800" i="1">
                            <a:latin typeface="Cambria Math" panose="02040503050406030204" pitchFamily="18" charset="0"/>
                          </a:rPr>
                        </m:ctrlPr>
                      </m:sSupPr>
                      <m:e>
                        <m:r>
                          <a:rPr lang="en-US" sz="1800" i="1">
                            <a:latin typeface="Cambria Math"/>
                          </a:rPr>
                          <m:t>𝜎</m:t>
                        </m:r>
                      </m:e>
                      <m:sup>
                        <m:r>
                          <a:rPr lang="en-US" sz="1800" i="1">
                            <a:latin typeface="Cambria Math"/>
                          </a:rPr>
                          <m:t>2</m:t>
                        </m:r>
                      </m:sup>
                    </m:sSup>
                  </m:oMath>
                </a14:m>
                <a:endParaRPr lang="en-US" sz="1800" dirty="0"/>
              </a:p>
              <a:p>
                <a:pPr marL="400050" lvl="0" indent="-400050">
                  <a:buFont typeface="+mj-lt"/>
                  <a:buAutoNum type="romanLcPeriod"/>
                </a:pPr>
                <a:r>
                  <a:rPr lang="en-US" sz="1800" dirty="0"/>
                  <a:t>1,0</a:t>
                </a:r>
              </a:p>
              <a:p>
                <a:pPr marL="400050" lvl="0" indent="-400050">
                  <a:buFont typeface="+mj-lt"/>
                  <a:buAutoNum type="romanLcPeriod"/>
                </a:pPr>
                <a14:m>
                  <m:oMath xmlns:m="http://schemas.openxmlformats.org/officeDocument/2006/math">
                    <m:sSup>
                      <m:sSupPr>
                        <m:ctrlPr>
                          <a:rPr lang="en-US" sz="1800" i="1">
                            <a:latin typeface="Cambria Math" panose="02040503050406030204" pitchFamily="18" charset="0"/>
                          </a:rPr>
                        </m:ctrlPr>
                      </m:sSupPr>
                      <m:e>
                        <m:r>
                          <a:rPr lang="en-US" sz="1800" i="1">
                            <a:latin typeface="Cambria Math"/>
                          </a:rPr>
                          <m:t>𝜎</m:t>
                        </m:r>
                      </m:e>
                      <m:sup>
                        <m:r>
                          <a:rPr lang="en-US" sz="1800" i="1">
                            <a:latin typeface="Cambria Math"/>
                          </a:rPr>
                          <m:t>2</m:t>
                        </m:r>
                      </m:sup>
                    </m:sSup>
                    <m:r>
                      <a:rPr lang="en-US" sz="1800" i="1">
                        <a:latin typeface="Cambria Math"/>
                      </a:rPr>
                      <m:t>,</m:t>
                    </m:r>
                    <m:r>
                      <a:rPr lang="en-US" sz="1800" i="1">
                        <a:latin typeface="Cambria Math"/>
                      </a:rPr>
                      <m:t>𝜇</m:t>
                    </m:r>
                  </m:oMath>
                </a14:m>
                <a:endParaRPr lang="en-US" sz="1800" dirty="0"/>
              </a:p>
              <a:p>
                <a:pPr marL="0" lvl="0" indent="0">
                  <a:buNone/>
                </a:pPr>
                <a:endParaRPr lang="en-US" sz="1800" dirty="0"/>
              </a:p>
              <a:p>
                <a:pPr marL="0" lvl="0" indent="0">
                  <a:buNone/>
                </a:pPr>
                <a:endParaRPr lang="en-US" sz="17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rotWithShape="1">
                <a:blip r:embed="rId2"/>
                <a:stretch>
                  <a:fillRect l="-667"/>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1" i="0" u="none" strike="noStrike" kern="1200" cap="none" spc="0" normalizeH="0" baseline="0" noProof="0" dirty="0">
                <a:ln>
                  <a:noFill/>
                </a:ln>
                <a:solidFill>
                  <a:schemeClr val="dk1"/>
                </a:solidFill>
                <a:effectLst/>
                <a:uLnTx/>
                <a:uFillTx/>
                <a:latin typeface="+mn-lt"/>
                <a:ea typeface="+mn-ea"/>
                <a:cs typeface="+mn-cs"/>
              </a:rPr>
              <a:t>MCQ</a:t>
            </a:r>
            <a:r>
              <a:rPr kumimoji="0" lang="en-US" sz="2400" b="1" i="0" u="none" strike="noStrike" kern="1200" cap="none" spc="0" normalizeH="0" noProof="0" dirty="0">
                <a:ln>
                  <a:noFill/>
                </a:ln>
                <a:solidFill>
                  <a:schemeClr val="dk1"/>
                </a:solidFill>
                <a:effectLst/>
                <a:uLnTx/>
                <a:uFillTx/>
                <a:latin typeface="+mn-lt"/>
                <a:ea typeface="+mn-ea"/>
                <a:cs typeface="+mn-cs"/>
              </a:rPr>
              <a:t> s</a:t>
            </a:r>
            <a:r>
              <a:rPr lang="en-US" sz="2400" b="1" dirty="0"/>
              <a:t>(CO4)</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7">
            <a:extLst>
              <a:ext uri="{FF2B5EF4-FFF2-40B4-BE49-F238E27FC236}">
                <a16:creationId xmlns:a16="http://schemas.microsoft.com/office/drawing/2014/main" id="{C2F9E2AF-4DC0-4D0E-B52D-A2A690BE15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082"/>
            <a:ext cx="1371600" cy="685801"/>
          </a:xfrm>
          <a:prstGeom prst="rect">
            <a:avLst/>
          </a:prstGeom>
        </p:spPr>
      </p:pic>
      <p:sp>
        <p:nvSpPr>
          <p:cNvPr id="5" name="Footer Placeholder 4">
            <a:extLst>
              <a:ext uri="{FF2B5EF4-FFF2-40B4-BE49-F238E27FC236}">
                <a16:creationId xmlns:a16="http://schemas.microsoft.com/office/drawing/2014/main" id="{2FF7AA82-D066-4DED-AABC-69727381385A}"/>
              </a:ext>
            </a:extLst>
          </p:cNvPr>
          <p:cNvSpPr>
            <a:spLocks noGrp="1"/>
          </p:cNvSpPr>
          <p:nvPr>
            <p:ph type="ftr" sz="quarter" idx="11"/>
          </p:nvPr>
        </p:nvSpPr>
        <p:spPr/>
        <p:txBody>
          <a:bodyPr/>
          <a:lstStyle/>
          <a:p>
            <a:r>
              <a:rPr lang="en-US"/>
              <a:t>Faculty Name   Kunti Mishra   Unit IV</a:t>
            </a:r>
            <a:endParaRPr lang="en-US" dirty="0"/>
          </a:p>
        </p:txBody>
      </p:sp>
      <p:sp>
        <p:nvSpPr>
          <p:cNvPr id="2" name="Date Placeholder 1">
            <a:extLst>
              <a:ext uri="{FF2B5EF4-FFF2-40B4-BE49-F238E27FC236}">
                <a16:creationId xmlns:a16="http://schemas.microsoft.com/office/drawing/2014/main" id="{38039679-C91E-4E63-9896-33BF65611F57}"/>
              </a:ext>
            </a:extLst>
          </p:cNvPr>
          <p:cNvSpPr>
            <a:spLocks noGrp="1"/>
          </p:cNvSpPr>
          <p:nvPr>
            <p:ph type="dt" sz="half" idx="10"/>
          </p:nvPr>
        </p:nvSpPr>
        <p:spPr/>
        <p:txBody>
          <a:bodyPr/>
          <a:lstStyle/>
          <a:p>
            <a:fld id="{2BF35A03-2724-4D23-857C-6F6E4DBC7D70}" type="datetime1">
              <a:rPr lang="en-US" smtClean="0"/>
              <a:t>1/6/2023</a:t>
            </a:fld>
            <a:endParaRPr lang="en-US"/>
          </a:p>
        </p:txBody>
      </p:sp>
    </p:spTree>
    <p:extLst>
      <p:ext uri="{BB962C8B-B14F-4D97-AF65-F5344CB8AC3E}">
        <p14:creationId xmlns:p14="http://schemas.microsoft.com/office/powerpoint/2010/main" val="2389686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Glossary(CO4)</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11" name="Content Placeholder 10"/>
          <p:cNvSpPr>
            <a:spLocks noGrp="1"/>
          </p:cNvSpPr>
          <p:nvPr>
            <p:ph idx="1"/>
          </p:nvPr>
        </p:nvSpPr>
        <p:spPr>
          <a:xfrm>
            <a:off x="457200" y="1066801"/>
            <a:ext cx="8229600" cy="4648200"/>
          </a:xfrm>
        </p:spPr>
        <p:txBody>
          <a:bodyPr>
            <a:noAutofit/>
          </a:bodyPr>
          <a:lstStyle/>
          <a:p>
            <a:pPr marL="0" lvl="0" indent="0">
              <a:buNone/>
            </a:pPr>
            <a:r>
              <a:rPr lang="en-US" sz="2200" dirty="0"/>
              <a:t>Q1. The distribution of the number of road accidents per day in a city is </a:t>
            </a:r>
            <a:r>
              <a:rPr lang="en-US" sz="2200" dirty="0" err="1"/>
              <a:t>poisson</a:t>
            </a:r>
            <a:r>
              <a:rPr lang="en-US" sz="2200" dirty="0"/>
              <a:t>  with mean 4. find the number of days  out of 100 days when there will be </a:t>
            </a:r>
          </a:p>
          <a:p>
            <a:pPr marL="514350" lvl="0" indent="-514350">
              <a:buFont typeface="+mj-lt"/>
              <a:buAutoNum type="romanLcPeriod"/>
            </a:pPr>
            <a:r>
              <a:rPr lang="en-US" sz="2200" dirty="0"/>
              <a:t>No accident</a:t>
            </a:r>
          </a:p>
          <a:p>
            <a:pPr marL="514350" lvl="0" indent="-514350">
              <a:buFont typeface="+mj-lt"/>
              <a:buAutoNum type="romanLcPeriod"/>
            </a:pPr>
            <a:r>
              <a:rPr lang="en-US" sz="2200" dirty="0"/>
              <a:t>At least two accident</a:t>
            </a:r>
          </a:p>
          <a:p>
            <a:pPr marL="514350" lvl="0" indent="-514350">
              <a:buFont typeface="+mj-lt"/>
              <a:buAutoNum type="romanLcPeriod"/>
            </a:pPr>
            <a:r>
              <a:rPr lang="en-US" sz="2200" dirty="0"/>
              <a:t>At most three accident </a:t>
            </a:r>
          </a:p>
          <a:p>
            <a:pPr marL="514350" lvl="0" indent="-514350">
              <a:buFont typeface="+mj-lt"/>
              <a:buAutoNum type="romanLcPeriod"/>
            </a:pPr>
            <a:r>
              <a:rPr lang="en-US" sz="2200" dirty="0"/>
              <a:t>Between two and five accident</a:t>
            </a:r>
          </a:p>
          <a:p>
            <a:pPr marL="0" lvl="0" indent="0">
              <a:buNone/>
            </a:pPr>
            <a:r>
              <a:rPr lang="en-US" sz="2200" dirty="0"/>
              <a:t>Pick the correct option from glossary</a:t>
            </a:r>
          </a:p>
          <a:p>
            <a:pPr marL="457200" lvl="0" indent="-457200">
              <a:buFont typeface="+mj-lt"/>
              <a:buAutoNum type="alphaLcPeriod"/>
            </a:pPr>
            <a:r>
              <a:rPr lang="en-US" sz="2200" dirty="0"/>
              <a:t>91</a:t>
            </a:r>
          </a:p>
          <a:p>
            <a:pPr marL="457200" lvl="0" indent="-457200">
              <a:buFont typeface="+mj-lt"/>
              <a:buAutoNum type="alphaLcPeriod"/>
            </a:pPr>
            <a:r>
              <a:rPr lang="en-US" sz="2200" dirty="0"/>
              <a:t>43</a:t>
            </a:r>
          </a:p>
          <a:p>
            <a:pPr marL="457200" lvl="0" indent="-457200">
              <a:buFont typeface="+mj-lt"/>
              <a:buAutoNum type="alphaLcPeriod"/>
            </a:pPr>
            <a:r>
              <a:rPr lang="en-US" sz="2200" dirty="0"/>
              <a:t>39</a:t>
            </a:r>
          </a:p>
          <a:p>
            <a:pPr marL="457200" lvl="0" indent="-457200">
              <a:buFont typeface="+mj-lt"/>
              <a:buAutoNum type="alphaLcPeriod"/>
            </a:pPr>
            <a:r>
              <a:rPr lang="en-US" sz="2200" dirty="0"/>
              <a:t>2</a:t>
            </a:r>
          </a:p>
        </p:txBody>
      </p:sp>
      <p:graphicFrame>
        <p:nvGraphicFramePr>
          <p:cNvPr id="12" name="Object 11"/>
          <p:cNvGraphicFramePr>
            <a:graphicFrameLocks noChangeAspect="1"/>
          </p:cNvGraphicFramePr>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name="Equation" r:id="rId2" imgW="114120" imgH="177480" progId="Equation.DSMT4">
                  <p:embed/>
                </p:oleObj>
              </mc:Choice>
              <mc:Fallback>
                <p:oleObj name="Equation" r:id="rId2" imgW="114120" imgH="177480" progId="Equation.DSMT4">
                  <p:embed/>
                  <p:pic>
                    <p:nvPicPr>
                      <p:cNvPr id="12"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33401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Equation.DSMT4">
                  <p:embed/>
                </p:oleObj>
              </mc:Choice>
              <mc:Fallback>
                <p:oleObj name="Equation" r:id="rId4" imgW="114120" imgH="177480" progId="Equation.DSMT4">
                  <p:embed/>
                  <p:pic>
                    <p:nvPicPr>
                      <p:cNvPr id="13" name="Object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33401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9">
            <a:extLst>
              <a:ext uri="{FF2B5EF4-FFF2-40B4-BE49-F238E27FC236}">
                <a16:creationId xmlns:a16="http://schemas.microsoft.com/office/drawing/2014/main" id="{BAD98C59-CCC0-49FB-9681-1E8CA77073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082"/>
            <a:ext cx="1371600" cy="685801"/>
          </a:xfrm>
          <a:prstGeom prst="rect">
            <a:avLst/>
          </a:prstGeom>
        </p:spPr>
      </p:pic>
      <p:sp>
        <p:nvSpPr>
          <p:cNvPr id="3" name="Footer Placeholder 2">
            <a:extLst>
              <a:ext uri="{FF2B5EF4-FFF2-40B4-BE49-F238E27FC236}">
                <a16:creationId xmlns:a16="http://schemas.microsoft.com/office/drawing/2014/main" id="{1B12B5B7-DFEE-42A1-BBC5-A72FA68A2F2D}"/>
              </a:ext>
            </a:extLst>
          </p:cNvPr>
          <p:cNvSpPr>
            <a:spLocks noGrp="1"/>
          </p:cNvSpPr>
          <p:nvPr>
            <p:ph type="ftr" sz="quarter" idx="11"/>
          </p:nvPr>
        </p:nvSpPr>
        <p:spPr/>
        <p:txBody>
          <a:bodyPr/>
          <a:lstStyle/>
          <a:p>
            <a:r>
              <a:rPr lang="en-US"/>
              <a:t>Faculty Name   Kunti Mishra   Unit IV</a:t>
            </a:r>
            <a:endParaRPr lang="en-US" dirty="0"/>
          </a:p>
        </p:txBody>
      </p:sp>
      <p:sp>
        <p:nvSpPr>
          <p:cNvPr id="2" name="Date Placeholder 1">
            <a:extLst>
              <a:ext uri="{FF2B5EF4-FFF2-40B4-BE49-F238E27FC236}">
                <a16:creationId xmlns:a16="http://schemas.microsoft.com/office/drawing/2014/main" id="{680CD52E-FEA2-4D6A-877B-918FFF3A4A14}"/>
              </a:ext>
            </a:extLst>
          </p:cNvPr>
          <p:cNvSpPr>
            <a:spLocks noGrp="1"/>
          </p:cNvSpPr>
          <p:nvPr>
            <p:ph type="dt" sz="half" idx="10"/>
          </p:nvPr>
        </p:nvSpPr>
        <p:spPr/>
        <p:txBody>
          <a:bodyPr/>
          <a:lstStyle/>
          <a:p>
            <a:fld id="{680C08B1-1004-4C30-A897-2F3553343EB2}" type="datetime1">
              <a:rPr lang="en-US" smtClean="0"/>
              <a:t>1/6/2023</a:t>
            </a:fld>
            <a:endParaRPr lang="en-US"/>
          </a:p>
        </p:txBody>
      </p:sp>
    </p:spTree>
    <p:extLst>
      <p:ext uri="{BB962C8B-B14F-4D97-AF65-F5344CB8AC3E}">
        <p14:creationId xmlns:p14="http://schemas.microsoft.com/office/powerpoint/2010/main" val="286472025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Glossary(CO4)</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11" name="Content Placeholder 10"/>
          <p:cNvSpPr>
            <a:spLocks noGrp="1"/>
          </p:cNvSpPr>
          <p:nvPr>
            <p:ph idx="1"/>
          </p:nvPr>
        </p:nvSpPr>
        <p:spPr>
          <a:xfrm>
            <a:off x="457200" y="1066800"/>
            <a:ext cx="8229600" cy="5059363"/>
          </a:xfrm>
        </p:spPr>
        <p:txBody>
          <a:bodyPr>
            <a:noAutofit/>
          </a:bodyPr>
          <a:lstStyle/>
          <a:p>
            <a:pPr marL="0" lvl="0" indent="0">
              <a:buNone/>
            </a:pPr>
            <a:r>
              <a:rPr lang="en-US" sz="2200" dirty="0"/>
              <a:t>Q2.In 800 families with 4 children each ,how many families would be expected to have </a:t>
            </a:r>
          </a:p>
          <a:p>
            <a:pPr marL="514350" lvl="0" indent="-514350">
              <a:buFont typeface="+mj-lt"/>
              <a:buAutoNum type="romanLcPeriod"/>
            </a:pPr>
            <a:r>
              <a:rPr lang="en-US" sz="2200" dirty="0"/>
              <a:t>2 boys and 2 girls </a:t>
            </a:r>
          </a:p>
          <a:p>
            <a:pPr marL="514350" lvl="0" indent="-514350">
              <a:buFont typeface="+mj-lt"/>
              <a:buAutoNum type="romanLcPeriod"/>
            </a:pPr>
            <a:r>
              <a:rPr lang="en-US" sz="2200" dirty="0"/>
              <a:t>No girl</a:t>
            </a:r>
          </a:p>
          <a:p>
            <a:pPr marL="514350" lvl="0" indent="-514350">
              <a:buFont typeface="+mj-lt"/>
              <a:buAutoNum type="romanLcPeriod"/>
            </a:pPr>
            <a:r>
              <a:rPr lang="en-US" sz="2200" dirty="0"/>
              <a:t>At least one boy</a:t>
            </a:r>
          </a:p>
          <a:p>
            <a:pPr marL="514350" lvl="0" indent="-514350">
              <a:buFont typeface="+mj-lt"/>
              <a:buAutoNum type="romanLcPeriod"/>
            </a:pPr>
            <a:r>
              <a:rPr lang="en-US" sz="2200" dirty="0"/>
              <a:t>At most two girls (Assume equal probabilities for boys and girls)</a:t>
            </a:r>
          </a:p>
          <a:p>
            <a:pPr marL="0" lvl="0" indent="0">
              <a:buNone/>
            </a:pPr>
            <a:r>
              <a:rPr lang="en-US" sz="2200" dirty="0"/>
              <a:t>Pick the correct option from glossary</a:t>
            </a:r>
          </a:p>
          <a:p>
            <a:pPr marL="457200" lvl="0" indent="-457200">
              <a:buFont typeface="+mj-lt"/>
              <a:buAutoNum type="alphaLcPeriod"/>
            </a:pPr>
            <a:r>
              <a:rPr lang="en-US" sz="2200" dirty="0"/>
              <a:t>750</a:t>
            </a:r>
          </a:p>
          <a:p>
            <a:pPr marL="457200" lvl="0" indent="-457200">
              <a:buFont typeface="+mj-lt"/>
              <a:buAutoNum type="alphaLcPeriod"/>
            </a:pPr>
            <a:r>
              <a:rPr lang="en-US" sz="2200" dirty="0"/>
              <a:t>550</a:t>
            </a:r>
          </a:p>
          <a:p>
            <a:pPr marL="457200" lvl="0" indent="-457200">
              <a:buFont typeface="+mj-lt"/>
              <a:buAutoNum type="alphaLcPeriod"/>
            </a:pPr>
            <a:r>
              <a:rPr lang="en-US" sz="2200" dirty="0"/>
              <a:t>50</a:t>
            </a:r>
          </a:p>
          <a:p>
            <a:pPr marL="457200" lvl="0" indent="-457200">
              <a:buFont typeface="+mj-lt"/>
              <a:buAutoNum type="alphaLcPeriod"/>
            </a:pPr>
            <a:r>
              <a:rPr lang="en-US" sz="2200" dirty="0"/>
              <a:t>300</a:t>
            </a:r>
          </a:p>
          <a:p>
            <a:pPr marL="0" indent="0">
              <a:buNone/>
            </a:pPr>
            <a:endParaRPr lang="en-US" sz="2200" dirty="0"/>
          </a:p>
          <a:p>
            <a:pPr marL="0" indent="0" algn="just">
              <a:buNone/>
            </a:pPr>
            <a:endParaRPr lang="en-US" sz="2200" dirty="0"/>
          </a:p>
        </p:txBody>
      </p:sp>
      <p:graphicFrame>
        <p:nvGraphicFramePr>
          <p:cNvPr id="12" name="Object 11"/>
          <p:cNvGraphicFramePr>
            <a:graphicFrameLocks noChangeAspect="1"/>
          </p:cNvGraphicFramePr>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name="Equation" r:id="rId2" imgW="114120" imgH="177480" progId="Equation.DSMT4">
                  <p:embed/>
                </p:oleObj>
              </mc:Choice>
              <mc:Fallback>
                <p:oleObj name="Equation" r:id="rId2" imgW="114120" imgH="177480" progId="Equation.DSMT4">
                  <p:embed/>
                  <p:pic>
                    <p:nvPicPr>
                      <p:cNvPr id="12"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33401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Equation.DSMT4">
                  <p:embed/>
                </p:oleObj>
              </mc:Choice>
              <mc:Fallback>
                <p:oleObj name="Equation" r:id="rId4" imgW="114120" imgH="177480" progId="Equation.DSMT4">
                  <p:embed/>
                  <p:pic>
                    <p:nvPicPr>
                      <p:cNvPr id="13" name="Object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33401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9">
            <a:extLst>
              <a:ext uri="{FF2B5EF4-FFF2-40B4-BE49-F238E27FC236}">
                <a16:creationId xmlns:a16="http://schemas.microsoft.com/office/drawing/2014/main" id="{3C6E92B2-7BB1-4D43-8344-D6D7F8BCE8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082"/>
            <a:ext cx="1371600" cy="685801"/>
          </a:xfrm>
          <a:prstGeom prst="rect">
            <a:avLst/>
          </a:prstGeom>
        </p:spPr>
      </p:pic>
      <p:sp>
        <p:nvSpPr>
          <p:cNvPr id="3" name="Footer Placeholder 2">
            <a:extLst>
              <a:ext uri="{FF2B5EF4-FFF2-40B4-BE49-F238E27FC236}">
                <a16:creationId xmlns:a16="http://schemas.microsoft.com/office/drawing/2014/main" id="{CE01EF06-AB8E-4A1C-BF71-2217D0883CF9}"/>
              </a:ext>
            </a:extLst>
          </p:cNvPr>
          <p:cNvSpPr>
            <a:spLocks noGrp="1"/>
          </p:cNvSpPr>
          <p:nvPr>
            <p:ph type="ftr" sz="quarter" idx="11"/>
          </p:nvPr>
        </p:nvSpPr>
        <p:spPr/>
        <p:txBody>
          <a:bodyPr/>
          <a:lstStyle/>
          <a:p>
            <a:r>
              <a:rPr lang="en-US"/>
              <a:t>Faculty Name   Kunti Mishra   Unit IV</a:t>
            </a:r>
            <a:endParaRPr lang="en-US" dirty="0"/>
          </a:p>
        </p:txBody>
      </p:sp>
      <p:sp>
        <p:nvSpPr>
          <p:cNvPr id="2" name="Date Placeholder 1">
            <a:extLst>
              <a:ext uri="{FF2B5EF4-FFF2-40B4-BE49-F238E27FC236}">
                <a16:creationId xmlns:a16="http://schemas.microsoft.com/office/drawing/2014/main" id="{2C722E16-30D0-4387-9359-EF24FF344717}"/>
              </a:ext>
            </a:extLst>
          </p:cNvPr>
          <p:cNvSpPr>
            <a:spLocks noGrp="1"/>
          </p:cNvSpPr>
          <p:nvPr>
            <p:ph type="dt" sz="half" idx="10"/>
          </p:nvPr>
        </p:nvSpPr>
        <p:spPr/>
        <p:txBody>
          <a:bodyPr/>
          <a:lstStyle/>
          <a:p>
            <a:fld id="{3C31A74F-3DA6-40A6-AA5A-49363FCA21E8}" type="datetime1">
              <a:rPr lang="en-US" smtClean="0"/>
              <a:t>1/6/2023</a:t>
            </a:fld>
            <a:endParaRPr lang="en-US"/>
          </a:p>
        </p:txBody>
      </p:sp>
    </p:spTree>
    <p:extLst>
      <p:ext uri="{BB962C8B-B14F-4D97-AF65-F5344CB8AC3E}">
        <p14:creationId xmlns:p14="http://schemas.microsoft.com/office/powerpoint/2010/main" val="188079311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98</a:t>
            </a:fld>
            <a:endParaRPr lang="en-US"/>
          </a:p>
        </p:txBody>
      </p:sp>
      <p:sp>
        <p:nvSpPr>
          <p:cNvPr id="7" name="Title 1"/>
          <p:cNvSpPr txBox="1">
            <a:spLocks/>
          </p:cNvSpPr>
          <p:nvPr/>
        </p:nvSpPr>
        <p:spPr>
          <a:xfrm>
            <a:off x="1371600" y="-65314"/>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Old Question Papers</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11" name="Content Placeholder 10"/>
          <p:cNvSpPr>
            <a:spLocks noGrp="1"/>
          </p:cNvSpPr>
          <p:nvPr>
            <p:ph idx="1"/>
          </p:nvPr>
        </p:nvSpPr>
        <p:spPr>
          <a:xfrm>
            <a:off x="457200" y="1066800"/>
            <a:ext cx="8229600" cy="5059363"/>
          </a:xfrm>
        </p:spPr>
        <p:txBody>
          <a:bodyPr>
            <a:noAutofit/>
          </a:bodyPr>
          <a:lstStyle/>
          <a:p>
            <a:pPr marL="0" indent="0">
              <a:buNone/>
            </a:pPr>
            <a:r>
              <a:rPr lang="en-US" sz="2400" dirty="0">
                <a:hlinkClick r:id="rId2"/>
              </a:rPr>
              <a:t>First Sessional Set-1 (CSE,IT,CS,ECE,IOT).docx</a:t>
            </a:r>
            <a:endParaRPr lang="en-US" sz="2400" dirty="0"/>
          </a:p>
          <a:p>
            <a:pPr marL="0" indent="0">
              <a:buNone/>
            </a:pPr>
            <a:r>
              <a:rPr lang="en-US" sz="2400" dirty="0">
                <a:hlinkClick r:id="rId3"/>
              </a:rPr>
              <a:t>Second Sessional Set-2 (CSE,IT,CS,ECE,IOT).docx</a:t>
            </a:r>
            <a:endParaRPr lang="en-US" sz="2400" dirty="0"/>
          </a:p>
          <a:p>
            <a:pPr marL="0" indent="0">
              <a:buNone/>
            </a:pPr>
            <a:r>
              <a:rPr lang="en-IN" sz="2400" dirty="0">
                <a:hlinkClick r:id="rId4"/>
              </a:rPr>
              <a:t>Maths IV PUT.docx</a:t>
            </a:r>
            <a:endParaRPr lang="en-IN" sz="2400" dirty="0"/>
          </a:p>
          <a:p>
            <a:pPr marL="0" indent="0">
              <a:buNone/>
            </a:pPr>
            <a:r>
              <a:rPr lang="en-IN" sz="2400" dirty="0">
                <a:hlinkClick r:id="rId5"/>
              </a:rPr>
              <a:t>Maths IV final paper_2022.pdf</a:t>
            </a:r>
            <a:endParaRPr lang="en-IN" sz="2400" dirty="0"/>
          </a:p>
        </p:txBody>
      </p:sp>
      <p:graphicFrame>
        <p:nvGraphicFramePr>
          <p:cNvPr id="12" name="Object 11"/>
          <p:cNvGraphicFramePr>
            <a:graphicFrameLocks noChangeAspect="1"/>
          </p:cNvGraphicFramePr>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name="Equation" r:id="rId6" imgW="114120" imgH="177480" progId="Equation.DSMT4">
                  <p:embed/>
                </p:oleObj>
              </mc:Choice>
              <mc:Fallback>
                <p:oleObj name="Equation" r:id="rId6" imgW="114120" imgH="177480" progId="Equation.DSMT4">
                  <p:embed/>
                  <p:pic>
                    <p:nvPicPr>
                      <p:cNvPr id="12"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14850" y="33401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name="Equation" r:id="rId8" imgW="114120" imgH="177480" progId="Equation.DSMT4">
                  <p:embed/>
                </p:oleObj>
              </mc:Choice>
              <mc:Fallback>
                <p:oleObj name="Equation" r:id="rId8" imgW="114120" imgH="177480" progId="Equation.DSMT4">
                  <p:embed/>
                  <p:pic>
                    <p:nvPicPr>
                      <p:cNvPr id="13"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14850" y="33401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9">
            <a:extLst>
              <a:ext uri="{FF2B5EF4-FFF2-40B4-BE49-F238E27FC236}">
                <a16:creationId xmlns:a16="http://schemas.microsoft.com/office/drawing/2014/main" id="{8D1C03A9-5BC8-4EA7-9304-B2D9EEEE47E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5082"/>
            <a:ext cx="1371600" cy="685801"/>
          </a:xfrm>
          <a:prstGeom prst="rect">
            <a:avLst/>
          </a:prstGeom>
        </p:spPr>
      </p:pic>
      <p:sp>
        <p:nvSpPr>
          <p:cNvPr id="3" name="Footer Placeholder 2">
            <a:extLst>
              <a:ext uri="{FF2B5EF4-FFF2-40B4-BE49-F238E27FC236}">
                <a16:creationId xmlns:a16="http://schemas.microsoft.com/office/drawing/2014/main" id="{336B65A6-C7C6-4960-BFE5-30B2AB2A802E}"/>
              </a:ext>
            </a:extLst>
          </p:cNvPr>
          <p:cNvSpPr>
            <a:spLocks noGrp="1"/>
          </p:cNvSpPr>
          <p:nvPr>
            <p:ph type="ftr" sz="quarter" idx="11"/>
          </p:nvPr>
        </p:nvSpPr>
        <p:spPr/>
        <p:txBody>
          <a:bodyPr/>
          <a:lstStyle/>
          <a:p>
            <a:r>
              <a:rPr lang="en-US"/>
              <a:t>Faculty Name   Kunti Mishra   Unit IV</a:t>
            </a:r>
            <a:endParaRPr lang="en-US" dirty="0"/>
          </a:p>
        </p:txBody>
      </p:sp>
      <p:sp>
        <p:nvSpPr>
          <p:cNvPr id="2" name="Date Placeholder 1">
            <a:extLst>
              <a:ext uri="{FF2B5EF4-FFF2-40B4-BE49-F238E27FC236}">
                <a16:creationId xmlns:a16="http://schemas.microsoft.com/office/drawing/2014/main" id="{0DD42756-39DA-4137-B279-5D34DC7E191C}"/>
              </a:ext>
            </a:extLst>
          </p:cNvPr>
          <p:cNvSpPr>
            <a:spLocks noGrp="1"/>
          </p:cNvSpPr>
          <p:nvPr>
            <p:ph type="dt" sz="half" idx="10"/>
          </p:nvPr>
        </p:nvSpPr>
        <p:spPr/>
        <p:txBody>
          <a:bodyPr/>
          <a:lstStyle/>
          <a:p>
            <a:fld id="{DB23A3AB-09BC-4C47-8A1A-C20DA9B1A30A}" type="datetime1">
              <a:rPr lang="en-US" smtClean="0"/>
              <a:t>1/6/2023</a:t>
            </a:fld>
            <a:endParaRPr lang="en-US"/>
          </a:p>
        </p:txBody>
      </p:sp>
    </p:spTree>
    <p:extLst>
      <p:ext uri="{BB962C8B-B14F-4D97-AF65-F5344CB8AC3E}">
        <p14:creationId xmlns:p14="http://schemas.microsoft.com/office/powerpoint/2010/main" val="128932498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99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University Expected question(CO4)</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mc:AlternateContent xmlns:mc="http://schemas.openxmlformats.org/markup-compatibility/2006" xmlns:a14="http://schemas.microsoft.com/office/drawing/2010/main">
        <mc:Choice Requires="a14">
          <p:sp>
            <p:nvSpPr>
              <p:cNvPr id="11" name="Content Placeholder 10"/>
              <p:cNvSpPr>
                <a:spLocks noGrp="1"/>
              </p:cNvSpPr>
              <p:nvPr>
                <p:ph idx="1"/>
              </p:nvPr>
            </p:nvSpPr>
            <p:spPr>
              <a:xfrm>
                <a:off x="457200" y="1066800"/>
                <a:ext cx="8229600" cy="5059363"/>
              </a:xfrm>
            </p:spPr>
            <p:txBody>
              <a:bodyPr>
                <a:noAutofit/>
              </a:bodyPr>
              <a:lstStyle/>
              <a:p>
                <a:pPr marL="0" lvl="0" indent="0">
                  <a:buNone/>
                </a:pPr>
                <a:r>
                  <a:rPr lang="en-US" sz="2400" dirty="0"/>
                  <a:t>Q1. Find the mean and variance of the binomial distribution. </a:t>
                </a:r>
              </a:p>
              <a:p>
                <a:pPr marL="0" lvl="0" indent="0">
                  <a:buNone/>
                </a:pPr>
                <a:r>
                  <a:rPr lang="en-US" sz="2400" dirty="0"/>
                  <a:t>Q2. If the probability of hitting a target is 10% and 10 shots are fired independently. What is the probability that the target will be hit at least once?					 	</a:t>
                </a:r>
              </a:p>
              <a:p>
                <a:pPr marL="0" lvl="0" indent="0">
                  <a:buNone/>
                </a:pPr>
                <a:r>
                  <a:rPr lang="en-US" sz="2400" dirty="0"/>
                  <a:t>Q3. If there are 3 misprints in a book of 1000 pages find the probability that a given page will contain</a:t>
                </a:r>
              </a:p>
              <a:p>
                <a:pPr marL="514350" lvl="0" indent="-514350">
                  <a:buFont typeface="+mj-lt"/>
                  <a:buAutoNum type="romanLcPeriod"/>
                </a:pPr>
                <a:r>
                  <a:rPr lang="en-US" sz="2400" dirty="0"/>
                  <a:t>No misprint</a:t>
                </a:r>
              </a:p>
              <a:p>
                <a:pPr marL="514350" lvl="0" indent="-514350">
                  <a:buFont typeface="+mj-lt"/>
                  <a:buAutoNum type="romanLcPeriod"/>
                </a:pPr>
                <a:r>
                  <a:rPr lang="en-US" sz="2400" dirty="0"/>
                  <a:t>More than 2 misprints</a:t>
                </a:r>
              </a:p>
              <a:p>
                <a:pPr marL="0" lvl="0" indent="0">
                  <a:buNone/>
                </a:pPr>
                <a:r>
                  <a:rPr lang="en-US" sz="2400" dirty="0"/>
                  <a:t>Q4</a:t>
                </a:r>
                <a:r>
                  <a:rPr lang="en-US" sz="2400" b="1" dirty="0"/>
                  <a:t>. </a:t>
                </a:r>
                <a:r>
                  <a:rPr lang="en-US" sz="2400" dirty="0"/>
                  <a:t>If the heights of 300 students are normally distributed with mean 64.5 inches and standard deviation 3.3 inches. Find the height below which 99% of the student lie. </a:t>
                </a:r>
              </a:p>
              <a:p>
                <a:pPr marL="0" indent="0">
                  <a:buNone/>
                </a:pPr>
                <a:r>
                  <a:rPr lang="en-US" sz="2400" dirty="0"/>
                  <a:t>(Given that </a:t>
                </a:r>
                <a14:m>
                  <m:oMath xmlns:m="http://schemas.openxmlformats.org/officeDocument/2006/math">
                    <m:r>
                      <a:rPr lang="en-US" sz="2400" i="1">
                        <a:latin typeface="Cambria Math"/>
                      </a:rPr>
                      <m:t>𝜙</m:t>
                    </m:r>
                    <m:d>
                      <m:dPr>
                        <m:ctrlPr>
                          <a:rPr lang="en-US" sz="2400" i="1">
                            <a:latin typeface="Cambria Math" panose="02040503050406030204" pitchFamily="18" charset="0"/>
                          </a:rPr>
                        </m:ctrlPr>
                      </m:dPr>
                      <m:e>
                        <m:r>
                          <a:rPr lang="en-US" sz="2400" i="1">
                            <a:latin typeface="Cambria Math"/>
                          </a:rPr>
                          <m:t>𝑧</m:t>
                        </m:r>
                      </m:e>
                    </m:d>
                    <m:r>
                      <a:rPr lang="en-US" sz="2400" i="1">
                        <a:latin typeface="Cambria Math"/>
                      </a:rPr>
                      <m:t>=</m:t>
                    </m:r>
                    <m:f>
                      <m:fPr>
                        <m:ctrlPr>
                          <a:rPr lang="en-US" sz="2400" i="1">
                            <a:latin typeface="Cambria Math" panose="02040503050406030204" pitchFamily="18" charset="0"/>
                          </a:rPr>
                        </m:ctrlPr>
                      </m:fPr>
                      <m:num>
                        <m:r>
                          <a:rPr lang="en-US" sz="2400" i="1">
                            <a:latin typeface="Cambria Math"/>
                          </a:rPr>
                          <m:t>1</m:t>
                        </m:r>
                      </m:num>
                      <m:den>
                        <m:rad>
                          <m:radPr>
                            <m:degHide m:val="on"/>
                            <m:ctrlPr>
                              <a:rPr lang="en-US" sz="2400" i="1">
                                <a:latin typeface="Cambria Math" panose="02040503050406030204" pitchFamily="18" charset="0"/>
                              </a:rPr>
                            </m:ctrlPr>
                          </m:radPr>
                          <m:deg/>
                          <m:e>
                            <m:r>
                              <a:rPr lang="en-US" sz="2400" i="1">
                                <a:latin typeface="Cambria Math"/>
                              </a:rPr>
                              <m:t>2</m:t>
                            </m:r>
                            <m:r>
                              <a:rPr lang="en-US" sz="2400" i="1">
                                <a:latin typeface="Cambria Math"/>
                              </a:rPr>
                              <m:t>𝜋</m:t>
                            </m:r>
                          </m:e>
                        </m:rad>
                      </m:den>
                    </m:f>
                    <m:nary>
                      <m:naryPr>
                        <m:limLoc m:val="subSup"/>
                        <m:ctrlPr>
                          <a:rPr lang="en-US" sz="2400" i="1">
                            <a:latin typeface="Cambria Math" panose="02040503050406030204" pitchFamily="18" charset="0"/>
                          </a:rPr>
                        </m:ctrlPr>
                      </m:naryPr>
                      <m:sub>
                        <m:r>
                          <a:rPr lang="en-US" sz="2400" i="1">
                            <a:latin typeface="Cambria Math"/>
                          </a:rPr>
                          <m:t>0</m:t>
                        </m:r>
                      </m:sub>
                      <m:sup>
                        <m:r>
                          <a:rPr lang="en-US" sz="2400" i="1">
                            <a:latin typeface="Cambria Math"/>
                          </a:rPr>
                          <m:t>𝑧</m:t>
                        </m:r>
                      </m:sup>
                      <m:e>
                        <m:sSup>
                          <m:sSupPr>
                            <m:ctrlPr>
                              <a:rPr lang="en-US" sz="2400" i="1">
                                <a:latin typeface="Cambria Math" panose="02040503050406030204" pitchFamily="18" charset="0"/>
                              </a:rPr>
                            </m:ctrlPr>
                          </m:sSupPr>
                          <m:e>
                            <m:r>
                              <a:rPr lang="en-US" sz="2400" i="1">
                                <a:latin typeface="Cambria Math"/>
                              </a:rPr>
                              <m:t>𝑒</m:t>
                            </m:r>
                          </m:e>
                          <m:sup>
                            <m:r>
                              <a:rPr lang="en-US" sz="2400" i="1">
                                <a:latin typeface="Cambria Math"/>
                              </a:rPr>
                              <m:t>−</m:t>
                            </m:r>
                            <m:f>
                              <m:fPr>
                                <m:type m:val="lin"/>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r>
                                      <a:rPr lang="en-US" sz="2400" i="1">
                                        <a:latin typeface="Cambria Math"/>
                                      </a:rPr>
                                      <m:t>𝑧</m:t>
                                    </m:r>
                                  </m:e>
                                  <m:sup>
                                    <m:r>
                                      <a:rPr lang="en-US" sz="2400" i="1">
                                        <a:latin typeface="Cambria Math"/>
                                      </a:rPr>
                                      <m:t>2</m:t>
                                    </m:r>
                                  </m:sup>
                                </m:sSup>
                              </m:num>
                              <m:den>
                                <m:r>
                                  <a:rPr lang="en-US" sz="2400" i="1">
                                    <a:latin typeface="Cambria Math"/>
                                  </a:rPr>
                                  <m:t>2</m:t>
                                </m:r>
                              </m:den>
                            </m:f>
                          </m:sup>
                        </m:sSup>
                        <m:r>
                          <a:rPr lang="en-US" sz="2400" i="1">
                            <a:latin typeface="Cambria Math"/>
                          </a:rPr>
                          <m:t>𝑑𝑧</m:t>
                        </m:r>
                      </m:e>
                    </m:nary>
                    <m:r>
                      <a:rPr lang="en-US" sz="2400" i="1">
                        <a:latin typeface="Cambria Math"/>
                      </a:rPr>
                      <m:t>, </m:t>
                    </m:r>
                    <m:r>
                      <a:rPr lang="en-US" sz="2400" i="1">
                        <a:latin typeface="Cambria Math"/>
                      </a:rPr>
                      <m:t>𝜙</m:t>
                    </m:r>
                    <m:d>
                      <m:dPr>
                        <m:ctrlPr>
                          <a:rPr lang="en-US" sz="2400" i="1">
                            <a:latin typeface="Cambria Math" panose="02040503050406030204" pitchFamily="18" charset="0"/>
                          </a:rPr>
                        </m:ctrlPr>
                      </m:dPr>
                      <m:e>
                        <m:r>
                          <a:rPr lang="en-US" sz="2400" i="1">
                            <a:latin typeface="Cambria Math"/>
                          </a:rPr>
                          <m:t>2.327</m:t>
                        </m:r>
                      </m:e>
                    </m:d>
                    <m:r>
                      <a:rPr lang="en-US" sz="2400" i="1">
                        <a:latin typeface="Cambria Math"/>
                      </a:rPr>
                      <m:t>=0.49</m:t>
                    </m:r>
                  </m:oMath>
                </a14:m>
                <a:r>
                  <a:rPr lang="en-US" sz="2400" dirty="0"/>
                  <a:t>). </a:t>
                </a:r>
                <a:r>
                  <a:rPr lang="en-US" sz="2400" b="1" dirty="0"/>
                  <a:t> </a:t>
                </a:r>
                <a:endParaRPr lang="en-US" sz="2400" dirty="0"/>
              </a:p>
              <a:p>
                <a:pPr marL="0" indent="0">
                  <a:buNone/>
                </a:pPr>
                <a:r>
                  <a:rPr lang="en-US" sz="2400" b="1" dirty="0"/>
                  <a:t>	</a:t>
                </a:r>
                <a:endParaRPr lang="en-US" sz="2400" dirty="0"/>
              </a:p>
            </p:txBody>
          </p:sp>
        </mc:Choice>
        <mc:Fallback xmlns="">
          <p:sp>
            <p:nvSpPr>
              <p:cNvPr id="11" name="Content Placeholder 10"/>
              <p:cNvSpPr>
                <a:spLocks noGrp="1" noRot="1" noChangeAspect="1" noMove="1" noResize="1" noEditPoints="1" noAdjustHandles="1" noChangeArrowheads="1" noChangeShapeType="1" noTextEdit="1"/>
              </p:cNvSpPr>
              <p:nvPr>
                <p:ph idx="1"/>
              </p:nvPr>
            </p:nvSpPr>
            <p:spPr>
              <a:xfrm>
                <a:off x="457200" y="1066800"/>
                <a:ext cx="8229600" cy="5059363"/>
              </a:xfrm>
              <a:blipFill>
                <a:blip r:embed="rId3"/>
                <a:stretch>
                  <a:fillRect l="-1185" t="-964" b="-2169"/>
                </a:stretch>
              </a:blipFill>
            </p:spPr>
            <p:txBody>
              <a:bodyPr/>
              <a:lstStyle/>
              <a:p>
                <a:r>
                  <a:rPr lang="en-IN">
                    <a:noFill/>
                  </a:rPr>
                  <a:t> </a:t>
                </a:r>
              </a:p>
            </p:txBody>
          </p:sp>
        </mc:Fallback>
      </mc:AlternateContent>
      <p:graphicFrame>
        <p:nvGraphicFramePr>
          <p:cNvPr id="12" name="Object 11"/>
          <p:cNvGraphicFramePr>
            <a:graphicFrameLocks noChangeAspect="1"/>
          </p:cNvGraphicFramePr>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Equation.DSMT4">
                  <p:embed/>
                </p:oleObj>
              </mc:Choice>
              <mc:Fallback>
                <p:oleObj name="Equation" r:id="rId4" imgW="114120" imgH="177480" progId="Equation.DSMT4">
                  <p:embed/>
                  <p:pic>
                    <p:nvPicPr>
                      <p:cNvPr id="12"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401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2"/>
          <p:cNvGraphicFramePr>
            <a:graphicFrameLocks noChangeAspect="1"/>
          </p:cNvGraphicFramePr>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name="Equation" r:id="rId6" imgW="114120" imgH="177480" progId="Equation.DSMT4">
                  <p:embed/>
                </p:oleObj>
              </mc:Choice>
              <mc:Fallback>
                <p:oleObj name="Equation" r:id="rId6" imgW="114120" imgH="177480" progId="Equation.DSMT4">
                  <p:embed/>
                  <p:pic>
                    <p:nvPicPr>
                      <p:cNvPr id="13"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401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9">
            <a:extLst>
              <a:ext uri="{FF2B5EF4-FFF2-40B4-BE49-F238E27FC236}">
                <a16:creationId xmlns:a16="http://schemas.microsoft.com/office/drawing/2014/main" id="{DD0F3338-BC7F-4A68-AE82-37256667DA0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5082"/>
            <a:ext cx="1371600" cy="685801"/>
          </a:xfrm>
          <a:prstGeom prst="rect">
            <a:avLst/>
          </a:prstGeom>
        </p:spPr>
      </p:pic>
      <p:sp>
        <p:nvSpPr>
          <p:cNvPr id="3" name="Footer Placeholder 2">
            <a:extLst>
              <a:ext uri="{FF2B5EF4-FFF2-40B4-BE49-F238E27FC236}">
                <a16:creationId xmlns:a16="http://schemas.microsoft.com/office/drawing/2014/main" id="{5CA7057B-8A93-4A18-9137-6CE99AA679EF}"/>
              </a:ext>
            </a:extLst>
          </p:cNvPr>
          <p:cNvSpPr>
            <a:spLocks noGrp="1"/>
          </p:cNvSpPr>
          <p:nvPr>
            <p:ph type="ftr" sz="quarter" idx="11"/>
          </p:nvPr>
        </p:nvSpPr>
        <p:spPr/>
        <p:txBody>
          <a:bodyPr/>
          <a:lstStyle/>
          <a:p>
            <a:r>
              <a:rPr lang="en-US"/>
              <a:t>Faculty Name   Kunti Mishra   Unit IV</a:t>
            </a:r>
            <a:endParaRPr lang="en-US" dirty="0"/>
          </a:p>
        </p:txBody>
      </p:sp>
      <p:sp>
        <p:nvSpPr>
          <p:cNvPr id="2" name="Date Placeholder 1">
            <a:extLst>
              <a:ext uri="{FF2B5EF4-FFF2-40B4-BE49-F238E27FC236}">
                <a16:creationId xmlns:a16="http://schemas.microsoft.com/office/drawing/2014/main" id="{2D321E6F-FE29-465E-B7FB-86393831A8B1}"/>
              </a:ext>
            </a:extLst>
          </p:cNvPr>
          <p:cNvSpPr>
            <a:spLocks noGrp="1"/>
          </p:cNvSpPr>
          <p:nvPr>
            <p:ph type="dt" sz="half" idx="10"/>
          </p:nvPr>
        </p:nvSpPr>
        <p:spPr/>
        <p:txBody>
          <a:bodyPr/>
          <a:lstStyle/>
          <a:p>
            <a:fld id="{60D22626-4510-46DE-8E97-F8EC3DD10FB3}" type="datetime1">
              <a:rPr lang="en-US" smtClean="0"/>
              <a:t>1/6/2023</a:t>
            </a:fld>
            <a:endParaRPr lang="en-US"/>
          </a:p>
        </p:txBody>
      </p:sp>
    </p:spTree>
    <p:extLst>
      <p:ext uri="{BB962C8B-B14F-4D97-AF65-F5344CB8AC3E}">
        <p14:creationId xmlns:p14="http://schemas.microsoft.com/office/powerpoint/2010/main" val="138901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1236</TotalTime>
  <Words>7833</Words>
  <Application>Microsoft Office PowerPoint</Application>
  <PresentationFormat>On-screen Show (4:3)</PresentationFormat>
  <Paragraphs>1376</Paragraphs>
  <Slides>103</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103</vt:i4>
      </vt:variant>
    </vt:vector>
  </HeadingPairs>
  <TitlesOfParts>
    <vt:vector size="110" baseType="lpstr">
      <vt:lpstr>Arial</vt:lpstr>
      <vt:lpstr>Calibri</vt:lpstr>
      <vt:lpstr>Cambria Math</vt:lpstr>
      <vt:lpstr>Times New Roman</vt:lpstr>
      <vt:lpstr>Wingdings</vt:lpstr>
      <vt:lpstr>Office Theme</vt:lpstr>
      <vt:lpstr>Equation</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Dr. Kunti Mishra</cp:lastModifiedBy>
  <cp:revision>157</cp:revision>
  <dcterms:created xsi:type="dcterms:W3CDTF">2006-08-16T00:00:00Z</dcterms:created>
  <dcterms:modified xsi:type="dcterms:W3CDTF">2023-01-06T09:24:38Z</dcterms:modified>
</cp:coreProperties>
</file>