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0"/>
  </p:notesMasterIdLst>
  <p:handoutMasterIdLst>
    <p:handoutMasterId r:id="rId161"/>
  </p:handoutMasterIdLst>
  <p:sldIdLst>
    <p:sldId id="256" r:id="rId2"/>
    <p:sldId id="705" r:id="rId3"/>
    <p:sldId id="643" r:id="rId4"/>
    <p:sldId id="649" r:id="rId5"/>
    <p:sldId id="654" r:id="rId6"/>
    <p:sldId id="258" r:id="rId7"/>
    <p:sldId id="259" r:id="rId8"/>
    <p:sldId id="651" r:id="rId9"/>
    <p:sldId id="268" r:id="rId10"/>
    <p:sldId id="679" r:id="rId11"/>
    <p:sldId id="652" r:id="rId12"/>
    <p:sldId id="653" r:id="rId13"/>
    <p:sldId id="840" r:id="rId14"/>
    <p:sldId id="648" r:id="rId15"/>
    <p:sldId id="646" r:id="rId16"/>
    <p:sldId id="707" r:id="rId17"/>
    <p:sldId id="708" r:id="rId18"/>
    <p:sldId id="709" r:id="rId19"/>
    <p:sldId id="710" r:id="rId20"/>
    <p:sldId id="711" r:id="rId21"/>
    <p:sldId id="712" r:id="rId22"/>
    <p:sldId id="713" r:id="rId23"/>
    <p:sldId id="714" r:id="rId24"/>
    <p:sldId id="715" r:id="rId25"/>
    <p:sldId id="716" r:id="rId26"/>
    <p:sldId id="717" r:id="rId27"/>
    <p:sldId id="718" r:id="rId28"/>
    <p:sldId id="719" r:id="rId29"/>
    <p:sldId id="720" r:id="rId30"/>
    <p:sldId id="721" r:id="rId31"/>
    <p:sldId id="722" r:id="rId32"/>
    <p:sldId id="723" r:id="rId33"/>
    <p:sldId id="724" r:id="rId34"/>
    <p:sldId id="725" r:id="rId35"/>
    <p:sldId id="726" r:id="rId36"/>
    <p:sldId id="727" r:id="rId37"/>
    <p:sldId id="728" r:id="rId38"/>
    <p:sldId id="729" r:id="rId39"/>
    <p:sldId id="730" r:id="rId40"/>
    <p:sldId id="731" r:id="rId41"/>
    <p:sldId id="732" r:id="rId42"/>
    <p:sldId id="733" r:id="rId43"/>
    <p:sldId id="734" r:id="rId44"/>
    <p:sldId id="735" r:id="rId45"/>
    <p:sldId id="736" r:id="rId46"/>
    <p:sldId id="737" r:id="rId47"/>
    <p:sldId id="738" r:id="rId48"/>
    <p:sldId id="739" r:id="rId49"/>
    <p:sldId id="740" r:id="rId50"/>
    <p:sldId id="741" r:id="rId51"/>
    <p:sldId id="742" r:id="rId52"/>
    <p:sldId id="743" r:id="rId53"/>
    <p:sldId id="744" r:id="rId54"/>
    <p:sldId id="745" r:id="rId55"/>
    <p:sldId id="746" r:id="rId56"/>
    <p:sldId id="747" r:id="rId57"/>
    <p:sldId id="748" r:id="rId58"/>
    <p:sldId id="749" r:id="rId59"/>
    <p:sldId id="750" r:id="rId60"/>
    <p:sldId id="751" r:id="rId61"/>
    <p:sldId id="752" r:id="rId62"/>
    <p:sldId id="753" r:id="rId63"/>
    <p:sldId id="754" r:id="rId64"/>
    <p:sldId id="755" r:id="rId65"/>
    <p:sldId id="756" r:id="rId66"/>
    <p:sldId id="757" r:id="rId67"/>
    <p:sldId id="758" r:id="rId68"/>
    <p:sldId id="759" r:id="rId69"/>
    <p:sldId id="760" r:id="rId70"/>
    <p:sldId id="761" r:id="rId71"/>
    <p:sldId id="762" r:id="rId72"/>
    <p:sldId id="763" r:id="rId73"/>
    <p:sldId id="764" r:id="rId74"/>
    <p:sldId id="765" r:id="rId75"/>
    <p:sldId id="766" r:id="rId76"/>
    <p:sldId id="767" r:id="rId77"/>
    <p:sldId id="768" r:id="rId78"/>
    <p:sldId id="769" r:id="rId79"/>
    <p:sldId id="770" r:id="rId80"/>
    <p:sldId id="771" r:id="rId81"/>
    <p:sldId id="772" r:id="rId82"/>
    <p:sldId id="773" r:id="rId83"/>
    <p:sldId id="774" r:id="rId84"/>
    <p:sldId id="775" r:id="rId85"/>
    <p:sldId id="776" r:id="rId86"/>
    <p:sldId id="777" r:id="rId87"/>
    <p:sldId id="778" r:id="rId88"/>
    <p:sldId id="779" r:id="rId89"/>
    <p:sldId id="780" r:id="rId90"/>
    <p:sldId id="781" r:id="rId91"/>
    <p:sldId id="782" r:id="rId92"/>
    <p:sldId id="783" r:id="rId93"/>
    <p:sldId id="784" r:id="rId94"/>
    <p:sldId id="785" r:id="rId95"/>
    <p:sldId id="786" r:id="rId96"/>
    <p:sldId id="787" r:id="rId97"/>
    <p:sldId id="788" r:id="rId98"/>
    <p:sldId id="789" r:id="rId99"/>
    <p:sldId id="790" r:id="rId100"/>
    <p:sldId id="791" r:id="rId101"/>
    <p:sldId id="792" r:id="rId102"/>
    <p:sldId id="793" r:id="rId103"/>
    <p:sldId id="794" r:id="rId104"/>
    <p:sldId id="795" r:id="rId105"/>
    <p:sldId id="796" r:id="rId106"/>
    <p:sldId id="797" r:id="rId107"/>
    <p:sldId id="798" r:id="rId108"/>
    <p:sldId id="799" r:id="rId109"/>
    <p:sldId id="800" r:id="rId110"/>
    <p:sldId id="801" r:id="rId111"/>
    <p:sldId id="802" r:id="rId112"/>
    <p:sldId id="803" r:id="rId113"/>
    <p:sldId id="804" r:id="rId114"/>
    <p:sldId id="805" r:id="rId115"/>
    <p:sldId id="806" r:id="rId116"/>
    <p:sldId id="807" r:id="rId117"/>
    <p:sldId id="808" r:id="rId118"/>
    <p:sldId id="809" r:id="rId119"/>
    <p:sldId id="810" r:id="rId120"/>
    <p:sldId id="811" r:id="rId121"/>
    <p:sldId id="812" r:id="rId122"/>
    <p:sldId id="813" r:id="rId123"/>
    <p:sldId id="814" r:id="rId124"/>
    <p:sldId id="815" r:id="rId125"/>
    <p:sldId id="816" r:id="rId126"/>
    <p:sldId id="817" r:id="rId127"/>
    <p:sldId id="818" r:id="rId128"/>
    <p:sldId id="819" r:id="rId129"/>
    <p:sldId id="820" r:id="rId130"/>
    <p:sldId id="821" r:id="rId131"/>
    <p:sldId id="822" r:id="rId132"/>
    <p:sldId id="823" r:id="rId133"/>
    <p:sldId id="824" r:id="rId134"/>
    <p:sldId id="825" r:id="rId135"/>
    <p:sldId id="826" r:id="rId136"/>
    <p:sldId id="831" r:id="rId137"/>
    <p:sldId id="830" r:id="rId138"/>
    <p:sldId id="829" r:id="rId139"/>
    <p:sldId id="828" r:id="rId140"/>
    <p:sldId id="827" r:id="rId141"/>
    <p:sldId id="836" r:id="rId142"/>
    <p:sldId id="837" r:id="rId143"/>
    <p:sldId id="838" r:id="rId144"/>
    <p:sldId id="839" r:id="rId145"/>
    <p:sldId id="834" r:id="rId146"/>
    <p:sldId id="833" r:id="rId147"/>
    <p:sldId id="851" r:id="rId148"/>
    <p:sldId id="852" r:id="rId149"/>
    <p:sldId id="853" r:id="rId150"/>
    <p:sldId id="846" r:id="rId151"/>
    <p:sldId id="848" r:id="rId152"/>
    <p:sldId id="849" r:id="rId153"/>
    <p:sldId id="850" r:id="rId154"/>
    <p:sldId id="845" r:id="rId155"/>
    <p:sldId id="844" r:id="rId156"/>
    <p:sldId id="854" r:id="rId157"/>
    <p:sldId id="842" r:id="rId158"/>
    <p:sldId id="855" r:id="rId1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660"/>
  </p:normalViewPr>
  <p:slideViewPr>
    <p:cSldViewPr>
      <p:cViewPr>
        <p:scale>
          <a:sx n="70" d="100"/>
          <a:sy n="70" d="100"/>
        </p:scale>
        <p:origin x="-1632" y="-3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308359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303562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 xmlns:p14="http://schemas.microsoft.com/office/powerpoint/2010/main" val="306661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 xmlns:p14="http://schemas.microsoft.com/office/powerpoint/2010/main" val="2520860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 xmlns:p14="http://schemas.microsoft.com/office/powerpoint/2010/main" val="252086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 xmlns:p14="http://schemas.microsoft.com/office/powerpoint/2010/main" val="2520860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5172" name="Slide Number Placeholder 3"/>
          <p:cNvSpPr>
            <a:spLocks noGrp="1" noChangeArrowheads="1"/>
          </p:cNvSpPr>
          <p:nvPr>
            <p:ph type="sldNum" sz="quarter" idx="5"/>
          </p:nvPr>
        </p:nvSpPr>
        <p:spPr bwMode="auto">
          <a:ln>
            <a:miter lim="800000"/>
            <a:headEnd/>
            <a:tailEnd/>
          </a:ln>
        </p:spPr>
        <p:txBody>
          <a:bodyPr/>
          <a:lstStyle/>
          <a:p>
            <a:pPr>
              <a:defRPr/>
            </a:pPr>
            <a:fld id="{3A196670-58F3-40DC-BF35-10A1753415F6}" type="slidenum">
              <a:rPr lang="en-US" altLang="en-US"/>
              <a:pPr>
                <a:defRPr/>
              </a:pPr>
              <a:t>8</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p:cNvSpPr>
            <a:spLocks noGrp="1"/>
          </p:cNvSpPr>
          <p:nvPr>
            <p:ph type="sldNum" sz="quarter" idx="5"/>
          </p:nvPr>
        </p:nvSpPr>
        <p:spPr bwMode="auto">
          <a:ln>
            <a:miter lim="800000"/>
            <a:headEnd/>
            <a:tailEnd/>
          </a:ln>
        </p:spPr>
        <p:txBody>
          <a:bodyPr/>
          <a:lstStyle/>
          <a:p>
            <a:pPr>
              <a:defRPr/>
            </a:pPr>
            <a:fld id="{3B744E4D-6D46-41F3-9729-415184D1894E}" type="slidenum">
              <a:rPr lang="en-US" altLang="en-US"/>
              <a:pPr>
                <a:defRPr/>
              </a:pPr>
              <a:t>11</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 xmlns:p14="http://schemas.microsoft.com/office/powerpoint/2010/main" val="252086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34BC2F-84DE-40E2-B1C7-52D16B040316}" type="datetime1">
              <a:rPr lang="en-US" smtClean="0"/>
              <a:t>1/13/2022</a:t>
            </a:fld>
            <a:endParaRPr lang="en-US"/>
          </a:p>
        </p:txBody>
      </p:sp>
      <p:sp>
        <p:nvSpPr>
          <p:cNvPr id="5" name="Footer Placeholder 4"/>
          <p:cNvSpPr>
            <a:spLocks noGrp="1"/>
          </p:cNvSpPr>
          <p:nvPr>
            <p:ph type="ftr" sz="quarter" idx="11"/>
          </p:nvPr>
        </p:nvSpPr>
        <p:spPr/>
        <p:txBody>
          <a:bodyPr/>
          <a:lstStyle/>
          <a:p>
            <a:r>
              <a:rPr lang="en-US" smtClean="0"/>
              <a:t>KANIKA              Microprocessor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801F3A-AAEE-4B00-898C-1965DEE19B22}" type="datetime1">
              <a:rPr lang="en-US" smtClean="0"/>
              <a:t>1/13/2022</a:t>
            </a:fld>
            <a:endParaRPr lang="en-US"/>
          </a:p>
        </p:txBody>
      </p:sp>
      <p:sp>
        <p:nvSpPr>
          <p:cNvPr id="5" name="Footer Placeholder 4"/>
          <p:cNvSpPr>
            <a:spLocks noGrp="1"/>
          </p:cNvSpPr>
          <p:nvPr>
            <p:ph type="ftr" sz="quarter" idx="11"/>
          </p:nvPr>
        </p:nvSpPr>
        <p:spPr/>
        <p:txBody>
          <a:bodyPr/>
          <a:lstStyle/>
          <a:p>
            <a:r>
              <a:rPr lang="en-US" smtClean="0"/>
              <a:t>KANIKA              Microprocessor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074C32-6877-4BD0-B853-610376DB2BC3}" type="datetime1">
              <a:rPr lang="en-US" smtClean="0"/>
              <a:t>1/13/2022</a:t>
            </a:fld>
            <a:endParaRPr lang="en-US"/>
          </a:p>
        </p:txBody>
      </p:sp>
      <p:sp>
        <p:nvSpPr>
          <p:cNvPr id="5" name="Footer Placeholder 4"/>
          <p:cNvSpPr>
            <a:spLocks noGrp="1"/>
          </p:cNvSpPr>
          <p:nvPr>
            <p:ph type="ftr" sz="quarter" idx="11"/>
          </p:nvPr>
        </p:nvSpPr>
        <p:spPr/>
        <p:txBody>
          <a:bodyPr/>
          <a:lstStyle/>
          <a:p>
            <a:r>
              <a:rPr lang="en-US" smtClean="0"/>
              <a:t>KANIKA              Microprocessor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76E4F0-AA3B-4BE8-98A1-232AF91BF1D6}" type="datetime1">
              <a:rPr lang="en-US" smtClean="0"/>
              <a:t>1/13/2022</a:t>
            </a:fld>
            <a:endParaRPr lang="en-US"/>
          </a:p>
        </p:txBody>
      </p:sp>
      <p:sp>
        <p:nvSpPr>
          <p:cNvPr id="5" name="Footer Placeholder 4"/>
          <p:cNvSpPr>
            <a:spLocks noGrp="1"/>
          </p:cNvSpPr>
          <p:nvPr>
            <p:ph type="ftr" sz="quarter" idx="11"/>
          </p:nvPr>
        </p:nvSpPr>
        <p:spPr/>
        <p:txBody>
          <a:bodyPr/>
          <a:lstStyle/>
          <a:p>
            <a:r>
              <a:rPr lang="en-US" smtClean="0"/>
              <a:t>KANIKA              Microprocessor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E3CE3-2448-4834-90D1-47C444902DF1}" type="datetime1">
              <a:rPr lang="en-US" smtClean="0"/>
              <a:t>1/13/2022</a:t>
            </a:fld>
            <a:endParaRPr lang="en-US"/>
          </a:p>
        </p:txBody>
      </p:sp>
      <p:sp>
        <p:nvSpPr>
          <p:cNvPr id="5" name="Footer Placeholder 4"/>
          <p:cNvSpPr>
            <a:spLocks noGrp="1"/>
          </p:cNvSpPr>
          <p:nvPr>
            <p:ph type="ftr" sz="quarter" idx="11"/>
          </p:nvPr>
        </p:nvSpPr>
        <p:spPr/>
        <p:txBody>
          <a:bodyPr/>
          <a:lstStyle/>
          <a:p>
            <a:r>
              <a:rPr lang="en-US" smtClean="0"/>
              <a:t>KANIKA              Microprocessor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E7392A-6937-4C83-B1A9-B2C7C3BEB23A}" type="datetime1">
              <a:rPr lang="en-US" smtClean="0"/>
              <a:t>1/13/2022</a:t>
            </a:fld>
            <a:endParaRPr lang="en-US"/>
          </a:p>
        </p:txBody>
      </p:sp>
      <p:sp>
        <p:nvSpPr>
          <p:cNvPr id="6" name="Footer Placeholder 5"/>
          <p:cNvSpPr>
            <a:spLocks noGrp="1"/>
          </p:cNvSpPr>
          <p:nvPr>
            <p:ph type="ftr" sz="quarter" idx="11"/>
          </p:nvPr>
        </p:nvSpPr>
        <p:spPr/>
        <p:txBody>
          <a:bodyPr/>
          <a:lstStyle/>
          <a:p>
            <a:r>
              <a:rPr lang="en-US" smtClean="0"/>
              <a:t>KANIKA              Microprocessor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AFCD05-DB46-4CE7-A74D-D81E42019069}" type="datetime1">
              <a:rPr lang="en-US" smtClean="0"/>
              <a:t>1/13/2022</a:t>
            </a:fld>
            <a:endParaRPr lang="en-US"/>
          </a:p>
        </p:txBody>
      </p:sp>
      <p:sp>
        <p:nvSpPr>
          <p:cNvPr id="8" name="Footer Placeholder 7"/>
          <p:cNvSpPr>
            <a:spLocks noGrp="1"/>
          </p:cNvSpPr>
          <p:nvPr>
            <p:ph type="ftr" sz="quarter" idx="11"/>
          </p:nvPr>
        </p:nvSpPr>
        <p:spPr/>
        <p:txBody>
          <a:bodyPr/>
          <a:lstStyle/>
          <a:p>
            <a:r>
              <a:rPr lang="en-US" smtClean="0"/>
              <a:t>KANIKA              Microprocessor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BD44A6-9863-43B3-97E7-854DD9D93139}" type="datetime1">
              <a:rPr lang="en-US" smtClean="0"/>
              <a:t>1/13/2022</a:t>
            </a:fld>
            <a:endParaRPr lang="en-US"/>
          </a:p>
        </p:txBody>
      </p:sp>
      <p:sp>
        <p:nvSpPr>
          <p:cNvPr id="4" name="Footer Placeholder 3"/>
          <p:cNvSpPr>
            <a:spLocks noGrp="1"/>
          </p:cNvSpPr>
          <p:nvPr>
            <p:ph type="ftr" sz="quarter" idx="11"/>
          </p:nvPr>
        </p:nvSpPr>
        <p:spPr/>
        <p:txBody>
          <a:bodyPr/>
          <a:lstStyle/>
          <a:p>
            <a:r>
              <a:rPr lang="en-US" smtClean="0"/>
              <a:t>KANIKA              Microprocessor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74C87-F44C-46A6-B5B5-490AA83C2D91}" type="datetime1">
              <a:rPr lang="en-US" smtClean="0"/>
              <a:t>1/13/2022</a:t>
            </a:fld>
            <a:endParaRPr lang="en-US"/>
          </a:p>
        </p:txBody>
      </p:sp>
      <p:sp>
        <p:nvSpPr>
          <p:cNvPr id="3" name="Footer Placeholder 2"/>
          <p:cNvSpPr>
            <a:spLocks noGrp="1"/>
          </p:cNvSpPr>
          <p:nvPr>
            <p:ph type="ftr" sz="quarter" idx="11"/>
          </p:nvPr>
        </p:nvSpPr>
        <p:spPr/>
        <p:txBody>
          <a:bodyPr/>
          <a:lstStyle/>
          <a:p>
            <a:r>
              <a:rPr lang="en-US" smtClean="0"/>
              <a:t>KANIKA              Microprocessor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E587C-CDD6-4CCB-9ED5-366B3712BA71}" type="datetime1">
              <a:rPr lang="en-US" smtClean="0"/>
              <a:t>1/13/2022</a:t>
            </a:fld>
            <a:endParaRPr lang="en-US"/>
          </a:p>
        </p:txBody>
      </p:sp>
      <p:sp>
        <p:nvSpPr>
          <p:cNvPr id="6" name="Footer Placeholder 5"/>
          <p:cNvSpPr>
            <a:spLocks noGrp="1"/>
          </p:cNvSpPr>
          <p:nvPr>
            <p:ph type="ftr" sz="quarter" idx="11"/>
          </p:nvPr>
        </p:nvSpPr>
        <p:spPr/>
        <p:txBody>
          <a:bodyPr/>
          <a:lstStyle/>
          <a:p>
            <a:r>
              <a:rPr lang="en-US" smtClean="0"/>
              <a:t>KANIKA              Microprocessor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1AD4DD-4D68-423C-90BF-DA91BBF015C8}" type="datetime1">
              <a:rPr lang="en-US" smtClean="0"/>
              <a:t>1/13/2022</a:t>
            </a:fld>
            <a:endParaRPr lang="en-US"/>
          </a:p>
        </p:txBody>
      </p:sp>
      <p:sp>
        <p:nvSpPr>
          <p:cNvPr id="6" name="Footer Placeholder 5"/>
          <p:cNvSpPr>
            <a:spLocks noGrp="1"/>
          </p:cNvSpPr>
          <p:nvPr>
            <p:ph type="ftr" sz="quarter" idx="11"/>
          </p:nvPr>
        </p:nvSpPr>
        <p:spPr/>
        <p:txBody>
          <a:bodyPr/>
          <a:lstStyle/>
          <a:p>
            <a:r>
              <a:rPr lang="en-US" smtClean="0"/>
              <a:t>KANIKA              Microprocessor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D4F7E-D391-494E-8B75-471F770C6D05}" type="datetime1">
              <a:rPr lang="en-US" smtClean="0"/>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KANIKA              Microprocessor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ekkoIeonyzg"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ekkoIeonyzg" TargetMode="Externa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CPgFscob2T8" TargetMode="Externa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youtube.com/watch?v=Bn0FhaaH6RA"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79icCUmqyPc" TargetMode="External"/><Relationship Id="rId5" Type="http://schemas.openxmlformats.org/officeDocument/2006/relationships/hyperlink" Target="https://www.youtube.com/watch?v=ekkoIeonyzg" TargetMode="External"/><Relationship Id="rId4" Type="http://schemas.openxmlformats.org/officeDocument/2006/relationships/hyperlink" Target="https://www.youtube.com/watch?v=iJmcgQRk048" TargetMode="Externa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ekkoIeonyz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ekkoIeonyzg"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ekkoIeonyzg"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17087"/>
          </a:xfrm>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latin typeface="Times New Roman" panose="02020603050405020304" pitchFamily="18" charset="0"/>
                <a:cs typeface="Times New Roman" panose="02020603050405020304" pitchFamily="18" charset="0"/>
              </a:rPr>
              <a:t>Noida Institute of Engineering and Technology, Greater Noida</a:t>
            </a:r>
          </a:p>
        </p:txBody>
      </p:sp>
      <p:sp>
        <p:nvSpPr>
          <p:cNvPr id="3" name="Subtitle 2"/>
          <p:cNvSpPr>
            <a:spLocks noGrp="1"/>
          </p:cNvSpPr>
          <p:nvPr>
            <p:ph type="subTitle" idx="1"/>
          </p:nvPr>
        </p:nvSpPr>
        <p:spPr>
          <a:xfrm>
            <a:off x="1752600" y="1121889"/>
            <a:ext cx="6400800" cy="1246662"/>
          </a:xfrm>
        </p:spPr>
        <p:style>
          <a:lnRef idx="2">
            <a:schemeClr val="accent5"/>
          </a:lnRef>
          <a:fillRef idx="1">
            <a:schemeClr val="lt1"/>
          </a:fillRef>
          <a:effectRef idx="0">
            <a:schemeClr val="accent5"/>
          </a:effectRef>
          <a:fontRef idx="minor">
            <a:schemeClr val="dk1"/>
          </a:fontRef>
        </p:style>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Microprocessor</a:t>
            </a:r>
          </a:p>
          <a:p>
            <a:r>
              <a:rPr lang="en-IN" sz="2800" b="1" i="0" u="none" strike="noStrike" baseline="0" dirty="0">
                <a:solidFill>
                  <a:schemeClr val="tx1"/>
                </a:solidFill>
                <a:latin typeface="Times New Roman" panose="02020603050405020304" pitchFamily="18" charset="0"/>
                <a:cs typeface="Times New Roman" panose="02020603050405020304" pitchFamily="18" charset="0"/>
              </a:rPr>
              <a:t>(ACSE0405)</a:t>
            </a:r>
            <a:endParaRPr lang="en-US" sz="28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40005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smtClean="0">
                <a:solidFill>
                  <a:schemeClr val="tx1"/>
                </a:solidFill>
                <a:latin typeface="Times New Roman" panose="02020603050405020304" pitchFamily="18" charset="0"/>
                <a:cs typeface="Times New Roman" panose="02020603050405020304" pitchFamily="18" charset="0"/>
              </a:rPr>
              <a:t>KANIKA</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algn="ctr">
              <a:spcBef>
                <a:spcPct val="20000"/>
              </a:spcBef>
              <a:defRPr/>
            </a:pPr>
            <a:r>
              <a:rPr lang="en-US" sz="2000" b="1" dirty="0">
                <a:latin typeface="Times New Roman" panose="02020603050405020304" pitchFamily="18" charset="0"/>
                <a:cs typeface="Times New Roman" panose="02020603050405020304" pitchFamily="18" charset="0"/>
              </a:rPr>
              <a:t>Assistant Professor</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lvl="0" algn="ctr">
              <a:spcBef>
                <a:spcPct val="20000"/>
              </a:spcBef>
              <a:defRPr/>
            </a:pPr>
            <a:r>
              <a:rPr lang="en-US" sz="2000" dirty="0">
                <a:latin typeface="Times New Roman" panose="02020603050405020304" pitchFamily="18" charset="0"/>
                <a:cs typeface="Times New Roman" panose="02020603050405020304" pitchFamily="18" charset="0"/>
              </a:rPr>
              <a:t>Department of ECE</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4439D86E-2678-4D0D-9104-2AEC8718BCAF}" type="datetime1">
              <a:rPr lang="en-US" smtClean="0">
                <a:latin typeface="Times New Roman" panose="02020603050405020304" pitchFamily="18" charset="0"/>
                <a:cs typeface="Times New Roman" panose="02020603050405020304" pitchFamily="18" charset="0"/>
              </a:rPr>
              <a:t>1/13/2022</a:t>
            </a:fld>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dirty="0">
                <a:ln>
                  <a:noFill/>
                </a:ln>
                <a:solidFill>
                  <a:schemeClr val="tx1"/>
                </a:solidFill>
                <a:effectLst/>
                <a:uLnTx/>
                <a:uFillTx/>
                <a:latin typeface="Times New Roman" panose="02020603050405020304" pitchFamily="18" charset="0"/>
                <a:cs typeface="Times New Roman" panose="02020603050405020304" pitchFamily="18" charset="0"/>
              </a:rPr>
              <a:t>2</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209800" y="6280148"/>
            <a:ext cx="5105400" cy="501651"/>
          </a:xfrm>
        </p:spPr>
        <p:txBody>
          <a:bodyPr/>
          <a:lstStyle/>
          <a:p>
            <a:r>
              <a:rPr lang="en-US" smtClean="0">
                <a:latin typeface="Times New Roman" panose="02020603050405020304" pitchFamily="18" charset="0"/>
                <a:cs typeface="Times New Roman" panose="02020603050405020304" pitchFamily="18" charset="0"/>
              </a:rPr>
              <a:t>KANIKA              Microprocessor                  UNIT- 2</a:t>
            </a:r>
            <a:endParaRPr lang="en-US" dirty="0">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800" dirty="0" smtClean="0">
                <a:solidFill>
                  <a:schemeClr val="tx1"/>
                </a:solidFill>
                <a:latin typeface="Times New Roman" panose="02020603050405020304" pitchFamily="18" charset="0"/>
                <a:cs typeface="Times New Roman" panose="02020603050405020304" pitchFamily="18" charset="0"/>
              </a:rPr>
              <a:t>8085 Instructions And Programming Techniques </a:t>
            </a: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a:r>
            <a:b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B Tech:  4</a:t>
            </a:r>
            <a:r>
              <a:rPr lang="en-US" sz="2000" baseline="30000" dirty="0" err="1">
                <a:solidFill>
                  <a:schemeClr val="tx1"/>
                </a:solidFill>
                <a:latin typeface="Times New Roman" panose="02020603050405020304" pitchFamily="18" charset="0"/>
                <a:cs typeface="Times New Roman" panose="02020603050405020304" pitchFamily="18" charset="0"/>
              </a:rPr>
              <a:t>th</a:t>
            </a:r>
            <a:r>
              <a:rPr lang="en-US" sz="2000" dirty="0">
                <a:solidFill>
                  <a:schemeClr val="tx1"/>
                </a:solidFill>
                <a:latin typeface="Times New Roman" panose="02020603050405020304" pitchFamily="18" charset="0"/>
                <a:cs typeface="Times New Roman" panose="02020603050405020304" pitchFamily="18" charset="0"/>
              </a:rPr>
              <a:t> </a:t>
            </a:r>
            <a:r>
              <a:rPr kumimoji="0" lang="en-US" sz="2000" b="0" i="0" u="none" strike="noStrike" kern="1200" cap="none" spc="0" normalizeH="0" baseline="3000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6" name="Picture 8" descr="Untitled.png"/>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0C569229-3990-4042-8C1C-8002D340AA1B}"/>
              </a:ext>
            </a:extLst>
          </p:cNvPr>
          <p:cNvSpPr>
            <a:spLocks noGrp="1"/>
          </p:cNvSpPr>
          <p:nvPr>
            <p:ph type="dt" sz="half" idx="10"/>
          </p:nvPr>
        </p:nvSpPr>
        <p:spPr/>
        <p:txBody>
          <a:bodyPr/>
          <a:lstStyle/>
          <a:p>
            <a:fld id="{CCEBD3CD-7B2A-44B6-92C2-190B9804085F}" type="datetime1">
              <a:rPr lang="en-US" smtClean="0"/>
              <a:t>1/13/2022</a:t>
            </a:fld>
            <a:endParaRPr lang="en-US"/>
          </a:p>
        </p:txBody>
      </p:sp>
      <p:sp>
        <p:nvSpPr>
          <p:cNvPr id="6" name="Slide Number Placeholder 5">
            <a:extLst>
              <a:ext uri="{FF2B5EF4-FFF2-40B4-BE49-F238E27FC236}">
                <a16:creationId xmlns="" xmlns:a16="http://schemas.microsoft.com/office/drawing/2014/main" id="{CFE9E894-88CA-4F8D-B021-C0D2448E8EE1}"/>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a:extLst>
              <a:ext uri="{FF2B5EF4-FFF2-40B4-BE49-F238E27FC236}">
                <a16:creationId xmlns="" xmlns:a16="http://schemas.microsoft.com/office/drawing/2014/main" id="{F3F0050E-642A-4CCE-8EBF-89CEAB4D4E68}"/>
              </a:ext>
            </a:extLst>
          </p:cNvPr>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PSOs</a:t>
            </a: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Mapping</a:t>
            </a:r>
          </a:p>
        </p:txBody>
      </p:sp>
      <p:pic>
        <p:nvPicPr>
          <p:cNvPr id="8" name="Picture 8" descr="Untitled.png">
            <a:extLst>
              <a:ext uri="{FF2B5EF4-FFF2-40B4-BE49-F238E27FC236}">
                <a16:creationId xmlns="" xmlns:a16="http://schemas.microsoft.com/office/drawing/2014/main" id="{54F572EF-BAFD-4E78-92CB-B3B4B22CB702}"/>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3716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Footer Placeholder 9">
            <a:extLst>
              <a:ext uri="{FF2B5EF4-FFF2-40B4-BE49-F238E27FC236}">
                <a16:creationId xmlns="" xmlns:a16="http://schemas.microsoft.com/office/drawing/2014/main" id="{330E883F-7D1F-4B29-A6CF-A45A426EF8B6}"/>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graphicFrame>
        <p:nvGraphicFramePr>
          <p:cNvPr id="11" name="Content Placeholder 8">
            <a:extLst>
              <a:ext uri="{FF2B5EF4-FFF2-40B4-BE49-F238E27FC236}">
                <a16:creationId xmlns="" xmlns:a16="http://schemas.microsoft.com/office/drawing/2014/main" id="{9BACA22B-7262-4CD7-9307-7C8DECBB7FC2}"/>
              </a:ext>
            </a:extLst>
          </p:cNvPr>
          <p:cNvGraphicFramePr>
            <a:graphicFrameLocks noGrp="1"/>
          </p:cNvGraphicFramePr>
          <p:nvPr>
            <p:ph idx="1"/>
            <p:extLst>
              <p:ext uri="{D42A27DB-BD31-4B8C-83A1-F6EECF244321}">
                <p14:modId xmlns="" xmlns:p14="http://schemas.microsoft.com/office/powerpoint/2010/main" val="2288584418"/>
              </p:ext>
            </p:extLst>
          </p:nvPr>
        </p:nvGraphicFramePr>
        <p:xfrm>
          <a:off x="266700" y="1053306"/>
          <a:ext cx="8610600" cy="5087937"/>
        </p:xfrm>
        <a:graphic>
          <a:graphicData uri="http://schemas.openxmlformats.org/drawingml/2006/table">
            <a:tbl>
              <a:tblPr/>
              <a:tblGrid>
                <a:gridCol w="1722438">
                  <a:extLst>
                    <a:ext uri="{9D8B030D-6E8A-4147-A177-3AD203B41FA5}">
                      <a16:colId xmlns="" xmlns:a16="http://schemas.microsoft.com/office/drawing/2014/main" val="20000"/>
                    </a:ext>
                  </a:extLst>
                </a:gridCol>
                <a:gridCol w="1722437">
                  <a:extLst>
                    <a:ext uri="{9D8B030D-6E8A-4147-A177-3AD203B41FA5}">
                      <a16:colId xmlns="" xmlns:a16="http://schemas.microsoft.com/office/drawing/2014/main" val="20001"/>
                    </a:ext>
                  </a:extLst>
                </a:gridCol>
                <a:gridCol w="1720850">
                  <a:extLst>
                    <a:ext uri="{9D8B030D-6E8A-4147-A177-3AD203B41FA5}">
                      <a16:colId xmlns="" xmlns:a16="http://schemas.microsoft.com/office/drawing/2014/main" val="20002"/>
                    </a:ext>
                  </a:extLst>
                </a:gridCol>
                <a:gridCol w="1722438">
                  <a:extLst>
                    <a:ext uri="{9D8B030D-6E8A-4147-A177-3AD203B41FA5}">
                      <a16:colId xmlns="" xmlns:a16="http://schemas.microsoft.com/office/drawing/2014/main" val="20003"/>
                    </a:ext>
                  </a:extLst>
                </a:gridCol>
                <a:gridCol w="1722437">
                  <a:extLst>
                    <a:ext uri="{9D8B030D-6E8A-4147-A177-3AD203B41FA5}">
                      <a16:colId xmlns="" xmlns:a16="http://schemas.microsoft.com/office/drawing/2014/main" val="20004"/>
                    </a:ext>
                  </a:extLst>
                </a:gridCol>
              </a:tblGrid>
              <a:tr h="90604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Sr. No.</a:t>
                      </a:r>
                      <a:endParaRPr kumimoji="0" lang="en-US" altLang="en-US" sz="18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Course Outcome</a:t>
                      </a:r>
                      <a:endParaRPr kumimoji="0" lang="en-US" altLang="en-US" sz="18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PSO1</a:t>
                      </a:r>
                      <a:endParaRPr kumimoji="0" lang="en-US" altLang="en-US" sz="18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PSO2</a:t>
                      </a:r>
                      <a:endParaRPr kumimoji="0" lang="en-US" altLang="en-US" sz="18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ts val="100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PSO3</a:t>
                      </a:r>
                      <a:endParaRPr kumimoji="0" lang="en-US" altLang="en-US" sz="18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69698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ACSE0405.1</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1"/>
                  </a:ext>
                </a:extLst>
              </a:tr>
              <a:tr h="69698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ACSE0405.2</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69698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ACSE0405.3</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69698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ACSE0405.4</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69698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kumimoji="0" lang="en-US" altLang="en-US" sz="18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ACSE0405.5</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r h="696982">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Average</a:t>
                      </a:r>
                      <a:endParaRPr kumimoji="0" lang="en-US" alt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a:t>
                      </a:r>
                      <a:endParaRPr kumimoji="0" lang="en-US" alt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en-US" alt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endParaRPr kumimoji="0" lang="en-US" alt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88026892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E9EA3B1F-C494-42C8-A31B-88DEC9AD31E5}" type="slidenum">
              <a:rPr lang="en-US"/>
              <a:pPr>
                <a:defRPr/>
              </a:pPr>
              <a:t>100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854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CMC</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Complement carry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bwMode="auto">
          <a:xfrm>
            <a:off x="457200" y="2649538"/>
            <a:ext cx="8229600" cy="3111500"/>
          </a:xfrm>
          <a:prstGeom prst="rect">
            <a:avLst/>
          </a:prstGeom>
          <a:noFill/>
          <a:ln>
            <a:noFill/>
          </a:ln>
          <a:extLst>
            <a:ext uri="{909E8E84-426E-40DD-AFC4-6F175D3DCCD1}"/>
            <a:ext uri="{91240B29-F687-4F45-9708-019B960494DF}"/>
          </a:extLst>
        </p:spPr>
        <p:txBody>
          <a:bodyPr/>
          <a:lstStyle>
            <a:lvl1pPr marL="273050" indent="-273050" eaLnBrk="0" hangingPunct="0">
              <a:defRPr>
                <a:solidFill>
                  <a:schemeClr val="tx1"/>
                </a:solidFill>
                <a:latin typeface="Constantia" panose="02030602050306030303" pitchFamily="18" charset="0"/>
                <a:cs typeface="Arial" panose="020B0604020202020204" pitchFamily="34" charset="0"/>
              </a:defRPr>
            </a:lvl1pPr>
            <a:lvl2pPr marL="742950" indent="-285750" eaLnBrk="0" hangingPunct="0">
              <a:defRPr>
                <a:solidFill>
                  <a:schemeClr val="tx1"/>
                </a:solidFill>
                <a:latin typeface="Constantia" panose="02030602050306030303" pitchFamily="18" charset="0"/>
                <a:cs typeface="Arial" panose="020B0604020202020204" pitchFamily="34" charset="0"/>
              </a:defRPr>
            </a:lvl2pPr>
            <a:lvl3pPr marL="1143000" indent="-228600" eaLnBrk="0" hangingPunct="0">
              <a:defRPr>
                <a:solidFill>
                  <a:schemeClr val="tx1"/>
                </a:solidFill>
                <a:latin typeface="Constantia" panose="02030602050306030303" pitchFamily="18" charset="0"/>
                <a:cs typeface="Arial" panose="020B0604020202020204" pitchFamily="34" charset="0"/>
              </a:defRPr>
            </a:lvl3pPr>
            <a:lvl4pPr marL="1600200" indent="-228600" eaLnBrk="0" hangingPunct="0">
              <a:defRPr>
                <a:solidFill>
                  <a:schemeClr val="tx1"/>
                </a:solidFill>
                <a:latin typeface="Constantia" panose="02030602050306030303" pitchFamily="18" charset="0"/>
                <a:cs typeface="Arial" panose="020B0604020202020204" pitchFamily="34" charset="0"/>
              </a:defRPr>
            </a:lvl4pPr>
            <a:lvl5pPr marL="2057400" indent="-228600" eaLnBrk="0" hangingPunct="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eaLnBrk="1" fontAlgn="auto" hangingPunct="1">
              <a:spcBef>
                <a:spcPts val="0"/>
              </a:spcBef>
              <a:spcAft>
                <a:spcPts val="1800"/>
              </a:spcAft>
              <a:buClr>
                <a:srgbClr val="0BD0D9"/>
              </a:buClr>
              <a:buSzPct val="95000"/>
              <a:buFont typeface="Wingdings 2" panose="05020102010507070707" pitchFamily="18" charset="2"/>
              <a:buChar char=""/>
              <a:defRPr/>
            </a:pPr>
            <a:r>
              <a:rPr lang="en-US" sz="2200" dirty="0">
                <a:latin typeface="Times New Roman" panose="02020603050405020304" pitchFamily="18" charset="0"/>
                <a:cs typeface="Times New Roman" panose="02020603050405020304" pitchFamily="18" charset="0"/>
              </a:rPr>
              <a:t>The Carry flag is complemented.</a:t>
            </a:r>
          </a:p>
          <a:p>
            <a:pPr eaLnBrk="1" fontAlgn="auto" hangingPunct="1">
              <a:spcBef>
                <a:spcPts val="0"/>
              </a:spcBef>
              <a:spcAft>
                <a:spcPts val="1800"/>
              </a:spcAft>
              <a:buClr>
                <a:srgbClr val="0BD0D9"/>
              </a:buClr>
              <a:buSzPct val="95000"/>
              <a:buFont typeface="Wingdings 2" panose="05020102010507070707" pitchFamily="18" charset="2"/>
              <a:buChar char=""/>
              <a:defRPr/>
            </a:pPr>
            <a:r>
              <a:rPr lang="en-US" sz="2200" dirty="0">
                <a:latin typeface="Times New Roman" panose="02020603050405020304" pitchFamily="18" charset="0"/>
                <a:cs typeface="Times New Roman" panose="02020603050405020304" pitchFamily="18" charset="0"/>
              </a:rPr>
              <a:t>No other flags are affected.</a:t>
            </a:r>
          </a:p>
          <a:p>
            <a:pPr marL="0" indent="0" eaLnBrk="1" fontAlgn="auto" hangingPunct="1">
              <a:spcBef>
                <a:spcPts val="0"/>
              </a:spcBef>
              <a:spcAft>
                <a:spcPts val="1800"/>
              </a:spcAft>
              <a:buClr>
                <a:srgbClr val="0BD0D9"/>
              </a:buClr>
              <a:buSzPct val="95000"/>
              <a:defRPr/>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CMC</a:t>
            </a:r>
            <a:endParaRPr lang="en-US" sz="22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fld id="{AF07BB36-18D4-4308-B645-38C62A51AEA7}" type="datetime1">
              <a:rPr lang="en-US" smtClean="0"/>
              <a:t>1/13/2022</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A1D3D9EE-810E-4E64-9EF4-F1A782455C94}" type="slidenum">
              <a:rPr lang="en-US"/>
              <a:pPr>
                <a:defRPr/>
              </a:pPr>
              <a:t>101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957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STC</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Set carry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9589"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Carry flag is set to 1.</a:t>
            </a:r>
          </a:p>
          <a:p>
            <a:pPr marL="273050" indent="-273050">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No other flags are affected.</a:t>
            </a:r>
          </a:p>
          <a:p>
            <a:pPr marL="273050" indent="-273050">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STC.</a:t>
            </a:r>
          </a:p>
        </p:txBody>
      </p:sp>
      <p:sp>
        <p:nvSpPr>
          <p:cNvPr id="10" name="Date Placeholder 9"/>
          <p:cNvSpPr>
            <a:spLocks noGrp="1"/>
          </p:cNvSpPr>
          <p:nvPr>
            <p:ph type="dt" sz="half" idx="10"/>
          </p:nvPr>
        </p:nvSpPr>
        <p:spPr/>
        <p:txBody>
          <a:bodyPr/>
          <a:lstStyle/>
          <a:p>
            <a:fld id="{C0388AE1-A004-4FA1-9423-50D23CD78CDD}" type="datetime1">
              <a:rPr lang="en-US" smtClean="0"/>
              <a:t>1/13/2022</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08D3AF8-5D69-49DC-B657-EF3C06876544}" type="slidenum">
              <a:rPr lang="en-US"/>
              <a:pPr>
                <a:defRPr/>
              </a:pPr>
              <a:t>102</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Times New Roman" panose="02020603050405020304" pitchFamily="18" charset="0"/>
                <a:cs typeface="Times New Roman" panose="02020603050405020304" pitchFamily="18" charset="0"/>
              </a:rPr>
              <a:t>Video Link</a:t>
            </a:r>
          </a:p>
        </p:txBody>
      </p:sp>
      <p:pic>
        <p:nvPicPr>
          <p:cNvPr id="11059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Footer Placeholder 4"/>
          <p:cNvSpPr>
            <a:spLocks noGrp="1"/>
          </p:cNvSpPr>
          <p:nvPr>
            <p:ph type="ftr" sz="quarter" idx="11"/>
          </p:nvPr>
        </p:nvSpPr>
        <p:spPr>
          <a:xfrm>
            <a:off x="1371600" y="6356350"/>
            <a:ext cx="6705600" cy="365125"/>
          </a:xfrm>
        </p:spPr>
        <p:txBody>
          <a:bodyPr/>
          <a:lstStyle/>
          <a:p>
            <a:pPr algn="l">
              <a:defRPr/>
            </a:pPr>
            <a:r>
              <a:rPr lang="sv-SE" smtClean="0"/>
              <a:t>KANIKA              Microprocessor                  UNIT- 2</a:t>
            </a:r>
            <a:endParaRPr lang="en-US" dirty="0"/>
          </a:p>
        </p:txBody>
      </p:sp>
      <p:pic>
        <p:nvPicPr>
          <p:cNvPr id="110598" name="Picture 8" descr="C:\Users\DHANANJAY\Downloads\100b_0251.gif"/>
          <p:cNvPicPr>
            <a:picLocks noChangeAspect="1" noChangeArrowheads="1" noCrop="1"/>
          </p:cNvPicPr>
          <p:nvPr/>
        </p:nvPicPr>
        <p:blipFill>
          <a:blip r:embed="rId3"/>
          <a:srcRect/>
          <a:stretch>
            <a:fillRect/>
          </a:stretch>
        </p:blipFill>
        <p:spPr bwMode="auto">
          <a:xfrm>
            <a:off x="0" y="1371600"/>
            <a:ext cx="9144000" cy="2667000"/>
          </a:xfrm>
          <a:prstGeom prst="rect">
            <a:avLst/>
          </a:prstGeom>
          <a:noFill/>
          <a:ln w="9525">
            <a:noFill/>
            <a:miter lim="800000"/>
            <a:headEnd/>
            <a:tailEnd/>
          </a:ln>
        </p:spPr>
      </p:pic>
      <p:sp>
        <p:nvSpPr>
          <p:cNvPr id="110599" name="TextBox 2"/>
          <p:cNvSpPr txBox="1">
            <a:spLocks noChangeArrowheads="1"/>
          </p:cNvSpPr>
          <p:nvPr/>
        </p:nvSpPr>
        <p:spPr bwMode="auto">
          <a:xfrm>
            <a:off x="381000" y="4267200"/>
            <a:ext cx="8991600" cy="369888"/>
          </a:xfrm>
          <a:prstGeom prst="rect">
            <a:avLst/>
          </a:prstGeom>
          <a:noFill/>
          <a:ln w="9525">
            <a:noFill/>
            <a:miter lim="800000"/>
            <a:headEnd/>
            <a:tailEnd/>
          </a:ln>
        </p:spPr>
        <p:txBody>
          <a:bodyPr>
            <a:spAutoFit/>
          </a:bodyPr>
          <a:lstStyle/>
          <a:p>
            <a:pPr algn="just"/>
            <a:r>
              <a:rPr lang="en-US">
                <a:latin typeface="Calibri" pitchFamily="34" charset="0"/>
                <a:hlinkClick r:id="rId4"/>
              </a:rPr>
              <a:t>https://www.youtube.com/watch?v=ekkoIeonyzg</a:t>
            </a:r>
            <a:r>
              <a:rPr lang="en-US">
                <a:latin typeface="Calibri" pitchFamily="34" charset="0"/>
              </a:rPr>
              <a:t> </a:t>
            </a:r>
          </a:p>
        </p:txBody>
      </p:sp>
      <p:sp>
        <p:nvSpPr>
          <p:cNvPr id="8" name="Date Placeholder 7"/>
          <p:cNvSpPr>
            <a:spLocks noGrp="1"/>
          </p:cNvSpPr>
          <p:nvPr>
            <p:ph type="dt" sz="half" idx="10"/>
          </p:nvPr>
        </p:nvSpPr>
        <p:spPr/>
        <p:txBody>
          <a:bodyPr/>
          <a:lstStyle/>
          <a:p>
            <a:fld id="{3C54D635-21C3-4AF8-A580-C794260B4342}" type="datetime1">
              <a:rPr lang="en-US" smtClean="0"/>
              <a:t>1/13/2022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The instruction that represents the ‘rotate source, count’ is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RCL</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 RCR</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ROR</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All of the </a:t>
            </a:r>
            <a:r>
              <a:rPr lang="en-US" sz="2200" b="1" dirty="0" smtClean="0">
                <a:latin typeface="Times New Roman" panose="02020603050405020304" pitchFamily="18" charset="0"/>
                <a:cs typeface="Times New Roman" panose="02020603050405020304" pitchFamily="18" charset="0"/>
              </a:rPr>
              <a:t>mentioned</a:t>
            </a:r>
          </a:p>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function of STC instruction?</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Store to C Register, the value of Accumulator</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b</a:t>
            </a:r>
            <a:r>
              <a:rPr lang="en-US" sz="2200" b="1" dirty="0">
                <a:latin typeface="Times New Roman" panose="02020603050405020304" pitchFamily="18" charset="0"/>
                <a:cs typeface="Times New Roman" panose="02020603050405020304" pitchFamily="18" charset="0"/>
              </a:rPr>
              <a:t>) Set Carry to 1</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Clear the Stack pointer</a:t>
            </a:r>
            <a:r>
              <a:rPr lang="en-US" sz="2200" dirty="0" smtClean="0">
                <a:latin typeface="Times New Roman" panose="02020603050405020304" pitchFamily="18" charset="0"/>
                <a:cs typeface="Times New Roman" panose="02020603050405020304" pitchFamily="18" charset="0"/>
              </a:rPr>
              <a:t>.</a:t>
            </a:r>
          </a:p>
          <a:p>
            <a:pPr algn="just" fontAlgn="auto">
              <a:spcAft>
                <a:spcPts val="0"/>
              </a:spcAft>
              <a:defRPr/>
            </a:pPr>
            <a:r>
              <a:rPr lang="en-US" sz="2200" dirty="0">
                <a:latin typeface="Times New Roman" panose="02020603050405020304" pitchFamily="18" charset="0"/>
                <a:cs typeface="Times New Roman" panose="02020603050405020304" pitchFamily="18" charset="0"/>
              </a:rPr>
              <a:t>After "XRA A" instruction is executed, what will be the status of Zero Flag?</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a)1</a:t>
            </a: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0 </a:t>
            </a: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No change</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endParaRPr lang="en-US"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ACD2443-2654-4313-8936-E764DCEAE270}" type="slidenum">
              <a:rPr lang="en-US"/>
              <a:pPr>
                <a:defRPr/>
              </a:pPr>
              <a:t>103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11162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C7AEB33A-3FC4-46E3-A72A-C79DEDC708C7}" type="datetime1">
              <a:rPr lang="en-US" smtClean="0"/>
              <a:t>1/13/2022</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content of A-Register at the end of this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XRA </a:t>
            </a:r>
            <a:r>
              <a:rPr lang="en-US" sz="2200" dirty="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MVI </a:t>
            </a:r>
            <a:r>
              <a:rPr lang="en-US" sz="2200" dirty="0">
                <a:latin typeface="Times New Roman" panose="02020603050405020304" pitchFamily="18" charset="0"/>
                <a:cs typeface="Times New Roman" panose="02020603050405020304" pitchFamily="18" charset="0"/>
              </a:rPr>
              <a:t>B, F0H  </a:t>
            </a:r>
            <a:r>
              <a:rPr lang="en-US" sz="2200" dirty="0" smtClean="0">
                <a:latin typeface="Times New Roman" panose="02020603050405020304" pitchFamily="18" charset="0"/>
                <a:cs typeface="Times New Roman" panose="02020603050405020304" pitchFamily="18" charset="0"/>
              </a:rPr>
              <a:t>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SUB </a:t>
            </a:r>
            <a:r>
              <a:rPr lang="en-US" sz="2200" dirty="0">
                <a:latin typeface="Times New Roman" panose="02020603050405020304" pitchFamily="18" charset="0"/>
                <a:cs typeface="Times New Roman" panose="02020603050405020304" pitchFamily="18" charset="0"/>
              </a:rPr>
              <a:t>B           </a:t>
            </a:r>
            <a:r>
              <a:rPr lang="en-US" sz="2200" dirty="0" smtClean="0">
                <a:latin typeface="Times New Roman" panose="02020603050405020304" pitchFamily="18" charset="0"/>
                <a:cs typeface="Times New Roman" panose="02020603050405020304" pitchFamily="18" charset="0"/>
              </a:rPr>
              <a:t>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01H           b) 0FH         c)F0H          </a:t>
            </a:r>
            <a:r>
              <a:rPr lang="en-US" sz="2200" b="1" dirty="0" smtClean="0">
                <a:latin typeface="Times New Roman" panose="02020603050405020304" pitchFamily="18" charset="0"/>
                <a:cs typeface="Times New Roman" panose="02020603050405020304" pitchFamily="18" charset="0"/>
              </a:rPr>
              <a:t>d)10H</a:t>
            </a:r>
          </a:p>
          <a:p>
            <a:pPr algn="just" fontAlgn="auto">
              <a:spcAft>
                <a:spcPts val="0"/>
              </a:spcAft>
              <a:defRPr/>
            </a:pPr>
            <a:endParaRPr lang="en-US" sz="2200" dirty="0" smtClean="0">
              <a:latin typeface="Times New Roman" panose="02020603050405020304" pitchFamily="18" charset="0"/>
              <a:cs typeface="Times New Roman" panose="02020603050405020304" pitchFamily="18" charset="0"/>
            </a:endParaRPr>
          </a:p>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is the content of A at the end of this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STC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MVI </a:t>
            </a:r>
            <a:r>
              <a:rPr lang="en-US" sz="2200" dirty="0">
                <a:latin typeface="Times New Roman" panose="02020603050405020304" pitchFamily="18" charset="0"/>
                <a:cs typeface="Times New Roman" panose="02020603050405020304" pitchFamily="18" charset="0"/>
              </a:rPr>
              <a:t>A, 35H    </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ACI 26H</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 2Dh                 </a:t>
            </a:r>
            <a:r>
              <a:rPr lang="en-US" sz="2200" b="1" dirty="0">
                <a:latin typeface="Times New Roman" panose="02020603050405020304" pitchFamily="18" charset="0"/>
                <a:cs typeface="Times New Roman" panose="02020603050405020304" pitchFamily="18" charset="0"/>
              </a:rPr>
              <a:t>b) 5Ch           </a:t>
            </a:r>
            <a:r>
              <a:rPr lang="en-US" sz="2200" dirty="0">
                <a:latin typeface="Times New Roman" panose="02020603050405020304" pitchFamily="18" charset="0"/>
                <a:cs typeface="Times New Roman" panose="02020603050405020304" pitchFamily="18" charset="0"/>
              </a:rPr>
              <a:t>c) 23h        d) 5B h</a:t>
            </a:r>
            <a:endParaRPr lang="en-US"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F6285CF-CFEA-42E3-9789-C24D11194F8A}" type="slidenum">
              <a:rPr lang="en-US"/>
              <a:pPr>
                <a:defRPr/>
              </a:pPr>
              <a:t>104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11264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A61087EC-544E-47FB-B349-9DED01BDE7C2}" type="datetime1">
              <a:rPr lang="en-US" smtClean="0"/>
              <a:t>1/13/2022</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Logical instructions of 8085 microprocessor with example is discussed.</a:t>
            </a:r>
            <a:endParaRPr lang="en-US" sz="2200" dirty="0">
              <a:latin typeface="Times New Roman" panose="02020603050405020304" pitchFamily="18" charset="0"/>
              <a:cs typeface="Times New Roman" panose="02020603050405020304" pitchFamily="18" charset="0"/>
            </a:endParaRP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1AA5350-BA52-4C1F-8DB3-F6B1FE9128C9}" type="slidenum">
              <a:rPr lang="en-US"/>
              <a:pPr>
                <a:defRPr/>
              </a:pPr>
              <a:t>105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Recap</a:t>
            </a:r>
          </a:p>
        </p:txBody>
      </p:sp>
      <p:pic>
        <p:nvPicPr>
          <p:cNvPr id="11367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84846ED-B465-4968-8C80-79C72304AA49}" type="datetime1">
              <a:rPr lang="en-US" smtClean="0"/>
              <a:t>1/13/2022</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19400" y="6248400"/>
            <a:ext cx="49530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056D3EF6-AB0C-43C7-818C-776DC7F87CA2}" type="slidenum">
              <a:rPr lang="en-US"/>
              <a:pPr>
                <a:defRPr/>
              </a:pPr>
              <a:t>106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Branch operation</a:t>
            </a:r>
          </a:p>
        </p:txBody>
      </p:sp>
      <p:pic>
        <p:nvPicPr>
          <p:cNvPr id="11469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2" name="Table 1"/>
          <p:cNvGraphicFramePr>
            <a:graphicFrameLocks noGrp="1"/>
          </p:cNvGraphicFramePr>
          <p:nvPr/>
        </p:nvGraphicFramePr>
        <p:xfrm>
          <a:off x="838200" y="1524000"/>
          <a:ext cx="7787537" cy="1859280"/>
        </p:xfrm>
        <a:graphic>
          <a:graphicData uri="http://schemas.openxmlformats.org/drawingml/2006/table">
            <a:tbl>
              <a:tblPr firstRow="1" bandRow="1">
                <a:tableStyleId>{5C22544A-7EE6-4342-B048-85BDC9FD1C3A}</a:tableStyleId>
              </a:tblPr>
              <a:tblGrid>
                <a:gridCol w="2419160">
                  <a:extLst>
                    <a:ext uri="{9D8B030D-6E8A-4147-A177-3AD203B41FA5}"/>
                  </a:extLst>
                </a:gridCol>
                <a:gridCol w="2991040">
                  <a:extLst>
                    <a:ext uri="{9D8B030D-6E8A-4147-A177-3AD203B41FA5}"/>
                  </a:extLst>
                </a:gridCol>
                <a:gridCol w="2377337">
                  <a:extLst>
                    <a:ext uri="{9D8B030D-6E8A-4147-A177-3AD203B41FA5}"/>
                  </a:extLst>
                </a:gridCol>
              </a:tblGrid>
              <a:tr h="370840">
                <a:tc>
                  <a:txBody>
                    <a:bodyPr/>
                    <a:lstStyle/>
                    <a:p>
                      <a:r>
                        <a:rPr lang="en-US" sz="2200" b="1" dirty="0">
                          <a:solidFill>
                            <a:schemeClr val="bg1"/>
                          </a:solidFill>
                          <a:latin typeface="Times New Roman" panose="02020603050405020304" pitchFamily="18" charset="0"/>
                          <a:cs typeface="Times New Roman" panose="02020603050405020304" pitchFamily="18" charset="0"/>
                        </a:rPr>
                        <a:t>Name of the 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Objective of the</a:t>
                      </a:r>
                      <a:r>
                        <a:rPr lang="en-US" sz="2200" b="1" baseline="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Mapping with CO</a:t>
                      </a:r>
                    </a:p>
                  </a:txBody>
                  <a:tcPr/>
                </a:tc>
                <a:extLst>
                  <a:ext uri="{0D108BD9-81ED-4DB2-BD59-A6C34878D82A}"/>
                </a:extLst>
              </a:tr>
              <a:tr h="370840">
                <a:tc>
                  <a:txBody>
                    <a:bodyPr/>
                    <a:lstStyle/>
                    <a:p>
                      <a:pPr algn="ctr"/>
                      <a:r>
                        <a:rPr lang="en-US" sz="2400" dirty="0" smtClean="0">
                          <a:solidFill>
                            <a:schemeClr val="tx1"/>
                          </a:solidFill>
                          <a:latin typeface="Times New Roman" panose="02020603050405020304" pitchFamily="18" charset="0"/>
                          <a:cs typeface="Times New Roman" panose="02020603050405020304" pitchFamily="18" charset="0"/>
                        </a:rPr>
                        <a:t>Branch operation</a:t>
                      </a:r>
                    </a:p>
                    <a:p>
                      <a:pPr algn="l"/>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2200" b="0" dirty="0">
                          <a:solidFill>
                            <a:schemeClr val="tx1"/>
                          </a:solidFill>
                          <a:latin typeface="Times New Roman" panose="02020603050405020304" pitchFamily="18" charset="0"/>
                          <a:cs typeface="Times New Roman" panose="02020603050405020304" pitchFamily="18" charset="0"/>
                        </a:rPr>
                        <a:t>To</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dirty="0">
                          <a:solidFill>
                            <a:schemeClr val="tx1"/>
                          </a:solidFill>
                          <a:latin typeface="Times New Roman" panose="02020603050405020304" pitchFamily="18" charset="0"/>
                          <a:cs typeface="Times New Roman" panose="02020603050405020304" pitchFamily="18" charset="0"/>
                        </a:rPr>
                        <a:t>understand </a:t>
                      </a:r>
                      <a:r>
                        <a:rPr lang="en-US" sz="2200" b="0" dirty="0" smtClean="0">
                          <a:solidFill>
                            <a:schemeClr val="tx1"/>
                          </a:solidFill>
                          <a:latin typeface="Times New Roman" panose="02020603050405020304" pitchFamily="18" charset="0"/>
                          <a:cs typeface="Times New Roman" panose="02020603050405020304" pitchFamily="18" charset="0"/>
                        </a:rPr>
                        <a:t>the</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baseline="0" dirty="0" smtClean="0">
                          <a:solidFill>
                            <a:schemeClr val="tx1"/>
                          </a:solidFill>
                          <a:latin typeface="Times New Roman" panose="02020603050405020304" pitchFamily="18" charset="0"/>
                          <a:cs typeface="Times New Roman" panose="02020603050405020304" pitchFamily="18" charset="0"/>
                        </a:rPr>
                        <a:t>branch &amp; control instructions of 8085 microprocessor.</a:t>
                      </a:r>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US" sz="2200" b="0" dirty="0">
                        <a:solidFill>
                          <a:schemeClr val="tx1"/>
                        </a:solidFill>
                        <a:latin typeface="Times New Roman" panose="02020603050405020304" pitchFamily="18" charset="0"/>
                        <a:cs typeface="Times New Roman" panose="02020603050405020304" pitchFamily="18" charset="0"/>
                      </a:endParaRPr>
                    </a:p>
                    <a:p>
                      <a:pPr algn="ctr"/>
                      <a:r>
                        <a:rPr lang="en-US" sz="2200" b="0" dirty="0" smtClean="0">
                          <a:solidFill>
                            <a:schemeClr val="tx1"/>
                          </a:solidFill>
                          <a:latin typeface="Times New Roman" panose="02020603050405020304" pitchFamily="18" charset="0"/>
                          <a:cs typeface="Times New Roman" panose="02020603050405020304" pitchFamily="18" charset="0"/>
                        </a:rPr>
                        <a:t>CO2</a:t>
                      </a:r>
                      <a:endParaRPr lang="en-US" sz="2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extLst>
              </a:tr>
            </a:tbl>
          </a:graphicData>
        </a:graphic>
      </p:graphicFrame>
      <p:sp>
        <p:nvSpPr>
          <p:cNvPr id="8" name="Date Placeholder 7"/>
          <p:cNvSpPr>
            <a:spLocks noGrp="1"/>
          </p:cNvSpPr>
          <p:nvPr>
            <p:ph type="dt" sz="half" idx="10"/>
          </p:nvPr>
        </p:nvSpPr>
        <p:spPr/>
        <p:txBody>
          <a:bodyPr/>
          <a:lstStyle/>
          <a:p>
            <a:fld id="{4671F50F-8533-46D2-84AD-13A1C30CA4EC}" type="datetime1">
              <a:rPr lang="en-US" smtClean="0"/>
              <a:t>1/13/2022</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p:cNvSpPr>
            <a:spLocks noGrp="1"/>
          </p:cNvSpPr>
          <p:nvPr>
            <p:ph idx="1"/>
          </p:nvPr>
        </p:nvSpPr>
        <p:spPr>
          <a:xfrm>
            <a:off x="482600" y="1219200"/>
            <a:ext cx="8229600" cy="4525963"/>
          </a:xfrm>
        </p:spPr>
        <p:txBody>
          <a:bodyPr/>
          <a:lstStyle/>
          <a:p>
            <a:r>
              <a:rPr lang="en-US" sz="2200" smtClean="0">
                <a:latin typeface="Times New Roman" pitchFamily="18" charset="0"/>
                <a:cs typeface="Times New Roman" pitchFamily="18" charset="0"/>
              </a:rPr>
              <a:t>Basic concept of Digital Logic</a:t>
            </a:r>
          </a:p>
          <a:p>
            <a:r>
              <a:rPr lang="en-US" sz="2200" smtClean="0">
                <a:latin typeface="Times New Roman" pitchFamily="18" charset="0"/>
                <a:cs typeface="Times New Roman" pitchFamily="18" charset="0"/>
              </a:rPr>
              <a:t>Knowledge of Boolean Algebra</a:t>
            </a:r>
          </a:p>
          <a:p>
            <a:r>
              <a:rPr lang="en-US" sz="2200" smtClean="0">
                <a:latin typeface="Times New Roman" pitchFamily="18" charset="0"/>
                <a:cs typeface="Times New Roman" pitchFamily="18" charset="0"/>
              </a:rPr>
              <a:t>Understanding of 8085 microprocessor architecture.</a:t>
            </a:r>
          </a:p>
          <a:p>
            <a:endParaRPr lang="en-US" sz="2200" smtClean="0"/>
          </a:p>
          <a:p>
            <a:endParaRPr lang="en-US" sz="2200" smtClean="0"/>
          </a:p>
        </p:txBody>
      </p:sp>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B22C9CB-02DC-4A2A-8A59-06D87FE1C78E}" type="slidenum">
              <a:rPr lang="en-US"/>
              <a:pPr>
                <a:defRPr/>
              </a:pPr>
              <a:t>107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Prerequisite</a:t>
            </a:r>
          </a:p>
        </p:txBody>
      </p:sp>
      <p:pic>
        <p:nvPicPr>
          <p:cNvPr id="11571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35EED549-AF25-4A06-B966-E066D6A15A98}" type="datetime1">
              <a:rPr lang="en-US" smtClean="0"/>
              <a:t>1/13/2022</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7471C3A-4EE4-497C-8A84-2FFA456BBBE9}" type="slidenum">
              <a:rPr lang="en-US"/>
              <a:pPr>
                <a:defRPr/>
              </a:pPr>
              <a:t>108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1674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8350" y="941388"/>
            <a:ext cx="3238500"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Branching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304800" y="1493838"/>
            <a:ext cx="8610600" cy="1108075"/>
          </a:xfrm>
          <a:prstGeom prst="rect">
            <a:avLst/>
          </a:prstGeom>
        </p:spPr>
        <p:txBody>
          <a:bodyPr>
            <a:spAutoFit/>
          </a:bodyPr>
          <a:lstStyle/>
          <a:p>
            <a:pPr marL="342900" indent="-342900" fontAlgn="auto">
              <a:spcBef>
                <a:spcPts val="0"/>
              </a:spcBef>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The branching instruction alter the normal sequential flow.</a:t>
            </a:r>
          </a:p>
          <a:p>
            <a:pPr fontAlgn="auto">
              <a:spcBef>
                <a:spcPts val="0"/>
              </a:spcBef>
              <a:spcAft>
                <a:spcPts val="0"/>
              </a:spcAft>
              <a:defRPr/>
            </a:pPr>
            <a:endParaRPr lang="en-US" sz="2200" dirty="0">
              <a:latin typeface="Times New Roman" panose="02020603050405020304" pitchFamily="18" charset="0"/>
              <a:cs typeface="Times New Roman" panose="02020603050405020304" pitchFamily="18" charset="0"/>
            </a:endParaRPr>
          </a:p>
          <a:p>
            <a:pPr marL="342900" indent="-342900" fontAlgn="auto">
              <a:spcBef>
                <a:spcPts val="0"/>
              </a:spcBef>
              <a:spcAft>
                <a:spcPts val="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These instructions alter either unconditionally or conditionally.</a:t>
            </a:r>
          </a:p>
        </p:txBody>
      </p:sp>
      <p:sp>
        <p:nvSpPr>
          <p:cNvPr id="8" name="Date Placeholder 7"/>
          <p:cNvSpPr>
            <a:spLocks noGrp="1"/>
          </p:cNvSpPr>
          <p:nvPr>
            <p:ph type="dt" sz="half" idx="10"/>
          </p:nvPr>
        </p:nvSpPr>
        <p:spPr/>
        <p:txBody>
          <a:bodyPr/>
          <a:lstStyle/>
          <a:p>
            <a:fld id="{16078A4A-BA59-4018-BFCC-06969C69174F}" type="datetime1">
              <a:rPr lang="en-US" smtClean="0"/>
              <a:t>1/13/2022</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43BB911-9EE0-4233-B5B1-81EDF50D3890}" type="slidenum">
              <a:rPr lang="en-US"/>
              <a:pPr>
                <a:defRPr/>
              </a:pPr>
              <a:t>109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1776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10" name="Content Placeholder 7"/>
          <p:cNvGraphicFramePr>
            <a:graphicFrameLocks noGrp="1"/>
          </p:cNvGraphicFramePr>
          <p:nvPr>
            <p:ph idx="1"/>
          </p:nvPr>
        </p:nvGraphicFramePr>
        <p:xfrm>
          <a:off x="457200"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CALL</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Call unconditionally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17780" name="Content Placeholder 2"/>
          <p:cNvSpPr txBox="1">
            <a:spLocks/>
          </p:cNvSpPr>
          <p:nvPr/>
        </p:nvSpPr>
        <p:spPr bwMode="auto">
          <a:xfrm>
            <a:off x="457200" y="2819400"/>
            <a:ext cx="8229600" cy="3024188"/>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program sequence is transferred to the memory location specified by the 16-bit address given in the operand.</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Before the transfer, the address of the next instruction after CALL (the contents of the program counter) is pushed onto the stack.</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CALL 2034 H.</a:t>
            </a:r>
          </a:p>
        </p:txBody>
      </p:sp>
      <p:sp>
        <p:nvSpPr>
          <p:cNvPr id="8" name="Date Placeholder 7"/>
          <p:cNvSpPr>
            <a:spLocks noGrp="1"/>
          </p:cNvSpPr>
          <p:nvPr>
            <p:ph type="dt" sz="half" idx="10"/>
          </p:nvPr>
        </p:nvSpPr>
        <p:spPr/>
        <p:txBody>
          <a:bodyPr/>
          <a:lstStyle/>
          <a:p>
            <a:fld id="{75A1BCAE-AE99-42B3-9A8D-EA1DF417D695}" type="datetime1">
              <a:rPr lang="en-US" smtClean="0"/>
              <a:t>1/13/2022</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46CE2701-C970-4A76-AA9A-DF2CC237B084}" type="datetime1">
              <a:rPr lang="en-US" smtClean="0"/>
              <a:t>1/13/2022</a:t>
            </a:fld>
            <a:endParaRPr lang="en-US"/>
          </a:p>
        </p:txBody>
      </p:sp>
      <p:sp>
        <p:nvSpPr>
          <p:cNvPr id="34819" name="Slide Number Placeholder 6"/>
          <p:cNvSpPr>
            <a:spLocks noGrp="1"/>
          </p:cNvSpPr>
          <p:nvPr>
            <p:ph type="sldNum" sz="quarter" idx="12"/>
          </p:nvPr>
        </p:nvSpPr>
        <p:spPr bwMode="auto">
          <a:ln>
            <a:miter lim="800000"/>
            <a:headEnd/>
            <a:tailEnd/>
          </a:ln>
        </p:spPr>
        <p:txBody>
          <a:bodyPr/>
          <a:lstStyle/>
          <a:p>
            <a:pPr>
              <a:defRPr/>
            </a:pPr>
            <a:fld id="{B559904D-D825-4B73-B765-20DEA292615C}" type="slidenum">
              <a:rPr lang="en-US" altLang="en-US"/>
              <a:pPr>
                <a:defRPr/>
              </a:pPr>
              <a:t>11</a:t>
            </a:fld>
            <a:endParaRPr lang="en-US" altLang="en-US"/>
          </a:p>
        </p:txBody>
      </p:sp>
      <p:pic>
        <p:nvPicPr>
          <p:cNvPr id="13316" name="Picture 2" descr="E:\NIET\Project\xLogo11.png.pagespeed.ic.pydHLuCQEZ.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End Semester Question Paper Template</a:t>
            </a:r>
          </a:p>
        </p:txBody>
      </p:sp>
      <p:graphicFrame>
        <p:nvGraphicFramePr>
          <p:cNvPr id="11" name="Table 10"/>
          <p:cNvGraphicFramePr>
            <a:graphicFrameLocks noGrp="1"/>
          </p:cNvGraphicFramePr>
          <p:nvPr>
            <p:extLst>
              <p:ext uri="{D42A27DB-BD31-4B8C-83A1-F6EECF244321}">
                <p14:modId xmlns="" xmlns:p14="http://schemas.microsoft.com/office/powerpoint/2010/main" val="3504832411"/>
              </p:ext>
            </p:extLst>
          </p:nvPr>
        </p:nvGraphicFramePr>
        <p:xfrm>
          <a:off x="231775" y="762000"/>
          <a:ext cx="8683625" cy="5562600"/>
        </p:xfrm>
        <a:graphic>
          <a:graphicData uri="http://schemas.openxmlformats.org/drawingml/2006/table">
            <a:tbl>
              <a:tblPr firstRow="1" bandRow="1">
                <a:tableStyleId>{BC89EF96-8CEA-46FF-86C4-4CE0E7609802}</a:tableStyleId>
              </a:tblPr>
              <a:tblGrid>
                <a:gridCol w="1302544">
                  <a:extLst>
                    <a:ext uri="{9D8B030D-6E8A-4147-A177-3AD203B41FA5}">
                      <a16:colId xmlns="" xmlns:a16="http://schemas.microsoft.com/office/drawing/2014/main" val="20000"/>
                    </a:ext>
                  </a:extLst>
                </a:gridCol>
                <a:gridCol w="5535810">
                  <a:extLst>
                    <a:ext uri="{9D8B030D-6E8A-4147-A177-3AD203B41FA5}">
                      <a16:colId xmlns="" xmlns:a16="http://schemas.microsoft.com/office/drawing/2014/main" val="20001"/>
                    </a:ext>
                  </a:extLst>
                </a:gridCol>
                <a:gridCol w="1085454">
                  <a:extLst>
                    <a:ext uri="{9D8B030D-6E8A-4147-A177-3AD203B41FA5}">
                      <a16:colId xmlns="" xmlns:a16="http://schemas.microsoft.com/office/drawing/2014/main" val="20002"/>
                    </a:ext>
                  </a:extLst>
                </a:gridCol>
                <a:gridCol w="759817">
                  <a:extLst>
                    <a:ext uri="{9D8B030D-6E8A-4147-A177-3AD203B41FA5}">
                      <a16:colId xmlns="" xmlns:a16="http://schemas.microsoft.com/office/drawing/2014/main" val="20003"/>
                    </a:ext>
                  </a:extLst>
                </a:gridCol>
              </a:tblGrid>
              <a:tr h="370840">
                <a:tc gridSpan="4">
                  <a:txBody>
                    <a:bodyPr/>
                    <a:lstStyle/>
                    <a:p>
                      <a:r>
                        <a:rPr lang="en-US" sz="1600" dirty="0">
                          <a:latin typeface="Times New Roman" panose="02020603050405020304" pitchFamily="18" charset="0"/>
                          <a:cs typeface="Times New Roman" panose="02020603050405020304" pitchFamily="18" charset="0"/>
                        </a:rPr>
                        <a:t>B.Tech</a:t>
                      </a:r>
                      <a:r>
                        <a:rPr lang="en-US" sz="1600" baseline="0" dirty="0">
                          <a:latin typeface="Times New Roman" panose="02020603050405020304" pitchFamily="18" charset="0"/>
                          <a:cs typeface="Times New Roman" panose="02020603050405020304" pitchFamily="18" charset="0"/>
                        </a:rPr>
                        <a:t> (Semester IV Theory Examination 2021-22)                                       Total Marks : 100</a:t>
                      </a:r>
                      <a:endParaRPr lang="en-US" sz="1600"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70840">
                <a:tc gridSpan="4">
                  <a:txBody>
                    <a:bodyPr/>
                    <a:lstStyle/>
                    <a:p>
                      <a:r>
                        <a:rPr lang="en-US" sz="1600" b="1" dirty="0">
                          <a:latin typeface="Times New Roman" panose="02020603050405020304" pitchFamily="18" charset="0"/>
                          <a:cs typeface="Times New Roman" panose="02020603050405020304" pitchFamily="18" charset="0"/>
                        </a:rPr>
                        <a:t>Note: </a:t>
                      </a:r>
                      <a:r>
                        <a:rPr lang="en-US" sz="1600" b="0" dirty="0">
                          <a:latin typeface="Times New Roman" panose="02020603050405020304" pitchFamily="18" charset="0"/>
                          <a:cs typeface="Times New Roman" panose="02020603050405020304" pitchFamily="18" charset="0"/>
                        </a:rPr>
                        <a:t>Attempt all sections. If require any</a:t>
                      </a:r>
                      <a:r>
                        <a:rPr lang="en-US" sz="1600" b="0" baseline="0" dirty="0">
                          <a:latin typeface="Times New Roman" panose="02020603050405020304" pitchFamily="18" charset="0"/>
                          <a:cs typeface="Times New Roman" panose="02020603050405020304" pitchFamily="18" charset="0"/>
                        </a:rPr>
                        <a:t> missing data, then choose suitably. </a:t>
                      </a:r>
                      <a:r>
                        <a:rPr lang="en-US" sz="1600" b="1" baseline="0" dirty="0">
                          <a:latin typeface="Times New Roman" panose="02020603050405020304" pitchFamily="18" charset="0"/>
                          <a:cs typeface="Times New Roman" panose="02020603050405020304" pitchFamily="18" charset="0"/>
                        </a:rPr>
                        <a:t>Time: 3 hours</a:t>
                      </a:r>
                      <a:endParaRPr lang="en-US" sz="1600" b="1"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1"/>
                  </a:ext>
                </a:extLst>
              </a:tr>
              <a:tr h="370840">
                <a:tc gridSpan="4">
                  <a:txBody>
                    <a:bodyPr/>
                    <a:lstStyle/>
                    <a:p>
                      <a:r>
                        <a:rPr lang="en-US" sz="1600" dirty="0">
                          <a:latin typeface="Times New Roman" panose="02020603050405020304" pitchFamily="18" charset="0"/>
                          <a:cs typeface="Times New Roman" panose="02020603050405020304" pitchFamily="18" charset="0"/>
                        </a:rPr>
                        <a:t>Section A</a:t>
                      </a: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2"/>
                  </a:ext>
                </a:extLst>
              </a:tr>
              <a:tr h="370840">
                <a:tc gridSpan="4">
                  <a:txBody>
                    <a:bodyPr/>
                    <a:lstStyle/>
                    <a:p>
                      <a:r>
                        <a:rPr lang="en-US" sz="1600" dirty="0">
                          <a:latin typeface="Times New Roman" panose="02020603050405020304" pitchFamily="18" charset="0"/>
                          <a:cs typeface="Times New Roman" panose="02020603050405020304" pitchFamily="18" charset="0"/>
                        </a:rPr>
                        <a:t>1. Attempt all questions in brief.                                                                                     2 X</a:t>
                      </a:r>
                      <a:r>
                        <a:rPr lang="en-US" sz="1600" baseline="0" dirty="0">
                          <a:latin typeface="Times New Roman" panose="02020603050405020304" pitchFamily="18" charset="0"/>
                          <a:cs typeface="Times New Roman" panose="02020603050405020304" pitchFamily="18" charset="0"/>
                        </a:rPr>
                        <a:t> 10 = 20</a:t>
                      </a:r>
                      <a:endParaRPr lang="en-US" sz="1600"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3"/>
                  </a:ext>
                </a:extLst>
              </a:tr>
              <a:tr h="370840">
                <a:tc>
                  <a:txBody>
                    <a:bodyPr/>
                    <a:lstStyle/>
                    <a:p>
                      <a:r>
                        <a:rPr lang="en-US" sz="1600" dirty="0">
                          <a:latin typeface="Times New Roman" panose="02020603050405020304" pitchFamily="18" charset="0"/>
                          <a:cs typeface="Times New Roman" panose="02020603050405020304" pitchFamily="18" charset="0"/>
                        </a:rPr>
                        <a:t>Q. No. </a:t>
                      </a:r>
                    </a:p>
                  </a:txBody>
                  <a:tcPr marL="91443" marR="91443"/>
                </a:tc>
                <a:tc>
                  <a:txBody>
                    <a:bodyPr/>
                    <a:lstStyle/>
                    <a:p>
                      <a:r>
                        <a:rPr lang="en-US" sz="1600" dirty="0">
                          <a:latin typeface="Times New Roman" panose="02020603050405020304" pitchFamily="18" charset="0"/>
                          <a:cs typeface="Times New Roman" panose="02020603050405020304" pitchFamily="18" charset="0"/>
                        </a:rPr>
                        <a:t>Question</a:t>
                      </a:r>
                    </a:p>
                  </a:txBody>
                  <a:tcPr marL="91443" marR="91443"/>
                </a:tc>
                <a:tc>
                  <a:txBody>
                    <a:bodyPr/>
                    <a:lstStyle/>
                    <a:p>
                      <a:r>
                        <a:rPr lang="en-US" sz="1600" dirty="0">
                          <a:latin typeface="Times New Roman" panose="02020603050405020304" pitchFamily="18" charset="0"/>
                          <a:cs typeface="Times New Roman" panose="02020603050405020304" pitchFamily="18" charset="0"/>
                        </a:rPr>
                        <a:t>Marks</a:t>
                      </a:r>
                    </a:p>
                  </a:txBody>
                  <a:tcPr marL="91443" marR="91443"/>
                </a:tc>
                <a:tc>
                  <a:txBody>
                    <a:bodyPr/>
                    <a:lstStyle/>
                    <a:p>
                      <a:r>
                        <a:rPr lang="en-US" sz="1600" dirty="0">
                          <a:latin typeface="Times New Roman" panose="02020603050405020304" pitchFamily="18" charset="0"/>
                          <a:cs typeface="Times New Roman" panose="02020603050405020304" pitchFamily="18" charset="0"/>
                        </a:rPr>
                        <a:t>CO</a:t>
                      </a:r>
                    </a:p>
                  </a:txBody>
                  <a:tcPr marL="91443" marR="91443"/>
                </a:tc>
                <a:extLst>
                  <a:ext uri="{0D108BD9-81ED-4DB2-BD59-A6C34878D82A}">
                    <a16:rowId xmlns="" xmlns:a16="http://schemas.microsoft.com/office/drawing/2014/main" val="10004"/>
                  </a:ext>
                </a:extLst>
              </a:tr>
              <a:tr h="370840">
                <a:tc>
                  <a:txBody>
                    <a:bodyPr/>
                    <a:lstStyle/>
                    <a:p>
                      <a:r>
                        <a:rPr lang="en-US" sz="1600" dirty="0">
                          <a:latin typeface="Times New Roman" panose="02020603050405020304" pitchFamily="18" charset="0"/>
                          <a:cs typeface="Times New Roman" panose="02020603050405020304" pitchFamily="18" charset="0"/>
                        </a:rPr>
                        <a:t>a. to j</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tc>
                  <a:txBody>
                    <a:bodyPr/>
                    <a:lstStyle/>
                    <a:p>
                      <a:r>
                        <a:rPr lang="en-US" sz="1600" dirty="0">
                          <a:latin typeface="Times New Roman" panose="02020603050405020304" pitchFamily="18" charset="0"/>
                          <a:cs typeface="Times New Roman" panose="02020603050405020304" pitchFamily="18" charset="0"/>
                        </a:rPr>
                        <a:t>2</a:t>
                      </a:r>
                    </a:p>
                  </a:txBody>
                  <a:tcPr marL="91443" marR="91443"/>
                </a:tc>
                <a:tc>
                  <a:txBody>
                    <a:bodyPr/>
                    <a:lstStyle/>
                    <a:p>
                      <a:endParaRPr lang="en-US" sz="1600">
                        <a:latin typeface="Times New Roman" panose="02020603050405020304" pitchFamily="18" charset="0"/>
                        <a:cs typeface="Times New Roman" panose="02020603050405020304" pitchFamily="18" charset="0"/>
                      </a:endParaRPr>
                    </a:p>
                  </a:txBody>
                  <a:tcPr marL="91443" marR="91443"/>
                </a:tc>
                <a:extLst>
                  <a:ext uri="{0D108BD9-81ED-4DB2-BD59-A6C34878D82A}">
                    <a16:rowId xmlns="" xmlns:a16="http://schemas.microsoft.com/office/drawing/2014/main" val="10005"/>
                  </a:ext>
                </a:extLst>
              </a:tr>
              <a:tr h="370840">
                <a:tc gridSpan="4">
                  <a:txBody>
                    <a:bodyPr/>
                    <a:lstStyle/>
                    <a:p>
                      <a:r>
                        <a:rPr lang="en-US" sz="1600" dirty="0">
                          <a:latin typeface="Times New Roman" panose="02020603050405020304" pitchFamily="18" charset="0"/>
                          <a:cs typeface="Times New Roman" panose="02020603050405020304" pitchFamily="18" charset="0"/>
                        </a:rPr>
                        <a:t>Section B</a:t>
                      </a: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6"/>
                  </a:ext>
                </a:extLst>
              </a:tr>
              <a:tr h="370840">
                <a:tc gridSpan="4">
                  <a:txBody>
                    <a:bodyPr/>
                    <a:lstStyle/>
                    <a:p>
                      <a:r>
                        <a:rPr lang="en-US" sz="1600" dirty="0">
                          <a:latin typeface="Times New Roman" panose="02020603050405020304" pitchFamily="18" charset="0"/>
                          <a:cs typeface="Times New Roman" panose="02020603050405020304" pitchFamily="18" charset="0"/>
                        </a:rPr>
                        <a:t>2. Attempt any three of the following                                                                          3 X 10</a:t>
                      </a:r>
                      <a:r>
                        <a:rPr lang="en-US" sz="1600" baseline="0" dirty="0">
                          <a:latin typeface="Times New Roman" panose="02020603050405020304" pitchFamily="18" charset="0"/>
                          <a:cs typeface="Times New Roman" panose="02020603050405020304" pitchFamily="18" charset="0"/>
                        </a:rPr>
                        <a:t> = 30</a:t>
                      </a:r>
                      <a:endParaRPr lang="en-US" sz="1600"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7"/>
                  </a:ext>
                </a:extLst>
              </a:tr>
              <a:tr h="370840">
                <a:tc>
                  <a:txBody>
                    <a:bodyPr/>
                    <a:lstStyle/>
                    <a:p>
                      <a:r>
                        <a:rPr lang="en-US" sz="1600" dirty="0">
                          <a:latin typeface="Times New Roman" panose="02020603050405020304" pitchFamily="18" charset="0"/>
                          <a:cs typeface="Times New Roman" panose="02020603050405020304" pitchFamily="18" charset="0"/>
                        </a:rPr>
                        <a:t>Q. No. </a:t>
                      </a:r>
                    </a:p>
                  </a:txBody>
                  <a:tcPr marL="91443" marR="91443"/>
                </a:tc>
                <a:tc>
                  <a:txBody>
                    <a:bodyPr/>
                    <a:lstStyle/>
                    <a:p>
                      <a:r>
                        <a:rPr lang="en-US" sz="1600" dirty="0">
                          <a:latin typeface="Times New Roman" panose="02020603050405020304" pitchFamily="18" charset="0"/>
                          <a:cs typeface="Times New Roman" panose="02020603050405020304" pitchFamily="18" charset="0"/>
                        </a:rPr>
                        <a:t>Question</a:t>
                      </a:r>
                    </a:p>
                  </a:txBody>
                  <a:tcPr marL="91443" marR="91443"/>
                </a:tc>
                <a:tc>
                  <a:txBody>
                    <a:bodyPr/>
                    <a:lstStyle/>
                    <a:p>
                      <a:r>
                        <a:rPr lang="en-US" sz="1600" dirty="0">
                          <a:latin typeface="Times New Roman" panose="02020603050405020304" pitchFamily="18" charset="0"/>
                          <a:cs typeface="Times New Roman" panose="02020603050405020304" pitchFamily="18" charset="0"/>
                        </a:rPr>
                        <a:t>Marks</a:t>
                      </a:r>
                    </a:p>
                  </a:txBody>
                  <a:tcPr marL="91443" marR="91443"/>
                </a:tc>
                <a:tc>
                  <a:txBody>
                    <a:bodyPr/>
                    <a:lstStyle/>
                    <a:p>
                      <a:r>
                        <a:rPr lang="en-US" sz="1600" dirty="0">
                          <a:latin typeface="Times New Roman" panose="02020603050405020304" pitchFamily="18" charset="0"/>
                          <a:cs typeface="Times New Roman" panose="02020603050405020304" pitchFamily="18" charset="0"/>
                        </a:rPr>
                        <a:t>CO</a:t>
                      </a:r>
                    </a:p>
                  </a:txBody>
                  <a:tcPr marL="91443" marR="91443"/>
                </a:tc>
                <a:extLst>
                  <a:ext uri="{0D108BD9-81ED-4DB2-BD59-A6C34878D82A}">
                    <a16:rowId xmlns="" xmlns:a16="http://schemas.microsoft.com/office/drawing/2014/main" val="10008"/>
                  </a:ext>
                </a:extLst>
              </a:tr>
              <a:tr h="370840">
                <a:tc>
                  <a:txBody>
                    <a:bodyPr/>
                    <a:lstStyle/>
                    <a:p>
                      <a:r>
                        <a:rPr lang="en-US" sz="1600" dirty="0">
                          <a:latin typeface="Times New Roman" panose="02020603050405020304" pitchFamily="18" charset="0"/>
                          <a:cs typeface="Times New Roman" panose="02020603050405020304" pitchFamily="18" charset="0"/>
                        </a:rPr>
                        <a:t>a to e</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tc>
                  <a:txBody>
                    <a:bodyPr/>
                    <a:lstStyle/>
                    <a:p>
                      <a:r>
                        <a:rPr lang="en-US" sz="1600" dirty="0">
                          <a:latin typeface="Times New Roman" panose="02020603050405020304" pitchFamily="18" charset="0"/>
                          <a:cs typeface="Times New Roman" panose="02020603050405020304" pitchFamily="18" charset="0"/>
                        </a:rPr>
                        <a:t>10</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extLst>
                  <a:ext uri="{0D108BD9-81ED-4DB2-BD59-A6C34878D82A}">
                    <a16:rowId xmlns="" xmlns:a16="http://schemas.microsoft.com/office/drawing/2014/main" val="10009"/>
                  </a:ext>
                </a:extLst>
              </a:tr>
              <a:tr h="370840">
                <a:tc gridSpan="4">
                  <a:txBody>
                    <a:bodyPr/>
                    <a:lstStyle/>
                    <a:p>
                      <a:r>
                        <a:rPr lang="en-US" sz="1600" dirty="0">
                          <a:latin typeface="Times New Roman" panose="02020603050405020304" pitchFamily="18" charset="0"/>
                          <a:cs typeface="Times New Roman" panose="02020603050405020304" pitchFamily="18" charset="0"/>
                        </a:rPr>
                        <a:t>Section</a:t>
                      </a:r>
                      <a:r>
                        <a:rPr lang="en-US" sz="1600" baseline="0" dirty="0">
                          <a:latin typeface="Times New Roman" panose="02020603050405020304" pitchFamily="18" charset="0"/>
                          <a:cs typeface="Times New Roman" panose="02020603050405020304" pitchFamily="18" charset="0"/>
                        </a:rPr>
                        <a:t> C</a:t>
                      </a:r>
                      <a:endParaRPr lang="en-US" sz="1600"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10"/>
                  </a:ext>
                </a:extLst>
              </a:tr>
              <a:tr h="370840">
                <a:tc gridSpan="4">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Question</a:t>
                      </a:r>
                      <a:r>
                        <a:rPr lang="en-US" sz="1600" baseline="0" dirty="0">
                          <a:latin typeface="Times New Roman" panose="02020603050405020304" pitchFamily="18" charset="0"/>
                          <a:cs typeface="Times New Roman" panose="02020603050405020304" pitchFamily="18" charset="0"/>
                        </a:rPr>
                        <a:t> no. </a:t>
                      </a:r>
                      <a:r>
                        <a:rPr lang="en-US" sz="1600" dirty="0">
                          <a:latin typeface="Times New Roman" panose="02020603050405020304" pitchFamily="18" charset="0"/>
                          <a:cs typeface="Times New Roman" panose="02020603050405020304" pitchFamily="18" charset="0"/>
                        </a:rPr>
                        <a:t>3,4,5,6,7.  Attempt any one of the following                             </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 X 10</a:t>
                      </a:r>
                      <a:r>
                        <a:rPr lang="en-US" sz="1600" baseline="0" dirty="0">
                          <a:latin typeface="Times New Roman" panose="02020603050405020304" pitchFamily="18" charset="0"/>
                          <a:cs typeface="Times New Roman" panose="02020603050405020304" pitchFamily="18" charset="0"/>
                        </a:rPr>
                        <a:t> = 10 </a:t>
                      </a:r>
                      <a:endParaRPr lang="en-US" sz="1600"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11"/>
                  </a:ext>
                </a:extLst>
              </a:tr>
              <a:tr h="370840">
                <a:tc>
                  <a:txBody>
                    <a:bodyPr/>
                    <a:lstStyle/>
                    <a:p>
                      <a:r>
                        <a:rPr lang="en-US" sz="1600" dirty="0">
                          <a:latin typeface="Times New Roman" panose="02020603050405020304" pitchFamily="18" charset="0"/>
                          <a:cs typeface="Times New Roman" panose="02020603050405020304" pitchFamily="18" charset="0"/>
                        </a:rPr>
                        <a:t>a</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tc>
                  <a:txBody>
                    <a:bodyPr/>
                    <a:lstStyle/>
                    <a:p>
                      <a:r>
                        <a:rPr lang="en-US" sz="1600" dirty="0">
                          <a:latin typeface="Times New Roman" panose="02020603050405020304" pitchFamily="18" charset="0"/>
                          <a:cs typeface="Times New Roman" panose="02020603050405020304" pitchFamily="18" charset="0"/>
                        </a:rPr>
                        <a:t>10</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extLst>
                  <a:ext uri="{0D108BD9-81ED-4DB2-BD59-A6C34878D82A}">
                    <a16:rowId xmlns="" xmlns:a16="http://schemas.microsoft.com/office/drawing/2014/main" val="10012"/>
                  </a:ext>
                </a:extLst>
              </a:tr>
              <a:tr h="370840">
                <a:tc>
                  <a:txBody>
                    <a:bodyPr/>
                    <a:lstStyle/>
                    <a:p>
                      <a:r>
                        <a:rPr lang="en-US" sz="1600" dirty="0">
                          <a:latin typeface="Times New Roman" panose="02020603050405020304" pitchFamily="18" charset="0"/>
                          <a:cs typeface="Times New Roman" panose="02020603050405020304" pitchFamily="18" charset="0"/>
                        </a:rPr>
                        <a:t>b</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tc>
                  <a:txBody>
                    <a:bodyPr/>
                    <a:lstStyle/>
                    <a:p>
                      <a:r>
                        <a:rPr lang="en-US" sz="1600" dirty="0">
                          <a:latin typeface="Times New Roman" panose="02020603050405020304" pitchFamily="18" charset="0"/>
                          <a:cs typeface="Times New Roman" panose="02020603050405020304" pitchFamily="18" charset="0"/>
                        </a:rPr>
                        <a:t>10</a:t>
                      </a:r>
                    </a:p>
                  </a:txBody>
                  <a:tcPr marL="91443" marR="91443"/>
                </a:tc>
                <a:tc>
                  <a:txBody>
                    <a:bodyPr/>
                    <a:lstStyle/>
                    <a:p>
                      <a:endParaRPr lang="en-US" sz="1600" dirty="0">
                        <a:latin typeface="Times New Roman" panose="02020603050405020304" pitchFamily="18" charset="0"/>
                        <a:cs typeface="Times New Roman" panose="02020603050405020304" pitchFamily="18" charset="0"/>
                      </a:endParaRPr>
                    </a:p>
                  </a:txBody>
                  <a:tcPr marL="91443" marR="91443"/>
                </a:tc>
                <a:extLst>
                  <a:ext uri="{0D108BD9-81ED-4DB2-BD59-A6C34878D82A}">
                    <a16:rowId xmlns="" xmlns:a16="http://schemas.microsoft.com/office/drawing/2014/main" val="10013"/>
                  </a:ext>
                </a:extLst>
              </a:tr>
              <a:tr h="370840">
                <a:tc gridSpan="4">
                  <a:txBody>
                    <a:bodyPr/>
                    <a:lstStyle/>
                    <a:p>
                      <a:endParaRPr lang="en-US" sz="1600" dirty="0">
                        <a:latin typeface="Times New Roman" panose="02020603050405020304" pitchFamily="18" charset="0"/>
                        <a:cs typeface="Times New Roman" panose="02020603050405020304" pitchFamily="18" charset="0"/>
                      </a:endParaRPr>
                    </a:p>
                  </a:txBody>
                  <a:tcPr marL="91443" marR="91443"/>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14"/>
                  </a:ext>
                </a:extLst>
              </a:tr>
            </a:tbl>
          </a:graphicData>
        </a:graphic>
      </p:graphicFrame>
      <p:pic>
        <p:nvPicPr>
          <p:cNvPr id="10" name="Picture 8" descr="Untitled.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Footer Placeholder 9">
            <a:extLst>
              <a:ext uri="{FF2B5EF4-FFF2-40B4-BE49-F238E27FC236}">
                <a16:creationId xmlns="" xmlns:a16="http://schemas.microsoft.com/office/drawing/2014/main" id="{9ADE1A72-9D82-46F4-A6F0-768A13C5A4BB}"/>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30503083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9C09E96-4422-4986-A1A0-9BDAB52A3C7C}" type="slidenum">
              <a:rPr lang="en-US"/>
              <a:pPr>
                <a:defRPr/>
              </a:pPr>
              <a:t>110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1878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373438"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Example : CALL 6030H</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76200" y="2603500"/>
          <a:ext cx="1752600" cy="222504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3000H</a:t>
                      </a:r>
                      <a:endParaRPr lang="en-US" dirty="0"/>
                    </a:p>
                  </a:txBody>
                  <a:tcPr/>
                </a:tc>
                <a:tc hMerge="1">
                  <a:txBody>
                    <a:bodyPr/>
                    <a:lstStyle/>
                    <a:p>
                      <a:endParaRPr lang="en-US" dirty="0"/>
                    </a:p>
                  </a:txBody>
                  <a:tcPr/>
                </a:tc>
              </a:tr>
              <a:tr h="370840">
                <a:tc gridSpan="2">
                  <a:txBody>
                    <a:bodyPr/>
                    <a:lstStyle/>
                    <a:p>
                      <a:r>
                        <a:rPr lang="en-US" dirty="0" smtClean="0"/>
                        <a:t>PC= 2040H</a:t>
                      </a:r>
                      <a:endParaRPr lang="en-US" dirty="0"/>
                    </a:p>
                  </a:txBody>
                  <a:tcPr/>
                </a:tc>
                <a:tc hMerge="1">
                  <a:txBody>
                    <a:bodyPr/>
                    <a:lstStyle/>
                    <a:p>
                      <a:endParaRPr lang="en-US"/>
                    </a:p>
                  </a:txBody>
                  <a:tcPr/>
                </a:tc>
              </a:tr>
            </a:tbl>
          </a:graphicData>
        </a:graphic>
      </p:graphicFrame>
      <p:graphicFrame>
        <p:nvGraphicFramePr>
          <p:cNvPr id="12" name="Table 11"/>
          <p:cNvGraphicFramePr>
            <a:graphicFrameLocks noGrp="1"/>
          </p:cNvGraphicFramePr>
          <p:nvPr/>
        </p:nvGraphicFramePr>
        <p:xfrm>
          <a:off x="3201988" y="21669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2438400" y="47529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2514600" y="21336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2438400" y="4044950"/>
            <a:ext cx="1219200" cy="369888"/>
          </a:xfrm>
          <a:prstGeom prst="rect">
            <a:avLst/>
          </a:prstGeom>
          <a:noFill/>
          <a:ln w="9525">
            <a:noFill/>
            <a:miter lim="800000"/>
            <a:headEnd/>
            <a:tailEnd/>
          </a:ln>
        </p:spPr>
        <p:txBody>
          <a:bodyPr>
            <a:spAutoFit/>
          </a:bodyPr>
          <a:lstStyle/>
          <a:p>
            <a:r>
              <a:rPr lang="en-US">
                <a:latin typeface="Calibri" pitchFamily="34" charset="0"/>
              </a:rPr>
              <a:t>2FFEH</a:t>
            </a:r>
          </a:p>
        </p:txBody>
      </p:sp>
      <p:sp>
        <p:nvSpPr>
          <p:cNvPr id="18" name="TextBox 17"/>
          <p:cNvSpPr txBox="1">
            <a:spLocks noChangeArrowheads="1"/>
          </p:cNvSpPr>
          <p:nvPr/>
        </p:nvSpPr>
        <p:spPr bwMode="auto">
          <a:xfrm>
            <a:off x="2438400" y="3309938"/>
            <a:ext cx="1219200" cy="369887"/>
          </a:xfrm>
          <a:prstGeom prst="rect">
            <a:avLst/>
          </a:prstGeom>
          <a:noFill/>
          <a:ln w="9525">
            <a:noFill/>
            <a:miter lim="800000"/>
            <a:headEnd/>
            <a:tailEnd/>
          </a:ln>
        </p:spPr>
        <p:txBody>
          <a:bodyPr>
            <a:spAutoFit/>
          </a:bodyPr>
          <a:lstStyle/>
          <a:p>
            <a:r>
              <a:rPr lang="en-US">
                <a:latin typeface="Calibri" pitchFamily="34" charset="0"/>
              </a:rPr>
              <a:t>3000H</a:t>
            </a:r>
          </a:p>
        </p:txBody>
      </p:sp>
      <p:sp>
        <p:nvSpPr>
          <p:cNvPr id="19" name="TextBox 18"/>
          <p:cNvSpPr txBox="1">
            <a:spLocks noChangeArrowheads="1"/>
          </p:cNvSpPr>
          <p:nvPr/>
        </p:nvSpPr>
        <p:spPr bwMode="auto">
          <a:xfrm>
            <a:off x="2438400" y="3657600"/>
            <a:ext cx="1219200" cy="369888"/>
          </a:xfrm>
          <a:prstGeom prst="rect">
            <a:avLst/>
          </a:prstGeom>
          <a:noFill/>
          <a:ln w="9525">
            <a:noFill/>
            <a:miter lim="800000"/>
            <a:headEnd/>
            <a:tailEnd/>
          </a:ln>
        </p:spPr>
        <p:txBody>
          <a:bodyPr>
            <a:spAutoFit/>
          </a:bodyPr>
          <a:lstStyle/>
          <a:p>
            <a:r>
              <a:rPr lang="en-US">
                <a:latin typeface="Calibri" pitchFamily="34" charset="0"/>
              </a:rPr>
              <a:t>2FFFH</a:t>
            </a:r>
          </a:p>
        </p:txBody>
      </p:sp>
      <p:sp>
        <p:nvSpPr>
          <p:cNvPr id="20" name="TextBox 19"/>
          <p:cNvSpPr txBox="1">
            <a:spLocks noChangeArrowheads="1"/>
          </p:cNvSpPr>
          <p:nvPr/>
        </p:nvSpPr>
        <p:spPr bwMode="auto">
          <a:xfrm>
            <a:off x="2035175" y="5540375"/>
            <a:ext cx="5965825" cy="369888"/>
          </a:xfrm>
          <a:prstGeom prst="rect">
            <a:avLst/>
          </a:prstGeom>
          <a:noFill/>
          <a:ln w="9525">
            <a:noFill/>
            <a:miter lim="800000"/>
            <a:headEnd/>
            <a:tailEnd/>
          </a:ln>
        </p:spPr>
        <p:txBody>
          <a:bodyPr>
            <a:spAutoFit/>
          </a:bodyPr>
          <a:lstStyle/>
          <a:p>
            <a:r>
              <a:rPr lang="en-US">
                <a:solidFill>
                  <a:srgbClr val="FF0000"/>
                </a:solidFill>
                <a:latin typeface="Calibri" pitchFamily="34" charset="0"/>
              </a:rPr>
              <a:t>BEFORE		     CALL 6030H		AFTER</a:t>
            </a:r>
          </a:p>
        </p:txBody>
      </p:sp>
      <p:graphicFrame>
        <p:nvGraphicFramePr>
          <p:cNvPr id="25" name="Table 24"/>
          <p:cNvGraphicFramePr>
            <a:graphicFrameLocks noGrp="1"/>
          </p:cNvGraphicFramePr>
          <p:nvPr/>
        </p:nvGraphicFramePr>
        <p:xfrm>
          <a:off x="8001000" y="22431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26" name="TextBox 25"/>
          <p:cNvSpPr txBox="1">
            <a:spLocks noChangeArrowheads="1"/>
          </p:cNvSpPr>
          <p:nvPr/>
        </p:nvSpPr>
        <p:spPr bwMode="auto">
          <a:xfrm>
            <a:off x="7237413" y="48291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27" name="TextBox 26"/>
          <p:cNvSpPr txBox="1">
            <a:spLocks noChangeArrowheads="1"/>
          </p:cNvSpPr>
          <p:nvPr/>
        </p:nvSpPr>
        <p:spPr bwMode="auto">
          <a:xfrm>
            <a:off x="7313613" y="22098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30" name="TextBox 29"/>
          <p:cNvSpPr txBox="1">
            <a:spLocks noChangeArrowheads="1"/>
          </p:cNvSpPr>
          <p:nvPr/>
        </p:nvSpPr>
        <p:spPr bwMode="auto">
          <a:xfrm>
            <a:off x="8148638" y="4097338"/>
            <a:ext cx="906462" cy="369887"/>
          </a:xfrm>
          <a:prstGeom prst="rect">
            <a:avLst/>
          </a:prstGeom>
          <a:noFill/>
          <a:ln w="9525">
            <a:noFill/>
            <a:miter lim="800000"/>
            <a:headEnd/>
            <a:tailEnd/>
          </a:ln>
        </p:spPr>
        <p:txBody>
          <a:bodyPr>
            <a:spAutoFit/>
          </a:bodyPr>
          <a:lstStyle/>
          <a:p>
            <a:r>
              <a:rPr lang="en-US">
                <a:latin typeface="Calibri" pitchFamily="34" charset="0"/>
              </a:rPr>
              <a:t>40=PCL</a:t>
            </a:r>
          </a:p>
        </p:txBody>
      </p:sp>
      <p:sp>
        <p:nvSpPr>
          <p:cNvPr id="33" name="TextBox 32"/>
          <p:cNvSpPr txBox="1">
            <a:spLocks noChangeArrowheads="1"/>
          </p:cNvSpPr>
          <p:nvPr/>
        </p:nvSpPr>
        <p:spPr bwMode="auto">
          <a:xfrm>
            <a:off x="8135938" y="3709988"/>
            <a:ext cx="1509712" cy="369887"/>
          </a:xfrm>
          <a:prstGeom prst="rect">
            <a:avLst/>
          </a:prstGeom>
          <a:noFill/>
          <a:ln w="9525">
            <a:noFill/>
            <a:miter lim="800000"/>
            <a:headEnd/>
            <a:tailEnd/>
          </a:ln>
        </p:spPr>
        <p:txBody>
          <a:bodyPr>
            <a:spAutoFit/>
          </a:bodyPr>
          <a:lstStyle/>
          <a:p>
            <a:r>
              <a:rPr lang="en-US">
                <a:latin typeface="Calibri" pitchFamily="34" charset="0"/>
              </a:rPr>
              <a:t>20 = PCH</a:t>
            </a:r>
          </a:p>
        </p:txBody>
      </p:sp>
      <p:sp>
        <p:nvSpPr>
          <p:cNvPr id="37" name="TextBox 36"/>
          <p:cNvSpPr txBox="1">
            <a:spLocks noChangeArrowheads="1"/>
          </p:cNvSpPr>
          <p:nvPr/>
        </p:nvSpPr>
        <p:spPr bwMode="auto">
          <a:xfrm>
            <a:off x="2438400" y="2949575"/>
            <a:ext cx="1219200" cy="368300"/>
          </a:xfrm>
          <a:prstGeom prst="rect">
            <a:avLst/>
          </a:prstGeom>
          <a:noFill/>
          <a:ln w="9525">
            <a:noFill/>
            <a:miter lim="800000"/>
            <a:headEnd/>
            <a:tailEnd/>
          </a:ln>
        </p:spPr>
        <p:txBody>
          <a:bodyPr>
            <a:spAutoFit/>
          </a:bodyPr>
          <a:lstStyle/>
          <a:p>
            <a:r>
              <a:rPr lang="en-US">
                <a:latin typeface="Calibri" pitchFamily="34" charset="0"/>
              </a:rPr>
              <a:t>3001H</a:t>
            </a:r>
          </a:p>
        </p:txBody>
      </p:sp>
      <p:cxnSp>
        <p:nvCxnSpPr>
          <p:cNvPr id="46" name="Straight Arrow Connector 45"/>
          <p:cNvCxnSpPr/>
          <p:nvPr/>
        </p:nvCxnSpPr>
        <p:spPr>
          <a:xfrm flipH="1">
            <a:off x="3352800" y="572611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5430838" y="5726113"/>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 50"/>
          <p:cNvGraphicFramePr>
            <a:graphicFrameLocks noGrp="1"/>
          </p:cNvGraphicFramePr>
          <p:nvPr/>
        </p:nvGraphicFramePr>
        <p:xfrm>
          <a:off x="4800600" y="2755900"/>
          <a:ext cx="1752600" cy="222504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2FFEH</a:t>
                      </a:r>
                      <a:endParaRPr lang="en-US" dirty="0"/>
                    </a:p>
                  </a:txBody>
                  <a:tcPr/>
                </a:tc>
                <a:tc hMerge="1">
                  <a:txBody>
                    <a:bodyPr/>
                    <a:lstStyle/>
                    <a:p>
                      <a:endParaRPr lang="en-US" dirty="0"/>
                    </a:p>
                  </a:txBody>
                  <a:tcPr/>
                </a:tc>
              </a:tr>
              <a:tr h="370840">
                <a:tc gridSpan="2">
                  <a:txBody>
                    <a:bodyPr/>
                    <a:lstStyle/>
                    <a:p>
                      <a:r>
                        <a:rPr lang="en-US" dirty="0" smtClean="0"/>
                        <a:t>PC= 6030H</a:t>
                      </a:r>
                      <a:endParaRPr lang="en-US" dirty="0"/>
                    </a:p>
                  </a:txBody>
                  <a:tcPr/>
                </a:tc>
                <a:tc hMerge="1">
                  <a:txBody>
                    <a:bodyPr/>
                    <a:lstStyle/>
                    <a:p>
                      <a:endParaRPr lang="en-US"/>
                    </a:p>
                  </a:txBody>
                  <a:tcPr/>
                </a:tc>
              </a:tr>
            </a:tbl>
          </a:graphicData>
        </a:graphic>
      </p:graphicFrame>
      <p:sp>
        <p:nvSpPr>
          <p:cNvPr id="54" name="TextBox 53"/>
          <p:cNvSpPr txBox="1">
            <a:spLocks noChangeArrowheads="1"/>
          </p:cNvSpPr>
          <p:nvPr/>
        </p:nvSpPr>
        <p:spPr bwMode="auto">
          <a:xfrm>
            <a:off x="7173913" y="4103688"/>
            <a:ext cx="1219200" cy="369887"/>
          </a:xfrm>
          <a:prstGeom prst="rect">
            <a:avLst/>
          </a:prstGeom>
          <a:noFill/>
          <a:ln w="9525">
            <a:noFill/>
            <a:miter lim="800000"/>
            <a:headEnd/>
            <a:tailEnd/>
          </a:ln>
        </p:spPr>
        <p:txBody>
          <a:bodyPr>
            <a:spAutoFit/>
          </a:bodyPr>
          <a:lstStyle/>
          <a:p>
            <a:r>
              <a:rPr lang="en-US">
                <a:latin typeface="Calibri" pitchFamily="34" charset="0"/>
              </a:rPr>
              <a:t>2FFEH</a:t>
            </a:r>
          </a:p>
        </p:txBody>
      </p:sp>
      <p:sp>
        <p:nvSpPr>
          <p:cNvPr id="55" name="TextBox 54"/>
          <p:cNvSpPr txBox="1">
            <a:spLocks noChangeArrowheads="1"/>
          </p:cNvSpPr>
          <p:nvPr/>
        </p:nvSpPr>
        <p:spPr bwMode="auto">
          <a:xfrm>
            <a:off x="7162800" y="3408363"/>
            <a:ext cx="1219200" cy="369887"/>
          </a:xfrm>
          <a:prstGeom prst="rect">
            <a:avLst/>
          </a:prstGeom>
          <a:noFill/>
          <a:ln w="9525">
            <a:noFill/>
            <a:miter lim="800000"/>
            <a:headEnd/>
            <a:tailEnd/>
          </a:ln>
        </p:spPr>
        <p:txBody>
          <a:bodyPr>
            <a:spAutoFit/>
          </a:bodyPr>
          <a:lstStyle/>
          <a:p>
            <a:r>
              <a:rPr lang="en-US">
                <a:latin typeface="Calibri" pitchFamily="34" charset="0"/>
              </a:rPr>
              <a:t>3000H</a:t>
            </a:r>
          </a:p>
        </p:txBody>
      </p:sp>
      <p:sp>
        <p:nvSpPr>
          <p:cNvPr id="56" name="TextBox 55"/>
          <p:cNvSpPr txBox="1">
            <a:spLocks noChangeArrowheads="1"/>
          </p:cNvSpPr>
          <p:nvPr/>
        </p:nvSpPr>
        <p:spPr bwMode="auto">
          <a:xfrm>
            <a:off x="7162800" y="3756025"/>
            <a:ext cx="1219200" cy="369888"/>
          </a:xfrm>
          <a:prstGeom prst="rect">
            <a:avLst/>
          </a:prstGeom>
          <a:noFill/>
          <a:ln w="9525">
            <a:noFill/>
            <a:miter lim="800000"/>
            <a:headEnd/>
            <a:tailEnd/>
          </a:ln>
        </p:spPr>
        <p:txBody>
          <a:bodyPr>
            <a:spAutoFit/>
          </a:bodyPr>
          <a:lstStyle/>
          <a:p>
            <a:r>
              <a:rPr lang="en-US">
                <a:latin typeface="Calibri" pitchFamily="34" charset="0"/>
              </a:rPr>
              <a:t>2FFFH</a:t>
            </a:r>
          </a:p>
        </p:txBody>
      </p:sp>
      <p:sp>
        <p:nvSpPr>
          <p:cNvPr id="57" name="TextBox 56"/>
          <p:cNvSpPr txBox="1">
            <a:spLocks noChangeArrowheads="1"/>
          </p:cNvSpPr>
          <p:nvPr/>
        </p:nvSpPr>
        <p:spPr bwMode="auto">
          <a:xfrm>
            <a:off x="7162800" y="3048000"/>
            <a:ext cx="1219200" cy="369888"/>
          </a:xfrm>
          <a:prstGeom prst="rect">
            <a:avLst/>
          </a:prstGeom>
          <a:noFill/>
          <a:ln w="9525">
            <a:noFill/>
            <a:miter lim="800000"/>
            <a:headEnd/>
            <a:tailEnd/>
          </a:ln>
        </p:spPr>
        <p:txBody>
          <a:bodyPr>
            <a:spAutoFit/>
          </a:bodyPr>
          <a:lstStyle/>
          <a:p>
            <a:r>
              <a:rPr lang="en-US">
                <a:latin typeface="Calibri" pitchFamily="34" charset="0"/>
              </a:rPr>
              <a:t>3001H</a:t>
            </a:r>
          </a:p>
        </p:txBody>
      </p:sp>
      <p:cxnSp>
        <p:nvCxnSpPr>
          <p:cNvPr id="38" name="Straight Arrow Connector 37"/>
          <p:cNvCxnSpPr/>
          <p:nvPr/>
        </p:nvCxnSpPr>
        <p:spPr>
          <a:xfrm>
            <a:off x="1849438" y="3486150"/>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Date Placeholder 28"/>
          <p:cNvSpPr>
            <a:spLocks noGrp="1"/>
          </p:cNvSpPr>
          <p:nvPr>
            <p:ph type="dt" sz="half" idx="10"/>
          </p:nvPr>
        </p:nvSpPr>
        <p:spPr/>
        <p:txBody>
          <a:bodyPr/>
          <a:lstStyle/>
          <a:p>
            <a:fld id="{FB03F458-80A2-481F-959F-F74DC2A8A73F}"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ppt_x"/>
                                          </p:val>
                                        </p:tav>
                                        <p:tav tm="100000">
                                          <p:val>
                                            <p:strVal val="#ppt_x"/>
                                          </p:val>
                                        </p:tav>
                                      </p:tavLst>
                                    </p:anim>
                                    <p:anim calcmode="lin" valueType="num">
                                      <p:cBhvr additive="base">
                                        <p:cTn id="7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ppt_x"/>
                                          </p:val>
                                        </p:tav>
                                        <p:tav tm="100000">
                                          <p:val>
                                            <p:strVal val="#ppt_x"/>
                                          </p:val>
                                        </p:tav>
                                      </p:tavLst>
                                    </p:anim>
                                    <p:anim calcmode="lin" valueType="num">
                                      <p:cBhvr additive="base">
                                        <p:cTn id="7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1000"/>
                                        <p:tgtEl>
                                          <p:spTgt spid="51"/>
                                        </p:tgtEl>
                                      </p:cBhvr>
                                    </p:animEffect>
                                    <p:anim calcmode="lin" valueType="num">
                                      <p:cBhvr>
                                        <p:cTn id="84" dur="1000" fill="hold"/>
                                        <p:tgtEl>
                                          <p:spTgt spid="51"/>
                                        </p:tgtEl>
                                        <p:attrNameLst>
                                          <p:attrName>ppt_x</p:attrName>
                                        </p:attrNameLst>
                                      </p:cBhvr>
                                      <p:tavLst>
                                        <p:tav tm="0">
                                          <p:val>
                                            <p:strVal val="#ppt_x"/>
                                          </p:val>
                                        </p:tav>
                                        <p:tav tm="100000">
                                          <p:val>
                                            <p:strVal val="#ppt_x"/>
                                          </p:val>
                                        </p:tav>
                                      </p:tavLst>
                                    </p:anim>
                                    <p:anim calcmode="lin" valueType="num">
                                      <p:cBhvr>
                                        <p:cTn id="8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1000"/>
                                        <p:tgtEl>
                                          <p:spTgt spid="25"/>
                                        </p:tgtEl>
                                      </p:cBhvr>
                                    </p:animEffect>
                                    <p:anim calcmode="lin" valueType="num">
                                      <p:cBhvr>
                                        <p:cTn id="91" dur="1000" fill="hold"/>
                                        <p:tgtEl>
                                          <p:spTgt spid="25"/>
                                        </p:tgtEl>
                                        <p:attrNameLst>
                                          <p:attrName>ppt_x</p:attrName>
                                        </p:attrNameLst>
                                      </p:cBhvr>
                                      <p:tavLst>
                                        <p:tav tm="0">
                                          <p:val>
                                            <p:strVal val="#ppt_x"/>
                                          </p:val>
                                        </p:tav>
                                        <p:tav tm="100000">
                                          <p:val>
                                            <p:strVal val="#ppt_x"/>
                                          </p:val>
                                        </p:tav>
                                      </p:tavLst>
                                    </p:anim>
                                    <p:anim calcmode="lin" valueType="num">
                                      <p:cBhvr>
                                        <p:cTn id="9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barn(inVertical)">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barn(inVertical)">
                                      <p:cBhvr>
                                        <p:cTn id="109" dur="500"/>
                                        <p:tgtEl>
                                          <p:spTgt spid="54"/>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barn(inVertical)">
                                      <p:cBhvr>
                                        <p:cTn id="114" dur="500"/>
                                        <p:tgtEl>
                                          <p:spTgt spid="56"/>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barn(inVertical)">
                                      <p:cBhvr>
                                        <p:cTn id="119" dur="500"/>
                                        <p:tgtEl>
                                          <p:spTgt spid="55"/>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barn(inVertical)">
                                      <p:cBhvr>
                                        <p:cTn id="124" dur="500"/>
                                        <p:tgtEl>
                                          <p:spTgt spid="57"/>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arn(inVertical)">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19" grpId="0"/>
      <p:bldP spid="20" grpId="0"/>
      <p:bldP spid="26" grpId="0"/>
      <p:bldP spid="27" grpId="0"/>
      <p:bldP spid="30" grpId="0"/>
      <p:bldP spid="33" grpId="0"/>
      <p:bldP spid="37" grpId="0"/>
      <p:bldP spid="54" grpId="0"/>
      <p:bldP spid="55" grpId="0"/>
      <p:bldP spid="56" grpId="0"/>
      <p:bldP spid="5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2DAD46F-CF7B-47B4-BC01-2EBCCBFFD316}" type="slidenum">
              <a:rPr lang="en-US"/>
              <a:pPr>
                <a:defRPr/>
              </a:pPr>
              <a:t>111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1981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14" name="Content Placeholder 7"/>
          <p:cNvGraphicFramePr>
            <a:graphicFrameLocks noGrp="1"/>
          </p:cNvGraphicFramePr>
          <p:nvPr>
            <p:ph idx="1"/>
          </p:nvPr>
        </p:nvGraphicFramePr>
        <p:xfrm>
          <a:off x="533400" y="12954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err="1" smtClean="0">
                          <a:latin typeface="Times New Roman" panose="02020603050405020304" pitchFamily="18" charset="0"/>
                          <a:cs typeface="Times New Roman" panose="02020603050405020304" pitchFamily="18" charset="0"/>
                        </a:rPr>
                        <a:t>Cx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Call conditionally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19828" name="Content Placeholder 2"/>
          <p:cNvSpPr txBox="1">
            <a:spLocks/>
          </p:cNvSpPr>
          <p:nvPr/>
        </p:nvSpPr>
        <p:spPr bwMode="auto">
          <a:xfrm>
            <a:off x="457200" y="27257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program sequence is transferred to the memory location specified by the 16-bit address given in the operand based on the specified flag of the PSW.</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Before the transfer, the address of the next instruction after the call (the contents of the program counter) is pushed onto the stack.</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CZ 2034 H.</a:t>
            </a:r>
          </a:p>
        </p:txBody>
      </p:sp>
      <p:sp>
        <p:nvSpPr>
          <p:cNvPr id="8" name="Date Placeholder 7"/>
          <p:cNvSpPr>
            <a:spLocks noGrp="1"/>
          </p:cNvSpPr>
          <p:nvPr>
            <p:ph type="dt" sz="half" idx="10"/>
          </p:nvPr>
        </p:nvSpPr>
        <p:spPr/>
        <p:txBody>
          <a:bodyPr/>
          <a:lstStyle/>
          <a:p>
            <a:fld id="{61254B8D-7312-4F99-B945-4650F59BCA64}" type="datetime1">
              <a:rPr lang="en-US" smtClean="0"/>
              <a:t>1/13/2022</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3296CB2-B1C6-408C-9B09-A37E91CB033D}" type="slidenum">
              <a:rPr lang="en-US"/>
              <a:pPr>
                <a:defRPr/>
              </a:pPr>
              <a:t>112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083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8350" y="941388"/>
            <a:ext cx="2603500"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Call Conditionally</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2438" y="1676400"/>
          <a:ext cx="8229600" cy="4166222"/>
        </p:xfrm>
        <a:graphic>
          <a:graphicData uri="http://schemas.openxmlformats.org/drawingml/2006/table">
            <a:tbl>
              <a:tblPr firstRow="1" bandRow="1">
                <a:tableStyleId>{21E4AEA4-8DFA-4A89-87EB-49C32662AFE0}</a:tableStyleId>
              </a:tblPr>
              <a:tblGrid>
                <a:gridCol w="2530624"/>
                <a:gridCol w="2880320"/>
                <a:gridCol w="2818656"/>
              </a:tblGrid>
              <a:tr h="365799">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Status Flags</a:t>
                      </a:r>
                      <a:endParaRPr lang="en-US" sz="2200" i="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CC</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Carry</a:t>
                      </a:r>
                    </a:p>
                  </a:txBody>
                  <a:tcPr marT="45735" marB="45735"/>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CY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CNC</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Not Carry</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CY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CP</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Positive</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CM</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Minus</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CZ</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Zero</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Z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CNZ</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Not Zero</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Z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CPE</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Parity Even</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P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CPO</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Call on Parity Odd</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P = 0</a:t>
                      </a:r>
                      <a:endParaRPr lang="en-US" sz="2200" dirty="0">
                        <a:latin typeface="Times New Roman" panose="02020603050405020304" pitchFamily="18" charset="0"/>
                        <a:cs typeface="Times New Roman" panose="02020603050405020304" pitchFamily="18" charset="0"/>
                      </a:endParaRPr>
                    </a:p>
                  </a:txBody>
                  <a:tcPr marT="45735" marB="45735"/>
                </a:tc>
              </a:tr>
            </a:tbl>
          </a:graphicData>
        </a:graphic>
      </p:graphicFrame>
      <p:sp>
        <p:nvSpPr>
          <p:cNvPr id="8" name="Date Placeholder 7"/>
          <p:cNvSpPr>
            <a:spLocks noGrp="1"/>
          </p:cNvSpPr>
          <p:nvPr>
            <p:ph type="dt" sz="half" idx="10"/>
          </p:nvPr>
        </p:nvSpPr>
        <p:spPr/>
        <p:txBody>
          <a:bodyPr/>
          <a:lstStyle/>
          <a:p>
            <a:fld id="{DE7016F3-3921-4181-951A-DC9B924B4FBF}" type="datetime1">
              <a:rPr lang="en-US" smtClean="0"/>
              <a:t>1/13/2022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56B2F8E-8561-4187-83DD-FB7F9648497A}" type="slidenum">
              <a:rPr lang="en-US"/>
              <a:pPr>
                <a:defRPr/>
              </a:pPr>
              <a:t>113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186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894138"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Example : 2030H CZ 7050H</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76200" y="2603500"/>
          <a:ext cx="1752600" cy="222504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A=00</a:t>
                      </a:r>
                      <a:endParaRPr lang="en-US" dirty="0"/>
                    </a:p>
                  </a:txBody>
                  <a:tcPr/>
                </a:tc>
                <a:tc>
                  <a:txBody>
                    <a:bodyPr/>
                    <a:lstStyle/>
                    <a:p>
                      <a:r>
                        <a:rPr lang="en-US" dirty="0" smtClean="0"/>
                        <a:t>F, Z=1</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3000H</a:t>
                      </a:r>
                      <a:endParaRPr lang="en-US" dirty="0"/>
                    </a:p>
                  </a:txBody>
                  <a:tcPr/>
                </a:tc>
                <a:tc hMerge="1">
                  <a:txBody>
                    <a:bodyPr/>
                    <a:lstStyle/>
                    <a:p>
                      <a:endParaRPr lang="en-US" dirty="0"/>
                    </a:p>
                  </a:txBody>
                  <a:tcPr/>
                </a:tc>
              </a:tr>
              <a:tr h="370840">
                <a:tc gridSpan="2">
                  <a:txBody>
                    <a:bodyPr/>
                    <a:lstStyle/>
                    <a:p>
                      <a:r>
                        <a:rPr lang="en-US" dirty="0" smtClean="0"/>
                        <a:t>PC= 2030H</a:t>
                      </a:r>
                      <a:endParaRPr lang="en-US" dirty="0"/>
                    </a:p>
                  </a:txBody>
                  <a:tcPr/>
                </a:tc>
                <a:tc hMerge="1">
                  <a:txBody>
                    <a:bodyPr/>
                    <a:lstStyle/>
                    <a:p>
                      <a:endParaRPr lang="en-US"/>
                    </a:p>
                  </a:txBody>
                  <a:tcPr/>
                </a:tc>
              </a:tr>
            </a:tbl>
          </a:graphicData>
        </a:graphic>
      </p:graphicFrame>
      <p:graphicFrame>
        <p:nvGraphicFramePr>
          <p:cNvPr id="12" name="Table 11"/>
          <p:cNvGraphicFramePr>
            <a:graphicFrameLocks noGrp="1"/>
          </p:cNvGraphicFramePr>
          <p:nvPr/>
        </p:nvGraphicFramePr>
        <p:xfrm>
          <a:off x="3201988" y="21669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2438400" y="47529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2514600" y="21336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2438400" y="4044950"/>
            <a:ext cx="1219200" cy="369888"/>
          </a:xfrm>
          <a:prstGeom prst="rect">
            <a:avLst/>
          </a:prstGeom>
          <a:noFill/>
          <a:ln w="9525">
            <a:noFill/>
            <a:miter lim="800000"/>
            <a:headEnd/>
            <a:tailEnd/>
          </a:ln>
        </p:spPr>
        <p:txBody>
          <a:bodyPr>
            <a:spAutoFit/>
          </a:bodyPr>
          <a:lstStyle/>
          <a:p>
            <a:r>
              <a:rPr lang="en-US">
                <a:latin typeface="Calibri" pitchFamily="34" charset="0"/>
              </a:rPr>
              <a:t>2FFEH</a:t>
            </a:r>
          </a:p>
        </p:txBody>
      </p:sp>
      <p:sp>
        <p:nvSpPr>
          <p:cNvPr id="18" name="TextBox 17"/>
          <p:cNvSpPr txBox="1">
            <a:spLocks noChangeArrowheads="1"/>
          </p:cNvSpPr>
          <p:nvPr/>
        </p:nvSpPr>
        <p:spPr bwMode="auto">
          <a:xfrm>
            <a:off x="2438400" y="3309938"/>
            <a:ext cx="1219200" cy="369887"/>
          </a:xfrm>
          <a:prstGeom prst="rect">
            <a:avLst/>
          </a:prstGeom>
          <a:noFill/>
          <a:ln w="9525">
            <a:noFill/>
            <a:miter lim="800000"/>
            <a:headEnd/>
            <a:tailEnd/>
          </a:ln>
        </p:spPr>
        <p:txBody>
          <a:bodyPr>
            <a:spAutoFit/>
          </a:bodyPr>
          <a:lstStyle/>
          <a:p>
            <a:r>
              <a:rPr lang="en-US">
                <a:latin typeface="Calibri" pitchFamily="34" charset="0"/>
              </a:rPr>
              <a:t>3000H</a:t>
            </a:r>
          </a:p>
        </p:txBody>
      </p:sp>
      <p:sp>
        <p:nvSpPr>
          <p:cNvPr id="19" name="TextBox 18"/>
          <p:cNvSpPr txBox="1">
            <a:spLocks noChangeArrowheads="1"/>
          </p:cNvSpPr>
          <p:nvPr/>
        </p:nvSpPr>
        <p:spPr bwMode="auto">
          <a:xfrm>
            <a:off x="2438400" y="3657600"/>
            <a:ext cx="1219200" cy="369888"/>
          </a:xfrm>
          <a:prstGeom prst="rect">
            <a:avLst/>
          </a:prstGeom>
          <a:noFill/>
          <a:ln w="9525">
            <a:noFill/>
            <a:miter lim="800000"/>
            <a:headEnd/>
            <a:tailEnd/>
          </a:ln>
        </p:spPr>
        <p:txBody>
          <a:bodyPr>
            <a:spAutoFit/>
          </a:bodyPr>
          <a:lstStyle/>
          <a:p>
            <a:r>
              <a:rPr lang="en-US">
                <a:latin typeface="Calibri" pitchFamily="34" charset="0"/>
              </a:rPr>
              <a:t>2FFFH</a:t>
            </a:r>
          </a:p>
        </p:txBody>
      </p:sp>
      <p:sp>
        <p:nvSpPr>
          <p:cNvPr id="20" name="TextBox 19"/>
          <p:cNvSpPr txBox="1">
            <a:spLocks noChangeArrowheads="1"/>
          </p:cNvSpPr>
          <p:nvPr/>
        </p:nvSpPr>
        <p:spPr bwMode="auto">
          <a:xfrm>
            <a:off x="2035175" y="5540375"/>
            <a:ext cx="5965825" cy="369888"/>
          </a:xfrm>
          <a:prstGeom prst="rect">
            <a:avLst/>
          </a:prstGeom>
          <a:noFill/>
          <a:ln w="9525">
            <a:noFill/>
            <a:miter lim="800000"/>
            <a:headEnd/>
            <a:tailEnd/>
          </a:ln>
        </p:spPr>
        <p:txBody>
          <a:bodyPr>
            <a:spAutoFit/>
          </a:bodyPr>
          <a:lstStyle/>
          <a:p>
            <a:r>
              <a:rPr lang="en-US">
                <a:solidFill>
                  <a:srgbClr val="FF0000"/>
                </a:solidFill>
                <a:latin typeface="Calibri" pitchFamily="34" charset="0"/>
              </a:rPr>
              <a:t>BEFORE		     2030H CZ 7050H		AFTER</a:t>
            </a:r>
          </a:p>
        </p:txBody>
      </p:sp>
      <p:graphicFrame>
        <p:nvGraphicFramePr>
          <p:cNvPr id="25" name="Table 24"/>
          <p:cNvGraphicFramePr>
            <a:graphicFrameLocks noGrp="1"/>
          </p:cNvGraphicFramePr>
          <p:nvPr/>
        </p:nvGraphicFramePr>
        <p:xfrm>
          <a:off x="8001000" y="22431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26" name="TextBox 25"/>
          <p:cNvSpPr txBox="1">
            <a:spLocks noChangeArrowheads="1"/>
          </p:cNvSpPr>
          <p:nvPr/>
        </p:nvSpPr>
        <p:spPr bwMode="auto">
          <a:xfrm>
            <a:off x="7237413" y="48291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27" name="TextBox 26"/>
          <p:cNvSpPr txBox="1">
            <a:spLocks noChangeArrowheads="1"/>
          </p:cNvSpPr>
          <p:nvPr/>
        </p:nvSpPr>
        <p:spPr bwMode="auto">
          <a:xfrm>
            <a:off x="7313613" y="22098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30" name="TextBox 29"/>
          <p:cNvSpPr txBox="1">
            <a:spLocks noChangeArrowheads="1"/>
          </p:cNvSpPr>
          <p:nvPr/>
        </p:nvSpPr>
        <p:spPr bwMode="auto">
          <a:xfrm>
            <a:off x="8148638" y="4097338"/>
            <a:ext cx="906462" cy="369887"/>
          </a:xfrm>
          <a:prstGeom prst="rect">
            <a:avLst/>
          </a:prstGeom>
          <a:noFill/>
          <a:ln w="9525">
            <a:noFill/>
            <a:miter lim="800000"/>
            <a:headEnd/>
            <a:tailEnd/>
          </a:ln>
        </p:spPr>
        <p:txBody>
          <a:bodyPr>
            <a:spAutoFit/>
          </a:bodyPr>
          <a:lstStyle/>
          <a:p>
            <a:r>
              <a:rPr lang="en-US">
                <a:latin typeface="Calibri" pitchFamily="34" charset="0"/>
              </a:rPr>
              <a:t>30=PCL</a:t>
            </a:r>
          </a:p>
        </p:txBody>
      </p:sp>
      <p:sp>
        <p:nvSpPr>
          <p:cNvPr id="33" name="TextBox 32"/>
          <p:cNvSpPr txBox="1">
            <a:spLocks noChangeArrowheads="1"/>
          </p:cNvSpPr>
          <p:nvPr/>
        </p:nvSpPr>
        <p:spPr bwMode="auto">
          <a:xfrm>
            <a:off x="8135938" y="3709988"/>
            <a:ext cx="1509712" cy="369887"/>
          </a:xfrm>
          <a:prstGeom prst="rect">
            <a:avLst/>
          </a:prstGeom>
          <a:noFill/>
          <a:ln w="9525">
            <a:noFill/>
            <a:miter lim="800000"/>
            <a:headEnd/>
            <a:tailEnd/>
          </a:ln>
        </p:spPr>
        <p:txBody>
          <a:bodyPr>
            <a:spAutoFit/>
          </a:bodyPr>
          <a:lstStyle/>
          <a:p>
            <a:r>
              <a:rPr lang="en-US">
                <a:latin typeface="Calibri" pitchFamily="34" charset="0"/>
              </a:rPr>
              <a:t>20 = PCH</a:t>
            </a:r>
          </a:p>
        </p:txBody>
      </p:sp>
      <p:sp>
        <p:nvSpPr>
          <p:cNvPr id="37" name="TextBox 36"/>
          <p:cNvSpPr txBox="1">
            <a:spLocks noChangeArrowheads="1"/>
          </p:cNvSpPr>
          <p:nvPr/>
        </p:nvSpPr>
        <p:spPr bwMode="auto">
          <a:xfrm>
            <a:off x="2438400" y="2949575"/>
            <a:ext cx="1219200" cy="368300"/>
          </a:xfrm>
          <a:prstGeom prst="rect">
            <a:avLst/>
          </a:prstGeom>
          <a:noFill/>
          <a:ln w="9525">
            <a:noFill/>
            <a:miter lim="800000"/>
            <a:headEnd/>
            <a:tailEnd/>
          </a:ln>
        </p:spPr>
        <p:txBody>
          <a:bodyPr>
            <a:spAutoFit/>
          </a:bodyPr>
          <a:lstStyle/>
          <a:p>
            <a:r>
              <a:rPr lang="en-US">
                <a:latin typeface="Calibri" pitchFamily="34" charset="0"/>
              </a:rPr>
              <a:t>3001H</a:t>
            </a:r>
          </a:p>
        </p:txBody>
      </p:sp>
      <p:cxnSp>
        <p:nvCxnSpPr>
          <p:cNvPr id="46" name="Straight Arrow Connector 45"/>
          <p:cNvCxnSpPr/>
          <p:nvPr/>
        </p:nvCxnSpPr>
        <p:spPr>
          <a:xfrm flipH="1">
            <a:off x="3352800" y="572611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5964238" y="5726113"/>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 50"/>
          <p:cNvGraphicFramePr>
            <a:graphicFrameLocks noGrp="1"/>
          </p:cNvGraphicFramePr>
          <p:nvPr/>
        </p:nvGraphicFramePr>
        <p:xfrm>
          <a:off x="4800600" y="2755900"/>
          <a:ext cx="1752600" cy="222504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A=00</a:t>
                      </a:r>
                      <a:endParaRPr lang="en-US" dirty="0"/>
                    </a:p>
                  </a:txBody>
                  <a:tcPr/>
                </a:tc>
                <a:tc>
                  <a:txBody>
                    <a:bodyPr/>
                    <a:lstStyle/>
                    <a:p>
                      <a:r>
                        <a:rPr lang="en-US" dirty="0" smtClean="0"/>
                        <a:t>F, Z=1</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2FFEH</a:t>
                      </a:r>
                      <a:endParaRPr lang="en-US" dirty="0"/>
                    </a:p>
                  </a:txBody>
                  <a:tcPr/>
                </a:tc>
                <a:tc hMerge="1">
                  <a:txBody>
                    <a:bodyPr/>
                    <a:lstStyle/>
                    <a:p>
                      <a:endParaRPr lang="en-US" dirty="0"/>
                    </a:p>
                  </a:txBody>
                  <a:tcPr/>
                </a:tc>
              </a:tr>
              <a:tr h="370840">
                <a:tc gridSpan="2">
                  <a:txBody>
                    <a:bodyPr/>
                    <a:lstStyle/>
                    <a:p>
                      <a:r>
                        <a:rPr lang="en-US" dirty="0" smtClean="0"/>
                        <a:t>PC= 7050H</a:t>
                      </a:r>
                      <a:endParaRPr lang="en-US" dirty="0"/>
                    </a:p>
                  </a:txBody>
                  <a:tcPr/>
                </a:tc>
                <a:tc hMerge="1">
                  <a:txBody>
                    <a:bodyPr/>
                    <a:lstStyle/>
                    <a:p>
                      <a:endParaRPr lang="en-US"/>
                    </a:p>
                  </a:txBody>
                  <a:tcPr/>
                </a:tc>
              </a:tr>
            </a:tbl>
          </a:graphicData>
        </a:graphic>
      </p:graphicFrame>
      <p:sp>
        <p:nvSpPr>
          <p:cNvPr id="54" name="TextBox 53"/>
          <p:cNvSpPr txBox="1">
            <a:spLocks noChangeArrowheads="1"/>
          </p:cNvSpPr>
          <p:nvPr/>
        </p:nvSpPr>
        <p:spPr bwMode="auto">
          <a:xfrm>
            <a:off x="7173913" y="4103688"/>
            <a:ext cx="1219200" cy="369887"/>
          </a:xfrm>
          <a:prstGeom prst="rect">
            <a:avLst/>
          </a:prstGeom>
          <a:noFill/>
          <a:ln w="9525">
            <a:noFill/>
            <a:miter lim="800000"/>
            <a:headEnd/>
            <a:tailEnd/>
          </a:ln>
        </p:spPr>
        <p:txBody>
          <a:bodyPr>
            <a:spAutoFit/>
          </a:bodyPr>
          <a:lstStyle/>
          <a:p>
            <a:r>
              <a:rPr lang="en-US">
                <a:latin typeface="Calibri" pitchFamily="34" charset="0"/>
              </a:rPr>
              <a:t>2FFEH</a:t>
            </a:r>
          </a:p>
        </p:txBody>
      </p:sp>
      <p:sp>
        <p:nvSpPr>
          <p:cNvPr id="55" name="TextBox 54"/>
          <p:cNvSpPr txBox="1">
            <a:spLocks noChangeArrowheads="1"/>
          </p:cNvSpPr>
          <p:nvPr/>
        </p:nvSpPr>
        <p:spPr bwMode="auto">
          <a:xfrm>
            <a:off x="7162800" y="3408363"/>
            <a:ext cx="1219200" cy="369887"/>
          </a:xfrm>
          <a:prstGeom prst="rect">
            <a:avLst/>
          </a:prstGeom>
          <a:noFill/>
          <a:ln w="9525">
            <a:noFill/>
            <a:miter lim="800000"/>
            <a:headEnd/>
            <a:tailEnd/>
          </a:ln>
        </p:spPr>
        <p:txBody>
          <a:bodyPr>
            <a:spAutoFit/>
          </a:bodyPr>
          <a:lstStyle/>
          <a:p>
            <a:r>
              <a:rPr lang="en-US">
                <a:latin typeface="Calibri" pitchFamily="34" charset="0"/>
              </a:rPr>
              <a:t>3000H</a:t>
            </a:r>
          </a:p>
        </p:txBody>
      </p:sp>
      <p:sp>
        <p:nvSpPr>
          <p:cNvPr id="56" name="TextBox 55"/>
          <p:cNvSpPr txBox="1">
            <a:spLocks noChangeArrowheads="1"/>
          </p:cNvSpPr>
          <p:nvPr/>
        </p:nvSpPr>
        <p:spPr bwMode="auto">
          <a:xfrm>
            <a:off x="7162800" y="3756025"/>
            <a:ext cx="1219200" cy="369888"/>
          </a:xfrm>
          <a:prstGeom prst="rect">
            <a:avLst/>
          </a:prstGeom>
          <a:noFill/>
          <a:ln w="9525">
            <a:noFill/>
            <a:miter lim="800000"/>
            <a:headEnd/>
            <a:tailEnd/>
          </a:ln>
        </p:spPr>
        <p:txBody>
          <a:bodyPr>
            <a:spAutoFit/>
          </a:bodyPr>
          <a:lstStyle/>
          <a:p>
            <a:r>
              <a:rPr lang="en-US">
                <a:latin typeface="Calibri" pitchFamily="34" charset="0"/>
              </a:rPr>
              <a:t>2FFFH</a:t>
            </a:r>
          </a:p>
        </p:txBody>
      </p:sp>
      <p:sp>
        <p:nvSpPr>
          <p:cNvPr id="57" name="TextBox 56"/>
          <p:cNvSpPr txBox="1">
            <a:spLocks noChangeArrowheads="1"/>
          </p:cNvSpPr>
          <p:nvPr/>
        </p:nvSpPr>
        <p:spPr bwMode="auto">
          <a:xfrm>
            <a:off x="7162800" y="3048000"/>
            <a:ext cx="1219200" cy="369888"/>
          </a:xfrm>
          <a:prstGeom prst="rect">
            <a:avLst/>
          </a:prstGeom>
          <a:noFill/>
          <a:ln w="9525">
            <a:noFill/>
            <a:miter lim="800000"/>
            <a:headEnd/>
            <a:tailEnd/>
          </a:ln>
        </p:spPr>
        <p:txBody>
          <a:bodyPr>
            <a:spAutoFit/>
          </a:bodyPr>
          <a:lstStyle/>
          <a:p>
            <a:r>
              <a:rPr lang="en-US">
                <a:latin typeface="Calibri" pitchFamily="34" charset="0"/>
              </a:rPr>
              <a:t>3001H</a:t>
            </a:r>
          </a:p>
        </p:txBody>
      </p:sp>
      <p:cxnSp>
        <p:nvCxnSpPr>
          <p:cNvPr id="38" name="Straight Arrow Connector 37"/>
          <p:cNvCxnSpPr/>
          <p:nvPr/>
        </p:nvCxnSpPr>
        <p:spPr>
          <a:xfrm>
            <a:off x="1849438" y="3486150"/>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6553200" y="4267200"/>
            <a:ext cx="6651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Date Placeholder 31"/>
          <p:cNvSpPr>
            <a:spLocks noGrp="1"/>
          </p:cNvSpPr>
          <p:nvPr>
            <p:ph type="dt" sz="half" idx="10"/>
          </p:nvPr>
        </p:nvSpPr>
        <p:spPr/>
        <p:txBody>
          <a:bodyPr/>
          <a:lstStyle/>
          <a:p>
            <a:fld id="{649897CC-82E1-4A36-8582-82CC58C857D0}"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ppt_x"/>
                                          </p:val>
                                        </p:tav>
                                        <p:tav tm="100000">
                                          <p:val>
                                            <p:strVal val="#ppt_x"/>
                                          </p:val>
                                        </p:tav>
                                      </p:tavLst>
                                    </p:anim>
                                    <p:anim calcmode="lin" valueType="num">
                                      <p:cBhvr additive="base">
                                        <p:cTn id="7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ppt_x"/>
                                          </p:val>
                                        </p:tav>
                                        <p:tav tm="100000">
                                          <p:val>
                                            <p:strVal val="#ppt_x"/>
                                          </p:val>
                                        </p:tav>
                                      </p:tavLst>
                                    </p:anim>
                                    <p:anim calcmode="lin" valueType="num">
                                      <p:cBhvr additive="base">
                                        <p:cTn id="7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1000"/>
                                        <p:tgtEl>
                                          <p:spTgt spid="51"/>
                                        </p:tgtEl>
                                      </p:cBhvr>
                                    </p:animEffect>
                                    <p:anim calcmode="lin" valueType="num">
                                      <p:cBhvr>
                                        <p:cTn id="84" dur="1000" fill="hold"/>
                                        <p:tgtEl>
                                          <p:spTgt spid="51"/>
                                        </p:tgtEl>
                                        <p:attrNameLst>
                                          <p:attrName>ppt_x</p:attrName>
                                        </p:attrNameLst>
                                      </p:cBhvr>
                                      <p:tavLst>
                                        <p:tav tm="0">
                                          <p:val>
                                            <p:strVal val="#ppt_x"/>
                                          </p:val>
                                        </p:tav>
                                        <p:tav tm="100000">
                                          <p:val>
                                            <p:strVal val="#ppt_x"/>
                                          </p:val>
                                        </p:tav>
                                      </p:tavLst>
                                    </p:anim>
                                    <p:anim calcmode="lin" valueType="num">
                                      <p:cBhvr>
                                        <p:cTn id="8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1000"/>
                                        <p:tgtEl>
                                          <p:spTgt spid="25"/>
                                        </p:tgtEl>
                                      </p:cBhvr>
                                    </p:animEffect>
                                    <p:anim calcmode="lin" valueType="num">
                                      <p:cBhvr>
                                        <p:cTn id="91" dur="1000" fill="hold"/>
                                        <p:tgtEl>
                                          <p:spTgt spid="25"/>
                                        </p:tgtEl>
                                        <p:attrNameLst>
                                          <p:attrName>ppt_x</p:attrName>
                                        </p:attrNameLst>
                                      </p:cBhvr>
                                      <p:tavLst>
                                        <p:tav tm="0">
                                          <p:val>
                                            <p:strVal val="#ppt_x"/>
                                          </p:val>
                                        </p:tav>
                                        <p:tav tm="100000">
                                          <p:val>
                                            <p:strVal val="#ppt_x"/>
                                          </p:val>
                                        </p:tav>
                                      </p:tavLst>
                                    </p:anim>
                                    <p:anim calcmode="lin" valueType="num">
                                      <p:cBhvr>
                                        <p:cTn id="9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barn(inVertical)">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barn(inVertical)">
                                      <p:cBhvr>
                                        <p:cTn id="109" dur="500"/>
                                        <p:tgtEl>
                                          <p:spTgt spid="54"/>
                                        </p:tgtEl>
                                      </p:cBhvr>
                                    </p:animEffect>
                                  </p:childTnLst>
                                </p:cTn>
                              </p:par>
                            </p:childTnLst>
                          </p:cTn>
                        </p:par>
                      </p:childTnLst>
                    </p:cTn>
                  </p:par>
                  <p:par>
                    <p:cTn id="110" fill="hold">
                      <p:stCondLst>
                        <p:cond delay="indefinite"/>
                      </p:stCondLst>
                      <p:childTnLst>
                        <p:par>
                          <p:cTn id="111" fill="hold">
                            <p:stCondLst>
                              <p:cond delay="0"/>
                            </p:stCondLst>
                            <p:childTnLst>
                              <p:par>
                                <p:cTn id="112" presetID="16" presetClass="entr" presetSubtype="21"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barn(inVertical)">
                                      <p:cBhvr>
                                        <p:cTn id="114" dur="500"/>
                                        <p:tgtEl>
                                          <p:spTgt spid="56"/>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barn(inVertical)">
                                      <p:cBhvr>
                                        <p:cTn id="119" dur="500"/>
                                        <p:tgtEl>
                                          <p:spTgt spid="55"/>
                                        </p:tgtEl>
                                      </p:cBhvr>
                                    </p:animEffect>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57"/>
                                        </p:tgtEl>
                                        <p:attrNameLst>
                                          <p:attrName>style.visibility</p:attrName>
                                        </p:attrNameLst>
                                      </p:cBhvr>
                                      <p:to>
                                        <p:strVal val="visible"/>
                                      </p:to>
                                    </p:set>
                                    <p:animEffect transition="in" filter="barn(inVertical)">
                                      <p:cBhvr>
                                        <p:cTn id="124" dur="500"/>
                                        <p:tgtEl>
                                          <p:spTgt spid="57"/>
                                        </p:tgtEl>
                                      </p:cBhvr>
                                    </p:animEffect>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arn(inVertical)">
                                      <p:cBhvr>
                                        <p:cTn id="129" dur="500"/>
                                        <p:tgtEl>
                                          <p:spTgt spid="30"/>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anim calcmode="lin" valueType="num">
                                      <p:cBhvr additive="base">
                                        <p:cTn id="141" dur="500" fill="hold"/>
                                        <p:tgtEl>
                                          <p:spTgt spid="31"/>
                                        </p:tgtEl>
                                        <p:attrNameLst>
                                          <p:attrName>ppt_x</p:attrName>
                                        </p:attrNameLst>
                                      </p:cBhvr>
                                      <p:tavLst>
                                        <p:tav tm="0">
                                          <p:val>
                                            <p:strVal val="#ppt_x"/>
                                          </p:val>
                                        </p:tav>
                                        <p:tav tm="100000">
                                          <p:val>
                                            <p:strVal val="#ppt_x"/>
                                          </p:val>
                                        </p:tav>
                                      </p:tavLst>
                                    </p:anim>
                                    <p:anim calcmode="lin" valueType="num">
                                      <p:cBhvr additive="base">
                                        <p:cTn id="14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19" grpId="0"/>
      <p:bldP spid="20" grpId="0"/>
      <p:bldP spid="26" grpId="0"/>
      <p:bldP spid="27" grpId="0"/>
      <p:bldP spid="30" grpId="0"/>
      <p:bldP spid="33" grpId="0"/>
      <p:bldP spid="37" grpId="0"/>
      <p:bldP spid="54" grpId="0"/>
      <p:bldP spid="55" grpId="0"/>
      <p:bldP spid="56" grpId="0"/>
      <p:bldP spid="5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A918F419-CCA7-4E28-A762-5E7B2FB46F11}" type="slidenum">
              <a:rPr lang="en-US"/>
              <a:pPr>
                <a:defRPr/>
              </a:pPr>
              <a:t>114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288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     RET</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     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Return unconditionally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2900" name="Content Placeholder 2"/>
          <p:cNvSpPr txBox="1">
            <a:spLocks/>
          </p:cNvSpPr>
          <p:nvPr/>
        </p:nvSpPr>
        <p:spPr bwMode="auto">
          <a:xfrm>
            <a:off x="425450" y="2743200"/>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program sequence is transferred from the subroutine to the calling program.</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two bytes from the top of the stack are copied into the program counter, and program execution begins at the new address.</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RET.</a:t>
            </a:r>
          </a:p>
        </p:txBody>
      </p:sp>
      <p:sp>
        <p:nvSpPr>
          <p:cNvPr id="8" name="Date Placeholder 7"/>
          <p:cNvSpPr>
            <a:spLocks noGrp="1"/>
          </p:cNvSpPr>
          <p:nvPr>
            <p:ph type="dt" sz="half" idx="10"/>
          </p:nvPr>
        </p:nvSpPr>
        <p:spPr/>
        <p:txBody>
          <a:bodyPr/>
          <a:lstStyle/>
          <a:p>
            <a:fld id="{3517F28F-A01B-4477-9EE5-1D8B31DFE420}" type="datetime1">
              <a:rPr lang="en-US" smtClean="0"/>
              <a:t>1/13/2022</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FEE42AE-396E-4C22-A211-73410B9C6D9C}" type="slidenum">
              <a:rPr lang="en-US"/>
              <a:pPr>
                <a:defRPr/>
              </a:pPr>
              <a:t>115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390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77838" y="1219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Rx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Call conditionally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3924" name="Content Placeholder 2"/>
          <p:cNvSpPr txBox="1">
            <a:spLocks/>
          </p:cNvSpPr>
          <p:nvPr/>
        </p:nvSpPr>
        <p:spPr bwMode="auto">
          <a:xfrm>
            <a:off x="457200" y="27257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program sequence is transferred from the subroutine to the calling program based on the specified flag of the PSW.</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two bytes from the top of the stack are copied into the program counter, and program execution begins at the new address.</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RZ.</a:t>
            </a:r>
          </a:p>
        </p:txBody>
      </p:sp>
      <p:sp>
        <p:nvSpPr>
          <p:cNvPr id="8" name="Date Placeholder 7"/>
          <p:cNvSpPr>
            <a:spLocks noGrp="1"/>
          </p:cNvSpPr>
          <p:nvPr>
            <p:ph type="dt" sz="half" idx="10"/>
          </p:nvPr>
        </p:nvSpPr>
        <p:spPr/>
        <p:txBody>
          <a:bodyPr/>
          <a:lstStyle/>
          <a:p>
            <a:fld id="{BEB0012E-0498-4C86-B143-0451D392FAD5}" type="datetime1">
              <a:rPr lang="en-US" smtClean="0"/>
              <a:t>1/13/2022</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A2FDA03-2875-4D57-9CCE-C6BB2BF66F60}" type="slidenum">
              <a:rPr lang="en-US"/>
              <a:pPr>
                <a:defRPr/>
              </a:pPr>
              <a:t>116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493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8350" y="941388"/>
            <a:ext cx="2997200"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Return Conditionally</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2438" y="1676400"/>
          <a:ext cx="8229600" cy="4166222"/>
        </p:xfrm>
        <a:graphic>
          <a:graphicData uri="http://schemas.openxmlformats.org/drawingml/2006/table">
            <a:tbl>
              <a:tblPr firstRow="1" bandRow="1">
                <a:tableStyleId>{21E4AEA4-8DFA-4A89-87EB-49C32662AFE0}</a:tableStyleId>
              </a:tblPr>
              <a:tblGrid>
                <a:gridCol w="2530624"/>
                <a:gridCol w="2880320"/>
                <a:gridCol w="2818656"/>
              </a:tblGrid>
              <a:tr h="365799">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Status Flags</a:t>
                      </a:r>
                      <a:endParaRPr lang="en-US" sz="2200" i="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RC</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Carry</a:t>
                      </a:r>
                    </a:p>
                  </a:txBody>
                  <a:tcPr marT="45735" marB="45735"/>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CY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RNC</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Not Carry</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CY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RP</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Positive</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RM</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Minus</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RZ</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Zero</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Z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RNZ</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Not Zero</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Z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RPE</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Parity Even</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P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RPO</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Return if  Parity Odd</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P = 0</a:t>
                      </a:r>
                      <a:endParaRPr lang="en-US" sz="2200" dirty="0">
                        <a:latin typeface="Times New Roman" panose="02020603050405020304" pitchFamily="18" charset="0"/>
                        <a:cs typeface="Times New Roman" panose="02020603050405020304" pitchFamily="18" charset="0"/>
                      </a:endParaRPr>
                    </a:p>
                  </a:txBody>
                  <a:tcPr marT="45735" marB="45735"/>
                </a:tc>
              </a:tr>
            </a:tbl>
          </a:graphicData>
        </a:graphic>
      </p:graphicFrame>
      <p:sp>
        <p:nvSpPr>
          <p:cNvPr id="8" name="Date Placeholder 7"/>
          <p:cNvSpPr>
            <a:spLocks noGrp="1"/>
          </p:cNvSpPr>
          <p:nvPr>
            <p:ph type="dt" sz="half" idx="10"/>
          </p:nvPr>
        </p:nvSpPr>
        <p:spPr/>
        <p:txBody>
          <a:bodyPr/>
          <a:lstStyle/>
          <a:p>
            <a:fld id="{B5FB470D-5B2B-4342-976C-BFDDA74E9C2A}" type="datetime1">
              <a:rPr lang="en-US" smtClean="0"/>
              <a:t>1/13/2022</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5E6414B-8DB9-41FB-B31C-808E8040D2BD}" type="slidenum">
              <a:rPr lang="en-US"/>
              <a:pPr>
                <a:defRPr/>
              </a:pPr>
              <a:t>117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595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8350" y="941388"/>
            <a:ext cx="3238500"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Branching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752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JMP</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Jump unconditionally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5973" name="Content Placeholder 2"/>
          <p:cNvSpPr txBox="1">
            <a:spLocks/>
          </p:cNvSpPr>
          <p:nvPr/>
        </p:nvSpPr>
        <p:spPr bwMode="auto">
          <a:xfrm>
            <a:off x="457200" y="30305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program sequence is transferred to the memory location specified by the 16-bit address given in the operand.</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2015H  JMP 2008 H.</a:t>
            </a:r>
          </a:p>
        </p:txBody>
      </p:sp>
      <p:graphicFrame>
        <p:nvGraphicFramePr>
          <p:cNvPr id="2" name="Table 1"/>
          <p:cNvGraphicFramePr>
            <a:graphicFrameLocks noGrp="1"/>
          </p:cNvGraphicFramePr>
          <p:nvPr/>
        </p:nvGraphicFramePr>
        <p:xfrm>
          <a:off x="1524000" y="4876800"/>
          <a:ext cx="2057400" cy="894080"/>
        </p:xfrm>
        <a:graphic>
          <a:graphicData uri="http://schemas.openxmlformats.org/drawingml/2006/table">
            <a:tbl>
              <a:tblPr firstRow="1" bandRow="1">
                <a:tableStyleId>{5C22544A-7EE6-4342-B048-85BDC9FD1C3A}</a:tableStyleId>
              </a:tblPr>
              <a:tblGrid>
                <a:gridCol w="2057400"/>
              </a:tblGrid>
              <a:tr h="447040">
                <a:tc>
                  <a:txBody>
                    <a:bodyPr/>
                    <a:lstStyle/>
                    <a:p>
                      <a:endParaRPr lang="en-US" dirty="0"/>
                    </a:p>
                  </a:txBody>
                  <a:tcPr/>
                </a:tc>
              </a:tr>
              <a:tr h="447040">
                <a:tc>
                  <a:txBody>
                    <a:bodyPr/>
                    <a:lstStyle/>
                    <a:p>
                      <a:r>
                        <a:rPr lang="en-US" dirty="0" smtClean="0"/>
                        <a:t>PC = 2015H</a:t>
                      </a:r>
                      <a:endParaRPr lang="en-US" dirty="0"/>
                    </a:p>
                  </a:txBody>
                  <a:tcPr/>
                </a:tc>
              </a:tr>
            </a:tbl>
          </a:graphicData>
        </a:graphic>
      </p:graphicFrame>
      <p:graphicFrame>
        <p:nvGraphicFramePr>
          <p:cNvPr id="11" name="Table 10"/>
          <p:cNvGraphicFramePr>
            <a:graphicFrameLocks noGrp="1"/>
          </p:cNvGraphicFramePr>
          <p:nvPr/>
        </p:nvGraphicFramePr>
        <p:xfrm>
          <a:off x="5486400" y="4876800"/>
          <a:ext cx="2057400" cy="894080"/>
        </p:xfrm>
        <a:graphic>
          <a:graphicData uri="http://schemas.openxmlformats.org/drawingml/2006/table">
            <a:tbl>
              <a:tblPr firstRow="1" bandRow="1">
                <a:tableStyleId>{5C22544A-7EE6-4342-B048-85BDC9FD1C3A}</a:tableStyleId>
              </a:tblPr>
              <a:tblGrid>
                <a:gridCol w="2057400"/>
              </a:tblGrid>
              <a:tr h="447040">
                <a:tc>
                  <a:txBody>
                    <a:bodyPr/>
                    <a:lstStyle/>
                    <a:p>
                      <a:endParaRPr lang="en-US" dirty="0"/>
                    </a:p>
                  </a:txBody>
                  <a:tcPr/>
                </a:tc>
              </a:tr>
              <a:tr h="447040">
                <a:tc>
                  <a:txBody>
                    <a:bodyPr/>
                    <a:lstStyle/>
                    <a:p>
                      <a:r>
                        <a:rPr lang="en-US" dirty="0" smtClean="0"/>
                        <a:t>PC = 2008H</a:t>
                      </a:r>
                      <a:endParaRPr lang="en-US" dirty="0"/>
                    </a:p>
                  </a:txBody>
                  <a:tcPr/>
                </a:tc>
              </a:tr>
            </a:tbl>
          </a:graphicData>
        </a:graphic>
      </p:graphicFrame>
      <p:sp>
        <p:nvSpPr>
          <p:cNvPr id="12" name="Right Arrow 11"/>
          <p:cNvSpPr/>
          <p:nvPr/>
        </p:nvSpPr>
        <p:spPr>
          <a:xfrm>
            <a:off x="3924300" y="5029200"/>
            <a:ext cx="12954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5991" name="TextBox 12"/>
          <p:cNvSpPr txBox="1">
            <a:spLocks noChangeArrowheads="1"/>
          </p:cNvSpPr>
          <p:nvPr/>
        </p:nvSpPr>
        <p:spPr bwMode="auto">
          <a:xfrm>
            <a:off x="1790700" y="5894388"/>
            <a:ext cx="1600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Before</a:t>
            </a:r>
          </a:p>
        </p:txBody>
      </p:sp>
      <p:sp>
        <p:nvSpPr>
          <p:cNvPr id="125992" name="TextBox 13"/>
          <p:cNvSpPr txBox="1">
            <a:spLocks noChangeArrowheads="1"/>
          </p:cNvSpPr>
          <p:nvPr/>
        </p:nvSpPr>
        <p:spPr bwMode="auto">
          <a:xfrm>
            <a:off x="5883275" y="5894388"/>
            <a:ext cx="1600200" cy="461962"/>
          </a:xfrm>
          <a:prstGeom prst="rect">
            <a:avLst/>
          </a:prstGeom>
          <a:noFill/>
          <a:ln w="9525">
            <a:noFill/>
            <a:miter lim="800000"/>
            <a:headEnd/>
            <a:tailEnd/>
          </a:ln>
        </p:spPr>
        <p:txBody>
          <a:bodyPr>
            <a:spAutoFit/>
          </a:bodyPr>
          <a:lstStyle/>
          <a:p>
            <a:r>
              <a:rPr lang="en-US" sz="2400">
                <a:latin typeface="Times New Roman" pitchFamily="18" charset="0"/>
                <a:cs typeface="Times New Roman" pitchFamily="18" charset="0"/>
              </a:rPr>
              <a:t>After</a:t>
            </a:r>
          </a:p>
        </p:txBody>
      </p:sp>
      <p:sp>
        <p:nvSpPr>
          <p:cNvPr id="14" name="Date Placeholder 13"/>
          <p:cNvSpPr>
            <a:spLocks noGrp="1"/>
          </p:cNvSpPr>
          <p:nvPr>
            <p:ph type="dt" sz="half" idx="10"/>
          </p:nvPr>
        </p:nvSpPr>
        <p:spPr/>
        <p:txBody>
          <a:bodyPr/>
          <a:lstStyle/>
          <a:p>
            <a:fld id="{22558BDC-738A-4584-BF57-F5094BED39BA}" type="datetime1">
              <a:rPr lang="en-US" smtClean="0"/>
              <a:t>1/13/2022</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5E70F0D0-2E73-4685-AFE6-0857D89A46F9}" type="slidenum">
              <a:rPr lang="en-US"/>
              <a:pPr>
                <a:defRPr/>
              </a:pPr>
              <a:t>118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698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8350" y="941388"/>
            <a:ext cx="3238500"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Branching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764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err="1" smtClean="0">
                          <a:latin typeface="Times New Roman" panose="02020603050405020304" pitchFamily="18" charset="0"/>
                          <a:cs typeface="Times New Roman" panose="02020603050405020304" pitchFamily="18" charset="0"/>
                        </a:rPr>
                        <a:t>Jx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Jump conditionally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6997" name="Content Placeholder 2"/>
          <p:cNvSpPr txBox="1">
            <a:spLocks/>
          </p:cNvSpPr>
          <p:nvPr/>
        </p:nvSpPr>
        <p:spPr bwMode="auto">
          <a:xfrm>
            <a:off x="457200" y="311308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program sequence is transferred to the memory location specified by the 16-bit address given in the operand based on the specified flag of the PSW.</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JZ 2034 H.</a:t>
            </a:r>
          </a:p>
        </p:txBody>
      </p:sp>
      <p:sp>
        <p:nvSpPr>
          <p:cNvPr id="10" name="Date Placeholder 9"/>
          <p:cNvSpPr>
            <a:spLocks noGrp="1"/>
          </p:cNvSpPr>
          <p:nvPr>
            <p:ph type="dt" sz="half" idx="10"/>
          </p:nvPr>
        </p:nvSpPr>
        <p:spPr/>
        <p:txBody>
          <a:bodyPr/>
          <a:lstStyle/>
          <a:p>
            <a:fld id="{D98DFAAD-FCA8-4F12-A443-E7B7A6BC0D0B}" type="datetime1">
              <a:rPr lang="en-US" smtClean="0"/>
              <a:t>1/13/2022</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83F3A9C-579A-4739-8021-DDFEAC57CEE1}" type="slidenum">
              <a:rPr lang="en-US"/>
              <a:pPr>
                <a:defRPr/>
              </a:pPr>
              <a:t>119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800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8350" y="941388"/>
            <a:ext cx="2809875"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Jump Conditionally</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2438" y="1676400"/>
          <a:ext cx="8229600" cy="4166222"/>
        </p:xfrm>
        <a:graphic>
          <a:graphicData uri="http://schemas.openxmlformats.org/drawingml/2006/table">
            <a:tbl>
              <a:tblPr firstRow="1" bandRow="1">
                <a:tableStyleId>{21E4AEA4-8DFA-4A89-87EB-49C32662AFE0}</a:tableStyleId>
              </a:tblPr>
              <a:tblGrid>
                <a:gridCol w="2530624"/>
                <a:gridCol w="2880320"/>
                <a:gridCol w="2818656"/>
              </a:tblGrid>
              <a:tr h="365799">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Status Flags</a:t>
                      </a:r>
                      <a:endParaRPr lang="en-US" sz="2200" i="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JC</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smtClean="0">
                          <a:latin typeface="Times New Roman" panose="02020603050405020304" pitchFamily="18" charset="0"/>
                          <a:cs typeface="Times New Roman" panose="02020603050405020304" pitchFamily="18" charset="0"/>
                        </a:rPr>
                        <a:t>Jump </a:t>
                      </a:r>
                      <a:r>
                        <a:rPr lang="en-US" sz="2200" baseline="0" dirty="0" smtClean="0">
                          <a:latin typeface="Times New Roman" panose="02020603050405020304" pitchFamily="18" charset="0"/>
                          <a:cs typeface="Times New Roman" panose="02020603050405020304" pitchFamily="18" charset="0"/>
                        </a:rPr>
                        <a:t>if Carry</a:t>
                      </a:r>
                    </a:p>
                  </a:txBody>
                  <a:tcPr marT="45735" marB="45735"/>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CY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JNC</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Jump if No Carry</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CY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JP</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Jump if Positive</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smtClean="0">
                          <a:latin typeface="Times New Roman" panose="02020603050405020304" pitchFamily="18" charset="0"/>
                          <a:cs typeface="Times New Roman" panose="02020603050405020304" pitchFamily="18" charset="0"/>
                        </a:rPr>
                        <a:t>JM</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Jump if Minus</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S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smtClean="0">
                          <a:latin typeface="Times New Roman" panose="02020603050405020304" pitchFamily="18" charset="0"/>
                          <a:cs typeface="Times New Roman" panose="02020603050405020304" pitchFamily="18" charset="0"/>
                        </a:rPr>
                        <a:t>JZ</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Jump if Zero</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Z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smtClean="0">
                          <a:latin typeface="Times New Roman" panose="02020603050405020304" pitchFamily="18" charset="0"/>
                          <a:cs typeface="Times New Roman" panose="02020603050405020304" pitchFamily="18" charset="0"/>
                        </a:rPr>
                        <a:t>JNZ</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Jump if No Zero</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Z = 0</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smtClean="0">
                          <a:latin typeface="Times New Roman" panose="02020603050405020304" pitchFamily="18" charset="0"/>
                          <a:cs typeface="Times New Roman" panose="02020603050405020304" pitchFamily="18" charset="0"/>
                        </a:rPr>
                        <a:t>JPE</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dirty="0" smtClean="0">
                          <a:latin typeface="Times New Roman" panose="02020603050405020304" pitchFamily="18" charset="0"/>
                          <a:cs typeface="Times New Roman" panose="02020603050405020304" pitchFamily="18" charset="0"/>
                        </a:rPr>
                        <a:t>Jump if Parity Even</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P = 1</a:t>
                      </a:r>
                      <a:endParaRPr lang="en-US" sz="2200" dirty="0">
                        <a:latin typeface="Times New Roman" panose="02020603050405020304" pitchFamily="18" charset="0"/>
                        <a:cs typeface="Times New Roman" panose="02020603050405020304" pitchFamily="18" charset="0"/>
                      </a:endParaRPr>
                    </a:p>
                  </a:txBody>
                  <a:tcPr marT="45735" marB="45735"/>
                </a:tc>
              </a:tr>
              <a:tr h="467434">
                <a:tc>
                  <a:txBody>
                    <a:bodyPr/>
                    <a:lstStyle/>
                    <a:p>
                      <a:pPr algn="ctr"/>
                      <a:r>
                        <a:rPr lang="en-US" sz="2200" smtClean="0">
                          <a:latin typeface="Times New Roman" panose="02020603050405020304" pitchFamily="18" charset="0"/>
                          <a:cs typeface="Times New Roman" panose="02020603050405020304" pitchFamily="18" charset="0"/>
                        </a:rPr>
                        <a:t>JPO</a:t>
                      </a:r>
                      <a:endParaRPr lang="en-US" sz="2200" dirty="0">
                        <a:latin typeface="Times New Roman" panose="02020603050405020304" pitchFamily="18" charset="0"/>
                        <a:cs typeface="Times New Roman" panose="02020603050405020304" pitchFamily="18" charset="0"/>
                      </a:endParaRPr>
                    </a:p>
                  </a:txBody>
                  <a:tcPr marT="45735" marB="45735"/>
                </a:tc>
                <a:tc>
                  <a:txBody>
                    <a:bodyPr/>
                    <a:lstStyle/>
                    <a:p>
                      <a:r>
                        <a:rPr lang="en-US" sz="2200" baseline="0" smtClean="0">
                          <a:latin typeface="Times New Roman" panose="02020603050405020304" pitchFamily="18" charset="0"/>
                          <a:cs typeface="Times New Roman" panose="02020603050405020304" pitchFamily="18" charset="0"/>
                        </a:rPr>
                        <a:t>Jump </a:t>
                      </a:r>
                      <a:r>
                        <a:rPr lang="en-US" sz="2200" baseline="0" dirty="0" smtClean="0">
                          <a:latin typeface="Times New Roman" panose="02020603050405020304" pitchFamily="18" charset="0"/>
                          <a:cs typeface="Times New Roman" panose="02020603050405020304" pitchFamily="18" charset="0"/>
                        </a:rPr>
                        <a:t>if Parity Odd</a:t>
                      </a:r>
                    </a:p>
                  </a:txBody>
                  <a:tcPr marT="45735" marB="45735"/>
                </a:tc>
                <a:tc>
                  <a:txBody>
                    <a:bodyPr/>
                    <a:lstStyle/>
                    <a:p>
                      <a:pPr algn="ctr"/>
                      <a:r>
                        <a:rPr lang="en-US" sz="2200" dirty="0" smtClean="0">
                          <a:latin typeface="Times New Roman" panose="02020603050405020304" pitchFamily="18" charset="0"/>
                          <a:cs typeface="Times New Roman" panose="02020603050405020304" pitchFamily="18" charset="0"/>
                        </a:rPr>
                        <a:t>P = 0</a:t>
                      </a:r>
                      <a:endParaRPr lang="en-US" sz="2200" dirty="0">
                        <a:latin typeface="Times New Roman" panose="02020603050405020304" pitchFamily="18" charset="0"/>
                        <a:cs typeface="Times New Roman" panose="02020603050405020304" pitchFamily="18" charset="0"/>
                      </a:endParaRPr>
                    </a:p>
                  </a:txBody>
                  <a:tcPr marT="45735" marB="45735"/>
                </a:tc>
              </a:tr>
            </a:tbl>
          </a:graphicData>
        </a:graphic>
      </p:graphicFrame>
      <p:sp>
        <p:nvSpPr>
          <p:cNvPr id="8" name="Date Placeholder 7"/>
          <p:cNvSpPr>
            <a:spLocks noGrp="1"/>
          </p:cNvSpPr>
          <p:nvPr>
            <p:ph type="dt" sz="half" idx="10"/>
          </p:nvPr>
        </p:nvSpPr>
        <p:spPr/>
        <p:txBody>
          <a:bodyPr/>
          <a:lstStyle/>
          <a:p>
            <a:fld id="{86DC5DA6-E7A8-4862-915D-B93661BBB21A}" type="datetime1">
              <a:rPr lang="en-US" smtClean="0"/>
              <a:t>1/13/2022</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4395FF-7DC6-42CF-811F-54E7548D8483}"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Prerequisites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457200" y="1250210"/>
            <a:ext cx="8229600" cy="4525963"/>
          </a:xfrm>
        </p:spPr>
        <p:txBody>
          <a:bodyPr>
            <a:normAutofit/>
          </a:bodyPr>
          <a:lstStyle/>
          <a:p>
            <a:pPr algn="just"/>
            <a:r>
              <a:rPr lang="en-US" sz="2400" b="0" i="0" u="none" strike="noStrike" baseline="0" dirty="0">
                <a:latin typeface="Times New Roman" panose="02020603050405020304" pitchFamily="18" charset="0"/>
                <a:cs typeface="Times New Roman" panose="02020603050405020304" pitchFamily="18" charset="0"/>
              </a:rPr>
              <a:t>Basic knowledge </a:t>
            </a:r>
            <a:r>
              <a:rPr lang="en-US" sz="2400" b="0" i="0" u="none" strike="noStrike" baseline="0" dirty="0" smtClean="0">
                <a:latin typeface="Times New Roman" panose="02020603050405020304" pitchFamily="18" charset="0"/>
                <a:cs typeface="Times New Roman" panose="02020603050405020304" pitchFamily="18" charset="0"/>
              </a:rPr>
              <a:t>of</a:t>
            </a:r>
            <a:r>
              <a:rPr lang="en-US" sz="2400" b="0" i="0" u="none" strike="noStrike" dirty="0" smtClean="0">
                <a:latin typeface="Times New Roman" panose="02020603050405020304" pitchFamily="18" charset="0"/>
                <a:cs typeface="Times New Roman" panose="02020603050405020304" pitchFamily="18" charset="0"/>
              </a:rPr>
              <a:t> 8085 microprocessor</a:t>
            </a:r>
            <a:endParaRPr lang="en-US" sz="2400" b="0" i="0" u="none" strike="noStrike" baseline="0" dirty="0">
              <a:latin typeface="Times New Roman" panose="02020603050405020304" pitchFamily="18" charset="0"/>
              <a:cs typeface="Times New Roman" panose="02020603050405020304" pitchFamily="18" charset="0"/>
            </a:endParaRPr>
          </a:p>
          <a:p>
            <a:r>
              <a:rPr lang="en-US" altLang="en-US" sz="2400" dirty="0" smtClean="0">
                <a:latin typeface="Times New Roman" panose="02020603050405020304" pitchFamily="18" charset="0"/>
                <a:cs typeface="Times New Roman" panose="02020603050405020304" pitchFamily="18" charset="0"/>
              </a:rPr>
              <a:t>Knowledge of  its architecture and operations</a:t>
            </a:r>
            <a:endParaRPr lang="en-US" alt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9"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FF0C31D0-675E-425B-8B72-3929E8C0A51A}"/>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29658745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4B4B767F-A390-4055-BE5E-046B1C006ECD}" type="slidenum">
              <a:rPr lang="en-US"/>
              <a:pPr>
                <a:defRPr/>
              </a:pPr>
              <a:t>120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2902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RST</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0 – 7</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Restart (Software Interrupts)</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9044" name="Content Placeholder 2"/>
          <p:cNvSpPr txBox="1">
            <a:spLocks/>
          </p:cNvSpPr>
          <p:nvPr/>
        </p:nvSpPr>
        <p:spPr bwMode="auto">
          <a:xfrm>
            <a:off x="457200" y="28019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RST instruction jumps the control to one of eight memory locations depending upon the number.</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These are used as software instructions in a program to transfer program execution to one of the eight locations.</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RST 3.</a:t>
            </a:r>
          </a:p>
        </p:txBody>
      </p:sp>
      <p:sp>
        <p:nvSpPr>
          <p:cNvPr id="8" name="Date Placeholder 7"/>
          <p:cNvSpPr>
            <a:spLocks noGrp="1"/>
          </p:cNvSpPr>
          <p:nvPr>
            <p:ph type="dt" sz="half" idx="10"/>
          </p:nvPr>
        </p:nvSpPr>
        <p:spPr/>
        <p:txBody>
          <a:bodyPr/>
          <a:lstStyle/>
          <a:p>
            <a:fld id="{9AED00EE-7FF1-4730-B7DC-9C8FA1959A25}" type="datetime1">
              <a:rPr lang="en-US" smtClean="0"/>
              <a:t>1/13/2022</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B8CA726-F09D-4E26-873D-CA44A0F0AE82}" type="slidenum">
              <a:rPr lang="en-US"/>
              <a:pPr>
                <a:defRPr/>
              </a:pPr>
              <a:t>121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Branch operation</a:t>
            </a:r>
          </a:p>
        </p:txBody>
      </p:sp>
      <p:pic>
        <p:nvPicPr>
          <p:cNvPr id="13005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1752600" y="1752600"/>
          <a:ext cx="5473700" cy="4166222"/>
        </p:xfrm>
        <a:graphic>
          <a:graphicData uri="http://schemas.openxmlformats.org/drawingml/2006/table">
            <a:tbl>
              <a:tblPr firstRow="1" bandRow="1">
                <a:tableStyleId>{21E4AEA4-8DFA-4A89-87EB-49C32662AFE0}</a:tableStyleId>
              </a:tblPr>
              <a:tblGrid>
                <a:gridCol w="2764033"/>
                <a:gridCol w="2709667"/>
              </a:tblGrid>
              <a:tr h="365799">
                <a:tc>
                  <a:txBody>
                    <a:bodyPr/>
                    <a:lstStyle/>
                    <a:p>
                      <a:pPr algn="ctr"/>
                      <a:r>
                        <a:rPr lang="en-US" sz="2200" i="0" dirty="0" smtClean="0">
                          <a:latin typeface="Times New Roman" panose="02020603050405020304" pitchFamily="18" charset="0"/>
                          <a:cs typeface="Times New Roman" panose="02020603050405020304" pitchFamily="18" charset="0"/>
                        </a:rPr>
                        <a:t>Instructions</a:t>
                      </a:r>
                      <a:endParaRPr lang="en-US" sz="2200" i="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dirty="0" smtClean="0">
                          <a:latin typeface="Times New Roman" panose="02020603050405020304" pitchFamily="18" charset="0"/>
                          <a:cs typeface="Times New Roman" panose="02020603050405020304" pitchFamily="18" charset="0"/>
                        </a:rPr>
                        <a:t>Restart Address</a:t>
                      </a:r>
                      <a:endParaRPr lang="en-US" sz="2200" i="0" dirty="0">
                        <a:latin typeface="Times New Roman" panose="02020603050405020304" pitchFamily="18" charset="0"/>
                        <a:cs typeface="Times New Roman" panose="02020603050405020304" pitchFamily="18" charset="0"/>
                      </a:endParaRP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0</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0000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1</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0008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2</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0010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3</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0018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4</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0020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5</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0028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6</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0030 H</a:t>
                      </a:r>
                    </a:p>
                  </a:txBody>
                  <a:tcPr marL="91458" marR="91458" marT="45735" marB="45735"/>
                </a:tc>
              </a:tr>
              <a:tr h="467434">
                <a:tc>
                  <a:txBody>
                    <a:bodyPr/>
                    <a:lstStyle/>
                    <a:p>
                      <a:pPr algn="ctr"/>
                      <a:r>
                        <a:rPr lang="en-US" sz="2200" dirty="0" smtClean="0">
                          <a:latin typeface="Times New Roman" panose="02020603050405020304" pitchFamily="18" charset="0"/>
                          <a:cs typeface="Times New Roman" panose="02020603050405020304" pitchFamily="18" charset="0"/>
                        </a:rPr>
                        <a:t>RST</a:t>
                      </a:r>
                      <a:r>
                        <a:rPr lang="en-US" sz="2200" baseline="0" dirty="0" smtClean="0">
                          <a:latin typeface="Times New Roman" panose="02020603050405020304" pitchFamily="18" charset="0"/>
                          <a:cs typeface="Times New Roman" panose="02020603050405020304" pitchFamily="18" charset="0"/>
                        </a:rPr>
                        <a:t> 7</a:t>
                      </a:r>
                      <a:endParaRPr lang="en-US" sz="2200" dirty="0">
                        <a:latin typeface="Times New Roman" panose="02020603050405020304" pitchFamily="18" charset="0"/>
                        <a:cs typeface="Times New Roman" panose="02020603050405020304" pitchFamily="18" charset="0"/>
                      </a:endParaRPr>
                    </a:p>
                  </a:txBody>
                  <a:tcPr marL="91458" marR="91458" marT="45735" marB="45735"/>
                </a:tc>
                <a:tc>
                  <a:txBody>
                    <a:bodyPr/>
                    <a:lstStyle/>
                    <a:p>
                      <a:pPr algn="ctr"/>
                      <a:r>
                        <a:rPr lang="en-US" sz="2200" baseline="0" dirty="0" smtClean="0">
                          <a:latin typeface="Times New Roman" panose="02020603050405020304" pitchFamily="18" charset="0"/>
                          <a:cs typeface="Times New Roman" panose="02020603050405020304" pitchFamily="18" charset="0"/>
                        </a:rPr>
                        <a:t>0038 H</a:t>
                      </a:r>
                    </a:p>
                  </a:txBody>
                  <a:tcPr marL="91458" marR="91458" marT="45735" marB="45735"/>
                </a:tc>
              </a:tr>
            </a:tbl>
          </a:graphicData>
        </a:graphic>
      </p:graphicFrame>
      <p:sp>
        <p:nvSpPr>
          <p:cNvPr id="130086" name="Rectangle 2"/>
          <p:cNvSpPr>
            <a:spLocks noChangeArrowheads="1"/>
          </p:cNvSpPr>
          <p:nvPr/>
        </p:nvSpPr>
        <p:spPr bwMode="auto">
          <a:xfrm>
            <a:off x="2625725" y="1143000"/>
            <a:ext cx="3086100" cy="461963"/>
          </a:xfrm>
          <a:prstGeom prst="rect">
            <a:avLst/>
          </a:prstGeom>
          <a:noFill/>
          <a:ln w="9525">
            <a:noFill/>
            <a:miter lim="800000"/>
            <a:headEnd/>
            <a:tailEnd/>
          </a:ln>
        </p:spPr>
        <p:txBody>
          <a:bodyPr wrap="none">
            <a:spAutoFit/>
          </a:bodyPr>
          <a:lstStyle/>
          <a:p>
            <a:r>
              <a:rPr lang="en-US" sz="2400" b="1">
                <a:latin typeface="Times New Roman" pitchFamily="18" charset="0"/>
                <a:cs typeface="Times New Roman" pitchFamily="18" charset="0"/>
              </a:rPr>
              <a:t>Restart Address Table</a:t>
            </a:r>
            <a:endParaRPr lang="en-US" sz="240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BC4BD2EF-DE0D-419D-AB7E-905A5F1E8D51}" type="datetime1">
              <a:rPr lang="en-US" smtClean="0"/>
              <a:t>1/13/2022</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999DD22-F87D-45BA-8C76-FB399018E873}" type="slidenum">
              <a:rPr lang="en-US"/>
              <a:pPr>
                <a:defRPr/>
              </a:pPr>
              <a:t>122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107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31078" name="Rectangle 1"/>
          <p:cNvSpPr>
            <a:spLocks noChangeArrowheads="1"/>
          </p:cNvSpPr>
          <p:nvPr/>
        </p:nvSpPr>
        <p:spPr bwMode="auto">
          <a:xfrm>
            <a:off x="533400" y="1060450"/>
            <a:ext cx="2873375" cy="460375"/>
          </a:xfrm>
          <a:prstGeom prst="rect">
            <a:avLst/>
          </a:prstGeom>
          <a:noFill/>
          <a:ln w="9525">
            <a:noFill/>
            <a:miter lim="800000"/>
            <a:headEnd/>
            <a:tailEnd/>
          </a:ln>
        </p:spPr>
        <p:txBody>
          <a:bodyPr wrap="none">
            <a:spAutoFit/>
          </a:bodyPr>
          <a:lstStyle/>
          <a:p>
            <a:r>
              <a:rPr lang="en-US" sz="2400" b="1">
                <a:solidFill>
                  <a:srgbClr val="00B0F0"/>
                </a:solidFill>
                <a:latin typeface="Times New Roman" pitchFamily="18" charset="0"/>
                <a:cs typeface="Times New Roman" pitchFamily="18" charset="0"/>
              </a:rPr>
              <a:t>Control Instructions</a:t>
            </a:r>
            <a:endParaRPr lang="en-US" sz="2400">
              <a:solidFill>
                <a:srgbClr val="00B0F0"/>
              </a:solidFill>
              <a:latin typeface="Times New Roman" pitchFamily="18" charset="0"/>
              <a:cs typeface="Times New Roman" pitchFamily="18" charset="0"/>
            </a:endParaRPr>
          </a:p>
        </p:txBody>
      </p:sp>
      <p:sp>
        <p:nvSpPr>
          <p:cNvPr id="131079" name="Rectangle 2"/>
          <p:cNvSpPr>
            <a:spLocks noChangeArrowheads="1"/>
          </p:cNvSpPr>
          <p:nvPr/>
        </p:nvSpPr>
        <p:spPr bwMode="auto">
          <a:xfrm>
            <a:off x="304800" y="1695450"/>
            <a:ext cx="8534400" cy="430213"/>
          </a:xfrm>
          <a:prstGeom prst="rect">
            <a:avLst/>
          </a:prstGeom>
          <a:noFill/>
          <a:ln w="9525">
            <a:noFill/>
            <a:miter lim="800000"/>
            <a:headEnd/>
            <a:tailEnd/>
          </a:ln>
        </p:spPr>
        <p:txBody>
          <a:bodyPr>
            <a:spAutoFit/>
          </a:bodyPr>
          <a:lstStyle/>
          <a:p>
            <a:pPr marL="285750" indent="-285750">
              <a:buFont typeface="Arial" pitchFamily="34" charset="0"/>
              <a:buChar char="•"/>
            </a:pPr>
            <a:r>
              <a:rPr lang="en-US" sz="2200">
                <a:latin typeface="Times New Roman" pitchFamily="18" charset="0"/>
                <a:cs typeface="Times New Roman" pitchFamily="18" charset="0"/>
              </a:rPr>
              <a:t>The control instructions control the operation of microprocessor.</a:t>
            </a:r>
          </a:p>
        </p:txBody>
      </p:sp>
      <p:graphicFrame>
        <p:nvGraphicFramePr>
          <p:cNvPr id="9" name="Content Placeholder 7"/>
          <p:cNvGraphicFramePr>
            <a:graphicFrameLocks noGrp="1"/>
          </p:cNvGraphicFramePr>
          <p:nvPr>
            <p:ph idx="1"/>
          </p:nvPr>
        </p:nvGraphicFramePr>
        <p:xfrm>
          <a:off x="503238" y="2411413"/>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pPr algn="ctr"/>
                      <a:r>
                        <a:rPr lang="en-US" sz="2200" dirty="0" smtClean="0">
                          <a:latin typeface="Times New Roman" panose="02020603050405020304" pitchFamily="18" charset="0"/>
                          <a:cs typeface="Times New Roman" panose="02020603050405020304" pitchFamily="18" charset="0"/>
                        </a:rPr>
                        <a:t>NOP</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No operation</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31094" name="Content Placeholder 2"/>
          <p:cNvSpPr txBox="1">
            <a:spLocks/>
          </p:cNvSpPr>
          <p:nvPr/>
        </p:nvSpPr>
        <p:spPr bwMode="auto">
          <a:xfrm>
            <a:off x="457200" y="3898900"/>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No operation is performed.</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instruction is fetched and decoded but no operation is executed.</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NOP</a:t>
            </a:r>
          </a:p>
        </p:txBody>
      </p:sp>
      <p:sp>
        <p:nvSpPr>
          <p:cNvPr id="10" name="Date Placeholder 9"/>
          <p:cNvSpPr>
            <a:spLocks noGrp="1"/>
          </p:cNvSpPr>
          <p:nvPr>
            <p:ph type="dt" sz="half" idx="10"/>
          </p:nvPr>
        </p:nvSpPr>
        <p:spPr/>
        <p:txBody>
          <a:bodyPr/>
          <a:lstStyle/>
          <a:p>
            <a:fld id="{9099F277-8151-4A24-86C4-6C540EB2B9AA}" type="datetime1">
              <a:rPr lang="en-US" smtClean="0"/>
              <a:t>1/13/2022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0B0784DF-C3A0-44F9-A734-1C3E00C4121E}" type="slidenum">
              <a:rPr lang="en-US"/>
              <a:pPr>
                <a:defRPr/>
              </a:pPr>
              <a:t>123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210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4478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pPr algn="ctr"/>
                      <a:r>
                        <a:rPr lang="en-US" sz="2200" dirty="0" smtClean="0">
                          <a:latin typeface="Times New Roman" panose="02020603050405020304" pitchFamily="18" charset="0"/>
                          <a:cs typeface="Times New Roman" panose="02020603050405020304" pitchFamily="18" charset="0"/>
                        </a:rPr>
                        <a:t>HLT</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Halt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32116" name="Content Placeholder 2"/>
          <p:cNvSpPr txBox="1">
            <a:spLocks/>
          </p:cNvSpPr>
          <p:nvPr/>
        </p:nvSpPr>
        <p:spPr bwMode="auto">
          <a:xfrm>
            <a:off x="457200" y="27257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CPU finishes executing the current instruction and halts any further execution.</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An interrupt or reset is necessary to exit from the halt state.</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HLT</a:t>
            </a:r>
          </a:p>
        </p:txBody>
      </p:sp>
      <p:sp>
        <p:nvSpPr>
          <p:cNvPr id="8" name="Date Placeholder 7"/>
          <p:cNvSpPr>
            <a:spLocks noGrp="1"/>
          </p:cNvSpPr>
          <p:nvPr>
            <p:ph type="dt" sz="half" idx="10"/>
          </p:nvPr>
        </p:nvSpPr>
        <p:spPr/>
        <p:txBody>
          <a:bodyPr/>
          <a:lstStyle/>
          <a:p>
            <a:fld id="{CAC10E19-D552-40CD-B74E-E6E725DAEC5F}" type="datetime1">
              <a:rPr lang="en-US" smtClean="0"/>
              <a:t>1/13/2022</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6ADD2BD-784D-4D29-8C38-821D91B873CF}" type="slidenum">
              <a:rPr lang="en-US"/>
              <a:pPr>
                <a:defRPr/>
              </a:pPr>
              <a:t>124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312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pPr algn="ctr"/>
                      <a:r>
                        <a:rPr lang="en-US" sz="2200" dirty="0" smtClean="0">
                          <a:latin typeface="Times New Roman" panose="02020603050405020304" pitchFamily="18" charset="0"/>
                          <a:cs typeface="Times New Roman" panose="02020603050405020304" pitchFamily="18" charset="0"/>
                        </a:rPr>
                        <a:t>DI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Disable interrupt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33140" name="Content Placeholder 2"/>
          <p:cNvSpPr txBox="1">
            <a:spLocks/>
          </p:cNvSpPr>
          <p:nvPr/>
        </p:nvSpPr>
        <p:spPr bwMode="auto">
          <a:xfrm>
            <a:off x="457200" y="26495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interrupt enable flip-flop is reset and all the interrupts except the TRAP are disabled.</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No flags are affected.</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DI</a:t>
            </a:r>
          </a:p>
        </p:txBody>
      </p:sp>
      <p:sp>
        <p:nvSpPr>
          <p:cNvPr id="8" name="Date Placeholder 7"/>
          <p:cNvSpPr>
            <a:spLocks noGrp="1"/>
          </p:cNvSpPr>
          <p:nvPr>
            <p:ph type="dt" sz="half" idx="10"/>
          </p:nvPr>
        </p:nvSpPr>
        <p:spPr/>
        <p:txBody>
          <a:bodyPr/>
          <a:lstStyle/>
          <a:p>
            <a:fld id="{8A2EEB71-4214-4F91-A601-3F2AA730FC6F}" type="datetime1">
              <a:rPr lang="en-US" smtClean="0"/>
              <a:t>1/13/2022</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3B44CB4-2FD1-4F69-ACB1-45397AA42DA0}" type="slidenum">
              <a:rPr lang="en-US"/>
              <a:pPr>
                <a:defRPr/>
              </a:pPr>
              <a:t>125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414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5240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pPr algn="ctr"/>
                      <a:r>
                        <a:rPr lang="en-US" sz="2200" dirty="0" smtClean="0">
                          <a:latin typeface="Times New Roman" panose="02020603050405020304" pitchFamily="18" charset="0"/>
                          <a:cs typeface="Times New Roman" panose="02020603050405020304" pitchFamily="18" charset="0"/>
                        </a:rPr>
                        <a:t>EI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Enable interrupt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34164" name="Content Placeholder 2"/>
          <p:cNvSpPr txBox="1">
            <a:spLocks/>
          </p:cNvSpPr>
          <p:nvPr/>
        </p:nvSpPr>
        <p:spPr bwMode="auto">
          <a:xfrm>
            <a:off x="457200" y="28019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interrupt enable flip-flop is set and all interrupts are enabled.</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No flags are affected.</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This instruction is necessary to re-enable the interrupts (except TRAP).</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EI</a:t>
            </a:r>
          </a:p>
        </p:txBody>
      </p:sp>
      <p:sp>
        <p:nvSpPr>
          <p:cNvPr id="8" name="Date Placeholder 7"/>
          <p:cNvSpPr>
            <a:spLocks noGrp="1"/>
          </p:cNvSpPr>
          <p:nvPr>
            <p:ph type="dt" sz="half" idx="10"/>
          </p:nvPr>
        </p:nvSpPr>
        <p:spPr/>
        <p:txBody>
          <a:bodyPr/>
          <a:lstStyle/>
          <a:p>
            <a:fld id="{BF4E038A-1829-4DF3-8AF8-8A764BCC448B}" type="datetime1">
              <a:rPr lang="en-US" smtClean="0"/>
              <a:t>1/13/2022</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6352092-FB51-4C7B-8EA3-9F40389E7BFC}" type="slidenum">
              <a:rPr lang="en-US"/>
              <a:pPr>
                <a:defRPr/>
              </a:pPr>
              <a:t>126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517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5240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pPr algn="ctr"/>
                      <a:r>
                        <a:rPr lang="en-US" sz="2200" dirty="0" smtClean="0">
                          <a:latin typeface="Times New Roman" panose="02020603050405020304" pitchFamily="18" charset="0"/>
                          <a:cs typeface="Times New Roman" panose="02020603050405020304" pitchFamily="18" charset="0"/>
                        </a:rPr>
                        <a:t>RIM</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Read Interrupt Mask</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35188" name="Content Placeholder 2"/>
          <p:cNvSpPr txBox="1">
            <a:spLocks/>
          </p:cNvSpPr>
          <p:nvPr/>
        </p:nvSpPr>
        <p:spPr bwMode="auto">
          <a:xfrm>
            <a:off x="457200" y="28019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This is a multipurpose instruction used to read the status of interrupts 7.5, 6.5, 5.5 and read serial data input bit.</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instruction loads eight bits in the accumulator with the following interpretations.</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RIM</a:t>
            </a:r>
          </a:p>
        </p:txBody>
      </p:sp>
      <p:sp>
        <p:nvSpPr>
          <p:cNvPr id="8" name="Date Placeholder 7"/>
          <p:cNvSpPr>
            <a:spLocks noGrp="1"/>
          </p:cNvSpPr>
          <p:nvPr>
            <p:ph type="dt" sz="half" idx="10"/>
          </p:nvPr>
        </p:nvSpPr>
        <p:spPr/>
        <p:txBody>
          <a:bodyPr/>
          <a:lstStyle/>
          <a:p>
            <a:fld id="{425F3964-D918-421A-B818-84A09A25AFEA}" type="datetime1">
              <a:rPr lang="en-US" smtClean="0"/>
              <a:t>1/13/2022</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EDD1811-B8EC-4A09-A4EC-910AFD9E42A3}" type="slidenum">
              <a:rPr lang="en-US"/>
              <a:pPr>
                <a:defRPr/>
              </a:pPr>
              <a:t>127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619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36198" name="Rectangle 1"/>
          <p:cNvSpPr>
            <a:spLocks noChangeArrowheads="1"/>
          </p:cNvSpPr>
          <p:nvPr/>
        </p:nvSpPr>
        <p:spPr bwMode="auto">
          <a:xfrm>
            <a:off x="609600" y="1192213"/>
            <a:ext cx="2366963" cy="461962"/>
          </a:xfrm>
          <a:prstGeom prst="rect">
            <a:avLst/>
          </a:prstGeom>
          <a:noFill/>
          <a:ln w="9525">
            <a:noFill/>
            <a:miter lim="800000"/>
            <a:headEnd/>
            <a:tailEnd/>
          </a:ln>
        </p:spPr>
        <p:txBody>
          <a:bodyPr wrap="none">
            <a:spAutoFit/>
          </a:bodyPr>
          <a:lstStyle/>
          <a:p>
            <a:r>
              <a:rPr lang="en-US" sz="2400" b="1">
                <a:solidFill>
                  <a:srgbClr val="00B0F0"/>
                </a:solidFill>
                <a:latin typeface="Times New Roman" pitchFamily="18" charset="0"/>
                <a:cs typeface="Times New Roman" pitchFamily="18" charset="0"/>
              </a:rPr>
              <a:t>RIM Instruction</a:t>
            </a:r>
            <a:endParaRPr lang="en-US" sz="2400">
              <a:solidFill>
                <a:srgbClr val="00B0F0"/>
              </a:solidFill>
              <a:latin typeface="Times New Roman" pitchFamily="18" charset="0"/>
              <a:cs typeface="Times New Roman" pitchFamily="18" charset="0"/>
            </a:endParaRPr>
          </a:p>
        </p:txBody>
      </p:sp>
      <p:pic>
        <p:nvPicPr>
          <p:cNvPr id="136199" name="Picture 5"/>
          <p:cNvPicPr>
            <a:picLocks noGrp="1" noChangeAspect="1" noChangeArrowheads="1"/>
          </p:cNvPicPr>
          <p:nvPr>
            <p:ph idx="1"/>
          </p:nvPr>
        </p:nvPicPr>
        <p:blipFill>
          <a:blip r:embed="rId3"/>
          <a:srcRect/>
          <a:stretch>
            <a:fillRect/>
          </a:stretch>
        </p:blipFill>
        <p:spPr>
          <a:xfrm>
            <a:off x="304800" y="2216150"/>
            <a:ext cx="8229600" cy="3262313"/>
          </a:xfrm>
        </p:spPr>
      </p:pic>
      <p:sp>
        <p:nvSpPr>
          <p:cNvPr id="8" name="Date Placeholder 7"/>
          <p:cNvSpPr>
            <a:spLocks noGrp="1"/>
          </p:cNvSpPr>
          <p:nvPr>
            <p:ph type="dt" sz="half" idx="10"/>
          </p:nvPr>
        </p:nvSpPr>
        <p:spPr/>
        <p:txBody>
          <a:bodyPr/>
          <a:lstStyle/>
          <a:p>
            <a:fld id="{3BA7FF49-87DB-4CD1-BBE0-9711D99ED27E}" type="datetime1">
              <a:rPr lang="en-US" smtClean="0"/>
              <a:t>1/13/2022</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A4A36E4-8138-44E5-B8C6-96F02D523C7C}" type="slidenum">
              <a:rPr lang="en-US"/>
              <a:pPr>
                <a:defRPr/>
              </a:pPr>
              <a:t>128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722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9" name="Content Placeholder 7"/>
          <p:cNvGraphicFramePr>
            <a:graphicFrameLocks noGrp="1"/>
          </p:cNvGraphicFramePr>
          <p:nvPr>
            <p:ph idx="1"/>
          </p:nvPr>
        </p:nvGraphicFramePr>
        <p:xfrm>
          <a:off x="457200" y="16764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pPr algn="ctr"/>
                      <a:r>
                        <a:rPr lang="en-US" sz="2200" dirty="0" smtClean="0">
                          <a:latin typeface="Times New Roman" panose="02020603050405020304" pitchFamily="18" charset="0"/>
                          <a:cs typeface="Times New Roman" panose="02020603050405020304" pitchFamily="18" charset="0"/>
                        </a:rPr>
                        <a:t>SIM</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pPr algn="ct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Set Interrupt Mask</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37236" name="Content Placeholder 2"/>
          <p:cNvSpPr txBox="1">
            <a:spLocks/>
          </p:cNvSpPr>
          <p:nvPr/>
        </p:nvSpPr>
        <p:spPr bwMode="auto">
          <a:xfrm>
            <a:off x="457200" y="2954338"/>
            <a:ext cx="8229600" cy="3111500"/>
          </a:xfrm>
          <a:prstGeom prst="rect">
            <a:avLst/>
          </a:prstGeom>
          <a:noFill/>
          <a:ln w="9525">
            <a:noFill/>
            <a:miter lim="800000"/>
            <a:headEnd/>
            <a:tailEnd/>
          </a:ln>
        </p:spPr>
        <p:txBody>
          <a:bodyPr/>
          <a:lstStyle/>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This is a multipurpose instruction and used to implement the 8085 interrupts 7.5, 6.5, 5.5, and serial data output.</a:t>
            </a:r>
          </a:p>
          <a:p>
            <a:pPr marL="273050" indent="-273050" algn="just">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instruction interprets the accumulator contents as follows.</a:t>
            </a:r>
          </a:p>
          <a:p>
            <a:pPr marL="273050" indent="-273050" algn="just">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SIM</a:t>
            </a:r>
          </a:p>
        </p:txBody>
      </p:sp>
      <p:sp>
        <p:nvSpPr>
          <p:cNvPr id="8" name="Date Placeholder 7"/>
          <p:cNvSpPr>
            <a:spLocks noGrp="1"/>
          </p:cNvSpPr>
          <p:nvPr>
            <p:ph type="dt" sz="half" idx="10"/>
          </p:nvPr>
        </p:nvSpPr>
        <p:spPr/>
        <p:txBody>
          <a:bodyPr/>
          <a:lstStyle/>
          <a:p>
            <a:fld id="{0E476BC9-5748-41F7-A361-CFFF0A58ABF5}" type="datetime1">
              <a:rPr lang="en-US" smtClean="0"/>
              <a:t>1/13/2022</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A5D7A367-152E-466C-BB43-52A7EB31274A}" type="slidenum">
              <a:rPr lang="en-US"/>
              <a:pPr>
                <a:defRPr/>
              </a:pPr>
              <a:t>129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solidFill>
                  <a:schemeClr val="tx1"/>
                </a:solidFill>
                <a:latin typeface="Times New Roman" panose="02020603050405020304" pitchFamily="18" charset="0"/>
                <a:cs typeface="Times New Roman" panose="02020603050405020304" pitchFamily="18" charset="0"/>
              </a:rPr>
              <a:t>Control Operation</a:t>
            </a:r>
          </a:p>
        </p:txBody>
      </p:sp>
      <p:pic>
        <p:nvPicPr>
          <p:cNvPr id="13824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38246" name="Rectangle 1"/>
          <p:cNvSpPr>
            <a:spLocks noChangeArrowheads="1"/>
          </p:cNvSpPr>
          <p:nvPr/>
        </p:nvSpPr>
        <p:spPr bwMode="auto">
          <a:xfrm>
            <a:off x="473075" y="1157288"/>
            <a:ext cx="2314575" cy="461962"/>
          </a:xfrm>
          <a:prstGeom prst="rect">
            <a:avLst/>
          </a:prstGeom>
          <a:noFill/>
          <a:ln w="9525">
            <a:noFill/>
            <a:miter lim="800000"/>
            <a:headEnd/>
            <a:tailEnd/>
          </a:ln>
        </p:spPr>
        <p:txBody>
          <a:bodyPr wrap="none">
            <a:spAutoFit/>
          </a:bodyPr>
          <a:lstStyle/>
          <a:p>
            <a:r>
              <a:rPr lang="en-US" sz="2400" b="1">
                <a:solidFill>
                  <a:srgbClr val="00B0F0"/>
                </a:solidFill>
                <a:latin typeface="Times New Roman" pitchFamily="18" charset="0"/>
                <a:cs typeface="Times New Roman" pitchFamily="18" charset="0"/>
              </a:rPr>
              <a:t>SIM Instruction</a:t>
            </a:r>
            <a:endParaRPr lang="en-US" sz="2400">
              <a:solidFill>
                <a:srgbClr val="00B0F0"/>
              </a:solidFill>
              <a:latin typeface="Times New Roman" pitchFamily="18" charset="0"/>
              <a:cs typeface="Times New Roman" pitchFamily="18" charset="0"/>
            </a:endParaRPr>
          </a:p>
        </p:txBody>
      </p:sp>
      <p:pic>
        <p:nvPicPr>
          <p:cNvPr id="138247" name="Content Placeholder 3"/>
          <p:cNvPicPr>
            <a:picLocks noGrp="1" noChangeAspect="1"/>
          </p:cNvPicPr>
          <p:nvPr>
            <p:ph idx="1"/>
          </p:nvPr>
        </p:nvPicPr>
        <p:blipFill>
          <a:blip r:embed="rId3"/>
          <a:srcRect/>
          <a:stretch>
            <a:fillRect/>
          </a:stretch>
        </p:blipFill>
        <p:spPr>
          <a:xfrm>
            <a:off x="457200" y="2192338"/>
            <a:ext cx="8229600" cy="3446462"/>
          </a:xfrm>
        </p:spPr>
      </p:pic>
      <p:sp>
        <p:nvSpPr>
          <p:cNvPr id="8" name="Date Placeholder 7"/>
          <p:cNvSpPr>
            <a:spLocks noGrp="1"/>
          </p:cNvSpPr>
          <p:nvPr>
            <p:ph type="dt" sz="half" idx="10"/>
          </p:nvPr>
        </p:nvSpPr>
        <p:spPr/>
        <p:txBody>
          <a:bodyPr/>
          <a:lstStyle/>
          <a:p>
            <a:fld id="{B7F20590-1FB9-4794-913E-0E4378889B60}" type="datetime1">
              <a:rPr lang="en-US" smtClean="0"/>
              <a:t>1/13/2022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A0350E-97D5-43F0-A4F8-54E3674383D3}"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Introduction</a:t>
            </a:r>
            <a:r>
              <a:rPr kumimoji="0" lang="en-US" sz="32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to microprocessor</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457200" y="1250210"/>
            <a:ext cx="8229600" cy="4525963"/>
          </a:xfrm>
        </p:spPr>
        <p:txBody>
          <a:bodyPr>
            <a:normAutofit/>
          </a:bodyPr>
          <a:lstStyle/>
          <a:p>
            <a:pPr fontAlgn="base"/>
            <a:r>
              <a:rPr lang="en-US" sz="2400" dirty="0" smtClean="0"/>
              <a:t>8085 is an </a:t>
            </a:r>
            <a:r>
              <a:rPr lang="en-US" sz="2400" b="1" dirty="0" smtClean="0"/>
              <a:t>8-bit microprocessor</a:t>
            </a:r>
            <a:r>
              <a:rPr lang="en-US" sz="2400" dirty="0" smtClean="0"/>
              <a:t> as it operates on 8 bits at a time and is created with </a:t>
            </a:r>
            <a:r>
              <a:rPr lang="en-US" sz="2400" b="1" dirty="0" smtClean="0"/>
              <a:t>N-MOS technology</a:t>
            </a:r>
            <a:r>
              <a:rPr lang="en-US" sz="2400" dirty="0" smtClean="0"/>
              <a:t>. This microprocessor exhibits some unique characteristics and this is the reason it still holds popularity among the microprocessors.</a:t>
            </a:r>
          </a:p>
          <a:p>
            <a:pPr fontAlgn="base"/>
            <a:r>
              <a:rPr lang="en-US" sz="2400" dirty="0" smtClean="0"/>
              <a:t>Basically, 8085 was the </a:t>
            </a:r>
            <a:r>
              <a:rPr lang="en-US" sz="2400" b="1" dirty="0" smtClean="0"/>
              <a:t>first commercially successful microprocessor by Intel</a:t>
            </a:r>
            <a:r>
              <a:rPr lang="en-US" sz="2400" dirty="0" smtClean="0"/>
              <a:t>. </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9"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FF0C31D0-675E-425B-8B72-3929E8C0A51A}"/>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296587453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8CDEB4A-3C1D-4718-9514-B677C72BD896}" type="slidenum">
              <a:rPr lang="en-US"/>
              <a:pPr>
                <a:defRPr/>
              </a:pPr>
              <a:t>130</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Times New Roman" panose="02020603050405020304" pitchFamily="18" charset="0"/>
                <a:cs typeface="Times New Roman" panose="02020603050405020304" pitchFamily="18" charset="0"/>
              </a:rPr>
              <a:t>Video Link</a:t>
            </a:r>
          </a:p>
        </p:txBody>
      </p:sp>
      <p:pic>
        <p:nvPicPr>
          <p:cNvPr id="13926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Footer Placeholder 4"/>
          <p:cNvSpPr>
            <a:spLocks noGrp="1"/>
          </p:cNvSpPr>
          <p:nvPr>
            <p:ph type="ftr" sz="quarter" idx="11"/>
          </p:nvPr>
        </p:nvSpPr>
        <p:spPr>
          <a:xfrm>
            <a:off x="1371600" y="6356350"/>
            <a:ext cx="6705600" cy="365125"/>
          </a:xfrm>
        </p:spPr>
        <p:txBody>
          <a:bodyPr/>
          <a:lstStyle/>
          <a:p>
            <a:pPr algn="l">
              <a:defRPr/>
            </a:pPr>
            <a:r>
              <a:rPr lang="sv-SE" smtClean="0"/>
              <a:t>KANIKA              Microprocessor                  UNIT- 2</a:t>
            </a:r>
            <a:endParaRPr lang="en-US" dirty="0"/>
          </a:p>
        </p:txBody>
      </p:sp>
      <p:pic>
        <p:nvPicPr>
          <p:cNvPr id="139270" name="Picture 8" descr="C:\Users\DHANANJAY\Downloads\100b_0251.gif"/>
          <p:cNvPicPr>
            <a:picLocks noChangeAspect="1" noChangeArrowheads="1" noCrop="1"/>
          </p:cNvPicPr>
          <p:nvPr/>
        </p:nvPicPr>
        <p:blipFill>
          <a:blip r:embed="rId3"/>
          <a:srcRect/>
          <a:stretch>
            <a:fillRect/>
          </a:stretch>
        </p:blipFill>
        <p:spPr bwMode="auto">
          <a:xfrm>
            <a:off x="0" y="1371600"/>
            <a:ext cx="9144000" cy="2667000"/>
          </a:xfrm>
          <a:prstGeom prst="rect">
            <a:avLst/>
          </a:prstGeom>
          <a:noFill/>
          <a:ln w="9525">
            <a:noFill/>
            <a:miter lim="800000"/>
            <a:headEnd/>
            <a:tailEnd/>
          </a:ln>
        </p:spPr>
      </p:pic>
      <p:sp>
        <p:nvSpPr>
          <p:cNvPr id="139271" name="TextBox 2"/>
          <p:cNvSpPr txBox="1">
            <a:spLocks noChangeArrowheads="1"/>
          </p:cNvSpPr>
          <p:nvPr/>
        </p:nvSpPr>
        <p:spPr bwMode="auto">
          <a:xfrm>
            <a:off x="381000" y="4267200"/>
            <a:ext cx="8991600" cy="369888"/>
          </a:xfrm>
          <a:prstGeom prst="rect">
            <a:avLst/>
          </a:prstGeom>
          <a:noFill/>
          <a:ln w="9525">
            <a:noFill/>
            <a:miter lim="800000"/>
            <a:headEnd/>
            <a:tailEnd/>
          </a:ln>
        </p:spPr>
        <p:txBody>
          <a:bodyPr>
            <a:spAutoFit/>
          </a:bodyPr>
          <a:lstStyle/>
          <a:p>
            <a:pPr algn="just"/>
            <a:r>
              <a:rPr lang="en-US">
                <a:latin typeface="Calibri" pitchFamily="34" charset="0"/>
                <a:hlinkClick r:id="rId4"/>
              </a:rPr>
              <a:t>https://www.youtube.com/watch?v=ekkoIeonyzg</a:t>
            </a:r>
            <a:r>
              <a:rPr lang="en-US">
                <a:latin typeface="Calibri" pitchFamily="34" charset="0"/>
              </a:rPr>
              <a:t> </a:t>
            </a:r>
          </a:p>
        </p:txBody>
      </p:sp>
      <p:sp>
        <p:nvSpPr>
          <p:cNvPr id="8" name="Date Placeholder 7"/>
          <p:cNvSpPr>
            <a:spLocks noGrp="1"/>
          </p:cNvSpPr>
          <p:nvPr>
            <p:ph type="dt" sz="half" idx="10"/>
          </p:nvPr>
        </p:nvSpPr>
        <p:spPr/>
        <p:txBody>
          <a:bodyPr/>
          <a:lstStyle/>
          <a:p>
            <a:fld id="{75F849A9-90C0-4E1E-B5C1-DB341DA7690B}" type="datetime1">
              <a:rPr lang="en-US" smtClean="0"/>
              <a:t>1/13/2022</a:t>
            </a:fld>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does the last instruction of each subroutine that transfer the control to the instruction in the calling program with temporary address storage , called as?</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jump </a:t>
            </a:r>
            <a:r>
              <a:rPr lang="en-US" sz="2200" dirty="0">
                <a:latin typeface="Times New Roman" panose="02020603050405020304" pitchFamily="18" charset="0"/>
                <a:cs typeface="Times New Roman" panose="02020603050405020304" pitchFamily="18" charset="0"/>
              </a:rPr>
              <a:t>to subroutine</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branch </a:t>
            </a:r>
            <a:r>
              <a:rPr lang="en-US" sz="2200" dirty="0">
                <a:latin typeface="Times New Roman" panose="02020603050405020304" pitchFamily="18" charset="0"/>
                <a:cs typeface="Times New Roman" panose="02020603050405020304" pitchFamily="18" charset="0"/>
              </a:rPr>
              <a:t>to subroutine</a:t>
            </a:r>
          </a:p>
          <a:p>
            <a:pPr marL="857250" lvl="1" indent="-457200" algn="just" fontAlgn="auto">
              <a:spcAft>
                <a:spcPts val="0"/>
              </a:spcAft>
              <a:buFont typeface="+mj-lt"/>
              <a:buAutoNum type="alphaUcPeriod"/>
              <a:defRPr/>
            </a:pPr>
            <a:r>
              <a:rPr lang="en-US" sz="2200" b="1" dirty="0" smtClean="0">
                <a:latin typeface="Times New Roman" panose="02020603050405020304" pitchFamily="18" charset="0"/>
                <a:cs typeface="Times New Roman" panose="02020603050405020304" pitchFamily="18" charset="0"/>
              </a:rPr>
              <a:t>return </a:t>
            </a:r>
            <a:r>
              <a:rPr lang="en-US" sz="2200" b="1" dirty="0">
                <a:latin typeface="Times New Roman" panose="02020603050405020304" pitchFamily="18" charset="0"/>
                <a:cs typeface="Times New Roman" panose="02020603050405020304" pitchFamily="18" charset="0"/>
              </a:rPr>
              <a:t>from subroutine</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call </a:t>
            </a:r>
            <a:r>
              <a:rPr lang="en-US" sz="2200" dirty="0">
                <a:latin typeface="Times New Roman" panose="02020603050405020304" pitchFamily="18" charset="0"/>
                <a:cs typeface="Times New Roman" panose="02020603050405020304" pitchFamily="18" charset="0"/>
              </a:rPr>
              <a:t>subroutine</a:t>
            </a:r>
          </a:p>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is SIM?</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Select </a:t>
            </a:r>
            <a:r>
              <a:rPr lang="en-US" sz="2200" dirty="0">
                <a:latin typeface="Times New Roman" panose="02020603050405020304" pitchFamily="18" charset="0"/>
                <a:cs typeface="Times New Roman" panose="02020603050405020304" pitchFamily="18" charset="0"/>
              </a:rPr>
              <a:t>interrupt mask</a:t>
            </a:r>
          </a:p>
          <a:p>
            <a:pPr marL="857250" lvl="1" indent="-457200" algn="just" fontAlgn="auto">
              <a:spcAft>
                <a:spcPts val="0"/>
              </a:spcAft>
              <a:buFont typeface="+mj-lt"/>
              <a:buAutoNum type="alphaUcPeriod"/>
              <a:defRPr/>
            </a:pPr>
            <a:r>
              <a:rPr lang="en-US" sz="2200" dirty="0">
                <a:latin typeface="Times New Roman" panose="02020603050405020304" pitchFamily="18" charset="0"/>
                <a:cs typeface="Times New Roman" panose="02020603050405020304" pitchFamily="18" charset="0"/>
              </a:rPr>
              <a:t>Sorting interrupt mask</a:t>
            </a:r>
          </a:p>
          <a:p>
            <a:pPr marL="857250" lvl="1" indent="-457200" algn="just" fontAlgn="auto">
              <a:spcAft>
                <a:spcPts val="0"/>
              </a:spcAft>
              <a:buFont typeface="+mj-lt"/>
              <a:buAutoNum type="alphaUcPeriod"/>
              <a:defRPr/>
            </a:pPr>
            <a:r>
              <a:rPr lang="en-US" sz="2200" b="1" dirty="0">
                <a:latin typeface="Times New Roman" panose="02020603050405020304" pitchFamily="18" charset="0"/>
                <a:cs typeface="Times New Roman" panose="02020603050405020304" pitchFamily="18" charset="0"/>
              </a:rPr>
              <a:t>Set interrupt mask</a:t>
            </a:r>
          </a:p>
          <a:p>
            <a:pPr marL="857250" lvl="1" indent="-457200" algn="just" fontAlgn="auto">
              <a:spcAft>
                <a:spcPts val="0"/>
              </a:spcAft>
              <a:buFont typeface="+mj-lt"/>
              <a:buAutoNum type="alphaUcPeriod"/>
              <a:defRPr/>
            </a:pPr>
            <a:r>
              <a:rPr lang="en-US" sz="2200" dirty="0">
                <a:latin typeface="Times New Roman" panose="02020603050405020304" pitchFamily="18" charset="0"/>
                <a:cs typeface="Times New Roman" panose="02020603050405020304" pitchFamily="18" charset="0"/>
              </a:rPr>
              <a:t>None of </a:t>
            </a:r>
            <a:r>
              <a:rPr lang="en-US" sz="2200" dirty="0" smtClean="0">
                <a:latin typeface="Times New Roman" panose="02020603050405020304" pitchFamily="18" charset="0"/>
                <a:cs typeface="Times New Roman" panose="02020603050405020304" pitchFamily="18" charset="0"/>
              </a:rPr>
              <a:t>these</a:t>
            </a:r>
          </a:p>
          <a:p>
            <a:pPr marL="400050" lvl="1" indent="0" algn="just"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3BC2BB3-3ED2-4713-9726-3C78F5D0B08E}" type="slidenum">
              <a:rPr lang="en-US"/>
              <a:pPr>
                <a:defRPr/>
              </a:pPr>
              <a:t>131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14029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46167847-ACA2-4C36-9812-17022BE4C4C1}" type="datetime1">
              <a:rPr lang="en-US" smtClean="0"/>
              <a:t>1/13/2022</a:t>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Which instruction is used to set the interrupt by maintaining the serial output bit in set mode of operation?</a:t>
            </a:r>
          </a:p>
          <a:p>
            <a:pPr marL="857250" lvl="1" indent="-457200" algn="just" fontAlgn="auto">
              <a:spcAft>
                <a:spcPts val="0"/>
              </a:spcAft>
              <a:buFont typeface="+mj-lt"/>
              <a:buAutoNum type="alphaUcPeriod"/>
              <a:defRPr/>
            </a:pPr>
            <a:r>
              <a:rPr lang="en-US" sz="2200" b="1" dirty="0" smtClean="0">
                <a:latin typeface="Times New Roman" panose="02020603050405020304" pitchFamily="18" charset="0"/>
                <a:cs typeface="Times New Roman" panose="02020603050405020304" pitchFamily="18" charset="0"/>
              </a:rPr>
              <a:t>SIM</a:t>
            </a:r>
            <a:endParaRPr lang="en-US" sz="2200" b="1" dirty="0">
              <a:latin typeface="Times New Roman" panose="02020603050405020304" pitchFamily="18" charset="0"/>
              <a:cs typeface="Times New Roman" panose="02020603050405020304" pitchFamily="18" charset="0"/>
            </a:endParaRP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STC</a:t>
            </a:r>
            <a:endParaRPr lang="en-US" sz="2200" dirty="0">
              <a:latin typeface="Times New Roman" panose="02020603050405020304" pitchFamily="18" charset="0"/>
              <a:cs typeface="Times New Roman" panose="02020603050405020304" pitchFamily="18" charset="0"/>
            </a:endParaRP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SBI </a:t>
            </a:r>
            <a:r>
              <a:rPr lang="en-US" sz="2200" dirty="0">
                <a:latin typeface="Times New Roman" panose="02020603050405020304" pitchFamily="18" charset="0"/>
                <a:cs typeface="Times New Roman" panose="02020603050405020304" pitchFamily="18" charset="0"/>
              </a:rPr>
              <a:t>Data</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SUI </a:t>
            </a:r>
            <a:r>
              <a:rPr lang="en-US" sz="2200" dirty="0">
                <a:latin typeface="Times New Roman" panose="02020603050405020304" pitchFamily="18" charset="0"/>
                <a:cs typeface="Times New Roman" panose="02020603050405020304" pitchFamily="18" charset="0"/>
              </a:rPr>
              <a:t>Data</a:t>
            </a:r>
          </a:p>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Which </a:t>
            </a:r>
            <a:r>
              <a:rPr lang="en-US" sz="2200" dirty="0">
                <a:latin typeface="Times New Roman" panose="02020603050405020304" pitchFamily="18" charset="0"/>
                <a:cs typeface="Times New Roman" panose="02020603050405020304" pitchFamily="18" charset="0"/>
              </a:rPr>
              <a:t>instruction indicates the transfer of program sequence to the address specified by 16 bit value if Z flag =0 ?</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CZ </a:t>
            </a:r>
            <a:r>
              <a:rPr lang="en-US" sz="2200" dirty="0">
                <a:latin typeface="Times New Roman" panose="02020603050405020304" pitchFamily="18" charset="0"/>
                <a:cs typeface="Times New Roman" panose="02020603050405020304" pitchFamily="18" charset="0"/>
              </a:rPr>
              <a:t>Address</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CNZ </a:t>
            </a:r>
            <a:r>
              <a:rPr lang="en-US" sz="2200" dirty="0">
                <a:latin typeface="Times New Roman" panose="02020603050405020304" pitchFamily="18" charset="0"/>
                <a:cs typeface="Times New Roman" panose="02020603050405020304" pitchFamily="18" charset="0"/>
              </a:rPr>
              <a:t>Address</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CPE </a:t>
            </a:r>
            <a:r>
              <a:rPr lang="en-US" sz="2200" dirty="0">
                <a:latin typeface="Times New Roman" panose="02020603050405020304" pitchFamily="18" charset="0"/>
                <a:cs typeface="Times New Roman" panose="02020603050405020304" pitchFamily="18" charset="0"/>
              </a:rPr>
              <a:t>Address</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CPO Address</a:t>
            </a:r>
          </a:p>
          <a:p>
            <a:pPr marL="400050" lvl="1" indent="0" algn="just" fontAlgn="auto">
              <a:spcAft>
                <a:spcPts val="0"/>
              </a:spcAft>
              <a:buFont typeface="Arial" pitchFamily="34" charset="0"/>
              <a:buNone/>
              <a:defRPr/>
            </a:pPr>
            <a:r>
              <a:rPr lang="en-US" sz="1800"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14C48EB-5011-4E16-A14B-2B560CDDF02F}" type="slidenum">
              <a:rPr lang="en-US"/>
              <a:pPr>
                <a:defRPr/>
              </a:pPr>
              <a:t>132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14131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775CC9EA-DB52-42CC-B623-3499F13DF880}" type="datetime1">
              <a:rPr lang="en-US" smtClean="0"/>
              <a:t>1/13/2022</a:t>
            </a:fld>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marL="457200" indent="-457200" algn="just"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How many times NOP instruction will be executed in the following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A, 10H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B, </a:t>
            </a:r>
            <a:r>
              <a:rPr lang="en-US" sz="2200" dirty="0" smtClean="0">
                <a:latin typeface="Times New Roman" panose="02020603050405020304" pitchFamily="18" charset="0"/>
                <a:cs typeface="Times New Roman" panose="02020603050405020304" pitchFamily="18" charset="0"/>
              </a:rPr>
              <a:t>10H</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BACK</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NOP</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a:t>
            </a:r>
            <a:r>
              <a:rPr lang="en-US" sz="2200" dirty="0">
                <a:latin typeface="Times New Roman" panose="02020603050405020304" pitchFamily="18" charset="0"/>
                <a:cs typeface="Times New Roman" panose="02020603050405020304" pitchFamily="18" charset="0"/>
              </a:rPr>
              <a:t>B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RLC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JNC BACK</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HLT</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78EA1E7-68D5-414B-99F3-187DE50BCA86}" type="slidenum">
              <a:rPr lang="en-US"/>
              <a:pPr>
                <a:defRPr/>
              </a:pPr>
              <a:t>133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Weekly Assignment</a:t>
            </a:r>
          </a:p>
        </p:txBody>
      </p:sp>
      <p:pic>
        <p:nvPicPr>
          <p:cNvPr id="14234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4A67802F-35AA-4B5E-A016-A7E681A8B5B8}" type="datetime1">
              <a:rPr lang="en-US" smtClean="0"/>
              <a:t>1/13/2022</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1200"/>
            <a:ext cx="8229600" cy="4525963"/>
          </a:xfrm>
        </p:spPr>
        <p:txBody>
          <a:bodyPr rtlCol="0">
            <a:noAutofit/>
          </a:bodyPr>
          <a:lstStyle/>
          <a:p>
            <a:pPr marL="457200" indent="-457200" algn="just" fontAlgn="auto">
              <a:spcAft>
                <a:spcPts val="0"/>
              </a:spcAft>
              <a:buFont typeface="+mj-lt"/>
              <a:buAutoNum type="arabicPeriod" startAt="2"/>
              <a:defRPr/>
            </a:pPr>
            <a:r>
              <a:rPr lang="en-US" sz="2200" dirty="0">
                <a:latin typeface="Times New Roman" panose="02020603050405020304" pitchFamily="18" charset="0"/>
                <a:cs typeface="Times New Roman" panose="02020603050405020304" pitchFamily="18" charset="0"/>
              </a:rPr>
              <a:t>What is the output at 1236,1237 for the following </a:t>
            </a:r>
            <a:r>
              <a:rPr lang="en-US" sz="2200" dirty="0" smtClean="0">
                <a:latin typeface="Times New Roman" panose="02020603050405020304" pitchFamily="18" charset="0"/>
                <a:cs typeface="Times New Roman" panose="02020603050405020304" pitchFamily="18" charset="0"/>
              </a:rPr>
              <a:t>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C,00 </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D,80H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E,80H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A,D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B,A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A,E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B</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JNC LOOP</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INR </a:t>
            </a:r>
            <a:r>
              <a:rPr lang="en-US" sz="2200" dirty="0">
                <a:latin typeface="Times New Roman" panose="02020603050405020304" pitchFamily="18" charset="0"/>
                <a:cs typeface="Times New Roman" panose="02020603050405020304" pitchFamily="18" charset="0"/>
              </a:rPr>
              <a:t>C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LOOP</a:t>
            </a:r>
            <a:r>
              <a:rPr lang="en-US" sz="2200" dirty="0">
                <a:latin typeface="Times New Roman" panose="02020603050405020304" pitchFamily="18" charset="0"/>
                <a:cs typeface="Times New Roman" panose="02020603050405020304" pitchFamily="18" charset="0"/>
              </a:rPr>
              <a:t>: STA 1236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A,C</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STA </a:t>
            </a:r>
            <a:r>
              <a:rPr lang="en-US" sz="2200" dirty="0">
                <a:latin typeface="Times New Roman" panose="02020603050405020304" pitchFamily="18" charset="0"/>
                <a:cs typeface="Times New Roman" panose="02020603050405020304" pitchFamily="18" charset="0"/>
              </a:rPr>
              <a:t>1237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HLT</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9F3C7BF-0009-4766-810E-F1B247FDDB2F}" type="slidenum">
              <a:rPr lang="en-US"/>
              <a:pPr>
                <a:defRPr/>
              </a:pPr>
              <a:t>134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Weekly Assignment</a:t>
            </a:r>
          </a:p>
        </p:txBody>
      </p:sp>
      <p:pic>
        <p:nvPicPr>
          <p:cNvPr id="14336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A106E84-C313-4B85-B5AF-88FE959E0EFE}" type="datetime1">
              <a:rPr lang="en-US" smtClean="0"/>
              <a:t>1/13/2022</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Logical &amp; control instructions of 8085 microprocessor are discussed.</a:t>
            </a:r>
            <a:endParaRPr lang="en-US" sz="2200" dirty="0">
              <a:latin typeface="Times New Roman" panose="02020603050405020304" pitchFamily="18" charset="0"/>
              <a:cs typeface="Times New Roman" panose="02020603050405020304" pitchFamily="18" charset="0"/>
            </a:endParaRP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135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Recap</a:t>
            </a: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F728AB97-EC53-48D0-9A73-4BB58414C556}" type="datetime1">
              <a:rPr lang="en-US" smtClean="0"/>
              <a:t>1/13/2022</a:t>
            </a:fld>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fontAlgn="base"/>
            <a:r>
              <a:rPr lang="en-US" sz="2400" dirty="0" smtClean="0"/>
              <a:t>Assembler Directives</a:t>
            </a:r>
          </a:p>
          <a:p>
            <a:pPr fontAlgn="base"/>
            <a:r>
              <a:rPr lang="en-US" sz="2400" b="1" dirty="0" smtClean="0"/>
              <a:t>Definition</a:t>
            </a:r>
            <a:r>
              <a:rPr lang="en-US" sz="2400" dirty="0" smtClean="0"/>
              <a:t>: Assembler directives are the </a:t>
            </a:r>
            <a:r>
              <a:rPr lang="en-US" sz="2400" b="1" dirty="0" smtClean="0"/>
              <a:t>instructions</a:t>
            </a:r>
            <a:r>
              <a:rPr lang="en-US" sz="2400" dirty="0" smtClean="0"/>
              <a:t> used by the assembler at the time of assembling a source program. More specifically, we can say, assembler directives are the commands or instructions that control the operation of the assembler.</a:t>
            </a:r>
          </a:p>
          <a:p>
            <a:pPr fontAlgn="base"/>
            <a:r>
              <a:rPr lang="en-US" sz="2400" dirty="0" smtClean="0"/>
              <a:t>Assembler directives are the instructions provided to the assembler, not the processor as the processor has nothing to do with these instructions. These instructions are also known as </a:t>
            </a:r>
            <a:r>
              <a:rPr lang="en-US" sz="2400" b="1" dirty="0" smtClean="0"/>
              <a:t>pseudo-instructions</a:t>
            </a:r>
            <a:r>
              <a:rPr lang="en-US" sz="2400" dirty="0" smtClean="0"/>
              <a:t> or </a:t>
            </a:r>
            <a:r>
              <a:rPr lang="en-US" sz="2400" b="1" dirty="0" smtClean="0"/>
              <a:t>pseudo-</a:t>
            </a:r>
            <a:r>
              <a:rPr lang="en-US" sz="2400" b="1" dirty="0" err="1" smtClean="0"/>
              <a:t>opcode</a:t>
            </a:r>
            <a:r>
              <a:rPr lang="en-US" sz="2400" dirty="0" smtClean="0"/>
              <a:t>.</a:t>
            </a: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136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dirty="0" smtClean="0"/>
              <a:t>Assembler Directives</a:t>
            </a: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C1634734-53C9-4437-9545-F3A95F8E8AFA}" type="datetime1">
              <a:rPr lang="en-US" smtClean="0"/>
              <a:t>1/13/2022</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fontScale="92500"/>
          </a:bodyPr>
          <a:lstStyle/>
          <a:p>
            <a:pPr fontAlgn="base"/>
            <a:r>
              <a:rPr lang="en-US" sz="2400" dirty="0" smtClean="0"/>
              <a:t>Now the question arises what assembler directives specifically do?</a:t>
            </a:r>
          </a:p>
          <a:p>
            <a:pPr fontAlgn="base"/>
            <a:r>
              <a:rPr lang="en-US" sz="2400" dirty="0" smtClean="0"/>
              <a:t>So, assembler directives:</a:t>
            </a:r>
          </a:p>
          <a:p>
            <a:pPr fontAlgn="base"/>
            <a:r>
              <a:rPr lang="en-US" sz="2400" dirty="0" smtClean="0"/>
              <a:t>show the beginning and end of a program provided to the assembler,</a:t>
            </a:r>
          </a:p>
          <a:p>
            <a:pPr fontAlgn="base"/>
            <a:r>
              <a:rPr lang="en-US" sz="2400" dirty="0" smtClean="0"/>
              <a:t>used to provide storage locations to data,</a:t>
            </a:r>
          </a:p>
          <a:p>
            <a:pPr fontAlgn="base"/>
            <a:r>
              <a:rPr lang="en-US" sz="2400" dirty="0" smtClean="0"/>
              <a:t>used to give values to variables,</a:t>
            </a:r>
          </a:p>
          <a:p>
            <a:pPr fontAlgn="base"/>
            <a:r>
              <a:rPr lang="en-US" sz="2400" dirty="0" smtClean="0"/>
              <a:t>define the start and end of different segments, procedures or macros etc. of a program.</a:t>
            </a:r>
          </a:p>
          <a:p>
            <a:pPr fontAlgn="base"/>
            <a:r>
              <a:rPr lang="en-US" sz="2400" dirty="0" smtClean="0"/>
              <a:t>Content: Assembler Directives</a:t>
            </a:r>
          </a:p>
          <a:p>
            <a:pPr fontAlgn="base"/>
            <a:r>
              <a:rPr lang="en-US" sz="2400" dirty="0" smtClean="0"/>
              <a:t>What is an Assembler?</a:t>
            </a:r>
          </a:p>
          <a:p>
            <a:pPr fontAlgn="base"/>
            <a:r>
              <a:rPr lang="en-US" sz="2400" dirty="0" smtClean="0"/>
              <a:t>Assembler Directives of 8085</a:t>
            </a: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137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dirty="0" smtClean="0"/>
              <a:t>Assembler Directives</a:t>
            </a: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38B3EF13-AB31-4FC6-B4A8-D9CD426F1B21}" type="datetime1">
              <a:rPr lang="en-US" smtClean="0"/>
              <a:t>1/13/2022</a:t>
            </a:fld>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fontScale="92500" lnSpcReduction="10000"/>
          </a:bodyPr>
          <a:lstStyle/>
          <a:p>
            <a:pPr fontAlgn="base"/>
            <a:r>
              <a:rPr lang="en-US" sz="2400" dirty="0" smtClean="0"/>
              <a:t>What is an Assembler?</a:t>
            </a:r>
          </a:p>
          <a:p>
            <a:pPr fontAlgn="base"/>
            <a:r>
              <a:rPr lang="en-US" sz="2400" dirty="0" smtClean="0"/>
              <a:t>We know that assembly language is a less complex and programmer-friendly language used to program the processors. In assembly language programming, the instructions are specified in the form of mnemonics rather in the form of machine code i.e., 0 and 1. But the microprocessor or microcontrollers are specifically designed in a way that they can only understand machine language.</a:t>
            </a:r>
          </a:p>
          <a:p>
            <a:pPr fontAlgn="base"/>
            <a:r>
              <a:rPr lang="en-US" sz="2400" dirty="0" smtClean="0"/>
              <a:t>Thus assembler is used to convert assembly language into machine code so that it can be understood and executed by the processor. </a:t>
            </a:r>
            <a:r>
              <a:rPr lang="en-US" sz="2400" i="1" dirty="0" smtClean="0"/>
              <a:t>Therefore,</a:t>
            </a:r>
            <a:r>
              <a:rPr lang="en-US" sz="2400" dirty="0" smtClean="0"/>
              <a:t> </a:t>
            </a:r>
            <a:r>
              <a:rPr lang="en-US" sz="2400" i="1" dirty="0" smtClean="0"/>
              <a:t>to control the generation of machine codes from the assembly language, assembler directives are used</a:t>
            </a:r>
            <a:r>
              <a:rPr lang="en-US" sz="2400" dirty="0" smtClean="0"/>
              <a:t>. However, machine codes are only generated for the program that must be provided to the processor and not for assembler directives because they do not belong to the actual program.</a:t>
            </a: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138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dirty="0" smtClean="0"/>
              <a:t>Assembler Directives</a:t>
            </a: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7502C23-A525-4E09-A482-BE78B8D42DED}" type="datetime1">
              <a:rPr lang="en-US" smtClean="0"/>
              <a:t>1/13/2022</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81600"/>
          </a:xfrm>
        </p:spPr>
        <p:txBody>
          <a:bodyPr rtlCol="0">
            <a:normAutofit fontScale="25000" lnSpcReduction="20000"/>
          </a:bodyPr>
          <a:lstStyle/>
          <a:p>
            <a:pPr fontAlgn="base"/>
            <a:r>
              <a:rPr lang="en-US" sz="8000" dirty="0" smtClean="0"/>
              <a:t>Assembler Directives of 8085</a:t>
            </a:r>
          </a:p>
          <a:p>
            <a:pPr fontAlgn="base"/>
            <a:r>
              <a:rPr lang="en-US" sz="8000" dirty="0" smtClean="0"/>
              <a:t>The assembler directives given below are used by 8085 and 8086 assemblers:</a:t>
            </a:r>
          </a:p>
          <a:p>
            <a:pPr fontAlgn="base"/>
            <a:r>
              <a:rPr lang="en-US" sz="8000" b="1" dirty="0" smtClean="0"/>
              <a:t>DB: </a:t>
            </a:r>
            <a:r>
              <a:rPr lang="en-US" sz="8000" i="1" dirty="0" smtClean="0"/>
              <a:t>Define Byte</a:t>
            </a:r>
            <a:endParaRPr lang="en-US" sz="8000" dirty="0" smtClean="0"/>
          </a:p>
          <a:p>
            <a:pPr fontAlgn="base"/>
            <a:r>
              <a:rPr lang="en-US" sz="8000" dirty="0" smtClean="0"/>
              <a:t>This directive is used for the purpose of allocating and initializing single or multiple data bytes.</a:t>
            </a:r>
          </a:p>
          <a:p>
            <a:pPr fontAlgn="base"/>
            <a:r>
              <a:rPr lang="en-US" sz="8000" dirty="0" smtClean="0"/>
              <a:t>Memory name AREA has three consecutive locations where 30H, 52H and 35H are to be stored.</a:t>
            </a:r>
          </a:p>
          <a:p>
            <a:pPr fontAlgn="base"/>
            <a:r>
              <a:rPr lang="en-US" sz="8000" b="1" dirty="0" smtClean="0"/>
              <a:t>DW: </a:t>
            </a:r>
            <a:r>
              <a:rPr lang="en-US" sz="8000" i="1" dirty="0" smtClean="0"/>
              <a:t>Define Word</a:t>
            </a:r>
            <a:endParaRPr lang="en-US" sz="8000" dirty="0" smtClean="0"/>
          </a:p>
          <a:p>
            <a:pPr fontAlgn="base"/>
            <a:r>
              <a:rPr lang="en-US" sz="8000" b="1" dirty="0" smtClean="0"/>
              <a:t>DW: </a:t>
            </a:r>
            <a:r>
              <a:rPr lang="en-US" sz="8000" i="1" dirty="0" smtClean="0"/>
              <a:t>Define Word</a:t>
            </a:r>
            <a:endParaRPr lang="en-US" sz="8000" dirty="0" smtClean="0"/>
          </a:p>
          <a:p>
            <a:pPr fontAlgn="base"/>
            <a:r>
              <a:rPr lang="en-US" sz="8000" dirty="0" smtClean="0"/>
              <a:t>It is used for </a:t>
            </a:r>
            <a:r>
              <a:rPr lang="en-US" sz="8000" dirty="0" err="1" smtClean="0"/>
              <a:t>initialising</a:t>
            </a:r>
            <a:r>
              <a:rPr lang="en-US" sz="8000" dirty="0" smtClean="0"/>
              <a:t> single or multiple data words (16-bit).</a:t>
            </a:r>
          </a:p>
          <a:p>
            <a:pPr fontAlgn="base"/>
            <a:r>
              <a:rPr lang="en-US" sz="8000" dirty="0" smtClean="0"/>
              <a:t>These two 16-bit data 1020H and 4216H are stored at 4 consecutive locations in the memory MARK.</a:t>
            </a:r>
          </a:p>
          <a:p>
            <a:pPr fontAlgn="base"/>
            <a:r>
              <a:rPr lang="en-US" sz="8000" b="1" dirty="0" smtClean="0"/>
              <a:t>END: </a:t>
            </a:r>
            <a:r>
              <a:rPr lang="en-US" sz="8000" i="1" dirty="0" smtClean="0"/>
              <a:t>End of program</a:t>
            </a:r>
            <a:endParaRPr lang="en-US" sz="8000" dirty="0" smtClean="0"/>
          </a:p>
          <a:p>
            <a:pPr fontAlgn="base"/>
            <a:r>
              <a:rPr lang="en-US" sz="8000" dirty="0" smtClean="0"/>
              <a:t>This directive is used at the time of program termination.</a:t>
            </a:r>
          </a:p>
          <a:p>
            <a:pPr fontAlgn="base"/>
            <a:r>
              <a:rPr lang="en-US" sz="8000" b="1" dirty="0" smtClean="0"/>
              <a:t>EQU: </a:t>
            </a:r>
            <a:r>
              <a:rPr lang="en-US" sz="8000" i="1" dirty="0" smtClean="0"/>
              <a:t>Equate</a:t>
            </a:r>
            <a:endParaRPr lang="en-US" sz="8000" dirty="0" smtClean="0"/>
          </a:p>
          <a:p>
            <a:pPr fontAlgn="base"/>
            <a:r>
              <a:rPr lang="en-US" sz="8000" dirty="0" smtClean="0"/>
              <a:t>It is used to assign any numerical value or constant to the variable.</a:t>
            </a:r>
          </a:p>
          <a:p>
            <a:pPr fontAlgn="base"/>
            <a:r>
              <a:rPr lang="en-US" sz="8000" dirty="0" smtClean="0"/>
              <a:t>Variable name ‘DONE’ has value 10H</a:t>
            </a: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139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dirty="0" smtClean="0"/>
              <a:t>Assembler Directives</a:t>
            </a: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1D3D3BC8-9A0C-41FE-A3A7-0D089D2266E3}" type="datetime1">
              <a:rPr lang="en-US" smtClean="0"/>
              <a:t>1/13/2022</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86327"/>
            <a:ext cx="4191000" cy="4373563"/>
          </a:xfrm>
        </p:spPr>
        <p:txBody>
          <a:bodyPr>
            <a:noAutofit/>
          </a:bodyPr>
          <a:lstStyle/>
          <a:p>
            <a:pPr algn="just"/>
            <a:r>
              <a:rPr lang="en-US" sz="2000" dirty="0">
                <a:latin typeface="Times New Roman" pitchFamily="18" charset="0"/>
                <a:cs typeface="Times New Roman" pitchFamily="18" charset="0"/>
              </a:rPr>
              <a:t>Course Objective</a:t>
            </a:r>
          </a:p>
          <a:p>
            <a:pPr algn="just"/>
            <a:r>
              <a:rPr lang="en-US" sz="2000" dirty="0">
                <a:latin typeface="Times New Roman" pitchFamily="18" charset="0"/>
                <a:cs typeface="Times New Roman" pitchFamily="18" charset="0"/>
              </a:rPr>
              <a:t>Unit Objective</a:t>
            </a:r>
          </a:p>
          <a:p>
            <a:pPr algn="just"/>
            <a:r>
              <a:rPr lang="en-US" sz="2000" dirty="0">
                <a:latin typeface="Times New Roman" pitchFamily="18" charset="0"/>
                <a:cs typeface="Times New Roman" pitchFamily="18" charset="0"/>
              </a:rPr>
              <a:t>Course Outcome</a:t>
            </a:r>
          </a:p>
          <a:p>
            <a:pPr algn="just"/>
            <a:r>
              <a:rPr lang="en-US" sz="2000" dirty="0">
                <a:latin typeface="Times New Roman" pitchFamily="18" charset="0"/>
                <a:cs typeface="Times New Roman" pitchFamily="18" charset="0"/>
              </a:rPr>
              <a:t>CO and PO Mapping</a:t>
            </a:r>
          </a:p>
          <a:p>
            <a:pPr algn="just"/>
            <a:r>
              <a:rPr lang="en-US" sz="2000" dirty="0">
                <a:latin typeface="Times New Roman" pitchFamily="18" charset="0"/>
                <a:cs typeface="Times New Roman" pitchFamily="18" charset="0"/>
              </a:rPr>
              <a:t>Topic Objective</a:t>
            </a:r>
          </a:p>
          <a:p>
            <a:pPr algn="just"/>
            <a:r>
              <a:rPr lang="en-US" sz="2000" dirty="0">
                <a:latin typeface="Times New Roman" pitchFamily="18" charset="0"/>
                <a:cs typeface="Times New Roman" pitchFamily="18" charset="0"/>
              </a:rPr>
              <a:t>Prerequisite </a:t>
            </a:r>
          </a:p>
          <a:p>
            <a:r>
              <a:rPr lang="en-US" sz="2000" dirty="0" smtClean="0">
                <a:latin typeface="Times New Roman" pitchFamily="18" charset="0"/>
                <a:cs typeface="Times New Roman" pitchFamily="18" charset="0"/>
              </a:rPr>
              <a:t>Instruction sets</a:t>
            </a:r>
          </a:p>
          <a:p>
            <a:r>
              <a:rPr lang="en-US" sz="2000" dirty="0" smtClean="0">
                <a:latin typeface="Times New Roman" pitchFamily="18" charset="0"/>
                <a:cs typeface="Times New Roman" pitchFamily="18" charset="0"/>
              </a:rPr>
              <a:t>Instructions classification</a:t>
            </a:r>
          </a:p>
          <a:p>
            <a:r>
              <a:rPr lang="en-US" sz="2000" dirty="0" smtClean="0">
                <a:latin typeface="Times New Roman" pitchFamily="18" charset="0"/>
                <a:cs typeface="Times New Roman" pitchFamily="18" charset="0"/>
              </a:rPr>
              <a:t>Data transfer  operations</a:t>
            </a:r>
          </a:p>
          <a:p>
            <a:r>
              <a:rPr lang="en-US" sz="2000" dirty="0" smtClean="0">
                <a:latin typeface="Times New Roman" pitchFamily="18" charset="0"/>
                <a:cs typeface="Times New Roman" pitchFamily="18" charset="0"/>
              </a:rPr>
              <a:t>Arithmetic operations</a:t>
            </a:r>
          </a:p>
          <a:p>
            <a:r>
              <a:rPr lang="en-US" sz="2000" dirty="0" smtClean="0">
                <a:latin typeface="Times New Roman" pitchFamily="18" charset="0"/>
                <a:cs typeface="Times New Roman" pitchFamily="18" charset="0"/>
              </a:rPr>
              <a:t>Logical operations</a:t>
            </a:r>
          </a:p>
          <a:p>
            <a:r>
              <a:rPr lang="en-US" sz="2000" dirty="0" smtClean="0">
                <a:latin typeface="Times New Roman" pitchFamily="18" charset="0"/>
                <a:cs typeface="Times New Roman" pitchFamily="18" charset="0"/>
              </a:rPr>
              <a:t>Branching operations</a:t>
            </a:r>
          </a:p>
          <a:p>
            <a:r>
              <a:rPr lang="en-US" sz="2000" dirty="0" smtClean="0">
                <a:latin typeface="Times New Roman" pitchFamily="18" charset="0"/>
                <a:cs typeface="Times New Roman" pitchFamily="18" charset="0"/>
              </a:rPr>
              <a:t>Machine control and assembler directives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p>
        </p:txBody>
      </p:sp>
      <p:sp>
        <p:nvSpPr>
          <p:cNvPr id="6" name="Date Placeholder 5"/>
          <p:cNvSpPr>
            <a:spLocks noGrp="1"/>
          </p:cNvSpPr>
          <p:nvPr>
            <p:ph type="dt" sz="half" idx="10"/>
          </p:nvPr>
        </p:nvSpPr>
        <p:spPr/>
        <p:txBody>
          <a:bodyPr/>
          <a:lstStyle/>
          <a:p>
            <a:fld id="{BA39EBAA-8033-42FC-880C-07314EDC0D9A}" type="datetime1">
              <a:rPr lang="en-US" smtClean="0"/>
              <a:t>1/13/2022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Unit 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2"/>
          <p:cNvSpPr txBox="1">
            <a:spLocks/>
          </p:cNvSpPr>
          <p:nvPr/>
        </p:nvSpPr>
        <p:spPr>
          <a:xfrm>
            <a:off x="4724400" y="995192"/>
            <a:ext cx="3962400" cy="38473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Times New Roman" pitchFamily="18" charset="0"/>
                <a:cs typeface="Times New Roman" pitchFamily="18" charset="0"/>
              </a:rPr>
              <a:t>Writing assembly language programs</a:t>
            </a:r>
          </a:p>
          <a:p>
            <a:pPr algn="just"/>
            <a:r>
              <a:rPr lang="en-US" sz="2000" dirty="0" smtClean="0">
                <a:latin typeface="Times New Roman" pitchFamily="18" charset="0"/>
                <a:cs typeface="Times New Roman" pitchFamily="18" charset="0"/>
              </a:rPr>
              <a:t>Programming techniques</a:t>
            </a:r>
          </a:p>
          <a:p>
            <a:pPr algn="just"/>
            <a:r>
              <a:rPr lang="en-US" sz="2000" dirty="0" smtClean="0">
                <a:latin typeface="Times New Roman" pitchFamily="18" charset="0"/>
                <a:cs typeface="Times New Roman" pitchFamily="18" charset="0"/>
              </a:rPr>
              <a:t>Daily </a:t>
            </a:r>
            <a:r>
              <a:rPr lang="en-US" sz="2000" dirty="0">
                <a:latin typeface="Times New Roman" panose="02020603050405020304" pitchFamily="18" charset="0"/>
                <a:cs typeface="Times New Roman" pitchFamily="18" charset="0"/>
              </a:rPr>
              <a:t>quiz &amp; MCQs</a:t>
            </a:r>
          </a:p>
          <a:p>
            <a:pPr algn="just">
              <a:spcBef>
                <a:spcPts val="480"/>
              </a:spcBef>
            </a:pPr>
            <a:r>
              <a:rPr lang="en-US" sz="2000" dirty="0">
                <a:latin typeface="Times New Roman" panose="02020603050405020304" pitchFamily="18" charset="0"/>
                <a:cs typeface="Times New Roman" pitchFamily="18" charset="0"/>
              </a:rPr>
              <a:t>Old Question Papers</a:t>
            </a:r>
          </a:p>
          <a:p>
            <a:pPr algn="just">
              <a:spcBef>
                <a:spcPts val="480"/>
              </a:spcBef>
            </a:pPr>
            <a:r>
              <a:rPr lang="en-US" sz="2000" dirty="0">
                <a:latin typeface="Times New Roman" panose="02020603050405020304" pitchFamily="18" charset="0"/>
                <a:cs typeface="Times New Roman" pitchFamily="18" charset="0"/>
              </a:rPr>
              <a:t>Recap</a:t>
            </a:r>
          </a:p>
          <a:p>
            <a:pPr algn="just">
              <a:spcBef>
                <a:spcPts val="480"/>
              </a:spcBef>
            </a:pPr>
            <a:r>
              <a:rPr lang="en-US" sz="2000" dirty="0">
                <a:latin typeface="Times New Roman" panose="02020603050405020304" pitchFamily="18" charset="0"/>
                <a:cs typeface="Times New Roman" pitchFamily="18" charset="0"/>
              </a:rPr>
              <a:t>Video Links</a:t>
            </a:r>
          </a:p>
          <a:p>
            <a:pPr algn="just">
              <a:spcBef>
                <a:spcPts val="480"/>
              </a:spcBef>
            </a:pPr>
            <a:r>
              <a:rPr lang="en-US" sz="2000" dirty="0">
                <a:latin typeface="Times New Roman" panose="02020603050405020304" pitchFamily="18" charset="0"/>
                <a:cs typeface="Times New Roman" pitchFamily="18" charset="0"/>
              </a:rPr>
              <a:t>Weekly Assignments</a:t>
            </a:r>
          </a:p>
          <a:p>
            <a:pPr algn="just">
              <a:spcBef>
                <a:spcPts val="480"/>
              </a:spcBef>
            </a:pPr>
            <a:r>
              <a:rPr lang="en-US" sz="2000" dirty="0">
                <a:latin typeface="Times New Roman" panose="02020603050405020304" pitchFamily="18" charset="0"/>
                <a:cs typeface="Times New Roman" pitchFamily="18" charset="0"/>
              </a:rPr>
              <a:t>References</a:t>
            </a:r>
          </a:p>
        </p:txBody>
      </p:sp>
      <p:pic>
        <p:nvPicPr>
          <p:cNvPr id="12" name="Picture 8" descr="Untitled.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ooter Placeholder 9">
            <a:extLst>
              <a:ext uri="{FF2B5EF4-FFF2-40B4-BE49-F238E27FC236}">
                <a16:creationId xmlns="" xmlns:a16="http://schemas.microsoft.com/office/drawing/2014/main" id="{F25B7E14-5BAE-4E9D-8E38-726360CB501B}"/>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13440649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fontAlgn="base"/>
            <a:r>
              <a:rPr lang="en-US" sz="2000" b="1" dirty="0" smtClean="0"/>
              <a:t>MACRO: </a:t>
            </a:r>
            <a:r>
              <a:rPr lang="en-US" sz="2000" i="1" dirty="0" smtClean="0"/>
              <a:t>Represents beginning</a:t>
            </a:r>
            <a:endParaRPr lang="en-US" sz="2000" dirty="0" smtClean="0"/>
          </a:p>
          <a:p>
            <a:pPr fontAlgn="base"/>
            <a:r>
              <a:rPr lang="en-US" sz="2000" dirty="0" smtClean="0"/>
              <a:t>Shows the beginning of macro along with defining name and parameters.</a:t>
            </a:r>
          </a:p>
          <a:p>
            <a:pPr fontAlgn="base"/>
            <a:r>
              <a:rPr lang="en-US" sz="2000" b="1" dirty="0" smtClean="0"/>
              <a:t>ENDM: </a:t>
            </a:r>
            <a:r>
              <a:rPr lang="en-US" sz="2000" i="1" dirty="0" smtClean="0"/>
              <a:t>End of macro</a:t>
            </a:r>
            <a:endParaRPr lang="en-US" sz="2000" dirty="0" smtClean="0"/>
          </a:p>
          <a:p>
            <a:pPr fontAlgn="base"/>
            <a:r>
              <a:rPr lang="en-US" sz="2000" dirty="0" smtClean="0"/>
              <a:t>ENDM indicates the termination of macro.</a:t>
            </a:r>
          </a:p>
          <a:p>
            <a:pPr fontAlgn="base"/>
            <a:r>
              <a:rPr lang="en-US" sz="2000" dirty="0" smtClean="0"/>
              <a:t>where </a:t>
            </a:r>
            <a:r>
              <a:rPr lang="en-US" sz="2000" dirty="0" err="1" smtClean="0"/>
              <a:t>macroname</a:t>
            </a:r>
            <a:r>
              <a:rPr lang="en-US" sz="2000" dirty="0" smtClean="0"/>
              <a:t> (STEP) is specified by the user.</a:t>
            </a:r>
          </a:p>
          <a:p>
            <a:pPr fontAlgn="base"/>
            <a:r>
              <a:rPr lang="en-US" sz="2000" b="1" dirty="0" smtClean="0"/>
              <a:t>ORG: </a:t>
            </a:r>
            <a:r>
              <a:rPr lang="en-US" sz="2000" i="1" dirty="0" smtClean="0"/>
              <a:t>Origin</a:t>
            </a:r>
            <a:endParaRPr lang="en-US" sz="2000" dirty="0" smtClean="0"/>
          </a:p>
          <a:p>
            <a:pPr fontAlgn="base"/>
            <a:r>
              <a:rPr lang="en-US" sz="2000" dirty="0" smtClean="0"/>
              <a:t>This directive is used at the time of assigning starting address for a module or segment.</a:t>
            </a:r>
          </a:p>
          <a:p>
            <a:pPr fontAlgn="base"/>
            <a:r>
              <a:rPr lang="en-US" sz="2000" dirty="0" smtClean="0"/>
              <a:t>By this instruction, the assembler gets to know that the statements following this instruction, must be stored in the memory location beginning with address 1050H.</a:t>
            </a: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140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r>
              <a:rPr lang="en-US" sz="3200" dirty="0" smtClean="0"/>
              <a:t>Assembler Directives</a:t>
            </a: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CEC541D-E140-4BBE-BE60-F15D0D7E506B}" type="datetime1">
              <a:rPr lang="en-US" smtClean="0"/>
              <a:t>1/13/2022</a:t>
            </a:fld>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9D8CCAF-C137-4EE9-B193-ABE3C553A5C7}" type="slidenum">
              <a:rPr lang="en-US"/>
              <a:pPr>
                <a:defRPr/>
              </a:pPr>
              <a:t>141</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Times New Roman" panose="02020603050405020304" pitchFamily="18" charset="0"/>
                <a:cs typeface="Times New Roman" panose="02020603050405020304" pitchFamily="18" charset="0"/>
              </a:rPr>
              <a:t>Video Link</a:t>
            </a:r>
          </a:p>
        </p:txBody>
      </p:sp>
      <p:pic>
        <p:nvPicPr>
          <p:cNvPr id="14746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Footer Placeholder 4"/>
          <p:cNvSpPr>
            <a:spLocks noGrp="1"/>
          </p:cNvSpPr>
          <p:nvPr>
            <p:ph type="ftr" sz="quarter" idx="11"/>
          </p:nvPr>
        </p:nvSpPr>
        <p:spPr>
          <a:xfrm>
            <a:off x="1371600" y="6356350"/>
            <a:ext cx="6705600" cy="365125"/>
          </a:xfrm>
        </p:spPr>
        <p:txBody>
          <a:bodyPr/>
          <a:lstStyle/>
          <a:p>
            <a:pPr algn="l">
              <a:defRPr/>
            </a:pPr>
            <a:r>
              <a:rPr lang="sv-SE" smtClean="0"/>
              <a:t>KANIKA              Microprocessor                  UNIT- 2</a:t>
            </a:r>
            <a:endParaRPr lang="en-US" dirty="0"/>
          </a:p>
        </p:txBody>
      </p:sp>
      <p:pic>
        <p:nvPicPr>
          <p:cNvPr id="147462" name="Picture 8" descr="C:\Users\DHANANJAY\Downloads\100b_0251.gif"/>
          <p:cNvPicPr>
            <a:picLocks noChangeAspect="1" noChangeArrowheads="1" noCrop="1"/>
          </p:cNvPicPr>
          <p:nvPr/>
        </p:nvPicPr>
        <p:blipFill>
          <a:blip r:embed="rId3"/>
          <a:srcRect/>
          <a:stretch>
            <a:fillRect/>
          </a:stretch>
        </p:blipFill>
        <p:spPr bwMode="auto">
          <a:xfrm>
            <a:off x="0" y="1371600"/>
            <a:ext cx="9144000" cy="2667000"/>
          </a:xfrm>
          <a:prstGeom prst="rect">
            <a:avLst/>
          </a:prstGeom>
          <a:noFill/>
          <a:ln w="9525">
            <a:noFill/>
            <a:miter lim="800000"/>
            <a:headEnd/>
            <a:tailEnd/>
          </a:ln>
        </p:spPr>
      </p:pic>
      <p:sp>
        <p:nvSpPr>
          <p:cNvPr id="147463" name="TextBox 2"/>
          <p:cNvSpPr txBox="1">
            <a:spLocks noChangeArrowheads="1"/>
          </p:cNvSpPr>
          <p:nvPr/>
        </p:nvSpPr>
        <p:spPr bwMode="auto">
          <a:xfrm>
            <a:off x="381000" y="4267200"/>
            <a:ext cx="8991600" cy="369888"/>
          </a:xfrm>
          <a:prstGeom prst="rect">
            <a:avLst/>
          </a:prstGeom>
          <a:noFill/>
          <a:ln w="9525">
            <a:noFill/>
            <a:miter lim="800000"/>
            <a:headEnd/>
            <a:tailEnd/>
          </a:ln>
        </p:spPr>
        <p:txBody>
          <a:bodyPr>
            <a:spAutoFit/>
          </a:bodyPr>
          <a:lstStyle/>
          <a:p>
            <a:pPr algn="just"/>
            <a:r>
              <a:rPr lang="en-US" dirty="0" smtClean="0">
                <a:latin typeface="Calibri" pitchFamily="34" charset="0"/>
                <a:hlinkClick r:id="rId4"/>
              </a:rPr>
              <a:t>https://www.youtube.com/watch?v=CPgFscob2T8</a:t>
            </a:r>
            <a:r>
              <a:rPr lang="en-US" dirty="0" smtClean="0">
                <a:latin typeface="Calibri" pitchFamily="34" charset="0"/>
              </a:rPr>
              <a:t> </a:t>
            </a:r>
            <a:endParaRPr lang="en-US" dirty="0">
              <a:latin typeface="Calibri" pitchFamily="34" charset="0"/>
            </a:endParaRPr>
          </a:p>
        </p:txBody>
      </p:sp>
      <p:sp>
        <p:nvSpPr>
          <p:cNvPr id="8" name="Date Placeholder 7"/>
          <p:cNvSpPr>
            <a:spLocks noGrp="1"/>
          </p:cNvSpPr>
          <p:nvPr>
            <p:ph type="dt" sz="half" idx="10"/>
          </p:nvPr>
        </p:nvSpPr>
        <p:spPr/>
        <p:txBody>
          <a:bodyPr/>
          <a:lstStyle/>
          <a:p>
            <a:fld id="{A6882156-7446-48B4-9F5C-31A69764EB10}" type="datetime1">
              <a:rPr lang="en-US" smtClean="0"/>
              <a:t>1/13/2022</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In an Intel 8085A, which is the first machine cycle of an instruction?</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 An </a:t>
            </a:r>
            <a:r>
              <a:rPr lang="en-US" sz="2200" dirty="0">
                <a:latin typeface="Times New Roman" panose="02020603050405020304" pitchFamily="18" charset="0"/>
                <a:cs typeface="Times New Roman" panose="02020603050405020304" pitchFamily="18" charset="0"/>
              </a:rPr>
              <a:t>op-code fetch cycle</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 A </a:t>
            </a:r>
            <a:r>
              <a:rPr lang="en-US" sz="2200" dirty="0">
                <a:latin typeface="Times New Roman" panose="02020603050405020304" pitchFamily="18" charset="0"/>
                <a:cs typeface="Times New Roman" panose="02020603050405020304" pitchFamily="18" charset="0"/>
              </a:rPr>
              <a:t>memory read cycle</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 A </a:t>
            </a:r>
            <a:r>
              <a:rPr lang="en-US" sz="2200" dirty="0">
                <a:latin typeface="Times New Roman" panose="02020603050405020304" pitchFamily="18" charset="0"/>
                <a:cs typeface="Times New Roman" panose="02020603050405020304" pitchFamily="18" charset="0"/>
              </a:rPr>
              <a:t>memory write cycle</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d. An </a:t>
            </a:r>
            <a:r>
              <a:rPr lang="en-US" sz="2200" dirty="0">
                <a:latin typeface="Times New Roman" panose="02020603050405020304" pitchFamily="18" charset="0"/>
                <a:cs typeface="Times New Roman" panose="02020603050405020304" pitchFamily="18" charset="0"/>
              </a:rPr>
              <a:t>I/O read </a:t>
            </a:r>
            <a:r>
              <a:rPr lang="en-US" sz="2200" dirty="0" smtClean="0">
                <a:latin typeface="Times New Roman" panose="02020603050405020304" pitchFamily="18" charset="0"/>
                <a:cs typeface="Times New Roman" panose="02020603050405020304" pitchFamily="18" charset="0"/>
              </a:rPr>
              <a:t>cycle</a:t>
            </a:r>
          </a:p>
          <a:p>
            <a:pPr algn="just" fontAlgn="auto">
              <a:spcAft>
                <a:spcPts val="0"/>
              </a:spcAft>
              <a:defRPr/>
            </a:pPr>
            <a:r>
              <a:rPr lang="en-US" sz="2200" dirty="0">
                <a:latin typeface="Times New Roman" panose="02020603050405020304" pitchFamily="18" charset="0"/>
                <a:cs typeface="Times New Roman" panose="02020603050405020304" pitchFamily="18" charset="0"/>
              </a:rPr>
              <a:t>What are level Triggering interrupts?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INTR&amp;TRAP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b)RST6.5&amp;RST5.5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c)RST7.5&amp;RST6.5 </a:t>
            </a:r>
            <a:endParaRPr lang="en-US" sz="2200" dirty="0">
              <a:latin typeface="Times New Roman" panose="02020603050405020304" pitchFamily="18" charset="0"/>
              <a:cs typeface="Times New Roman" panose="02020603050405020304" pitchFamily="18" charset="0"/>
            </a:endParaRPr>
          </a:p>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RST for the TRAP?</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RST5.5 </a:t>
            </a: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RST4.5 </a:t>
            </a: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RST4 </a:t>
            </a:r>
          </a:p>
          <a:p>
            <a:pPr marL="0" indent="0" algn="just" fontAlgn="auto">
              <a:spcAft>
                <a:spcPts val="0"/>
              </a:spcAft>
              <a:buFont typeface="Arial" pitchFamily="34" charset="0"/>
              <a:buNone/>
              <a:defRPr/>
            </a:pPr>
            <a:endParaRPr lang="en-US" sz="2200" b="1"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4A3890B-63DC-4DB7-BD15-EA29395E0977}" type="slidenum">
              <a:rPr lang="en-US"/>
              <a:pPr>
                <a:defRPr/>
              </a:pPr>
              <a:t>142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14848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2F72D3F7-D227-45AB-8967-4623E6D61A9C}" type="datetime1">
              <a:rPr lang="en-US" smtClean="0"/>
              <a:t>1/13/2022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Which interrupt is not level sensitive in 8085?</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RST6.5 is a raising edge-trigging interrupt.</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RST7.5 is a raising edge-trigging interrupt.</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a &amp; b. </a:t>
            </a:r>
            <a:endParaRPr lang="en-US" sz="2200" dirty="0" smtClean="0">
              <a:latin typeface="Times New Roman" panose="02020603050405020304" pitchFamily="18" charset="0"/>
              <a:cs typeface="Times New Roman" panose="02020603050405020304" pitchFamily="18" charset="0"/>
            </a:endParaRPr>
          </a:p>
          <a:p>
            <a:pPr algn="just" fontAlgn="auto">
              <a:spcAft>
                <a:spcPts val="0"/>
              </a:spcAft>
              <a:defRPr/>
            </a:pPr>
            <a:r>
              <a:rPr lang="en-US" sz="2200" dirty="0">
                <a:latin typeface="Times New Roman" panose="02020603050405020304" pitchFamily="18" charset="0"/>
                <a:cs typeface="Times New Roman" panose="02020603050405020304" pitchFamily="18" charset="0"/>
              </a:rPr>
              <a:t>RIM is used to check whether, ______</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The write operation is done or not</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The interrupt is Masked or not</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a &amp; b </a:t>
            </a:r>
            <a:endParaRPr lang="en-US" sz="2200" dirty="0" smtClean="0">
              <a:latin typeface="Times New Roman" panose="02020603050405020304" pitchFamily="18" charset="0"/>
              <a:cs typeface="Times New Roman" panose="02020603050405020304" pitchFamily="18" charset="0"/>
            </a:endParaRPr>
          </a:p>
          <a:p>
            <a:pPr algn="just" fontAlgn="auto">
              <a:spcAft>
                <a:spcPts val="0"/>
              </a:spcAft>
              <a:defRPr/>
            </a:pPr>
            <a:r>
              <a:rPr lang="en-US" sz="2200" dirty="0">
                <a:latin typeface="Times New Roman" panose="02020603050405020304" pitchFamily="18" charset="0"/>
                <a:cs typeface="Times New Roman" panose="02020603050405020304" pitchFamily="18" charset="0"/>
              </a:rPr>
              <a:t>What is meant by </a:t>
            </a:r>
            <a:r>
              <a:rPr lang="en-US" sz="2200" dirty="0" err="1">
                <a:latin typeface="Times New Roman" panose="02020603050405020304" pitchFamily="18" charset="0"/>
                <a:cs typeface="Times New Roman" panose="02020603050405020304" pitchFamily="18" charset="0"/>
              </a:rPr>
              <a:t>Maskable</a:t>
            </a:r>
            <a:r>
              <a:rPr lang="en-US" sz="2200" dirty="0">
                <a:latin typeface="Times New Roman" panose="02020603050405020304" pitchFamily="18" charset="0"/>
                <a:cs typeface="Times New Roman" panose="02020603050405020304" pitchFamily="18" charset="0"/>
              </a:rPr>
              <a:t> interrupts?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An interrupt which can never be turned off.</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An interrupt that can be turned off by the programmer.</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none</a:t>
            </a:r>
            <a:endParaRPr lang="en-US"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465DAEA6-EFED-4295-8AC7-04F7E3CA2E01}" type="slidenum">
              <a:rPr lang="en-US"/>
              <a:pPr>
                <a:defRPr/>
              </a:pPr>
              <a:t>143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14951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21F3399E-BA3E-4ED0-833D-3FFB6E54DDFB}" type="datetime1">
              <a:rPr lang="en-US" smtClean="0"/>
              <a:t>1/13/2022</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Problem related to T States &amp; examples of assembly level languages are discussed.</a:t>
            </a:r>
            <a:endParaRPr lang="en-US" sz="2200" dirty="0">
              <a:latin typeface="Times New Roman" panose="02020603050405020304" pitchFamily="18" charset="0"/>
              <a:cs typeface="Times New Roman" panose="02020603050405020304" pitchFamily="18" charset="0"/>
            </a:endParaRP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27D12A6-4657-4A4E-BCFA-97D133237FD2}" type="slidenum">
              <a:rPr lang="en-US"/>
              <a:pPr>
                <a:defRPr/>
              </a:pPr>
              <a:t>144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Recap</a:t>
            </a:r>
          </a:p>
        </p:txBody>
      </p:sp>
      <p:pic>
        <p:nvPicPr>
          <p:cNvPr id="15053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149D563-295C-452D-9DAB-BFFDA47B979B}" type="datetime1">
              <a:rPr lang="en-US" smtClean="0"/>
              <a:t>1/13/2022</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fontScale="92500" lnSpcReduction="20000"/>
          </a:bodyPr>
          <a:lstStyle/>
          <a:p>
            <a:pPr fontAlgn="base"/>
            <a:r>
              <a:rPr lang="en-US" sz="2400" b="1" dirty="0" smtClean="0"/>
              <a:t>Programming Techniques in Microprocessor 8085:</a:t>
            </a:r>
          </a:p>
          <a:p>
            <a:pPr fontAlgn="base"/>
            <a:r>
              <a:rPr lang="en-US" sz="2400" dirty="0" smtClean="0"/>
              <a:t>We have seen the instruction set of 8085 and some simple assembly language programs using it. We know that, the program is an implementation of certain logic by executing group of instructions. To implement program logic we need to take help of some common Programming Techniques in Microprocessor 8085 such as looping, counting, indexing and code conversion.</a:t>
            </a:r>
          </a:p>
          <a:p>
            <a:pPr fontAlgn="base"/>
            <a:r>
              <a:rPr lang="en-US" sz="2400" dirty="0" smtClean="0"/>
              <a:t>In this section, we are going to study how to implement these Programming Techniques in Microprocessor 8085 assembly language and some programming examples using them.</a:t>
            </a:r>
          </a:p>
          <a:p>
            <a:pPr fontAlgn="base"/>
            <a:r>
              <a:rPr lang="en-US" sz="2400" b="1" dirty="0" smtClean="0"/>
              <a:t>1. Looping, Counting and Indexing:</a:t>
            </a:r>
          </a:p>
          <a:p>
            <a:pPr fontAlgn="base"/>
            <a:r>
              <a:rPr lang="en-US" sz="2400" dirty="0" smtClean="0"/>
              <a:t>Before going to implement these Programming Techniques in Microprocessor 8085, we get conversant with these techniques and understand the use of them.</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145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smtClean="0"/>
              <a:t>Programming Techniques</a:t>
            </a:r>
            <a:endParaRPr lang="en-US" sz="3200" dirty="0">
              <a:latin typeface="Times New Roman" panose="02020603050405020304" pitchFamily="18" charset="0"/>
              <a:cs typeface="Times New Roman" panose="02020603050405020304" pitchFamily="18" charset="0"/>
            </a:endParaRP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9E1A3606-4FEE-4253-9CB3-3C016560B7BF}" type="datetime1">
              <a:rPr lang="en-US" smtClean="0"/>
              <a:t>1/13/2022</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fontAlgn="base"/>
            <a:r>
              <a:rPr lang="en-US" sz="2000" b="1" dirty="0" smtClean="0"/>
              <a:t>Looping :</a:t>
            </a:r>
            <a:r>
              <a:rPr lang="en-US" sz="2000" dirty="0" smtClean="0"/>
              <a:t> In this Programming Techniques in Microprocessor 8085, the Program is instructed to execute certain set of instructions repeatedly to execute a particular task number of times. For example, to add ten numbers stored in the consecutive memory locations we have to perform addition ten times.</a:t>
            </a:r>
          </a:p>
          <a:p>
            <a:pPr marL="0" indent="0">
              <a:buNone/>
              <a:defRPr/>
            </a:pPr>
            <a:endParaRPr lang="en-US" sz="2000" dirty="0" smtClean="0">
              <a:latin typeface="Times New Roman" panose="02020603050405020304" pitchFamily="18" charset="0"/>
              <a:cs typeface="Times New Roman" panose="02020603050405020304" pitchFamily="18" charset="0"/>
            </a:endParaRPr>
          </a:p>
          <a:p>
            <a:pPr fontAlgn="base"/>
            <a:r>
              <a:rPr lang="en-US" sz="2000" b="1" dirty="0" smtClean="0"/>
              <a:t>Counting :</a:t>
            </a:r>
            <a:r>
              <a:rPr lang="en-US" sz="2000" dirty="0" smtClean="0"/>
              <a:t> This technique allows programmer to count how many times the instruction/set of instructions are executed.</a:t>
            </a:r>
          </a:p>
          <a:p>
            <a:pPr fontAlgn="base"/>
            <a:r>
              <a:rPr lang="en-US" sz="2000" b="1" dirty="0" smtClean="0"/>
              <a:t>Indexing :</a:t>
            </a:r>
            <a:r>
              <a:rPr lang="en-US" sz="2000" dirty="0" smtClean="0"/>
              <a:t> This Programming Techniques in Microprocessor 8085 allows programmer to point or refer the data stored in sequential memory locations one by one. Let us see the program loop to understand looping, counting and indexing.</a:t>
            </a: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031AD86-48D8-47FD-8AFD-97D46C91BF88}" type="slidenum">
              <a:rPr lang="en-US"/>
              <a:pPr>
                <a:defRPr/>
              </a:pPr>
              <a:t>146</a:t>
            </a:fld>
            <a:endParaRPr lang="en-US"/>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smtClean="0"/>
              <a:t>Programming Techniques</a:t>
            </a:r>
            <a:endParaRPr lang="en-US" sz="3200" dirty="0">
              <a:latin typeface="Times New Roman" panose="02020603050405020304" pitchFamily="18" charset="0"/>
              <a:cs typeface="Times New Roman" panose="02020603050405020304" pitchFamily="18" charset="0"/>
            </a:endParaRPr>
          </a:p>
        </p:txBody>
      </p:sp>
      <p:pic>
        <p:nvPicPr>
          <p:cNvPr id="14439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6A9089B-E5D4-4107-BF90-FD72CCF95623}" type="datetime1">
              <a:rPr lang="en-US" smtClean="0"/>
              <a:t>1/13/2022</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B166BA5-C071-4136-834A-0D138398F873}" type="slidenum">
              <a:rPr lang="en-US"/>
              <a:pPr>
                <a:defRPr/>
              </a:pPr>
              <a:t>147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smtClean="0">
                <a:latin typeface="Times New Roman" panose="02020603050405020304" pitchFamily="18" charset="0"/>
                <a:cs typeface="Times New Roman" panose="02020603050405020304" pitchFamily="18" charset="0"/>
              </a:rPr>
              <a:t>Daily quiz</a:t>
            </a:r>
            <a:endParaRPr lang="en-US" sz="3200" dirty="0">
              <a:latin typeface="Times New Roman" panose="02020603050405020304" pitchFamily="18" charset="0"/>
              <a:cs typeface="Times New Roman" panose="02020603050405020304" pitchFamily="18" charset="0"/>
            </a:endParaRPr>
          </a:p>
        </p:txBody>
      </p:sp>
      <p:pic>
        <p:nvPicPr>
          <p:cNvPr id="19456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94566" name="Content Placeholder 2"/>
          <p:cNvSpPr>
            <a:spLocks noGrp="1"/>
          </p:cNvSpPr>
          <p:nvPr>
            <p:ph idx="1"/>
          </p:nvPr>
        </p:nvSpPr>
        <p:spPr>
          <a:xfrm>
            <a:off x="609600" y="990600"/>
            <a:ext cx="8229600" cy="4525963"/>
          </a:xfrm>
        </p:spPr>
        <p:txBody>
          <a:bodyPr/>
          <a:lstStyle/>
          <a:p>
            <a:r>
              <a:rPr lang="en-US" sz="2200" smtClean="0">
                <a:latin typeface="Times New Roman" pitchFamily="18" charset="0"/>
                <a:cs typeface="Times New Roman" pitchFamily="18" charset="0"/>
              </a:rPr>
              <a:t> Which of the following is used as a primary storage device?</a:t>
            </a:r>
          </a:p>
          <a:p>
            <a:pPr marL="857250" lvl="1" indent="-457200">
              <a:buFont typeface="Calibri" pitchFamily="34" charset="0"/>
              <a:buAutoNum type="alphaUcPeriod"/>
            </a:pPr>
            <a:r>
              <a:rPr lang="en-US" sz="2200" smtClean="0">
                <a:latin typeface="Times New Roman" pitchFamily="18" charset="0"/>
                <a:cs typeface="Times New Roman" pitchFamily="18" charset="0"/>
              </a:rPr>
              <a:t>Magnetic drum</a:t>
            </a:r>
          </a:p>
          <a:p>
            <a:pPr marL="857250" lvl="1" indent="-457200">
              <a:buFont typeface="Calibri" pitchFamily="34" charset="0"/>
              <a:buAutoNum type="alphaUcPeriod"/>
            </a:pPr>
            <a:r>
              <a:rPr lang="en-US" sz="2200" b="1" smtClean="0">
                <a:latin typeface="Times New Roman" pitchFamily="18" charset="0"/>
                <a:cs typeface="Times New Roman" pitchFamily="18" charset="0"/>
              </a:rPr>
              <a:t>PROM</a:t>
            </a:r>
          </a:p>
          <a:p>
            <a:pPr marL="857250" lvl="1" indent="-457200">
              <a:buFont typeface="Calibri" pitchFamily="34" charset="0"/>
              <a:buAutoNum type="alphaUcPeriod"/>
            </a:pPr>
            <a:r>
              <a:rPr lang="en-US" sz="2200" smtClean="0">
                <a:latin typeface="Times New Roman" pitchFamily="18" charset="0"/>
                <a:cs typeface="Times New Roman" pitchFamily="18" charset="0"/>
              </a:rPr>
              <a:t>Floppy disk</a:t>
            </a:r>
          </a:p>
          <a:p>
            <a:pPr marL="857250" lvl="1" indent="-457200">
              <a:buFont typeface="Calibri" pitchFamily="34" charset="0"/>
              <a:buAutoNum type="alphaUcPeriod"/>
            </a:pPr>
            <a:r>
              <a:rPr lang="en-US" sz="2200" smtClean="0">
                <a:latin typeface="Times New Roman" pitchFamily="18" charset="0"/>
                <a:cs typeface="Times New Roman" pitchFamily="18" charset="0"/>
              </a:rPr>
              <a:t>All of these</a:t>
            </a:r>
          </a:p>
          <a:p>
            <a:r>
              <a:rPr lang="en-US" sz="2200" smtClean="0">
                <a:latin typeface="Times New Roman" pitchFamily="18" charset="0"/>
                <a:cs typeface="Times New Roman" pitchFamily="18" charset="0"/>
              </a:rPr>
              <a:t>Which of the following memories needs refresh?</a:t>
            </a:r>
          </a:p>
          <a:p>
            <a:pPr marL="857250" lvl="1" indent="-457200">
              <a:buFont typeface="Calibri" pitchFamily="34" charset="0"/>
              <a:buAutoNum type="alphaUcPeriod"/>
            </a:pPr>
            <a:r>
              <a:rPr lang="en-US" sz="2200" smtClean="0">
                <a:latin typeface="Times New Roman" pitchFamily="18" charset="0"/>
                <a:cs typeface="Times New Roman" pitchFamily="18" charset="0"/>
              </a:rPr>
              <a:t>SRAM</a:t>
            </a:r>
          </a:p>
          <a:p>
            <a:pPr marL="857250" lvl="1" indent="-457200">
              <a:buFont typeface="Calibri" pitchFamily="34" charset="0"/>
              <a:buAutoNum type="alphaUcPeriod"/>
            </a:pPr>
            <a:r>
              <a:rPr lang="en-US" sz="2200" b="1" smtClean="0">
                <a:latin typeface="Times New Roman" pitchFamily="18" charset="0"/>
                <a:cs typeface="Times New Roman" pitchFamily="18" charset="0"/>
              </a:rPr>
              <a:t>DRAM</a:t>
            </a:r>
          </a:p>
          <a:p>
            <a:pPr marL="857250" lvl="1" indent="-457200">
              <a:buFont typeface="Calibri" pitchFamily="34" charset="0"/>
              <a:buAutoNum type="alphaUcPeriod"/>
            </a:pPr>
            <a:r>
              <a:rPr lang="en-US" sz="2200" smtClean="0">
                <a:latin typeface="Times New Roman" pitchFamily="18" charset="0"/>
                <a:cs typeface="Times New Roman" pitchFamily="18" charset="0"/>
              </a:rPr>
              <a:t>ROM</a:t>
            </a:r>
          </a:p>
          <a:p>
            <a:pPr marL="857250" lvl="1" indent="-457200">
              <a:buFont typeface="Calibri" pitchFamily="34" charset="0"/>
              <a:buAutoNum type="alphaUcPeriod"/>
            </a:pPr>
            <a:r>
              <a:rPr lang="en-US" sz="2200" smtClean="0">
                <a:latin typeface="Times New Roman" pitchFamily="18" charset="0"/>
                <a:cs typeface="Times New Roman" pitchFamily="18" charset="0"/>
              </a:rPr>
              <a:t>All of above</a:t>
            </a:r>
          </a:p>
        </p:txBody>
      </p:sp>
      <p:sp>
        <p:nvSpPr>
          <p:cNvPr id="8" name="Date Placeholder 7"/>
          <p:cNvSpPr>
            <a:spLocks noGrp="1"/>
          </p:cNvSpPr>
          <p:nvPr>
            <p:ph type="dt" sz="half" idx="10"/>
          </p:nvPr>
        </p:nvSpPr>
        <p:spPr/>
        <p:txBody>
          <a:bodyPr/>
          <a:lstStyle/>
          <a:p>
            <a:fld id="{A12A80A5-196D-4417-9ED3-882E08BA9010}" type="datetime1">
              <a:rPr lang="en-US" smtClean="0"/>
              <a:t>1/13/2022</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marL="457200" indent="-457200" algn="just"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How many times NOP instruction will be executed in the following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A, 10H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B, </a:t>
            </a:r>
            <a:r>
              <a:rPr lang="en-US" sz="2200" dirty="0" smtClean="0">
                <a:latin typeface="Times New Roman" panose="02020603050405020304" pitchFamily="18" charset="0"/>
                <a:cs typeface="Times New Roman" panose="02020603050405020304" pitchFamily="18" charset="0"/>
              </a:rPr>
              <a:t>10H</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BACK</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NOP</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a:t>
            </a:r>
            <a:r>
              <a:rPr lang="en-US" sz="2200" dirty="0">
                <a:latin typeface="Times New Roman" panose="02020603050405020304" pitchFamily="18" charset="0"/>
                <a:cs typeface="Times New Roman" panose="02020603050405020304" pitchFamily="18" charset="0"/>
              </a:rPr>
              <a:t>B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RLC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JNC BACK</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HLT</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2913258-88A6-462B-B082-9E2508D21A53}" type="slidenum">
              <a:rPr lang="en-US"/>
              <a:pPr>
                <a:defRPr/>
              </a:pPr>
              <a:t>148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Weekly Assignment</a:t>
            </a:r>
          </a:p>
        </p:txBody>
      </p:sp>
      <p:pic>
        <p:nvPicPr>
          <p:cNvPr id="14234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48DC4A5C-684E-47E5-B5DA-7222A45B72BB}" type="datetime1">
              <a:rPr lang="en-US" smtClean="0"/>
              <a:t>1/13/2022</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1200"/>
            <a:ext cx="8229600" cy="4525963"/>
          </a:xfrm>
        </p:spPr>
        <p:txBody>
          <a:bodyPr rtlCol="0">
            <a:noAutofit/>
          </a:bodyPr>
          <a:lstStyle/>
          <a:p>
            <a:pPr marL="457200" indent="-457200" algn="just" fontAlgn="auto">
              <a:spcAft>
                <a:spcPts val="0"/>
              </a:spcAft>
              <a:buFont typeface="+mj-lt"/>
              <a:buAutoNum type="arabicPeriod" startAt="2"/>
              <a:defRPr/>
            </a:pPr>
            <a:r>
              <a:rPr lang="en-US" sz="2200" dirty="0">
                <a:latin typeface="Times New Roman" panose="02020603050405020304" pitchFamily="18" charset="0"/>
                <a:cs typeface="Times New Roman" panose="02020603050405020304" pitchFamily="18" charset="0"/>
              </a:rPr>
              <a:t>What is the output at 1236,1237 for the following </a:t>
            </a:r>
            <a:r>
              <a:rPr lang="en-US" sz="2200" dirty="0" smtClean="0">
                <a:latin typeface="Times New Roman" panose="02020603050405020304" pitchFamily="18" charset="0"/>
                <a:cs typeface="Times New Roman" panose="02020603050405020304" pitchFamily="18" charset="0"/>
              </a:rPr>
              <a:t>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C,00 </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D,80H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E,80H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A,D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B,A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A,E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B</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JNC LOOP</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INR </a:t>
            </a:r>
            <a:r>
              <a:rPr lang="en-US" sz="2200" dirty="0">
                <a:latin typeface="Times New Roman" panose="02020603050405020304" pitchFamily="18" charset="0"/>
                <a:cs typeface="Times New Roman" panose="02020603050405020304" pitchFamily="18" charset="0"/>
              </a:rPr>
              <a:t>C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LOOP</a:t>
            </a:r>
            <a:r>
              <a:rPr lang="en-US" sz="2200" dirty="0">
                <a:latin typeface="Times New Roman" panose="02020603050405020304" pitchFamily="18" charset="0"/>
                <a:cs typeface="Times New Roman" panose="02020603050405020304" pitchFamily="18" charset="0"/>
              </a:rPr>
              <a:t>: STA 1236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A,C</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STA </a:t>
            </a:r>
            <a:r>
              <a:rPr lang="en-US" sz="2200" dirty="0">
                <a:latin typeface="Times New Roman" panose="02020603050405020304" pitchFamily="18" charset="0"/>
                <a:cs typeface="Times New Roman" panose="02020603050405020304" pitchFamily="18" charset="0"/>
              </a:rPr>
              <a:t>1237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HLT</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t>
            </a:r>
            <a:endParaRPr lang="en-IN"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A6A2202-571F-42CA-8E98-7DCDAB1C76CB}" type="slidenum">
              <a:rPr lang="en-US"/>
              <a:pPr>
                <a:defRPr/>
              </a:pPr>
              <a:t>149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Weekly Assignment</a:t>
            </a:r>
          </a:p>
        </p:txBody>
      </p:sp>
      <p:pic>
        <p:nvPicPr>
          <p:cNvPr id="14336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448A8D75-72D5-4578-9B36-3456612A549E}" type="datetime1">
              <a:rPr lang="en-US" smtClean="0"/>
              <a:t>1/13/2022</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fontAlgn="auto">
              <a:spcAft>
                <a:spcPts val="0"/>
              </a:spcAft>
              <a:buNone/>
              <a:defRPr/>
            </a:pPr>
            <a:endParaRPr lang="en-US" sz="2200" dirty="0">
              <a:latin typeface="Times New Roman" panose="02020603050405020304" pitchFamily="18" charset="0"/>
              <a:cs typeface="Times New Roman" panose="02020603050405020304" pitchFamily="18" charset="0"/>
            </a:endParaRPr>
          </a:p>
          <a:p>
            <a:pPr marL="457200" indent="-457200"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To understand </a:t>
            </a:r>
            <a:r>
              <a:rPr lang="en-US" sz="2200" dirty="0" smtClean="0">
                <a:latin typeface="Times New Roman" panose="02020603050405020304" pitchFamily="18" charset="0"/>
                <a:cs typeface="Times New Roman" panose="02020603050405020304" pitchFamily="18" charset="0"/>
              </a:rPr>
              <a:t> the instructions sets of 8085 microprocessor</a:t>
            </a:r>
            <a:endParaRPr lang="en-US" sz="2200" dirty="0">
              <a:latin typeface="Times New Roman" panose="02020603050405020304" pitchFamily="18" charset="0"/>
              <a:cs typeface="Times New Roman" panose="02020603050405020304" pitchFamily="18" charset="0"/>
            </a:endParaRPr>
          </a:p>
          <a:p>
            <a:pPr marL="457200" indent="-457200"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To learn </a:t>
            </a:r>
            <a:r>
              <a:rPr lang="en-US" sz="2200" dirty="0" smtClean="0">
                <a:latin typeface="Times New Roman" panose="02020603050405020304" pitchFamily="18" charset="0"/>
                <a:cs typeface="Times New Roman" panose="02020603050405020304" pitchFamily="18" charset="0"/>
              </a:rPr>
              <a:t>writing assembly language programs</a:t>
            </a:r>
            <a:endParaRPr lang="en-US" sz="2200" dirty="0">
              <a:latin typeface="Times New Roman" panose="02020603050405020304" pitchFamily="18" charset="0"/>
              <a:cs typeface="Times New Roman" panose="02020603050405020304" pitchFamily="18" charset="0"/>
            </a:endParaRPr>
          </a:p>
          <a:p>
            <a:pPr marL="457200" indent="-457200"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To discuss concept of </a:t>
            </a:r>
            <a:r>
              <a:rPr lang="en-US" sz="2200" dirty="0" smtClean="0">
                <a:latin typeface="Times New Roman" panose="02020603050405020304" pitchFamily="18" charset="0"/>
                <a:cs typeface="Times New Roman" panose="02020603050405020304" pitchFamily="18" charset="0"/>
              </a:rPr>
              <a:t>classification of instructions</a:t>
            </a:r>
            <a:endParaRPr lang="en-US" sz="2200" dirty="0">
              <a:latin typeface="Times New Roman" panose="02020603050405020304" pitchFamily="18" charset="0"/>
              <a:cs typeface="Times New Roman" panose="02020603050405020304" pitchFamily="18" charset="0"/>
            </a:endParaRPr>
          </a:p>
          <a:p>
            <a:pPr marL="457200" indent="-457200"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To acquire the knowledge of </a:t>
            </a:r>
            <a:r>
              <a:rPr lang="en-US" sz="2200" dirty="0" smtClean="0">
                <a:latin typeface="Times New Roman" panose="02020603050405020304" pitchFamily="18" charset="0"/>
                <a:cs typeface="Times New Roman" panose="02020603050405020304" pitchFamily="18" charset="0"/>
              </a:rPr>
              <a:t>programming techniques</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1800" dirty="0"/>
          </a:p>
          <a:p>
            <a:endParaRPr lang="en-US" sz="1800" dirty="0"/>
          </a:p>
        </p:txBody>
      </p:sp>
      <p:sp>
        <p:nvSpPr>
          <p:cNvPr id="4" name="Date Placeholder 3"/>
          <p:cNvSpPr>
            <a:spLocks noGrp="1"/>
          </p:cNvSpPr>
          <p:nvPr>
            <p:ph type="dt" sz="half" idx="10"/>
          </p:nvPr>
        </p:nvSpPr>
        <p:spPr/>
        <p:txBody>
          <a:bodyPr/>
          <a:lstStyle/>
          <a:p>
            <a:fld id="{D3E06370-347D-4ACA-A569-0A6435EC1300}"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49991"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noProof="0" dirty="0">
                <a:latin typeface="Times New Roman" panose="02020603050405020304" pitchFamily="18" charset="0"/>
                <a:cs typeface="Times New Roman" panose="02020603050405020304" pitchFamily="18" charset="0"/>
              </a:rPr>
              <a:t>Unit</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69C262CB-FB95-4842-93B1-09317C057709}"/>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333836573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28A69E-59B2-4E48-B86C-5673FAF8ABF9}"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latin typeface="Times New Roman" panose="02020603050405020304" pitchFamily="18" charset="0"/>
                <a:cs typeface="Times New Roman" panose="02020603050405020304" pitchFamily="18" charset="0"/>
              </a:rPr>
              <a:t>Topic links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9">
            <a:extLst>
              <a:ext uri="{FF2B5EF4-FFF2-40B4-BE49-F238E27FC236}">
                <a16:creationId xmlns="" xmlns:a16="http://schemas.microsoft.com/office/drawing/2014/main" id="{08C41199-1DDA-4C64-9A9D-73485309EC58}"/>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
        <p:nvSpPr>
          <p:cNvPr id="11" name="Rectangle 10"/>
          <p:cNvSpPr/>
          <p:nvPr/>
        </p:nvSpPr>
        <p:spPr>
          <a:xfrm>
            <a:off x="685800" y="1219200"/>
            <a:ext cx="7848600" cy="2246769"/>
          </a:xfrm>
          <a:prstGeom prst="rect">
            <a:avLst/>
          </a:prstGeom>
        </p:spPr>
        <p:txBody>
          <a:bodyPr wrap="square">
            <a:spAutoFit/>
          </a:bodyPr>
          <a:lstStyle/>
          <a:p>
            <a:pPr>
              <a:defRPr/>
            </a:pPr>
            <a:r>
              <a:rPr lang="en-US" sz="2800" b="1" dirty="0" err="1" smtClean="0">
                <a:latin typeface="Times New Roman" panose="02020603050405020304" pitchFamily="18" charset="0"/>
                <a:cs typeface="Times New Roman" panose="02020603050405020304" pitchFamily="18" charset="0"/>
              </a:rPr>
              <a:t>Youtube</a:t>
            </a:r>
            <a:r>
              <a:rPr lang="en-US" sz="2800" b="1" dirty="0" smtClean="0">
                <a:latin typeface="Times New Roman" panose="02020603050405020304" pitchFamily="18" charset="0"/>
                <a:cs typeface="Times New Roman" panose="02020603050405020304" pitchFamily="18" charset="0"/>
              </a:rPr>
              <a:t> /other  Video Links</a:t>
            </a:r>
          </a:p>
          <a:p>
            <a:pPr algn="just" fontAlgn="auto">
              <a:spcAft>
                <a:spcPts val="0"/>
              </a:spcAft>
              <a:defRPr/>
            </a:pPr>
            <a:r>
              <a:rPr lang="en-US" sz="2800" dirty="0" smtClean="0">
                <a:hlinkClick r:id="rId4"/>
              </a:rPr>
              <a:t>https://www.youtube.com/watch?v=iJmcgQRk048</a:t>
            </a:r>
            <a:endParaRPr lang="en-US" sz="2800" dirty="0" smtClean="0"/>
          </a:p>
          <a:p>
            <a:pPr algn="just" fontAlgn="auto">
              <a:spcAft>
                <a:spcPts val="0"/>
              </a:spcAft>
              <a:defRPr/>
            </a:pPr>
            <a:r>
              <a:rPr lang="en-US" sz="2800" dirty="0" smtClean="0">
                <a:hlinkClick r:id="rId5"/>
              </a:rPr>
              <a:t>https://www.youtube.com/watch?v=ekkoIeonyzg</a:t>
            </a:r>
            <a:r>
              <a:rPr lang="en-US" sz="2800" dirty="0" smtClean="0"/>
              <a:t> </a:t>
            </a:r>
          </a:p>
          <a:p>
            <a:pPr algn="just" fontAlgn="auto">
              <a:spcAft>
                <a:spcPts val="0"/>
              </a:spcAft>
              <a:defRPr/>
            </a:pPr>
            <a:r>
              <a:rPr lang="en-US" sz="2800" dirty="0" smtClean="0"/>
              <a:t> </a:t>
            </a:r>
            <a:r>
              <a:rPr lang="en-US" sz="2800" dirty="0" smtClean="0">
                <a:hlinkClick r:id="rId6"/>
              </a:rPr>
              <a:t>https://www.youtube.com/watch?v=79icCUmqyPc</a:t>
            </a:r>
            <a:r>
              <a:rPr lang="en-US" sz="2800" dirty="0" smtClean="0"/>
              <a:t> </a:t>
            </a:r>
          </a:p>
          <a:p>
            <a:pPr algn="just" fontAlgn="auto">
              <a:spcAft>
                <a:spcPts val="0"/>
              </a:spcAft>
              <a:defRPr/>
            </a:pPr>
            <a:r>
              <a:rPr lang="en-US" sz="2800" dirty="0" smtClean="0">
                <a:hlinkClick r:id="rId7"/>
              </a:rPr>
              <a:t>https://www.youtube.com/watch?v=Bn0FhaaH6RA</a:t>
            </a:r>
            <a:endParaRPr lang="en-US" sz="2800" dirty="0"/>
          </a:p>
        </p:txBody>
      </p:sp>
    </p:spTree>
    <p:extLst>
      <p:ext uri="{BB962C8B-B14F-4D97-AF65-F5344CB8AC3E}">
        <p14:creationId xmlns="" xmlns:p14="http://schemas.microsoft.com/office/powerpoint/2010/main" val="30319566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435A917-A3B2-44EC-AD40-E5A7F1522B16}" type="slidenum">
              <a:rPr lang="en-US"/>
              <a:pPr>
                <a:defRPr/>
              </a:pPr>
              <a:t>151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MCQ s</a:t>
            </a:r>
          </a:p>
        </p:txBody>
      </p:sp>
      <p:pic>
        <p:nvPicPr>
          <p:cNvPr id="19354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93542" name="Content Placeholder 2"/>
          <p:cNvSpPr>
            <a:spLocks noGrp="1"/>
          </p:cNvSpPr>
          <p:nvPr>
            <p:ph idx="1"/>
          </p:nvPr>
        </p:nvSpPr>
        <p:spPr>
          <a:xfrm>
            <a:off x="609600" y="990600"/>
            <a:ext cx="8229600" cy="4525963"/>
          </a:xfrm>
        </p:spPr>
        <p:txBody>
          <a:bodyPr/>
          <a:lstStyle/>
          <a:p>
            <a:pPr algn="just"/>
            <a:r>
              <a:rPr lang="en-US" sz="2200" dirty="0" smtClean="0">
                <a:latin typeface="Times New Roman" pitchFamily="18" charset="0"/>
                <a:cs typeface="Times New Roman" pitchFamily="18" charset="0"/>
              </a:rPr>
              <a:t> Which of the following are the two main components of the CPU?</a:t>
            </a:r>
          </a:p>
          <a:p>
            <a:pPr marL="857250" lvl="1" indent="-457200" algn="just">
              <a:buFont typeface="Calibri" pitchFamily="34" charset="0"/>
              <a:buAutoNum type="alphaUcPeriod"/>
            </a:pPr>
            <a:r>
              <a:rPr lang="en-US" sz="2200" dirty="0" smtClean="0">
                <a:latin typeface="Times New Roman" pitchFamily="18" charset="0"/>
                <a:cs typeface="Times New Roman" pitchFamily="18" charset="0"/>
              </a:rPr>
              <a:t>Control Unit and Registers</a:t>
            </a:r>
          </a:p>
          <a:p>
            <a:pPr marL="857250" lvl="1" indent="-457200" algn="just">
              <a:buFont typeface="Calibri" pitchFamily="34" charset="0"/>
              <a:buAutoNum type="alphaUcPeriod"/>
            </a:pPr>
            <a:r>
              <a:rPr lang="en-US" sz="2200" dirty="0" smtClean="0">
                <a:latin typeface="Times New Roman" pitchFamily="18" charset="0"/>
                <a:cs typeface="Times New Roman" pitchFamily="18" charset="0"/>
              </a:rPr>
              <a:t>Registers and Main Memory</a:t>
            </a:r>
          </a:p>
          <a:p>
            <a:pPr marL="857250" lvl="1" indent="-457200" algn="just">
              <a:buFont typeface="Calibri" pitchFamily="34" charset="0"/>
              <a:buAutoNum type="alphaUcPeriod"/>
            </a:pPr>
            <a:r>
              <a:rPr lang="en-US" sz="2200" b="1" dirty="0" smtClean="0">
                <a:latin typeface="Times New Roman" pitchFamily="18" charset="0"/>
                <a:cs typeface="Times New Roman" pitchFamily="18" charset="0"/>
              </a:rPr>
              <a:t>Control unit and ALU</a:t>
            </a:r>
          </a:p>
          <a:p>
            <a:pPr marL="857250" lvl="1" indent="-457200" algn="just">
              <a:buFont typeface="Calibri" pitchFamily="34" charset="0"/>
              <a:buAutoNum type="alphaUcPeriod"/>
            </a:pPr>
            <a:r>
              <a:rPr lang="en-US" sz="2200" dirty="0" smtClean="0">
                <a:latin typeface="Times New Roman" pitchFamily="18" charset="0"/>
                <a:cs typeface="Times New Roman" pitchFamily="18" charset="0"/>
              </a:rPr>
              <a:t>ALU and bus</a:t>
            </a:r>
          </a:p>
          <a:p>
            <a:pPr algn="just"/>
            <a:r>
              <a:rPr lang="en-US" sz="2200" dirty="0" smtClean="0">
                <a:latin typeface="Times New Roman" pitchFamily="18" charset="0"/>
                <a:cs typeface="Times New Roman" pitchFamily="18" charset="0"/>
              </a:rPr>
              <a:t>The language that the computer can understand and execute is called:</a:t>
            </a:r>
          </a:p>
          <a:p>
            <a:pPr marL="857250" lvl="1" indent="-457200" algn="just">
              <a:buFont typeface="Calibri" pitchFamily="34" charset="0"/>
              <a:buAutoNum type="alphaUcPeriod"/>
            </a:pPr>
            <a:r>
              <a:rPr lang="en-US" sz="2200" b="1" dirty="0" smtClean="0">
                <a:latin typeface="Times New Roman" pitchFamily="18" charset="0"/>
                <a:cs typeface="Times New Roman" pitchFamily="18" charset="0"/>
              </a:rPr>
              <a:t>Machine language</a:t>
            </a:r>
          </a:p>
          <a:p>
            <a:pPr marL="857250" lvl="1" indent="-457200" algn="just">
              <a:buFont typeface="Calibri" pitchFamily="34" charset="0"/>
              <a:buAutoNum type="alphaUcPeriod"/>
            </a:pPr>
            <a:r>
              <a:rPr lang="en-US" sz="2200" dirty="0" smtClean="0">
                <a:latin typeface="Times New Roman" pitchFamily="18" charset="0"/>
                <a:cs typeface="Times New Roman" pitchFamily="18" charset="0"/>
              </a:rPr>
              <a:t>Application software</a:t>
            </a:r>
          </a:p>
          <a:p>
            <a:pPr marL="857250" lvl="1" indent="-457200" algn="just">
              <a:buFont typeface="Calibri" pitchFamily="34" charset="0"/>
              <a:buAutoNum type="alphaUcPeriod"/>
            </a:pPr>
            <a:r>
              <a:rPr lang="en-US" sz="2200" dirty="0" smtClean="0">
                <a:latin typeface="Times New Roman" pitchFamily="18" charset="0"/>
                <a:cs typeface="Times New Roman" pitchFamily="18" charset="0"/>
              </a:rPr>
              <a:t>System program</a:t>
            </a:r>
          </a:p>
          <a:p>
            <a:pPr marL="857250" lvl="1" indent="-457200" algn="just">
              <a:buFont typeface="Calibri" pitchFamily="34" charset="0"/>
              <a:buAutoNum type="alphaUcPeriod"/>
            </a:pPr>
            <a:r>
              <a:rPr lang="en-US" sz="2200" dirty="0" smtClean="0">
                <a:latin typeface="Times New Roman" pitchFamily="18" charset="0"/>
                <a:cs typeface="Times New Roman" pitchFamily="18" charset="0"/>
              </a:rPr>
              <a:t>All of the above</a:t>
            </a:r>
          </a:p>
        </p:txBody>
      </p:sp>
      <p:sp>
        <p:nvSpPr>
          <p:cNvPr id="8" name="Date Placeholder 7"/>
          <p:cNvSpPr>
            <a:spLocks noGrp="1"/>
          </p:cNvSpPr>
          <p:nvPr>
            <p:ph type="dt" sz="half" idx="10"/>
          </p:nvPr>
        </p:nvSpPr>
        <p:spPr/>
        <p:txBody>
          <a:bodyPr/>
          <a:lstStyle/>
          <a:p>
            <a:fld id="{0815E282-D32F-4C6B-8BB2-A0CB98C6EFD1}" type="datetime1">
              <a:rPr lang="en-US" smtClean="0"/>
              <a:t>1/13/2022</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B166BA5-C071-4136-834A-0D138398F873}" type="slidenum">
              <a:rPr lang="en-US"/>
              <a:pPr>
                <a:defRPr/>
              </a:pPr>
              <a:t>152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MCQ s</a:t>
            </a:r>
          </a:p>
        </p:txBody>
      </p:sp>
      <p:pic>
        <p:nvPicPr>
          <p:cNvPr id="19456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94566" name="Content Placeholder 2"/>
          <p:cNvSpPr>
            <a:spLocks noGrp="1"/>
          </p:cNvSpPr>
          <p:nvPr>
            <p:ph idx="1"/>
          </p:nvPr>
        </p:nvSpPr>
        <p:spPr>
          <a:xfrm>
            <a:off x="609600" y="990600"/>
            <a:ext cx="8229600" cy="4525963"/>
          </a:xfrm>
        </p:spPr>
        <p:txBody>
          <a:bodyPr/>
          <a:lstStyle/>
          <a:p>
            <a:r>
              <a:rPr lang="en-US" sz="2200" dirty="0" smtClean="0">
                <a:latin typeface="Times New Roman" pitchFamily="18" charset="0"/>
                <a:cs typeface="Times New Roman" pitchFamily="18" charset="0"/>
              </a:rPr>
              <a:t> Which of the following is used as a primary storage device?</a:t>
            </a:r>
          </a:p>
          <a:p>
            <a:pPr marL="857250" lvl="1" indent="-457200">
              <a:buFont typeface="Calibri" pitchFamily="34" charset="0"/>
              <a:buAutoNum type="alphaUcPeriod"/>
            </a:pPr>
            <a:r>
              <a:rPr lang="en-US" sz="2200" dirty="0" smtClean="0">
                <a:latin typeface="Times New Roman" pitchFamily="18" charset="0"/>
                <a:cs typeface="Times New Roman" pitchFamily="18" charset="0"/>
              </a:rPr>
              <a:t>Magnetic drum</a:t>
            </a:r>
          </a:p>
          <a:p>
            <a:pPr marL="857250" lvl="1" indent="-457200">
              <a:buFont typeface="Calibri" pitchFamily="34" charset="0"/>
              <a:buAutoNum type="alphaUcPeriod"/>
            </a:pPr>
            <a:r>
              <a:rPr lang="en-US" sz="2200" b="1" dirty="0" smtClean="0">
                <a:latin typeface="Times New Roman" pitchFamily="18" charset="0"/>
                <a:cs typeface="Times New Roman" pitchFamily="18" charset="0"/>
              </a:rPr>
              <a:t>PROM</a:t>
            </a:r>
          </a:p>
          <a:p>
            <a:pPr marL="857250" lvl="1" indent="-457200">
              <a:buFont typeface="Calibri" pitchFamily="34" charset="0"/>
              <a:buAutoNum type="alphaUcPeriod"/>
            </a:pPr>
            <a:r>
              <a:rPr lang="en-US" sz="2200" dirty="0" smtClean="0">
                <a:latin typeface="Times New Roman" pitchFamily="18" charset="0"/>
                <a:cs typeface="Times New Roman" pitchFamily="18" charset="0"/>
              </a:rPr>
              <a:t>Floppy disk</a:t>
            </a:r>
          </a:p>
          <a:p>
            <a:pPr marL="857250" lvl="1" indent="-457200">
              <a:buFont typeface="Calibri" pitchFamily="34" charset="0"/>
              <a:buAutoNum type="alphaUcPeriod"/>
            </a:pPr>
            <a:r>
              <a:rPr lang="en-US" sz="2200" dirty="0" smtClean="0">
                <a:latin typeface="Times New Roman" pitchFamily="18" charset="0"/>
                <a:cs typeface="Times New Roman" pitchFamily="18" charset="0"/>
              </a:rPr>
              <a:t>All of these</a:t>
            </a:r>
          </a:p>
          <a:p>
            <a:r>
              <a:rPr lang="en-US" sz="2200" dirty="0" smtClean="0">
                <a:latin typeface="Times New Roman" pitchFamily="18" charset="0"/>
                <a:cs typeface="Times New Roman" pitchFamily="18" charset="0"/>
              </a:rPr>
              <a:t>Which of the following memories needs refresh?</a:t>
            </a:r>
          </a:p>
          <a:p>
            <a:pPr marL="857250" lvl="1" indent="-457200">
              <a:buFont typeface="Calibri" pitchFamily="34" charset="0"/>
              <a:buAutoNum type="alphaUcPeriod"/>
            </a:pPr>
            <a:r>
              <a:rPr lang="en-US" sz="2200" dirty="0" smtClean="0">
                <a:latin typeface="Times New Roman" pitchFamily="18" charset="0"/>
                <a:cs typeface="Times New Roman" pitchFamily="18" charset="0"/>
              </a:rPr>
              <a:t>SRAM</a:t>
            </a:r>
          </a:p>
          <a:p>
            <a:pPr marL="857250" lvl="1" indent="-457200">
              <a:buFont typeface="Calibri" pitchFamily="34" charset="0"/>
              <a:buAutoNum type="alphaUcPeriod"/>
            </a:pPr>
            <a:r>
              <a:rPr lang="en-US" sz="2200" b="1" dirty="0" smtClean="0">
                <a:latin typeface="Times New Roman" pitchFamily="18" charset="0"/>
                <a:cs typeface="Times New Roman" pitchFamily="18" charset="0"/>
              </a:rPr>
              <a:t>DRAM</a:t>
            </a:r>
          </a:p>
          <a:p>
            <a:pPr marL="857250" lvl="1" indent="-457200">
              <a:buFont typeface="Calibri" pitchFamily="34" charset="0"/>
              <a:buAutoNum type="alphaUcPeriod"/>
            </a:pPr>
            <a:r>
              <a:rPr lang="en-US" sz="2200" dirty="0" smtClean="0">
                <a:latin typeface="Times New Roman" pitchFamily="18" charset="0"/>
                <a:cs typeface="Times New Roman" pitchFamily="18" charset="0"/>
              </a:rPr>
              <a:t>ROM</a:t>
            </a:r>
          </a:p>
          <a:p>
            <a:pPr marL="857250" lvl="1" indent="-457200">
              <a:buFont typeface="Calibri" pitchFamily="34" charset="0"/>
              <a:buAutoNum type="alphaUcPeriod"/>
            </a:pPr>
            <a:r>
              <a:rPr lang="en-US" sz="2200" dirty="0" smtClean="0">
                <a:latin typeface="Times New Roman" pitchFamily="18" charset="0"/>
                <a:cs typeface="Times New Roman" pitchFamily="18" charset="0"/>
              </a:rPr>
              <a:t>All of above</a:t>
            </a:r>
          </a:p>
        </p:txBody>
      </p:sp>
      <p:sp>
        <p:nvSpPr>
          <p:cNvPr id="8" name="Date Placeholder 7"/>
          <p:cNvSpPr>
            <a:spLocks noGrp="1"/>
          </p:cNvSpPr>
          <p:nvPr>
            <p:ph type="dt" sz="half" idx="10"/>
          </p:nvPr>
        </p:nvSpPr>
        <p:spPr/>
        <p:txBody>
          <a:bodyPr/>
          <a:lstStyle/>
          <a:p>
            <a:fld id="{ABEB96E8-B50E-492F-9AC1-250554EA2D35}" type="datetime1">
              <a:rPr lang="en-US" smtClean="0"/>
              <a:t>1/13/2022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24600"/>
            <a:ext cx="48768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8DB5AB5-AA28-48E0-8134-E33782F0A988}" type="slidenum">
              <a:rPr lang="en-US"/>
              <a:pPr>
                <a:defRPr/>
              </a:pPr>
              <a:t>153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MCQ s</a:t>
            </a:r>
          </a:p>
        </p:txBody>
      </p:sp>
      <p:pic>
        <p:nvPicPr>
          <p:cNvPr id="19558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2"/>
          <p:cNvSpPr>
            <a:spLocks noGrp="1"/>
          </p:cNvSpPr>
          <p:nvPr>
            <p:ph idx="1"/>
          </p:nvPr>
        </p:nvSpPr>
        <p:spPr>
          <a:xfrm>
            <a:off x="609600" y="990600"/>
            <a:ext cx="8229600" cy="4525963"/>
          </a:xfrm>
        </p:spPr>
        <p:txBody>
          <a:bodyPr rtlCol="0">
            <a:no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is another name of memory stack especially given for the fundamental function performed by it?</a:t>
            </a:r>
          </a:p>
          <a:p>
            <a:pPr marL="857250" lvl="1" indent="-457200" algn="just" fontAlgn="auto">
              <a:spcAft>
                <a:spcPts val="0"/>
              </a:spcAft>
              <a:buFont typeface="+mj-lt"/>
              <a:buAutoNum type="alphaUcPeriod"/>
              <a:defRPr/>
            </a:pPr>
            <a:r>
              <a:rPr lang="en-US" sz="2200" b="1" dirty="0" smtClean="0">
                <a:latin typeface="Times New Roman" panose="02020603050405020304" pitchFamily="18" charset="0"/>
                <a:cs typeface="Times New Roman" panose="02020603050405020304" pitchFamily="18" charset="0"/>
              </a:rPr>
              <a:t>Last-in-first-out (LIFO)</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First-in-last-out (FILO)</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First-in-first-out </a:t>
            </a:r>
            <a:r>
              <a:rPr lang="en-US" sz="2200" dirty="0">
                <a:latin typeface="Times New Roman" panose="02020603050405020304" pitchFamily="18" charset="0"/>
                <a:cs typeface="Times New Roman" panose="02020603050405020304" pitchFamily="18" charset="0"/>
              </a:rPr>
              <a:t>(FIFO)</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Last-in-last-out </a:t>
            </a:r>
            <a:r>
              <a:rPr lang="en-US" sz="2200" dirty="0">
                <a:latin typeface="Times New Roman" panose="02020603050405020304" pitchFamily="18" charset="0"/>
                <a:cs typeface="Times New Roman" panose="02020603050405020304" pitchFamily="18" charset="0"/>
              </a:rPr>
              <a:t>(LILO)</a:t>
            </a:r>
          </a:p>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Registers</a:t>
            </a:r>
            <a:r>
              <a:rPr lang="en-US" sz="2200" dirty="0">
                <a:latin typeface="Times New Roman" panose="02020603050405020304" pitchFamily="18" charset="0"/>
                <a:cs typeface="Times New Roman" panose="02020603050405020304" pitchFamily="18" charset="0"/>
              </a:rPr>
              <a:t>, which are partially visible to users and used to hold conditional, are known as</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PC</a:t>
            </a:r>
            <a:endParaRPr lang="en-US" sz="2200" dirty="0">
              <a:latin typeface="Times New Roman" panose="02020603050405020304" pitchFamily="18" charset="0"/>
              <a:cs typeface="Times New Roman" panose="02020603050405020304" pitchFamily="18" charset="0"/>
            </a:endParaRP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Memory </a:t>
            </a:r>
            <a:r>
              <a:rPr lang="en-US" sz="2200" dirty="0">
                <a:latin typeface="Times New Roman" panose="02020603050405020304" pitchFamily="18" charset="0"/>
                <a:cs typeface="Times New Roman" panose="02020603050405020304" pitchFamily="18" charset="0"/>
              </a:rPr>
              <a:t>address registers</a:t>
            </a:r>
          </a:p>
          <a:p>
            <a:pPr marL="857250" lvl="1" indent="-457200" algn="just" fontAlgn="auto">
              <a:spcAft>
                <a:spcPts val="0"/>
              </a:spcAft>
              <a:buFont typeface="+mj-lt"/>
              <a:buAutoNum type="alphaUcPeriod"/>
              <a:defRPr/>
            </a:pPr>
            <a:r>
              <a:rPr lang="en-US" sz="2200" b="1" dirty="0" smtClean="0">
                <a:latin typeface="Times New Roman" panose="02020603050405020304" pitchFamily="18" charset="0"/>
                <a:cs typeface="Times New Roman" panose="02020603050405020304" pitchFamily="18" charset="0"/>
              </a:rPr>
              <a:t>General </a:t>
            </a:r>
            <a:r>
              <a:rPr lang="en-US" sz="2200" b="1" dirty="0">
                <a:latin typeface="Times New Roman" panose="02020603050405020304" pitchFamily="18" charset="0"/>
                <a:cs typeface="Times New Roman" panose="02020603050405020304" pitchFamily="18" charset="0"/>
              </a:rPr>
              <a:t>purpose register</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Flags</a:t>
            </a:r>
          </a:p>
          <a:p>
            <a:pPr marL="400050" lvl="1" indent="0" algn="just" fontAlgn="auto">
              <a:spcAft>
                <a:spcPts val="0"/>
              </a:spcAft>
              <a:buFont typeface="Arial" pitchFamily="34" charset="0"/>
              <a:buNone/>
              <a:defRPr/>
            </a:pP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endParaRPr lang="en-US" sz="2200" b="1"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fld id="{672BDE9D-6633-4665-8BBE-7F2582EF1293}" type="datetime1">
              <a:rPr lang="en-US" smtClean="0"/>
              <a:t>1/13/2022</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26531D-7E7E-405D-9C72-00BC23FC9506}"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latin typeface="Times New Roman" panose="02020603050405020304" pitchFamily="18" charset="0"/>
                <a:cs typeface="Times New Roman" panose="02020603050405020304" pitchFamily="18" charset="0"/>
              </a:rPr>
              <a:t>Glossary questions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9">
            <a:extLst>
              <a:ext uri="{FF2B5EF4-FFF2-40B4-BE49-F238E27FC236}">
                <a16:creationId xmlns="" xmlns:a16="http://schemas.microsoft.com/office/drawing/2014/main" id="{08C41199-1DDA-4C64-9A9D-73485309EC58}"/>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
        <p:nvSpPr>
          <p:cNvPr id="11" name="Rectangle 10"/>
          <p:cNvSpPr/>
          <p:nvPr/>
        </p:nvSpPr>
        <p:spPr>
          <a:xfrm>
            <a:off x="762000" y="1143000"/>
            <a:ext cx="8001000" cy="4431983"/>
          </a:xfrm>
          <a:prstGeom prst="rect">
            <a:avLst/>
          </a:prstGeom>
        </p:spPr>
        <p:txBody>
          <a:bodyPr wrap="square">
            <a:spAutoFit/>
          </a:bodyPr>
          <a:lstStyle/>
          <a:p>
            <a:pPr marL="0" lvl="1"/>
            <a:r>
              <a:rPr lang="en-US" sz="2200" b="1" dirty="0" smtClean="0">
                <a:latin typeface="Times New Roman" pitchFamily="18" charset="0"/>
                <a:cs typeface="Times New Roman" pitchFamily="18" charset="0"/>
              </a:rPr>
              <a:t>(Machine language, </a:t>
            </a:r>
            <a:r>
              <a:rPr lang="en-US" sz="2200" b="1" dirty="0" smtClean="0">
                <a:latin typeface="Times New Roman" pitchFamily="18" charset="0"/>
                <a:cs typeface="Times New Roman" pitchFamily="18" charset="0"/>
              </a:rPr>
              <a:t>Control unit and </a:t>
            </a:r>
            <a:r>
              <a:rPr lang="en-US" sz="2200" b="1" dirty="0" smtClean="0">
                <a:latin typeface="Times New Roman" pitchFamily="18" charset="0"/>
                <a:cs typeface="Times New Roman" pitchFamily="18" charset="0"/>
              </a:rPr>
              <a:t>ALU, DRAM, PROM)</a:t>
            </a:r>
            <a:endParaRPr lang="en-US" sz="2200" b="1" dirty="0" smtClean="0">
              <a:latin typeface="Times New Roman" pitchFamily="18" charset="0"/>
              <a:cs typeface="Times New Roman" pitchFamily="18" charset="0"/>
            </a:endParaRPr>
          </a:p>
          <a:p>
            <a:pPr marL="0" lvl="1"/>
            <a:endParaRPr lang="en-US" sz="2200" b="1" dirty="0" smtClean="0">
              <a:latin typeface="Times New Roman" pitchFamily="18" charset="0"/>
              <a:cs typeface="Times New Roman" pitchFamily="18" charset="0"/>
            </a:endParaRPr>
          </a:p>
          <a:p>
            <a:pPr marL="0" lvl="1"/>
            <a:endParaRPr lang="en-US" sz="2200" b="1" dirty="0" smtClean="0">
              <a:latin typeface="Times New Roman" pitchFamily="18" charset="0"/>
              <a:cs typeface="Times New Roman" pitchFamily="18" charset="0"/>
            </a:endParaRPr>
          </a:p>
          <a:p>
            <a:pPr marL="0" lvl="1"/>
            <a:r>
              <a:rPr lang="en-US" sz="2200" b="1" dirty="0" smtClean="0">
                <a:latin typeface="Times New Roman" pitchFamily="18" charset="0"/>
                <a:cs typeface="Times New Roman" pitchFamily="18" charset="0"/>
              </a:rPr>
              <a:t>Choose the correct one from above :</a:t>
            </a:r>
            <a:endParaRPr lang="en-US" sz="22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What </a:t>
            </a:r>
            <a:r>
              <a:rPr lang="en-US" sz="2800" dirty="0" smtClean="0">
                <a:latin typeface="Times New Roman" pitchFamily="18" charset="0"/>
                <a:cs typeface="Times New Roman" pitchFamily="18" charset="0"/>
              </a:rPr>
              <a:t>are the two main components of the CPU</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 language that the computer can understand and execute is called</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Which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is used as a primary storage device</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Which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memories needs refresh?</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30319566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CC85A2-2BBF-4B92-AC7A-E556B0936B90}"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latin typeface="Times New Roman" panose="02020603050405020304" pitchFamily="18" charset="0"/>
                <a:cs typeface="Times New Roman" panose="02020603050405020304" pitchFamily="18" charset="0"/>
              </a:rPr>
              <a:t>Old question papers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9">
            <a:extLst>
              <a:ext uri="{FF2B5EF4-FFF2-40B4-BE49-F238E27FC236}">
                <a16:creationId xmlns="" xmlns:a16="http://schemas.microsoft.com/office/drawing/2014/main" id="{08C41199-1DDA-4C64-9A9D-73485309EC58}"/>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
        <p:nvSpPr>
          <p:cNvPr id="11" name="Rectangle 10"/>
          <p:cNvSpPr/>
          <p:nvPr/>
        </p:nvSpPr>
        <p:spPr>
          <a:xfrm>
            <a:off x="685800" y="843677"/>
            <a:ext cx="7924800" cy="3816429"/>
          </a:xfrm>
          <a:prstGeom prst="rect">
            <a:avLst/>
          </a:prstGeom>
        </p:spPr>
        <p:txBody>
          <a:bodyPr wrap="square">
            <a:spAutoFit/>
          </a:bodyPr>
          <a:lstStyle/>
          <a:p>
            <a:pPr marL="457200" indent="-457200" algn="just" fontAlgn="auto">
              <a:spcAft>
                <a:spcPts val="0"/>
              </a:spcAft>
              <a:buFont typeface="+mj-lt"/>
              <a:buAutoNum type="arabicPeriod"/>
              <a:defRPr/>
            </a:pPr>
            <a:r>
              <a:rPr lang="en-US" sz="2200" dirty="0" smtClean="0">
                <a:latin typeface="Times New Roman" panose="02020603050405020304" pitchFamily="18" charset="0"/>
                <a:cs typeface="Times New Roman" panose="02020603050405020304" pitchFamily="18" charset="0"/>
              </a:rPr>
              <a:t>Write an ALP to multiply two eight bit numbers.</a:t>
            </a:r>
          </a:p>
          <a:p>
            <a:pPr marL="457200" indent="-457200" algn="just" fontAlgn="auto">
              <a:spcAft>
                <a:spcPts val="0"/>
              </a:spcAft>
              <a:buFont typeface="+mj-lt"/>
              <a:buAutoNum type="arabicPeriod"/>
              <a:defRPr/>
            </a:pPr>
            <a:r>
              <a:rPr lang="en-US" sz="2200" dirty="0" smtClean="0">
                <a:latin typeface="Times New Roman" panose="02020603050405020304" pitchFamily="18" charset="0"/>
                <a:cs typeface="Times New Roman" panose="02020603050405020304" pitchFamily="18" charset="0"/>
              </a:rPr>
              <a:t>Write a program for transferring the contents of Memory location 2050 H to the register B and the contents of 2051 H to Register C. The contents of memory location 2050 H are 10 of 2051 H are 11.</a:t>
            </a:r>
          </a:p>
          <a:p>
            <a:pPr marL="457200" indent="-457200" algn="just" fontAlgn="auto">
              <a:spcAft>
                <a:spcPts val="0"/>
              </a:spcAft>
              <a:buFont typeface="+mj-lt"/>
              <a:buAutoNum type="arabicPeriod"/>
              <a:defRPr/>
            </a:pPr>
            <a:r>
              <a:rPr lang="en-US" sz="2200" dirty="0" smtClean="0">
                <a:latin typeface="Times New Roman" panose="02020603050405020304" pitchFamily="18" charset="0"/>
                <a:cs typeface="Times New Roman" panose="02020603050405020304" pitchFamily="18" charset="0"/>
              </a:rPr>
              <a:t>Find the total time to execute the above program if the frequency of the processor is 5MHz.</a:t>
            </a:r>
            <a:endParaRPr lang="pt-BR" sz="2200" dirty="0" smtClean="0">
              <a:latin typeface="Times New Roman" panose="02020603050405020304" pitchFamily="18" charset="0"/>
              <a:cs typeface="Times New Roman" panose="02020603050405020304" pitchFamily="18" charset="0"/>
            </a:endParaRPr>
          </a:p>
          <a:p>
            <a:pPr marL="857250" lvl="1" indent="-457200" algn="just" fontAlgn="auto">
              <a:spcAft>
                <a:spcPts val="0"/>
              </a:spcAft>
              <a:buFont typeface="+mj-lt"/>
              <a:buAutoNum type="arabicPeriod"/>
              <a:defRPr/>
            </a:pPr>
            <a:r>
              <a:rPr lang="pt-BR" sz="2200" dirty="0" smtClean="0">
                <a:latin typeface="Times New Roman" panose="02020603050405020304" pitchFamily="18" charset="0"/>
                <a:cs typeface="Times New Roman" panose="02020603050405020304" pitchFamily="18" charset="0"/>
              </a:rPr>
              <a:t>		MVI  A,17H</a:t>
            </a:r>
          </a:p>
          <a:p>
            <a:pPr marL="857250" lvl="1" indent="-457200" algn="just" fontAlgn="auto">
              <a:spcAft>
                <a:spcPts val="0"/>
              </a:spcAft>
              <a:buFont typeface="+mj-lt"/>
              <a:buAutoNum type="arabicPeriod"/>
              <a:defRPr/>
            </a:pPr>
            <a:r>
              <a:rPr lang="pt-BR" sz="2200" dirty="0" smtClean="0">
                <a:latin typeface="Times New Roman" panose="02020603050405020304" pitchFamily="18" charset="0"/>
                <a:cs typeface="Times New Roman" panose="02020603050405020304" pitchFamily="18" charset="0"/>
              </a:rPr>
              <a:t>	LOOP:	RAL</a:t>
            </a:r>
          </a:p>
          <a:p>
            <a:pPr marL="857250" lvl="1" indent="-457200" algn="just" fontAlgn="auto">
              <a:spcAft>
                <a:spcPts val="0"/>
              </a:spcAft>
              <a:buFont typeface="+mj-lt"/>
              <a:buAutoNum type="arabicPeriod"/>
              <a:defRPr/>
            </a:pPr>
            <a:r>
              <a:rPr lang="pt-BR" sz="2200" dirty="0" smtClean="0">
                <a:latin typeface="Times New Roman" panose="02020603050405020304" pitchFamily="18" charset="0"/>
                <a:cs typeface="Times New Roman" panose="02020603050405020304" pitchFamily="18" charset="0"/>
              </a:rPr>
              <a:t>		ORA  A</a:t>
            </a:r>
          </a:p>
          <a:p>
            <a:pPr marL="857250" lvl="1" indent="-457200" algn="just" fontAlgn="auto">
              <a:spcAft>
                <a:spcPts val="0"/>
              </a:spcAft>
              <a:buFont typeface="+mj-lt"/>
              <a:buAutoNum type="arabicPeriod"/>
              <a:defRPr/>
            </a:pPr>
            <a:r>
              <a:rPr lang="pt-BR" sz="2200" dirty="0" smtClean="0">
                <a:latin typeface="Times New Roman" panose="02020603050405020304" pitchFamily="18" charset="0"/>
                <a:cs typeface="Times New Roman" panose="02020603050405020304" pitchFamily="18" charset="0"/>
              </a:rPr>
              <a:t>		JNC  LOOP</a:t>
            </a:r>
            <a:endParaRPr lang="en-US" dirty="0"/>
          </a:p>
        </p:txBody>
      </p:sp>
    </p:spTree>
    <p:extLst>
      <p:ext uri="{BB962C8B-B14F-4D97-AF65-F5344CB8AC3E}">
        <p14:creationId xmlns="" xmlns:p14="http://schemas.microsoft.com/office/powerpoint/2010/main" val="30319566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92163"/>
            <a:ext cx="8229600" cy="5105400"/>
          </a:xfrm>
        </p:spPr>
        <p:txBody>
          <a:bodyPr rtlCol="0">
            <a:noAutofit/>
          </a:bodyPr>
          <a:lstStyle/>
          <a:p>
            <a:pPr marL="457200" indent="-457200" algn="just" fontAlgn="auto">
              <a:spcAft>
                <a:spcPts val="0"/>
              </a:spcAft>
              <a:buFont typeface="+mj-lt"/>
              <a:buAutoNum type="arabicPeriod"/>
              <a:defRPr/>
            </a:pPr>
            <a:r>
              <a:rPr lang="en-US" sz="2200" dirty="0" smtClean="0">
                <a:latin typeface="Times New Roman" panose="02020603050405020304" pitchFamily="18" charset="0"/>
                <a:cs typeface="Times New Roman" panose="02020603050405020304" pitchFamily="18" charset="0"/>
              </a:rPr>
              <a:t>Explain </a:t>
            </a:r>
            <a:r>
              <a:rPr lang="en-US" sz="2200" dirty="0">
                <a:latin typeface="Times New Roman" panose="02020603050405020304" pitchFamily="18" charset="0"/>
                <a:cs typeface="Times New Roman" panose="02020603050405020304" pitchFamily="18" charset="0"/>
              </a:rPr>
              <a:t>the sequence of events during the execution of the CALL instruction </a:t>
            </a:r>
            <a:r>
              <a:rPr lang="en-US" sz="2200" dirty="0" smtClean="0">
                <a:latin typeface="Times New Roman" panose="02020603050405020304" pitchFamily="18" charset="0"/>
                <a:cs typeface="Times New Roman" panose="02020603050405020304" pitchFamily="18" charset="0"/>
              </a:rPr>
              <a:t>by 8085 </a:t>
            </a:r>
            <a:r>
              <a:rPr lang="en-US" sz="2200" dirty="0">
                <a:latin typeface="Times New Roman" panose="02020603050405020304" pitchFamily="18" charset="0"/>
                <a:cs typeface="Times New Roman" panose="02020603050405020304" pitchFamily="18" charset="0"/>
              </a:rPr>
              <a:t>processor with the help of neat timing diagram</a:t>
            </a:r>
            <a:r>
              <a:rPr lang="en-US" sz="2200" dirty="0" smtClean="0">
                <a:latin typeface="Times New Roman" panose="02020603050405020304" pitchFamily="18" charset="0"/>
                <a:cs typeface="Times New Roman" panose="02020603050405020304" pitchFamily="18" charset="0"/>
              </a:rPr>
              <a:t>.</a:t>
            </a:r>
          </a:p>
          <a:p>
            <a:pPr marL="457200" indent="-457200" algn="just"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Write an assembly language program with comment lines. An 8-bit number </a:t>
            </a:r>
            <a:r>
              <a:rPr lang="en-US" sz="2200" dirty="0" smtClean="0">
                <a:latin typeface="Times New Roman" panose="02020603050405020304" pitchFamily="18" charset="0"/>
                <a:cs typeface="Times New Roman" panose="02020603050405020304" pitchFamily="18" charset="0"/>
              </a:rPr>
              <a:t>is stored </a:t>
            </a:r>
            <a:r>
              <a:rPr lang="en-US" sz="2200" dirty="0">
                <a:latin typeface="Times New Roman" panose="02020603050405020304" pitchFamily="18" charset="0"/>
                <a:cs typeface="Times New Roman" panose="02020603050405020304" pitchFamily="18" charset="0"/>
              </a:rPr>
              <a:t>in memory location </a:t>
            </a:r>
            <a:r>
              <a:rPr lang="en-US" sz="2200" dirty="0" smtClean="0">
                <a:latin typeface="Times New Roman" panose="02020603050405020304" pitchFamily="18" charset="0"/>
                <a:cs typeface="Times New Roman" panose="02020603050405020304" pitchFamily="18" charset="0"/>
              </a:rPr>
              <a:t>2A00H</a:t>
            </a:r>
            <a:r>
              <a:rPr lang="en-US" sz="2200" dirty="0">
                <a:latin typeface="Times New Roman" panose="02020603050405020304" pitchFamily="18" charset="0"/>
                <a:cs typeface="Times New Roman" panose="02020603050405020304" pitchFamily="18" charset="0"/>
              </a:rPr>
              <a:t>. Count number of ones (i.e. 1) in this byte </a:t>
            </a:r>
            <a:r>
              <a:rPr lang="en-US" sz="2200" dirty="0" smtClean="0">
                <a:latin typeface="Times New Roman" panose="02020603050405020304" pitchFamily="18" charset="0"/>
                <a:cs typeface="Times New Roman" panose="02020603050405020304" pitchFamily="18" charset="0"/>
              </a:rPr>
              <a:t>and store </a:t>
            </a:r>
            <a:r>
              <a:rPr lang="en-US" sz="2200" dirty="0">
                <a:latin typeface="Times New Roman" panose="02020603050405020304" pitchFamily="18" charset="0"/>
                <a:cs typeface="Times New Roman" panose="02020603050405020304" pitchFamily="18" charset="0"/>
              </a:rPr>
              <a:t>this count in memory location </a:t>
            </a:r>
            <a:r>
              <a:rPr lang="en-US" sz="2200" dirty="0" smtClean="0">
                <a:latin typeface="Times New Roman" panose="02020603050405020304" pitchFamily="18" charset="0"/>
                <a:cs typeface="Times New Roman" panose="02020603050405020304" pitchFamily="18" charset="0"/>
              </a:rPr>
              <a:t>3200H.</a:t>
            </a:r>
          </a:p>
          <a:p>
            <a:pPr marL="457200" indent="-457200" algn="just"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Explain the following instructions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CALL</a:t>
            </a:r>
            <a:r>
              <a:rPr lang="en-US" sz="2200" dirty="0">
                <a:latin typeface="Times New Roman" panose="02020603050405020304" pitchFamily="18" charset="0"/>
                <a:cs typeface="Times New Roman" panose="02020603050405020304" pitchFamily="18" charset="0"/>
              </a:rPr>
              <a:t>, DAD B, XTHL, STAX B, CMP </a:t>
            </a:r>
            <a:r>
              <a:rPr lang="en-US" sz="2200" dirty="0" smtClean="0">
                <a:latin typeface="Times New Roman" panose="02020603050405020304" pitchFamily="18" charset="0"/>
                <a:cs typeface="Times New Roman" panose="02020603050405020304" pitchFamily="18" charset="0"/>
              </a:rPr>
              <a:t>M</a:t>
            </a:r>
          </a:p>
          <a:p>
            <a:pPr marL="457200" indent="-457200" algn="just" fontAlgn="auto">
              <a:spcAft>
                <a:spcPts val="0"/>
              </a:spcAft>
              <a:buFont typeface="+mj-lt"/>
              <a:buAutoNum type="arabicPeriod" startAt="4"/>
              <a:defRPr/>
            </a:pPr>
            <a:r>
              <a:rPr lang="en-US" sz="2200" dirty="0">
                <a:latin typeface="Times New Roman" panose="02020603050405020304" pitchFamily="18" charset="0"/>
                <a:cs typeface="Times New Roman" panose="02020603050405020304" pitchFamily="18" charset="0"/>
              </a:rPr>
              <a:t>What is meant by interrupt? And explain different types of interrupt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available </a:t>
            </a:r>
            <a:r>
              <a:rPr lang="en-US" sz="2200" dirty="0">
                <a:latin typeface="Times New Roman" panose="02020603050405020304" pitchFamily="18" charset="0"/>
                <a:cs typeface="Times New Roman" panose="02020603050405020304" pitchFamily="18" charset="0"/>
              </a:rPr>
              <a:t>in 8085</a:t>
            </a:r>
            <a:r>
              <a:rPr lang="en-US" sz="2200" dirty="0" smtClean="0">
                <a:latin typeface="Times New Roman" panose="02020603050405020304" pitchFamily="18" charset="0"/>
                <a:cs typeface="Times New Roman" panose="02020603050405020304" pitchFamily="18" charset="0"/>
              </a:rPr>
              <a:t>.</a:t>
            </a:r>
          </a:p>
          <a:p>
            <a:pPr marL="457200" indent="-457200" fontAlgn="auto">
              <a:spcAft>
                <a:spcPts val="0"/>
              </a:spcAft>
              <a:buFont typeface="+mj-lt"/>
              <a:buAutoNum type="arabicPeriod" startAt="5"/>
              <a:defRPr/>
            </a:pPr>
            <a:r>
              <a:rPr lang="en-US" sz="2200" dirty="0">
                <a:latin typeface="Times New Roman" panose="02020603050405020304" pitchFamily="18" charset="0"/>
                <a:cs typeface="Times New Roman" panose="02020603050405020304" pitchFamily="18" charset="0"/>
              </a:rPr>
              <a:t>Write a Program to perform the following functions and verify the output steps:</a:t>
            </a:r>
          </a:p>
          <a:p>
            <a:pPr marL="857250" lvl="1" indent="-457200" fontAlgn="auto">
              <a:spcAft>
                <a:spcPts val="0"/>
              </a:spcAft>
              <a:buFont typeface="+mj-lt"/>
              <a:buAutoNum type="alphaLcParenR"/>
              <a:defRPr/>
            </a:pPr>
            <a:r>
              <a:rPr lang="en-US" sz="2200" dirty="0" smtClean="0">
                <a:latin typeface="Times New Roman" panose="02020603050405020304" pitchFamily="18" charset="0"/>
                <a:cs typeface="Times New Roman" panose="02020603050405020304" pitchFamily="18" charset="0"/>
              </a:rPr>
              <a:t>Load </a:t>
            </a:r>
            <a:r>
              <a:rPr lang="en-US" sz="2200" dirty="0">
                <a:latin typeface="Times New Roman" panose="02020603050405020304" pitchFamily="18" charset="0"/>
                <a:cs typeface="Times New Roman" panose="02020603050405020304" pitchFamily="18" charset="0"/>
              </a:rPr>
              <a:t>the number 5C22H in DE register </a:t>
            </a:r>
            <a:r>
              <a:rPr lang="en-US" sz="2200" dirty="0" smtClean="0">
                <a:latin typeface="Times New Roman" panose="02020603050405020304" pitchFamily="18" charset="0"/>
                <a:cs typeface="Times New Roman" panose="02020603050405020304" pitchFamily="18" charset="0"/>
              </a:rPr>
              <a:t>pair</a:t>
            </a:r>
          </a:p>
          <a:p>
            <a:pPr marL="857250" lvl="1" indent="-457200" fontAlgn="auto">
              <a:spcAft>
                <a:spcPts val="0"/>
              </a:spcAft>
              <a:buFont typeface="+mj-lt"/>
              <a:buAutoNum type="alphaLcParenR"/>
              <a:defRPr/>
            </a:pPr>
            <a:r>
              <a:rPr lang="en-US" sz="2200" dirty="0" smtClean="0">
                <a:latin typeface="Times New Roman" panose="02020603050405020304" pitchFamily="18" charset="0"/>
                <a:cs typeface="Times New Roman" panose="02020603050405020304" pitchFamily="18" charset="0"/>
              </a:rPr>
              <a:t>Move </a:t>
            </a:r>
            <a:r>
              <a:rPr lang="en-US" sz="2200" dirty="0">
                <a:latin typeface="Times New Roman" panose="02020603050405020304" pitchFamily="18" charset="0"/>
                <a:cs typeface="Times New Roman" panose="02020603050405020304" pitchFamily="18" charset="0"/>
              </a:rPr>
              <a:t>the number 9EH in register C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endParaRPr lang="en-US"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209800" y="6356350"/>
            <a:ext cx="55626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9CDCE17-AF4A-4E8D-BD2E-A91BAAD23512}" type="slidenum">
              <a:rPr lang="en-US"/>
              <a:pPr>
                <a:defRPr/>
              </a:pPr>
              <a:t>156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Expected Questions for University Exam </a:t>
            </a:r>
          </a:p>
        </p:txBody>
      </p:sp>
      <p:pic>
        <p:nvPicPr>
          <p:cNvPr id="19866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62392180-FC46-4B41-9640-3DB570BBDECC}" type="datetime1">
              <a:rPr lang="en-US" smtClean="0"/>
              <a:t>1/13/2022</a:t>
            </a:fld>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B3A72E-E7CB-41D3-98BE-B9EE564E7D6E}"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9"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smtClean="0">
                <a:latin typeface="Times New Roman" panose="02020603050405020304" pitchFamily="18" charset="0"/>
                <a:cs typeface="Times New Roman" panose="02020603050405020304" pitchFamily="18" charset="0"/>
              </a:rPr>
              <a:t>Recap of unit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2"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Footer Placeholder 9">
            <a:extLst>
              <a:ext uri="{FF2B5EF4-FFF2-40B4-BE49-F238E27FC236}">
                <a16:creationId xmlns="" xmlns:a16="http://schemas.microsoft.com/office/drawing/2014/main" id="{08C41199-1DDA-4C64-9A9D-73485309EC58}"/>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
        <p:nvSpPr>
          <p:cNvPr id="11" name="Rectangle 10"/>
          <p:cNvSpPr/>
          <p:nvPr/>
        </p:nvSpPr>
        <p:spPr>
          <a:xfrm>
            <a:off x="1066800" y="1524000"/>
            <a:ext cx="7467600" cy="830997"/>
          </a:xfrm>
          <a:prstGeom prst="rect">
            <a:avLst/>
          </a:prstGeom>
        </p:spPr>
        <p:txBody>
          <a:bodyPr wrap="square">
            <a:spAutoFit/>
          </a:bodyPr>
          <a:lstStyle/>
          <a:p>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This chapter discusses instruction set of 8085 Microprocessor. </a:t>
            </a:r>
            <a:endParaRPr lang="en-US" sz="2400" dirty="0"/>
          </a:p>
        </p:txBody>
      </p:sp>
    </p:spTree>
    <p:extLst>
      <p:ext uri="{BB962C8B-B14F-4D97-AF65-F5344CB8AC3E}">
        <p14:creationId xmlns="" xmlns:p14="http://schemas.microsoft.com/office/powerpoint/2010/main" val="30319566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209800" y="6356350"/>
            <a:ext cx="55626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C8C8ABD-73C2-4B0C-B71F-AD6E16609C02}" type="slidenum">
              <a:rPr lang="en-US"/>
              <a:pPr>
                <a:defRPr/>
              </a:pPr>
              <a:t>158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dirty="0"/>
          </a:p>
        </p:txBody>
      </p:sp>
      <p:pic>
        <p:nvPicPr>
          <p:cNvPr id="20275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8"/>
          <p:cNvSpPr>
            <a:spLocks noGrp="1"/>
          </p:cNvSpPr>
          <p:nvPr>
            <p:ph idx="1"/>
          </p:nvPr>
        </p:nvSpPr>
        <p:spPr>
          <a:xfrm>
            <a:off x="533400" y="1143000"/>
            <a:ext cx="8610600" cy="2326791"/>
          </a:xfrm>
        </p:spPr>
        <p:txBody>
          <a:bodyPr rtlCol="0">
            <a:spAutoFit/>
          </a:bodyPr>
          <a:lstStyle/>
          <a:p>
            <a:pPr algn="ctr" fontAlgn="auto">
              <a:spcAft>
                <a:spcPts val="0"/>
              </a:spcAft>
              <a:buFont typeface="Arial" pitchFamily="34" charset="0"/>
              <a:buNone/>
              <a:defRPr/>
            </a:pPr>
            <a:endPar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fontAlgn="auto">
              <a:spcAft>
                <a:spcPts val="0"/>
              </a:spcAft>
              <a:buFont typeface="Arial" pitchFamily="34" charset="0"/>
              <a:buNone/>
              <a:defRPr/>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Date Placeholder 7"/>
          <p:cNvSpPr>
            <a:spLocks noGrp="1"/>
          </p:cNvSpPr>
          <p:nvPr>
            <p:ph type="dt" sz="half" idx="10"/>
          </p:nvPr>
        </p:nvSpPr>
        <p:spPr/>
        <p:txBody>
          <a:bodyPr/>
          <a:lstStyle/>
          <a:p>
            <a:fld id="{C6D9313C-A94D-48F1-8726-51B347E5E7D0}" type="datetime1">
              <a:rPr lang="en-US" smtClean="0"/>
              <a:t>1/13/2022</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19400" y="6248400"/>
            <a:ext cx="49530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E091A24-4625-4421-A67C-3839E2494233}" type="slidenum">
              <a:rPr lang="en-US"/>
              <a:pPr>
                <a:defRPr/>
              </a:pPr>
              <a:t>16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Instruction Set of 8085</a:t>
            </a:r>
          </a:p>
        </p:txBody>
      </p:sp>
      <p:pic>
        <p:nvPicPr>
          <p:cNvPr id="2253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2" name="Table 1"/>
          <p:cNvGraphicFramePr>
            <a:graphicFrameLocks noGrp="1"/>
          </p:cNvGraphicFramePr>
          <p:nvPr/>
        </p:nvGraphicFramePr>
        <p:xfrm>
          <a:off x="838200" y="1524000"/>
          <a:ext cx="7787537" cy="1524000"/>
        </p:xfrm>
        <a:graphic>
          <a:graphicData uri="http://schemas.openxmlformats.org/drawingml/2006/table">
            <a:tbl>
              <a:tblPr firstRow="1" bandRow="1">
                <a:tableStyleId>{5C22544A-7EE6-4342-B048-85BDC9FD1C3A}</a:tableStyleId>
              </a:tblPr>
              <a:tblGrid>
                <a:gridCol w="2419160">
                  <a:extLst>
                    <a:ext uri="{9D8B030D-6E8A-4147-A177-3AD203B41FA5}"/>
                  </a:extLst>
                </a:gridCol>
                <a:gridCol w="2991040">
                  <a:extLst>
                    <a:ext uri="{9D8B030D-6E8A-4147-A177-3AD203B41FA5}"/>
                  </a:extLst>
                </a:gridCol>
                <a:gridCol w="2377337">
                  <a:extLst>
                    <a:ext uri="{9D8B030D-6E8A-4147-A177-3AD203B41FA5}"/>
                  </a:extLst>
                </a:gridCol>
              </a:tblGrid>
              <a:tr h="370840">
                <a:tc>
                  <a:txBody>
                    <a:bodyPr/>
                    <a:lstStyle/>
                    <a:p>
                      <a:r>
                        <a:rPr lang="en-US" sz="2200" b="1" dirty="0">
                          <a:solidFill>
                            <a:schemeClr val="bg1"/>
                          </a:solidFill>
                          <a:latin typeface="Times New Roman" panose="02020603050405020304" pitchFamily="18" charset="0"/>
                          <a:cs typeface="Times New Roman" panose="02020603050405020304" pitchFamily="18" charset="0"/>
                        </a:rPr>
                        <a:t>Name of the 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Objective of the</a:t>
                      </a:r>
                      <a:r>
                        <a:rPr lang="en-US" sz="2200" b="1" baseline="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Mapping with CO</a:t>
                      </a:r>
                    </a:p>
                  </a:txBody>
                  <a:tcPr/>
                </a:tc>
                <a:extLst>
                  <a:ext uri="{0D108BD9-81ED-4DB2-BD59-A6C34878D82A}"/>
                </a:extLst>
              </a:tr>
              <a:tr h="370840">
                <a:tc>
                  <a:txBody>
                    <a:bodyPr/>
                    <a:lstStyle/>
                    <a:p>
                      <a:pPr algn="just"/>
                      <a:r>
                        <a:rPr lang="en-US" sz="2200" b="0" dirty="0" smtClean="0">
                          <a:solidFill>
                            <a:schemeClr val="tx1"/>
                          </a:solidFill>
                          <a:latin typeface="Times New Roman" panose="02020603050405020304" pitchFamily="18" charset="0"/>
                          <a:cs typeface="Times New Roman" panose="02020603050405020304" pitchFamily="18" charset="0"/>
                        </a:rPr>
                        <a:t>Instruction Set of 8085</a:t>
                      </a:r>
                    </a:p>
                    <a:p>
                      <a:pPr algn="just"/>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200" b="0" dirty="0">
                          <a:solidFill>
                            <a:schemeClr val="tx1"/>
                          </a:solidFill>
                          <a:latin typeface="Times New Roman" panose="02020603050405020304" pitchFamily="18" charset="0"/>
                          <a:cs typeface="Times New Roman" panose="02020603050405020304" pitchFamily="18" charset="0"/>
                        </a:rPr>
                        <a:t>To</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dirty="0">
                          <a:solidFill>
                            <a:schemeClr val="tx1"/>
                          </a:solidFill>
                          <a:latin typeface="Times New Roman" panose="02020603050405020304" pitchFamily="18" charset="0"/>
                          <a:cs typeface="Times New Roman" panose="02020603050405020304" pitchFamily="18" charset="0"/>
                        </a:rPr>
                        <a:t>understand the</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dirty="0" smtClean="0">
                          <a:solidFill>
                            <a:schemeClr val="tx1"/>
                          </a:solidFill>
                          <a:latin typeface="Times New Roman" panose="02020603050405020304" pitchFamily="18" charset="0"/>
                          <a:cs typeface="Times New Roman" panose="02020603050405020304" pitchFamily="18" charset="0"/>
                        </a:rPr>
                        <a:t>instruction</a:t>
                      </a:r>
                      <a:r>
                        <a:rPr lang="en-US" sz="2200" b="0" baseline="0" dirty="0" smtClean="0">
                          <a:solidFill>
                            <a:schemeClr val="tx1"/>
                          </a:solidFill>
                          <a:latin typeface="Times New Roman" panose="02020603050405020304" pitchFamily="18" charset="0"/>
                          <a:cs typeface="Times New Roman" panose="02020603050405020304" pitchFamily="18" charset="0"/>
                        </a:rPr>
                        <a:t> of 8085 microprocessor.</a:t>
                      </a:r>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US" sz="2200" b="0" dirty="0">
                        <a:solidFill>
                          <a:schemeClr val="tx1"/>
                        </a:solidFill>
                        <a:latin typeface="Times New Roman" panose="02020603050405020304" pitchFamily="18" charset="0"/>
                        <a:cs typeface="Times New Roman" panose="02020603050405020304" pitchFamily="18" charset="0"/>
                      </a:endParaRPr>
                    </a:p>
                    <a:p>
                      <a:pPr algn="ctr"/>
                      <a:r>
                        <a:rPr lang="en-US" sz="2200" b="0" dirty="0" smtClean="0">
                          <a:solidFill>
                            <a:schemeClr val="tx1"/>
                          </a:solidFill>
                          <a:latin typeface="Times New Roman" panose="02020603050405020304" pitchFamily="18" charset="0"/>
                          <a:cs typeface="Times New Roman" panose="02020603050405020304" pitchFamily="18" charset="0"/>
                        </a:rPr>
                        <a:t>CO2</a:t>
                      </a:r>
                      <a:endParaRPr lang="en-US" sz="2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extLst>
              </a:tr>
            </a:tbl>
          </a:graphicData>
        </a:graphic>
      </p:graphicFrame>
      <p:sp>
        <p:nvSpPr>
          <p:cNvPr id="8" name="Date Placeholder 7"/>
          <p:cNvSpPr>
            <a:spLocks noGrp="1"/>
          </p:cNvSpPr>
          <p:nvPr>
            <p:ph type="dt" sz="half" idx="10"/>
          </p:nvPr>
        </p:nvSpPr>
        <p:spPr/>
        <p:txBody>
          <a:bodyPr/>
          <a:lstStyle/>
          <a:p>
            <a:fld id="{E2AA0CB5-F100-4817-8790-05B8251246B7}" type="datetime1">
              <a:rPr lang="en-US" smtClean="0"/>
              <a:t>1/13/2022</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482600" y="1219200"/>
            <a:ext cx="8229600" cy="4525963"/>
          </a:xfrm>
        </p:spPr>
        <p:txBody>
          <a:bodyPr/>
          <a:lstStyle/>
          <a:p>
            <a:r>
              <a:rPr lang="en-US" sz="2200" smtClean="0">
                <a:latin typeface="Times New Roman" pitchFamily="18" charset="0"/>
                <a:cs typeface="Times New Roman" pitchFamily="18" charset="0"/>
              </a:rPr>
              <a:t>Basic concept of Digital Logic.</a:t>
            </a:r>
          </a:p>
          <a:p>
            <a:r>
              <a:rPr lang="en-US" sz="2200" smtClean="0">
                <a:latin typeface="Times New Roman" pitchFamily="18" charset="0"/>
                <a:cs typeface="Times New Roman" pitchFamily="18" charset="0"/>
              </a:rPr>
              <a:t>Understanding of memory unit &amp; data size.</a:t>
            </a:r>
          </a:p>
          <a:p>
            <a:endParaRPr lang="en-US" sz="2200" smtClean="0">
              <a:latin typeface="Times New Roman" pitchFamily="18" charset="0"/>
              <a:cs typeface="Times New Roman" pitchFamily="18" charset="0"/>
            </a:endParaRPr>
          </a:p>
          <a:p>
            <a:endParaRPr lang="en-US" sz="2200" smtClean="0"/>
          </a:p>
          <a:p>
            <a:endParaRPr lang="en-US" sz="2200" smtClean="0"/>
          </a:p>
        </p:txBody>
      </p:sp>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7B34994-35A3-44D0-BA68-75E807CB32B2}" type="slidenum">
              <a:rPr lang="en-US"/>
              <a:pPr>
                <a:defRPr/>
              </a:pPr>
              <a:t>17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Prerequisite</a:t>
            </a:r>
          </a:p>
        </p:txBody>
      </p:sp>
      <p:pic>
        <p:nvPicPr>
          <p:cNvPr id="2355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4CDE1997-0456-43B9-B90B-F3E4363912AF}" type="datetime1">
              <a:rPr lang="en-US" smtClean="0"/>
              <a:t>1/13/2022</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59F9B7CD-8685-439C-A98D-5279B63934D6}" type="slidenum">
              <a:rPr lang="en-US"/>
              <a:pPr>
                <a:defRPr/>
              </a:pPr>
              <a:t>18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Instruction Set of 8085</a:t>
            </a:r>
          </a:p>
        </p:txBody>
      </p:sp>
      <p:pic>
        <p:nvPicPr>
          <p:cNvPr id="2458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24582" name="Content Placeholder 9"/>
          <p:cNvSpPr>
            <a:spLocks noGrp="1"/>
          </p:cNvSpPr>
          <p:nvPr>
            <p:ph idx="1"/>
          </p:nvPr>
        </p:nvSpPr>
        <p:spPr>
          <a:xfrm>
            <a:off x="228600" y="1416050"/>
            <a:ext cx="8229600" cy="4525963"/>
          </a:xfrm>
        </p:spPr>
        <p:txBody>
          <a:bodyPr/>
          <a:lstStyle/>
          <a:p>
            <a:pPr algn="just"/>
            <a:r>
              <a:rPr lang="en-US" sz="2200" smtClean="0">
                <a:latin typeface="Times New Roman" pitchFamily="18" charset="0"/>
                <a:cs typeface="Times New Roman" pitchFamily="18" charset="0"/>
              </a:rPr>
              <a:t>An instruction is a binary pattern designed inside a microprocessor to perform a specific function.</a:t>
            </a:r>
          </a:p>
          <a:p>
            <a:pPr algn="just"/>
            <a:r>
              <a:rPr lang="en-US" sz="2200" smtClean="0">
                <a:latin typeface="Times New Roman" pitchFamily="18" charset="0"/>
                <a:cs typeface="Times New Roman" pitchFamily="18" charset="0"/>
              </a:rPr>
              <a:t>The entire group of instructions that a microprocessor supports is called Instruction Set.</a:t>
            </a:r>
          </a:p>
          <a:p>
            <a:pPr algn="just"/>
            <a:r>
              <a:rPr lang="en-US" sz="2200" smtClean="0">
                <a:latin typeface="Times New Roman" pitchFamily="18" charset="0"/>
                <a:cs typeface="Times New Roman" pitchFamily="18" charset="0"/>
              </a:rPr>
              <a:t>8085 has 246 instructions.</a:t>
            </a:r>
          </a:p>
          <a:p>
            <a:pPr algn="just"/>
            <a:r>
              <a:rPr lang="en-US" sz="2200" smtClean="0">
                <a:latin typeface="Times New Roman" pitchFamily="18" charset="0"/>
                <a:cs typeface="Times New Roman" pitchFamily="18" charset="0"/>
              </a:rPr>
              <a:t>Each instruction is represented by an 8-bit binary value.</a:t>
            </a:r>
          </a:p>
          <a:p>
            <a:pPr algn="just"/>
            <a:r>
              <a:rPr lang="en-US" sz="2200" smtClean="0">
                <a:latin typeface="Times New Roman" pitchFamily="18" charset="0"/>
                <a:cs typeface="Times New Roman" pitchFamily="18" charset="0"/>
              </a:rPr>
              <a:t>These 8-bits of binary value is called Op-Code or Instruction Byte.</a:t>
            </a:r>
          </a:p>
        </p:txBody>
      </p:sp>
      <p:sp>
        <p:nvSpPr>
          <p:cNvPr id="8" name="Date Placeholder 7"/>
          <p:cNvSpPr>
            <a:spLocks noGrp="1"/>
          </p:cNvSpPr>
          <p:nvPr>
            <p:ph type="dt" sz="half" idx="10"/>
          </p:nvPr>
        </p:nvSpPr>
        <p:spPr/>
        <p:txBody>
          <a:bodyPr/>
          <a:lstStyle/>
          <a:p>
            <a:fld id="{D1BF3094-DC24-4281-8D00-A8BF95C8C1E1}" type="datetime1">
              <a:rPr lang="en-US" smtClean="0"/>
              <a:t>1/13/2022</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70B0726-81BC-4CF0-8560-EE0B5064AFC1}" type="slidenum">
              <a:rPr lang="en-US"/>
              <a:pPr>
                <a:defRPr/>
              </a:pPr>
              <a:t>19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Instruction Set of 8085</a:t>
            </a:r>
          </a:p>
        </p:txBody>
      </p:sp>
      <p:pic>
        <p:nvPicPr>
          <p:cNvPr id="2560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25606" name="Content Placeholder 9"/>
          <p:cNvSpPr>
            <a:spLocks noGrp="1"/>
          </p:cNvSpPr>
          <p:nvPr>
            <p:ph idx="1"/>
          </p:nvPr>
        </p:nvSpPr>
        <p:spPr>
          <a:xfrm>
            <a:off x="723900" y="1654175"/>
            <a:ext cx="8229600" cy="4525963"/>
          </a:xfrm>
        </p:spPr>
        <p:txBody>
          <a:bodyPr/>
          <a:lstStyle/>
          <a:p>
            <a:pPr algn="just"/>
            <a:r>
              <a:rPr lang="en-US" sz="2200" smtClean="0">
                <a:latin typeface="Times New Roman" pitchFamily="18" charset="0"/>
                <a:cs typeface="Times New Roman" pitchFamily="18" charset="0"/>
              </a:rPr>
              <a:t>Data Transfer Instruction</a:t>
            </a:r>
          </a:p>
          <a:p>
            <a:pPr algn="just"/>
            <a:r>
              <a:rPr lang="en-US" sz="2200" smtClean="0">
                <a:latin typeface="Times New Roman" pitchFamily="18" charset="0"/>
                <a:cs typeface="Times New Roman" pitchFamily="18" charset="0"/>
              </a:rPr>
              <a:t>Arithmetic Instructions</a:t>
            </a:r>
          </a:p>
          <a:p>
            <a:pPr algn="just"/>
            <a:r>
              <a:rPr lang="en-US" sz="2200" smtClean="0">
                <a:latin typeface="Times New Roman" pitchFamily="18" charset="0"/>
                <a:cs typeface="Times New Roman" pitchFamily="18" charset="0"/>
              </a:rPr>
              <a:t>Logical Instructions</a:t>
            </a:r>
          </a:p>
          <a:p>
            <a:pPr algn="just"/>
            <a:r>
              <a:rPr lang="en-US" sz="2200" smtClean="0">
                <a:latin typeface="Times New Roman" pitchFamily="18" charset="0"/>
                <a:cs typeface="Times New Roman" pitchFamily="18" charset="0"/>
              </a:rPr>
              <a:t>Branching Instructions</a:t>
            </a:r>
          </a:p>
          <a:p>
            <a:pPr algn="just"/>
            <a:r>
              <a:rPr lang="en-US" sz="2200" smtClean="0">
                <a:latin typeface="Times New Roman" pitchFamily="18" charset="0"/>
                <a:cs typeface="Times New Roman" pitchFamily="18" charset="0"/>
              </a:rPr>
              <a:t>Control Instructions</a:t>
            </a:r>
          </a:p>
        </p:txBody>
      </p:sp>
      <p:sp>
        <p:nvSpPr>
          <p:cNvPr id="2" name="Rectangle 1"/>
          <p:cNvSpPr/>
          <p:nvPr/>
        </p:nvSpPr>
        <p:spPr>
          <a:xfrm>
            <a:off x="492125" y="958850"/>
            <a:ext cx="4675188" cy="492125"/>
          </a:xfrm>
          <a:prstGeom prst="rect">
            <a:avLst/>
          </a:prstGeom>
        </p:spPr>
        <p:txBody>
          <a:bodyPr wrap="none">
            <a:spAutoFit/>
          </a:bodyPr>
          <a:lstStyle/>
          <a:p>
            <a:pPr fontAlgn="auto">
              <a:spcBef>
                <a:spcPts val="0"/>
              </a:spcBef>
              <a:spcAft>
                <a:spcPts val="0"/>
              </a:spcAft>
              <a:defRPr/>
            </a:pPr>
            <a:r>
              <a:rPr lang="en-US" sz="2600" b="1" dirty="0">
                <a:solidFill>
                  <a:schemeClr val="tx2">
                    <a:lumMod val="60000"/>
                    <a:lumOff val="40000"/>
                  </a:schemeClr>
                </a:solidFill>
                <a:latin typeface="Times New Roman" panose="02020603050405020304" pitchFamily="18" charset="0"/>
                <a:cs typeface="Times New Roman" panose="02020603050405020304" pitchFamily="18" charset="0"/>
              </a:rPr>
              <a:t>Classification of Instruction Set</a:t>
            </a:r>
          </a:p>
        </p:txBody>
      </p:sp>
      <p:sp>
        <p:nvSpPr>
          <p:cNvPr id="8" name="Date Placeholder 7"/>
          <p:cNvSpPr>
            <a:spLocks noGrp="1"/>
          </p:cNvSpPr>
          <p:nvPr>
            <p:ph type="dt" sz="half" idx="10"/>
          </p:nvPr>
        </p:nvSpPr>
        <p:spPr/>
        <p:txBody>
          <a:bodyPr/>
          <a:lstStyle/>
          <a:p>
            <a:fld id="{CC70E819-FBA3-4701-9D54-EA18703202D3}" type="datetime1">
              <a:rPr lang="en-US" smtClean="0"/>
              <a:t>1/13/2022</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942975"/>
          </a:xfrm>
          <a:solidFill>
            <a:schemeClr val="accent5">
              <a:lumMod val="40000"/>
              <a:lumOff val="60000"/>
            </a:schemeClr>
          </a:solidFill>
        </p:spPr>
        <p:txBody>
          <a:bodyPr/>
          <a:lstStyle/>
          <a:p>
            <a:r>
              <a:rPr lang="en-US" dirty="0"/>
              <a:t>Brief Introduction</a:t>
            </a:r>
          </a:p>
        </p:txBody>
      </p:sp>
      <p:sp>
        <p:nvSpPr>
          <p:cNvPr id="3" name="Content Placeholder 2"/>
          <p:cNvSpPr>
            <a:spLocks noGrp="1"/>
          </p:cNvSpPr>
          <p:nvPr>
            <p:ph idx="1"/>
          </p:nvPr>
        </p:nvSpPr>
        <p:spPr>
          <a:xfrm>
            <a:off x="381000" y="1368737"/>
            <a:ext cx="8610600" cy="4800600"/>
          </a:xfrm>
          <a:ln>
            <a:solidFill>
              <a:srgbClr val="002060"/>
            </a:solidFill>
          </a:ln>
        </p:spPr>
        <p:txBody>
          <a:bodyPr>
            <a:normAutofit/>
          </a:bodyPr>
          <a:lstStyle/>
          <a:p>
            <a:pPr>
              <a:buNone/>
            </a:pPr>
            <a:r>
              <a:rPr lang="en-IN" b="1" dirty="0"/>
              <a:t>				</a:t>
            </a:r>
            <a:r>
              <a:rPr lang="en-IN" b="1" dirty="0" smtClean="0">
                <a:latin typeface="Times New Roman" panose="02020603050405020304" pitchFamily="18" charset="0"/>
                <a:cs typeface="Times New Roman" panose="02020603050405020304" pitchFamily="18" charset="0"/>
              </a:rPr>
              <a:t>Ms. KANIKA</a:t>
            </a:r>
            <a:endParaRPr lang="en-IN" b="1" dirty="0">
              <a:latin typeface="Times New Roman" panose="02020603050405020304" pitchFamily="18" charset="0"/>
              <a:cs typeface="Times New Roman" panose="02020603050405020304" pitchFamily="18" charset="0"/>
            </a:endParaRPr>
          </a:p>
          <a:p>
            <a:pPr algn="ctr">
              <a:buNone/>
            </a:pPr>
            <a:r>
              <a:rPr lang="en-IN" sz="2000" dirty="0" err="1" smtClean="0">
                <a:latin typeface="Times New Roman" pitchFamily="18" charset="0"/>
                <a:cs typeface="Times New Roman" pitchFamily="18" charset="0"/>
              </a:rPr>
              <a:t>M.Tech</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Gateway institute of engineering and technology, </a:t>
            </a:r>
            <a:r>
              <a:rPr lang="en-IN" sz="2000" dirty="0" err="1" smtClean="0">
                <a:latin typeface="Times New Roman" pitchFamily="18" charset="0"/>
                <a:cs typeface="Times New Roman" pitchFamily="18" charset="0"/>
              </a:rPr>
              <a:t>sonipat</a:t>
            </a:r>
            <a:r>
              <a:rPr lang="en-IN" sz="2000" dirty="0" smtClean="0">
                <a:latin typeface="Times New Roman" pitchFamily="18" charset="0"/>
                <a:cs typeface="Times New Roman" pitchFamily="18" charset="0"/>
              </a:rPr>
              <a:t> , DCRUST</a:t>
            </a:r>
            <a:endParaRPr lang="en-US" sz="2000" dirty="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B.Tech</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B.M.I.E.T, MDU</a:t>
            </a:r>
            <a:endParaRPr lang="en-IN" sz="2000" b="1" dirty="0"/>
          </a:p>
          <a:p>
            <a:pPr>
              <a:buNone/>
            </a:pPr>
            <a:r>
              <a:rPr lang="en-IN" sz="2000" b="1" dirty="0"/>
              <a:t>Research Interests</a:t>
            </a:r>
            <a:endParaRPr lang="en-US" sz="2000" dirty="0"/>
          </a:p>
          <a:p>
            <a:pPr>
              <a:buNone/>
            </a:pPr>
            <a:r>
              <a:rPr lang="en-IN" sz="2000" dirty="0"/>
              <a:t>	</a:t>
            </a:r>
            <a:r>
              <a:rPr lang="en-IN" sz="2000" dirty="0" smtClean="0"/>
              <a:t>Image processing                                                                    </a:t>
            </a:r>
            <a:endParaRPr lang="en-IN" sz="2000" dirty="0"/>
          </a:p>
          <a:p>
            <a:pPr>
              <a:buNone/>
            </a:pPr>
            <a:r>
              <a:rPr lang="en-IN" sz="2000" b="1" dirty="0"/>
              <a:t>Academic Experience:    </a:t>
            </a:r>
            <a:r>
              <a:rPr lang="en-IN" sz="2000" dirty="0" smtClean="0"/>
              <a:t>(5 </a:t>
            </a:r>
            <a:r>
              <a:rPr lang="en-IN" sz="2000" dirty="0"/>
              <a:t>years)</a:t>
            </a:r>
            <a:endParaRPr lang="en-US" sz="2000" dirty="0"/>
          </a:p>
          <a:p>
            <a:pPr>
              <a:buNone/>
            </a:pPr>
            <a:endParaRPr lang="en-US" sz="2000" b="1" dirty="0"/>
          </a:p>
          <a:p>
            <a:endParaRPr lang="en-US" sz="20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7F6FF2E1-A727-48BC-9BCF-51CBA7C52273}" type="datetime1">
              <a:rPr lang="en-US" smtClean="0"/>
              <a:t>1/13/2022</a:t>
            </a:fld>
            <a:endParaRPr lang="en-IN"/>
          </a:p>
        </p:txBody>
      </p:sp>
      <p:sp>
        <p:nvSpPr>
          <p:cNvPr id="6" name="Slide Number Placeholder 5"/>
          <p:cNvSpPr>
            <a:spLocks noGrp="1"/>
          </p:cNvSpPr>
          <p:nvPr>
            <p:ph type="sldNum" sz="quarter" idx="12"/>
          </p:nvPr>
        </p:nvSpPr>
        <p:spPr/>
        <p:txBody>
          <a:bodyPr/>
          <a:lstStyle/>
          <a:p>
            <a:fld id="{52CD0723-059B-4A91-A172-C7C721E768A5}" type="slidenum">
              <a:rPr lang="en-IN" smtClean="0"/>
              <a:pPr/>
              <a:t>2</a:t>
            </a:fld>
            <a:endParaRPr lang="en-IN"/>
          </a:p>
        </p:txBody>
      </p:sp>
      <p:sp>
        <p:nvSpPr>
          <p:cNvPr id="7" name="Footer Placeholder 12"/>
          <p:cNvSpPr>
            <a:spLocks noGrp="1"/>
          </p:cNvSpPr>
          <p:nvPr>
            <p:ph type="ftr" sz="quarter" idx="11"/>
          </p:nvPr>
        </p:nvSpPr>
        <p:spPr>
          <a:xfrm>
            <a:off x="2209800" y="6248400"/>
            <a:ext cx="5105400" cy="914400"/>
          </a:xfrm>
        </p:spPr>
        <p:txBody>
          <a:bodyPr/>
          <a:lstStyle/>
          <a:p>
            <a:r>
              <a:rPr lang="en-US" smtClean="0">
                <a:latin typeface="Times New Roman" panose="02020603050405020304" pitchFamily="18" charset="0"/>
                <a:cs typeface="Times New Roman" panose="02020603050405020304" pitchFamily="18" charset="0"/>
              </a:rPr>
              <a:t>KANIKA              Microprocessor                  UNIT- 2</a:t>
            </a: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6705600" y="3352800"/>
            <a:ext cx="99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C:\Users\kanika\Downloads\WhatsApp Image 2021-01-09 at 13.17.11 (1).jpg"/>
          <p:cNvPicPr>
            <a:picLocks noChangeAspect="1" noChangeArrowheads="1"/>
          </p:cNvPicPr>
          <p:nvPr/>
        </p:nvPicPr>
        <p:blipFill>
          <a:blip r:embed="rId2"/>
          <a:srcRect/>
          <a:stretch>
            <a:fillRect/>
          </a:stretch>
        </p:blipFill>
        <p:spPr bwMode="auto">
          <a:xfrm>
            <a:off x="6705600" y="3352800"/>
            <a:ext cx="990600" cy="762000"/>
          </a:xfrm>
          <a:prstGeom prst="rect">
            <a:avLst/>
          </a:prstGeom>
          <a:noFill/>
        </p:spPr>
      </p:pic>
    </p:spTree>
    <p:extLst>
      <p:ext uri="{BB962C8B-B14F-4D97-AF65-F5344CB8AC3E}">
        <p14:creationId xmlns="" xmlns:p14="http://schemas.microsoft.com/office/powerpoint/2010/main" val="22846012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C238CD-C333-4932-8D10-019C178E38FB}" type="slidenum">
              <a:rPr lang="en-US"/>
              <a:pPr>
                <a:defRPr/>
              </a:pPr>
              <a:t>20</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Times New Roman" panose="02020603050405020304" pitchFamily="18" charset="0"/>
                <a:cs typeface="Times New Roman" panose="02020603050405020304" pitchFamily="18" charset="0"/>
              </a:rPr>
              <a:t>Video Link</a:t>
            </a:r>
          </a:p>
        </p:txBody>
      </p:sp>
      <p:pic>
        <p:nvPicPr>
          <p:cNvPr id="2662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Footer Placeholder 4"/>
          <p:cNvSpPr>
            <a:spLocks noGrp="1"/>
          </p:cNvSpPr>
          <p:nvPr>
            <p:ph type="ftr" sz="quarter" idx="11"/>
          </p:nvPr>
        </p:nvSpPr>
        <p:spPr>
          <a:xfrm>
            <a:off x="1371600" y="6356350"/>
            <a:ext cx="6705600" cy="365125"/>
          </a:xfrm>
        </p:spPr>
        <p:txBody>
          <a:bodyPr/>
          <a:lstStyle/>
          <a:p>
            <a:pPr algn="l">
              <a:defRPr/>
            </a:pPr>
            <a:r>
              <a:rPr lang="sv-SE" smtClean="0"/>
              <a:t>KANIKA              Microprocessor                  UNIT- 2</a:t>
            </a:r>
            <a:endParaRPr lang="en-US" dirty="0"/>
          </a:p>
        </p:txBody>
      </p:sp>
      <p:pic>
        <p:nvPicPr>
          <p:cNvPr id="26630" name="Picture 8" descr="C:\Users\DHANANJAY\Downloads\100b_0251.gif"/>
          <p:cNvPicPr>
            <a:picLocks noChangeAspect="1" noChangeArrowheads="1" noCrop="1"/>
          </p:cNvPicPr>
          <p:nvPr/>
        </p:nvPicPr>
        <p:blipFill>
          <a:blip r:embed="rId3"/>
          <a:srcRect/>
          <a:stretch>
            <a:fillRect/>
          </a:stretch>
        </p:blipFill>
        <p:spPr bwMode="auto">
          <a:xfrm>
            <a:off x="0" y="1371600"/>
            <a:ext cx="9144000" cy="2667000"/>
          </a:xfrm>
          <a:prstGeom prst="rect">
            <a:avLst/>
          </a:prstGeom>
          <a:noFill/>
          <a:ln w="9525">
            <a:noFill/>
            <a:miter lim="800000"/>
            <a:headEnd/>
            <a:tailEnd/>
          </a:ln>
        </p:spPr>
      </p:pic>
      <p:sp>
        <p:nvSpPr>
          <p:cNvPr id="26631" name="TextBox 2"/>
          <p:cNvSpPr txBox="1">
            <a:spLocks noChangeArrowheads="1"/>
          </p:cNvSpPr>
          <p:nvPr/>
        </p:nvSpPr>
        <p:spPr bwMode="auto">
          <a:xfrm>
            <a:off x="381000" y="4267200"/>
            <a:ext cx="8991600" cy="369888"/>
          </a:xfrm>
          <a:prstGeom prst="rect">
            <a:avLst/>
          </a:prstGeom>
          <a:noFill/>
          <a:ln w="9525">
            <a:noFill/>
            <a:miter lim="800000"/>
            <a:headEnd/>
            <a:tailEnd/>
          </a:ln>
        </p:spPr>
        <p:txBody>
          <a:bodyPr>
            <a:spAutoFit/>
          </a:bodyPr>
          <a:lstStyle/>
          <a:p>
            <a:pPr algn="just"/>
            <a:r>
              <a:rPr lang="en-US">
                <a:latin typeface="Calibri" pitchFamily="34" charset="0"/>
                <a:hlinkClick r:id="rId4"/>
              </a:rPr>
              <a:t>https://www.youtube.com/watch?v=ekkoIeonyzg</a:t>
            </a:r>
            <a:r>
              <a:rPr lang="en-US">
                <a:latin typeface="Calibri" pitchFamily="34" charset="0"/>
              </a:rPr>
              <a:t> </a:t>
            </a:r>
          </a:p>
        </p:txBody>
      </p:sp>
      <p:sp>
        <p:nvSpPr>
          <p:cNvPr id="8" name="Date Placeholder 7"/>
          <p:cNvSpPr>
            <a:spLocks noGrp="1"/>
          </p:cNvSpPr>
          <p:nvPr>
            <p:ph type="dt" sz="half" idx="10"/>
          </p:nvPr>
        </p:nvSpPr>
        <p:spPr/>
        <p:txBody>
          <a:bodyPr/>
          <a:lstStyle/>
          <a:p>
            <a:fld id="{AA292D75-73AB-459A-AF2B-A649BDFF9160}" type="datetime1">
              <a:rPr lang="en-US" smtClean="0"/>
              <a:t>1/13/2022</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is true about microprocessor?</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Microprocessor is a controlling unit of a micro-computer</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It is fabricated on a small chip capable of performing ALU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Arithmetic Logical Unit) operations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It also communicate with the other devices connected to it.</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D</a:t>
            </a:r>
            <a:r>
              <a:rPr lang="en-US" sz="2200" b="1" dirty="0">
                <a:latin typeface="Times New Roman" panose="02020603050405020304" pitchFamily="18" charset="0"/>
                <a:cs typeface="Times New Roman" panose="02020603050405020304" pitchFamily="18" charset="0"/>
              </a:rPr>
              <a:t>. All of the </a:t>
            </a:r>
            <a:r>
              <a:rPr lang="en-US" sz="2200" b="1" dirty="0" smtClean="0">
                <a:latin typeface="Times New Roman" panose="02020603050405020304" pitchFamily="18" charset="0"/>
                <a:cs typeface="Times New Roman" panose="02020603050405020304" pitchFamily="18" charset="0"/>
              </a:rPr>
              <a:t>above</a:t>
            </a:r>
          </a:p>
          <a:p>
            <a:pPr algn="just" fontAlgn="auto">
              <a:spcAft>
                <a:spcPts val="0"/>
              </a:spcAft>
              <a:defRPr/>
            </a:pPr>
            <a:r>
              <a:rPr lang="en-US" sz="2200" dirty="0">
                <a:latin typeface="Times New Roman" panose="02020603050405020304" pitchFamily="18" charset="0"/>
                <a:cs typeface="Times New Roman" panose="02020603050405020304" pitchFamily="18" charset="0"/>
              </a:rPr>
              <a:t>Microprocessor consists of</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ALU</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register array</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control unit</a:t>
            </a:r>
          </a:p>
          <a:p>
            <a:pPr marL="0" indent="0" algn="just" fontAlgn="auto">
              <a:spcAft>
                <a:spcPts val="0"/>
              </a:spcAft>
              <a:buFont typeface="Arial" pitchFamily="34" charset="0"/>
              <a:buNone/>
              <a:defRPr/>
            </a:pPr>
            <a:r>
              <a:rPr lang="en-US" sz="2200" b="1" dirty="0" smtClean="0">
                <a:latin typeface="Times New Roman" panose="02020603050405020304" pitchFamily="18" charset="0"/>
                <a:cs typeface="Times New Roman" panose="02020603050405020304" pitchFamily="18" charset="0"/>
              </a:rPr>
              <a:t>	D</a:t>
            </a:r>
            <a:r>
              <a:rPr lang="en-US" sz="2200" b="1" dirty="0">
                <a:latin typeface="Times New Roman" panose="02020603050405020304" pitchFamily="18" charset="0"/>
                <a:cs typeface="Times New Roman" panose="02020603050405020304" pitchFamily="18" charset="0"/>
              </a:rPr>
              <a:t>. All of the above</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8562AAB-8BC5-4585-9F1F-19E9ECEA82F0}" type="slidenum">
              <a:rPr lang="en-US"/>
              <a:pPr>
                <a:defRPr/>
              </a:pPr>
              <a:t>21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2765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21651E12-297B-4D29-957C-A157BD270C49}" type="datetime1">
              <a:rPr lang="en-US" smtClean="0"/>
              <a:t>1/13/2022</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2788" y="903288"/>
            <a:ext cx="8153400" cy="5213350"/>
          </a:xfrm>
        </p:spPr>
        <p:txBody>
          <a:bodyPr rtlCol="0">
            <a:no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Which control instruction is followed by an un-conditional branch instructions so as to branch to a single location from the double ones with respect to specified status-bit condition?</a:t>
            </a:r>
          </a:p>
          <a:p>
            <a:pPr marL="857250" lvl="1" indent="-457200" algn="just" fontAlgn="auto">
              <a:spcAft>
                <a:spcPts val="0"/>
              </a:spcAft>
              <a:buFont typeface="+mj-lt"/>
              <a:buAutoNum type="alphaUcPeriod"/>
              <a:defRPr/>
            </a:pPr>
            <a:r>
              <a:rPr lang="en-US" sz="18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jump instruction</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branch instruction</a:t>
            </a:r>
          </a:p>
          <a:p>
            <a:pPr marL="857250" lvl="1" indent="-457200" algn="just" fontAlgn="auto">
              <a:spcAft>
                <a:spcPts val="0"/>
              </a:spcAft>
              <a:buFont typeface="+mj-lt"/>
              <a:buAutoNum type="alphaUcPeriod"/>
              <a:defRPr/>
            </a:pPr>
            <a:r>
              <a:rPr lang="en-US" sz="2200" b="1" dirty="0" smtClean="0">
                <a:latin typeface="Times New Roman" panose="02020603050405020304" pitchFamily="18" charset="0"/>
                <a:cs typeface="Times New Roman" panose="02020603050405020304" pitchFamily="18" charset="0"/>
              </a:rPr>
              <a:t>skip </a:t>
            </a:r>
            <a:r>
              <a:rPr lang="en-US" sz="2200" b="1" dirty="0">
                <a:latin typeface="Times New Roman" panose="02020603050405020304" pitchFamily="18" charset="0"/>
                <a:cs typeface="Times New Roman" panose="02020603050405020304" pitchFamily="18" charset="0"/>
              </a:rPr>
              <a:t>instruction</a:t>
            </a:r>
          </a:p>
          <a:p>
            <a:pPr marL="857250" lvl="1" indent="-4572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return- </a:t>
            </a:r>
            <a:r>
              <a:rPr lang="en-US" sz="2200" dirty="0">
                <a:latin typeface="Times New Roman" panose="02020603050405020304" pitchFamily="18" charset="0"/>
                <a:cs typeface="Times New Roman" panose="02020603050405020304" pitchFamily="18" charset="0"/>
              </a:rPr>
              <a:t>from-subroutine instructions</a:t>
            </a:r>
          </a:p>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Which </a:t>
            </a:r>
            <a:r>
              <a:rPr lang="en-US" sz="2200" dirty="0">
                <a:latin typeface="Times New Roman" panose="02020603050405020304" pitchFamily="18" charset="0"/>
                <a:cs typeface="Times New Roman" panose="02020603050405020304" pitchFamily="18" charset="0"/>
              </a:rPr>
              <a:t>category of microprocessor instructions detect the status conditions in registers and accordingly exhibit the variations in program sequence on the basis of detected results</a:t>
            </a:r>
            <a:r>
              <a:rPr lang="en-US" sz="2200" dirty="0" smtClean="0">
                <a:latin typeface="Times New Roman" panose="02020603050405020304" pitchFamily="18" charset="0"/>
                <a:cs typeface="Times New Roman" panose="02020603050405020304" pitchFamily="18" charset="0"/>
              </a:rPr>
              <a:t>?</a:t>
            </a:r>
          </a:p>
          <a:p>
            <a:pPr lvl="1" indent="-342900" algn="just" fontAlgn="auto">
              <a:spcAft>
                <a:spcPts val="0"/>
              </a:spcAft>
              <a:buFont typeface="+mj-lt"/>
              <a:buAutoNum type="alphaUcPeriod"/>
              <a:defRPr/>
            </a:pPr>
            <a:r>
              <a:rPr lang="en-US" sz="2200" dirty="0">
                <a:latin typeface="Times New Roman" panose="02020603050405020304" pitchFamily="18" charset="0"/>
                <a:cs typeface="Times New Roman" panose="02020603050405020304" pitchFamily="18" charset="0"/>
              </a:rPr>
              <a:t>Transfer Instructions</a:t>
            </a:r>
          </a:p>
          <a:p>
            <a:pPr lvl="1" indent="-3429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Operation </a:t>
            </a:r>
            <a:r>
              <a:rPr lang="en-US" sz="2200" dirty="0">
                <a:latin typeface="Times New Roman" panose="02020603050405020304" pitchFamily="18" charset="0"/>
                <a:cs typeface="Times New Roman" panose="02020603050405020304" pitchFamily="18" charset="0"/>
              </a:rPr>
              <a:t>Instructions</a:t>
            </a:r>
          </a:p>
          <a:p>
            <a:pPr lvl="1" indent="-342900" algn="just" fontAlgn="auto">
              <a:spcAft>
                <a:spcPts val="0"/>
              </a:spcAft>
              <a:buFont typeface="+mj-lt"/>
              <a:buAutoNum type="alphaUcPeriod"/>
              <a:defRPr/>
            </a:pPr>
            <a:r>
              <a:rPr lang="en-US" sz="2200" b="1" dirty="0" smtClean="0">
                <a:latin typeface="Times New Roman" panose="02020603050405020304" pitchFamily="18" charset="0"/>
                <a:cs typeface="Times New Roman" panose="02020603050405020304" pitchFamily="18" charset="0"/>
              </a:rPr>
              <a:t>Control Instructions</a:t>
            </a:r>
          </a:p>
          <a:p>
            <a:pPr lvl="1" indent="-342900" algn="just" fontAlgn="auto">
              <a:spcAft>
                <a:spcPts val="0"/>
              </a:spcAft>
              <a:buFont typeface="+mj-lt"/>
              <a:buAutoNum type="alphaUcPeriod"/>
              <a:defRPr/>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of the </a:t>
            </a:r>
            <a:r>
              <a:rPr lang="en-US" sz="2200" dirty="0" smtClean="0">
                <a:latin typeface="Times New Roman" panose="02020603050405020304" pitchFamily="18" charset="0"/>
                <a:cs typeface="Times New Roman" panose="02020603050405020304" pitchFamily="18" charset="0"/>
              </a:rPr>
              <a:t>above</a:t>
            </a:r>
          </a:p>
          <a:p>
            <a:pPr marL="400050" lvl="1" indent="0" algn="just" fontAlgn="auto">
              <a:spcAft>
                <a:spcPts val="0"/>
              </a:spcAft>
              <a:buFont typeface="Arial" pitchFamily="34" charset="0"/>
              <a:buNone/>
              <a:defRPr/>
            </a:pPr>
            <a:endParaRPr lang="en-US"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B5D1C1F-59F8-42E4-8660-E84AA1AE4337}" type="slidenum">
              <a:rPr lang="en-US"/>
              <a:pPr>
                <a:defRPr/>
              </a:pPr>
              <a:t>22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2867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E5841805-744A-4EEB-AC2D-F95A51552A7D}" type="datetime1">
              <a:rPr lang="en-US" smtClean="0"/>
              <a:t>1/13/2022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Detail of various types of instruction set is discussed.</a:t>
            </a:r>
            <a:endParaRPr lang="en-US" sz="2200" dirty="0">
              <a:latin typeface="Times New Roman" panose="02020603050405020304" pitchFamily="18" charset="0"/>
              <a:cs typeface="Times New Roman" panose="02020603050405020304" pitchFamily="18" charset="0"/>
            </a:endParaRP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52D4724E-B56F-4BAE-ABFA-0A3D67404FF0}" type="slidenum">
              <a:rPr lang="en-US"/>
              <a:pPr>
                <a:defRPr/>
              </a:pPr>
              <a:t>23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Recap</a:t>
            </a:r>
          </a:p>
        </p:txBody>
      </p:sp>
      <p:pic>
        <p:nvPicPr>
          <p:cNvPr id="2970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BFF3D80F-4B84-45F5-B09D-8E6FDF94759A}" type="datetime1">
              <a:rPr lang="en-US" smtClean="0"/>
              <a:t>1/13/2022</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19400" y="6248400"/>
            <a:ext cx="49530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AEE28B4-6D0C-4955-974E-F1973B398654}" type="slidenum">
              <a:rPr lang="en-US"/>
              <a:pPr>
                <a:defRPr/>
              </a:pPr>
              <a:t>24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Data Transfer Operation</a:t>
            </a:r>
            <a:endParaRPr lang="en-US" sz="3200" dirty="0" smtClean="0">
              <a:solidFill>
                <a:schemeClr val="tx1"/>
              </a:solidFill>
              <a:latin typeface="Times New Roman" panose="02020603050405020304" pitchFamily="18" charset="0"/>
              <a:cs typeface="Times New Roman" panose="02020603050405020304" pitchFamily="18" charset="0"/>
            </a:endParaRPr>
          </a:p>
          <a:p>
            <a:pPr algn="ctr" fontAlgn="auto">
              <a:spcAft>
                <a:spcPts val="0"/>
              </a:spcAft>
              <a:defRPr/>
            </a:pPr>
            <a:endParaRPr lang="en-US" sz="3200" dirty="0">
              <a:latin typeface="Times New Roman" panose="02020603050405020304" pitchFamily="18" charset="0"/>
              <a:cs typeface="Times New Roman" panose="02020603050405020304" pitchFamily="18" charset="0"/>
            </a:endParaRPr>
          </a:p>
        </p:txBody>
      </p:sp>
      <p:pic>
        <p:nvPicPr>
          <p:cNvPr id="3072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2" name="Table 1"/>
          <p:cNvGraphicFramePr>
            <a:graphicFrameLocks noGrp="1"/>
          </p:cNvGraphicFramePr>
          <p:nvPr/>
        </p:nvGraphicFramePr>
        <p:xfrm>
          <a:off x="838200" y="1524000"/>
          <a:ext cx="7787537" cy="1524000"/>
        </p:xfrm>
        <a:graphic>
          <a:graphicData uri="http://schemas.openxmlformats.org/drawingml/2006/table">
            <a:tbl>
              <a:tblPr firstRow="1" bandRow="1">
                <a:tableStyleId>{5C22544A-7EE6-4342-B048-85BDC9FD1C3A}</a:tableStyleId>
              </a:tblPr>
              <a:tblGrid>
                <a:gridCol w="2419160">
                  <a:extLst>
                    <a:ext uri="{9D8B030D-6E8A-4147-A177-3AD203B41FA5}"/>
                  </a:extLst>
                </a:gridCol>
                <a:gridCol w="2991040">
                  <a:extLst>
                    <a:ext uri="{9D8B030D-6E8A-4147-A177-3AD203B41FA5}"/>
                  </a:extLst>
                </a:gridCol>
                <a:gridCol w="2377337">
                  <a:extLst>
                    <a:ext uri="{9D8B030D-6E8A-4147-A177-3AD203B41FA5}"/>
                  </a:extLst>
                </a:gridCol>
              </a:tblGrid>
              <a:tr h="370840">
                <a:tc>
                  <a:txBody>
                    <a:bodyPr/>
                    <a:lstStyle/>
                    <a:p>
                      <a:pPr algn="l"/>
                      <a:r>
                        <a:rPr lang="en-US" sz="2200" b="1" dirty="0">
                          <a:solidFill>
                            <a:schemeClr val="bg1"/>
                          </a:solidFill>
                          <a:latin typeface="Times New Roman" panose="02020603050405020304" pitchFamily="18" charset="0"/>
                          <a:cs typeface="Times New Roman" panose="02020603050405020304" pitchFamily="18" charset="0"/>
                        </a:rPr>
                        <a:t>Name of the Topic</a:t>
                      </a:r>
                    </a:p>
                  </a:txBody>
                  <a:tcPr/>
                </a:tc>
                <a:tc>
                  <a:txBody>
                    <a:bodyPr/>
                    <a:lstStyle/>
                    <a:p>
                      <a:pPr algn="l"/>
                      <a:r>
                        <a:rPr lang="en-US" sz="2200" b="1" dirty="0">
                          <a:solidFill>
                            <a:schemeClr val="bg1"/>
                          </a:solidFill>
                          <a:latin typeface="Times New Roman" panose="02020603050405020304" pitchFamily="18" charset="0"/>
                          <a:cs typeface="Times New Roman" panose="02020603050405020304" pitchFamily="18" charset="0"/>
                        </a:rPr>
                        <a:t>Objective of the</a:t>
                      </a:r>
                      <a:r>
                        <a:rPr lang="en-US" sz="2200" b="1" baseline="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topic</a:t>
                      </a:r>
                    </a:p>
                  </a:txBody>
                  <a:tcPr/>
                </a:tc>
                <a:tc>
                  <a:txBody>
                    <a:bodyPr/>
                    <a:lstStyle/>
                    <a:p>
                      <a:pPr algn="l"/>
                      <a:r>
                        <a:rPr lang="en-US" sz="2200" b="1" dirty="0">
                          <a:solidFill>
                            <a:schemeClr val="bg1"/>
                          </a:solidFill>
                          <a:latin typeface="Times New Roman" panose="02020603050405020304" pitchFamily="18" charset="0"/>
                          <a:cs typeface="Times New Roman" panose="02020603050405020304" pitchFamily="18" charset="0"/>
                        </a:rPr>
                        <a:t>Mapping with CO</a:t>
                      </a:r>
                    </a:p>
                  </a:txBody>
                  <a:tcPr/>
                </a:tc>
                <a:extLst>
                  <a:ext uri="{0D108BD9-81ED-4DB2-BD59-A6C34878D82A}"/>
                </a:extLst>
              </a:tr>
              <a:tr h="370840">
                <a:tc>
                  <a:txBody>
                    <a:bodyPr/>
                    <a:lstStyle/>
                    <a:p>
                      <a:pPr algn="l"/>
                      <a:r>
                        <a:rPr lang="en-US" sz="2200" b="0" dirty="0" smtClean="0">
                          <a:solidFill>
                            <a:schemeClr val="tx1"/>
                          </a:solidFill>
                          <a:latin typeface="Times New Roman" panose="02020603050405020304" pitchFamily="18" charset="0"/>
                          <a:cs typeface="Times New Roman" panose="02020603050405020304" pitchFamily="18" charset="0"/>
                        </a:rPr>
                        <a:t>Data Transfer Operation</a:t>
                      </a:r>
                    </a:p>
                    <a:p>
                      <a:pPr algn="l"/>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200" b="0" dirty="0">
                          <a:solidFill>
                            <a:schemeClr val="tx1"/>
                          </a:solidFill>
                          <a:latin typeface="Times New Roman" panose="02020603050405020304" pitchFamily="18" charset="0"/>
                          <a:cs typeface="Times New Roman" panose="02020603050405020304" pitchFamily="18" charset="0"/>
                        </a:rPr>
                        <a:t>To</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dirty="0" smtClean="0">
                          <a:solidFill>
                            <a:schemeClr val="tx1"/>
                          </a:solidFill>
                          <a:latin typeface="Times New Roman" panose="02020603050405020304" pitchFamily="18" charset="0"/>
                          <a:cs typeface="Times New Roman" panose="02020603050405020304" pitchFamily="18" charset="0"/>
                        </a:rPr>
                        <a:t>learn different types of data transfer instructions</a:t>
                      </a:r>
                      <a:r>
                        <a:rPr lang="en-US" sz="2200" b="0" baseline="0" dirty="0" smtClean="0">
                          <a:solidFill>
                            <a:schemeClr val="tx1"/>
                          </a:solidFill>
                          <a:latin typeface="Times New Roman" panose="02020603050405020304" pitchFamily="18" charset="0"/>
                          <a:cs typeface="Times New Roman" panose="02020603050405020304" pitchFamily="18" charset="0"/>
                        </a:rPr>
                        <a:t>.</a:t>
                      </a:r>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US" sz="2200" b="0" dirty="0">
                        <a:solidFill>
                          <a:schemeClr val="tx1"/>
                        </a:solidFill>
                        <a:latin typeface="Times New Roman" panose="02020603050405020304" pitchFamily="18" charset="0"/>
                        <a:cs typeface="Times New Roman" panose="02020603050405020304" pitchFamily="18" charset="0"/>
                      </a:endParaRPr>
                    </a:p>
                    <a:p>
                      <a:pPr algn="l"/>
                      <a:r>
                        <a:rPr lang="en-US" sz="2200" b="0" dirty="0" smtClean="0">
                          <a:solidFill>
                            <a:schemeClr val="tx1"/>
                          </a:solidFill>
                          <a:latin typeface="Times New Roman" panose="02020603050405020304" pitchFamily="18" charset="0"/>
                          <a:cs typeface="Times New Roman" panose="02020603050405020304" pitchFamily="18" charset="0"/>
                        </a:rPr>
                        <a:t>CO2</a:t>
                      </a:r>
                      <a:endParaRPr lang="en-US" sz="2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extLst>
              </a:tr>
            </a:tbl>
          </a:graphicData>
        </a:graphic>
      </p:graphicFrame>
      <p:sp>
        <p:nvSpPr>
          <p:cNvPr id="8" name="Date Placeholder 7"/>
          <p:cNvSpPr>
            <a:spLocks noGrp="1"/>
          </p:cNvSpPr>
          <p:nvPr>
            <p:ph type="dt" sz="half" idx="10"/>
          </p:nvPr>
        </p:nvSpPr>
        <p:spPr/>
        <p:txBody>
          <a:bodyPr/>
          <a:lstStyle/>
          <a:p>
            <a:fld id="{B3A39DC0-E4DC-40E1-9BA4-9A0776BD7904}" type="datetime1">
              <a:rPr lang="en-US" smtClean="0"/>
              <a:t>1/13/2022</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82600" y="1219200"/>
            <a:ext cx="8229600" cy="4525963"/>
          </a:xfrm>
        </p:spPr>
        <p:txBody>
          <a:bodyPr/>
          <a:lstStyle/>
          <a:p>
            <a:r>
              <a:rPr lang="en-US" sz="2400" smtClean="0">
                <a:latin typeface="Times New Roman" pitchFamily="18" charset="0"/>
                <a:cs typeface="Times New Roman" pitchFamily="18" charset="0"/>
              </a:rPr>
              <a:t>Basic concept of Digital Logic.</a:t>
            </a:r>
          </a:p>
          <a:p>
            <a:r>
              <a:rPr lang="en-US" sz="2400" smtClean="0">
                <a:latin typeface="Times New Roman" pitchFamily="18" charset="0"/>
                <a:cs typeface="Times New Roman" pitchFamily="18" charset="0"/>
              </a:rPr>
              <a:t>Overview of register set of 8085 microprocessor.</a:t>
            </a:r>
          </a:p>
          <a:p>
            <a:endParaRPr lang="en-US" sz="2200" smtClean="0"/>
          </a:p>
          <a:p>
            <a:endParaRPr lang="en-US" sz="2200" smtClean="0"/>
          </a:p>
        </p:txBody>
      </p:sp>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C283083-4DB5-4505-A492-00DD11DC1933}" type="slidenum">
              <a:rPr lang="en-US"/>
              <a:pPr>
                <a:defRPr/>
              </a:pPr>
              <a:t>25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Prerequisite</a:t>
            </a:r>
          </a:p>
        </p:txBody>
      </p:sp>
      <p:pic>
        <p:nvPicPr>
          <p:cNvPr id="3175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9F7DFB95-7CDC-45AD-98FB-0199F8B2AEC6}" type="datetime1">
              <a:rPr lang="en-US" smtClean="0"/>
              <a:t>1/13/2022</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3ACFD9A-9722-42E0-B26E-04D4FAC8F468}" type="slidenum">
              <a:rPr lang="en-US"/>
              <a:pPr>
                <a:defRPr/>
              </a:pPr>
              <a:t>26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277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838200" y="952500"/>
            <a:ext cx="3979863" cy="492125"/>
          </a:xfrm>
          <a:prstGeom prst="rect">
            <a:avLst/>
          </a:prstGeom>
        </p:spPr>
        <p:txBody>
          <a:bodyPr wrap="none">
            <a:spAutoFit/>
          </a:bodyPr>
          <a:lstStyle/>
          <a:p>
            <a:pPr fontAlgn="auto">
              <a:spcBef>
                <a:spcPts val="0"/>
              </a:spcBef>
              <a:spcAft>
                <a:spcPts val="0"/>
              </a:spcAft>
              <a:defRPr/>
            </a:pPr>
            <a:r>
              <a:rPr lang="en-US" sz="26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2775" name="Rectangle 8"/>
          <p:cNvSpPr>
            <a:spLocks noChangeArrowheads="1"/>
          </p:cNvSpPr>
          <p:nvPr/>
        </p:nvSpPr>
        <p:spPr bwMode="auto">
          <a:xfrm>
            <a:off x="609600" y="1401763"/>
            <a:ext cx="7469188" cy="2062162"/>
          </a:xfrm>
          <a:prstGeom prst="rect">
            <a:avLst/>
          </a:prstGeom>
          <a:noFill/>
          <a:ln w="9525">
            <a:noFill/>
            <a:miter lim="800000"/>
            <a:headEnd/>
            <a:tailEnd/>
          </a:ln>
        </p:spPr>
        <p:txBody>
          <a:bodyPr>
            <a:spAutoFit/>
          </a:bodyPr>
          <a:lstStyle/>
          <a:p>
            <a:pPr marL="285750" indent="-285750" algn="just">
              <a:spcAft>
                <a:spcPts val="2400"/>
              </a:spcAft>
              <a:buFont typeface="Arial" pitchFamily="34" charset="0"/>
              <a:buChar char="•"/>
            </a:pPr>
            <a:r>
              <a:rPr lang="en-US" sz="2200">
                <a:latin typeface="Times New Roman" pitchFamily="18" charset="0"/>
                <a:cs typeface="Times New Roman" pitchFamily="18" charset="0"/>
              </a:rPr>
              <a:t>These instructions move data between registers, or between memory and registers.</a:t>
            </a:r>
          </a:p>
          <a:p>
            <a:pPr marL="285750" indent="-285750" algn="just">
              <a:spcAft>
                <a:spcPts val="2400"/>
              </a:spcAft>
              <a:buFont typeface="Arial" pitchFamily="34" charset="0"/>
              <a:buChar char="•"/>
            </a:pPr>
            <a:r>
              <a:rPr lang="en-US" sz="2200">
                <a:latin typeface="Times New Roman" pitchFamily="18" charset="0"/>
                <a:cs typeface="Times New Roman" pitchFamily="18" charset="0"/>
              </a:rPr>
              <a:t>These instructions copy data from source to destination.</a:t>
            </a:r>
          </a:p>
          <a:p>
            <a:pPr marL="285750" indent="-285750" algn="just">
              <a:spcAft>
                <a:spcPts val="2400"/>
              </a:spcAft>
              <a:buFont typeface="Arial" pitchFamily="34" charset="0"/>
              <a:buChar char="•"/>
            </a:pPr>
            <a:r>
              <a:rPr lang="en-US" sz="2200">
                <a:latin typeface="Times New Roman" pitchFamily="18" charset="0"/>
                <a:cs typeface="Times New Roman" pitchFamily="18" charset="0"/>
              </a:rPr>
              <a:t>While copying, the contents of source are not modified.</a:t>
            </a:r>
          </a:p>
        </p:txBody>
      </p:sp>
      <p:pic>
        <p:nvPicPr>
          <p:cNvPr id="32776" name="Picture 4"/>
          <p:cNvPicPr>
            <a:picLocks noChangeAspect="1" noChangeArrowheads="1"/>
          </p:cNvPicPr>
          <p:nvPr/>
        </p:nvPicPr>
        <p:blipFill>
          <a:blip r:embed="rId3"/>
          <a:srcRect/>
          <a:stretch>
            <a:fillRect/>
          </a:stretch>
        </p:blipFill>
        <p:spPr bwMode="auto">
          <a:xfrm>
            <a:off x="1600200" y="3463925"/>
            <a:ext cx="5486400" cy="3008313"/>
          </a:xfrm>
          <a:prstGeom prst="rect">
            <a:avLst/>
          </a:prstGeom>
          <a:noFill/>
          <a:ln w="9525">
            <a:noFill/>
            <a:miter lim="800000"/>
            <a:headEnd/>
            <a:tailEnd/>
          </a:ln>
        </p:spPr>
      </p:pic>
      <p:sp>
        <p:nvSpPr>
          <p:cNvPr id="9" name="Date Placeholder 8"/>
          <p:cNvSpPr>
            <a:spLocks noGrp="1"/>
          </p:cNvSpPr>
          <p:nvPr>
            <p:ph type="dt" sz="half" idx="10"/>
          </p:nvPr>
        </p:nvSpPr>
        <p:spPr/>
        <p:txBody>
          <a:bodyPr/>
          <a:lstStyle/>
          <a:p>
            <a:fld id="{7250071C-9D94-496B-88B7-966B5C3A1671}" type="datetime1">
              <a:rPr lang="en-US" smtClean="0"/>
              <a:t>1/13/2022</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60818F1-4CA3-4728-B8BB-FC1982F8A406}" type="slidenum">
              <a:rPr lang="en-US"/>
              <a:pPr>
                <a:defRPr/>
              </a:pPr>
              <a:t>27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379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838200" y="952500"/>
            <a:ext cx="3690938"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3799" name="Rectangle 8"/>
          <p:cNvSpPr>
            <a:spLocks noChangeArrowheads="1"/>
          </p:cNvSpPr>
          <p:nvPr/>
        </p:nvSpPr>
        <p:spPr bwMode="auto">
          <a:xfrm>
            <a:off x="609600" y="1401763"/>
            <a:ext cx="7469188" cy="6554787"/>
          </a:xfrm>
          <a:prstGeom prst="rect">
            <a:avLst/>
          </a:prstGeom>
          <a:noFill/>
          <a:ln w="9525">
            <a:noFill/>
            <a:miter lim="800000"/>
            <a:headEnd/>
            <a:tailEnd/>
          </a:ln>
        </p:spPr>
        <p:txBody>
          <a:bodyPr>
            <a:spAutoFit/>
          </a:bodyPr>
          <a:lstStyle/>
          <a:p>
            <a:pPr marL="285750" indent="-285750" algn="just">
              <a:spcAft>
                <a:spcPts val="2400"/>
              </a:spcAft>
              <a:buFont typeface="Arial" pitchFamily="34" charset="0"/>
              <a:buChar char="•"/>
            </a:pPr>
            <a:r>
              <a:rPr lang="en-US" sz="2200">
                <a:latin typeface="Times New Roman" pitchFamily="18" charset="0"/>
                <a:cs typeface="Times New Roman" pitchFamily="18" charset="0"/>
              </a:rPr>
              <a:t>This instruction perform following six operation.</a:t>
            </a:r>
          </a:p>
          <a:p>
            <a:pPr marL="742950" lvl="1" indent="-285750" algn="just">
              <a:spcAft>
                <a:spcPts val="2400"/>
              </a:spcAft>
              <a:buFont typeface="Arial" pitchFamily="34" charset="0"/>
              <a:buChar char="•"/>
            </a:pPr>
            <a:r>
              <a:rPr lang="en-US" sz="2200">
                <a:latin typeface="Times New Roman" pitchFamily="18" charset="0"/>
                <a:cs typeface="Times New Roman" pitchFamily="18" charset="0"/>
              </a:rPr>
              <a:t>Load an 8 bit number in a register.</a:t>
            </a:r>
          </a:p>
          <a:p>
            <a:pPr marL="742950" lvl="1" indent="-285750" algn="just">
              <a:spcAft>
                <a:spcPts val="2400"/>
              </a:spcAft>
              <a:buFont typeface="Arial" pitchFamily="34" charset="0"/>
              <a:buChar char="•"/>
            </a:pPr>
            <a:r>
              <a:rPr lang="en-US" sz="2200">
                <a:latin typeface="Times New Roman" pitchFamily="18" charset="0"/>
                <a:cs typeface="Times New Roman" pitchFamily="18" charset="0"/>
              </a:rPr>
              <a:t>Load 16 bit number in a register pair.</a:t>
            </a:r>
          </a:p>
          <a:p>
            <a:pPr marL="742950" lvl="1" indent="-285750" algn="just">
              <a:spcAft>
                <a:spcPts val="2400"/>
              </a:spcAft>
              <a:buFont typeface="Arial" pitchFamily="34" charset="0"/>
              <a:buChar char="•"/>
            </a:pPr>
            <a:r>
              <a:rPr lang="en-US" sz="2200">
                <a:latin typeface="Times New Roman" pitchFamily="18" charset="0"/>
                <a:cs typeface="Times New Roman" pitchFamily="18" charset="0"/>
              </a:rPr>
              <a:t>Copy from register to register.</a:t>
            </a:r>
          </a:p>
          <a:p>
            <a:pPr marL="742950" lvl="1" indent="-285750" algn="just">
              <a:spcAft>
                <a:spcPts val="2400"/>
              </a:spcAft>
              <a:buFont typeface="Arial" pitchFamily="34" charset="0"/>
              <a:buChar char="•"/>
            </a:pPr>
            <a:r>
              <a:rPr lang="en-US" sz="2200">
                <a:latin typeface="Times New Roman" pitchFamily="18" charset="0"/>
                <a:cs typeface="Times New Roman" pitchFamily="18" charset="0"/>
              </a:rPr>
              <a:t>Copy between register &amp; memory.</a:t>
            </a:r>
          </a:p>
          <a:p>
            <a:pPr marL="742950" lvl="1" indent="-285750" algn="just">
              <a:spcAft>
                <a:spcPts val="2400"/>
              </a:spcAft>
              <a:buFont typeface="Arial" pitchFamily="34" charset="0"/>
              <a:buChar char="•"/>
            </a:pPr>
            <a:r>
              <a:rPr lang="en-US" sz="2200">
                <a:latin typeface="Times New Roman" pitchFamily="18" charset="0"/>
                <a:cs typeface="Times New Roman" pitchFamily="18" charset="0"/>
              </a:rPr>
              <a:t>Copy between I/O &amp; accumulator.</a:t>
            </a:r>
          </a:p>
          <a:p>
            <a:pPr marL="742950" lvl="1" indent="-285750" algn="just">
              <a:spcAft>
                <a:spcPts val="2400"/>
              </a:spcAft>
              <a:buFont typeface="Arial" pitchFamily="34" charset="0"/>
              <a:buChar char="•"/>
            </a:pPr>
            <a:r>
              <a:rPr lang="en-US" sz="2200">
                <a:latin typeface="Times New Roman" pitchFamily="18" charset="0"/>
                <a:cs typeface="Times New Roman" pitchFamily="18" charset="0"/>
              </a:rPr>
              <a:t>Copy between registers &amp; stack memory.</a:t>
            </a:r>
          </a:p>
          <a:p>
            <a:pPr marL="742950" lvl="1" indent="-285750" algn="just">
              <a:spcAft>
                <a:spcPts val="2400"/>
              </a:spcAft>
              <a:buFont typeface="Arial" pitchFamily="34" charset="0"/>
              <a:buChar char="•"/>
            </a:pPr>
            <a:endParaRPr lang="en-US" sz="2400">
              <a:latin typeface="Times New Roman" pitchFamily="18" charset="0"/>
              <a:cs typeface="Times New Roman" pitchFamily="18" charset="0"/>
            </a:endParaRPr>
          </a:p>
          <a:p>
            <a:pPr marL="742950" lvl="1" indent="-285750" algn="just">
              <a:spcAft>
                <a:spcPts val="2400"/>
              </a:spcAft>
              <a:buFont typeface="Arial" pitchFamily="34" charset="0"/>
              <a:buChar char="•"/>
            </a:pPr>
            <a:endParaRPr lang="en-US" sz="2400">
              <a:latin typeface="Times New Roman" pitchFamily="18" charset="0"/>
              <a:cs typeface="Times New Roman" pitchFamily="18" charset="0"/>
            </a:endParaRPr>
          </a:p>
          <a:p>
            <a:pPr marL="742950" lvl="1" indent="-285750" algn="just">
              <a:spcAft>
                <a:spcPts val="2400"/>
              </a:spcAft>
              <a:buFont typeface="Arial" pitchFamily="34" charset="0"/>
              <a:buChar char="•"/>
            </a:pPr>
            <a:endParaRPr lang="en-US" sz="240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fld id="{C63C11E0-3358-4356-823C-BB25C10FDA14}" type="datetime1">
              <a:rPr lang="en-US" smtClean="0"/>
              <a:t>1/13/2022</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AECED71-9C9B-46A6-8B20-732C0CFF4F7B}" type="slidenum">
              <a:rPr lang="en-US"/>
              <a:pPr>
                <a:defRPr/>
              </a:pPr>
              <a:t>28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482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4823" name="Rectangle 8"/>
          <p:cNvSpPr>
            <a:spLocks noChangeArrowheads="1"/>
          </p:cNvSpPr>
          <p:nvPr/>
        </p:nvSpPr>
        <p:spPr bwMode="auto">
          <a:xfrm>
            <a:off x="461963" y="2895600"/>
            <a:ext cx="8224837" cy="3046413"/>
          </a:xfrm>
          <a:prstGeom prst="rect">
            <a:avLst/>
          </a:prstGeom>
          <a:noFill/>
          <a:ln w="9525">
            <a:noFill/>
            <a:miter lim="800000"/>
            <a:headEnd/>
            <a:tailEnd/>
          </a:ln>
        </p:spPr>
        <p:txBody>
          <a:bodyPr>
            <a:spAutoFit/>
          </a:bodyPr>
          <a:lstStyle/>
          <a:p>
            <a:pPr marL="285750" indent="-285750" algn="just">
              <a:spcAft>
                <a:spcPts val="2400"/>
              </a:spcAft>
              <a:buFont typeface="Arial" pitchFamily="34" charset="0"/>
              <a:buChar char="•"/>
            </a:pPr>
            <a:r>
              <a:rPr lang="en-US" sz="2200">
                <a:latin typeface="Times New Roman" pitchFamily="18" charset="0"/>
                <a:cs typeface="Times New Roman" pitchFamily="18" charset="0"/>
              </a:rPr>
              <a:t>This instruction copies the contents of the source register into the destination register. </a:t>
            </a:r>
          </a:p>
          <a:p>
            <a:pPr marL="285750" indent="-285750" algn="just">
              <a:spcAft>
                <a:spcPts val="2400"/>
              </a:spcAft>
              <a:buFont typeface="Arial" pitchFamily="34" charset="0"/>
              <a:buChar char="•"/>
            </a:pPr>
            <a:r>
              <a:rPr lang="en-US" sz="2200">
                <a:latin typeface="Times New Roman" pitchFamily="18" charset="0"/>
                <a:cs typeface="Times New Roman" pitchFamily="18" charset="0"/>
              </a:rPr>
              <a:t>The contents of the source register are not altered.</a:t>
            </a:r>
          </a:p>
          <a:p>
            <a:pPr marL="285750" indent="-285750" algn="just">
              <a:spcAft>
                <a:spcPts val="2400"/>
              </a:spcAft>
              <a:buFont typeface="Arial" pitchFamily="34" charset="0"/>
              <a:buChar char="•"/>
            </a:pPr>
            <a:r>
              <a:rPr lang="en-US" sz="2200">
                <a:latin typeface="Times New Roman" pitchFamily="18" charset="0"/>
                <a:cs typeface="Times New Roman" pitchFamily="18" charset="0"/>
              </a:rPr>
              <a:t>If one of the operands is a memory location, its location is specified by the contents of the HL registers.</a:t>
            </a:r>
          </a:p>
          <a:p>
            <a:pPr marL="285750" indent="-285750" algn="just">
              <a:spcAft>
                <a:spcPts val="2400"/>
              </a:spcAft>
              <a:buFont typeface="Arial" pitchFamily="34" charset="0"/>
              <a:buChar char="•"/>
            </a:pPr>
            <a:r>
              <a:rPr lang="en-US" sz="2200">
                <a:latin typeface="Times New Roman" pitchFamily="18" charset="0"/>
                <a:cs typeface="Times New Roman" pitchFamily="18" charset="0"/>
              </a:rPr>
              <a:t>Example: MOV B, C or MOV B, M.</a:t>
            </a:r>
          </a:p>
        </p:txBody>
      </p:sp>
      <p:graphicFrame>
        <p:nvGraphicFramePr>
          <p:cNvPr id="10" name="Content Placeholder 7"/>
          <p:cNvGraphicFramePr>
            <a:graphicFrameLocks noGrp="1"/>
          </p:cNvGraphicFramePr>
          <p:nvPr>
            <p:ph idx="1"/>
          </p:nvPr>
        </p:nvGraphicFramePr>
        <p:xfrm>
          <a:off x="600075" y="1346200"/>
          <a:ext cx="8229600" cy="1524092"/>
        </p:xfrm>
        <a:graphic>
          <a:graphicData uri="http://schemas.openxmlformats.org/drawingml/2006/table">
            <a:tbl>
              <a:tblPr firstRow="1" bandRow="1">
                <a:tableStyleId>{21E4AEA4-8DFA-4A89-87EB-49C32662AFE0}</a:tableStyleId>
              </a:tblPr>
              <a:tblGrid>
                <a:gridCol w="1594520"/>
                <a:gridCol w="1872208"/>
                <a:gridCol w="4762872"/>
              </a:tblGrid>
              <a:tr h="371023">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43" marB="45743"/>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43" marB="45743"/>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43" marB="45743"/>
                </a:tc>
              </a:tr>
              <a:tr h="914852">
                <a:tc>
                  <a:txBody>
                    <a:bodyPr/>
                    <a:lstStyle/>
                    <a:p>
                      <a:r>
                        <a:rPr lang="en-US" sz="2200" dirty="0" smtClean="0">
                          <a:latin typeface="Times New Roman" panose="02020603050405020304" pitchFamily="18" charset="0"/>
                          <a:cs typeface="Times New Roman" panose="02020603050405020304" pitchFamily="18" charset="0"/>
                        </a:rPr>
                        <a:t>MOV</a:t>
                      </a:r>
                      <a:endParaRPr lang="en-US" sz="2200" dirty="0">
                        <a:latin typeface="Times New Roman" panose="02020603050405020304" pitchFamily="18" charset="0"/>
                        <a:cs typeface="Times New Roman" panose="02020603050405020304" pitchFamily="18" charset="0"/>
                      </a:endParaRPr>
                    </a:p>
                  </a:txBody>
                  <a:tcPr marT="45743" marB="45743"/>
                </a:tc>
                <a:tc>
                  <a:txBody>
                    <a:bodyPr/>
                    <a:lstStyle/>
                    <a:p>
                      <a:r>
                        <a:rPr lang="en-US" sz="2200" dirty="0" smtClean="0">
                          <a:latin typeface="Times New Roman" panose="02020603050405020304" pitchFamily="18" charset="0"/>
                          <a:cs typeface="Times New Roman" panose="02020603050405020304" pitchFamily="18" charset="0"/>
                        </a:rPr>
                        <a:t>Rd, </a:t>
                      </a:r>
                      <a:r>
                        <a:rPr lang="en-US" sz="2200" dirty="0" err="1" smtClean="0">
                          <a:latin typeface="Times New Roman" panose="02020603050405020304" pitchFamily="18" charset="0"/>
                          <a:cs typeface="Times New Roman" panose="02020603050405020304" pitchFamily="18" charset="0"/>
                        </a:rPr>
                        <a:t>Rs</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 </a:t>
                      </a:r>
                      <a:r>
                        <a:rPr lang="en-US" sz="2200" dirty="0" err="1" smtClean="0">
                          <a:latin typeface="Times New Roman" panose="02020603050405020304" pitchFamily="18" charset="0"/>
                          <a:cs typeface="Times New Roman" panose="02020603050405020304" pitchFamily="18" charset="0"/>
                        </a:rPr>
                        <a:t>Rs</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Rd, M</a:t>
                      </a:r>
                      <a:endParaRPr lang="en-US" sz="2200" dirty="0">
                        <a:latin typeface="Times New Roman" panose="02020603050405020304" pitchFamily="18" charset="0"/>
                        <a:cs typeface="Times New Roman" panose="02020603050405020304" pitchFamily="18" charset="0"/>
                      </a:endParaRPr>
                    </a:p>
                  </a:txBody>
                  <a:tcPr marT="45743" marB="45743"/>
                </a:tc>
                <a:tc>
                  <a:txBody>
                    <a:bodyPr/>
                    <a:lstStyle/>
                    <a:p>
                      <a:r>
                        <a:rPr lang="en-US" sz="2200" dirty="0" smtClean="0">
                          <a:latin typeface="Times New Roman" panose="02020603050405020304" pitchFamily="18" charset="0"/>
                          <a:cs typeface="Times New Roman" panose="02020603050405020304" pitchFamily="18" charset="0"/>
                        </a:rPr>
                        <a:t>Copy from source to destination.</a:t>
                      </a:r>
                      <a:endParaRPr lang="en-US" sz="2200" dirty="0">
                        <a:latin typeface="Times New Roman" panose="02020603050405020304" pitchFamily="18" charset="0"/>
                        <a:cs typeface="Times New Roman" panose="02020603050405020304" pitchFamily="18" charset="0"/>
                      </a:endParaRPr>
                    </a:p>
                  </a:txBody>
                  <a:tcPr marT="45743" marB="45743"/>
                </a:tc>
              </a:tr>
            </a:tbl>
          </a:graphicData>
        </a:graphic>
      </p:graphicFrame>
      <p:sp>
        <p:nvSpPr>
          <p:cNvPr id="9" name="Date Placeholder 8"/>
          <p:cNvSpPr>
            <a:spLocks noGrp="1"/>
          </p:cNvSpPr>
          <p:nvPr>
            <p:ph type="dt" sz="half" idx="10"/>
          </p:nvPr>
        </p:nvSpPr>
        <p:spPr/>
        <p:txBody>
          <a:bodyPr/>
          <a:lstStyle/>
          <a:p>
            <a:fld id="{9B05717A-E936-4046-89E1-EB8B97A3083C}" type="datetime1">
              <a:rPr lang="en-US" smtClean="0"/>
              <a:t>1/13/2022</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4CE463EC-6957-4D13-9C62-26B939A05BAD}" type="slidenum">
              <a:rPr lang="en-US"/>
              <a:pPr>
                <a:defRPr/>
              </a:pPr>
              <a:t>29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584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Content Placeholder 7"/>
          <p:cNvGraphicFramePr>
            <a:graphicFrameLocks noGrp="1"/>
          </p:cNvGraphicFramePr>
          <p:nvPr>
            <p:ph idx="1"/>
          </p:nvPr>
        </p:nvGraphicFramePr>
        <p:xfrm>
          <a:off x="414338" y="15240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MVI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dirty="0" smtClean="0">
                          <a:latin typeface="Times New Roman" panose="02020603050405020304" pitchFamily="18" charset="0"/>
                          <a:cs typeface="Times New Roman" panose="02020603050405020304" pitchFamily="18" charset="0"/>
                        </a:rPr>
                        <a:t>Rd,</a:t>
                      </a:r>
                      <a:r>
                        <a:rPr lang="en-US" sz="2200" baseline="0" dirty="0" smtClean="0">
                          <a:latin typeface="Times New Roman" panose="02020603050405020304" pitchFamily="18" charset="0"/>
                          <a:cs typeface="Times New Roman" panose="02020603050405020304" pitchFamily="18" charset="0"/>
                        </a:rPr>
                        <a:t> Data</a:t>
                      </a:r>
                    </a:p>
                    <a:p>
                      <a:r>
                        <a:rPr lang="en-US" sz="2200" baseline="0" dirty="0" smtClean="0">
                          <a:latin typeface="Times New Roman" panose="02020603050405020304" pitchFamily="18" charset="0"/>
                          <a:cs typeface="Times New Roman" panose="02020603050405020304" pitchFamily="18" charset="0"/>
                        </a:rPr>
                        <a:t>M, Data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dirty="0" smtClean="0">
                          <a:latin typeface="Times New Roman" panose="02020603050405020304" pitchFamily="18" charset="0"/>
                          <a:cs typeface="Times New Roman" panose="02020603050405020304" pitchFamily="18" charset="0"/>
                        </a:rPr>
                        <a:t>Move immediate 8-bit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35861" name="Content Placeholder 2"/>
          <p:cNvSpPr txBox="1">
            <a:spLocks/>
          </p:cNvSpPr>
          <p:nvPr/>
        </p:nvSpPr>
        <p:spPr bwMode="auto">
          <a:xfrm>
            <a:off x="414338" y="2954338"/>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8-bit data is stored in the destination register or memory.</a:t>
            </a: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the operand is a memory location, its location is specified by the contents of the H-L registers.</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MVI B, 57H or MVI M, 57H</a:t>
            </a:r>
          </a:p>
        </p:txBody>
      </p:sp>
      <p:sp>
        <p:nvSpPr>
          <p:cNvPr id="9" name="Date Placeholder 8"/>
          <p:cNvSpPr>
            <a:spLocks noGrp="1"/>
          </p:cNvSpPr>
          <p:nvPr>
            <p:ph type="dt" sz="half" idx="10"/>
          </p:nvPr>
        </p:nvSpPr>
        <p:spPr/>
        <p:txBody>
          <a:bodyPr/>
          <a:lstStyle/>
          <a:p>
            <a:fld id="{4C3F3D98-30F0-4D03-8E52-FF2BD879B018}" type="datetime1">
              <a:rPr lang="en-US" smtClean="0"/>
              <a:t>1/13/2022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3962400" cy="4373563"/>
          </a:xfrm>
        </p:spPr>
        <p:txBody>
          <a:bodyPr>
            <a:no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p>
        </p:txBody>
      </p:sp>
      <p:sp>
        <p:nvSpPr>
          <p:cNvPr id="6" name="Date Placeholder 5"/>
          <p:cNvSpPr>
            <a:spLocks noGrp="1"/>
          </p:cNvSpPr>
          <p:nvPr>
            <p:ph type="dt" sz="half" idx="10"/>
          </p:nvPr>
        </p:nvSpPr>
        <p:spPr/>
        <p:txBody>
          <a:bodyPr/>
          <a:lstStyle/>
          <a:p>
            <a:fld id="{7AC27501-7297-427C-AA07-4B998CB58D6C}" type="datetime1">
              <a:rPr lang="en-US" smtClean="0"/>
              <a:t>1/13/2022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Evaluation Scheme</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2"/>
          <p:cNvSpPr txBox="1">
            <a:spLocks/>
          </p:cNvSpPr>
          <p:nvPr/>
        </p:nvSpPr>
        <p:spPr>
          <a:xfrm>
            <a:off x="4724400" y="1334293"/>
            <a:ext cx="39624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p>
        </p:txBody>
      </p:sp>
      <p:pic>
        <p:nvPicPr>
          <p:cNvPr id="12" name="Picture 8" descr="Untitled.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 xmlns:a16="http://schemas.microsoft.com/office/drawing/2014/main" id="{DD24A2E3-50DC-4C4D-A4E6-120D40D22C2E}"/>
              </a:ext>
            </a:extLst>
          </p:cNvPr>
          <p:cNvPicPr>
            <a:picLocks noChangeAspect="1"/>
          </p:cNvPicPr>
          <p:nvPr/>
        </p:nvPicPr>
        <p:blipFill>
          <a:blip r:embed="rId5"/>
          <a:stretch>
            <a:fillRect/>
          </a:stretch>
        </p:blipFill>
        <p:spPr>
          <a:xfrm>
            <a:off x="381000" y="990601"/>
            <a:ext cx="8382000" cy="5289478"/>
          </a:xfrm>
          <a:prstGeom prst="rect">
            <a:avLst/>
          </a:prstGeom>
        </p:spPr>
      </p:pic>
      <p:sp>
        <p:nvSpPr>
          <p:cNvPr id="13" name="Footer Placeholder 9">
            <a:extLst>
              <a:ext uri="{FF2B5EF4-FFF2-40B4-BE49-F238E27FC236}">
                <a16:creationId xmlns="" xmlns:a16="http://schemas.microsoft.com/office/drawing/2014/main" id="{06D0A792-0535-4D8E-BDB9-5D324D69A981}"/>
              </a:ext>
            </a:extLst>
          </p:cNvPr>
          <p:cNvSpPr>
            <a:spLocks noGrp="1"/>
          </p:cNvSpPr>
          <p:nvPr>
            <p:ph type="ftr" sz="quarter" idx="11"/>
          </p:nvPr>
        </p:nvSpPr>
        <p:spPr>
          <a:xfrm>
            <a:off x="2514600" y="6356350"/>
            <a:ext cx="5029200" cy="365125"/>
          </a:xfrm>
        </p:spPr>
        <p:txBody>
          <a:bodyPr/>
          <a:lstStyle/>
          <a:p>
            <a:r>
              <a:rPr lang="en-US" smtClean="0">
                <a:latin typeface="Times New Roman" panose="02020603050405020304" pitchFamily="18" charset="0"/>
                <a:cs typeface="Times New Roman" panose="02020603050405020304" pitchFamily="18" charset="0"/>
              </a:rPr>
              <a:t>KANIKA              Microprocessor                  UNIT- 2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61433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67DDF7C-7BEC-454D-8EE6-D39949FAF89A}" type="slidenum">
              <a:rPr lang="en-US"/>
              <a:pPr>
                <a:defRPr/>
              </a:pPr>
              <a:t>30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686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853360"/>
        </p:xfrm>
        <a:graphic>
          <a:graphicData uri="http://schemas.openxmlformats.org/drawingml/2006/table">
            <a:tbl>
              <a:tblPr firstRow="1" bandRow="1">
                <a:tableStyleId>{21E4AEA4-8DFA-4A89-87EB-49C32662AFE0}</a:tableStyleId>
              </a:tblPr>
              <a:tblGrid>
                <a:gridCol w="1594520"/>
                <a:gridCol w="1872208"/>
                <a:gridCol w="4762872"/>
              </a:tblGrid>
              <a:tr h="370681">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00" marB="45700"/>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00" marB="45700"/>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00" marB="45700"/>
                </a:tc>
              </a:tr>
              <a:tr h="370681">
                <a:tc>
                  <a:txBody>
                    <a:bodyPr/>
                    <a:lstStyle/>
                    <a:p>
                      <a:r>
                        <a:rPr lang="en-US" sz="2200" dirty="0" smtClean="0">
                          <a:latin typeface="Times New Roman" panose="02020603050405020304" pitchFamily="18" charset="0"/>
                          <a:cs typeface="Times New Roman" panose="02020603050405020304" pitchFamily="18" charset="0"/>
                        </a:rPr>
                        <a:t>LDA</a:t>
                      </a:r>
                      <a:endParaRPr lang="en-US" sz="2200" dirty="0">
                        <a:latin typeface="Times New Roman" panose="02020603050405020304" pitchFamily="18" charset="0"/>
                        <a:cs typeface="Times New Roman" panose="02020603050405020304" pitchFamily="18" charset="0"/>
                      </a:endParaRPr>
                    </a:p>
                  </a:txBody>
                  <a:tcPr marT="45700" marB="45700"/>
                </a:tc>
                <a:tc>
                  <a:txBody>
                    <a:bodyPr/>
                    <a:lstStyle/>
                    <a:p>
                      <a:r>
                        <a:rPr lang="en-US" sz="2200" dirty="0" smtClean="0">
                          <a:latin typeface="Times New Roman" panose="02020603050405020304" pitchFamily="18" charset="0"/>
                          <a:cs typeface="Times New Roman" panose="02020603050405020304" pitchFamily="18" charset="0"/>
                        </a:rPr>
                        <a:t>16-bit address</a:t>
                      </a:r>
                      <a:endParaRPr lang="en-US" sz="2200" dirty="0">
                        <a:latin typeface="Times New Roman" panose="02020603050405020304" pitchFamily="18" charset="0"/>
                        <a:cs typeface="Times New Roman" panose="02020603050405020304" pitchFamily="18" charset="0"/>
                      </a:endParaRPr>
                    </a:p>
                  </a:txBody>
                  <a:tcPr marT="45700" marB="45700"/>
                </a:tc>
                <a:tc>
                  <a:txBody>
                    <a:bodyPr/>
                    <a:lstStyle/>
                    <a:p>
                      <a:r>
                        <a:rPr lang="en-US" sz="2200" dirty="0" smtClean="0">
                          <a:latin typeface="Times New Roman" panose="02020603050405020304" pitchFamily="18" charset="0"/>
                          <a:cs typeface="Times New Roman" panose="02020603050405020304" pitchFamily="18" charset="0"/>
                        </a:rPr>
                        <a:t>Load</a:t>
                      </a:r>
                      <a:r>
                        <a:rPr lang="en-US" sz="2200" baseline="0" dirty="0" smtClean="0">
                          <a:latin typeface="Times New Roman" panose="02020603050405020304" pitchFamily="18" charset="0"/>
                          <a:cs typeface="Times New Roman" panose="02020603050405020304" pitchFamily="18" charset="0"/>
                        </a:rPr>
                        <a:t> Accumulator</a:t>
                      </a:r>
                      <a:endParaRPr lang="en-US" sz="2200" dirty="0">
                        <a:latin typeface="Times New Roman" panose="02020603050405020304" pitchFamily="18" charset="0"/>
                        <a:cs typeface="Times New Roman" panose="02020603050405020304" pitchFamily="18" charset="0"/>
                      </a:endParaRPr>
                    </a:p>
                  </a:txBody>
                  <a:tcPr marT="45700" marB="45700"/>
                </a:tc>
              </a:tr>
            </a:tbl>
          </a:graphicData>
        </a:graphic>
      </p:graphicFrame>
      <p:sp>
        <p:nvSpPr>
          <p:cNvPr id="36885" name="Content Placeholder 2"/>
          <p:cNvSpPr txBox="1">
            <a:spLocks/>
          </p:cNvSpPr>
          <p:nvPr/>
        </p:nvSpPr>
        <p:spPr bwMode="auto">
          <a:xfrm>
            <a:off x="457200" y="3213100"/>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a memory location, specified by a 16-bit address in the operand, are copied to the accumulator.</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the source are not altered.</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LDA 2034H</a:t>
            </a:r>
          </a:p>
        </p:txBody>
      </p:sp>
      <p:sp>
        <p:nvSpPr>
          <p:cNvPr id="10" name="Date Placeholder 9"/>
          <p:cNvSpPr>
            <a:spLocks noGrp="1"/>
          </p:cNvSpPr>
          <p:nvPr>
            <p:ph type="dt" sz="half" idx="10"/>
          </p:nvPr>
        </p:nvSpPr>
        <p:spPr/>
        <p:txBody>
          <a:bodyPr/>
          <a:lstStyle/>
          <a:p>
            <a:fld id="{5EA7FBFA-1000-4125-A749-C423FC9BB4BA}" type="datetime1">
              <a:rPr lang="en-US" smtClean="0"/>
              <a:t>1/13/2022</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F347159-A6B5-4EC9-9384-EE298904EE0C}" type="slidenum">
              <a:rPr lang="en-US"/>
              <a:pPr>
                <a:defRPr/>
              </a:pPr>
              <a:t>31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789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65138" y="614363"/>
            <a:ext cx="3690937"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Content Placeholder 7"/>
          <p:cNvGraphicFramePr>
            <a:graphicFrameLocks noGrp="1"/>
          </p:cNvGraphicFramePr>
          <p:nvPr>
            <p:ph idx="1"/>
          </p:nvPr>
        </p:nvGraphicFramePr>
        <p:xfrm>
          <a:off x="519113" y="1055688"/>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LDAX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dirty="0" smtClean="0">
                          <a:latin typeface="Times New Roman" panose="02020603050405020304" pitchFamily="18" charset="0"/>
                          <a:cs typeface="Times New Roman" panose="02020603050405020304" pitchFamily="18" charset="0"/>
                        </a:rPr>
                        <a:t>B/D Register Pair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Load accumulator indirect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 name="Content Placeholder 2"/>
          <p:cNvSpPr txBox="1">
            <a:spLocks/>
          </p:cNvSpPr>
          <p:nvPr/>
        </p:nvSpPr>
        <p:spPr bwMode="auto">
          <a:xfrm>
            <a:off x="101600" y="2217738"/>
            <a:ext cx="8686800" cy="22860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the designated register pair point to a memory location. This instruction copies the contents of that memory location into the accumulator. The contents of either the register pair or the memory location are not altered.</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LDAX B</a:t>
            </a:r>
          </a:p>
        </p:txBody>
      </p:sp>
      <p:graphicFrame>
        <p:nvGraphicFramePr>
          <p:cNvPr id="10" name="Table 9"/>
          <p:cNvGraphicFramePr>
            <a:graphicFrameLocks noGrp="1"/>
          </p:cNvGraphicFramePr>
          <p:nvPr/>
        </p:nvGraphicFramePr>
        <p:xfrm>
          <a:off x="4179888" y="4440238"/>
          <a:ext cx="1752600" cy="148336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graphicFrame>
        <p:nvGraphicFramePr>
          <p:cNvPr id="13" name="Table 12"/>
          <p:cNvGraphicFramePr>
            <a:graphicFrameLocks noGrp="1"/>
          </p:cNvGraphicFramePr>
          <p:nvPr/>
        </p:nvGraphicFramePr>
        <p:xfrm>
          <a:off x="7469188" y="3281363"/>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4" name="TextBox 13"/>
          <p:cNvSpPr txBox="1">
            <a:spLocks noChangeArrowheads="1"/>
          </p:cNvSpPr>
          <p:nvPr/>
        </p:nvSpPr>
        <p:spPr bwMode="auto">
          <a:xfrm>
            <a:off x="6705600" y="5867400"/>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5" name="TextBox 14"/>
          <p:cNvSpPr txBox="1">
            <a:spLocks noChangeArrowheads="1"/>
          </p:cNvSpPr>
          <p:nvPr/>
        </p:nvSpPr>
        <p:spPr bwMode="auto">
          <a:xfrm>
            <a:off x="6781800" y="3248025"/>
            <a:ext cx="1219200" cy="368300"/>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7" name="TextBox 16"/>
          <p:cNvSpPr txBox="1">
            <a:spLocks noChangeArrowheads="1"/>
          </p:cNvSpPr>
          <p:nvPr/>
        </p:nvSpPr>
        <p:spPr bwMode="auto">
          <a:xfrm>
            <a:off x="4402138" y="4786313"/>
            <a:ext cx="577850" cy="369887"/>
          </a:xfrm>
          <a:prstGeom prst="rect">
            <a:avLst/>
          </a:prstGeom>
          <a:noFill/>
          <a:ln w="9525">
            <a:noFill/>
            <a:miter lim="800000"/>
            <a:headEnd/>
            <a:tailEnd/>
          </a:ln>
        </p:spPr>
        <p:txBody>
          <a:bodyPr>
            <a:spAutoFit/>
          </a:bodyPr>
          <a:lstStyle/>
          <a:p>
            <a:r>
              <a:rPr lang="en-US">
                <a:latin typeface="Calibri" pitchFamily="34" charset="0"/>
              </a:rPr>
              <a:t>=2A</a:t>
            </a:r>
          </a:p>
        </p:txBody>
      </p:sp>
      <p:sp>
        <p:nvSpPr>
          <p:cNvPr id="20" name="TextBox 19"/>
          <p:cNvSpPr txBox="1">
            <a:spLocks noChangeArrowheads="1"/>
          </p:cNvSpPr>
          <p:nvPr/>
        </p:nvSpPr>
        <p:spPr bwMode="auto">
          <a:xfrm>
            <a:off x="6705600" y="4772025"/>
            <a:ext cx="1219200" cy="368300"/>
          </a:xfrm>
          <a:prstGeom prst="rect">
            <a:avLst/>
          </a:prstGeom>
          <a:noFill/>
          <a:ln w="9525">
            <a:noFill/>
            <a:miter lim="800000"/>
            <a:headEnd/>
            <a:tailEnd/>
          </a:ln>
        </p:spPr>
        <p:txBody>
          <a:bodyPr>
            <a:spAutoFit/>
          </a:bodyPr>
          <a:lstStyle/>
          <a:p>
            <a:r>
              <a:rPr lang="en-US">
                <a:latin typeface="Calibri" pitchFamily="34" charset="0"/>
              </a:rPr>
              <a:t>2A50H</a:t>
            </a:r>
          </a:p>
        </p:txBody>
      </p:sp>
      <p:sp>
        <p:nvSpPr>
          <p:cNvPr id="21" name="TextBox 20"/>
          <p:cNvSpPr txBox="1">
            <a:spLocks noChangeArrowheads="1"/>
          </p:cNvSpPr>
          <p:nvPr/>
        </p:nvSpPr>
        <p:spPr bwMode="auto">
          <a:xfrm>
            <a:off x="7891463" y="4772025"/>
            <a:ext cx="577850" cy="368300"/>
          </a:xfrm>
          <a:prstGeom prst="rect">
            <a:avLst/>
          </a:prstGeom>
          <a:noFill/>
          <a:ln w="9525">
            <a:noFill/>
            <a:miter lim="800000"/>
            <a:headEnd/>
            <a:tailEnd/>
          </a:ln>
        </p:spPr>
        <p:txBody>
          <a:bodyPr>
            <a:spAutoFit/>
          </a:bodyPr>
          <a:lstStyle/>
          <a:p>
            <a:r>
              <a:rPr lang="en-US">
                <a:latin typeface="Calibri" pitchFamily="34" charset="0"/>
              </a:rPr>
              <a:t>C2</a:t>
            </a:r>
          </a:p>
        </p:txBody>
      </p:sp>
      <p:sp>
        <p:nvSpPr>
          <p:cNvPr id="22" name="TextBox 21"/>
          <p:cNvSpPr txBox="1">
            <a:spLocks noChangeArrowheads="1"/>
          </p:cNvSpPr>
          <p:nvPr/>
        </p:nvSpPr>
        <p:spPr bwMode="auto">
          <a:xfrm>
            <a:off x="5257800" y="4806950"/>
            <a:ext cx="577850" cy="368300"/>
          </a:xfrm>
          <a:prstGeom prst="rect">
            <a:avLst/>
          </a:prstGeom>
          <a:noFill/>
          <a:ln w="9525">
            <a:noFill/>
            <a:miter lim="800000"/>
            <a:headEnd/>
            <a:tailEnd/>
          </a:ln>
        </p:spPr>
        <p:txBody>
          <a:bodyPr>
            <a:spAutoFit/>
          </a:bodyPr>
          <a:lstStyle/>
          <a:p>
            <a:r>
              <a:rPr lang="en-US">
                <a:latin typeface="Calibri" pitchFamily="34" charset="0"/>
              </a:rPr>
              <a:t>=50</a:t>
            </a:r>
          </a:p>
        </p:txBody>
      </p:sp>
      <p:sp>
        <p:nvSpPr>
          <p:cNvPr id="23" name="Curved Down Arrow 22"/>
          <p:cNvSpPr/>
          <p:nvPr/>
        </p:nvSpPr>
        <p:spPr>
          <a:xfrm rot="471109" flipH="1">
            <a:off x="4462463" y="3756025"/>
            <a:ext cx="3452812" cy="9842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5" name="TextBox 24"/>
          <p:cNvSpPr txBox="1">
            <a:spLocks noChangeArrowheads="1"/>
          </p:cNvSpPr>
          <p:nvPr/>
        </p:nvSpPr>
        <p:spPr bwMode="auto">
          <a:xfrm>
            <a:off x="4387850" y="4437063"/>
            <a:ext cx="576263"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=C2</a:t>
            </a:r>
          </a:p>
        </p:txBody>
      </p:sp>
      <p:sp>
        <p:nvSpPr>
          <p:cNvPr id="27" name="Right Arrow 26"/>
          <p:cNvSpPr/>
          <p:nvPr/>
        </p:nvSpPr>
        <p:spPr>
          <a:xfrm>
            <a:off x="6096000" y="4906963"/>
            <a:ext cx="609600" cy="16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Date Placeholder 23"/>
          <p:cNvSpPr>
            <a:spLocks noGrp="1"/>
          </p:cNvSpPr>
          <p:nvPr>
            <p:ph type="dt" sz="half" idx="10"/>
          </p:nvPr>
        </p:nvSpPr>
        <p:spPr/>
        <p:txBody>
          <a:bodyPr/>
          <a:lstStyle/>
          <a:p>
            <a:fld id="{088CD5A9-EFA5-4A08-B5D9-322FAE9B2DAA}"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7" grpId="0"/>
      <p:bldP spid="20" grpId="0"/>
      <p:bldP spid="21" grpId="0"/>
      <p:bldP spid="22" grpId="0"/>
      <p:bldP spid="23" grpId="0" animBg="1"/>
      <p:bldP spid="25" grpId="0"/>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E607CE1-96C8-4F6A-ABBF-5AC93DEC15EB}" type="slidenum">
              <a:rPr lang="en-US"/>
              <a:pPr>
                <a:defRPr/>
              </a:pPr>
              <a:t>32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891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849313"/>
            <a:ext cx="3690938"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764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LXI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dirty="0" smtClean="0">
                          <a:latin typeface="Times New Roman" panose="02020603050405020304" pitchFamily="18" charset="0"/>
                          <a:cs typeface="Times New Roman" panose="02020603050405020304" pitchFamily="18" charset="0"/>
                        </a:rPr>
                        <a:t>Reg.</a:t>
                      </a:r>
                      <a:r>
                        <a:rPr lang="en-US" sz="2200" baseline="0" dirty="0" smtClean="0">
                          <a:latin typeface="Times New Roman" panose="02020603050405020304" pitchFamily="18" charset="0"/>
                          <a:cs typeface="Times New Roman" panose="02020603050405020304" pitchFamily="18" charset="0"/>
                        </a:rPr>
                        <a:t> pair, 16-bit data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Load register pair immediate</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38933" name="Content Placeholder 2"/>
          <p:cNvSpPr txBox="1">
            <a:spLocks/>
          </p:cNvSpPr>
          <p:nvPr/>
        </p:nvSpPr>
        <p:spPr bwMode="auto">
          <a:xfrm>
            <a:off x="457200" y="3213100"/>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This instruction loads 16-bit data in the register pair.</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LXI H, 2034 H</a:t>
            </a:r>
          </a:p>
        </p:txBody>
      </p:sp>
      <p:sp>
        <p:nvSpPr>
          <p:cNvPr id="10" name="Date Placeholder 9"/>
          <p:cNvSpPr>
            <a:spLocks noGrp="1"/>
          </p:cNvSpPr>
          <p:nvPr>
            <p:ph type="dt" sz="half" idx="10"/>
          </p:nvPr>
        </p:nvSpPr>
        <p:spPr/>
        <p:txBody>
          <a:bodyPr/>
          <a:lstStyle/>
          <a:p>
            <a:fld id="{C73C61C9-86BF-46D4-B776-BFB4B5EE9C6B}" type="datetime1">
              <a:rPr lang="en-US" smtClean="0"/>
              <a:t>1/13/2022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551BE3C-10F4-4A60-B5CA-157681A33654}" type="slidenum">
              <a:rPr lang="en-US"/>
              <a:pPr>
                <a:defRPr/>
              </a:pPr>
              <a:t>33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3994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706438"/>
            <a:ext cx="3690938"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74663" y="1220788"/>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LHLD</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Load H-L registers direct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bwMode="auto">
          <a:xfrm>
            <a:off x="292100" y="2373313"/>
            <a:ext cx="8105775"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This instruction copies the contents of memory location pointed out by 16-bit address into register L. It copies the contents of next memory location into register H.</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LHLD 2000 H</a:t>
            </a:r>
          </a:p>
        </p:txBody>
      </p:sp>
      <p:graphicFrame>
        <p:nvGraphicFramePr>
          <p:cNvPr id="11" name="Table 10"/>
          <p:cNvGraphicFramePr>
            <a:graphicFrameLocks noGrp="1"/>
          </p:cNvGraphicFramePr>
          <p:nvPr/>
        </p:nvGraphicFramePr>
        <p:xfrm>
          <a:off x="4152900" y="3717925"/>
          <a:ext cx="1752600" cy="148336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graphicFrame>
        <p:nvGraphicFramePr>
          <p:cNvPr id="12" name="Table 11"/>
          <p:cNvGraphicFramePr>
            <a:graphicFrameLocks noGrp="1"/>
          </p:cNvGraphicFramePr>
          <p:nvPr/>
        </p:nvGraphicFramePr>
        <p:xfrm>
          <a:off x="7469188" y="3281363"/>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6705600" y="5867400"/>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6781800" y="3248025"/>
            <a:ext cx="1219200" cy="368300"/>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6705600" y="5159375"/>
            <a:ext cx="1219200" cy="369888"/>
          </a:xfrm>
          <a:prstGeom prst="rect">
            <a:avLst/>
          </a:prstGeom>
          <a:noFill/>
          <a:ln w="9525">
            <a:noFill/>
            <a:miter lim="800000"/>
            <a:headEnd/>
            <a:tailEnd/>
          </a:ln>
        </p:spPr>
        <p:txBody>
          <a:bodyPr>
            <a:spAutoFit/>
          </a:bodyPr>
          <a:lstStyle/>
          <a:p>
            <a:r>
              <a:rPr lang="en-US">
                <a:latin typeface="Calibri" pitchFamily="34" charset="0"/>
              </a:rPr>
              <a:t>2000H</a:t>
            </a:r>
          </a:p>
        </p:txBody>
      </p:sp>
      <p:sp>
        <p:nvSpPr>
          <p:cNvPr id="16" name="TextBox 15"/>
          <p:cNvSpPr txBox="1">
            <a:spLocks noChangeArrowheads="1"/>
          </p:cNvSpPr>
          <p:nvPr/>
        </p:nvSpPr>
        <p:spPr bwMode="auto">
          <a:xfrm>
            <a:off x="4344988" y="4821238"/>
            <a:ext cx="577850" cy="368300"/>
          </a:xfrm>
          <a:prstGeom prst="rect">
            <a:avLst/>
          </a:prstGeom>
          <a:noFill/>
          <a:ln w="9525">
            <a:noFill/>
            <a:miter lim="800000"/>
            <a:headEnd/>
            <a:tailEnd/>
          </a:ln>
        </p:spPr>
        <p:txBody>
          <a:bodyPr>
            <a:spAutoFit/>
          </a:bodyPr>
          <a:lstStyle/>
          <a:p>
            <a:r>
              <a:rPr lang="en-US">
                <a:latin typeface="Calibri" pitchFamily="34" charset="0"/>
              </a:rPr>
              <a:t>=2A</a:t>
            </a:r>
          </a:p>
        </p:txBody>
      </p:sp>
      <p:sp>
        <p:nvSpPr>
          <p:cNvPr id="18" name="TextBox 17"/>
          <p:cNvSpPr txBox="1">
            <a:spLocks noChangeArrowheads="1"/>
          </p:cNvSpPr>
          <p:nvPr/>
        </p:nvSpPr>
        <p:spPr bwMode="auto">
          <a:xfrm>
            <a:off x="7891463" y="5148263"/>
            <a:ext cx="577850" cy="369887"/>
          </a:xfrm>
          <a:prstGeom prst="rect">
            <a:avLst/>
          </a:prstGeom>
          <a:noFill/>
          <a:ln w="9525">
            <a:noFill/>
            <a:miter lim="800000"/>
            <a:headEnd/>
            <a:tailEnd/>
          </a:ln>
        </p:spPr>
        <p:txBody>
          <a:bodyPr>
            <a:spAutoFit/>
          </a:bodyPr>
          <a:lstStyle/>
          <a:p>
            <a:r>
              <a:rPr lang="en-US">
                <a:latin typeface="Calibri" pitchFamily="34" charset="0"/>
              </a:rPr>
              <a:t>50</a:t>
            </a:r>
          </a:p>
        </p:txBody>
      </p:sp>
      <p:sp>
        <p:nvSpPr>
          <p:cNvPr id="19" name="TextBox 18"/>
          <p:cNvSpPr txBox="1">
            <a:spLocks noChangeArrowheads="1"/>
          </p:cNvSpPr>
          <p:nvPr/>
        </p:nvSpPr>
        <p:spPr bwMode="auto">
          <a:xfrm>
            <a:off x="6705600" y="4424363"/>
            <a:ext cx="1219200" cy="368300"/>
          </a:xfrm>
          <a:prstGeom prst="rect">
            <a:avLst/>
          </a:prstGeom>
          <a:noFill/>
          <a:ln w="9525">
            <a:noFill/>
            <a:miter lim="800000"/>
            <a:headEnd/>
            <a:tailEnd/>
          </a:ln>
        </p:spPr>
        <p:txBody>
          <a:bodyPr>
            <a:spAutoFit/>
          </a:bodyPr>
          <a:lstStyle/>
          <a:p>
            <a:r>
              <a:rPr lang="en-US">
                <a:latin typeface="Calibri" pitchFamily="34" charset="0"/>
              </a:rPr>
              <a:t>2002H</a:t>
            </a:r>
          </a:p>
        </p:txBody>
      </p:sp>
      <p:sp>
        <p:nvSpPr>
          <p:cNvPr id="20" name="TextBox 19"/>
          <p:cNvSpPr txBox="1">
            <a:spLocks noChangeArrowheads="1"/>
          </p:cNvSpPr>
          <p:nvPr/>
        </p:nvSpPr>
        <p:spPr bwMode="auto">
          <a:xfrm>
            <a:off x="6705600" y="4772025"/>
            <a:ext cx="1219200" cy="368300"/>
          </a:xfrm>
          <a:prstGeom prst="rect">
            <a:avLst/>
          </a:prstGeom>
          <a:noFill/>
          <a:ln w="9525">
            <a:noFill/>
            <a:miter lim="800000"/>
            <a:headEnd/>
            <a:tailEnd/>
          </a:ln>
        </p:spPr>
        <p:txBody>
          <a:bodyPr>
            <a:spAutoFit/>
          </a:bodyPr>
          <a:lstStyle/>
          <a:p>
            <a:r>
              <a:rPr lang="en-US">
                <a:latin typeface="Calibri" pitchFamily="34" charset="0"/>
              </a:rPr>
              <a:t>2001H</a:t>
            </a:r>
          </a:p>
        </p:txBody>
      </p:sp>
      <p:sp>
        <p:nvSpPr>
          <p:cNvPr id="21" name="TextBox 20"/>
          <p:cNvSpPr txBox="1">
            <a:spLocks noChangeArrowheads="1"/>
          </p:cNvSpPr>
          <p:nvPr/>
        </p:nvSpPr>
        <p:spPr bwMode="auto">
          <a:xfrm>
            <a:off x="7891463" y="4772025"/>
            <a:ext cx="577850" cy="368300"/>
          </a:xfrm>
          <a:prstGeom prst="rect">
            <a:avLst/>
          </a:prstGeom>
          <a:noFill/>
          <a:ln w="9525">
            <a:noFill/>
            <a:miter lim="800000"/>
            <a:headEnd/>
            <a:tailEnd/>
          </a:ln>
        </p:spPr>
        <p:txBody>
          <a:bodyPr>
            <a:spAutoFit/>
          </a:bodyPr>
          <a:lstStyle/>
          <a:p>
            <a:r>
              <a:rPr lang="en-US">
                <a:latin typeface="Calibri" pitchFamily="34" charset="0"/>
              </a:rPr>
              <a:t>2A</a:t>
            </a:r>
          </a:p>
        </p:txBody>
      </p:sp>
      <p:sp>
        <p:nvSpPr>
          <p:cNvPr id="22" name="TextBox 21"/>
          <p:cNvSpPr txBox="1">
            <a:spLocks noChangeArrowheads="1"/>
          </p:cNvSpPr>
          <p:nvPr/>
        </p:nvSpPr>
        <p:spPr bwMode="auto">
          <a:xfrm>
            <a:off x="5191125" y="4821238"/>
            <a:ext cx="577850" cy="368300"/>
          </a:xfrm>
          <a:prstGeom prst="rect">
            <a:avLst/>
          </a:prstGeom>
          <a:noFill/>
          <a:ln w="9525">
            <a:noFill/>
            <a:miter lim="800000"/>
            <a:headEnd/>
            <a:tailEnd/>
          </a:ln>
        </p:spPr>
        <p:txBody>
          <a:bodyPr>
            <a:spAutoFit/>
          </a:bodyPr>
          <a:lstStyle/>
          <a:p>
            <a:r>
              <a:rPr lang="en-US">
                <a:latin typeface="Calibri" pitchFamily="34" charset="0"/>
              </a:rPr>
              <a:t>=50</a:t>
            </a:r>
          </a:p>
        </p:txBody>
      </p:sp>
      <p:sp>
        <p:nvSpPr>
          <p:cNvPr id="2" name="Curved Down Arrow 1"/>
          <p:cNvSpPr/>
          <p:nvPr/>
        </p:nvSpPr>
        <p:spPr>
          <a:xfrm flipH="1">
            <a:off x="4448175" y="3929063"/>
            <a:ext cx="3454400" cy="9842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4" name="Curved Down Arrow 23"/>
          <p:cNvSpPr/>
          <p:nvPr/>
        </p:nvSpPr>
        <p:spPr>
          <a:xfrm rot="432401" flipH="1" flipV="1">
            <a:off x="5145088" y="5259388"/>
            <a:ext cx="2700337" cy="9207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3" name="Date Placeholder 22"/>
          <p:cNvSpPr>
            <a:spLocks noGrp="1"/>
          </p:cNvSpPr>
          <p:nvPr>
            <p:ph type="dt" sz="half" idx="10"/>
          </p:nvPr>
        </p:nvSpPr>
        <p:spPr/>
        <p:txBody>
          <a:bodyPr/>
          <a:lstStyle/>
          <a:p>
            <a:fld id="{8FDDAA18-B58B-44A1-8819-5AEC66CAA398}"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1000"/>
                                        <p:tgtEl>
                                          <p:spTgt spid="22"/>
                                        </p:tgtEl>
                                      </p:cBhvr>
                                    </p:animEffect>
                                    <p:anim calcmode="lin" valueType="num">
                                      <p:cBhvr>
                                        <p:cTn id="90" dur="1000" fill="hold"/>
                                        <p:tgtEl>
                                          <p:spTgt spid="22"/>
                                        </p:tgtEl>
                                        <p:attrNameLst>
                                          <p:attrName>ppt_x</p:attrName>
                                        </p:attrNameLst>
                                      </p:cBhvr>
                                      <p:tavLst>
                                        <p:tav tm="0">
                                          <p:val>
                                            <p:strVal val="#ppt_x"/>
                                          </p:val>
                                        </p:tav>
                                        <p:tav tm="100000">
                                          <p:val>
                                            <p:strVal val="#ppt_x"/>
                                          </p:val>
                                        </p:tav>
                                      </p:tavLst>
                                    </p:anim>
                                    <p:anim calcmode="lin" valueType="num">
                                      <p:cBhvr>
                                        <p:cTn id="9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fade">
                                      <p:cBhvr>
                                        <p:cTn id="96" dur="1000"/>
                                        <p:tgtEl>
                                          <p:spTgt spid="2"/>
                                        </p:tgtEl>
                                      </p:cBhvr>
                                    </p:animEffect>
                                    <p:anim calcmode="lin" valueType="num">
                                      <p:cBhvr>
                                        <p:cTn id="97" dur="1000" fill="hold"/>
                                        <p:tgtEl>
                                          <p:spTgt spid="2"/>
                                        </p:tgtEl>
                                        <p:attrNameLst>
                                          <p:attrName>ppt_x</p:attrName>
                                        </p:attrNameLst>
                                      </p:cBhvr>
                                      <p:tavLst>
                                        <p:tav tm="0">
                                          <p:val>
                                            <p:strVal val="#ppt_x"/>
                                          </p:val>
                                        </p:tav>
                                        <p:tav tm="100000">
                                          <p:val>
                                            <p:strVal val="#ppt_x"/>
                                          </p:val>
                                        </p:tav>
                                      </p:tavLst>
                                    </p:anim>
                                    <p:anim calcmode="lin" valueType="num">
                                      <p:cBhvr>
                                        <p:cTn id="9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6"/>
                                        </p:tgtEl>
                                        <p:attrNameLst>
                                          <p:attrName>style.visibility</p:attrName>
                                        </p:attrNameLst>
                                      </p:cBhvr>
                                      <p:to>
                                        <p:strVal val="visible"/>
                                      </p:to>
                                    </p:set>
                                    <p:animEffect transition="in" filter="fade">
                                      <p:cBhvr>
                                        <p:cTn id="103" dur="1000"/>
                                        <p:tgtEl>
                                          <p:spTgt spid="16"/>
                                        </p:tgtEl>
                                      </p:cBhvr>
                                    </p:animEffect>
                                    <p:anim calcmode="lin" valueType="num">
                                      <p:cBhvr>
                                        <p:cTn id="104" dur="1000" fill="hold"/>
                                        <p:tgtEl>
                                          <p:spTgt spid="16"/>
                                        </p:tgtEl>
                                        <p:attrNameLst>
                                          <p:attrName>ppt_x</p:attrName>
                                        </p:attrNameLst>
                                      </p:cBhvr>
                                      <p:tavLst>
                                        <p:tav tm="0">
                                          <p:val>
                                            <p:strVal val="#ppt_x"/>
                                          </p:val>
                                        </p:tav>
                                        <p:tav tm="100000">
                                          <p:val>
                                            <p:strVal val="#ppt_x"/>
                                          </p:val>
                                        </p:tav>
                                      </p:tavLst>
                                    </p:anim>
                                    <p:anim calcmode="lin" valueType="num">
                                      <p:cBhvr>
                                        <p:cTn id="10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6" grpId="0"/>
      <p:bldP spid="18" grpId="0"/>
      <p:bldP spid="19" grpId="0"/>
      <p:bldP spid="20" grpId="0"/>
      <p:bldP spid="21" grpId="0"/>
      <p:bldP spid="22" grpId="0"/>
      <p:bldP spid="2"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E949D2B-23BB-481F-94F7-CFCBE1EEE5B4}" type="slidenum">
              <a:rPr lang="en-US"/>
              <a:pPr>
                <a:defRPr/>
              </a:pPr>
              <a:t>34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096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764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STA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Store accumulator direct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bwMode="auto">
          <a:xfrm>
            <a:off x="457200" y="2514600"/>
            <a:ext cx="8229600" cy="3111500"/>
          </a:xfrm>
          <a:prstGeom prst="rect">
            <a:avLst/>
          </a:prstGeom>
          <a:noFill/>
          <a:ln>
            <a:noFill/>
          </a:ln>
          <a:extLst>
            <a:ext uri="{909E8E84-426E-40DD-AFC4-6F175D3DCCD1}"/>
            <a:ext uri="{91240B29-F687-4F45-9708-019B960494DF}"/>
          </a:extLst>
        </p:spPr>
        <p:txBody>
          <a:bodyPr/>
          <a:lstStyle>
            <a:lvl1pPr marL="273050" indent="-273050" eaLnBrk="0" hangingPunct="0">
              <a:defRPr>
                <a:solidFill>
                  <a:schemeClr val="tx1"/>
                </a:solidFill>
                <a:latin typeface="Constantia" panose="02030602050306030303" pitchFamily="18" charset="0"/>
                <a:cs typeface="Arial" panose="020B0604020202020204" pitchFamily="34" charset="0"/>
              </a:defRPr>
            </a:lvl1pPr>
            <a:lvl2pPr marL="742950" indent="-285750" eaLnBrk="0" hangingPunct="0">
              <a:defRPr>
                <a:solidFill>
                  <a:schemeClr val="tx1"/>
                </a:solidFill>
                <a:latin typeface="Constantia" panose="02030602050306030303" pitchFamily="18" charset="0"/>
                <a:cs typeface="Arial" panose="020B0604020202020204" pitchFamily="34" charset="0"/>
              </a:defRPr>
            </a:lvl2pPr>
            <a:lvl3pPr marL="1143000" indent="-228600" eaLnBrk="0" hangingPunct="0">
              <a:defRPr>
                <a:solidFill>
                  <a:schemeClr val="tx1"/>
                </a:solidFill>
                <a:latin typeface="Constantia" panose="02030602050306030303" pitchFamily="18" charset="0"/>
                <a:cs typeface="Arial" panose="020B0604020202020204" pitchFamily="34" charset="0"/>
              </a:defRPr>
            </a:lvl3pPr>
            <a:lvl4pPr marL="1600200" indent="-228600" eaLnBrk="0" hangingPunct="0">
              <a:defRPr>
                <a:solidFill>
                  <a:schemeClr val="tx1"/>
                </a:solidFill>
                <a:latin typeface="Constantia" panose="02030602050306030303" pitchFamily="18" charset="0"/>
                <a:cs typeface="Arial" panose="020B0604020202020204" pitchFamily="34" charset="0"/>
              </a:defRPr>
            </a:lvl4pPr>
            <a:lvl5pPr marL="2057400" indent="-228600" eaLnBrk="0" hangingPunct="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marL="0" indent="0" eaLnBrk="1" fontAlgn="auto" hangingPunct="1">
              <a:spcBef>
                <a:spcPts val="0"/>
              </a:spcBef>
              <a:spcAft>
                <a:spcPts val="2400"/>
              </a:spcAft>
              <a:buClr>
                <a:srgbClr val="0BD0D9"/>
              </a:buClr>
              <a:buSzPct val="95000"/>
              <a:defRPr/>
            </a:pPr>
            <a:endParaRPr lang="en-US" sz="2400" dirty="0" smtClean="0">
              <a:latin typeface="Times New Roman" panose="02020603050405020304" pitchFamily="18" charset="0"/>
              <a:cs typeface="Times New Roman" panose="02020603050405020304" pitchFamily="18" charset="0"/>
            </a:endParaRPr>
          </a:p>
          <a:p>
            <a:pPr eaLnBrk="1" fontAlgn="auto" hangingPunct="1">
              <a:spcBef>
                <a:spcPts val="0"/>
              </a:spcBef>
              <a:spcAft>
                <a:spcPts val="2400"/>
              </a:spcAft>
              <a:buClr>
                <a:srgbClr val="0BD0D9"/>
              </a:buClr>
              <a:buSzPct val="95000"/>
              <a:buFont typeface="Wingdings 2" panose="05020102010507070707" pitchFamily="18" charset="2"/>
              <a:buChar char=""/>
              <a:defRP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contents of accumulator are copied into the memory location specified by the operand.</a:t>
            </a:r>
          </a:p>
          <a:p>
            <a:pPr eaLnBrk="1" fontAlgn="auto" hangingPunct="1">
              <a:spcBef>
                <a:spcPts val="0"/>
              </a:spcBef>
              <a:spcAft>
                <a:spcPts val="2400"/>
              </a:spcAft>
              <a:buClr>
                <a:srgbClr val="0BD0D9"/>
              </a:buClr>
              <a:buSzPct val="95000"/>
              <a:buFont typeface="Wingdings 2" panose="05020102010507070707" pitchFamily="18" charset="2"/>
              <a:buChar char=""/>
              <a:defRPr/>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STA </a:t>
            </a:r>
            <a:r>
              <a:rPr lang="en-US" sz="2200" dirty="0" smtClean="0">
                <a:latin typeface="Times New Roman" panose="02020603050405020304" pitchFamily="18" charset="0"/>
                <a:cs typeface="Times New Roman" panose="02020603050405020304" pitchFamily="18" charset="0"/>
              </a:rPr>
              <a:t>2050 </a:t>
            </a:r>
            <a:r>
              <a:rPr lang="en-US" sz="2200" dirty="0">
                <a:latin typeface="Times New Roman" panose="02020603050405020304" pitchFamily="18" charset="0"/>
                <a:cs typeface="Times New Roman" panose="02020603050405020304" pitchFamily="18" charset="0"/>
              </a:rPr>
              <a:t>H</a:t>
            </a:r>
          </a:p>
        </p:txBody>
      </p:sp>
      <p:graphicFrame>
        <p:nvGraphicFramePr>
          <p:cNvPr id="2" name="Table 1"/>
          <p:cNvGraphicFramePr>
            <a:graphicFrameLocks noGrp="1"/>
          </p:cNvGraphicFramePr>
          <p:nvPr/>
        </p:nvGraphicFramePr>
        <p:xfrm>
          <a:off x="4152900" y="4267200"/>
          <a:ext cx="1752600" cy="148336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graphicFrame>
        <p:nvGraphicFramePr>
          <p:cNvPr id="11" name="Table 10"/>
          <p:cNvGraphicFramePr>
            <a:graphicFrameLocks noGrp="1"/>
          </p:cNvGraphicFramePr>
          <p:nvPr/>
        </p:nvGraphicFramePr>
        <p:xfrm>
          <a:off x="7391400" y="3640138"/>
          <a:ext cx="1066800" cy="259588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r>
                        <a:rPr lang="en-US" dirty="0" smtClean="0"/>
                        <a:t>      </a:t>
                      </a:r>
                      <a:endParaRPr lang="en-US" dirty="0"/>
                    </a:p>
                  </a:txBody>
                  <a:tcPr/>
                </a:tc>
              </a:tr>
              <a:tr h="370840">
                <a:tc>
                  <a:txBody>
                    <a:bodyPr/>
                    <a:lstStyle/>
                    <a:p>
                      <a:endParaRPr lang="en-US"/>
                    </a:p>
                  </a:txBody>
                  <a:tcPr/>
                </a:tc>
              </a:tr>
              <a:tr h="370840">
                <a:tc>
                  <a:txBody>
                    <a:bodyPr/>
                    <a:lstStyle/>
                    <a:p>
                      <a:endParaRPr lang="en-US"/>
                    </a:p>
                  </a:txBody>
                  <a:tcPr/>
                </a:tc>
              </a:tr>
              <a:tr h="370840">
                <a:tc>
                  <a:txBody>
                    <a:bodyPr/>
                    <a:lstStyle/>
                    <a:p>
                      <a:endParaRPr lang="en-US" dirty="0"/>
                    </a:p>
                  </a:txBody>
                  <a:tcPr/>
                </a:tc>
              </a:tr>
            </a:tbl>
          </a:graphicData>
        </a:graphic>
      </p:graphicFrame>
      <p:sp>
        <p:nvSpPr>
          <p:cNvPr id="12" name="TextBox 11"/>
          <p:cNvSpPr txBox="1">
            <a:spLocks noChangeArrowheads="1"/>
          </p:cNvSpPr>
          <p:nvPr/>
        </p:nvSpPr>
        <p:spPr bwMode="auto">
          <a:xfrm>
            <a:off x="6553200" y="5867400"/>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3" name="TextBox 12"/>
          <p:cNvSpPr txBox="1">
            <a:spLocks noChangeArrowheads="1"/>
          </p:cNvSpPr>
          <p:nvPr/>
        </p:nvSpPr>
        <p:spPr bwMode="auto">
          <a:xfrm>
            <a:off x="6629400" y="3886200"/>
            <a:ext cx="1219200" cy="368300"/>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4" name="TextBox 13"/>
          <p:cNvSpPr txBox="1">
            <a:spLocks noChangeArrowheads="1"/>
          </p:cNvSpPr>
          <p:nvPr/>
        </p:nvSpPr>
        <p:spPr bwMode="auto">
          <a:xfrm>
            <a:off x="6572250" y="4764088"/>
            <a:ext cx="1219200" cy="369887"/>
          </a:xfrm>
          <a:prstGeom prst="rect">
            <a:avLst/>
          </a:prstGeom>
          <a:noFill/>
          <a:ln w="9525">
            <a:noFill/>
            <a:miter lim="800000"/>
            <a:headEnd/>
            <a:tailEnd/>
          </a:ln>
        </p:spPr>
        <p:txBody>
          <a:bodyPr>
            <a:spAutoFit/>
          </a:bodyPr>
          <a:lstStyle/>
          <a:p>
            <a:r>
              <a:rPr lang="en-US">
                <a:latin typeface="Calibri" pitchFamily="34" charset="0"/>
              </a:rPr>
              <a:t>2050H</a:t>
            </a:r>
          </a:p>
        </p:txBody>
      </p:sp>
      <p:sp>
        <p:nvSpPr>
          <p:cNvPr id="15" name="TextBox 14"/>
          <p:cNvSpPr txBox="1">
            <a:spLocks noChangeArrowheads="1"/>
          </p:cNvSpPr>
          <p:nvPr/>
        </p:nvSpPr>
        <p:spPr bwMode="auto">
          <a:xfrm>
            <a:off x="4451350" y="4254500"/>
            <a:ext cx="577850" cy="369888"/>
          </a:xfrm>
          <a:prstGeom prst="rect">
            <a:avLst/>
          </a:prstGeom>
          <a:noFill/>
          <a:ln w="9525">
            <a:noFill/>
            <a:miter lim="800000"/>
            <a:headEnd/>
            <a:tailEnd/>
          </a:ln>
        </p:spPr>
        <p:txBody>
          <a:bodyPr>
            <a:spAutoFit/>
          </a:bodyPr>
          <a:lstStyle/>
          <a:p>
            <a:r>
              <a:rPr lang="en-US">
                <a:latin typeface="Calibri" pitchFamily="34" charset="0"/>
              </a:rPr>
              <a:t>=30</a:t>
            </a:r>
          </a:p>
        </p:txBody>
      </p:sp>
      <p:sp>
        <p:nvSpPr>
          <p:cNvPr id="20" name="Arc 19"/>
          <p:cNvSpPr/>
          <p:nvPr/>
        </p:nvSpPr>
        <p:spPr>
          <a:xfrm>
            <a:off x="1905000" y="4378325"/>
            <a:ext cx="5867400" cy="1063625"/>
          </a:xfrm>
          <a:prstGeom prst="arc">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solidFill>
                <a:srgbClr val="FF0000"/>
              </a:solidFill>
            </a:endParaRPr>
          </a:p>
        </p:txBody>
      </p:sp>
      <p:sp>
        <p:nvSpPr>
          <p:cNvPr id="21" name="TextBox 20"/>
          <p:cNvSpPr txBox="1">
            <a:spLocks noChangeArrowheads="1"/>
          </p:cNvSpPr>
          <p:nvPr/>
        </p:nvSpPr>
        <p:spPr bwMode="auto">
          <a:xfrm>
            <a:off x="7713663" y="4711700"/>
            <a:ext cx="577850" cy="369888"/>
          </a:xfrm>
          <a:prstGeom prst="rect">
            <a:avLst/>
          </a:prstGeom>
          <a:noFill/>
          <a:ln w="9525">
            <a:noFill/>
            <a:miter lim="800000"/>
            <a:headEnd/>
            <a:tailEnd/>
          </a:ln>
        </p:spPr>
        <p:txBody>
          <a:bodyPr>
            <a:spAutoFit/>
          </a:bodyPr>
          <a:lstStyle/>
          <a:p>
            <a:r>
              <a:rPr lang="en-US">
                <a:latin typeface="Calibri" pitchFamily="34" charset="0"/>
              </a:rPr>
              <a:t>30</a:t>
            </a:r>
          </a:p>
        </p:txBody>
      </p:sp>
      <p:sp>
        <p:nvSpPr>
          <p:cNvPr id="17" name="Date Placeholder 16"/>
          <p:cNvSpPr>
            <a:spLocks noGrp="1"/>
          </p:cNvSpPr>
          <p:nvPr>
            <p:ph type="dt" sz="half" idx="10"/>
          </p:nvPr>
        </p:nvSpPr>
        <p:spPr/>
        <p:txBody>
          <a:bodyPr/>
          <a:lstStyle/>
          <a:p>
            <a:fld id="{46857E14-6D54-4972-AF07-1A94DE1BCDC3}"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1000"/>
                                        <p:tgtEl>
                                          <p:spTgt spid="20"/>
                                        </p:tgtEl>
                                      </p:cBhvr>
                                    </p:animEffect>
                                    <p:anim calcmode="lin" valueType="num">
                                      <p:cBhvr>
                                        <p:cTn id="64" dur="1000" fill="hold"/>
                                        <p:tgtEl>
                                          <p:spTgt spid="20"/>
                                        </p:tgtEl>
                                        <p:attrNameLst>
                                          <p:attrName>ppt_x</p:attrName>
                                        </p:attrNameLst>
                                      </p:cBhvr>
                                      <p:tavLst>
                                        <p:tav tm="0">
                                          <p:val>
                                            <p:strVal val="#ppt_x"/>
                                          </p:val>
                                        </p:tav>
                                        <p:tav tm="100000">
                                          <p:val>
                                            <p:strVal val="#ppt_x"/>
                                          </p:val>
                                        </p:tav>
                                      </p:tavLst>
                                    </p:anim>
                                    <p:anim calcmode="lin" valueType="num">
                                      <p:cBhvr>
                                        <p:cTn id="6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20" grpId="0" animBg="1"/>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302EFD7-03ED-4617-9849-CAC9E1B5E6A2}" type="slidenum">
              <a:rPr lang="en-US"/>
              <a:pPr>
                <a:defRPr/>
              </a:pPr>
              <a:t>35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198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95300" y="132715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STAX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Reg. pair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Store accumulator indirect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2005" name="Content Placeholder 2"/>
          <p:cNvSpPr txBox="1">
            <a:spLocks/>
          </p:cNvSpPr>
          <p:nvPr/>
        </p:nvSpPr>
        <p:spPr bwMode="auto">
          <a:xfrm>
            <a:off x="295275" y="2392363"/>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accumulator are copied into the memory location specified by the contents of the register pair.</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STAX B</a:t>
            </a:r>
          </a:p>
        </p:txBody>
      </p:sp>
      <p:graphicFrame>
        <p:nvGraphicFramePr>
          <p:cNvPr id="11" name="Table 10"/>
          <p:cNvGraphicFramePr>
            <a:graphicFrameLocks noGrp="1"/>
          </p:cNvGraphicFramePr>
          <p:nvPr/>
        </p:nvGraphicFramePr>
        <p:xfrm>
          <a:off x="4179888" y="4440238"/>
          <a:ext cx="1752600" cy="148336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graphicFrame>
        <p:nvGraphicFramePr>
          <p:cNvPr id="12" name="Table 11"/>
          <p:cNvGraphicFramePr>
            <a:graphicFrameLocks noGrp="1"/>
          </p:cNvGraphicFramePr>
          <p:nvPr/>
        </p:nvGraphicFramePr>
        <p:xfrm>
          <a:off x="7469188" y="3281363"/>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6705600" y="5867400"/>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6781800" y="3248025"/>
            <a:ext cx="1219200" cy="368300"/>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4402138" y="4786313"/>
            <a:ext cx="577850" cy="369887"/>
          </a:xfrm>
          <a:prstGeom prst="rect">
            <a:avLst/>
          </a:prstGeom>
          <a:noFill/>
          <a:ln w="9525">
            <a:noFill/>
            <a:miter lim="800000"/>
            <a:headEnd/>
            <a:tailEnd/>
          </a:ln>
        </p:spPr>
        <p:txBody>
          <a:bodyPr>
            <a:spAutoFit/>
          </a:bodyPr>
          <a:lstStyle/>
          <a:p>
            <a:r>
              <a:rPr lang="en-US">
                <a:latin typeface="Calibri" pitchFamily="34" charset="0"/>
              </a:rPr>
              <a:t>=2A</a:t>
            </a:r>
          </a:p>
        </p:txBody>
      </p:sp>
      <p:sp>
        <p:nvSpPr>
          <p:cNvPr id="16" name="TextBox 15"/>
          <p:cNvSpPr txBox="1">
            <a:spLocks noChangeArrowheads="1"/>
          </p:cNvSpPr>
          <p:nvPr/>
        </p:nvSpPr>
        <p:spPr bwMode="auto">
          <a:xfrm>
            <a:off x="6705600" y="4772025"/>
            <a:ext cx="1219200" cy="368300"/>
          </a:xfrm>
          <a:prstGeom prst="rect">
            <a:avLst/>
          </a:prstGeom>
          <a:noFill/>
          <a:ln w="9525">
            <a:noFill/>
            <a:miter lim="800000"/>
            <a:headEnd/>
            <a:tailEnd/>
          </a:ln>
        </p:spPr>
        <p:txBody>
          <a:bodyPr>
            <a:spAutoFit/>
          </a:bodyPr>
          <a:lstStyle/>
          <a:p>
            <a:r>
              <a:rPr lang="en-US">
                <a:latin typeface="Calibri" pitchFamily="34" charset="0"/>
              </a:rPr>
              <a:t>2A50H</a:t>
            </a:r>
          </a:p>
        </p:txBody>
      </p:sp>
      <p:sp>
        <p:nvSpPr>
          <p:cNvPr id="17" name="TextBox 16"/>
          <p:cNvSpPr txBox="1">
            <a:spLocks noChangeArrowheads="1"/>
          </p:cNvSpPr>
          <p:nvPr/>
        </p:nvSpPr>
        <p:spPr bwMode="auto">
          <a:xfrm>
            <a:off x="7891463" y="4772025"/>
            <a:ext cx="577850" cy="368300"/>
          </a:xfrm>
          <a:prstGeom prst="rect">
            <a:avLst/>
          </a:prstGeom>
          <a:noFill/>
          <a:ln w="9525">
            <a:noFill/>
            <a:miter lim="800000"/>
            <a:headEnd/>
            <a:tailEnd/>
          </a:ln>
        </p:spPr>
        <p:txBody>
          <a:bodyPr>
            <a:spAutoFit/>
          </a:bodyPr>
          <a:lstStyle/>
          <a:p>
            <a:r>
              <a:rPr lang="en-US">
                <a:latin typeface="Calibri" pitchFamily="34" charset="0"/>
              </a:rPr>
              <a:t>C2</a:t>
            </a:r>
          </a:p>
        </p:txBody>
      </p:sp>
      <p:sp>
        <p:nvSpPr>
          <p:cNvPr id="18" name="TextBox 17"/>
          <p:cNvSpPr txBox="1">
            <a:spLocks noChangeArrowheads="1"/>
          </p:cNvSpPr>
          <p:nvPr/>
        </p:nvSpPr>
        <p:spPr bwMode="auto">
          <a:xfrm>
            <a:off x="5257800" y="4806950"/>
            <a:ext cx="577850" cy="368300"/>
          </a:xfrm>
          <a:prstGeom prst="rect">
            <a:avLst/>
          </a:prstGeom>
          <a:noFill/>
          <a:ln w="9525">
            <a:noFill/>
            <a:miter lim="800000"/>
            <a:headEnd/>
            <a:tailEnd/>
          </a:ln>
        </p:spPr>
        <p:txBody>
          <a:bodyPr>
            <a:spAutoFit/>
          </a:bodyPr>
          <a:lstStyle/>
          <a:p>
            <a:r>
              <a:rPr lang="en-US">
                <a:latin typeface="Calibri" pitchFamily="34" charset="0"/>
              </a:rPr>
              <a:t>=50</a:t>
            </a:r>
          </a:p>
        </p:txBody>
      </p:sp>
      <p:sp>
        <p:nvSpPr>
          <p:cNvPr id="19" name="Curved Down Arrow 18"/>
          <p:cNvSpPr/>
          <p:nvPr/>
        </p:nvSpPr>
        <p:spPr>
          <a:xfrm rot="471109">
            <a:off x="4633913" y="3643313"/>
            <a:ext cx="3692525" cy="10366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0" name="TextBox 19"/>
          <p:cNvSpPr txBox="1">
            <a:spLocks noChangeArrowheads="1"/>
          </p:cNvSpPr>
          <p:nvPr/>
        </p:nvSpPr>
        <p:spPr bwMode="auto">
          <a:xfrm>
            <a:off x="4387850" y="4437063"/>
            <a:ext cx="576263" cy="369887"/>
          </a:xfrm>
          <a:prstGeom prst="rect">
            <a:avLst/>
          </a:prstGeom>
          <a:noFill/>
          <a:ln w="9525">
            <a:noFill/>
            <a:miter lim="800000"/>
            <a:headEnd/>
            <a:tailEnd/>
          </a:ln>
        </p:spPr>
        <p:txBody>
          <a:bodyPr>
            <a:spAutoFit/>
          </a:bodyPr>
          <a:lstStyle/>
          <a:p>
            <a:r>
              <a:rPr lang="en-US">
                <a:solidFill>
                  <a:schemeClr val="bg1"/>
                </a:solidFill>
                <a:latin typeface="Calibri" pitchFamily="34" charset="0"/>
              </a:rPr>
              <a:t>=C2</a:t>
            </a:r>
          </a:p>
        </p:txBody>
      </p:sp>
      <p:sp>
        <p:nvSpPr>
          <p:cNvPr id="21" name="Right Arrow 20"/>
          <p:cNvSpPr/>
          <p:nvPr/>
        </p:nvSpPr>
        <p:spPr>
          <a:xfrm>
            <a:off x="6096000" y="4906963"/>
            <a:ext cx="609600" cy="169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Date Placeholder 21"/>
          <p:cNvSpPr>
            <a:spLocks noGrp="1"/>
          </p:cNvSpPr>
          <p:nvPr>
            <p:ph type="dt" sz="half" idx="10"/>
          </p:nvPr>
        </p:nvSpPr>
        <p:spPr/>
        <p:txBody>
          <a:bodyPr/>
          <a:lstStyle/>
          <a:p>
            <a:fld id="{33D60BE2-C6D1-404F-A3E2-A50C70BEAC6F}"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animBg="1"/>
      <p:bldP spid="20" grpId="0"/>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D625879-D7E0-403E-8969-1109376F9B90}" type="slidenum">
              <a:rPr lang="en-US"/>
              <a:pPr>
                <a:defRPr/>
              </a:pPr>
              <a:t>36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301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49263" y="655638"/>
            <a:ext cx="3690937"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204913"/>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SHLD</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16-bit address</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Store H-L registers direct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3029" name="Content Placeholder 2"/>
          <p:cNvSpPr txBox="1">
            <a:spLocks/>
          </p:cNvSpPr>
          <p:nvPr/>
        </p:nvSpPr>
        <p:spPr bwMode="auto">
          <a:xfrm>
            <a:off x="228600" y="2514600"/>
            <a:ext cx="3675063" cy="25146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 L are stored into memory location specified by the 16-bit address.</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 H are stored into the next memory location.</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SHLD 2050 H</a:t>
            </a:r>
          </a:p>
        </p:txBody>
      </p:sp>
      <p:graphicFrame>
        <p:nvGraphicFramePr>
          <p:cNvPr id="11" name="Table 10"/>
          <p:cNvGraphicFramePr>
            <a:graphicFrameLocks noGrp="1"/>
          </p:cNvGraphicFramePr>
          <p:nvPr/>
        </p:nvGraphicFramePr>
        <p:xfrm>
          <a:off x="4152900" y="3717925"/>
          <a:ext cx="1752600" cy="148336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graphicFrame>
        <p:nvGraphicFramePr>
          <p:cNvPr id="12" name="Table 11"/>
          <p:cNvGraphicFramePr>
            <a:graphicFrameLocks noGrp="1"/>
          </p:cNvGraphicFramePr>
          <p:nvPr/>
        </p:nvGraphicFramePr>
        <p:xfrm>
          <a:off x="7469188" y="3281363"/>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6705600" y="5867400"/>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6781800" y="3248025"/>
            <a:ext cx="1219200" cy="368300"/>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6705600" y="5159375"/>
            <a:ext cx="1219200" cy="369888"/>
          </a:xfrm>
          <a:prstGeom prst="rect">
            <a:avLst/>
          </a:prstGeom>
          <a:noFill/>
          <a:ln w="9525">
            <a:noFill/>
            <a:miter lim="800000"/>
            <a:headEnd/>
            <a:tailEnd/>
          </a:ln>
        </p:spPr>
        <p:txBody>
          <a:bodyPr>
            <a:spAutoFit/>
          </a:bodyPr>
          <a:lstStyle/>
          <a:p>
            <a:r>
              <a:rPr lang="en-US">
                <a:latin typeface="Calibri" pitchFamily="34" charset="0"/>
              </a:rPr>
              <a:t>2050H</a:t>
            </a:r>
          </a:p>
        </p:txBody>
      </p:sp>
      <p:sp>
        <p:nvSpPr>
          <p:cNvPr id="16" name="TextBox 15"/>
          <p:cNvSpPr txBox="1">
            <a:spLocks noChangeArrowheads="1"/>
          </p:cNvSpPr>
          <p:nvPr/>
        </p:nvSpPr>
        <p:spPr bwMode="auto">
          <a:xfrm>
            <a:off x="4344988" y="4821238"/>
            <a:ext cx="577850" cy="368300"/>
          </a:xfrm>
          <a:prstGeom prst="rect">
            <a:avLst/>
          </a:prstGeom>
          <a:noFill/>
          <a:ln w="9525">
            <a:noFill/>
            <a:miter lim="800000"/>
            <a:headEnd/>
            <a:tailEnd/>
          </a:ln>
        </p:spPr>
        <p:txBody>
          <a:bodyPr>
            <a:spAutoFit/>
          </a:bodyPr>
          <a:lstStyle/>
          <a:p>
            <a:r>
              <a:rPr lang="en-US">
                <a:latin typeface="Calibri" pitchFamily="34" charset="0"/>
              </a:rPr>
              <a:t>=8A</a:t>
            </a:r>
          </a:p>
        </p:txBody>
      </p:sp>
      <p:sp>
        <p:nvSpPr>
          <p:cNvPr id="17" name="TextBox 16"/>
          <p:cNvSpPr txBox="1">
            <a:spLocks noChangeArrowheads="1"/>
          </p:cNvSpPr>
          <p:nvPr/>
        </p:nvSpPr>
        <p:spPr bwMode="auto">
          <a:xfrm>
            <a:off x="7891463" y="5148263"/>
            <a:ext cx="577850" cy="369887"/>
          </a:xfrm>
          <a:prstGeom prst="rect">
            <a:avLst/>
          </a:prstGeom>
          <a:noFill/>
          <a:ln w="9525">
            <a:noFill/>
            <a:miter lim="800000"/>
            <a:headEnd/>
            <a:tailEnd/>
          </a:ln>
        </p:spPr>
        <p:txBody>
          <a:bodyPr>
            <a:spAutoFit/>
          </a:bodyPr>
          <a:lstStyle/>
          <a:p>
            <a:r>
              <a:rPr lang="en-US">
                <a:latin typeface="Calibri" pitchFamily="34" charset="0"/>
              </a:rPr>
              <a:t>45</a:t>
            </a:r>
          </a:p>
        </p:txBody>
      </p:sp>
      <p:sp>
        <p:nvSpPr>
          <p:cNvPr id="18" name="TextBox 17"/>
          <p:cNvSpPr txBox="1">
            <a:spLocks noChangeArrowheads="1"/>
          </p:cNvSpPr>
          <p:nvPr/>
        </p:nvSpPr>
        <p:spPr bwMode="auto">
          <a:xfrm>
            <a:off x="6705600" y="4424363"/>
            <a:ext cx="1219200" cy="368300"/>
          </a:xfrm>
          <a:prstGeom prst="rect">
            <a:avLst/>
          </a:prstGeom>
          <a:noFill/>
          <a:ln w="9525">
            <a:noFill/>
            <a:miter lim="800000"/>
            <a:headEnd/>
            <a:tailEnd/>
          </a:ln>
        </p:spPr>
        <p:txBody>
          <a:bodyPr>
            <a:spAutoFit/>
          </a:bodyPr>
          <a:lstStyle/>
          <a:p>
            <a:r>
              <a:rPr lang="en-US">
                <a:latin typeface="Calibri" pitchFamily="34" charset="0"/>
              </a:rPr>
              <a:t>2052H</a:t>
            </a:r>
          </a:p>
        </p:txBody>
      </p:sp>
      <p:sp>
        <p:nvSpPr>
          <p:cNvPr id="19" name="TextBox 18"/>
          <p:cNvSpPr txBox="1">
            <a:spLocks noChangeArrowheads="1"/>
          </p:cNvSpPr>
          <p:nvPr/>
        </p:nvSpPr>
        <p:spPr bwMode="auto">
          <a:xfrm>
            <a:off x="6705600" y="4772025"/>
            <a:ext cx="1219200" cy="368300"/>
          </a:xfrm>
          <a:prstGeom prst="rect">
            <a:avLst/>
          </a:prstGeom>
          <a:noFill/>
          <a:ln w="9525">
            <a:noFill/>
            <a:miter lim="800000"/>
            <a:headEnd/>
            <a:tailEnd/>
          </a:ln>
        </p:spPr>
        <p:txBody>
          <a:bodyPr>
            <a:spAutoFit/>
          </a:bodyPr>
          <a:lstStyle/>
          <a:p>
            <a:r>
              <a:rPr lang="en-US">
                <a:latin typeface="Calibri" pitchFamily="34" charset="0"/>
              </a:rPr>
              <a:t>2051H</a:t>
            </a:r>
          </a:p>
        </p:txBody>
      </p:sp>
      <p:sp>
        <p:nvSpPr>
          <p:cNvPr id="20" name="TextBox 19"/>
          <p:cNvSpPr txBox="1">
            <a:spLocks noChangeArrowheads="1"/>
          </p:cNvSpPr>
          <p:nvPr/>
        </p:nvSpPr>
        <p:spPr bwMode="auto">
          <a:xfrm>
            <a:off x="7891463" y="4772025"/>
            <a:ext cx="577850" cy="368300"/>
          </a:xfrm>
          <a:prstGeom prst="rect">
            <a:avLst/>
          </a:prstGeom>
          <a:noFill/>
          <a:ln w="9525">
            <a:noFill/>
            <a:miter lim="800000"/>
            <a:headEnd/>
            <a:tailEnd/>
          </a:ln>
        </p:spPr>
        <p:txBody>
          <a:bodyPr>
            <a:spAutoFit/>
          </a:bodyPr>
          <a:lstStyle/>
          <a:p>
            <a:r>
              <a:rPr lang="en-US">
                <a:latin typeface="Calibri" pitchFamily="34" charset="0"/>
              </a:rPr>
              <a:t>8A</a:t>
            </a:r>
          </a:p>
        </p:txBody>
      </p:sp>
      <p:sp>
        <p:nvSpPr>
          <p:cNvPr id="21" name="TextBox 20"/>
          <p:cNvSpPr txBox="1">
            <a:spLocks noChangeArrowheads="1"/>
          </p:cNvSpPr>
          <p:nvPr/>
        </p:nvSpPr>
        <p:spPr bwMode="auto">
          <a:xfrm>
            <a:off x="5191125" y="4821238"/>
            <a:ext cx="577850" cy="368300"/>
          </a:xfrm>
          <a:prstGeom prst="rect">
            <a:avLst/>
          </a:prstGeom>
          <a:noFill/>
          <a:ln w="9525">
            <a:noFill/>
            <a:miter lim="800000"/>
            <a:headEnd/>
            <a:tailEnd/>
          </a:ln>
        </p:spPr>
        <p:txBody>
          <a:bodyPr>
            <a:spAutoFit/>
          </a:bodyPr>
          <a:lstStyle/>
          <a:p>
            <a:r>
              <a:rPr lang="en-US">
                <a:latin typeface="Calibri" pitchFamily="34" charset="0"/>
              </a:rPr>
              <a:t>=45</a:t>
            </a:r>
          </a:p>
        </p:txBody>
      </p:sp>
      <p:sp>
        <p:nvSpPr>
          <p:cNvPr id="22" name="Curved Down Arrow 21"/>
          <p:cNvSpPr/>
          <p:nvPr/>
        </p:nvSpPr>
        <p:spPr>
          <a:xfrm>
            <a:off x="4429125" y="3910013"/>
            <a:ext cx="3770313" cy="9842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3" name="Curved Down Arrow 22"/>
          <p:cNvSpPr/>
          <p:nvPr/>
        </p:nvSpPr>
        <p:spPr>
          <a:xfrm rot="432401" flipV="1">
            <a:off x="5314950" y="5322888"/>
            <a:ext cx="2838450" cy="92233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4" name="Date Placeholder 23"/>
          <p:cNvSpPr>
            <a:spLocks noGrp="1"/>
          </p:cNvSpPr>
          <p:nvPr>
            <p:ph type="dt" sz="half" idx="10"/>
          </p:nvPr>
        </p:nvSpPr>
        <p:spPr/>
        <p:txBody>
          <a:bodyPr/>
          <a:lstStyle/>
          <a:p>
            <a:fld id="{F00A3269-90C6-459B-A7EC-D9A847694C3A}"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 calcmode="lin" valueType="num">
                                      <p:cBhvr additive="base">
                                        <p:cTn id="74" dur="500" fill="hold"/>
                                        <p:tgtEl>
                                          <p:spTgt spid="17"/>
                                        </p:tgtEl>
                                        <p:attrNameLst>
                                          <p:attrName>ppt_x</p:attrName>
                                        </p:attrNameLst>
                                      </p:cBhvr>
                                      <p:tavLst>
                                        <p:tav tm="0">
                                          <p:val>
                                            <p:strVal val="#ppt_x"/>
                                          </p:val>
                                        </p:tav>
                                        <p:tav tm="100000">
                                          <p:val>
                                            <p:strVal val="#ppt_x"/>
                                          </p:val>
                                        </p:tav>
                                      </p:tavLst>
                                    </p:anim>
                                    <p:anim calcmode="lin" valueType="num">
                                      <p:cBhvr additive="base">
                                        <p:cTn id="7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fill="hold"/>
                                        <p:tgtEl>
                                          <p:spTgt spid="22"/>
                                        </p:tgtEl>
                                        <p:attrNameLst>
                                          <p:attrName>ppt_x</p:attrName>
                                        </p:attrNameLst>
                                      </p:cBhvr>
                                      <p:tavLst>
                                        <p:tav tm="0">
                                          <p:val>
                                            <p:strVal val="#ppt_x"/>
                                          </p:val>
                                        </p:tav>
                                        <p:tav tm="100000">
                                          <p:val>
                                            <p:strVal val="#ppt_x"/>
                                          </p:val>
                                        </p:tav>
                                      </p:tavLst>
                                    </p:anim>
                                    <p:anim calcmode="lin" valueType="num">
                                      <p:cBhvr additive="base">
                                        <p:cTn id="8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fill="hold"/>
                                        <p:tgtEl>
                                          <p:spTgt spid="20"/>
                                        </p:tgtEl>
                                        <p:attrNameLst>
                                          <p:attrName>ppt_x</p:attrName>
                                        </p:attrNameLst>
                                      </p:cBhvr>
                                      <p:tavLst>
                                        <p:tav tm="0">
                                          <p:val>
                                            <p:strVal val="#ppt_x"/>
                                          </p:val>
                                        </p:tav>
                                        <p:tav tm="100000">
                                          <p:val>
                                            <p:strVal val="#ppt_x"/>
                                          </p:val>
                                        </p:tav>
                                      </p:tavLst>
                                    </p:anim>
                                    <p:anim calcmode="lin" valueType="num">
                                      <p:cBhvr additive="base">
                                        <p:cTn id="8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4E390879-6E7A-43F4-AA2C-2CDFD3C9C27A}" type="slidenum">
              <a:rPr lang="en-US"/>
              <a:pPr>
                <a:defRPr/>
              </a:pPr>
              <a:t>37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403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66725" y="1330325"/>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XCHG</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Exchange H-L with D-E</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4053" name="Content Placeholder 2"/>
          <p:cNvSpPr txBox="1">
            <a:spLocks/>
          </p:cNvSpPr>
          <p:nvPr/>
        </p:nvSpPr>
        <p:spPr bwMode="auto">
          <a:xfrm>
            <a:off x="304800" y="2438400"/>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 H are exchanged with the contents of register D.</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 L are exchanged with the contents of register E.</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XCHG</a:t>
            </a:r>
          </a:p>
        </p:txBody>
      </p:sp>
      <p:graphicFrame>
        <p:nvGraphicFramePr>
          <p:cNvPr id="11" name="Table 10"/>
          <p:cNvGraphicFramePr>
            <a:graphicFrameLocks noGrp="1"/>
          </p:cNvGraphicFramePr>
          <p:nvPr/>
        </p:nvGraphicFramePr>
        <p:xfrm>
          <a:off x="3254375" y="4470400"/>
          <a:ext cx="1752600" cy="148336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sp>
        <p:nvSpPr>
          <p:cNvPr id="16" name="TextBox 15"/>
          <p:cNvSpPr txBox="1">
            <a:spLocks noChangeArrowheads="1"/>
          </p:cNvSpPr>
          <p:nvPr/>
        </p:nvSpPr>
        <p:spPr bwMode="auto">
          <a:xfrm>
            <a:off x="4371975" y="5202238"/>
            <a:ext cx="577850" cy="369887"/>
          </a:xfrm>
          <a:prstGeom prst="rect">
            <a:avLst/>
          </a:prstGeom>
          <a:noFill/>
          <a:ln w="9525">
            <a:noFill/>
            <a:miter lim="800000"/>
            <a:headEnd/>
            <a:tailEnd/>
          </a:ln>
        </p:spPr>
        <p:txBody>
          <a:bodyPr>
            <a:spAutoFit/>
          </a:bodyPr>
          <a:lstStyle/>
          <a:p>
            <a:r>
              <a:rPr lang="en-US">
                <a:latin typeface="Calibri" pitchFamily="34" charset="0"/>
              </a:rPr>
              <a:t>=50</a:t>
            </a:r>
          </a:p>
        </p:txBody>
      </p:sp>
      <p:sp>
        <p:nvSpPr>
          <p:cNvPr id="21" name="TextBox 20"/>
          <p:cNvSpPr txBox="1">
            <a:spLocks noChangeArrowheads="1"/>
          </p:cNvSpPr>
          <p:nvPr/>
        </p:nvSpPr>
        <p:spPr bwMode="auto">
          <a:xfrm>
            <a:off x="3505200" y="5224463"/>
            <a:ext cx="577850" cy="369887"/>
          </a:xfrm>
          <a:prstGeom prst="rect">
            <a:avLst/>
          </a:prstGeom>
          <a:noFill/>
          <a:ln w="9525">
            <a:noFill/>
            <a:miter lim="800000"/>
            <a:headEnd/>
            <a:tailEnd/>
          </a:ln>
        </p:spPr>
        <p:txBody>
          <a:bodyPr>
            <a:spAutoFit/>
          </a:bodyPr>
          <a:lstStyle/>
          <a:p>
            <a:r>
              <a:rPr lang="en-US">
                <a:latin typeface="Calibri" pitchFamily="34" charset="0"/>
              </a:rPr>
              <a:t>=20</a:t>
            </a:r>
          </a:p>
        </p:txBody>
      </p:sp>
      <p:sp>
        <p:nvSpPr>
          <p:cNvPr id="24" name="TextBox 23"/>
          <p:cNvSpPr txBox="1">
            <a:spLocks noChangeArrowheads="1"/>
          </p:cNvSpPr>
          <p:nvPr/>
        </p:nvSpPr>
        <p:spPr bwMode="auto">
          <a:xfrm>
            <a:off x="3505200" y="5583238"/>
            <a:ext cx="577850" cy="369887"/>
          </a:xfrm>
          <a:prstGeom prst="rect">
            <a:avLst/>
          </a:prstGeom>
          <a:noFill/>
          <a:ln w="9525">
            <a:noFill/>
            <a:miter lim="800000"/>
            <a:headEnd/>
            <a:tailEnd/>
          </a:ln>
        </p:spPr>
        <p:txBody>
          <a:bodyPr>
            <a:spAutoFit/>
          </a:bodyPr>
          <a:lstStyle/>
          <a:p>
            <a:r>
              <a:rPr lang="en-US">
                <a:latin typeface="Calibri" pitchFamily="34" charset="0"/>
              </a:rPr>
              <a:t>=75</a:t>
            </a:r>
          </a:p>
        </p:txBody>
      </p:sp>
      <p:sp>
        <p:nvSpPr>
          <p:cNvPr id="25" name="TextBox 24"/>
          <p:cNvSpPr txBox="1">
            <a:spLocks noChangeArrowheads="1"/>
          </p:cNvSpPr>
          <p:nvPr/>
        </p:nvSpPr>
        <p:spPr bwMode="auto">
          <a:xfrm>
            <a:off x="4292600" y="5594350"/>
            <a:ext cx="577850" cy="369888"/>
          </a:xfrm>
          <a:prstGeom prst="rect">
            <a:avLst/>
          </a:prstGeom>
          <a:noFill/>
          <a:ln w="9525">
            <a:noFill/>
            <a:miter lim="800000"/>
            <a:headEnd/>
            <a:tailEnd/>
          </a:ln>
        </p:spPr>
        <p:txBody>
          <a:bodyPr>
            <a:spAutoFit/>
          </a:bodyPr>
          <a:lstStyle/>
          <a:p>
            <a:r>
              <a:rPr lang="en-US">
                <a:latin typeface="Calibri" pitchFamily="34" charset="0"/>
              </a:rPr>
              <a:t>=32</a:t>
            </a:r>
          </a:p>
        </p:txBody>
      </p:sp>
      <p:graphicFrame>
        <p:nvGraphicFramePr>
          <p:cNvPr id="26" name="Table 25"/>
          <p:cNvGraphicFramePr>
            <a:graphicFrameLocks noGrp="1"/>
          </p:cNvGraphicFramePr>
          <p:nvPr/>
        </p:nvGraphicFramePr>
        <p:xfrm>
          <a:off x="6172200" y="4471988"/>
          <a:ext cx="1821414" cy="1463040"/>
        </p:xfrm>
        <a:graphic>
          <a:graphicData uri="http://schemas.openxmlformats.org/drawingml/2006/table">
            <a:tbl>
              <a:tblPr firstRow="1" bandRow="1">
                <a:tableStyleId>{5C22544A-7EE6-4342-B048-85BDC9FD1C3A}</a:tableStyleId>
              </a:tblPr>
              <a:tblGrid>
                <a:gridCol w="910707"/>
                <a:gridCol w="910707"/>
              </a:tblGrid>
              <a:tr h="288131">
                <a:tc>
                  <a:txBody>
                    <a:bodyPr/>
                    <a:lstStyle/>
                    <a:p>
                      <a:r>
                        <a:rPr lang="en-US" dirty="0" smtClean="0"/>
                        <a:t>A</a:t>
                      </a:r>
                      <a:endParaRPr lang="en-US" dirty="0"/>
                    </a:p>
                  </a:txBody>
                  <a:tcPr/>
                </a:tc>
                <a:tc>
                  <a:txBody>
                    <a:bodyPr/>
                    <a:lstStyle/>
                    <a:p>
                      <a:r>
                        <a:rPr lang="en-US" dirty="0" smtClean="0"/>
                        <a:t>F</a:t>
                      </a:r>
                      <a:endParaRPr lang="en-US" dirty="0"/>
                    </a:p>
                  </a:txBody>
                  <a:tcPr/>
                </a:tc>
              </a:tr>
              <a:tr h="288131">
                <a:tc>
                  <a:txBody>
                    <a:bodyPr/>
                    <a:lstStyle/>
                    <a:p>
                      <a:r>
                        <a:rPr lang="en-US" dirty="0" smtClean="0"/>
                        <a:t>B</a:t>
                      </a:r>
                      <a:endParaRPr lang="en-US" dirty="0"/>
                    </a:p>
                  </a:txBody>
                  <a:tcPr/>
                </a:tc>
                <a:tc>
                  <a:txBody>
                    <a:bodyPr/>
                    <a:lstStyle/>
                    <a:p>
                      <a:r>
                        <a:rPr lang="en-US" dirty="0" smtClean="0"/>
                        <a:t>C</a:t>
                      </a:r>
                      <a:endParaRPr lang="en-US" dirty="0"/>
                    </a:p>
                  </a:txBody>
                  <a:tcPr/>
                </a:tc>
              </a:tr>
              <a:tr h="288131">
                <a:tc>
                  <a:txBody>
                    <a:bodyPr/>
                    <a:lstStyle/>
                    <a:p>
                      <a:r>
                        <a:rPr lang="en-US" dirty="0" smtClean="0"/>
                        <a:t>D</a:t>
                      </a:r>
                      <a:endParaRPr lang="en-US" dirty="0"/>
                    </a:p>
                  </a:txBody>
                  <a:tcPr/>
                </a:tc>
                <a:tc>
                  <a:txBody>
                    <a:bodyPr/>
                    <a:lstStyle/>
                    <a:p>
                      <a:r>
                        <a:rPr lang="en-US" dirty="0" smtClean="0"/>
                        <a:t>E</a:t>
                      </a:r>
                      <a:endParaRPr lang="en-US" dirty="0"/>
                    </a:p>
                  </a:txBody>
                  <a:tcPr/>
                </a:tc>
              </a:tr>
              <a:tr h="288131">
                <a:tc>
                  <a:txBody>
                    <a:bodyPr/>
                    <a:lstStyle/>
                    <a:p>
                      <a:r>
                        <a:rPr lang="en-US" dirty="0" smtClean="0"/>
                        <a:t>H</a:t>
                      </a:r>
                      <a:endParaRPr lang="en-US" dirty="0"/>
                    </a:p>
                  </a:txBody>
                  <a:tcPr/>
                </a:tc>
                <a:tc>
                  <a:txBody>
                    <a:bodyPr/>
                    <a:lstStyle/>
                    <a:p>
                      <a:r>
                        <a:rPr lang="en-US" dirty="0" smtClean="0"/>
                        <a:t>L</a:t>
                      </a:r>
                      <a:endParaRPr lang="en-US" dirty="0"/>
                    </a:p>
                  </a:txBody>
                  <a:tcPr/>
                </a:tc>
              </a:tr>
            </a:tbl>
          </a:graphicData>
        </a:graphic>
      </p:graphicFrame>
      <p:sp>
        <p:nvSpPr>
          <p:cNvPr id="27" name="TextBox 26"/>
          <p:cNvSpPr txBox="1">
            <a:spLocks noChangeArrowheads="1"/>
          </p:cNvSpPr>
          <p:nvPr/>
        </p:nvSpPr>
        <p:spPr bwMode="auto">
          <a:xfrm>
            <a:off x="7331075" y="5202238"/>
            <a:ext cx="577850" cy="369887"/>
          </a:xfrm>
          <a:prstGeom prst="rect">
            <a:avLst/>
          </a:prstGeom>
          <a:noFill/>
          <a:ln w="9525">
            <a:noFill/>
            <a:miter lim="800000"/>
            <a:headEnd/>
            <a:tailEnd/>
          </a:ln>
        </p:spPr>
        <p:txBody>
          <a:bodyPr>
            <a:spAutoFit/>
          </a:bodyPr>
          <a:lstStyle/>
          <a:p>
            <a:r>
              <a:rPr lang="en-US">
                <a:latin typeface="Calibri" pitchFamily="34" charset="0"/>
              </a:rPr>
              <a:t>=32</a:t>
            </a:r>
          </a:p>
        </p:txBody>
      </p:sp>
      <p:sp>
        <p:nvSpPr>
          <p:cNvPr id="28" name="TextBox 27"/>
          <p:cNvSpPr txBox="1">
            <a:spLocks noChangeArrowheads="1"/>
          </p:cNvSpPr>
          <p:nvPr/>
        </p:nvSpPr>
        <p:spPr bwMode="auto">
          <a:xfrm>
            <a:off x="6416675" y="5214938"/>
            <a:ext cx="577850" cy="368300"/>
          </a:xfrm>
          <a:prstGeom prst="rect">
            <a:avLst/>
          </a:prstGeom>
          <a:noFill/>
          <a:ln w="9525">
            <a:noFill/>
            <a:miter lim="800000"/>
            <a:headEnd/>
            <a:tailEnd/>
          </a:ln>
        </p:spPr>
        <p:txBody>
          <a:bodyPr>
            <a:spAutoFit/>
          </a:bodyPr>
          <a:lstStyle/>
          <a:p>
            <a:r>
              <a:rPr lang="en-US">
                <a:latin typeface="Calibri" pitchFamily="34" charset="0"/>
              </a:rPr>
              <a:t>=75</a:t>
            </a:r>
          </a:p>
        </p:txBody>
      </p:sp>
      <p:sp>
        <p:nvSpPr>
          <p:cNvPr id="29" name="TextBox 28"/>
          <p:cNvSpPr txBox="1">
            <a:spLocks noChangeArrowheads="1"/>
          </p:cNvSpPr>
          <p:nvPr/>
        </p:nvSpPr>
        <p:spPr bwMode="auto">
          <a:xfrm>
            <a:off x="7331075" y="5583238"/>
            <a:ext cx="577850" cy="369887"/>
          </a:xfrm>
          <a:prstGeom prst="rect">
            <a:avLst/>
          </a:prstGeom>
          <a:noFill/>
          <a:ln w="9525">
            <a:noFill/>
            <a:miter lim="800000"/>
            <a:headEnd/>
            <a:tailEnd/>
          </a:ln>
        </p:spPr>
        <p:txBody>
          <a:bodyPr>
            <a:spAutoFit/>
          </a:bodyPr>
          <a:lstStyle/>
          <a:p>
            <a:r>
              <a:rPr lang="en-US">
                <a:latin typeface="Calibri" pitchFamily="34" charset="0"/>
              </a:rPr>
              <a:t>=50</a:t>
            </a:r>
          </a:p>
        </p:txBody>
      </p:sp>
      <p:sp>
        <p:nvSpPr>
          <p:cNvPr id="30" name="TextBox 29"/>
          <p:cNvSpPr txBox="1">
            <a:spLocks noChangeArrowheads="1"/>
          </p:cNvSpPr>
          <p:nvPr/>
        </p:nvSpPr>
        <p:spPr bwMode="auto">
          <a:xfrm>
            <a:off x="6416675" y="5567363"/>
            <a:ext cx="577850" cy="368300"/>
          </a:xfrm>
          <a:prstGeom prst="rect">
            <a:avLst/>
          </a:prstGeom>
          <a:noFill/>
          <a:ln w="9525">
            <a:noFill/>
            <a:miter lim="800000"/>
            <a:headEnd/>
            <a:tailEnd/>
          </a:ln>
        </p:spPr>
        <p:txBody>
          <a:bodyPr>
            <a:spAutoFit/>
          </a:bodyPr>
          <a:lstStyle/>
          <a:p>
            <a:r>
              <a:rPr lang="en-US">
                <a:latin typeface="Calibri" pitchFamily="34" charset="0"/>
              </a:rPr>
              <a:t>=20</a:t>
            </a:r>
          </a:p>
        </p:txBody>
      </p:sp>
      <p:sp>
        <p:nvSpPr>
          <p:cNvPr id="2" name="Left-Right Arrow 1"/>
          <p:cNvSpPr/>
          <p:nvPr/>
        </p:nvSpPr>
        <p:spPr>
          <a:xfrm>
            <a:off x="5130800" y="4995863"/>
            <a:ext cx="838200" cy="55403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2" name="Straight Arrow Connector 31"/>
          <p:cNvCxnSpPr/>
          <p:nvPr/>
        </p:nvCxnSpPr>
        <p:spPr>
          <a:xfrm>
            <a:off x="3124200" y="5399088"/>
            <a:ext cx="0" cy="381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130800" y="5387975"/>
            <a:ext cx="0" cy="379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C4CBD5DA-CB67-47D4-9C25-058FE6BA1F73}"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ppt_x"/>
                                          </p:val>
                                        </p:tav>
                                        <p:tav tm="100000">
                                          <p:val>
                                            <p:strVal val="#ppt_x"/>
                                          </p:val>
                                        </p:tav>
                                      </p:tavLst>
                                    </p:anim>
                                    <p:anim calcmode="lin" valueType="num">
                                      <p:cBhvr additive="base">
                                        <p:cTn id="4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ppt_x"/>
                                          </p:val>
                                        </p:tav>
                                        <p:tav tm="100000">
                                          <p:val>
                                            <p:strVal val="#ppt_x"/>
                                          </p:val>
                                        </p:tav>
                                      </p:tavLst>
                                    </p:anim>
                                    <p:anim calcmode="lin" valueType="num">
                                      <p:cBhvr additive="base">
                                        <p:cTn id="5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ppt_x"/>
                                          </p:val>
                                        </p:tav>
                                        <p:tav tm="100000">
                                          <p:val>
                                            <p:strVal val="#ppt_x"/>
                                          </p:val>
                                        </p:tav>
                                      </p:tavLst>
                                    </p:anim>
                                    <p:anim calcmode="lin" valueType="num">
                                      <p:cBhvr additive="base">
                                        <p:cTn id="5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ppt_x"/>
                                          </p:val>
                                        </p:tav>
                                        <p:tav tm="100000">
                                          <p:val>
                                            <p:strVal val="#ppt_x"/>
                                          </p:val>
                                        </p:tav>
                                      </p:tavLst>
                                    </p:anim>
                                    <p:anim calcmode="lin" valueType="num">
                                      <p:cBhvr additive="base">
                                        <p:cTn id="6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ppt_x"/>
                                          </p:val>
                                        </p:tav>
                                        <p:tav tm="100000">
                                          <p:val>
                                            <p:strVal val="#ppt_x"/>
                                          </p:val>
                                        </p:tav>
                                      </p:tavLst>
                                    </p:anim>
                                    <p:anim calcmode="lin" valueType="num">
                                      <p:cBhvr additive="base">
                                        <p:cTn id="7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500" fill="hold"/>
                                        <p:tgtEl>
                                          <p:spTgt spid="28"/>
                                        </p:tgtEl>
                                        <p:attrNameLst>
                                          <p:attrName>ppt_x</p:attrName>
                                        </p:attrNameLst>
                                      </p:cBhvr>
                                      <p:tavLst>
                                        <p:tav tm="0">
                                          <p:val>
                                            <p:strVal val="#ppt_x"/>
                                          </p:val>
                                        </p:tav>
                                        <p:tav tm="100000">
                                          <p:val>
                                            <p:strVal val="#ppt_x"/>
                                          </p:val>
                                        </p:tav>
                                      </p:tavLst>
                                    </p:anim>
                                    <p:anim calcmode="lin" valueType="num">
                                      <p:cBhvr additive="base">
                                        <p:cTn id="8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4" grpId="0"/>
      <p:bldP spid="25" grpId="0"/>
      <p:bldP spid="27" grpId="0"/>
      <p:bldP spid="28" grpId="0"/>
      <p:bldP spid="29" grpId="0"/>
      <p:bldP spid="30"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EEA9C69-F049-4E41-93C0-0501F5C790A5}" type="slidenum">
              <a:rPr lang="en-US"/>
              <a:pPr>
                <a:defRPr/>
              </a:pPr>
              <a:t>38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506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935163"/>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SPHL</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Copy H-L pair to the Stack Pointer (SP)</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5077" name="Content Placeholder 2"/>
          <p:cNvSpPr txBox="1">
            <a:spLocks/>
          </p:cNvSpPr>
          <p:nvPr/>
        </p:nvSpPr>
        <p:spPr bwMode="auto">
          <a:xfrm>
            <a:off x="304800" y="2635250"/>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endParaRPr lang="en-US" sz="2400">
              <a:latin typeface="Times New Roman" pitchFamily="18" charset="0"/>
              <a:cs typeface="Times New Roman" pitchFamily="18" charset="0"/>
            </a:endParaRP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This instruction loads the contents of H-L pair into SP.</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SPHL</a:t>
            </a:r>
          </a:p>
        </p:txBody>
      </p:sp>
      <p:sp>
        <p:nvSpPr>
          <p:cNvPr id="10" name="Date Placeholder 9"/>
          <p:cNvSpPr>
            <a:spLocks noGrp="1"/>
          </p:cNvSpPr>
          <p:nvPr>
            <p:ph type="dt" sz="half" idx="10"/>
          </p:nvPr>
        </p:nvSpPr>
        <p:spPr/>
        <p:txBody>
          <a:bodyPr/>
          <a:lstStyle/>
          <a:p>
            <a:fld id="{741B9916-C7D8-4084-8131-13F53A40C2D2}" type="datetime1">
              <a:rPr lang="en-US" smtClean="0"/>
              <a:t>1/13/2022</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0810551-9E8F-41E8-A6B7-9CBB5BA225C6}" type="slidenum">
              <a:rPr lang="en-US"/>
              <a:pPr>
                <a:defRPr/>
              </a:pPr>
              <a:t>39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608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752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XTHL</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Exchange H–L with top of stack</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6101" name="Content Placeholder 2"/>
          <p:cNvSpPr txBox="1">
            <a:spLocks/>
          </p:cNvSpPr>
          <p:nvPr/>
        </p:nvSpPr>
        <p:spPr bwMode="auto">
          <a:xfrm>
            <a:off x="457200" y="3213100"/>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L register are exchanged with the location pointed out by the contents of the SP.</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H register are exchanged with the next location (SP + 1).</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XTHL</a:t>
            </a:r>
          </a:p>
        </p:txBody>
      </p:sp>
      <p:sp>
        <p:nvSpPr>
          <p:cNvPr id="10" name="Date Placeholder 9"/>
          <p:cNvSpPr>
            <a:spLocks noGrp="1"/>
          </p:cNvSpPr>
          <p:nvPr>
            <p:ph type="dt" sz="half" idx="10"/>
          </p:nvPr>
        </p:nvSpPr>
        <p:spPr/>
        <p:txBody>
          <a:bodyPr/>
          <a:lstStyle/>
          <a:p>
            <a:fld id="{BDB0F695-3AE0-4C36-809F-A6795C5BB4BF}" type="datetime1">
              <a:rPr lang="en-US" smtClean="0"/>
              <a:t>1/13/2022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3962400" cy="4373563"/>
          </a:xfrm>
        </p:spPr>
        <p:txBody>
          <a:bodyPr>
            <a:no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p>
        </p:txBody>
      </p:sp>
      <p:sp>
        <p:nvSpPr>
          <p:cNvPr id="6" name="Date Placeholder 5"/>
          <p:cNvSpPr>
            <a:spLocks noGrp="1"/>
          </p:cNvSpPr>
          <p:nvPr>
            <p:ph type="dt" sz="half" idx="10"/>
          </p:nvPr>
        </p:nvSpPr>
        <p:spPr/>
        <p:txBody>
          <a:bodyPr/>
          <a:lstStyle/>
          <a:p>
            <a:fld id="{D806A373-AFCA-4B96-A2FF-44EF6990E9B9}" type="datetime1">
              <a:rPr lang="en-US" smtClean="0"/>
              <a:t>1/13/2022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Subject 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2"/>
          <p:cNvSpPr txBox="1">
            <a:spLocks/>
          </p:cNvSpPr>
          <p:nvPr/>
        </p:nvSpPr>
        <p:spPr>
          <a:xfrm>
            <a:off x="4724400" y="1334293"/>
            <a:ext cx="39624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p>
        </p:txBody>
      </p:sp>
      <p:pic>
        <p:nvPicPr>
          <p:cNvPr id="12" name="Picture 8" descr="Untitled.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ooter Placeholder 9">
            <a:extLst>
              <a:ext uri="{FF2B5EF4-FFF2-40B4-BE49-F238E27FC236}">
                <a16:creationId xmlns="" xmlns:a16="http://schemas.microsoft.com/office/drawing/2014/main" id="{48217D39-9AC5-4C00-9B60-D548373BF4EB}"/>
              </a:ext>
            </a:extLst>
          </p:cNvPr>
          <p:cNvSpPr>
            <a:spLocks noGrp="1"/>
          </p:cNvSpPr>
          <p:nvPr>
            <p:ph type="ftr" sz="quarter" idx="11"/>
          </p:nvPr>
        </p:nvSpPr>
        <p:spPr>
          <a:xfrm>
            <a:off x="2567152" y="6403345"/>
            <a:ext cx="5029200" cy="365125"/>
          </a:xfrm>
        </p:spPr>
        <p:txBody>
          <a:bodyPr/>
          <a:lstStyle/>
          <a:p>
            <a:r>
              <a:rPr lang="en-US" smtClean="0">
                <a:latin typeface="Times New Roman" panose="02020603050405020304" pitchFamily="18" charset="0"/>
                <a:cs typeface="Times New Roman" panose="02020603050405020304" pitchFamily="18" charset="0"/>
              </a:rPr>
              <a:t>KANIKA              Microprocessor                  UNIT- 2</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2708A381-8630-4264-A520-A9284CE667CE}"/>
              </a:ext>
            </a:extLst>
          </p:cNvPr>
          <p:cNvPicPr>
            <a:picLocks noChangeAspect="1"/>
          </p:cNvPicPr>
          <p:nvPr/>
        </p:nvPicPr>
        <p:blipFill>
          <a:blip r:embed="rId5"/>
          <a:stretch>
            <a:fillRect/>
          </a:stretch>
        </p:blipFill>
        <p:spPr>
          <a:xfrm>
            <a:off x="457200" y="817162"/>
            <a:ext cx="8229600" cy="5539187"/>
          </a:xfrm>
          <a:prstGeom prst="rect">
            <a:avLst/>
          </a:prstGeom>
        </p:spPr>
      </p:pic>
    </p:spTree>
    <p:extLst>
      <p:ext uri="{BB962C8B-B14F-4D97-AF65-F5344CB8AC3E}">
        <p14:creationId xmlns="" xmlns:p14="http://schemas.microsoft.com/office/powerpoint/2010/main" val="105040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920E573-0BCD-45DD-81D0-E192030461F6}" type="slidenum">
              <a:rPr lang="en-US"/>
              <a:pPr>
                <a:defRPr/>
              </a:pPr>
              <a:t>40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710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4478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PCHL</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Load program counter with H-L contents</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7125"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registers H and L are copied into the program counter (PC).</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H are placed as the high-order byte and the contents of L as the low-order byte.</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PCHL</a:t>
            </a:r>
          </a:p>
        </p:txBody>
      </p:sp>
      <p:sp>
        <p:nvSpPr>
          <p:cNvPr id="10" name="Date Placeholder 9"/>
          <p:cNvSpPr>
            <a:spLocks noGrp="1"/>
          </p:cNvSpPr>
          <p:nvPr>
            <p:ph type="dt" sz="half" idx="10"/>
          </p:nvPr>
        </p:nvSpPr>
        <p:spPr/>
        <p:txBody>
          <a:bodyPr/>
          <a:lstStyle/>
          <a:p>
            <a:fld id="{D4A8D560-E514-4ED8-98B7-35399EDD856C}" type="datetime1">
              <a:rPr lang="en-US" smtClean="0"/>
              <a:t>1/13/2022</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AAD9DE1-792E-4723-949B-0C14D6F9B45D}" type="slidenum">
              <a:rPr lang="en-US"/>
              <a:pPr>
                <a:defRPr/>
              </a:pPr>
              <a:t>41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813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PUSH</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Reg. pair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Push register pair onto stack</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48149"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register pair are copied onto stack.</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SP is decremented and the contents of high-order registers (B, D, H, A) are copied into stack.</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SP is again decremented and the contents of low-order registers (C, E, L, Flags) are copied into stack.</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PUSH D</a:t>
            </a:r>
          </a:p>
        </p:txBody>
      </p:sp>
      <p:sp>
        <p:nvSpPr>
          <p:cNvPr id="10" name="Date Placeholder 9"/>
          <p:cNvSpPr>
            <a:spLocks noGrp="1"/>
          </p:cNvSpPr>
          <p:nvPr>
            <p:ph type="dt" sz="half" idx="10"/>
          </p:nvPr>
        </p:nvSpPr>
        <p:spPr/>
        <p:txBody>
          <a:bodyPr/>
          <a:lstStyle/>
          <a:p>
            <a:fld id="{E3966342-C50F-45DB-922A-1B93BC919100}" type="datetime1">
              <a:rPr lang="en-US" smtClean="0"/>
              <a:t>1/13/2022</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38887D5-1712-4BC2-A5BB-0370F3EA2ACD}" type="slidenum">
              <a:rPr lang="en-US"/>
              <a:pPr>
                <a:defRPr/>
              </a:pPr>
              <a:t>42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4915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27241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Example : PUSH D</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76200" y="2603500"/>
          <a:ext cx="1752600" cy="185420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2000H</a:t>
                      </a:r>
                      <a:endParaRPr lang="en-US" dirty="0"/>
                    </a:p>
                  </a:txBody>
                  <a:tcPr/>
                </a:tc>
                <a:tc hMerge="1">
                  <a:txBody>
                    <a:bodyPr/>
                    <a:lstStyle/>
                    <a:p>
                      <a:endParaRPr lang="en-US" dirty="0"/>
                    </a:p>
                  </a:txBody>
                  <a:tcPr/>
                </a:tc>
              </a:tr>
            </a:tbl>
          </a:graphicData>
        </a:graphic>
      </p:graphicFrame>
      <p:graphicFrame>
        <p:nvGraphicFramePr>
          <p:cNvPr id="12" name="Table 11"/>
          <p:cNvGraphicFramePr>
            <a:graphicFrameLocks noGrp="1"/>
          </p:cNvGraphicFramePr>
          <p:nvPr/>
        </p:nvGraphicFramePr>
        <p:xfrm>
          <a:off x="3201988" y="21669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2438400" y="47529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2514600" y="21336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2438400" y="4044950"/>
            <a:ext cx="1219200" cy="369888"/>
          </a:xfrm>
          <a:prstGeom prst="rect">
            <a:avLst/>
          </a:prstGeom>
          <a:noFill/>
          <a:ln w="9525">
            <a:noFill/>
            <a:miter lim="800000"/>
            <a:headEnd/>
            <a:tailEnd/>
          </a:ln>
        </p:spPr>
        <p:txBody>
          <a:bodyPr>
            <a:spAutoFit/>
          </a:bodyPr>
          <a:lstStyle/>
          <a:p>
            <a:r>
              <a:rPr lang="en-US">
                <a:latin typeface="Calibri" pitchFamily="34" charset="0"/>
              </a:rPr>
              <a:t>1FFEH</a:t>
            </a:r>
          </a:p>
        </p:txBody>
      </p:sp>
      <p:sp>
        <p:nvSpPr>
          <p:cNvPr id="16" name="TextBox 15"/>
          <p:cNvSpPr txBox="1">
            <a:spLocks noChangeArrowheads="1"/>
          </p:cNvSpPr>
          <p:nvPr/>
        </p:nvSpPr>
        <p:spPr bwMode="auto">
          <a:xfrm>
            <a:off x="311150" y="3354388"/>
            <a:ext cx="577850" cy="368300"/>
          </a:xfrm>
          <a:prstGeom prst="rect">
            <a:avLst/>
          </a:prstGeom>
          <a:noFill/>
          <a:ln w="9525">
            <a:noFill/>
            <a:miter lim="800000"/>
            <a:headEnd/>
            <a:tailEnd/>
          </a:ln>
        </p:spPr>
        <p:txBody>
          <a:bodyPr>
            <a:spAutoFit/>
          </a:bodyPr>
          <a:lstStyle/>
          <a:p>
            <a:r>
              <a:rPr lang="en-US">
                <a:latin typeface="Calibri" pitchFamily="34" charset="0"/>
              </a:rPr>
              <a:t>=10</a:t>
            </a:r>
          </a:p>
        </p:txBody>
      </p:sp>
      <p:sp>
        <p:nvSpPr>
          <p:cNvPr id="18" name="TextBox 17"/>
          <p:cNvSpPr txBox="1">
            <a:spLocks noChangeArrowheads="1"/>
          </p:cNvSpPr>
          <p:nvPr/>
        </p:nvSpPr>
        <p:spPr bwMode="auto">
          <a:xfrm>
            <a:off x="2438400" y="3309938"/>
            <a:ext cx="1219200" cy="369887"/>
          </a:xfrm>
          <a:prstGeom prst="rect">
            <a:avLst/>
          </a:prstGeom>
          <a:noFill/>
          <a:ln w="9525">
            <a:noFill/>
            <a:miter lim="800000"/>
            <a:headEnd/>
            <a:tailEnd/>
          </a:ln>
        </p:spPr>
        <p:txBody>
          <a:bodyPr>
            <a:spAutoFit/>
          </a:bodyPr>
          <a:lstStyle/>
          <a:p>
            <a:r>
              <a:rPr lang="en-US">
                <a:latin typeface="Calibri" pitchFamily="34" charset="0"/>
              </a:rPr>
              <a:t>2000H</a:t>
            </a:r>
          </a:p>
        </p:txBody>
      </p:sp>
      <p:sp>
        <p:nvSpPr>
          <p:cNvPr id="19" name="TextBox 18"/>
          <p:cNvSpPr txBox="1">
            <a:spLocks noChangeArrowheads="1"/>
          </p:cNvSpPr>
          <p:nvPr/>
        </p:nvSpPr>
        <p:spPr bwMode="auto">
          <a:xfrm>
            <a:off x="2438400" y="3657600"/>
            <a:ext cx="1219200" cy="369888"/>
          </a:xfrm>
          <a:prstGeom prst="rect">
            <a:avLst/>
          </a:prstGeom>
          <a:noFill/>
          <a:ln w="9525">
            <a:noFill/>
            <a:miter lim="800000"/>
            <a:headEnd/>
            <a:tailEnd/>
          </a:ln>
        </p:spPr>
        <p:txBody>
          <a:bodyPr>
            <a:spAutoFit/>
          </a:bodyPr>
          <a:lstStyle/>
          <a:p>
            <a:r>
              <a:rPr lang="en-US">
                <a:latin typeface="Calibri" pitchFamily="34" charset="0"/>
              </a:rPr>
              <a:t>1FFFH</a:t>
            </a:r>
          </a:p>
        </p:txBody>
      </p:sp>
      <p:sp>
        <p:nvSpPr>
          <p:cNvPr id="20" name="TextBox 19"/>
          <p:cNvSpPr txBox="1">
            <a:spLocks noChangeArrowheads="1"/>
          </p:cNvSpPr>
          <p:nvPr/>
        </p:nvSpPr>
        <p:spPr bwMode="auto">
          <a:xfrm>
            <a:off x="2035175" y="5540375"/>
            <a:ext cx="5965825" cy="369888"/>
          </a:xfrm>
          <a:prstGeom prst="rect">
            <a:avLst/>
          </a:prstGeom>
          <a:noFill/>
          <a:ln w="9525">
            <a:noFill/>
            <a:miter lim="800000"/>
            <a:headEnd/>
            <a:tailEnd/>
          </a:ln>
        </p:spPr>
        <p:txBody>
          <a:bodyPr>
            <a:spAutoFit/>
          </a:bodyPr>
          <a:lstStyle/>
          <a:p>
            <a:r>
              <a:rPr lang="en-US">
                <a:solidFill>
                  <a:srgbClr val="FF0000"/>
                </a:solidFill>
                <a:latin typeface="Calibri" pitchFamily="34" charset="0"/>
              </a:rPr>
              <a:t>BEFORE		     PUSH D		AFTER</a:t>
            </a:r>
          </a:p>
        </p:txBody>
      </p:sp>
      <p:sp>
        <p:nvSpPr>
          <p:cNvPr id="21" name="TextBox 20"/>
          <p:cNvSpPr txBox="1">
            <a:spLocks noChangeArrowheads="1"/>
          </p:cNvSpPr>
          <p:nvPr/>
        </p:nvSpPr>
        <p:spPr bwMode="auto">
          <a:xfrm>
            <a:off x="1135063" y="3336925"/>
            <a:ext cx="577850" cy="368300"/>
          </a:xfrm>
          <a:prstGeom prst="rect">
            <a:avLst/>
          </a:prstGeom>
          <a:noFill/>
          <a:ln w="9525">
            <a:noFill/>
            <a:miter lim="800000"/>
            <a:headEnd/>
            <a:tailEnd/>
          </a:ln>
        </p:spPr>
        <p:txBody>
          <a:bodyPr>
            <a:spAutoFit/>
          </a:bodyPr>
          <a:lstStyle/>
          <a:p>
            <a:r>
              <a:rPr lang="en-US">
                <a:latin typeface="Calibri" pitchFamily="34" charset="0"/>
              </a:rPr>
              <a:t>=50</a:t>
            </a:r>
          </a:p>
        </p:txBody>
      </p:sp>
      <p:graphicFrame>
        <p:nvGraphicFramePr>
          <p:cNvPr id="25" name="Table 24"/>
          <p:cNvGraphicFramePr>
            <a:graphicFrameLocks noGrp="1"/>
          </p:cNvGraphicFramePr>
          <p:nvPr/>
        </p:nvGraphicFramePr>
        <p:xfrm>
          <a:off x="8001000" y="22431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26" name="TextBox 25"/>
          <p:cNvSpPr txBox="1">
            <a:spLocks noChangeArrowheads="1"/>
          </p:cNvSpPr>
          <p:nvPr/>
        </p:nvSpPr>
        <p:spPr bwMode="auto">
          <a:xfrm>
            <a:off x="7237413" y="48291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27" name="TextBox 26"/>
          <p:cNvSpPr txBox="1">
            <a:spLocks noChangeArrowheads="1"/>
          </p:cNvSpPr>
          <p:nvPr/>
        </p:nvSpPr>
        <p:spPr bwMode="auto">
          <a:xfrm>
            <a:off x="7313613" y="22098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30" name="TextBox 29"/>
          <p:cNvSpPr txBox="1">
            <a:spLocks noChangeArrowheads="1"/>
          </p:cNvSpPr>
          <p:nvPr/>
        </p:nvSpPr>
        <p:spPr bwMode="auto">
          <a:xfrm>
            <a:off x="8423275" y="4111625"/>
            <a:ext cx="577850" cy="368300"/>
          </a:xfrm>
          <a:prstGeom prst="rect">
            <a:avLst/>
          </a:prstGeom>
          <a:noFill/>
          <a:ln w="9525">
            <a:noFill/>
            <a:miter lim="800000"/>
            <a:headEnd/>
            <a:tailEnd/>
          </a:ln>
        </p:spPr>
        <p:txBody>
          <a:bodyPr>
            <a:spAutoFit/>
          </a:bodyPr>
          <a:lstStyle/>
          <a:p>
            <a:r>
              <a:rPr lang="en-US">
                <a:latin typeface="Calibri" pitchFamily="34" charset="0"/>
              </a:rPr>
              <a:t>50</a:t>
            </a:r>
          </a:p>
        </p:txBody>
      </p:sp>
      <p:sp>
        <p:nvSpPr>
          <p:cNvPr id="33" name="TextBox 32"/>
          <p:cNvSpPr txBox="1">
            <a:spLocks noChangeArrowheads="1"/>
          </p:cNvSpPr>
          <p:nvPr/>
        </p:nvSpPr>
        <p:spPr bwMode="auto">
          <a:xfrm>
            <a:off x="8423275" y="3733800"/>
            <a:ext cx="577850" cy="369888"/>
          </a:xfrm>
          <a:prstGeom prst="rect">
            <a:avLst/>
          </a:prstGeom>
          <a:noFill/>
          <a:ln w="9525">
            <a:noFill/>
            <a:miter lim="800000"/>
            <a:headEnd/>
            <a:tailEnd/>
          </a:ln>
        </p:spPr>
        <p:txBody>
          <a:bodyPr>
            <a:spAutoFit/>
          </a:bodyPr>
          <a:lstStyle/>
          <a:p>
            <a:r>
              <a:rPr lang="en-US">
                <a:latin typeface="Calibri" pitchFamily="34" charset="0"/>
              </a:rPr>
              <a:t>10</a:t>
            </a:r>
          </a:p>
        </p:txBody>
      </p:sp>
      <p:sp>
        <p:nvSpPr>
          <p:cNvPr id="37" name="TextBox 36"/>
          <p:cNvSpPr txBox="1">
            <a:spLocks noChangeArrowheads="1"/>
          </p:cNvSpPr>
          <p:nvPr/>
        </p:nvSpPr>
        <p:spPr bwMode="auto">
          <a:xfrm>
            <a:off x="2438400" y="2949575"/>
            <a:ext cx="1219200" cy="368300"/>
          </a:xfrm>
          <a:prstGeom prst="rect">
            <a:avLst/>
          </a:prstGeom>
          <a:noFill/>
          <a:ln w="9525">
            <a:noFill/>
            <a:miter lim="800000"/>
            <a:headEnd/>
            <a:tailEnd/>
          </a:ln>
        </p:spPr>
        <p:txBody>
          <a:bodyPr>
            <a:spAutoFit/>
          </a:bodyPr>
          <a:lstStyle/>
          <a:p>
            <a:r>
              <a:rPr lang="en-US">
                <a:latin typeface="Calibri" pitchFamily="34" charset="0"/>
              </a:rPr>
              <a:t>2001H</a:t>
            </a:r>
          </a:p>
        </p:txBody>
      </p:sp>
      <p:cxnSp>
        <p:nvCxnSpPr>
          <p:cNvPr id="40" name="Elbow Connector 39"/>
          <p:cNvCxnSpPr>
            <a:endCxn id="18" idx="1"/>
          </p:cNvCxnSpPr>
          <p:nvPr/>
        </p:nvCxnSpPr>
        <p:spPr>
          <a:xfrm flipV="1">
            <a:off x="1484313" y="3494088"/>
            <a:ext cx="954087" cy="81280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3352800" y="572611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5430838" y="5726113"/>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 50"/>
          <p:cNvGraphicFramePr>
            <a:graphicFrameLocks noGrp="1"/>
          </p:cNvGraphicFramePr>
          <p:nvPr/>
        </p:nvGraphicFramePr>
        <p:xfrm>
          <a:off x="4800600" y="2755900"/>
          <a:ext cx="1752600" cy="185420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1FFEH</a:t>
                      </a:r>
                      <a:endParaRPr lang="en-US" dirty="0"/>
                    </a:p>
                  </a:txBody>
                  <a:tcPr/>
                </a:tc>
                <a:tc hMerge="1">
                  <a:txBody>
                    <a:bodyPr/>
                    <a:lstStyle/>
                    <a:p>
                      <a:endParaRPr lang="en-US" dirty="0"/>
                    </a:p>
                  </a:txBody>
                  <a:tcPr/>
                </a:tc>
              </a:tr>
            </a:tbl>
          </a:graphicData>
        </a:graphic>
      </p:graphicFrame>
      <p:sp>
        <p:nvSpPr>
          <p:cNvPr id="52" name="TextBox 51"/>
          <p:cNvSpPr txBox="1">
            <a:spLocks noChangeArrowheads="1"/>
          </p:cNvSpPr>
          <p:nvPr/>
        </p:nvSpPr>
        <p:spPr bwMode="auto">
          <a:xfrm>
            <a:off x="5035550" y="3506788"/>
            <a:ext cx="577850" cy="368300"/>
          </a:xfrm>
          <a:prstGeom prst="rect">
            <a:avLst/>
          </a:prstGeom>
          <a:noFill/>
          <a:ln w="9525">
            <a:noFill/>
            <a:miter lim="800000"/>
            <a:headEnd/>
            <a:tailEnd/>
          </a:ln>
        </p:spPr>
        <p:txBody>
          <a:bodyPr>
            <a:spAutoFit/>
          </a:bodyPr>
          <a:lstStyle/>
          <a:p>
            <a:r>
              <a:rPr lang="en-US">
                <a:latin typeface="Calibri" pitchFamily="34" charset="0"/>
              </a:rPr>
              <a:t>=10</a:t>
            </a:r>
          </a:p>
        </p:txBody>
      </p:sp>
      <p:sp>
        <p:nvSpPr>
          <p:cNvPr id="53" name="TextBox 52"/>
          <p:cNvSpPr txBox="1">
            <a:spLocks noChangeArrowheads="1"/>
          </p:cNvSpPr>
          <p:nvPr/>
        </p:nvSpPr>
        <p:spPr bwMode="auto">
          <a:xfrm>
            <a:off x="5859463" y="3489325"/>
            <a:ext cx="577850" cy="368300"/>
          </a:xfrm>
          <a:prstGeom prst="rect">
            <a:avLst/>
          </a:prstGeom>
          <a:noFill/>
          <a:ln w="9525">
            <a:noFill/>
            <a:miter lim="800000"/>
            <a:headEnd/>
            <a:tailEnd/>
          </a:ln>
        </p:spPr>
        <p:txBody>
          <a:bodyPr>
            <a:spAutoFit/>
          </a:bodyPr>
          <a:lstStyle/>
          <a:p>
            <a:r>
              <a:rPr lang="en-US">
                <a:latin typeface="Calibri" pitchFamily="34" charset="0"/>
              </a:rPr>
              <a:t>=50</a:t>
            </a:r>
          </a:p>
        </p:txBody>
      </p:sp>
      <p:sp>
        <p:nvSpPr>
          <p:cNvPr id="54" name="TextBox 53"/>
          <p:cNvSpPr txBox="1">
            <a:spLocks noChangeArrowheads="1"/>
          </p:cNvSpPr>
          <p:nvPr/>
        </p:nvSpPr>
        <p:spPr bwMode="auto">
          <a:xfrm>
            <a:off x="7162800" y="4144963"/>
            <a:ext cx="1219200" cy="368300"/>
          </a:xfrm>
          <a:prstGeom prst="rect">
            <a:avLst/>
          </a:prstGeom>
          <a:noFill/>
          <a:ln w="9525">
            <a:noFill/>
            <a:miter lim="800000"/>
            <a:headEnd/>
            <a:tailEnd/>
          </a:ln>
        </p:spPr>
        <p:txBody>
          <a:bodyPr>
            <a:spAutoFit/>
          </a:bodyPr>
          <a:lstStyle/>
          <a:p>
            <a:r>
              <a:rPr lang="en-US">
                <a:latin typeface="Calibri" pitchFamily="34" charset="0"/>
              </a:rPr>
              <a:t>1FFEH</a:t>
            </a:r>
          </a:p>
        </p:txBody>
      </p:sp>
      <p:sp>
        <p:nvSpPr>
          <p:cNvPr id="55" name="TextBox 54"/>
          <p:cNvSpPr txBox="1">
            <a:spLocks noChangeArrowheads="1"/>
          </p:cNvSpPr>
          <p:nvPr/>
        </p:nvSpPr>
        <p:spPr bwMode="auto">
          <a:xfrm>
            <a:off x="7162800" y="3408363"/>
            <a:ext cx="1219200" cy="369887"/>
          </a:xfrm>
          <a:prstGeom prst="rect">
            <a:avLst/>
          </a:prstGeom>
          <a:noFill/>
          <a:ln w="9525">
            <a:noFill/>
            <a:miter lim="800000"/>
            <a:headEnd/>
            <a:tailEnd/>
          </a:ln>
        </p:spPr>
        <p:txBody>
          <a:bodyPr>
            <a:spAutoFit/>
          </a:bodyPr>
          <a:lstStyle/>
          <a:p>
            <a:r>
              <a:rPr lang="en-US">
                <a:latin typeface="Calibri" pitchFamily="34" charset="0"/>
              </a:rPr>
              <a:t>2000H</a:t>
            </a:r>
          </a:p>
        </p:txBody>
      </p:sp>
      <p:sp>
        <p:nvSpPr>
          <p:cNvPr id="56" name="TextBox 55"/>
          <p:cNvSpPr txBox="1">
            <a:spLocks noChangeArrowheads="1"/>
          </p:cNvSpPr>
          <p:nvPr/>
        </p:nvSpPr>
        <p:spPr bwMode="auto">
          <a:xfrm>
            <a:off x="7162800" y="3756025"/>
            <a:ext cx="1219200" cy="369888"/>
          </a:xfrm>
          <a:prstGeom prst="rect">
            <a:avLst/>
          </a:prstGeom>
          <a:noFill/>
          <a:ln w="9525">
            <a:noFill/>
            <a:miter lim="800000"/>
            <a:headEnd/>
            <a:tailEnd/>
          </a:ln>
        </p:spPr>
        <p:txBody>
          <a:bodyPr>
            <a:spAutoFit/>
          </a:bodyPr>
          <a:lstStyle/>
          <a:p>
            <a:r>
              <a:rPr lang="en-US">
                <a:latin typeface="Calibri" pitchFamily="34" charset="0"/>
              </a:rPr>
              <a:t>1FFFH</a:t>
            </a:r>
          </a:p>
        </p:txBody>
      </p:sp>
      <p:sp>
        <p:nvSpPr>
          <p:cNvPr id="57" name="TextBox 56"/>
          <p:cNvSpPr txBox="1">
            <a:spLocks noChangeArrowheads="1"/>
          </p:cNvSpPr>
          <p:nvPr/>
        </p:nvSpPr>
        <p:spPr bwMode="auto">
          <a:xfrm>
            <a:off x="7162800" y="3048000"/>
            <a:ext cx="1219200" cy="369888"/>
          </a:xfrm>
          <a:prstGeom prst="rect">
            <a:avLst/>
          </a:prstGeom>
          <a:noFill/>
          <a:ln w="9525">
            <a:noFill/>
            <a:miter lim="800000"/>
            <a:headEnd/>
            <a:tailEnd/>
          </a:ln>
        </p:spPr>
        <p:txBody>
          <a:bodyPr>
            <a:spAutoFit/>
          </a:bodyPr>
          <a:lstStyle/>
          <a:p>
            <a:r>
              <a:rPr lang="en-US">
                <a:latin typeface="Calibri" pitchFamily="34" charset="0"/>
              </a:rPr>
              <a:t>2001H</a:t>
            </a:r>
          </a:p>
        </p:txBody>
      </p:sp>
      <p:sp>
        <p:nvSpPr>
          <p:cNvPr id="58" name="Curved Right Arrow 57"/>
          <p:cNvSpPr/>
          <p:nvPr/>
        </p:nvSpPr>
        <p:spPr>
          <a:xfrm rot="16469807" flipH="1">
            <a:off x="6475413" y="1336675"/>
            <a:ext cx="908050" cy="382587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9" name="Curved Right Arrow 58"/>
          <p:cNvSpPr/>
          <p:nvPr/>
        </p:nvSpPr>
        <p:spPr>
          <a:xfrm rot="17004973">
            <a:off x="6751638" y="3038475"/>
            <a:ext cx="941388" cy="310038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5" name="Date Placeholder 34"/>
          <p:cNvSpPr>
            <a:spLocks noGrp="1"/>
          </p:cNvSpPr>
          <p:nvPr>
            <p:ph type="dt" sz="half" idx="10"/>
          </p:nvPr>
        </p:nvSpPr>
        <p:spPr/>
        <p:txBody>
          <a:bodyPr/>
          <a:lstStyle/>
          <a:p>
            <a:fld id="{DE7AE63E-2ECF-467F-934E-060054C65A3F}"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500" fill="hold"/>
                                        <p:tgtEl>
                                          <p:spTgt spid="47"/>
                                        </p:tgtEl>
                                        <p:attrNameLst>
                                          <p:attrName>ppt_x</p:attrName>
                                        </p:attrNameLst>
                                      </p:cBhvr>
                                      <p:tavLst>
                                        <p:tav tm="0">
                                          <p:val>
                                            <p:strVal val="#ppt_x"/>
                                          </p:val>
                                        </p:tav>
                                        <p:tav tm="100000">
                                          <p:val>
                                            <p:strVal val="#ppt_x"/>
                                          </p:val>
                                        </p:tav>
                                      </p:tavLst>
                                    </p:anim>
                                    <p:anim calcmode="lin" valueType="num">
                                      <p:cBhvr additive="base">
                                        <p:cTn id="8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ppt_x"/>
                                          </p:val>
                                        </p:tav>
                                        <p:tav tm="100000">
                                          <p:val>
                                            <p:strVal val="#ppt_x"/>
                                          </p:val>
                                        </p:tav>
                                      </p:tavLst>
                                    </p:anim>
                                    <p:anim calcmode="lin" valueType="num">
                                      <p:cBhvr additive="base">
                                        <p:cTn id="9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additive="base">
                                        <p:cTn id="103" dur="500" fill="hold"/>
                                        <p:tgtEl>
                                          <p:spTgt spid="26"/>
                                        </p:tgtEl>
                                        <p:attrNameLst>
                                          <p:attrName>ppt_x</p:attrName>
                                        </p:attrNameLst>
                                      </p:cBhvr>
                                      <p:tavLst>
                                        <p:tav tm="0">
                                          <p:val>
                                            <p:strVal val="#ppt_x"/>
                                          </p:val>
                                        </p:tav>
                                        <p:tav tm="100000">
                                          <p:val>
                                            <p:strVal val="#ppt_x"/>
                                          </p:val>
                                        </p:tav>
                                      </p:tavLst>
                                    </p:anim>
                                    <p:anim calcmode="lin" valueType="num">
                                      <p:cBhvr additive="base">
                                        <p:cTn id="10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fade">
                                      <p:cBhvr>
                                        <p:cTn id="109" dur="1000"/>
                                        <p:tgtEl>
                                          <p:spTgt spid="27"/>
                                        </p:tgtEl>
                                      </p:cBhvr>
                                    </p:animEffect>
                                    <p:anim calcmode="lin" valueType="num">
                                      <p:cBhvr>
                                        <p:cTn id="110" dur="1000" fill="hold"/>
                                        <p:tgtEl>
                                          <p:spTgt spid="27"/>
                                        </p:tgtEl>
                                        <p:attrNameLst>
                                          <p:attrName>ppt_x</p:attrName>
                                        </p:attrNameLst>
                                      </p:cBhvr>
                                      <p:tavLst>
                                        <p:tav tm="0">
                                          <p:val>
                                            <p:strVal val="#ppt_x"/>
                                          </p:val>
                                        </p:tav>
                                        <p:tav tm="100000">
                                          <p:val>
                                            <p:strVal val="#ppt_x"/>
                                          </p:val>
                                        </p:tav>
                                      </p:tavLst>
                                    </p:anim>
                                    <p:anim calcmode="lin" valueType="num">
                                      <p:cBhvr>
                                        <p:cTn id="11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 calcmode="lin" valueType="num">
                                      <p:cBhvr additive="base">
                                        <p:cTn id="116" dur="500" fill="hold"/>
                                        <p:tgtEl>
                                          <p:spTgt spid="54"/>
                                        </p:tgtEl>
                                        <p:attrNameLst>
                                          <p:attrName>ppt_x</p:attrName>
                                        </p:attrNameLst>
                                      </p:cBhvr>
                                      <p:tavLst>
                                        <p:tav tm="0">
                                          <p:val>
                                            <p:strVal val="#ppt_x"/>
                                          </p:val>
                                        </p:tav>
                                        <p:tav tm="100000">
                                          <p:val>
                                            <p:strVal val="#ppt_x"/>
                                          </p:val>
                                        </p:tav>
                                      </p:tavLst>
                                    </p:anim>
                                    <p:anim calcmode="lin" valueType="num">
                                      <p:cBhvr additive="base">
                                        <p:cTn id="11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56"/>
                                        </p:tgtEl>
                                        <p:attrNameLst>
                                          <p:attrName>style.visibility</p:attrName>
                                        </p:attrNameLst>
                                      </p:cBhvr>
                                      <p:to>
                                        <p:strVal val="visible"/>
                                      </p:to>
                                    </p:set>
                                    <p:anim calcmode="lin" valueType="num">
                                      <p:cBhvr additive="base">
                                        <p:cTn id="122" dur="500" fill="hold"/>
                                        <p:tgtEl>
                                          <p:spTgt spid="56"/>
                                        </p:tgtEl>
                                        <p:attrNameLst>
                                          <p:attrName>ppt_x</p:attrName>
                                        </p:attrNameLst>
                                      </p:cBhvr>
                                      <p:tavLst>
                                        <p:tav tm="0">
                                          <p:val>
                                            <p:strVal val="#ppt_x"/>
                                          </p:val>
                                        </p:tav>
                                        <p:tav tm="100000">
                                          <p:val>
                                            <p:strVal val="#ppt_x"/>
                                          </p:val>
                                        </p:tav>
                                      </p:tavLst>
                                    </p:anim>
                                    <p:anim calcmode="lin" valueType="num">
                                      <p:cBhvr additive="base">
                                        <p:cTn id="123"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55"/>
                                        </p:tgtEl>
                                        <p:attrNameLst>
                                          <p:attrName>style.visibility</p:attrName>
                                        </p:attrNameLst>
                                      </p:cBhvr>
                                      <p:to>
                                        <p:strVal val="visible"/>
                                      </p:to>
                                    </p:set>
                                    <p:anim calcmode="lin" valueType="num">
                                      <p:cBhvr additive="base">
                                        <p:cTn id="128" dur="500" fill="hold"/>
                                        <p:tgtEl>
                                          <p:spTgt spid="55"/>
                                        </p:tgtEl>
                                        <p:attrNameLst>
                                          <p:attrName>ppt_x</p:attrName>
                                        </p:attrNameLst>
                                      </p:cBhvr>
                                      <p:tavLst>
                                        <p:tav tm="0">
                                          <p:val>
                                            <p:strVal val="#ppt_x"/>
                                          </p:val>
                                        </p:tav>
                                        <p:tav tm="100000">
                                          <p:val>
                                            <p:strVal val="#ppt_x"/>
                                          </p:val>
                                        </p:tav>
                                      </p:tavLst>
                                    </p:anim>
                                    <p:anim calcmode="lin" valueType="num">
                                      <p:cBhvr additive="base">
                                        <p:cTn id="129"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57"/>
                                        </p:tgtEl>
                                        <p:attrNameLst>
                                          <p:attrName>style.visibility</p:attrName>
                                        </p:attrNameLst>
                                      </p:cBhvr>
                                      <p:to>
                                        <p:strVal val="visible"/>
                                      </p:to>
                                    </p:set>
                                    <p:anim calcmode="lin" valueType="num">
                                      <p:cBhvr additive="base">
                                        <p:cTn id="134" dur="500" fill="hold"/>
                                        <p:tgtEl>
                                          <p:spTgt spid="57"/>
                                        </p:tgtEl>
                                        <p:attrNameLst>
                                          <p:attrName>ppt_x</p:attrName>
                                        </p:attrNameLst>
                                      </p:cBhvr>
                                      <p:tavLst>
                                        <p:tav tm="0">
                                          <p:val>
                                            <p:strVal val="#ppt_x"/>
                                          </p:val>
                                        </p:tav>
                                        <p:tav tm="100000">
                                          <p:val>
                                            <p:strVal val="#ppt_x"/>
                                          </p:val>
                                        </p:tav>
                                      </p:tavLst>
                                    </p:anim>
                                    <p:anim calcmode="lin" valueType="num">
                                      <p:cBhvr additive="base">
                                        <p:cTn id="13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52"/>
                                        </p:tgtEl>
                                        <p:attrNameLst>
                                          <p:attrName>style.visibility</p:attrName>
                                        </p:attrNameLst>
                                      </p:cBhvr>
                                      <p:to>
                                        <p:strVal val="visible"/>
                                      </p:to>
                                    </p:set>
                                    <p:anim calcmode="lin" valueType="num">
                                      <p:cBhvr additive="base">
                                        <p:cTn id="140" dur="500" fill="hold"/>
                                        <p:tgtEl>
                                          <p:spTgt spid="52"/>
                                        </p:tgtEl>
                                        <p:attrNameLst>
                                          <p:attrName>ppt_x</p:attrName>
                                        </p:attrNameLst>
                                      </p:cBhvr>
                                      <p:tavLst>
                                        <p:tav tm="0">
                                          <p:val>
                                            <p:strVal val="#ppt_x"/>
                                          </p:val>
                                        </p:tav>
                                        <p:tav tm="100000">
                                          <p:val>
                                            <p:strVal val="#ppt_x"/>
                                          </p:val>
                                        </p:tav>
                                      </p:tavLst>
                                    </p:anim>
                                    <p:anim calcmode="lin" valueType="num">
                                      <p:cBhvr additive="base">
                                        <p:cTn id="14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58"/>
                                        </p:tgtEl>
                                        <p:attrNameLst>
                                          <p:attrName>style.visibility</p:attrName>
                                        </p:attrNameLst>
                                      </p:cBhvr>
                                      <p:to>
                                        <p:strVal val="visible"/>
                                      </p:to>
                                    </p:set>
                                    <p:anim calcmode="lin" valueType="num">
                                      <p:cBhvr additive="base">
                                        <p:cTn id="146" dur="500" fill="hold"/>
                                        <p:tgtEl>
                                          <p:spTgt spid="58"/>
                                        </p:tgtEl>
                                        <p:attrNameLst>
                                          <p:attrName>ppt_x</p:attrName>
                                        </p:attrNameLst>
                                      </p:cBhvr>
                                      <p:tavLst>
                                        <p:tav tm="0">
                                          <p:val>
                                            <p:strVal val="#ppt_x"/>
                                          </p:val>
                                        </p:tav>
                                        <p:tav tm="100000">
                                          <p:val>
                                            <p:strVal val="#ppt_x"/>
                                          </p:val>
                                        </p:tav>
                                      </p:tavLst>
                                    </p:anim>
                                    <p:anim calcmode="lin" valueType="num">
                                      <p:cBhvr additive="base">
                                        <p:cTn id="147"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additive="base">
                                        <p:cTn id="152" dur="500" fill="hold"/>
                                        <p:tgtEl>
                                          <p:spTgt spid="33"/>
                                        </p:tgtEl>
                                        <p:attrNameLst>
                                          <p:attrName>ppt_x</p:attrName>
                                        </p:attrNameLst>
                                      </p:cBhvr>
                                      <p:tavLst>
                                        <p:tav tm="0">
                                          <p:val>
                                            <p:strVal val="#ppt_x"/>
                                          </p:val>
                                        </p:tav>
                                        <p:tav tm="100000">
                                          <p:val>
                                            <p:strVal val="#ppt_x"/>
                                          </p:val>
                                        </p:tav>
                                      </p:tavLst>
                                    </p:anim>
                                    <p:anim calcmode="lin" valueType="num">
                                      <p:cBhvr additive="base">
                                        <p:cTn id="15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53"/>
                                        </p:tgtEl>
                                        <p:attrNameLst>
                                          <p:attrName>style.visibility</p:attrName>
                                        </p:attrNameLst>
                                      </p:cBhvr>
                                      <p:to>
                                        <p:strVal val="visible"/>
                                      </p:to>
                                    </p:set>
                                    <p:anim calcmode="lin" valueType="num">
                                      <p:cBhvr additive="base">
                                        <p:cTn id="158" dur="500" fill="hold"/>
                                        <p:tgtEl>
                                          <p:spTgt spid="53"/>
                                        </p:tgtEl>
                                        <p:attrNameLst>
                                          <p:attrName>ppt_x</p:attrName>
                                        </p:attrNameLst>
                                      </p:cBhvr>
                                      <p:tavLst>
                                        <p:tav tm="0">
                                          <p:val>
                                            <p:strVal val="#ppt_x"/>
                                          </p:val>
                                        </p:tav>
                                        <p:tav tm="100000">
                                          <p:val>
                                            <p:strVal val="#ppt_x"/>
                                          </p:val>
                                        </p:tav>
                                      </p:tavLst>
                                    </p:anim>
                                    <p:anim calcmode="lin" valueType="num">
                                      <p:cBhvr additive="base">
                                        <p:cTn id="15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59"/>
                                        </p:tgtEl>
                                        <p:attrNameLst>
                                          <p:attrName>style.visibility</p:attrName>
                                        </p:attrNameLst>
                                      </p:cBhvr>
                                      <p:to>
                                        <p:strVal val="visible"/>
                                      </p:to>
                                    </p:set>
                                    <p:anim calcmode="lin" valueType="num">
                                      <p:cBhvr additive="base">
                                        <p:cTn id="164" dur="500" fill="hold"/>
                                        <p:tgtEl>
                                          <p:spTgt spid="59"/>
                                        </p:tgtEl>
                                        <p:attrNameLst>
                                          <p:attrName>ppt_x</p:attrName>
                                        </p:attrNameLst>
                                      </p:cBhvr>
                                      <p:tavLst>
                                        <p:tav tm="0">
                                          <p:val>
                                            <p:strVal val="#ppt_x"/>
                                          </p:val>
                                        </p:tav>
                                        <p:tav tm="100000">
                                          <p:val>
                                            <p:strVal val="#ppt_x"/>
                                          </p:val>
                                        </p:tav>
                                      </p:tavLst>
                                    </p:anim>
                                    <p:anim calcmode="lin" valueType="num">
                                      <p:cBhvr additive="base">
                                        <p:cTn id="16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30"/>
                                        </p:tgtEl>
                                        <p:attrNameLst>
                                          <p:attrName>style.visibility</p:attrName>
                                        </p:attrNameLst>
                                      </p:cBhvr>
                                      <p:to>
                                        <p:strVal val="visible"/>
                                      </p:to>
                                    </p:set>
                                    <p:anim calcmode="lin" valueType="num">
                                      <p:cBhvr additive="base">
                                        <p:cTn id="170" dur="500" fill="hold"/>
                                        <p:tgtEl>
                                          <p:spTgt spid="30"/>
                                        </p:tgtEl>
                                        <p:attrNameLst>
                                          <p:attrName>ppt_x</p:attrName>
                                        </p:attrNameLst>
                                      </p:cBhvr>
                                      <p:tavLst>
                                        <p:tav tm="0">
                                          <p:val>
                                            <p:strVal val="#ppt_x"/>
                                          </p:val>
                                        </p:tav>
                                        <p:tav tm="100000">
                                          <p:val>
                                            <p:strVal val="#ppt_x"/>
                                          </p:val>
                                        </p:tav>
                                      </p:tavLst>
                                    </p:anim>
                                    <p:anim calcmode="lin" valueType="num">
                                      <p:cBhvr additive="base">
                                        <p:cTn id="171"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8" grpId="0"/>
      <p:bldP spid="19" grpId="0"/>
      <p:bldP spid="20" grpId="0"/>
      <p:bldP spid="21" grpId="0"/>
      <p:bldP spid="26" grpId="0"/>
      <p:bldP spid="27" grpId="0"/>
      <p:bldP spid="30" grpId="0"/>
      <p:bldP spid="33" grpId="0"/>
      <p:bldP spid="37" grpId="0"/>
      <p:bldP spid="52" grpId="0"/>
      <p:bldP spid="53" grpId="0"/>
      <p:bldP spid="54" grpId="0"/>
      <p:bldP spid="55" grpId="0"/>
      <p:bldP spid="56" grpId="0"/>
      <p:bldP spid="57" grpId="0"/>
      <p:bldP spid="58" grpId="0" animBg="1"/>
      <p:bldP spid="5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D622ED9-23A7-46CE-9A2C-2A12496AA750}" type="slidenum">
              <a:rPr lang="en-US"/>
              <a:pPr>
                <a:defRPr/>
              </a:pPr>
              <a:t>43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5018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POP</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Reg. pair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Pop stack to register pair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50197"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top of stack are copied into register pair.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location pointed out by SP are copied to the low-order register (C, E, L, Flags).</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SP is incremented and the contents of location are copied to the high-order register (B, D, H, A).</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POP H</a:t>
            </a:r>
          </a:p>
        </p:txBody>
      </p:sp>
      <p:sp>
        <p:nvSpPr>
          <p:cNvPr id="10" name="Date Placeholder 9"/>
          <p:cNvSpPr>
            <a:spLocks noGrp="1"/>
          </p:cNvSpPr>
          <p:nvPr>
            <p:ph type="dt" sz="half" idx="10"/>
          </p:nvPr>
        </p:nvSpPr>
        <p:spPr/>
        <p:txBody>
          <a:bodyPr/>
          <a:lstStyle/>
          <a:p>
            <a:fld id="{1C9F34ED-EDE0-40F3-948C-ACFD99DAD844}" type="datetime1">
              <a:rPr lang="en-US" smtClean="0"/>
              <a:t>1/13/2022</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594C235-FA8F-4986-B969-98C2C690DD29}" type="slidenum">
              <a:rPr lang="en-US"/>
              <a:pPr>
                <a:defRPr/>
              </a:pPr>
              <a:t>44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5120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2500313"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Example : POP D</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76200" y="2603500"/>
          <a:ext cx="1752600" cy="185420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2050H</a:t>
                      </a:r>
                      <a:endParaRPr lang="en-US" dirty="0"/>
                    </a:p>
                  </a:txBody>
                  <a:tcPr/>
                </a:tc>
                <a:tc hMerge="1">
                  <a:txBody>
                    <a:bodyPr/>
                    <a:lstStyle/>
                    <a:p>
                      <a:endParaRPr lang="en-US" dirty="0"/>
                    </a:p>
                  </a:txBody>
                  <a:tcPr/>
                </a:tc>
              </a:tr>
            </a:tbl>
          </a:graphicData>
        </a:graphic>
      </p:graphicFrame>
      <p:graphicFrame>
        <p:nvGraphicFramePr>
          <p:cNvPr id="12" name="Table 11"/>
          <p:cNvGraphicFramePr>
            <a:graphicFrameLocks noGrp="1"/>
          </p:cNvGraphicFramePr>
          <p:nvPr/>
        </p:nvGraphicFramePr>
        <p:xfrm>
          <a:off x="3201988" y="21669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13" name="TextBox 12"/>
          <p:cNvSpPr txBox="1">
            <a:spLocks noChangeArrowheads="1"/>
          </p:cNvSpPr>
          <p:nvPr/>
        </p:nvSpPr>
        <p:spPr bwMode="auto">
          <a:xfrm>
            <a:off x="2438400" y="47529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14" name="TextBox 13"/>
          <p:cNvSpPr txBox="1">
            <a:spLocks noChangeArrowheads="1"/>
          </p:cNvSpPr>
          <p:nvPr/>
        </p:nvSpPr>
        <p:spPr bwMode="auto">
          <a:xfrm>
            <a:off x="2514600" y="21336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15" name="TextBox 14"/>
          <p:cNvSpPr txBox="1">
            <a:spLocks noChangeArrowheads="1"/>
          </p:cNvSpPr>
          <p:nvPr/>
        </p:nvSpPr>
        <p:spPr bwMode="auto">
          <a:xfrm>
            <a:off x="2438400" y="4044950"/>
            <a:ext cx="1219200" cy="369888"/>
          </a:xfrm>
          <a:prstGeom prst="rect">
            <a:avLst/>
          </a:prstGeom>
          <a:noFill/>
          <a:ln w="9525">
            <a:noFill/>
            <a:miter lim="800000"/>
            <a:headEnd/>
            <a:tailEnd/>
          </a:ln>
        </p:spPr>
        <p:txBody>
          <a:bodyPr>
            <a:spAutoFit/>
          </a:bodyPr>
          <a:lstStyle/>
          <a:p>
            <a:r>
              <a:rPr lang="en-US">
                <a:latin typeface="Calibri" pitchFamily="34" charset="0"/>
              </a:rPr>
              <a:t>2050H</a:t>
            </a:r>
          </a:p>
        </p:txBody>
      </p:sp>
      <p:sp>
        <p:nvSpPr>
          <p:cNvPr id="18" name="TextBox 17"/>
          <p:cNvSpPr txBox="1">
            <a:spLocks noChangeArrowheads="1"/>
          </p:cNvSpPr>
          <p:nvPr/>
        </p:nvSpPr>
        <p:spPr bwMode="auto">
          <a:xfrm>
            <a:off x="2438400" y="3309938"/>
            <a:ext cx="1219200" cy="369887"/>
          </a:xfrm>
          <a:prstGeom prst="rect">
            <a:avLst/>
          </a:prstGeom>
          <a:noFill/>
          <a:ln w="9525">
            <a:noFill/>
            <a:miter lim="800000"/>
            <a:headEnd/>
            <a:tailEnd/>
          </a:ln>
        </p:spPr>
        <p:txBody>
          <a:bodyPr>
            <a:spAutoFit/>
          </a:bodyPr>
          <a:lstStyle/>
          <a:p>
            <a:r>
              <a:rPr lang="en-US">
                <a:latin typeface="Calibri" pitchFamily="34" charset="0"/>
              </a:rPr>
              <a:t>2052H</a:t>
            </a:r>
          </a:p>
        </p:txBody>
      </p:sp>
      <p:sp>
        <p:nvSpPr>
          <p:cNvPr id="19" name="TextBox 18"/>
          <p:cNvSpPr txBox="1">
            <a:spLocks noChangeArrowheads="1"/>
          </p:cNvSpPr>
          <p:nvPr/>
        </p:nvSpPr>
        <p:spPr bwMode="auto">
          <a:xfrm>
            <a:off x="2438400" y="3657600"/>
            <a:ext cx="1219200" cy="369888"/>
          </a:xfrm>
          <a:prstGeom prst="rect">
            <a:avLst/>
          </a:prstGeom>
          <a:noFill/>
          <a:ln w="9525">
            <a:noFill/>
            <a:miter lim="800000"/>
            <a:headEnd/>
            <a:tailEnd/>
          </a:ln>
        </p:spPr>
        <p:txBody>
          <a:bodyPr>
            <a:spAutoFit/>
          </a:bodyPr>
          <a:lstStyle/>
          <a:p>
            <a:r>
              <a:rPr lang="en-US">
                <a:latin typeface="Calibri" pitchFamily="34" charset="0"/>
              </a:rPr>
              <a:t>2051H</a:t>
            </a:r>
          </a:p>
        </p:txBody>
      </p:sp>
      <p:sp>
        <p:nvSpPr>
          <p:cNvPr id="20" name="TextBox 19"/>
          <p:cNvSpPr txBox="1">
            <a:spLocks noChangeArrowheads="1"/>
          </p:cNvSpPr>
          <p:nvPr/>
        </p:nvSpPr>
        <p:spPr bwMode="auto">
          <a:xfrm>
            <a:off x="2035175" y="5540375"/>
            <a:ext cx="5965825" cy="369888"/>
          </a:xfrm>
          <a:prstGeom prst="rect">
            <a:avLst/>
          </a:prstGeom>
          <a:noFill/>
          <a:ln w="9525">
            <a:noFill/>
            <a:miter lim="800000"/>
            <a:headEnd/>
            <a:tailEnd/>
          </a:ln>
        </p:spPr>
        <p:txBody>
          <a:bodyPr>
            <a:spAutoFit/>
          </a:bodyPr>
          <a:lstStyle/>
          <a:p>
            <a:r>
              <a:rPr lang="en-US">
                <a:solidFill>
                  <a:srgbClr val="FF0000"/>
                </a:solidFill>
                <a:latin typeface="Calibri" pitchFamily="34" charset="0"/>
              </a:rPr>
              <a:t>BEFORE		     POP D		AFTER</a:t>
            </a:r>
          </a:p>
        </p:txBody>
      </p:sp>
      <p:sp>
        <p:nvSpPr>
          <p:cNvPr id="21" name="TextBox 20"/>
          <p:cNvSpPr txBox="1">
            <a:spLocks noChangeArrowheads="1"/>
          </p:cNvSpPr>
          <p:nvPr/>
        </p:nvSpPr>
        <p:spPr bwMode="auto">
          <a:xfrm>
            <a:off x="3497263" y="3978275"/>
            <a:ext cx="577850" cy="369888"/>
          </a:xfrm>
          <a:prstGeom prst="rect">
            <a:avLst/>
          </a:prstGeom>
          <a:noFill/>
          <a:ln w="9525">
            <a:noFill/>
            <a:miter lim="800000"/>
            <a:headEnd/>
            <a:tailEnd/>
          </a:ln>
        </p:spPr>
        <p:txBody>
          <a:bodyPr>
            <a:spAutoFit/>
          </a:bodyPr>
          <a:lstStyle/>
          <a:p>
            <a:r>
              <a:rPr lang="en-US">
                <a:latin typeface="Calibri" pitchFamily="34" charset="0"/>
              </a:rPr>
              <a:t>30</a:t>
            </a:r>
          </a:p>
        </p:txBody>
      </p:sp>
      <p:graphicFrame>
        <p:nvGraphicFramePr>
          <p:cNvPr id="25" name="Table 24"/>
          <p:cNvGraphicFramePr>
            <a:graphicFrameLocks noGrp="1"/>
          </p:cNvGraphicFramePr>
          <p:nvPr/>
        </p:nvGraphicFramePr>
        <p:xfrm>
          <a:off x="8001000" y="2243138"/>
          <a:ext cx="1066800" cy="2966720"/>
        </p:xfrm>
        <a:graphic>
          <a:graphicData uri="http://schemas.openxmlformats.org/drawingml/2006/table">
            <a:tbl>
              <a:tblPr firstRow="1" bandRow="1">
                <a:tableStyleId>{5C22544A-7EE6-4342-B048-85BDC9FD1C3A}</a:tableStyleId>
              </a:tblPr>
              <a:tblGrid>
                <a:gridCol w="1066800"/>
              </a:tblGrid>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endParaRPr lang="en-US" dirty="0"/>
                    </a:p>
                  </a:txBody>
                  <a:tcPr/>
                </a:tc>
              </a:tr>
              <a:tr h="370840">
                <a:tc>
                  <a:txBody>
                    <a:bodyPr/>
                    <a:lstStyle/>
                    <a:p>
                      <a:r>
                        <a:rPr lang="en-US" dirty="0" smtClean="0"/>
                        <a:t>      </a:t>
                      </a:r>
                      <a:endParaRPr lang="en-US" dirty="0"/>
                    </a:p>
                  </a:txBody>
                  <a:tcPr/>
                </a:tc>
              </a:tr>
              <a:tr h="370840">
                <a:tc>
                  <a:txBody>
                    <a:bodyPr/>
                    <a:lstStyle/>
                    <a:p>
                      <a:endParaRPr lang="en-US" dirty="0"/>
                    </a:p>
                  </a:txBody>
                  <a:tcPr/>
                </a:tc>
              </a:tr>
              <a:tr h="370840">
                <a:tc>
                  <a:txBody>
                    <a:bodyPr/>
                    <a:lstStyle/>
                    <a:p>
                      <a:endParaRPr lang="en-US"/>
                    </a:p>
                  </a:txBody>
                  <a:tcPr/>
                </a:tc>
              </a:tr>
              <a:tr h="370840">
                <a:tc>
                  <a:txBody>
                    <a:bodyPr/>
                    <a:lstStyle/>
                    <a:p>
                      <a:endParaRPr lang="en-US" dirty="0"/>
                    </a:p>
                  </a:txBody>
                  <a:tcPr/>
                </a:tc>
              </a:tr>
            </a:tbl>
          </a:graphicData>
        </a:graphic>
      </p:graphicFrame>
      <p:sp>
        <p:nvSpPr>
          <p:cNvPr id="26" name="TextBox 25"/>
          <p:cNvSpPr txBox="1">
            <a:spLocks noChangeArrowheads="1"/>
          </p:cNvSpPr>
          <p:nvPr/>
        </p:nvSpPr>
        <p:spPr bwMode="auto">
          <a:xfrm>
            <a:off x="7237413" y="4829175"/>
            <a:ext cx="1219200" cy="369888"/>
          </a:xfrm>
          <a:prstGeom prst="rect">
            <a:avLst/>
          </a:prstGeom>
          <a:noFill/>
          <a:ln w="9525">
            <a:noFill/>
            <a:miter lim="800000"/>
            <a:headEnd/>
            <a:tailEnd/>
          </a:ln>
        </p:spPr>
        <p:txBody>
          <a:bodyPr>
            <a:spAutoFit/>
          </a:bodyPr>
          <a:lstStyle/>
          <a:p>
            <a:r>
              <a:rPr lang="en-US">
                <a:latin typeface="Calibri" pitchFamily="34" charset="0"/>
              </a:rPr>
              <a:t>0000H</a:t>
            </a:r>
          </a:p>
        </p:txBody>
      </p:sp>
      <p:sp>
        <p:nvSpPr>
          <p:cNvPr id="27" name="TextBox 26"/>
          <p:cNvSpPr txBox="1">
            <a:spLocks noChangeArrowheads="1"/>
          </p:cNvSpPr>
          <p:nvPr/>
        </p:nvSpPr>
        <p:spPr bwMode="auto">
          <a:xfrm>
            <a:off x="7313613" y="2209800"/>
            <a:ext cx="1219200" cy="369888"/>
          </a:xfrm>
          <a:prstGeom prst="rect">
            <a:avLst/>
          </a:prstGeom>
          <a:noFill/>
          <a:ln w="9525">
            <a:noFill/>
            <a:miter lim="800000"/>
            <a:headEnd/>
            <a:tailEnd/>
          </a:ln>
        </p:spPr>
        <p:txBody>
          <a:bodyPr>
            <a:spAutoFit/>
          </a:bodyPr>
          <a:lstStyle/>
          <a:p>
            <a:r>
              <a:rPr lang="en-US">
                <a:latin typeface="Calibri" pitchFamily="34" charset="0"/>
              </a:rPr>
              <a:t>FFFFH</a:t>
            </a:r>
          </a:p>
        </p:txBody>
      </p:sp>
      <p:sp>
        <p:nvSpPr>
          <p:cNvPr id="30" name="TextBox 29"/>
          <p:cNvSpPr txBox="1">
            <a:spLocks noChangeArrowheads="1"/>
          </p:cNvSpPr>
          <p:nvPr/>
        </p:nvSpPr>
        <p:spPr bwMode="auto">
          <a:xfrm>
            <a:off x="8423275" y="4111625"/>
            <a:ext cx="577850" cy="368300"/>
          </a:xfrm>
          <a:prstGeom prst="rect">
            <a:avLst/>
          </a:prstGeom>
          <a:noFill/>
          <a:ln w="9525">
            <a:noFill/>
            <a:miter lim="800000"/>
            <a:headEnd/>
            <a:tailEnd/>
          </a:ln>
        </p:spPr>
        <p:txBody>
          <a:bodyPr>
            <a:spAutoFit/>
          </a:bodyPr>
          <a:lstStyle/>
          <a:p>
            <a:r>
              <a:rPr lang="en-US">
                <a:latin typeface="Calibri" pitchFamily="34" charset="0"/>
              </a:rPr>
              <a:t>30</a:t>
            </a:r>
          </a:p>
        </p:txBody>
      </p:sp>
      <p:sp>
        <p:nvSpPr>
          <p:cNvPr id="33" name="TextBox 32"/>
          <p:cNvSpPr txBox="1">
            <a:spLocks noChangeArrowheads="1"/>
          </p:cNvSpPr>
          <p:nvPr/>
        </p:nvSpPr>
        <p:spPr bwMode="auto">
          <a:xfrm>
            <a:off x="8423275" y="3733800"/>
            <a:ext cx="577850" cy="369888"/>
          </a:xfrm>
          <a:prstGeom prst="rect">
            <a:avLst/>
          </a:prstGeom>
          <a:noFill/>
          <a:ln w="9525">
            <a:noFill/>
            <a:miter lim="800000"/>
            <a:headEnd/>
            <a:tailEnd/>
          </a:ln>
        </p:spPr>
        <p:txBody>
          <a:bodyPr>
            <a:spAutoFit/>
          </a:bodyPr>
          <a:lstStyle/>
          <a:p>
            <a:r>
              <a:rPr lang="en-US">
                <a:latin typeface="Calibri" pitchFamily="34" charset="0"/>
              </a:rPr>
              <a:t>45</a:t>
            </a:r>
          </a:p>
        </p:txBody>
      </p:sp>
      <p:sp>
        <p:nvSpPr>
          <p:cNvPr id="37" name="TextBox 36"/>
          <p:cNvSpPr txBox="1">
            <a:spLocks noChangeArrowheads="1"/>
          </p:cNvSpPr>
          <p:nvPr/>
        </p:nvSpPr>
        <p:spPr bwMode="auto">
          <a:xfrm>
            <a:off x="2438400" y="2949575"/>
            <a:ext cx="1219200" cy="368300"/>
          </a:xfrm>
          <a:prstGeom prst="rect">
            <a:avLst/>
          </a:prstGeom>
          <a:noFill/>
          <a:ln w="9525">
            <a:noFill/>
            <a:miter lim="800000"/>
            <a:headEnd/>
            <a:tailEnd/>
          </a:ln>
        </p:spPr>
        <p:txBody>
          <a:bodyPr>
            <a:spAutoFit/>
          </a:bodyPr>
          <a:lstStyle/>
          <a:p>
            <a:r>
              <a:rPr lang="en-US">
                <a:latin typeface="Calibri" pitchFamily="34" charset="0"/>
              </a:rPr>
              <a:t>2053H</a:t>
            </a:r>
          </a:p>
        </p:txBody>
      </p:sp>
      <p:cxnSp>
        <p:nvCxnSpPr>
          <p:cNvPr id="46" name="Straight Arrow Connector 45"/>
          <p:cNvCxnSpPr/>
          <p:nvPr/>
        </p:nvCxnSpPr>
        <p:spPr>
          <a:xfrm flipH="1">
            <a:off x="3352800" y="5726113"/>
            <a:ext cx="609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5430838" y="5726113"/>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51" name="Table 50"/>
          <p:cNvGraphicFramePr>
            <a:graphicFrameLocks noGrp="1"/>
          </p:cNvGraphicFramePr>
          <p:nvPr/>
        </p:nvGraphicFramePr>
        <p:xfrm>
          <a:off x="4800600" y="2755900"/>
          <a:ext cx="1752600" cy="1854200"/>
        </p:xfrm>
        <a:graphic>
          <a:graphicData uri="http://schemas.openxmlformats.org/drawingml/2006/table">
            <a:tbl>
              <a:tblPr firstRow="1" bandRow="1">
                <a:tableStyleId>{5C22544A-7EE6-4342-B048-85BDC9FD1C3A}</a:tableStyleId>
              </a:tblPr>
              <a:tblGrid>
                <a:gridCol w="876300"/>
                <a:gridCol w="876300"/>
              </a:tblGrid>
              <a:tr h="370840">
                <a:tc>
                  <a:txBody>
                    <a:bodyPr/>
                    <a:lstStyle/>
                    <a:p>
                      <a:r>
                        <a:rPr lang="en-US" dirty="0" smtClean="0"/>
                        <a:t>A</a:t>
                      </a:r>
                      <a:endParaRPr lang="en-US" dirty="0"/>
                    </a:p>
                  </a:txBody>
                  <a:tcPr/>
                </a:tc>
                <a:tc>
                  <a:txBody>
                    <a:bodyPr/>
                    <a:lstStyle/>
                    <a:p>
                      <a:r>
                        <a:rPr lang="en-US" dirty="0" smtClean="0"/>
                        <a:t>F</a:t>
                      </a:r>
                      <a:endParaRPr lang="en-US" dirty="0"/>
                    </a:p>
                  </a:txBody>
                  <a:tcPr/>
                </a:tc>
              </a:tr>
              <a:tr h="370840">
                <a:tc>
                  <a:txBody>
                    <a:bodyPr/>
                    <a:lstStyle/>
                    <a:p>
                      <a:r>
                        <a:rPr lang="en-US" dirty="0" smtClean="0"/>
                        <a:t>B</a:t>
                      </a:r>
                      <a:endParaRPr lang="en-US" dirty="0"/>
                    </a:p>
                  </a:txBody>
                  <a:tcPr/>
                </a:tc>
                <a:tc>
                  <a:txBody>
                    <a:bodyPr/>
                    <a:lstStyle/>
                    <a:p>
                      <a:r>
                        <a:rPr lang="en-US" dirty="0" smtClean="0"/>
                        <a:t>C</a:t>
                      </a:r>
                      <a:endParaRPr lang="en-US" dirty="0"/>
                    </a:p>
                  </a:txBody>
                  <a:tcPr/>
                </a:tc>
              </a:tr>
              <a:tr h="370840">
                <a:tc>
                  <a:txBody>
                    <a:bodyPr/>
                    <a:lstStyle/>
                    <a:p>
                      <a:r>
                        <a:rPr lang="en-US" dirty="0" smtClean="0"/>
                        <a:t>D</a:t>
                      </a:r>
                      <a:endParaRPr lang="en-US" dirty="0"/>
                    </a:p>
                  </a:txBody>
                  <a:tcPr/>
                </a:tc>
                <a:tc>
                  <a:txBody>
                    <a:bodyPr/>
                    <a:lstStyle/>
                    <a:p>
                      <a:r>
                        <a:rPr lang="en-US" dirty="0" smtClean="0"/>
                        <a:t>E</a:t>
                      </a:r>
                      <a:endParaRPr lang="en-US" dirty="0"/>
                    </a:p>
                  </a:txBody>
                  <a:tcPr/>
                </a:tc>
              </a:tr>
              <a:tr h="370840">
                <a:tc>
                  <a:txBody>
                    <a:bodyPr/>
                    <a:lstStyle/>
                    <a:p>
                      <a:r>
                        <a:rPr lang="en-US" dirty="0" smtClean="0"/>
                        <a:t>H</a:t>
                      </a:r>
                      <a:endParaRPr lang="en-US" dirty="0"/>
                    </a:p>
                  </a:txBody>
                  <a:tcPr/>
                </a:tc>
                <a:tc>
                  <a:txBody>
                    <a:bodyPr/>
                    <a:lstStyle/>
                    <a:p>
                      <a:r>
                        <a:rPr lang="en-US" dirty="0" smtClean="0"/>
                        <a:t>L</a:t>
                      </a:r>
                      <a:endParaRPr lang="en-US" dirty="0"/>
                    </a:p>
                  </a:txBody>
                  <a:tcPr/>
                </a:tc>
              </a:tr>
              <a:tr h="370840">
                <a:tc gridSpan="2">
                  <a:txBody>
                    <a:bodyPr/>
                    <a:lstStyle/>
                    <a:p>
                      <a:r>
                        <a:rPr lang="en-US" dirty="0" smtClean="0"/>
                        <a:t>SP = 2052H</a:t>
                      </a:r>
                      <a:endParaRPr lang="en-US" dirty="0"/>
                    </a:p>
                  </a:txBody>
                  <a:tcPr/>
                </a:tc>
                <a:tc hMerge="1">
                  <a:txBody>
                    <a:bodyPr/>
                    <a:lstStyle/>
                    <a:p>
                      <a:endParaRPr lang="en-US" dirty="0"/>
                    </a:p>
                  </a:txBody>
                  <a:tcPr/>
                </a:tc>
              </a:tr>
            </a:tbl>
          </a:graphicData>
        </a:graphic>
      </p:graphicFrame>
      <p:sp>
        <p:nvSpPr>
          <p:cNvPr id="52" name="TextBox 51"/>
          <p:cNvSpPr txBox="1">
            <a:spLocks noChangeArrowheads="1"/>
          </p:cNvSpPr>
          <p:nvPr/>
        </p:nvSpPr>
        <p:spPr bwMode="auto">
          <a:xfrm>
            <a:off x="5035550" y="3506788"/>
            <a:ext cx="577850" cy="368300"/>
          </a:xfrm>
          <a:prstGeom prst="rect">
            <a:avLst/>
          </a:prstGeom>
          <a:noFill/>
          <a:ln w="9525">
            <a:noFill/>
            <a:miter lim="800000"/>
            <a:headEnd/>
            <a:tailEnd/>
          </a:ln>
        </p:spPr>
        <p:txBody>
          <a:bodyPr>
            <a:spAutoFit/>
          </a:bodyPr>
          <a:lstStyle/>
          <a:p>
            <a:r>
              <a:rPr lang="en-US">
                <a:latin typeface="Calibri" pitchFamily="34" charset="0"/>
              </a:rPr>
              <a:t>=45</a:t>
            </a:r>
          </a:p>
        </p:txBody>
      </p:sp>
      <p:sp>
        <p:nvSpPr>
          <p:cNvPr id="53" name="TextBox 52"/>
          <p:cNvSpPr txBox="1">
            <a:spLocks noChangeArrowheads="1"/>
          </p:cNvSpPr>
          <p:nvPr/>
        </p:nvSpPr>
        <p:spPr bwMode="auto">
          <a:xfrm>
            <a:off x="5859463" y="3489325"/>
            <a:ext cx="577850" cy="368300"/>
          </a:xfrm>
          <a:prstGeom prst="rect">
            <a:avLst/>
          </a:prstGeom>
          <a:noFill/>
          <a:ln w="9525">
            <a:noFill/>
            <a:miter lim="800000"/>
            <a:headEnd/>
            <a:tailEnd/>
          </a:ln>
        </p:spPr>
        <p:txBody>
          <a:bodyPr>
            <a:spAutoFit/>
          </a:bodyPr>
          <a:lstStyle/>
          <a:p>
            <a:r>
              <a:rPr lang="en-US">
                <a:latin typeface="Calibri" pitchFamily="34" charset="0"/>
              </a:rPr>
              <a:t>=30</a:t>
            </a:r>
          </a:p>
        </p:txBody>
      </p:sp>
      <p:sp>
        <p:nvSpPr>
          <p:cNvPr id="54" name="TextBox 53"/>
          <p:cNvSpPr txBox="1">
            <a:spLocks noChangeArrowheads="1"/>
          </p:cNvSpPr>
          <p:nvPr/>
        </p:nvSpPr>
        <p:spPr bwMode="auto">
          <a:xfrm>
            <a:off x="7162800" y="4144963"/>
            <a:ext cx="1219200" cy="368300"/>
          </a:xfrm>
          <a:prstGeom prst="rect">
            <a:avLst/>
          </a:prstGeom>
          <a:noFill/>
          <a:ln w="9525">
            <a:noFill/>
            <a:miter lim="800000"/>
            <a:headEnd/>
            <a:tailEnd/>
          </a:ln>
        </p:spPr>
        <p:txBody>
          <a:bodyPr>
            <a:spAutoFit/>
          </a:bodyPr>
          <a:lstStyle/>
          <a:p>
            <a:r>
              <a:rPr lang="en-US">
                <a:latin typeface="Calibri" pitchFamily="34" charset="0"/>
              </a:rPr>
              <a:t>2050H</a:t>
            </a:r>
          </a:p>
        </p:txBody>
      </p:sp>
      <p:sp>
        <p:nvSpPr>
          <p:cNvPr id="55" name="TextBox 54"/>
          <p:cNvSpPr txBox="1">
            <a:spLocks noChangeArrowheads="1"/>
          </p:cNvSpPr>
          <p:nvPr/>
        </p:nvSpPr>
        <p:spPr bwMode="auto">
          <a:xfrm>
            <a:off x="7162800" y="3408363"/>
            <a:ext cx="1219200" cy="369887"/>
          </a:xfrm>
          <a:prstGeom prst="rect">
            <a:avLst/>
          </a:prstGeom>
          <a:noFill/>
          <a:ln w="9525">
            <a:noFill/>
            <a:miter lim="800000"/>
            <a:headEnd/>
            <a:tailEnd/>
          </a:ln>
        </p:spPr>
        <p:txBody>
          <a:bodyPr>
            <a:spAutoFit/>
          </a:bodyPr>
          <a:lstStyle/>
          <a:p>
            <a:r>
              <a:rPr lang="en-US">
                <a:latin typeface="Calibri" pitchFamily="34" charset="0"/>
              </a:rPr>
              <a:t>2052H</a:t>
            </a:r>
          </a:p>
        </p:txBody>
      </p:sp>
      <p:sp>
        <p:nvSpPr>
          <p:cNvPr id="56" name="TextBox 55"/>
          <p:cNvSpPr txBox="1">
            <a:spLocks noChangeArrowheads="1"/>
          </p:cNvSpPr>
          <p:nvPr/>
        </p:nvSpPr>
        <p:spPr bwMode="auto">
          <a:xfrm>
            <a:off x="7162800" y="3756025"/>
            <a:ext cx="1219200" cy="369888"/>
          </a:xfrm>
          <a:prstGeom prst="rect">
            <a:avLst/>
          </a:prstGeom>
          <a:noFill/>
          <a:ln w="9525">
            <a:noFill/>
            <a:miter lim="800000"/>
            <a:headEnd/>
            <a:tailEnd/>
          </a:ln>
        </p:spPr>
        <p:txBody>
          <a:bodyPr>
            <a:spAutoFit/>
          </a:bodyPr>
          <a:lstStyle/>
          <a:p>
            <a:r>
              <a:rPr lang="en-US">
                <a:latin typeface="Calibri" pitchFamily="34" charset="0"/>
              </a:rPr>
              <a:t>2051H</a:t>
            </a:r>
          </a:p>
        </p:txBody>
      </p:sp>
      <p:sp>
        <p:nvSpPr>
          <p:cNvPr id="57" name="TextBox 56"/>
          <p:cNvSpPr txBox="1">
            <a:spLocks noChangeArrowheads="1"/>
          </p:cNvSpPr>
          <p:nvPr/>
        </p:nvSpPr>
        <p:spPr bwMode="auto">
          <a:xfrm>
            <a:off x="7162800" y="3048000"/>
            <a:ext cx="1219200" cy="369888"/>
          </a:xfrm>
          <a:prstGeom prst="rect">
            <a:avLst/>
          </a:prstGeom>
          <a:noFill/>
          <a:ln w="9525">
            <a:noFill/>
            <a:miter lim="800000"/>
            <a:headEnd/>
            <a:tailEnd/>
          </a:ln>
        </p:spPr>
        <p:txBody>
          <a:bodyPr>
            <a:spAutoFit/>
          </a:bodyPr>
          <a:lstStyle/>
          <a:p>
            <a:r>
              <a:rPr lang="en-US">
                <a:latin typeface="Calibri" pitchFamily="34" charset="0"/>
              </a:rPr>
              <a:t>2053H</a:t>
            </a:r>
          </a:p>
        </p:txBody>
      </p:sp>
      <p:sp>
        <p:nvSpPr>
          <p:cNvPr id="58" name="Curved Right Arrow 57"/>
          <p:cNvSpPr/>
          <p:nvPr/>
        </p:nvSpPr>
        <p:spPr>
          <a:xfrm rot="16469807" flipH="1" flipV="1">
            <a:off x="6566694" y="1339056"/>
            <a:ext cx="962025" cy="37258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9" name="Curved Right Arrow 58"/>
          <p:cNvSpPr/>
          <p:nvPr/>
        </p:nvSpPr>
        <p:spPr>
          <a:xfrm rot="17004973" flipV="1">
            <a:off x="6763544" y="3047206"/>
            <a:ext cx="946150" cy="30432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6" name="TextBox 35"/>
          <p:cNvSpPr txBox="1">
            <a:spLocks noChangeArrowheads="1"/>
          </p:cNvSpPr>
          <p:nvPr/>
        </p:nvSpPr>
        <p:spPr bwMode="auto">
          <a:xfrm>
            <a:off x="3481388" y="3663950"/>
            <a:ext cx="576262" cy="369888"/>
          </a:xfrm>
          <a:prstGeom prst="rect">
            <a:avLst/>
          </a:prstGeom>
          <a:noFill/>
          <a:ln w="9525">
            <a:noFill/>
            <a:miter lim="800000"/>
            <a:headEnd/>
            <a:tailEnd/>
          </a:ln>
        </p:spPr>
        <p:txBody>
          <a:bodyPr>
            <a:spAutoFit/>
          </a:bodyPr>
          <a:lstStyle/>
          <a:p>
            <a:r>
              <a:rPr lang="en-US">
                <a:latin typeface="Calibri" pitchFamily="34" charset="0"/>
              </a:rPr>
              <a:t>45</a:t>
            </a:r>
          </a:p>
        </p:txBody>
      </p:sp>
      <p:cxnSp>
        <p:nvCxnSpPr>
          <p:cNvPr id="38" name="Straight Arrow Connector 37"/>
          <p:cNvCxnSpPr/>
          <p:nvPr/>
        </p:nvCxnSpPr>
        <p:spPr>
          <a:xfrm>
            <a:off x="1849438" y="4248150"/>
            <a:ext cx="6651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Date Placeholder 34"/>
          <p:cNvSpPr>
            <a:spLocks noGrp="1"/>
          </p:cNvSpPr>
          <p:nvPr>
            <p:ph type="dt" sz="half" idx="10"/>
          </p:nvPr>
        </p:nvSpPr>
        <p:spPr/>
        <p:txBody>
          <a:bodyPr/>
          <a:lstStyle/>
          <a:p>
            <a:fld id="{7CE9C791-4DA0-4E71-9F43-90D9905894D9}" type="datetime1">
              <a:rPr lang="en-US" smtClean="0"/>
              <a:t>1/13/2022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additive="base">
                                        <p:cTn id="71" dur="500" fill="hold"/>
                                        <p:tgtEl>
                                          <p:spTgt spid="46"/>
                                        </p:tgtEl>
                                        <p:attrNameLst>
                                          <p:attrName>ppt_x</p:attrName>
                                        </p:attrNameLst>
                                      </p:cBhvr>
                                      <p:tavLst>
                                        <p:tav tm="0">
                                          <p:val>
                                            <p:strVal val="#ppt_x"/>
                                          </p:val>
                                        </p:tav>
                                        <p:tav tm="100000">
                                          <p:val>
                                            <p:strVal val="#ppt_x"/>
                                          </p:val>
                                        </p:tav>
                                      </p:tavLst>
                                    </p:anim>
                                    <p:anim calcmode="lin" valueType="num">
                                      <p:cBhvr additive="base">
                                        <p:cTn id="7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additive="base">
                                        <p:cTn id="77" dur="500" fill="hold"/>
                                        <p:tgtEl>
                                          <p:spTgt spid="47"/>
                                        </p:tgtEl>
                                        <p:attrNameLst>
                                          <p:attrName>ppt_x</p:attrName>
                                        </p:attrNameLst>
                                      </p:cBhvr>
                                      <p:tavLst>
                                        <p:tav tm="0">
                                          <p:val>
                                            <p:strVal val="#ppt_x"/>
                                          </p:val>
                                        </p:tav>
                                        <p:tav tm="100000">
                                          <p:val>
                                            <p:strVal val="#ppt_x"/>
                                          </p:val>
                                        </p:tav>
                                      </p:tavLst>
                                    </p:anim>
                                    <p:anim calcmode="lin" valueType="num">
                                      <p:cBhvr additive="base">
                                        <p:cTn id="7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ppt_x"/>
                                          </p:val>
                                        </p:tav>
                                        <p:tav tm="100000">
                                          <p:val>
                                            <p:strVal val="#ppt_x"/>
                                          </p:val>
                                        </p:tav>
                                      </p:tavLst>
                                    </p:anim>
                                    <p:anim calcmode="lin" valueType="num">
                                      <p:cBhvr additive="base">
                                        <p:cTn id="8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fade">
                                      <p:cBhvr>
                                        <p:cTn id="95" dur="1000"/>
                                        <p:tgtEl>
                                          <p:spTgt spid="51"/>
                                        </p:tgtEl>
                                      </p:cBhvr>
                                    </p:animEffect>
                                    <p:anim calcmode="lin" valueType="num">
                                      <p:cBhvr>
                                        <p:cTn id="96" dur="1000" fill="hold"/>
                                        <p:tgtEl>
                                          <p:spTgt spid="51"/>
                                        </p:tgtEl>
                                        <p:attrNameLst>
                                          <p:attrName>ppt_x</p:attrName>
                                        </p:attrNameLst>
                                      </p:cBhvr>
                                      <p:tavLst>
                                        <p:tav tm="0">
                                          <p:val>
                                            <p:strVal val="#ppt_x"/>
                                          </p:val>
                                        </p:tav>
                                        <p:tav tm="100000">
                                          <p:val>
                                            <p:strVal val="#ppt_x"/>
                                          </p:val>
                                        </p:tav>
                                      </p:tavLst>
                                    </p:anim>
                                    <p:anim calcmode="lin" valueType="num">
                                      <p:cBhvr>
                                        <p:cTn id="97"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1000"/>
                                        <p:tgtEl>
                                          <p:spTgt spid="26"/>
                                        </p:tgtEl>
                                      </p:cBhvr>
                                    </p:animEffect>
                                    <p:anim calcmode="lin" valueType="num">
                                      <p:cBhvr>
                                        <p:cTn id="110" dur="1000" fill="hold"/>
                                        <p:tgtEl>
                                          <p:spTgt spid="26"/>
                                        </p:tgtEl>
                                        <p:attrNameLst>
                                          <p:attrName>ppt_x</p:attrName>
                                        </p:attrNameLst>
                                      </p:cBhvr>
                                      <p:tavLst>
                                        <p:tav tm="0">
                                          <p:val>
                                            <p:strVal val="#ppt_x"/>
                                          </p:val>
                                        </p:tav>
                                        <p:tav tm="100000">
                                          <p:val>
                                            <p:strVal val="#ppt_x"/>
                                          </p:val>
                                        </p:tav>
                                      </p:tavLst>
                                    </p:anim>
                                    <p:anim calcmode="lin" valueType="num">
                                      <p:cBhvr>
                                        <p:cTn id="11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barn(inVertical)">
                                      <p:cBhvr>
                                        <p:cTn id="116" dur="500"/>
                                        <p:tgtEl>
                                          <p:spTgt spid="27"/>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54"/>
                                        </p:tgtEl>
                                        <p:attrNameLst>
                                          <p:attrName>style.visibility</p:attrName>
                                        </p:attrNameLst>
                                      </p:cBhvr>
                                      <p:to>
                                        <p:strVal val="visible"/>
                                      </p:to>
                                    </p:set>
                                    <p:animEffect transition="in" filter="barn(inVertical)">
                                      <p:cBhvr>
                                        <p:cTn id="121" dur="500"/>
                                        <p:tgtEl>
                                          <p:spTgt spid="54"/>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grpId="0" nodeType="click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barn(inVertical)">
                                      <p:cBhvr>
                                        <p:cTn id="126" dur="500"/>
                                        <p:tgtEl>
                                          <p:spTgt spid="56"/>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barn(inVertical)">
                                      <p:cBhvr>
                                        <p:cTn id="131" dur="500"/>
                                        <p:tgtEl>
                                          <p:spTgt spid="55"/>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barn(inVertical)">
                                      <p:cBhvr>
                                        <p:cTn id="136" dur="500"/>
                                        <p:tgtEl>
                                          <p:spTgt spid="57"/>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21" fill="hold" grpId="0" nodeType="clickEffect">
                                  <p:stCondLst>
                                    <p:cond delay="0"/>
                                  </p:stCondLst>
                                  <p:childTnLst>
                                    <p:set>
                                      <p:cBhvr>
                                        <p:cTn id="140" dur="1" fill="hold">
                                          <p:stCondLst>
                                            <p:cond delay="0"/>
                                          </p:stCondLst>
                                        </p:cTn>
                                        <p:tgtEl>
                                          <p:spTgt spid="30"/>
                                        </p:tgtEl>
                                        <p:attrNameLst>
                                          <p:attrName>style.visibility</p:attrName>
                                        </p:attrNameLst>
                                      </p:cBhvr>
                                      <p:to>
                                        <p:strVal val="visible"/>
                                      </p:to>
                                    </p:set>
                                    <p:animEffect transition="in" filter="barn(inVertical)">
                                      <p:cBhvr>
                                        <p:cTn id="141" dur="500"/>
                                        <p:tgtEl>
                                          <p:spTgt spid="30"/>
                                        </p:tgtEl>
                                      </p:cBhvr>
                                    </p:animEffec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fade">
                                      <p:cBhvr>
                                        <p:cTn id="146" dur="1000"/>
                                        <p:tgtEl>
                                          <p:spTgt spid="59"/>
                                        </p:tgtEl>
                                      </p:cBhvr>
                                    </p:animEffect>
                                    <p:anim calcmode="lin" valueType="num">
                                      <p:cBhvr>
                                        <p:cTn id="147" dur="1000" fill="hold"/>
                                        <p:tgtEl>
                                          <p:spTgt spid="59"/>
                                        </p:tgtEl>
                                        <p:attrNameLst>
                                          <p:attrName>ppt_x</p:attrName>
                                        </p:attrNameLst>
                                      </p:cBhvr>
                                      <p:tavLst>
                                        <p:tav tm="0">
                                          <p:val>
                                            <p:strVal val="#ppt_x"/>
                                          </p:val>
                                        </p:tav>
                                        <p:tav tm="100000">
                                          <p:val>
                                            <p:strVal val="#ppt_x"/>
                                          </p:val>
                                        </p:tav>
                                      </p:tavLst>
                                    </p:anim>
                                    <p:anim calcmode="lin" valueType="num">
                                      <p:cBhvr>
                                        <p:cTn id="148"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fade">
                                      <p:cBhvr>
                                        <p:cTn id="153" dur="1000"/>
                                        <p:tgtEl>
                                          <p:spTgt spid="53"/>
                                        </p:tgtEl>
                                      </p:cBhvr>
                                    </p:animEffect>
                                    <p:anim calcmode="lin" valueType="num">
                                      <p:cBhvr>
                                        <p:cTn id="154" dur="1000" fill="hold"/>
                                        <p:tgtEl>
                                          <p:spTgt spid="53"/>
                                        </p:tgtEl>
                                        <p:attrNameLst>
                                          <p:attrName>ppt_x</p:attrName>
                                        </p:attrNameLst>
                                      </p:cBhvr>
                                      <p:tavLst>
                                        <p:tav tm="0">
                                          <p:val>
                                            <p:strVal val="#ppt_x"/>
                                          </p:val>
                                        </p:tav>
                                        <p:tav tm="100000">
                                          <p:val>
                                            <p:strVal val="#ppt_x"/>
                                          </p:val>
                                        </p:tav>
                                      </p:tavLst>
                                    </p:anim>
                                    <p:anim calcmode="lin" valueType="num">
                                      <p:cBhvr>
                                        <p:cTn id="15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1000"/>
                                        <p:tgtEl>
                                          <p:spTgt spid="33"/>
                                        </p:tgtEl>
                                      </p:cBhvr>
                                    </p:animEffect>
                                    <p:anim calcmode="lin" valueType="num">
                                      <p:cBhvr>
                                        <p:cTn id="161" dur="1000" fill="hold"/>
                                        <p:tgtEl>
                                          <p:spTgt spid="33"/>
                                        </p:tgtEl>
                                        <p:attrNameLst>
                                          <p:attrName>ppt_x</p:attrName>
                                        </p:attrNameLst>
                                      </p:cBhvr>
                                      <p:tavLst>
                                        <p:tav tm="0">
                                          <p:val>
                                            <p:strVal val="#ppt_x"/>
                                          </p:val>
                                        </p:tav>
                                        <p:tav tm="100000">
                                          <p:val>
                                            <p:strVal val="#ppt_x"/>
                                          </p:val>
                                        </p:tav>
                                      </p:tavLst>
                                    </p:anim>
                                    <p:anim calcmode="lin" valueType="num">
                                      <p:cBhvr>
                                        <p:cTn id="16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fade">
                                      <p:cBhvr>
                                        <p:cTn id="167" dur="1000"/>
                                        <p:tgtEl>
                                          <p:spTgt spid="58"/>
                                        </p:tgtEl>
                                      </p:cBhvr>
                                    </p:animEffect>
                                    <p:anim calcmode="lin" valueType="num">
                                      <p:cBhvr>
                                        <p:cTn id="168" dur="1000" fill="hold"/>
                                        <p:tgtEl>
                                          <p:spTgt spid="58"/>
                                        </p:tgtEl>
                                        <p:attrNameLst>
                                          <p:attrName>ppt_x</p:attrName>
                                        </p:attrNameLst>
                                      </p:cBhvr>
                                      <p:tavLst>
                                        <p:tav tm="0">
                                          <p:val>
                                            <p:strVal val="#ppt_x"/>
                                          </p:val>
                                        </p:tav>
                                        <p:tav tm="100000">
                                          <p:val>
                                            <p:strVal val="#ppt_x"/>
                                          </p:val>
                                        </p:tav>
                                      </p:tavLst>
                                    </p:anim>
                                    <p:anim calcmode="lin" valueType="num">
                                      <p:cBhvr>
                                        <p:cTn id="169"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52"/>
                                        </p:tgtEl>
                                        <p:attrNameLst>
                                          <p:attrName>style.visibility</p:attrName>
                                        </p:attrNameLst>
                                      </p:cBhvr>
                                      <p:to>
                                        <p:strVal val="visible"/>
                                      </p:to>
                                    </p:set>
                                    <p:animEffect transition="in" filter="fade">
                                      <p:cBhvr>
                                        <p:cTn id="174" dur="1000"/>
                                        <p:tgtEl>
                                          <p:spTgt spid="52"/>
                                        </p:tgtEl>
                                      </p:cBhvr>
                                    </p:animEffect>
                                    <p:anim calcmode="lin" valueType="num">
                                      <p:cBhvr>
                                        <p:cTn id="175" dur="1000" fill="hold"/>
                                        <p:tgtEl>
                                          <p:spTgt spid="52"/>
                                        </p:tgtEl>
                                        <p:attrNameLst>
                                          <p:attrName>ppt_x</p:attrName>
                                        </p:attrNameLst>
                                      </p:cBhvr>
                                      <p:tavLst>
                                        <p:tav tm="0">
                                          <p:val>
                                            <p:strVal val="#ppt_x"/>
                                          </p:val>
                                        </p:tav>
                                        <p:tav tm="100000">
                                          <p:val>
                                            <p:strVal val="#ppt_x"/>
                                          </p:val>
                                        </p:tav>
                                      </p:tavLst>
                                    </p:anim>
                                    <p:anim calcmode="lin" valueType="num">
                                      <p:cBhvr>
                                        <p:cTn id="17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19" grpId="0"/>
      <p:bldP spid="20" grpId="0"/>
      <p:bldP spid="21" grpId="0"/>
      <p:bldP spid="26" grpId="0"/>
      <p:bldP spid="27" grpId="0"/>
      <p:bldP spid="30" grpId="0"/>
      <p:bldP spid="33" grpId="0"/>
      <p:bldP spid="37" grpId="0"/>
      <p:bldP spid="52" grpId="0"/>
      <p:bldP spid="53" grpId="0"/>
      <p:bldP spid="54" grpId="0"/>
      <p:bldP spid="55" grpId="0"/>
      <p:bldP spid="56" grpId="0"/>
      <p:bldP spid="57" grpId="0"/>
      <p:bldP spid="58" grpId="0" animBg="1"/>
      <p:bldP spid="59" grpId="0" animBg="1"/>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9A90E12-07EE-4455-A9CE-BADD34761E15}" type="slidenum">
              <a:rPr lang="en-US"/>
              <a:pPr>
                <a:defRPr/>
              </a:pPr>
              <a:t>45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5222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935163"/>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OUT</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port address</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Copy data from accumulator to a port with 8-bit address</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52245" name="Content Placeholder 2"/>
          <p:cNvSpPr txBox="1">
            <a:spLocks/>
          </p:cNvSpPr>
          <p:nvPr/>
        </p:nvSpPr>
        <p:spPr bwMode="auto">
          <a:xfrm>
            <a:off x="457200" y="3213100"/>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endParaRPr lang="en-US" sz="2400">
              <a:latin typeface="Times New Roman" pitchFamily="18" charset="0"/>
              <a:cs typeface="Times New Roman" pitchFamily="18" charset="0"/>
            </a:endParaRP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accumulator are copied into the I/O port.</a:t>
            </a:r>
          </a:p>
          <a:p>
            <a:pPr marL="273050" indent="-273050" algn="just">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OUT 78 H</a:t>
            </a:r>
          </a:p>
        </p:txBody>
      </p:sp>
      <p:sp>
        <p:nvSpPr>
          <p:cNvPr id="10" name="Date Placeholder 9"/>
          <p:cNvSpPr>
            <a:spLocks noGrp="1"/>
          </p:cNvSpPr>
          <p:nvPr>
            <p:ph type="dt" sz="half" idx="10"/>
          </p:nvPr>
        </p:nvSpPr>
        <p:spPr/>
        <p:txBody>
          <a:bodyPr/>
          <a:lstStyle/>
          <a:p>
            <a:fld id="{7BABE723-1D31-425D-90F2-1C34E43CEA29}" type="datetime1">
              <a:rPr lang="en-US" smtClean="0"/>
              <a:t>1/13/2022</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60A5128-A5AA-4EB8-901D-E0EA12A2CABE}" type="slidenum">
              <a:rPr lang="en-US"/>
              <a:pPr>
                <a:defRPr/>
              </a:pPr>
              <a:t>46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Data Transfer Operation</a:t>
            </a:r>
          </a:p>
        </p:txBody>
      </p:sp>
      <p:pic>
        <p:nvPicPr>
          <p:cNvPr id="5325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692525"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Data Transfer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764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IN</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port address</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Copy data to accumulator from a port with 8-bit address</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53269" name="Content Placeholder 2"/>
          <p:cNvSpPr txBox="1">
            <a:spLocks/>
          </p:cNvSpPr>
          <p:nvPr/>
        </p:nvSpPr>
        <p:spPr bwMode="auto">
          <a:xfrm>
            <a:off x="457200" y="2954338"/>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endParaRPr lang="en-US" sz="2400">
              <a:latin typeface="Times New Roman" pitchFamily="18" charset="0"/>
              <a:cs typeface="Times New Roman" pitchFamily="18" charset="0"/>
            </a:endParaRP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I/O port are copied into accumulator.</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IN 8C H</a:t>
            </a:r>
          </a:p>
        </p:txBody>
      </p:sp>
      <p:sp>
        <p:nvSpPr>
          <p:cNvPr id="10" name="Date Placeholder 9"/>
          <p:cNvSpPr>
            <a:spLocks noGrp="1"/>
          </p:cNvSpPr>
          <p:nvPr>
            <p:ph type="dt" sz="half" idx="10"/>
          </p:nvPr>
        </p:nvSpPr>
        <p:spPr/>
        <p:txBody>
          <a:bodyPr/>
          <a:lstStyle/>
          <a:p>
            <a:fld id="{F67BDDEF-21F6-44F0-9EFC-64607E79FD2B}" type="datetime1">
              <a:rPr lang="en-US" smtClean="0"/>
              <a:t>1/13/2022</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6ECE13F-E7C3-4B32-BD3F-7F3A4CF384D4}" type="slidenum">
              <a:rPr lang="en-US"/>
              <a:pPr>
                <a:defRPr/>
              </a:pPr>
              <a:t>47</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Times New Roman" panose="02020603050405020304" pitchFamily="18" charset="0"/>
                <a:cs typeface="Times New Roman" panose="02020603050405020304" pitchFamily="18" charset="0"/>
              </a:rPr>
              <a:t>Video Link</a:t>
            </a:r>
          </a:p>
        </p:txBody>
      </p:sp>
      <p:pic>
        <p:nvPicPr>
          <p:cNvPr id="5427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Footer Placeholder 4"/>
          <p:cNvSpPr>
            <a:spLocks noGrp="1"/>
          </p:cNvSpPr>
          <p:nvPr>
            <p:ph type="ftr" sz="quarter" idx="11"/>
          </p:nvPr>
        </p:nvSpPr>
        <p:spPr>
          <a:xfrm>
            <a:off x="1371600" y="6356350"/>
            <a:ext cx="6705600" cy="365125"/>
          </a:xfrm>
        </p:spPr>
        <p:txBody>
          <a:bodyPr/>
          <a:lstStyle/>
          <a:p>
            <a:pPr algn="l">
              <a:defRPr/>
            </a:pPr>
            <a:r>
              <a:rPr lang="sv-SE" smtClean="0"/>
              <a:t>KANIKA              Microprocessor                  UNIT- 2</a:t>
            </a:r>
            <a:endParaRPr lang="en-US" dirty="0"/>
          </a:p>
        </p:txBody>
      </p:sp>
      <p:pic>
        <p:nvPicPr>
          <p:cNvPr id="54278" name="Picture 8" descr="C:\Users\DHANANJAY\Downloads\100b_0251.gif"/>
          <p:cNvPicPr>
            <a:picLocks noChangeAspect="1" noChangeArrowheads="1" noCrop="1"/>
          </p:cNvPicPr>
          <p:nvPr/>
        </p:nvPicPr>
        <p:blipFill>
          <a:blip r:embed="rId3"/>
          <a:srcRect/>
          <a:stretch>
            <a:fillRect/>
          </a:stretch>
        </p:blipFill>
        <p:spPr bwMode="auto">
          <a:xfrm>
            <a:off x="0" y="1371600"/>
            <a:ext cx="9144000" cy="2667000"/>
          </a:xfrm>
          <a:prstGeom prst="rect">
            <a:avLst/>
          </a:prstGeom>
          <a:noFill/>
          <a:ln w="9525">
            <a:noFill/>
            <a:miter lim="800000"/>
            <a:headEnd/>
            <a:tailEnd/>
          </a:ln>
        </p:spPr>
      </p:pic>
      <p:sp>
        <p:nvSpPr>
          <p:cNvPr id="54279" name="TextBox 2"/>
          <p:cNvSpPr txBox="1">
            <a:spLocks noChangeArrowheads="1"/>
          </p:cNvSpPr>
          <p:nvPr/>
        </p:nvSpPr>
        <p:spPr bwMode="auto">
          <a:xfrm>
            <a:off x="381000" y="4267200"/>
            <a:ext cx="8991600" cy="369888"/>
          </a:xfrm>
          <a:prstGeom prst="rect">
            <a:avLst/>
          </a:prstGeom>
          <a:noFill/>
          <a:ln w="9525">
            <a:noFill/>
            <a:miter lim="800000"/>
            <a:headEnd/>
            <a:tailEnd/>
          </a:ln>
        </p:spPr>
        <p:txBody>
          <a:bodyPr>
            <a:spAutoFit/>
          </a:bodyPr>
          <a:lstStyle/>
          <a:p>
            <a:pPr algn="just"/>
            <a:r>
              <a:rPr lang="en-US">
                <a:latin typeface="Calibri" pitchFamily="34" charset="0"/>
                <a:hlinkClick r:id="rId4"/>
              </a:rPr>
              <a:t>https://www.youtube.com/watch?v=ekkoIeonyzg</a:t>
            </a:r>
            <a:r>
              <a:rPr lang="en-US">
                <a:latin typeface="Calibri" pitchFamily="34" charset="0"/>
              </a:rPr>
              <a:t> </a:t>
            </a:r>
          </a:p>
        </p:txBody>
      </p:sp>
      <p:sp>
        <p:nvSpPr>
          <p:cNvPr id="8" name="Date Placeholder 7"/>
          <p:cNvSpPr>
            <a:spLocks noGrp="1"/>
          </p:cNvSpPr>
          <p:nvPr>
            <p:ph type="dt" sz="half" idx="10"/>
          </p:nvPr>
        </p:nvSpPr>
        <p:spPr/>
        <p:txBody>
          <a:bodyPr/>
          <a:lstStyle/>
          <a:p>
            <a:fld id="{3140765B-9447-406F-8B75-6A87C81EFE0C}" type="datetime1">
              <a:rPr lang="en-US" smtClean="0"/>
              <a:t>1/13/2022</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DAD is for Double ADD.   DAD </a:t>
            </a:r>
            <a:r>
              <a:rPr lang="en-US" sz="2200" dirty="0" smtClean="0">
                <a:latin typeface="Times New Roman" panose="02020603050405020304" pitchFamily="18" charset="0"/>
                <a:cs typeface="Times New Roman" panose="02020603050405020304" pitchFamily="18" charset="0"/>
              </a:rPr>
              <a:t>B </a:t>
            </a:r>
            <a:r>
              <a:rPr lang="en-US" sz="2200" dirty="0">
                <a:latin typeface="Times New Roman" panose="02020603050405020304" pitchFamily="18" charset="0"/>
                <a:cs typeface="Times New Roman" panose="02020603050405020304" pitchFamily="18" charset="0"/>
              </a:rPr>
              <a:t>instruction in 8085 is used for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b="1" dirty="0">
                <a:latin typeface="Times New Roman" panose="02020603050405020304" pitchFamily="18" charset="0"/>
                <a:cs typeface="Times New Roman" panose="02020603050405020304" pitchFamily="18" charset="0"/>
              </a:rPr>
              <a:t>) Content of BC is added HL Result is in HL</a:t>
            </a:r>
            <a:r>
              <a:rPr lang="en-US" sz="2200" dirty="0">
                <a:latin typeface="Times New Roman" panose="02020603050405020304" pitchFamily="18" charset="0"/>
                <a:cs typeface="Times New Roman" panose="02020603050405020304" pitchFamily="18" charset="0"/>
              </a:rPr>
              <a:t>.</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Content of BC is added to Accumulator</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Content of BC is added to </a:t>
            </a:r>
            <a:r>
              <a:rPr lang="en-US" sz="2200" dirty="0" smtClean="0">
                <a:latin typeface="Times New Roman" panose="02020603050405020304" pitchFamily="18" charset="0"/>
                <a:cs typeface="Times New Roman" panose="02020603050405020304" pitchFamily="18" charset="0"/>
              </a:rPr>
              <a:t>DE</a:t>
            </a:r>
          </a:p>
          <a:p>
            <a:pPr algn="just" fontAlgn="auto">
              <a:spcAft>
                <a:spcPts val="0"/>
              </a:spcAft>
              <a:defRPr/>
            </a:pPr>
            <a:r>
              <a:rPr lang="en-US" sz="2200" dirty="0">
                <a:latin typeface="Times New Roman" panose="02020603050405020304" pitchFamily="18" charset="0"/>
                <a:cs typeface="Times New Roman" panose="02020603050405020304" pitchFamily="18" charset="0"/>
              </a:rPr>
              <a:t>DAA instruction is used for ____.</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Double Add Accumulator.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b)Decimal </a:t>
            </a:r>
            <a:r>
              <a:rPr lang="en-US" sz="2200" b="1" dirty="0">
                <a:latin typeface="Times New Roman" panose="02020603050405020304" pitchFamily="18" charset="0"/>
                <a:cs typeface="Times New Roman" panose="02020603050405020304" pitchFamily="18" charset="0"/>
              </a:rPr>
              <a:t>Adjust Accumulator</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c)Decrement Accumulator</a:t>
            </a:r>
          </a:p>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save accumulator value and the flag register on to the stack, which of the following instructions  is used?</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PUSH PSW      </a:t>
            </a: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PUSH A     </a:t>
            </a: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PUSH SP    </a:t>
            </a:r>
            <a:r>
              <a:rPr lang="en-US" sz="2200" dirty="0" smtClean="0">
                <a:latin typeface="Times New Roman" panose="02020603050405020304" pitchFamily="18" charset="0"/>
                <a:cs typeface="Times New Roman" panose="02020603050405020304" pitchFamily="18" charset="0"/>
              </a:rPr>
              <a:t>			d</a:t>
            </a:r>
            <a:r>
              <a:rPr lang="en-US" sz="2200" dirty="0">
                <a:latin typeface="Times New Roman" panose="02020603050405020304" pitchFamily="18" charset="0"/>
                <a:cs typeface="Times New Roman" panose="02020603050405020304" pitchFamily="18" charset="0"/>
              </a:rPr>
              <a:t>) POP PSW</a:t>
            </a: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5D1372FB-F4B6-4F16-B4AD-E44F3186725A}" type="slidenum">
              <a:rPr lang="en-US"/>
              <a:pPr>
                <a:defRPr/>
              </a:pPr>
              <a:t>48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5530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825F2C1D-D8A6-499B-B637-F74F8A9EFDC7}" type="datetime1">
              <a:rPr lang="en-US" smtClean="0"/>
              <a:t>1/13/2022</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content of A at the end of this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A, 06H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RLC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MOV </a:t>
            </a:r>
            <a:r>
              <a:rPr lang="en-US" sz="2200" dirty="0">
                <a:latin typeface="Times New Roman" panose="02020603050405020304" pitchFamily="18" charset="0"/>
                <a:cs typeface="Times New Roman" panose="02020603050405020304" pitchFamily="18" charset="0"/>
              </a:rPr>
              <a:t>B, A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RLC                          </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RLC                          </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a:t>
            </a:r>
            <a:r>
              <a:rPr lang="en-US" sz="2200" dirty="0">
                <a:latin typeface="Times New Roman" panose="02020603050405020304" pitchFamily="18" charset="0"/>
                <a:cs typeface="Times New Roman" panose="02020603050405020304" pitchFamily="18" charset="0"/>
              </a:rPr>
              <a:t>B                     </a:t>
            </a:r>
          </a:p>
          <a:p>
            <a:pPr marL="0" indent="0" algn="just" fontAlgn="auto">
              <a:spcAft>
                <a:spcPts val="0"/>
              </a:spcAft>
              <a:buFont typeface="Arial" pitchFamily="34" charset="0"/>
              <a:buNone/>
              <a:defRPr/>
            </a:pPr>
            <a:r>
              <a:rPr lang="en-US" sz="2200" b="1" dirty="0" smtClean="0">
                <a:latin typeface="Times New Roman" panose="02020603050405020304" pitchFamily="18" charset="0"/>
                <a:cs typeface="Times New Roman" panose="02020603050405020304" pitchFamily="18" charset="0"/>
              </a:rPr>
              <a:t>	a</a:t>
            </a:r>
            <a:r>
              <a:rPr lang="en-US" sz="2200" b="1" dirty="0">
                <a:latin typeface="Times New Roman" panose="02020603050405020304" pitchFamily="18" charset="0"/>
                <a:cs typeface="Times New Roman" panose="02020603050405020304" pitchFamily="18" charset="0"/>
              </a:rPr>
              <a:t>) 3Ch                        </a:t>
            </a:r>
            <a:r>
              <a:rPr lang="en-US" sz="2200" dirty="0">
                <a:latin typeface="Times New Roman" panose="02020603050405020304" pitchFamily="18" charset="0"/>
                <a:cs typeface="Times New Roman" panose="02020603050405020304" pitchFamily="18" charset="0"/>
              </a:rPr>
              <a:t>b)18h           c)0C h              d)00 </a:t>
            </a:r>
            <a:r>
              <a:rPr lang="en-US" sz="2200" dirty="0" smtClean="0">
                <a:latin typeface="Times New Roman" panose="02020603050405020304" pitchFamily="18" charset="0"/>
                <a:cs typeface="Times New Roman" panose="02020603050405020304" pitchFamily="18" charset="0"/>
              </a:rPr>
              <a:t>h</a:t>
            </a:r>
          </a:p>
          <a:p>
            <a:pPr algn="just" fontAlgn="auto">
              <a:spcAft>
                <a:spcPts val="0"/>
              </a:spcAft>
              <a:defRPr/>
            </a:pPr>
            <a:r>
              <a:rPr lang="en-US" sz="2200" dirty="0">
                <a:latin typeface="Times New Roman" panose="02020603050405020304" pitchFamily="18" charset="0"/>
                <a:cs typeface="Times New Roman" panose="02020603050405020304" pitchFamily="18" charset="0"/>
              </a:rPr>
              <a:t>In 8085, HLT </a:t>
            </a:r>
            <a:r>
              <a:rPr lang="en-US" sz="2200" dirty="0" err="1">
                <a:latin typeface="Times New Roman" panose="02020603050405020304" pitchFamily="18" charset="0"/>
                <a:cs typeface="Times New Roman" panose="02020603050405020304" pitchFamily="18" charset="0"/>
              </a:rPr>
              <a:t>opcode</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means:</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Remain idle for 10 seconds.\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a:t>
            </a:r>
            <a:r>
              <a:rPr lang="en-US" sz="2200" dirty="0">
                <a:latin typeface="Times New Roman" panose="02020603050405020304" pitchFamily="18" charset="0"/>
                <a:cs typeface="Times New Roman" panose="02020603050405020304" pitchFamily="18" charset="0"/>
              </a:rPr>
              <a:t>) Remain idle for 0.1 seconds</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End of Program</a:t>
            </a:r>
            <a:endParaRPr lang="en-US" sz="2200" b="1"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35A35C6-56F4-418F-B33C-36A90D987E2B}" type="slidenum">
              <a:rPr lang="en-US"/>
              <a:pPr>
                <a:defRPr/>
              </a:pPr>
              <a:t>49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5632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AAE7792-2ABD-49FD-8BC7-5D122168A905}" type="datetime1">
              <a:rPr lang="en-US" smtClean="0"/>
              <a:t>1/13/2022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82000" cy="4373563"/>
          </a:xfrm>
        </p:spPr>
        <p:txBody>
          <a:bodyPr>
            <a:noAutofit/>
          </a:bodyPr>
          <a:lstStyle/>
          <a:p>
            <a:pPr algn="just"/>
            <a:r>
              <a:rPr lang="en-US" sz="2400" b="1" dirty="0">
                <a:latin typeface="Times New Roman" panose="02020603050405020304" pitchFamily="18" charset="0"/>
                <a:cs typeface="Times New Roman" panose="02020603050405020304" pitchFamily="18" charset="0"/>
              </a:rPr>
              <a:t>M</a:t>
            </a:r>
            <a:r>
              <a:rPr lang="en-US" sz="2400" b="1" i="0" dirty="0">
                <a:effectLst/>
                <a:latin typeface="Times New Roman" panose="02020603050405020304" pitchFamily="18" charset="0"/>
                <a:cs typeface="Times New Roman" panose="02020603050405020304" pitchFamily="18" charset="0"/>
              </a:rPr>
              <a:t>icroprocessor</a:t>
            </a:r>
            <a:r>
              <a:rPr lang="en-US" sz="2400" b="0" i="0" dirty="0">
                <a:effectLst/>
                <a:latin typeface="Times New Roman" panose="02020603050405020304" pitchFamily="18" charset="0"/>
                <a:cs typeface="Times New Roman" panose="02020603050405020304" pitchFamily="18" charset="0"/>
              </a:rPr>
              <a:t>, any of a type of miniature </a:t>
            </a:r>
            <a:r>
              <a:rPr lang="en-US" sz="2400" dirty="0">
                <a:latin typeface="Times New Roman" panose="02020603050405020304" pitchFamily="18" charset="0"/>
                <a:cs typeface="Times New Roman" panose="02020603050405020304" pitchFamily="18" charset="0"/>
              </a:rPr>
              <a:t>electronic</a:t>
            </a:r>
            <a:r>
              <a:rPr lang="en-US" sz="2400" b="0" i="0" dirty="0">
                <a:effectLst/>
                <a:latin typeface="Times New Roman" panose="02020603050405020304" pitchFamily="18" charset="0"/>
                <a:cs typeface="Times New Roman" panose="02020603050405020304" pitchFamily="18" charset="0"/>
              </a:rPr>
              <a:t> device that contains the </a:t>
            </a:r>
            <a:r>
              <a:rPr lang="en-US" sz="2400" dirty="0">
                <a:latin typeface="Times New Roman" panose="02020603050405020304" pitchFamily="18" charset="0"/>
                <a:cs typeface="Times New Roman" panose="02020603050405020304" pitchFamily="18" charset="0"/>
              </a:rPr>
              <a:t>arithmetic</a:t>
            </a: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logic</a:t>
            </a:r>
            <a:r>
              <a:rPr lang="en-US" sz="2400" b="0" i="0" dirty="0">
                <a:effectLst/>
                <a:latin typeface="Times New Roman" panose="02020603050405020304" pitchFamily="18" charset="0"/>
                <a:cs typeface="Times New Roman" panose="02020603050405020304" pitchFamily="18" charset="0"/>
              </a:rPr>
              <a:t>, and control circuitry necessary to perform the functions of a digital </a:t>
            </a:r>
            <a:r>
              <a:rPr lang="en-US" sz="2400" dirty="0">
                <a:latin typeface="Times New Roman" panose="02020603050405020304" pitchFamily="18" charset="0"/>
                <a:cs typeface="Times New Roman" panose="02020603050405020304" pitchFamily="18" charset="0"/>
              </a:rPr>
              <a:t>computer’s</a:t>
            </a: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central processing unit</a:t>
            </a:r>
            <a:r>
              <a:rPr lang="en-US" sz="2400" b="0" i="0" dirty="0">
                <a:effectLs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his kind of </a:t>
            </a:r>
            <a:r>
              <a:rPr lang="en-US" sz="2400" dirty="0">
                <a:latin typeface="Times New Roman" panose="02020603050405020304" pitchFamily="18" charset="0"/>
                <a:cs typeface="Times New Roman" panose="02020603050405020304" pitchFamily="18" charset="0"/>
              </a:rPr>
              <a:t>integrated circuit</a:t>
            </a:r>
            <a:r>
              <a:rPr lang="en-US" sz="2400" b="0" i="0" dirty="0">
                <a:effectLst/>
                <a:latin typeface="Times New Roman" panose="02020603050405020304" pitchFamily="18" charset="0"/>
                <a:cs typeface="Times New Roman" panose="02020603050405020304" pitchFamily="18" charset="0"/>
              </a:rPr>
              <a:t> can interpret and execute </a:t>
            </a:r>
            <a:r>
              <a:rPr lang="en-US" sz="2400" dirty="0">
                <a:latin typeface="Times New Roman" panose="02020603050405020304" pitchFamily="18" charset="0"/>
                <a:cs typeface="Times New Roman" panose="02020603050405020304" pitchFamily="18" charset="0"/>
              </a:rPr>
              <a:t>program</a:t>
            </a:r>
            <a:r>
              <a:rPr lang="en-US" sz="2400" b="0" i="0" dirty="0">
                <a:effectLst/>
                <a:latin typeface="Times New Roman" panose="02020603050405020304" pitchFamily="18" charset="0"/>
                <a:cs typeface="Times New Roman" panose="02020603050405020304" pitchFamily="18" charset="0"/>
              </a:rPr>
              <a:t> instructions as well as handle arithmetic operations.</a:t>
            </a:r>
            <a:endParaRPr lang="en-US" sz="3600" dirty="0">
              <a:latin typeface="Times New Roman" panose="02020603050405020304" pitchFamily="18" charset="0"/>
              <a:cs typeface="Times New Roman" pitchFamily="18" charset="0"/>
            </a:endParaRPr>
          </a:p>
        </p:txBody>
      </p:sp>
      <p:sp>
        <p:nvSpPr>
          <p:cNvPr id="6" name="Date Placeholder 5"/>
          <p:cNvSpPr>
            <a:spLocks noGrp="1"/>
          </p:cNvSpPr>
          <p:nvPr>
            <p:ph type="dt" sz="half" idx="10"/>
          </p:nvPr>
        </p:nvSpPr>
        <p:spPr/>
        <p:txBody>
          <a:bodyPr/>
          <a:lstStyle/>
          <a:p>
            <a:fld id="{14419EBF-CDFE-4DDE-BACE-05D49800C97F}" type="datetime1">
              <a:rPr lang="en-US" smtClean="0"/>
              <a:t>1/13/2022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Branch Wise Application</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2"/>
          <p:cNvSpPr txBox="1">
            <a:spLocks/>
          </p:cNvSpPr>
          <p:nvPr/>
        </p:nvSpPr>
        <p:spPr>
          <a:xfrm>
            <a:off x="4724400" y="1334293"/>
            <a:ext cx="39624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a:p>
        </p:txBody>
      </p:sp>
      <p:pic>
        <p:nvPicPr>
          <p:cNvPr id="12" name="Picture 8" descr="Untitled.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ooter Placeholder 9">
            <a:extLst>
              <a:ext uri="{FF2B5EF4-FFF2-40B4-BE49-F238E27FC236}">
                <a16:creationId xmlns="" xmlns:a16="http://schemas.microsoft.com/office/drawing/2014/main" id="{C228A740-B485-4A90-A7AF-098089F844C2}"/>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3853611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Data transfer instructions of 8085 microprocessor is discussed.</a:t>
            </a:r>
            <a:endParaRPr lang="en-US" sz="2200" dirty="0">
              <a:latin typeface="Times New Roman" panose="02020603050405020304" pitchFamily="18" charset="0"/>
              <a:cs typeface="Times New Roman" panose="02020603050405020304" pitchFamily="18" charset="0"/>
            </a:endParaRP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B633113-1E8E-434C-896C-9CD2B1024ABB}" type="slidenum">
              <a:rPr lang="en-US"/>
              <a:pPr>
                <a:defRPr/>
              </a:pPr>
              <a:t>50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Recap</a:t>
            </a:r>
          </a:p>
        </p:txBody>
      </p:sp>
      <p:pic>
        <p:nvPicPr>
          <p:cNvPr id="5735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A6AF621F-EA4E-48C4-A917-4F7CAA6A4758}" type="datetime1">
              <a:rPr lang="en-US" smtClean="0"/>
              <a:t>1/13/2022</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19400" y="6248400"/>
            <a:ext cx="49530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D854C6D-3095-4841-AE1B-59069E94E4BF}" type="slidenum">
              <a:rPr lang="en-US"/>
              <a:pPr>
                <a:defRPr/>
              </a:pPr>
              <a:t>51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dirty="0" smtClean="0">
                <a:solidFill>
                  <a:schemeClr val="tx1"/>
                </a:solidFill>
                <a:latin typeface="Times New Roman" panose="02020603050405020304" pitchFamily="18" charset="0"/>
                <a:cs typeface="Times New Roman" panose="02020603050405020304" pitchFamily="18" charset="0"/>
              </a:rPr>
              <a:t>Arithmetic operations</a:t>
            </a:r>
          </a:p>
        </p:txBody>
      </p:sp>
      <p:pic>
        <p:nvPicPr>
          <p:cNvPr id="5837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2" name="Table 1"/>
          <p:cNvGraphicFramePr>
            <a:graphicFrameLocks noGrp="1"/>
          </p:cNvGraphicFramePr>
          <p:nvPr/>
        </p:nvGraphicFramePr>
        <p:xfrm>
          <a:off x="838200" y="1524000"/>
          <a:ext cx="7787537" cy="1524000"/>
        </p:xfrm>
        <a:graphic>
          <a:graphicData uri="http://schemas.openxmlformats.org/drawingml/2006/table">
            <a:tbl>
              <a:tblPr firstRow="1" bandRow="1">
                <a:tableStyleId>{5C22544A-7EE6-4342-B048-85BDC9FD1C3A}</a:tableStyleId>
              </a:tblPr>
              <a:tblGrid>
                <a:gridCol w="2419160">
                  <a:extLst>
                    <a:ext uri="{9D8B030D-6E8A-4147-A177-3AD203B41FA5}"/>
                  </a:extLst>
                </a:gridCol>
                <a:gridCol w="2991040">
                  <a:extLst>
                    <a:ext uri="{9D8B030D-6E8A-4147-A177-3AD203B41FA5}"/>
                  </a:extLst>
                </a:gridCol>
                <a:gridCol w="2377337">
                  <a:extLst>
                    <a:ext uri="{9D8B030D-6E8A-4147-A177-3AD203B41FA5}"/>
                  </a:extLst>
                </a:gridCol>
              </a:tblGrid>
              <a:tr h="370840">
                <a:tc>
                  <a:txBody>
                    <a:bodyPr/>
                    <a:lstStyle/>
                    <a:p>
                      <a:r>
                        <a:rPr lang="en-US" sz="2200" b="1" dirty="0">
                          <a:solidFill>
                            <a:schemeClr val="bg1"/>
                          </a:solidFill>
                          <a:latin typeface="Times New Roman" panose="02020603050405020304" pitchFamily="18" charset="0"/>
                          <a:cs typeface="Times New Roman" panose="02020603050405020304" pitchFamily="18" charset="0"/>
                        </a:rPr>
                        <a:t>Name of the 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Objective of the</a:t>
                      </a:r>
                      <a:r>
                        <a:rPr lang="en-US" sz="2200" b="1" baseline="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Mapping with CO</a:t>
                      </a:r>
                    </a:p>
                  </a:txBody>
                  <a:tcPr/>
                </a:tc>
                <a:extLst>
                  <a:ext uri="{0D108BD9-81ED-4DB2-BD59-A6C34878D82A}"/>
                </a:extLst>
              </a:tr>
              <a:tr h="370840">
                <a:tc>
                  <a:txBody>
                    <a:bodyPr/>
                    <a:lstStyle/>
                    <a:p>
                      <a:pPr algn="l"/>
                      <a:r>
                        <a:rPr lang="en-US" sz="2200" b="0" dirty="0" smtClean="0">
                          <a:solidFill>
                            <a:schemeClr val="tx1"/>
                          </a:solidFill>
                          <a:latin typeface="Times New Roman" panose="02020603050405020304" pitchFamily="18" charset="0"/>
                          <a:cs typeface="Times New Roman" panose="02020603050405020304" pitchFamily="18" charset="0"/>
                        </a:rPr>
                        <a:t>Arithmetic operations</a:t>
                      </a:r>
                    </a:p>
                    <a:p>
                      <a:pPr algn="l"/>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200" b="0" dirty="0">
                          <a:solidFill>
                            <a:schemeClr val="tx1"/>
                          </a:solidFill>
                          <a:latin typeface="Times New Roman" panose="02020603050405020304" pitchFamily="18" charset="0"/>
                          <a:cs typeface="Times New Roman" panose="02020603050405020304" pitchFamily="18" charset="0"/>
                        </a:rPr>
                        <a:t>To</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dirty="0">
                          <a:solidFill>
                            <a:schemeClr val="tx1"/>
                          </a:solidFill>
                          <a:latin typeface="Times New Roman" panose="02020603050405020304" pitchFamily="18" charset="0"/>
                          <a:cs typeface="Times New Roman" panose="02020603050405020304" pitchFamily="18" charset="0"/>
                        </a:rPr>
                        <a:t>understand the</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baseline="0" dirty="0" smtClean="0">
                          <a:solidFill>
                            <a:schemeClr val="tx1"/>
                          </a:solidFill>
                          <a:latin typeface="Times New Roman" panose="02020603050405020304" pitchFamily="18" charset="0"/>
                          <a:cs typeface="Times New Roman" panose="02020603050405020304" pitchFamily="18" charset="0"/>
                        </a:rPr>
                        <a:t>arithmetic </a:t>
                      </a:r>
                      <a:r>
                        <a:rPr lang="en-US" sz="2200" b="0" dirty="0" smtClean="0">
                          <a:solidFill>
                            <a:schemeClr val="tx1"/>
                          </a:solidFill>
                          <a:latin typeface="Times New Roman" panose="02020603050405020304" pitchFamily="18" charset="0"/>
                          <a:cs typeface="Times New Roman" panose="02020603050405020304" pitchFamily="18" charset="0"/>
                        </a:rPr>
                        <a:t>instructions of 8085 </a:t>
                      </a:r>
                      <a:r>
                        <a:rPr lang="en-US" sz="2200" b="0" baseline="0" dirty="0" smtClean="0">
                          <a:solidFill>
                            <a:schemeClr val="tx1"/>
                          </a:solidFill>
                          <a:latin typeface="Times New Roman" panose="02020603050405020304" pitchFamily="18" charset="0"/>
                          <a:cs typeface="Times New Roman" panose="02020603050405020304" pitchFamily="18" charset="0"/>
                        </a:rPr>
                        <a:t>microprocessor.</a:t>
                      </a:r>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US" sz="2200" b="0" dirty="0">
                        <a:solidFill>
                          <a:schemeClr val="tx1"/>
                        </a:solidFill>
                        <a:latin typeface="Times New Roman" panose="02020603050405020304" pitchFamily="18" charset="0"/>
                        <a:cs typeface="Times New Roman" panose="02020603050405020304" pitchFamily="18" charset="0"/>
                      </a:endParaRPr>
                    </a:p>
                    <a:p>
                      <a:pPr algn="ctr"/>
                      <a:r>
                        <a:rPr lang="en-US" sz="2200" b="0" dirty="0" smtClean="0">
                          <a:solidFill>
                            <a:schemeClr val="tx1"/>
                          </a:solidFill>
                          <a:latin typeface="Times New Roman" panose="02020603050405020304" pitchFamily="18" charset="0"/>
                          <a:cs typeface="Times New Roman" panose="02020603050405020304" pitchFamily="18" charset="0"/>
                        </a:rPr>
                        <a:t>CO2</a:t>
                      </a:r>
                      <a:endParaRPr lang="en-US" sz="2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extLst>
              </a:tr>
            </a:tbl>
          </a:graphicData>
        </a:graphic>
      </p:graphicFrame>
      <p:sp>
        <p:nvSpPr>
          <p:cNvPr id="8" name="Date Placeholder 7"/>
          <p:cNvSpPr>
            <a:spLocks noGrp="1"/>
          </p:cNvSpPr>
          <p:nvPr>
            <p:ph type="dt" sz="half" idx="10"/>
          </p:nvPr>
        </p:nvSpPr>
        <p:spPr/>
        <p:txBody>
          <a:bodyPr/>
          <a:lstStyle/>
          <a:p>
            <a:fld id="{72A0E6BD-296C-463C-ABF0-4CE9B14D30C7}" type="datetime1">
              <a:rPr lang="en-US" smtClean="0"/>
              <a:t>1/13/2022</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a:xfrm>
            <a:off x="482600" y="1219200"/>
            <a:ext cx="8229600" cy="4525963"/>
          </a:xfrm>
        </p:spPr>
        <p:txBody>
          <a:bodyPr/>
          <a:lstStyle/>
          <a:p>
            <a:r>
              <a:rPr lang="en-US" sz="2200" smtClean="0">
                <a:latin typeface="Times New Roman" pitchFamily="18" charset="0"/>
                <a:cs typeface="Times New Roman" pitchFamily="18" charset="0"/>
              </a:rPr>
              <a:t>Basic concept of Digital Logic.</a:t>
            </a:r>
          </a:p>
          <a:p>
            <a:r>
              <a:rPr lang="en-US" sz="2200" smtClean="0">
                <a:latin typeface="Times New Roman" pitchFamily="18" charset="0"/>
                <a:cs typeface="Times New Roman" pitchFamily="18" charset="0"/>
              </a:rPr>
              <a:t>Knowledge of Boolean Algebra.</a:t>
            </a:r>
          </a:p>
          <a:p>
            <a:r>
              <a:rPr lang="en-US" sz="2200" smtClean="0">
                <a:latin typeface="Times New Roman" pitchFamily="18" charset="0"/>
                <a:cs typeface="Times New Roman" pitchFamily="18" charset="0"/>
              </a:rPr>
              <a:t>Register set of 8085 microprocessor.</a:t>
            </a:r>
          </a:p>
          <a:p>
            <a:endParaRPr lang="en-US" sz="2200" smtClean="0"/>
          </a:p>
          <a:p>
            <a:endParaRPr lang="en-US" sz="2200" smtClean="0"/>
          </a:p>
        </p:txBody>
      </p:sp>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E381388F-CE26-40C6-AC14-3031B2F179F6}" type="slidenum">
              <a:rPr lang="en-US"/>
              <a:pPr>
                <a:defRPr/>
              </a:pPr>
              <a:t>52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Prerequisite</a:t>
            </a:r>
          </a:p>
        </p:txBody>
      </p:sp>
      <p:pic>
        <p:nvPicPr>
          <p:cNvPr id="5939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00AA4312-1738-4248-9663-61881359243C}" type="datetime1">
              <a:rPr lang="en-US" smtClean="0"/>
              <a:t>1/13/2022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34BD1A1-A594-49F8-9646-28214F2ED7CE}" type="slidenum">
              <a:rPr lang="en-US"/>
              <a:pPr>
                <a:defRPr/>
              </a:pPr>
              <a:t>53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042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287713"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479425" y="2138363"/>
            <a:ext cx="7772400" cy="3046412"/>
          </a:xfrm>
          <a:prstGeom prst="rect">
            <a:avLst/>
          </a:prstGeom>
        </p:spPr>
        <p:txBody>
          <a:bodyPr>
            <a:spAutoFit/>
          </a:bodyPr>
          <a:lstStyle/>
          <a:p>
            <a:pPr marL="342900" indent="-342900" algn="just" fontAlgn="auto">
              <a:spcAft>
                <a:spcPts val="24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Any 8-bit number, or the contents of register, or the contents of memory location can be added to the contents of accumulator.</a:t>
            </a:r>
          </a:p>
          <a:p>
            <a:pPr marL="342900" indent="-342900" algn="just" fontAlgn="auto">
              <a:spcAft>
                <a:spcPts val="24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The result (sum) is stored in the accumulator.</a:t>
            </a:r>
          </a:p>
          <a:p>
            <a:pPr marL="342900" indent="-342900" algn="just" fontAlgn="auto">
              <a:spcAft>
                <a:spcPts val="24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No two other 8-bit registers can be added directly.</a:t>
            </a:r>
          </a:p>
          <a:p>
            <a:pPr algn="just" fontAlgn="auto">
              <a:spcAft>
                <a:spcPts val="2400"/>
              </a:spcAft>
              <a:defRPr/>
            </a:pPr>
            <a:r>
              <a:rPr lang="en-US" sz="2200" b="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The contents of register B cannot  be added directly to the contents of register C.</a:t>
            </a:r>
          </a:p>
        </p:txBody>
      </p:sp>
      <p:sp>
        <p:nvSpPr>
          <p:cNvPr id="60424" name="Rectangle 8"/>
          <p:cNvSpPr>
            <a:spLocks noChangeArrowheads="1"/>
          </p:cNvSpPr>
          <p:nvPr/>
        </p:nvSpPr>
        <p:spPr bwMode="auto">
          <a:xfrm>
            <a:off x="708025" y="1450975"/>
            <a:ext cx="1347788" cy="461963"/>
          </a:xfrm>
          <a:prstGeom prst="rect">
            <a:avLst/>
          </a:prstGeom>
          <a:noFill/>
          <a:ln w="9525">
            <a:noFill/>
            <a:miter lim="800000"/>
            <a:headEnd/>
            <a:tailEnd/>
          </a:ln>
        </p:spPr>
        <p:txBody>
          <a:bodyPr wrap="none">
            <a:spAutoFit/>
          </a:bodyPr>
          <a:lstStyle/>
          <a:p>
            <a:r>
              <a:rPr lang="en-US" sz="2400" b="1">
                <a:solidFill>
                  <a:srgbClr val="FF0000"/>
                </a:solidFill>
                <a:latin typeface="Times New Roman" pitchFamily="18" charset="0"/>
                <a:cs typeface="Times New Roman" pitchFamily="18" charset="0"/>
              </a:rPr>
              <a:t>Addition</a:t>
            </a:r>
            <a:endParaRPr lang="en-US" sz="2400">
              <a:solidFill>
                <a:srgbClr val="FF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84D853B1-752A-470D-9E58-36AB57F3B740}" type="datetime1">
              <a:rPr lang="en-US" smtClean="0"/>
              <a:t>1/13/2022</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CC1181D-15A8-4B9B-B915-F44E52DDC47E}" type="slidenum">
              <a:rPr lang="en-US"/>
              <a:pPr>
                <a:defRPr/>
              </a:pPr>
              <a:t>54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144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287713"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1447" name="Rectangle 1"/>
          <p:cNvSpPr>
            <a:spLocks noChangeArrowheads="1"/>
          </p:cNvSpPr>
          <p:nvPr/>
        </p:nvSpPr>
        <p:spPr bwMode="auto">
          <a:xfrm>
            <a:off x="457200" y="1965325"/>
            <a:ext cx="7772400" cy="3694113"/>
          </a:xfrm>
          <a:prstGeom prst="rect">
            <a:avLst/>
          </a:prstGeom>
          <a:noFill/>
          <a:ln w="9525">
            <a:noFill/>
            <a:miter lim="800000"/>
            <a:headEnd/>
            <a:tailEnd/>
          </a:ln>
        </p:spPr>
        <p:txBody>
          <a:bodyPr>
            <a:spAutoFit/>
          </a:bodyPr>
          <a:lstStyle/>
          <a:p>
            <a:pPr marL="342900" indent="-342900" algn="just">
              <a:spcAft>
                <a:spcPts val="2400"/>
              </a:spcAft>
              <a:buFont typeface="Arial" pitchFamily="34" charset="0"/>
              <a:buChar char="•"/>
            </a:pPr>
            <a:r>
              <a:rPr lang="en-US" sz="2200">
                <a:latin typeface="Times New Roman" pitchFamily="18" charset="0"/>
                <a:cs typeface="Times New Roman" pitchFamily="18" charset="0"/>
              </a:rPr>
              <a:t>Any 8-bit number, or the contents of register, or the contents of memory location can be subtracted from the contents of accumulator.</a:t>
            </a:r>
          </a:p>
          <a:p>
            <a:pPr marL="342900" indent="-342900" algn="just">
              <a:spcAft>
                <a:spcPts val="2400"/>
              </a:spcAft>
              <a:buFont typeface="Arial" pitchFamily="34" charset="0"/>
              <a:buChar char="•"/>
            </a:pPr>
            <a:r>
              <a:rPr lang="en-US" sz="2200">
                <a:latin typeface="Times New Roman" pitchFamily="18" charset="0"/>
                <a:cs typeface="Times New Roman" pitchFamily="18" charset="0"/>
              </a:rPr>
              <a:t>The result is stored in the accumulator.</a:t>
            </a:r>
          </a:p>
          <a:p>
            <a:pPr marL="342900" indent="-342900" algn="just">
              <a:spcAft>
                <a:spcPts val="2400"/>
              </a:spcAft>
              <a:buFont typeface="Arial" pitchFamily="34" charset="0"/>
              <a:buChar char="•"/>
            </a:pPr>
            <a:r>
              <a:rPr lang="en-US" sz="2200">
                <a:latin typeface="Times New Roman" pitchFamily="18" charset="0"/>
                <a:cs typeface="Times New Roman" pitchFamily="18" charset="0"/>
              </a:rPr>
              <a:t>Subtraction is performed in 2’s complement form.</a:t>
            </a:r>
          </a:p>
          <a:p>
            <a:pPr marL="342900" indent="-342900" algn="just">
              <a:spcAft>
                <a:spcPts val="2400"/>
              </a:spcAft>
              <a:buFont typeface="Arial" pitchFamily="34" charset="0"/>
              <a:buChar char="•"/>
            </a:pPr>
            <a:r>
              <a:rPr lang="en-US" sz="2200">
                <a:latin typeface="Times New Roman" pitchFamily="18" charset="0"/>
                <a:cs typeface="Times New Roman" pitchFamily="18" charset="0"/>
              </a:rPr>
              <a:t>If the result is negative, it is stored in 2’s complement form.</a:t>
            </a:r>
          </a:p>
          <a:p>
            <a:pPr marL="342900" indent="-342900" algn="just">
              <a:spcAft>
                <a:spcPts val="2400"/>
              </a:spcAft>
              <a:buFont typeface="Arial" pitchFamily="34" charset="0"/>
              <a:buChar char="•"/>
            </a:pPr>
            <a:r>
              <a:rPr lang="en-US" sz="2200">
                <a:latin typeface="Times New Roman" pitchFamily="18" charset="0"/>
                <a:cs typeface="Times New Roman" pitchFamily="18" charset="0"/>
              </a:rPr>
              <a:t>No two other 8-bit registers can be subtracted directly.</a:t>
            </a:r>
          </a:p>
        </p:txBody>
      </p:sp>
      <p:sp>
        <p:nvSpPr>
          <p:cNvPr id="61448" name="Rectangle 8"/>
          <p:cNvSpPr>
            <a:spLocks noChangeArrowheads="1"/>
          </p:cNvSpPr>
          <p:nvPr/>
        </p:nvSpPr>
        <p:spPr bwMode="auto">
          <a:xfrm>
            <a:off x="708025" y="1450975"/>
            <a:ext cx="1741488" cy="461963"/>
          </a:xfrm>
          <a:prstGeom prst="rect">
            <a:avLst/>
          </a:prstGeom>
          <a:noFill/>
          <a:ln w="9525">
            <a:noFill/>
            <a:miter lim="800000"/>
            <a:headEnd/>
            <a:tailEnd/>
          </a:ln>
        </p:spPr>
        <p:txBody>
          <a:bodyPr wrap="none">
            <a:spAutoFit/>
          </a:bodyPr>
          <a:lstStyle/>
          <a:p>
            <a:r>
              <a:rPr lang="en-US" sz="2400" b="1">
                <a:solidFill>
                  <a:srgbClr val="FF0000"/>
                </a:solidFill>
                <a:latin typeface="Times New Roman" pitchFamily="18" charset="0"/>
                <a:cs typeface="Times New Roman" pitchFamily="18" charset="0"/>
              </a:rPr>
              <a:t>Subtraction</a:t>
            </a:r>
            <a:endParaRPr lang="en-US" sz="2400">
              <a:solidFill>
                <a:srgbClr val="FF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FAD255BB-FF25-4E64-AD67-FF9D8CEB0731}" type="datetime1">
              <a:rPr lang="en-US" smtClean="0"/>
              <a:t>1/13/2022</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6E7E7B9-B7FE-416A-A982-BAE37FC7E18E}" type="slidenum">
              <a:rPr lang="en-US"/>
              <a:pPr>
                <a:defRPr/>
              </a:pPr>
              <a:t>55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246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0075" y="835025"/>
            <a:ext cx="3287713"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2471" name="Rectangle 1"/>
          <p:cNvSpPr>
            <a:spLocks noChangeArrowheads="1"/>
          </p:cNvSpPr>
          <p:nvPr/>
        </p:nvSpPr>
        <p:spPr bwMode="auto">
          <a:xfrm>
            <a:off x="457200" y="2068513"/>
            <a:ext cx="8229600" cy="2738437"/>
          </a:xfrm>
          <a:prstGeom prst="rect">
            <a:avLst/>
          </a:prstGeom>
          <a:noFill/>
          <a:ln w="9525">
            <a:noFill/>
            <a:miter lim="800000"/>
            <a:headEnd/>
            <a:tailEnd/>
          </a:ln>
        </p:spPr>
        <p:txBody>
          <a:bodyPr>
            <a:spAutoFit/>
          </a:bodyPr>
          <a:lstStyle/>
          <a:p>
            <a:pPr marL="342900" indent="-342900" algn="just">
              <a:spcAft>
                <a:spcPts val="2400"/>
              </a:spcAft>
              <a:buFont typeface="Arial" pitchFamily="34" charset="0"/>
              <a:buChar char="•"/>
            </a:pPr>
            <a:r>
              <a:rPr lang="en-US" sz="2200">
                <a:latin typeface="Times New Roman" pitchFamily="18" charset="0"/>
                <a:cs typeface="Times New Roman" pitchFamily="18" charset="0"/>
              </a:rPr>
              <a:t>The 8-bit contents of a register or a memory location can be incremented or decremented by 1.</a:t>
            </a:r>
          </a:p>
          <a:p>
            <a:pPr marL="342900" indent="-342900" algn="just">
              <a:spcAft>
                <a:spcPts val="2400"/>
              </a:spcAft>
              <a:buFont typeface="Arial" pitchFamily="34" charset="0"/>
              <a:buChar char="•"/>
            </a:pPr>
            <a:r>
              <a:rPr lang="en-US" sz="2200">
                <a:latin typeface="Times New Roman" pitchFamily="18" charset="0"/>
                <a:cs typeface="Times New Roman" pitchFamily="18" charset="0"/>
              </a:rPr>
              <a:t>The 16-bit contents of a register pair can be incremented or decremented by 1.</a:t>
            </a:r>
          </a:p>
          <a:p>
            <a:pPr marL="342900" indent="-342900" algn="just">
              <a:spcAft>
                <a:spcPts val="2400"/>
              </a:spcAft>
              <a:buFont typeface="Arial" pitchFamily="34" charset="0"/>
              <a:buChar char="•"/>
            </a:pPr>
            <a:r>
              <a:rPr lang="en-US" sz="2200">
                <a:latin typeface="Times New Roman" pitchFamily="18" charset="0"/>
                <a:cs typeface="Times New Roman" pitchFamily="18" charset="0"/>
              </a:rPr>
              <a:t>Increment or decrement can be performed on any register or a memory location.</a:t>
            </a:r>
          </a:p>
        </p:txBody>
      </p:sp>
      <p:sp>
        <p:nvSpPr>
          <p:cNvPr id="62472" name="Rectangle 8"/>
          <p:cNvSpPr>
            <a:spLocks noChangeArrowheads="1"/>
          </p:cNvSpPr>
          <p:nvPr/>
        </p:nvSpPr>
        <p:spPr bwMode="auto">
          <a:xfrm>
            <a:off x="708025" y="1450975"/>
            <a:ext cx="3214688" cy="461963"/>
          </a:xfrm>
          <a:prstGeom prst="rect">
            <a:avLst/>
          </a:prstGeom>
          <a:noFill/>
          <a:ln w="9525">
            <a:noFill/>
            <a:miter lim="800000"/>
            <a:headEnd/>
            <a:tailEnd/>
          </a:ln>
        </p:spPr>
        <p:txBody>
          <a:bodyPr wrap="none">
            <a:spAutoFit/>
          </a:bodyPr>
          <a:lstStyle/>
          <a:p>
            <a:r>
              <a:rPr lang="en-US" sz="2400" b="1">
                <a:solidFill>
                  <a:srgbClr val="FF0000"/>
                </a:solidFill>
                <a:latin typeface="Times New Roman" pitchFamily="18" charset="0"/>
                <a:cs typeface="Times New Roman" pitchFamily="18" charset="0"/>
              </a:rPr>
              <a:t>Increment / Decrement</a:t>
            </a:r>
            <a:endParaRPr lang="en-US" sz="2400">
              <a:solidFill>
                <a:srgbClr val="FF0000"/>
              </a:solidFill>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F65686CE-FFA8-46A5-8B04-09634CEC4C98}" type="datetime1">
              <a:rPr lang="en-US" smtClean="0"/>
              <a:t>1/13/2022</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47E07614-8325-4253-8BC8-314C2A472F2C}" type="slidenum">
              <a:rPr lang="en-US"/>
              <a:pPr>
                <a:defRPr/>
              </a:pPr>
              <a:t>56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349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304800" y="700088"/>
            <a:ext cx="3287713"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208088"/>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ADD</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Add register or memory to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63509" name="Content Placeholder 2"/>
          <p:cNvSpPr txBox="1">
            <a:spLocks/>
          </p:cNvSpPr>
          <p:nvPr/>
        </p:nvSpPr>
        <p:spPr bwMode="auto">
          <a:xfrm>
            <a:off x="485775" y="2438400"/>
            <a:ext cx="8229600" cy="3111500"/>
          </a:xfrm>
          <a:prstGeom prst="rect">
            <a:avLst/>
          </a:prstGeom>
          <a:noFill/>
          <a:ln w="9525">
            <a:noFill/>
            <a:miter lim="800000"/>
            <a:headEnd/>
            <a:tailEnd/>
          </a:ln>
        </p:spPr>
        <p:txBody>
          <a:bodyPr/>
          <a:lstStyle/>
          <a:p>
            <a:pPr marL="273050" indent="-273050">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register or memory are added to the contents of accumulator. The result is stored in accumulator.</a:t>
            </a:r>
          </a:p>
          <a:p>
            <a:pPr marL="273050" indent="-273050">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If the operand is memory location, its address is specified by H-L pair.</a:t>
            </a:r>
          </a:p>
          <a:p>
            <a:pPr marL="273050" indent="-273050">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All flags are modified to reflect the result of the addition.</a:t>
            </a:r>
          </a:p>
          <a:p>
            <a:pPr marL="273050" indent="-273050">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ADD B ( A+B          A)</a:t>
            </a:r>
          </a:p>
          <a:p>
            <a:pPr marL="392113" lvl="1">
              <a:spcAft>
                <a:spcPts val="2400"/>
              </a:spcAft>
              <a:buClr>
                <a:schemeClr val="accent1"/>
              </a:buClr>
              <a:buSzPct val="85000"/>
              <a:buFont typeface="Wingdings 2" pitchFamily="18" charset="2"/>
              <a:buNone/>
            </a:pPr>
            <a:r>
              <a:rPr lang="en-US" sz="2200">
                <a:latin typeface="Times New Roman" pitchFamily="18" charset="0"/>
                <a:cs typeface="Times New Roman" pitchFamily="18" charset="0"/>
              </a:rPr>
              <a:t>                 ADD M  ( A+ M(HL)          A)</a:t>
            </a:r>
          </a:p>
          <a:p>
            <a:pPr marL="392113" lvl="1">
              <a:spcAft>
                <a:spcPts val="2400"/>
              </a:spcAft>
              <a:buClr>
                <a:schemeClr val="accent1"/>
              </a:buClr>
              <a:buSzPct val="85000"/>
              <a:buFont typeface="Wingdings 2" pitchFamily="18" charset="2"/>
              <a:buNone/>
            </a:pPr>
            <a:endParaRPr lang="en-US" sz="2200">
              <a:latin typeface="Times New Roman" pitchFamily="18" charset="0"/>
              <a:cs typeface="Times New Roman" pitchFamily="18" charset="0"/>
            </a:endParaRPr>
          </a:p>
        </p:txBody>
      </p:sp>
      <p:cxnSp>
        <p:nvCxnSpPr>
          <p:cNvPr id="11" name="Straight Arrow Connector 10"/>
          <p:cNvCxnSpPr/>
          <p:nvPr/>
        </p:nvCxnSpPr>
        <p:spPr>
          <a:xfrm>
            <a:off x="3810000" y="52578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48200" y="59436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0"/>
          </p:nvPr>
        </p:nvSpPr>
        <p:spPr/>
        <p:txBody>
          <a:bodyPr/>
          <a:lstStyle/>
          <a:p>
            <a:fld id="{5239BA0A-FF2A-41DC-BED7-5E06D381A971}" type="datetime1">
              <a:rPr lang="en-US" smtClean="0"/>
              <a:t>1/13/2022</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007CD836-21B1-4475-BAF4-82ED29709B69}" type="slidenum">
              <a:rPr lang="en-US"/>
              <a:pPr>
                <a:defRPr/>
              </a:pPr>
              <a:t>57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451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381000" y="801688"/>
            <a:ext cx="3287713"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Content Placeholder 7"/>
          <p:cNvGraphicFramePr>
            <a:graphicFrameLocks noGrp="1"/>
          </p:cNvGraphicFramePr>
          <p:nvPr>
            <p:ph idx="1"/>
          </p:nvPr>
        </p:nvGraphicFramePr>
        <p:xfrm>
          <a:off x="457200" y="12954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t>Opcode</a:t>
                      </a:r>
                      <a:endParaRPr lang="en-US" sz="2200" i="0" dirty="0"/>
                    </a:p>
                  </a:txBody>
                  <a:tcPr marT="45734" marB="45734"/>
                </a:tc>
                <a:tc>
                  <a:txBody>
                    <a:bodyPr/>
                    <a:lstStyle/>
                    <a:p>
                      <a:pPr algn="ctr"/>
                      <a:r>
                        <a:rPr lang="en-US" sz="2200" dirty="0" smtClean="0"/>
                        <a:t>Operand</a:t>
                      </a:r>
                      <a:endParaRPr lang="en-US" sz="2200" i="0" dirty="0"/>
                    </a:p>
                  </a:txBody>
                  <a:tcPr marT="45734" marB="45734"/>
                </a:tc>
                <a:tc>
                  <a:txBody>
                    <a:bodyPr/>
                    <a:lstStyle/>
                    <a:p>
                      <a:pPr algn="ctr"/>
                      <a:r>
                        <a:rPr lang="en-US" sz="2200" dirty="0" smtClean="0"/>
                        <a:t>Description</a:t>
                      </a:r>
                      <a:endParaRPr lang="en-US" sz="2200" i="0" dirty="0"/>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ADC</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Add register or memory to accumulator with carry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2" name="Content Placeholder 2"/>
          <p:cNvSpPr txBox="1">
            <a:spLocks/>
          </p:cNvSpPr>
          <p:nvPr/>
        </p:nvSpPr>
        <p:spPr>
          <a:xfrm>
            <a:off x="152400" y="2438400"/>
            <a:ext cx="8721725" cy="1663700"/>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The contents of register or memory and Carry Flag (CY) are added to the contents of accumulator. The result is stored in accumulator.</a:t>
            </a:r>
          </a:p>
          <a:p>
            <a:pPr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If the operand is memory location, its address is specified by H-L pair.</a:t>
            </a:r>
          </a:p>
          <a:p>
            <a:pPr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All flags are modified to reflect the result of the addition.</a:t>
            </a:r>
          </a:p>
          <a:p>
            <a:pPr marL="0" indent="0" fontAlgn="auto">
              <a:spcBef>
                <a:spcPts val="0"/>
              </a:spcBef>
              <a:spcAft>
                <a:spcPts val="2400"/>
              </a:spcAft>
              <a:buFont typeface="Wingdings 2"/>
              <a:buNone/>
              <a:defRPr/>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ADC B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A+B + CY          </a:t>
            </a:r>
            <a:r>
              <a:rPr lang="en-US" sz="2200" dirty="0">
                <a:latin typeface="Times New Roman" panose="02020603050405020304" pitchFamily="18" charset="0"/>
                <a:cs typeface="Times New Roman" panose="02020603050405020304" pitchFamily="18" charset="0"/>
              </a:rPr>
              <a:t>A</a:t>
            </a: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fontAlgn="auto">
              <a:spcBef>
                <a:spcPts val="0"/>
              </a:spcBef>
              <a:spcAft>
                <a:spcPts val="2400"/>
              </a:spcAft>
              <a:buFont typeface="Wingdings 2"/>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ADC M </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A+M(HL) </a:t>
            </a:r>
            <a:r>
              <a:rPr lang="en-US" sz="2200" dirty="0">
                <a:latin typeface="Times New Roman" panose="02020603050405020304" pitchFamily="18" charset="0"/>
                <a:cs typeface="Times New Roman" panose="02020603050405020304" pitchFamily="18" charset="0"/>
              </a:rPr>
              <a:t>+ CY          A) </a:t>
            </a:r>
            <a:endParaRPr lang="en-US" sz="2200" dirty="0" smtClean="0">
              <a:latin typeface="Times New Roman" panose="02020603050405020304" pitchFamily="18" charset="0"/>
              <a:cs typeface="Times New Roman" panose="02020603050405020304" pitchFamily="18" charset="0"/>
            </a:endParaRPr>
          </a:p>
          <a:p>
            <a:pPr marL="0" indent="0" fontAlgn="auto">
              <a:spcBef>
                <a:spcPts val="0"/>
              </a:spcBef>
              <a:spcAft>
                <a:spcPts val="2400"/>
              </a:spcAft>
              <a:buFont typeface="Wingdings 2"/>
              <a:buNone/>
              <a:defRPr/>
            </a:pPr>
            <a:endParaRPr lang="en-US" sz="2200" dirty="0" smtClean="0">
              <a:latin typeface="Times New Roman" panose="02020603050405020304" pitchFamily="18" charset="0"/>
              <a:cs typeface="Times New Roman" panose="02020603050405020304" pitchFamily="18" charset="0"/>
            </a:endParaRPr>
          </a:p>
          <a:p>
            <a:pPr marL="0" indent="0" fontAlgn="auto">
              <a:spcBef>
                <a:spcPts val="0"/>
              </a:spcBef>
              <a:spcAft>
                <a:spcPts val="2400"/>
              </a:spcAft>
              <a:buFont typeface="Wingdings 2"/>
              <a:buNone/>
              <a:defRPr/>
            </a:pPr>
            <a:endParaRPr lang="en-US" sz="2200" dirty="0">
              <a:latin typeface="Times New Roman" panose="02020603050405020304" pitchFamily="18" charset="0"/>
              <a:cs typeface="Times New Roman" panose="02020603050405020304" pitchFamily="18" charset="0"/>
            </a:endParaRPr>
          </a:p>
          <a:p>
            <a:pPr marL="0" indent="0" fontAlgn="auto">
              <a:spcBef>
                <a:spcPts val="0"/>
              </a:spcBef>
              <a:spcAft>
                <a:spcPts val="2400"/>
              </a:spcAft>
              <a:buFont typeface="Wingdings 2"/>
              <a:buNone/>
              <a:defRPr/>
            </a:pPr>
            <a:endParaRPr lang="en-US" sz="2200" dirty="0" smtClean="0">
              <a:latin typeface="Times New Roman" panose="02020603050405020304" pitchFamily="18" charset="0"/>
              <a:cs typeface="Times New Roman" panose="02020603050405020304" pitchFamily="18" charset="0"/>
            </a:endParaRPr>
          </a:p>
          <a:p>
            <a:pPr marL="0" indent="0" fontAlgn="auto">
              <a:spcBef>
                <a:spcPts val="0"/>
              </a:spcBef>
              <a:spcAft>
                <a:spcPts val="2400"/>
              </a:spcAft>
              <a:buFont typeface="Wingdings 2"/>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a:off x="5181600" y="55626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95800" y="49530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0"/>
          </p:nvPr>
        </p:nvSpPr>
        <p:spPr/>
        <p:txBody>
          <a:bodyPr/>
          <a:lstStyle/>
          <a:p>
            <a:fld id="{1B86F87B-3481-47E1-875D-5DA087FB39EF}" type="datetime1">
              <a:rPr lang="en-US" smtClean="0"/>
              <a:t>1/13/2022</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24FD06A-A5A2-432E-B70B-30EC3A848891}" type="slidenum">
              <a:rPr lang="en-US"/>
              <a:pPr>
                <a:defRPr/>
              </a:pPr>
              <a:t>58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554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609600" y="14478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ADI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Add immediate to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65557"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8-bit data is added to the contents of accumulator.</a:t>
            </a: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result is stored in accumulator.</a:t>
            </a: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All flags are modified to reflect the result of the addition.</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ADI 45 H ( A + 45       A)</a:t>
            </a:r>
          </a:p>
        </p:txBody>
      </p:sp>
      <p:cxnSp>
        <p:nvCxnSpPr>
          <p:cNvPr id="11" name="Straight Arrow Connector 10"/>
          <p:cNvCxnSpPr/>
          <p:nvPr/>
        </p:nvCxnSpPr>
        <p:spPr>
          <a:xfrm>
            <a:off x="4419600" y="51054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42E15BDC-EA06-43F6-BF06-CD5A15DA0F64}" type="datetime1">
              <a:rPr lang="en-US" smtClean="0"/>
              <a:t>1/13/2022</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EFD4B821-4D38-41F8-BD22-7BF8F3D5577C}" type="slidenum">
              <a:rPr lang="en-US"/>
              <a:pPr>
                <a:defRPr/>
              </a:pPr>
              <a:t>59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656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ACI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Add immediate to accumulator with carry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66581" name="Content Placeholder 2"/>
          <p:cNvSpPr txBox="1">
            <a:spLocks/>
          </p:cNvSpPr>
          <p:nvPr/>
        </p:nvSpPr>
        <p:spPr bwMode="auto">
          <a:xfrm>
            <a:off x="457200" y="2801938"/>
            <a:ext cx="8229600" cy="31115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8-bit data and the Carry Flag (CY) are added to the contents of accumulator.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stored in accumulator.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All flags are modified to reflect the result of the addition.</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ACI 45 H ( A + 45 + CY        A)</a:t>
            </a:r>
          </a:p>
          <a:p>
            <a:pPr marL="273050" indent="-273050" algn="just">
              <a:spcAft>
                <a:spcPts val="2400"/>
              </a:spcAft>
              <a:buClr>
                <a:srgbClr val="9BBB59"/>
              </a:buClr>
              <a:buSzPct val="95000"/>
              <a:buFont typeface="Wingdings 2" pitchFamily="18" charset="2"/>
              <a:buChar char=""/>
            </a:pPr>
            <a:endParaRPr lang="en-US" sz="2200">
              <a:latin typeface="Times New Roman" pitchFamily="18" charset="0"/>
              <a:cs typeface="Times New Roman" pitchFamily="18" charset="0"/>
            </a:endParaRPr>
          </a:p>
        </p:txBody>
      </p:sp>
      <p:cxnSp>
        <p:nvCxnSpPr>
          <p:cNvPr id="11" name="Straight Arrow Connector 10"/>
          <p:cNvCxnSpPr/>
          <p:nvPr/>
        </p:nvCxnSpPr>
        <p:spPr>
          <a:xfrm>
            <a:off x="4800600" y="52578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D3B306AD-AA58-48D9-970C-98CD647A238F}" type="datetime1">
              <a:rPr lang="en-US" smtClean="0"/>
              <a:t>1/13/2022</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3276600"/>
          </a:xfrm>
        </p:spPr>
        <p:txBody>
          <a:bodyPr>
            <a:noAutofit/>
          </a:bodyPr>
          <a:lstStyle/>
          <a:p>
            <a:pPr algn="just"/>
            <a:r>
              <a:rPr lang="en-US" sz="2400" b="0" i="0" u="none" strike="noStrike" baseline="0" dirty="0">
                <a:latin typeface="Times New Roman" panose="02020603050405020304" pitchFamily="18" charset="0"/>
                <a:cs typeface="Times New Roman" panose="02020603050405020304" pitchFamily="18" charset="0"/>
              </a:rPr>
              <a:t>The objective of this course is to understand basic concepts of Microprocessor based systems and able to do programming in Assembly Language of 8085. They will be able to learn and program </a:t>
            </a:r>
            <a:r>
              <a:rPr lang="en-IN" sz="2400" b="0" i="0" u="none" strike="noStrike" baseline="0" dirty="0">
                <a:latin typeface="Times New Roman" panose="02020603050405020304" pitchFamily="18" charset="0"/>
                <a:cs typeface="Times New Roman" panose="02020603050405020304" pitchFamily="18" charset="0"/>
              </a:rPr>
              <a:t>Peripheral IC’s.</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803BFB-38AC-4E24-8152-56579639AFEF}"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9991"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8626E3D1-EA58-455B-990C-C00222C1E0DC}"/>
              </a:ext>
            </a:extLst>
          </p:cNvPr>
          <p:cNvSpPr>
            <a:spLocks noGrp="1"/>
          </p:cNvSpPr>
          <p:nvPr>
            <p:ph type="ftr" sz="quarter" idx="11"/>
          </p:nvPr>
        </p:nvSpPr>
        <p:spPr>
          <a:xfrm>
            <a:off x="2514600" y="6356350"/>
            <a:ext cx="5029200" cy="365125"/>
          </a:xfrm>
        </p:spPr>
        <p:txBody>
          <a:bodyPr/>
          <a:lstStyle/>
          <a:p>
            <a:r>
              <a:rPr lang="en-US" smtClean="0"/>
              <a:t>KANIKA              Microprocessor                  UNIT- 2</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A0C3C605-0AF1-40FA-A8C6-3345D97498AD}" type="slidenum">
              <a:rPr lang="en-US"/>
              <a:pPr>
                <a:defRPr/>
              </a:pPr>
              <a:t>60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758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4478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DAD</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Reg. pair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Add register pair to H-L pair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67605" name="Content Placeholder 2"/>
          <p:cNvSpPr txBox="1">
            <a:spLocks/>
          </p:cNvSpPr>
          <p:nvPr/>
        </p:nvSpPr>
        <p:spPr bwMode="auto">
          <a:xfrm>
            <a:off x="457200" y="2725738"/>
            <a:ext cx="8229600" cy="31115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16-bit contents of the register pair are added to the contents of H-L pair.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stored in H-L pair.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If the result is larger than 16 bits, then CY is set.</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No other flags are changed.</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DAD B  (HL + BC        HL)</a:t>
            </a:r>
          </a:p>
        </p:txBody>
      </p:sp>
      <p:cxnSp>
        <p:nvCxnSpPr>
          <p:cNvPr id="11" name="Straight Arrow Connector 10"/>
          <p:cNvCxnSpPr/>
          <p:nvPr/>
        </p:nvCxnSpPr>
        <p:spPr>
          <a:xfrm>
            <a:off x="4191000" y="58674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4F0F6F8E-C198-4F13-98E5-22E513091C40}" type="datetime1">
              <a:rPr lang="en-US" smtClean="0"/>
              <a:t>1/13/2022</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54B106C7-73E6-4E0E-990C-92F17B3FE02D}" type="slidenum">
              <a:rPr lang="en-US"/>
              <a:pPr>
                <a:defRPr/>
              </a:pPr>
              <a:t>61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861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68615" name="Content Placeholder 1"/>
          <p:cNvSpPr>
            <a:spLocks noGrp="1"/>
          </p:cNvSpPr>
          <p:nvPr>
            <p:ph idx="1"/>
          </p:nvPr>
        </p:nvSpPr>
        <p:spPr>
          <a:xfrm>
            <a:off x="468313" y="1433513"/>
            <a:ext cx="8229600" cy="4525962"/>
          </a:xfrm>
        </p:spPr>
        <p:txBody>
          <a:bodyPr/>
          <a:lstStyle/>
          <a:p>
            <a:pPr marL="0" indent="0">
              <a:buFont typeface="Arial" pitchFamily="34" charset="0"/>
              <a:buNone/>
            </a:pPr>
            <a:r>
              <a:rPr lang="en-US" sz="2400" smtClean="0">
                <a:solidFill>
                  <a:srgbClr val="FF0000"/>
                </a:solidFill>
                <a:latin typeface="Times New Roman" pitchFamily="18" charset="0"/>
                <a:cs typeface="Times New Roman" pitchFamily="18" charset="0"/>
              </a:rPr>
              <a:t>PROBLEM </a:t>
            </a:r>
          </a:p>
          <a:p>
            <a:pPr marL="0" indent="0">
              <a:buFont typeface="Arial" pitchFamily="34" charset="0"/>
              <a:buNone/>
            </a:pPr>
            <a:r>
              <a:rPr lang="en-US" sz="2400" smtClean="0">
                <a:latin typeface="Times New Roman" pitchFamily="18" charset="0"/>
                <a:cs typeface="Times New Roman" pitchFamily="18" charset="0"/>
              </a:rPr>
              <a:t>			</a:t>
            </a:r>
          </a:p>
        </p:txBody>
      </p:sp>
      <p:sp>
        <p:nvSpPr>
          <p:cNvPr id="68616" name="Rectangle 13"/>
          <p:cNvSpPr>
            <a:spLocks noChangeArrowheads="1"/>
          </p:cNvSpPr>
          <p:nvPr/>
        </p:nvSpPr>
        <p:spPr bwMode="auto">
          <a:xfrm>
            <a:off x="1981200" y="2108200"/>
            <a:ext cx="4572000" cy="1108075"/>
          </a:xfrm>
          <a:prstGeom prst="rect">
            <a:avLst/>
          </a:prstGeom>
          <a:noFill/>
          <a:ln w="9525">
            <a:noFill/>
            <a:miter lim="800000"/>
            <a:headEnd/>
            <a:tailEnd/>
          </a:ln>
        </p:spPr>
        <p:txBody>
          <a:bodyPr>
            <a:spAutoFit/>
          </a:bodyPr>
          <a:lstStyle/>
          <a:p>
            <a:r>
              <a:rPr lang="pt-BR" sz="2200">
                <a:latin typeface="Times New Roman" pitchFamily="18" charset="0"/>
                <a:cs typeface="Times New Roman" pitchFamily="18" charset="0"/>
              </a:rPr>
              <a:t>DAD D</a:t>
            </a:r>
          </a:p>
          <a:p>
            <a:r>
              <a:rPr lang="pt-BR" sz="2200">
                <a:latin typeface="Times New Roman" pitchFamily="18" charset="0"/>
                <a:cs typeface="Times New Roman" pitchFamily="18" charset="0"/>
              </a:rPr>
              <a:t> 		Let D=30H, E=20H</a:t>
            </a:r>
          </a:p>
          <a:p>
            <a:r>
              <a:rPr lang="pt-BR" sz="2200">
                <a:latin typeface="Times New Roman" pitchFamily="18" charset="0"/>
                <a:cs typeface="Times New Roman" pitchFamily="18" charset="0"/>
              </a:rPr>
              <a:t>     		   H= 1AH, L = 42 H</a:t>
            </a:r>
          </a:p>
        </p:txBody>
      </p:sp>
      <p:sp>
        <p:nvSpPr>
          <p:cNvPr id="68617" name="Rectangle 14"/>
          <p:cNvSpPr>
            <a:spLocks noChangeArrowheads="1"/>
          </p:cNvSpPr>
          <p:nvPr/>
        </p:nvSpPr>
        <p:spPr bwMode="auto">
          <a:xfrm>
            <a:off x="636588" y="3886200"/>
            <a:ext cx="1724025" cy="461963"/>
          </a:xfrm>
          <a:prstGeom prst="rect">
            <a:avLst/>
          </a:prstGeom>
          <a:noFill/>
          <a:ln w="9525">
            <a:noFill/>
            <a:miter lim="800000"/>
            <a:headEnd/>
            <a:tailEnd/>
          </a:ln>
        </p:spPr>
        <p:txBody>
          <a:bodyPr wrap="none">
            <a:spAutoFit/>
          </a:bodyPr>
          <a:lstStyle/>
          <a:p>
            <a:r>
              <a:rPr lang="en-US" sz="2400">
                <a:solidFill>
                  <a:srgbClr val="FF0000"/>
                </a:solidFill>
                <a:latin typeface="Times New Roman" pitchFamily="18" charset="0"/>
                <a:cs typeface="Times New Roman" pitchFamily="18" charset="0"/>
              </a:rPr>
              <a:t>SOLUTION</a:t>
            </a:r>
          </a:p>
        </p:txBody>
      </p:sp>
      <p:sp>
        <p:nvSpPr>
          <p:cNvPr id="68618" name="Rectangle 15"/>
          <p:cNvSpPr>
            <a:spLocks noChangeArrowheads="1"/>
          </p:cNvSpPr>
          <p:nvPr/>
        </p:nvSpPr>
        <p:spPr bwMode="auto">
          <a:xfrm>
            <a:off x="3209925" y="4657725"/>
            <a:ext cx="2544763" cy="430213"/>
          </a:xfrm>
          <a:prstGeom prst="rect">
            <a:avLst/>
          </a:prstGeom>
          <a:noFill/>
          <a:ln w="9525">
            <a:noFill/>
            <a:miter lim="800000"/>
            <a:headEnd/>
            <a:tailEnd/>
          </a:ln>
        </p:spPr>
        <p:txBody>
          <a:bodyPr wrap="none">
            <a:spAutoFit/>
          </a:bodyPr>
          <a:lstStyle/>
          <a:p>
            <a:r>
              <a:rPr lang="en-US" sz="2200">
                <a:latin typeface="Times New Roman" pitchFamily="18" charset="0"/>
                <a:cs typeface="Times New Roman" pitchFamily="18" charset="0"/>
              </a:rPr>
              <a:t> H= 4AH &amp; L = 62H</a:t>
            </a:r>
            <a:endParaRPr lang="en-US" sz="2200">
              <a:latin typeface="Calibri" pitchFamily="34" charset="0"/>
            </a:endParaRPr>
          </a:p>
        </p:txBody>
      </p:sp>
      <p:sp>
        <p:nvSpPr>
          <p:cNvPr id="11" name="Date Placeholder 10"/>
          <p:cNvSpPr>
            <a:spLocks noGrp="1"/>
          </p:cNvSpPr>
          <p:nvPr>
            <p:ph type="dt" sz="half" idx="10"/>
          </p:nvPr>
        </p:nvSpPr>
        <p:spPr/>
        <p:txBody>
          <a:bodyPr/>
          <a:lstStyle/>
          <a:p>
            <a:fld id="{0595FE35-C6E8-4814-B8D3-0C41C8DAC60D}" type="datetime1">
              <a:rPr lang="en-US" smtClean="0"/>
              <a:t>1/13/2022</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09AB7084-97E1-443C-BDBB-A08D6EB854A2}" type="slidenum">
              <a:rPr lang="en-US"/>
              <a:pPr>
                <a:defRPr/>
              </a:pPr>
              <a:t>62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6963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2954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SUB</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Subtract register or memory from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a:xfrm>
            <a:off x="381000" y="2514600"/>
            <a:ext cx="8763000" cy="3111500"/>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The contents of the register or memory location are subtracted from the contents of the accumulator. The result is stored in accumulator.</a:t>
            </a:r>
          </a:p>
          <a:p>
            <a:pPr fontAlgn="auto">
              <a:spcBef>
                <a:spcPts val="0"/>
              </a:spcBef>
              <a:spcAft>
                <a:spcPts val="2400"/>
              </a:spcAft>
              <a:defRPr/>
            </a:pPr>
            <a:r>
              <a:rPr lang="en-US" sz="2200" dirty="0">
                <a:latin typeface="Times New Roman" panose="02020603050405020304" pitchFamily="18" charset="0"/>
                <a:cs typeface="Times New Roman" panose="02020603050405020304" pitchFamily="18" charset="0"/>
              </a:rPr>
              <a:t>If the operand is memory location, its address is specified by H-L </a:t>
            </a:r>
            <a:r>
              <a:rPr lang="en-US" sz="2200" dirty="0" smtClean="0">
                <a:latin typeface="Times New Roman" panose="02020603050405020304" pitchFamily="18" charset="0"/>
                <a:cs typeface="Times New Roman" panose="02020603050405020304" pitchFamily="18" charset="0"/>
              </a:rPr>
              <a:t>pair.</a:t>
            </a:r>
          </a:p>
          <a:p>
            <a:pPr fontAlgn="auto">
              <a:spcBef>
                <a:spcPts val="0"/>
              </a:spcBef>
              <a:spcAft>
                <a:spcPts val="2400"/>
              </a:spcAft>
              <a:defRPr/>
            </a:pPr>
            <a:r>
              <a:rPr lang="en-US" sz="2200" dirty="0">
                <a:latin typeface="Times New Roman" panose="02020603050405020304" pitchFamily="18" charset="0"/>
                <a:cs typeface="Times New Roman" panose="02020603050405020304" pitchFamily="18" charset="0"/>
              </a:rPr>
              <a:t>All flags are modified to reflect the result </a:t>
            </a:r>
            <a:r>
              <a:rPr lang="en-US" sz="2200" dirty="0" smtClean="0">
                <a:latin typeface="Times New Roman" panose="02020603050405020304" pitchFamily="18" charset="0"/>
                <a:cs typeface="Times New Roman" panose="02020603050405020304" pitchFamily="18" charset="0"/>
              </a:rPr>
              <a:t>of subtraction.</a:t>
            </a:r>
          </a:p>
          <a:p>
            <a:pPr marL="0" indent="0" fontAlgn="auto">
              <a:spcBef>
                <a:spcPts val="0"/>
              </a:spcBef>
              <a:spcAft>
                <a:spcPts val="2400"/>
              </a:spcAft>
              <a:buFont typeface="Wingdings 2"/>
              <a:buNone/>
              <a:defRPr/>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SUB B (A – B        A)</a:t>
            </a:r>
          </a:p>
          <a:p>
            <a:pPr marL="0" indent="0" fontAlgn="auto">
              <a:spcBef>
                <a:spcPts val="0"/>
              </a:spcBef>
              <a:spcAft>
                <a:spcPts val="2400"/>
              </a:spcAft>
              <a:buFont typeface="Wingdings 2"/>
              <a:buNone/>
              <a:defRPr/>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SUB M (A – </a:t>
            </a:r>
            <a:r>
              <a:rPr lang="en-US" sz="2200" dirty="0" smtClean="0">
                <a:latin typeface="Times New Roman" panose="02020603050405020304" pitchFamily="18" charset="0"/>
                <a:cs typeface="Times New Roman" panose="02020603050405020304" pitchFamily="18" charset="0"/>
              </a:rPr>
              <a:t>M (HL)        A</a:t>
            </a:r>
            <a:r>
              <a:rPr lang="en-US" sz="2200" dirty="0">
                <a:latin typeface="Times New Roman" panose="02020603050405020304" pitchFamily="18" charset="0"/>
                <a:cs typeface="Times New Roman" panose="02020603050405020304" pitchFamily="18" charset="0"/>
              </a:rPr>
              <a:t>)</a:t>
            </a:r>
          </a:p>
          <a:p>
            <a:pPr marL="0" indent="0" fontAlgn="auto">
              <a:spcBef>
                <a:spcPts val="0"/>
              </a:spcBef>
              <a:spcAft>
                <a:spcPts val="2400"/>
              </a:spcAft>
              <a:buFont typeface="Wingdings 2"/>
              <a:buNone/>
              <a:defRPr/>
            </a:pPr>
            <a:endParaRPr lang="en-US" sz="22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3962400" y="50292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21225" y="56388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912EEF60-F159-4627-A822-D7DF953BCBF2}" type="datetime1">
              <a:rPr lang="en-US" smtClean="0"/>
              <a:t>1/13/2022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DAA0801-5C15-472E-AC34-76E14C53A838}" type="slidenum">
              <a:rPr lang="en-US"/>
              <a:pPr>
                <a:defRPr/>
              </a:pPr>
              <a:t>63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066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2954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SBB</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Subtract register or memory from accumulator with borrow</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a:xfrm>
            <a:off x="452438" y="2573338"/>
            <a:ext cx="8234362" cy="3111500"/>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The contents of the register or memory location</a:t>
            </a:r>
            <a:r>
              <a:rPr lang="en-US" sz="2200" dirty="0">
                <a:latin typeface="Times New Roman" panose="02020603050405020304" pitchFamily="18" charset="0"/>
                <a:cs typeface="Times New Roman" panose="02020603050405020304" pitchFamily="18" charset="0"/>
              </a:rPr>
              <a:t> and Borrow Flag (i.e. CY)</a:t>
            </a:r>
            <a:r>
              <a:rPr lang="en-US" sz="2200" dirty="0" smtClean="0">
                <a:latin typeface="Times New Roman" panose="02020603050405020304" pitchFamily="18" charset="0"/>
                <a:cs typeface="Times New Roman" panose="02020603050405020304" pitchFamily="18" charset="0"/>
              </a:rPr>
              <a:t> are subtracted from the contents of the accumulator. The result is stored in accumulator.</a:t>
            </a:r>
          </a:p>
          <a:p>
            <a:pPr algn="just"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 operand is memory location, its address is specified by H-L </a:t>
            </a:r>
            <a:r>
              <a:rPr lang="en-US" sz="2200" dirty="0" smtClean="0">
                <a:latin typeface="Times New Roman" panose="02020603050405020304" pitchFamily="18" charset="0"/>
                <a:cs typeface="Times New Roman" panose="02020603050405020304" pitchFamily="18" charset="0"/>
              </a:rPr>
              <a:t>pair.</a:t>
            </a:r>
          </a:p>
          <a:p>
            <a:pPr algn="just" fontAlgn="auto">
              <a:spcBef>
                <a:spcPts val="0"/>
              </a:spcBef>
              <a:spcAft>
                <a:spcPts val="2400"/>
              </a:spcAft>
              <a:defRPr/>
            </a:pPr>
            <a:r>
              <a:rPr lang="en-US" sz="2200" dirty="0">
                <a:latin typeface="Times New Roman" panose="02020603050405020304" pitchFamily="18" charset="0"/>
                <a:cs typeface="Times New Roman" panose="02020603050405020304" pitchFamily="18" charset="0"/>
              </a:rPr>
              <a:t>All flags are modified to reflect the result </a:t>
            </a:r>
            <a:r>
              <a:rPr lang="en-US" sz="2200" dirty="0" smtClean="0">
                <a:latin typeface="Times New Roman" panose="02020603050405020304" pitchFamily="18" charset="0"/>
                <a:cs typeface="Times New Roman" panose="02020603050405020304" pitchFamily="18" charset="0"/>
              </a:rPr>
              <a:t>of subtraction.</a:t>
            </a:r>
          </a:p>
          <a:p>
            <a:pPr marL="0" indent="0" algn="just" fontAlgn="auto">
              <a:spcBef>
                <a:spcPts val="0"/>
              </a:spcBef>
              <a:spcAft>
                <a:spcPts val="2400"/>
              </a:spcAft>
              <a:buFont typeface="Wingdings 2"/>
              <a:buNone/>
              <a:defRPr/>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SBB B (A – B – CY           A)</a:t>
            </a:r>
            <a:endParaRPr lang="en-US" sz="2200" dirty="0">
              <a:latin typeface="Times New Roman" panose="02020603050405020304" pitchFamily="18" charset="0"/>
              <a:cs typeface="Times New Roman" panose="02020603050405020304" pitchFamily="18" charset="0"/>
            </a:endParaRPr>
          </a:p>
          <a:p>
            <a:pPr marL="0" indent="0" algn="just" fontAlgn="auto">
              <a:spcBef>
                <a:spcPts val="0"/>
              </a:spcBef>
              <a:spcAft>
                <a:spcPts val="2400"/>
              </a:spcAft>
              <a:buFont typeface="Wingdings 2"/>
              <a:buNone/>
              <a:defRPr/>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SBB M (A – </a:t>
            </a:r>
            <a:r>
              <a:rPr lang="en-US" sz="2200" dirty="0" smtClean="0">
                <a:latin typeface="Times New Roman" panose="02020603050405020304" pitchFamily="18" charset="0"/>
                <a:cs typeface="Times New Roman" panose="02020603050405020304" pitchFamily="18" charset="0"/>
              </a:rPr>
              <a:t>M (HL) </a:t>
            </a:r>
            <a:r>
              <a:rPr lang="en-US" sz="2200" dirty="0">
                <a:latin typeface="Times New Roman" panose="02020603050405020304" pitchFamily="18" charset="0"/>
                <a:cs typeface="Times New Roman" panose="02020603050405020304" pitchFamily="18" charset="0"/>
              </a:rPr>
              <a:t>– CY           A)</a:t>
            </a:r>
          </a:p>
          <a:p>
            <a:pPr marL="0" indent="0" algn="just" fontAlgn="auto">
              <a:spcBef>
                <a:spcPts val="0"/>
              </a:spcBef>
              <a:spcAft>
                <a:spcPts val="2400"/>
              </a:spcAft>
              <a:buFont typeface="Wingdings 2"/>
              <a:buNone/>
              <a:defRPr/>
            </a:pPr>
            <a:endParaRPr lang="en-US" sz="22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4724400" y="57150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83225" y="63246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747CBEBF-7DDA-4A7E-9DFB-9A25677257DC}" type="datetime1">
              <a:rPr lang="en-US" smtClean="0"/>
              <a:t>1/13/2022</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73CE004E-AFC0-4A49-8FD8-DAAA85BAD2A8}" type="slidenum">
              <a:rPr lang="en-US"/>
              <a:pPr>
                <a:defRPr/>
              </a:pPr>
              <a:t>64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168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4478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SUI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Subtract immediate from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71701" name="Content Placeholder 2"/>
          <p:cNvSpPr txBox="1">
            <a:spLocks/>
          </p:cNvSpPr>
          <p:nvPr/>
        </p:nvSpPr>
        <p:spPr bwMode="auto">
          <a:xfrm>
            <a:off x="457200" y="2725738"/>
            <a:ext cx="8229600" cy="31115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8-bit data is subtracted from the contents of the accumulator.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stored in accumulator.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All flags are modified to reflect the result of subtraction.</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SUI 54 H  (A – 54         A)</a:t>
            </a:r>
          </a:p>
          <a:p>
            <a:pPr marL="273050" indent="-273050" algn="just">
              <a:spcAft>
                <a:spcPts val="2400"/>
              </a:spcAft>
              <a:buClr>
                <a:srgbClr val="9BBB59"/>
              </a:buClr>
              <a:buSzPct val="95000"/>
              <a:buFont typeface="Wingdings 2" pitchFamily="18" charset="2"/>
              <a:buChar char=""/>
            </a:pPr>
            <a:endParaRPr lang="en-US" sz="2200">
              <a:latin typeface="Times New Roman" pitchFamily="18" charset="0"/>
              <a:cs typeface="Times New Roman" pitchFamily="18" charset="0"/>
            </a:endParaRPr>
          </a:p>
        </p:txBody>
      </p:sp>
      <p:cxnSp>
        <p:nvCxnSpPr>
          <p:cNvPr id="11" name="Straight Arrow Connector 10"/>
          <p:cNvCxnSpPr/>
          <p:nvPr/>
        </p:nvCxnSpPr>
        <p:spPr>
          <a:xfrm>
            <a:off x="4114800" y="48768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3F9D7A92-F57A-49C6-96FD-449D72C0CB5A}" type="datetime1">
              <a:rPr lang="en-US" smtClean="0"/>
              <a:t>1/13/2022</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C017C9E-71E9-495C-AE6E-AE0D4E9EEE73}" type="slidenum">
              <a:rPr lang="en-US"/>
              <a:pPr>
                <a:defRPr/>
              </a:pPr>
              <a:t>65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270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t>Opcode</a:t>
                      </a:r>
                      <a:endParaRPr lang="en-US" sz="2200" i="0" dirty="0"/>
                    </a:p>
                  </a:txBody>
                  <a:tcPr marT="45734" marB="45734"/>
                </a:tc>
                <a:tc>
                  <a:txBody>
                    <a:bodyPr/>
                    <a:lstStyle/>
                    <a:p>
                      <a:pPr algn="ctr"/>
                      <a:r>
                        <a:rPr lang="en-US" sz="2200" dirty="0" smtClean="0"/>
                        <a:t>Operand</a:t>
                      </a:r>
                      <a:endParaRPr lang="en-US" sz="2200" i="0" dirty="0"/>
                    </a:p>
                  </a:txBody>
                  <a:tcPr marT="45734" marB="45734"/>
                </a:tc>
                <a:tc>
                  <a:txBody>
                    <a:bodyPr/>
                    <a:lstStyle/>
                    <a:p>
                      <a:pPr algn="ctr"/>
                      <a:r>
                        <a:rPr lang="en-US" sz="2200" dirty="0" smtClean="0"/>
                        <a:t>Description</a:t>
                      </a:r>
                      <a:endParaRPr lang="en-US" sz="2200" i="0" dirty="0"/>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SBI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p>
                  </a:txBody>
                  <a:tcPr marT="45734" marB="45734"/>
                </a:tc>
                <a:tc>
                  <a:txBody>
                    <a:bodyPr/>
                    <a:lstStyle/>
                    <a:p>
                      <a:pPr algn="l"/>
                      <a:r>
                        <a:rPr kumimoji="0" lang="en-US" sz="2200" u="none" strike="noStrike" kern="1200" baseline="0" dirty="0" smtClean="0">
                          <a:latin typeface="Times New Roman" panose="02020603050405020304" pitchFamily="18" charset="0"/>
                          <a:cs typeface="Times New Roman" panose="02020603050405020304" pitchFamily="18" charset="0"/>
                        </a:rPr>
                        <a:t>Subtract immediate from accumulator with borrow</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72725" name="Content Placeholder 2"/>
          <p:cNvSpPr txBox="1">
            <a:spLocks/>
          </p:cNvSpPr>
          <p:nvPr/>
        </p:nvSpPr>
        <p:spPr bwMode="auto">
          <a:xfrm>
            <a:off x="457200" y="2801938"/>
            <a:ext cx="8229600" cy="3111500"/>
          </a:xfrm>
          <a:prstGeom prst="rect">
            <a:avLst/>
          </a:prstGeom>
          <a:noFill/>
          <a:ln w="9525">
            <a:noFill/>
            <a:miter lim="800000"/>
            <a:headEnd/>
            <a:tailEnd/>
          </a:ln>
        </p:spPr>
        <p:txBody>
          <a:bodyPr/>
          <a:lstStyle/>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8-bit data and the Borrow Flag (i.e. CY) is subtracted from the contents of the accumulator.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stored in accumulator.</a:t>
            </a:r>
          </a:p>
          <a:p>
            <a:pPr marL="273050" indent="-273050" algn="just">
              <a:spcAft>
                <a:spcPts val="2400"/>
              </a:spcAft>
              <a:buClr>
                <a:srgbClr val="9BBB59"/>
              </a:buClr>
              <a:buSzPct val="95000"/>
              <a:buFont typeface="Wingdings 2" pitchFamily="18" charset="2"/>
              <a:buChar char=""/>
            </a:pPr>
            <a:r>
              <a:rPr lang="en-US" sz="2200">
                <a:latin typeface="Times New Roman" pitchFamily="18" charset="0"/>
                <a:cs typeface="Times New Roman" pitchFamily="18" charset="0"/>
              </a:rPr>
              <a:t>All flags are modified to reflect the result of subtraction.</a:t>
            </a:r>
          </a:p>
          <a:p>
            <a:pPr marL="273050" indent="-273050" algn="just">
              <a:spcAft>
                <a:spcPts val="24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SBI 45 H (A – 45 – CY          A)</a:t>
            </a:r>
          </a:p>
          <a:p>
            <a:pPr marL="273050" indent="-273050" algn="just">
              <a:spcAft>
                <a:spcPts val="2400"/>
              </a:spcAft>
              <a:buClr>
                <a:srgbClr val="9BBB59"/>
              </a:buClr>
              <a:buSzPct val="95000"/>
              <a:buFont typeface="Wingdings 2" pitchFamily="18" charset="2"/>
              <a:buChar char=""/>
            </a:pPr>
            <a:endParaRPr lang="en-US" sz="2200">
              <a:latin typeface="Times New Roman" pitchFamily="18" charset="0"/>
              <a:cs typeface="Times New Roman" pitchFamily="18" charset="0"/>
            </a:endParaRPr>
          </a:p>
        </p:txBody>
      </p:sp>
      <p:cxnSp>
        <p:nvCxnSpPr>
          <p:cNvPr id="11" name="Straight Arrow Connector 10"/>
          <p:cNvCxnSpPr/>
          <p:nvPr/>
        </p:nvCxnSpPr>
        <p:spPr>
          <a:xfrm>
            <a:off x="4800600" y="52578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2B06BEC2-371E-4E82-A6DD-6C24DAA18449}" type="datetime1">
              <a:rPr lang="en-US" smtClean="0"/>
              <a:t>1/13/2022</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891718E-8BF9-43D9-BF82-5432DFA7A3B7}" type="slidenum">
              <a:rPr lang="en-US"/>
              <a:pPr>
                <a:defRPr/>
              </a:pPr>
              <a:t>66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373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4478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INR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Increment register or memory by 1</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a:xfrm>
            <a:off x="292100" y="2778125"/>
            <a:ext cx="8472488" cy="311150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The contents of register or memory location are incremented by 1. The result is stored in the same place.</a:t>
            </a:r>
          </a:p>
          <a:p>
            <a:pPr algn="just"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If the operand is a memory location, its address is specified by the contents of H-L pair.</a:t>
            </a:r>
          </a:p>
          <a:p>
            <a:pPr marL="0" indent="0" algn="just" fontAlgn="auto">
              <a:spcBef>
                <a:spcPts val="0"/>
              </a:spcBef>
              <a:spcAft>
                <a:spcPts val="2400"/>
              </a:spcAft>
              <a:buFont typeface="Wingdings 2"/>
              <a:buNone/>
              <a:defRPr/>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INR B  (B + 1       B)</a:t>
            </a:r>
            <a:endParaRPr lang="en-US" sz="2200" dirty="0">
              <a:latin typeface="Times New Roman" panose="02020603050405020304" pitchFamily="18" charset="0"/>
              <a:cs typeface="Times New Roman" panose="02020603050405020304" pitchFamily="18" charset="0"/>
            </a:endParaRPr>
          </a:p>
          <a:p>
            <a:pPr marL="0" indent="0" algn="just" fontAlgn="auto">
              <a:spcBef>
                <a:spcPts val="0"/>
              </a:spcBef>
              <a:spcAft>
                <a:spcPts val="2400"/>
              </a:spcAft>
              <a:buFont typeface="Wingdings 2"/>
              <a:buNone/>
              <a:defRPr/>
            </a:pPr>
            <a:r>
              <a:rPr lang="en-US" sz="2200" dirty="0" smtClean="0">
                <a:latin typeface="Times New Roman" panose="02020603050405020304" pitchFamily="18" charset="0"/>
                <a:cs typeface="Times New Roman" panose="02020603050405020304" pitchFamily="18" charset="0"/>
              </a:rPr>
              <a:t>		INR M (M + 1        M)</a:t>
            </a:r>
            <a:endParaRPr lang="en-US" sz="22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3810000" y="49530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86200" y="55626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3632F581-94A4-460D-93D1-D3A0EB0794DE}" type="datetime1">
              <a:rPr lang="en-US" smtClean="0"/>
              <a:t>1/13/2022</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272C128-90A0-42BC-BF18-67FB6D14C328}" type="slidenum">
              <a:rPr lang="en-US"/>
              <a:pPr>
                <a:defRPr/>
              </a:pPr>
              <a:t>67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475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2438" y="16764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INX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Increment register pair by 1</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74773" name="Content Placeholder 2"/>
          <p:cNvSpPr txBox="1">
            <a:spLocks/>
          </p:cNvSpPr>
          <p:nvPr/>
        </p:nvSpPr>
        <p:spPr bwMode="auto">
          <a:xfrm>
            <a:off x="457200" y="3213100"/>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 pair are incremented by 1.</a:t>
            </a: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result is stored in the same place.</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INX H (HL+1         HL)</a:t>
            </a:r>
          </a:p>
        </p:txBody>
      </p:sp>
      <p:cxnSp>
        <p:nvCxnSpPr>
          <p:cNvPr id="11" name="Straight Arrow Connector 10"/>
          <p:cNvCxnSpPr/>
          <p:nvPr/>
        </p:nvCxnSpPr>
        <p:spPr>
          <a:xfrm>
            <a:off x="3657600" y="47244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8D7C0112-F11E-45E1-B95B-BEEEF85DF569}" type="datetime1">
              <a:rPr lang="en-US" smtClean="0"/>
              <a:t>1/13/2022</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0DD48A1A-6E3C-4678-95EE-A865E66C8BCF}" type="slidenum">
              <a:rPr lang="en-US"/>
              <a:pPr>
                <a:defRPr/>
              </a:pPr>
              <a:t>68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578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3716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DCR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Decrement register or memory by 1</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a:xfrm>
            <a:off x="304800" y="2801938"/>
            <a:ext cx="8382000" cy="3111500"/>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fontAlgn="auto">
              <a:spcBef>
                <a:spcPts val="0"/>
              </a:spcBef>
              <a:spcAft>
                <a:spcPts val="2400"/>
              </a:spcAft>
              <a:defRPr/>
            </a:pPr>
            <a:r>
              <a:rPr lang="en-US" sz="2200" dirty="0" smtClean="0">
                <a:latin typeface="Times New Roman" panose="02020603050405020304" pitchFamily="18" charset="0"/>
                <a:cs typeface="Times New Roman" panose="02020603050405020304" pitchFamily="18" charset="0"/>
              </a:rPr>
              <a:t>The contents of register or memory location are decremented by 1. The result is stored in the same place.</a:t>
            </a:r>
          </a:p>
          <a:p>
            <a:pPr algn="just" fontAlgn="auto">
              <a:spcBef>
                <a:spcPts val="0"/>
              </a:spcBef>
              <a:spcAft>
                <a:spcPts val="2400"/>
              </a:spcAft>
              <a:defRPr/>
            </a:pPr>
            <a:r>
              <a:rPr lang="en-US" sz="2200" dirty="0">
                <a:latin typeface="Times New Roman" panose="02020603050405020304" pitchFamily="18" charset="0"/>
                <a:cs typeface="Times New Roman" panose="02020603050405020304" pitchFamily="18" charset="0"/>
              </a:rPr>
              <a:t>If the operand is a memory location, its address is specified by the contents of H-L </a:t>
            </a:r>
            <a:r>
              <a:rPr lang="en-US" sz="2200" dirty="0" smtClean="0">
                <a:latin typeface="Times New Roman" panose="02020603050405020304" pitchFamily="18" charset="0"/>
                <a:cs typeface="Times New Roman" panose="02020603050405020304" pitchFamily="18" charset="0"/>
              </a:rPr>
              <a:t>pair.</a:t>
            </a:r>
          </a:p>
          <a:p>
            <a:pPr marL="0" indent="0" algn="just" fontAlgn="auto">
              <a:spcBef>
                <a:spcPts val="0"/>
              </a:spcBef>
              <a:spcAft>
                <a:spcPts val="2400"/>
              </a:spcAft>
              <a:buFont typeface="Wingdings 2"/>
              <a:buNone/>
              <a:defRPr/>
            </a:pPr>
            <a:r>
              <a:rPr lang="en-US" sz="2200" b="1"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DCR B  (B – 1        B)</a:t>
            </a:r>
          </a:p>
          <a:p>
            <a:pPr marL="0" indent="0" algn="just" fontAlgn="auto">
              <a:spcBef>
                <a:spcPts val="0"/>
              </a:spcBef>
              <a:spcAft>
                <a:spcPts val="2400"/>
              </a:spcAft>
              <a:buFont typeface="Wingdings 2"/>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DCR M </a:t>
            </a:r>
            <a:r>
              <a:rPr lang="en-US" sz="2200" dirty="0" smtClean="0">
                <a:latin typeface="Times New Roman" panose="02020603050405020304" pitchFamily="18" charset="0"/>
                <a:cs typeface="Times New Roman" panose="02020603050405020304" pitchFamily="18" charset="0"/>
              </a:rPr>
              <a:t>(M </a:t>
            </a:r>
            <a:r>
              <a:rPr lang="en-US" sz="2200" dirty="0">
                <a:latin typeface="Times New Roman" panose="02020603050405020304" pitchFamily="18" charset="0"/>
                <a:cs typeface="Times New Roman" panose="02020603050405020304" pitchFamily="18" charset="0"/>
              </a:rPr>
              <a:t>– 1        </a:t>
            </a:r>
            <a:r>
              <a:rPr lang="en-US" sz="2200" dirty="0" smtClean="0">
                <a:latin typeface="Times New Roman" panose="02020603050405020304" pitchFamily="18" charset="0"/>
                <a:cs typeface="Times New Roman" panose="02020603050405020304" pitchFamily="18" charset="0"/>
              </a:rPr>
              <a:t>M)</a:t>
            </a:r>
            <a:endParaRPr lang="en-US" sz="2200" dirty="0">
              <a:latin typeface="Times New Roman" panose="02020603050405020304" pitchFamily="18" charset="0"/>
              <a:cs typeface="Times New Roman" panose="02020603050405020304" pitchFamily="18" charset="0"/>
            </a:endParaRPr>
          </a:p>
          <a:p>
            <a:pPr marL="0" indent="0" algn="just" fontAlgn="auto">
              <a:spcBef>
                <a:spcPts val="0"/>
              </a:spcBef>
              <a:spcAft>
                <a:spcPts val="2400"/>
              </a:spcAft>
              <a:buFont typeface="Wingdings 2"/>
              <a:buNone/>
              <a:defRPr/>
            </a:pPr>
            <a:endParaRPr lang="en-US" sz="22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3886200" y="49530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62400" y="56388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5BC4EB18-5A12-405E-906C-B9C94EC15B4B}" type="datetime1">
              <a:rPr lang="en-US" smtClean="0"/>
              <a:t>1/13/2022</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A82A43C8-5002-49EC-8483-667C0B095B60}" type="slidenum">
              <a:rPr lang="en-US"/>
              <a:pPr>
                <a:defRPr/>
              </a:pPr>
              <a:t>69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680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DCX</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Decrement register pair by 1</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76821" name="Content Placeholder 2"/>
          <p:cNvSpPr txBox="1">
            <a:spLocks/>
          </p:cNvSpPr>
          <p:nvPr/>
        </p:nvSpPr>
        <p:spPr bwMode="auto">
          <a:xfrm>
            <a:off x="465138" y="2768600"/>
            <a:ext cx="8229600" cy="3111500"/>
          </a:xfrm>
          <a:prstGeom prst="rect">
            <a:avLst/>
          </a:prstGeom>
          <a:noFill/>
          <a:ln w="9525">
            <a:noFill/>
            <a:miter lim="800000"/>
            <a:headEnd/>
            <a:tailEnd/>
          </a:ln>
        </p:spPr>
        <p:txBody>
          <a:bodyPr/>
          <a:lstStyle/>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register pair are decremented by 1.</a:t>
            </a:r>
          </a:p>
          <a:p>
            <a:pPr marL="273050" indent="-273050">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result is stored in the same place.</a:t>
            </a:r>
          </a:p>
          <a:p>
            <a:pPr marL="273050" indent="-273050">
              <a:spcAft>
                <a:spcPts val="24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DCX H (HL – 1        HL)</a:t>
            </a:r>
          </a:p>
          <a:p>
            <a:pPr marL="273050" indent="-273050">
              <a:spcAft>
                <a:spcPts val="2400"/>
              </a:spcAft>
              <a:buClr>
                <a:srgbClr val="0BD0D9"/>
              </a:buClr>
              <a:buSzPct val="95000"/>
              <a:buFont typeface="Wingdings 2" pitchFamily="18" charset="2"/>
              <a:buChar char=""/>
            </a:pPr>
            <a:endParaRPr lang="en-US" sz="2400">
              <a:latin typeface="Times New Roman" pitchFamily="18" charset="0"/>
              <a:cs typeface="Times New Roman" pitchFamily="18" charset="0"/>
            </a:endParaRPr>
          </a:p>
        </p:txBody>
      </p:sp>
      <p:cxnSp>
        <p:nvCxnSpPr>
          <p:cNvPr id="11" name="Straight Arrow Connector 10"/>
          <p:cNvCxnSpPr/>
          <p:nvPr/>
        </p:nvCxnSpPr>
        <p:spPr>
          <a:xfrm>
            <a:off x="3886200" y="4267200"/>
            <a:ext cx="536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B2BEF4FD-F99A-4B70-A768-F77C7AFE0728}" type="datetime1">
              <a:rPr lang="en-US" smtClean="0"/>
              <a:t>1/13/2022</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1"/>
            <a:ext cx="8382000" cy="3124200"/>
          </a:xfrm>
        </p:spPr>
        <p:txBody>
          <a:bodyPr>
            <a:noAutofit/>
          </a:bodyPr>
          <a:lstStyle/>
          <a:p>
            <a:pPr marL="0" indent="0" algn="just">
              <a:buNone/>
            </a:pPr>
            <a:r>
              <a:rPr lang="en-US" sz="2400" b="1" dirty="0">
                <a:latin typeface="Times New Roman" pitchFamily="18" charset="0"/>
                <a:cs typeface="Times New Roman" panose="02020603050405020304" pitchFamily="18" charset="0"/>
              </a:rPr>
              <a:t>At the end of this course students will able to:</a:t>
            </a:r>
          </a:p>
          <a:p>
            <a:pPr algn="just"/>
            <a:r>
              <a:rPr lang="en-US" sz="2400" b="0" i="0" u="none" strike="noStrike" baseline="0" dirty="0">
                <a:latin typeface="Times New Roman" panose="02020603050405020304" pitchFamily="18" charset="0"/>
                <a:cs typeface="Times New Roman" panose="02020603050405020304" pitchFamily="18" charset="0"/>
              </a:rPr>
              <a:t>Apply a basic concept of digital fundamentals to Microprocessor based </a:t>
            </a:r>
            <a:r>
              <a:rPr lang="en-IN" sz="2400" b="0" i="0" u="none" strike="noStrike" baseline="0" dirty="0">
                <a:latin typeface="Times New Roman" panose="02020603050405020304" pitchFamily="18" charset="0"/>
                <a:cs typeface="Times New Roman" panose="02020603050405020304" pitchFamily="18" charset="0"/>
              </a:rPr>
              <a:t>personal computer system.</a:t>
            </a:r>
          </a:p>
          <a:p>
            <a:pPr algn="just"/>
            <a:r>
              <a:rPr lang="en-US" sz="2400" b="0" i="0" u="none" strike="noStrike" baseline="0" dirty="0">
                <a:latin typeface="Times New Roman" panose="02020603050405020304" pitchFamily="18" charset="0"/>
                <a:cs typeface="Times New Roman" panose="02020603050405020304" pitchFamily="18" charset="0"/>
              </a:rPr>
              <a:t>Analyze a detailed s/w &amp; h/w structure of the Microprocessor.</a:t>
            </a:r>
            <a:endParaRPr lang="en-IN"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Illustrate how the different peripherals (8085/8086) are interfaced with </a:t>
            </a:r>
            <a:r>
              <a:rPr lang="en-IN" sz="2400" b="0" i="0" u="none" strike="noStrike" baseline="0" dirty="0">
                <a:latin typeface="Times New Roman" panose="02020603050405020304" pitchFamily="18" charset="0"/>
                <a:cs typeface="Times New Roman" panose="02020603050405020304" pitchFamily="18" charset="0"/>
              </a:rPr>
              <a:t>Microprocessor.</a:t>
            </a:r>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Analyze the properties of Microprocessors (8085/8086).</a:t>
            </a:r>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Evaluate the data transfer information through serial &amp; parallel ports.</a:t>
            </a:r>
          </a:p>
        </p:txBody>
      </p:sp>
      <p:sp>
        <p:nvSpPr>
          <p:cNvPr id="4" name="Date Placeholder 3"/>
          <p:cNvSpPr>
            <a:spLocks noGrp="1"/>
          </p:cNvSpPr>
          <p:nvPr>
            <p:ph type="dt" sz="half" idx="10"/>
          </p:nvPr>
        </p:nvSpPr>
        <p:spPr/>
        <p:txBody>
          <a:bodyPr/>
          <a:lstStyle/>
          <a:p>
            <a:fld id="{9FEF8E31-6E37-404D-A376-C47D62CCC35A}"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5909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9">
            <a:extLst>
              <a:ext uri="{FF2B5EF4-FFF2-40B4-BE49-F238E27FC236}">
                <a16:creationId xmlns="" xmlns:a16="http://schemas.microsoft.com/office/drawing/2014/main" id="{9435BBEE-BBEA-4858-8353-94A6FF2D5A65}"/>
              </a:ext>
            </a:extLst>
          </p:cNvPr>
          <p:cNvSpPr>
            <a:spLocks noGrp="1"/>
          </p:cNvSpPr>
          <p:nvPr>
            <p:ph type="ftr" sz="quarter" idx="11"/>
          </p:nvPr>
        </p:nvSpPr>
        <p:spPr>
          <a:xfrm>
            <a:off x="2514600" y="6356350"/>
            <a:ext cx="5029200" cy="365125"/>
          </a:xfrm>
        </p:spPr>
        <p:txBody>
          <a:bodyPr/>
          <a:lstStyle/>
          <a:p>
            <a:r>
              <a:rPr lang="en-US" smtClean="0"/>
              <a:t>KANIKA              Microprocessor                  UNIT- 2</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30C40E5-41AE-40CD-AD7B-B89BB3A4BC4B}" type="slidenum">
              <a:rPr lang="en-US"/>
              <a:pPr>
                <a:defRPr/>
              </a:pPr>
              <a:t>70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782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DAA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endParaRPr lang="en-US" sz="2200" baseline="0" dirty="0" smtClean="0">
                        <a:latin typeface="Times New Roman" panose="02020603050405020304" pitchFamily="18" charset="0"/>
                        <a:cs typeface="Times New Roman" panose="02020603050405020304" pitchFamily="18" charset="0"/>
                      </a:endParaRP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Decimal Adjust Accumulator (BCD format)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bwMode="auto">
          <a:xfrm>
            <a:off x="465138" y="2768600"/>
            <a:ext cx="8229600" cy="3111500"/>
          </a:xfrm>
          <a:prstGeom prst="rect">
            <a:avLst/>
          </a:prstGeom>
          <a:noFill/>
          <a:ln>
            <a:noFill/>
          </a:ln>
          <a:extLst>
            <a:ext uri="{909E8E84-426E-40DD-AFC4-6F175D3DCCD1}"/>
            <a:ext uri="{91240B29-F687-4F45-9708-019B960494DF}"/>
          </a:extLst>
        </p:spPr>
        <p:txBody>
          <a:bodyPr/>
          <a:lstStyle>
            <a:lvl1pPr marL="273050" indent="-273050" eaLnBrk="0" hangingPunct="0">
              <a:defRPr>
                <a:solidFill>
                  <a:schemeClr val="tx1"/>
                </a:solidFill>
                <a:latin typeface="Constantia" panose="02030602050306030303" pitchFamily="18" charset="0"/>
                <a:cs typeface="Arial" panose="020B0604020202020204" pitchFamily="34" charset="0"/>
              </a:defRPr>
            </a:lvl1pPr>
            <a:lvl2pPr marL="742950" indent="-285750" eaLnBrk="0" hangingPunct="0">
              <a:defRPr>
                <a:solidFill>
                  <a:schemeClr val="tx1"/>
                </a:solidFill>
                <a:latin typeface="Constantia" panose="02030602050306030303" pitchFamily="18" charset="0"/>
                <a:cs typeface="Arial" panose="020B0604020202020204" pitchFamily="34" charset="0"/>
              </a:defRPr>
            </a:lvl2pPr>
            <a:lvl3pPr marL="1143000" indent="-228600" eaLnBrk="0" hangingPunct="0">
              <a:defRPr>
                <a:solidFill>
                  <a:schemeClr val="tx1"/>
                </a:solidFill>
                <a:latin typeface="Constantia" panose="02030602050306030303" pitchFamily="18" charset="0"/>
                <a:cs typeface="Arial" panose="020B0604020202020204" pitchFamily="34" charset="0"/>
              </a:defRPr>
            </a:lvl3pPr>
            <a:lvl4pPr marL="1600200" indent="-228600" eaLnBrk="0" hangingPunct="0">
              <a:defRPr>
                <a:solidFill>
                  <a:schemeClr val="tx1"/>
                </a:solidFill>
                <a:latin typeface="Constantia" panose="02030602050306030303" pitchFamily="18" charset="0"/>
                <a:cs typeface="Arial" panose="020B0604020202020204" pitchFamily="34" charset="0"/>
              </a:defRPr>
            </a:lvl4pPr>
            <a:lvl5pPr marL="2057400" indent="-228600" eaLnBrk="0" hangingPunct="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eaLnBrk="1" fontAlgn="auto" hangingPunct="1">
              <a:spcBef>
                <a:spcPts val="0"/>
              </a:spcBef>
              <a:spcAft>
                <a:spcPts val="2400"/>
              </a:spcAft>
              <a:buClr>
                <a:srgbClr val="0BD0D9"/>
              </a:buClr>
              <a:buSzPct val="95000"/>
              <a:buFont typeface="Wingdings 2" panose="05020102010507070707" pitchFamily="18" charset="2"/>
              <a:buChar char=""/>
              <a:defRPr/>
            </a:pPr>
            <a:r>
              <a:rPr lang="en-US" sz="2200" dirty="0" smtClean="0">
                <a:latin typeface="Times New Roman" panose="02020603050405020304" pitchFamily="18" charset="0"/>
                <a:cs typeface="Times New Roman" panose="02020603050405020304" pitchFamily="18" charset="0"/>
              </a:rPr>
              <a:t>It converts hexadecimal to BCD no.</a:t>
            </a:r>
          </a:p>
          <a:p>
            <a:pPr eaLnBrk="1" fontAlgn="auto" hangingPunct="1">
              <a:spcBef>
                <a:spcPts val="0"/>
              </a:spcBef>
              <a:spcAft>
                <a:spcPts val="2400"/>
              </a:spcAft>
              <a:buClr>
                <a:srgbClr val="0BD0D9"/>
              </a:buClr>
              <a:buSzPct val="95000"/>
              <a:buFont typeface="Wingdings 2" panose="05020102010507070707" pitchFamily="18" charset="2"/>
              <a:buChar char=""/>
              <a:defRPr/>
            </a:pPr>
            <a:r>
              <a:rPr lang="en-US" sz="2200" dirty="0" smtClean="0">
                <a:latin typeface="Times New Roman" panose="02020603050405020304" pitchFamily="18" charset="0"/>
                <a:cs typeface="Times New Roman" panose="02020603050405020304" pitchFamily="18" charset="0"/>
              </a:rPr>
              <a:t>This instruction is used after addition instruction.  </a:t>
            </a:r>
            <a:endParaRPr lang="en-US" sz="22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2400"/>
              </a:spcAft>
              <a:buClr>
                <a:srgbClr val="0BD0D9"/>
              </a:buClr>
              <a:buSzPct val="95000"/>
              <a:defRPr/>
            </a:pPr>
            <a:r>
              <a:rPr lang="en-US" sz="2200" b="1" dirty="0" smtClean="0">
                <a:latin typeface="Times New Roman" panose="02020603050405020304" pitchFamily="18" charset="0"/>
                <a:cs typeface="Times New Roman" panose="02020603050405020304" pitchFamily="18" charset="0"/>
              </a:rPr>
              <a:t>Operation:</a:t>
            </a:r>
            <a:endParaRPr lang="en-US" sz="2200" b="1" dirty="0">
              <a:latin typeface="Times New Roman" panose="02020603050405020304" pitchFamily="18" charset="0"/>
              <a:cs typeface="Times New Roman" panose="02020603050405020304" pitchFamily="18" charset="0"/>
            </a:endParaRPr>
          </a:p>
          <a:p>
            <a:pPr eaLnBrk="1" fontAlgn="auto" hangingPunct="1">
              <a:spcBef>
                <a:spcPts val="0"/>
              </a:spcBef>
              <a:spcAft>
                <a:spcPts val="2400"/>
              </a:spcAft>
              <a:buClr>
                <a:srgbClr val="0BD0D9"/>
              </a:buClr>
              <a:buSzPct val="95000"/>
              <a:buFont typeface="Wingdings 2" panose="05020102010507070707" pitchFamily="18" charset="2"/>
              <a:buChar char=""/>
              <a:defRPr/>
            </a:pPr>
            <a:r>
              <a:rPr lang="en-US" sz="2200" dirty="0" smtClean="0">
                <a:latin typeface="Times New Roman" panose="02020603050405020304" pitchFamily="18" charset="0"/>
                <a:cs typeface="Times New Roman" panose="02020603050405020304" pitchFamily="18" charset="0"/>
              </a:rPr>
              <a:t>If lower nibble is </a:t>
            </a:r>
            <a:r>
              <a:rPr lang="en-US" sz="2200" dirty="0" smtClean="0">
                <a:solidFill>
                  <a:srgbClr val="FF0000"/>
                </a:solidFill>
                <a:latin typeface="Times New Roman" panose="02020603050405020304" pitchFamily="18" charset="0"/>
                <a:cs typeface="Times New Roman" panose="02020603050405020304" pitchFamily="18" charset="0"/>
              </a:rPr>
              <a:t>&gt;9</a:t>
            </a:r>
            <a:r>
              <a:rPr lang="en-US" sz="2200" dirty="0" smtClean="0">
                <a:latin typeface="Times New Roman" panose="02020603050405020304" pitchFamily="18" charset="0"/>
                <a:cs typeface="Times New Roman" panose="02020603050405020304" pitchFamily="18" charset="0"/>
              </a:rPr>
              <a:t> or AC = 1 then add 06.</a:t>
            </a:r>
          </a:p>
          <a:p>
            <a:pPr eaLnBrk="1" fontAlgn="auto" hangingPunct="1">
              <a:spcBef>
                <a:spcPts val="0"/>
              </a:spcBef>
              <a:spcAft>
                <a:spcPts val="2400"/>
              </a:spcAft>
              <a:buClr>
                <a:srgbClr val="0BD0D9"/>
              </a:buClr>
              <a:buSzPct val="95000"/>
              <a:buFont typeface="Wingdings 2" panose="05020102010507070707" pitchFamily="18" charset="2"/>
              <a:buChar char=""/>
              <a:defRPr/>
            </a:pPr>
            <a:r>
              <a:rPr lang="en-US" sz="2200" dirty="0">
                <a:latin typeface="Times New Roman" panose="02020603050405020304" pitchFamily="18" charset="0"/>
                <a:cs typeface="Times New Roman" panose="02020603050405020304" pitchFamily="18" charset="0"/>
              </a:rPr>
              <a:t>If </a:t>
            </a:r>
            <a:r>
              <a:rPr lang="en-US" sz="2200" dirty="0" smtClean="0">
                <a:latin typeface="Times New Roman" panose="02020603050405020304" pitchFamily="18" charset="0"/>
                <a:cs typeface="Times New Roman" panose="02020603050405020304" pitchFamily="18" charset="0"/>
              </a:rPr>
              <a:t>higher </a:t>
            </a:r>
            <a:r>
              <a:rPr lang="en-US" sz="2200" dirty="0">
                <a:latin typeface="Times New Roman" panose="02020603050405020304" pitchFamily="18" charset="0"/>
                <a:cs typeface="Times New Roman" panose="02020603050405020304" pitchFamily="18" charset="0"/>
              </a:rPr>
              <a:t>nibble is </a:t>
            </a:r>
            <a:r>
              <a:rPr lang="en-US" sz="2200" dirty="0">
                <a:solidFill>
                  <a:srgbClr val="FF0000"/>
                </a:solidFill>
                <a:latin typeface="Times New Roman" panose="02020603050405020304" pitchFamily="18" charset="0"/>
                <a:cs typeface="Times New Roman" panose="02020603050405020304" pitchFamily="18" charset="0"/>
              </a:rPr>
              <a:t>&gt;9</a:t>
            </a:r>
            <a:r>
              <a:rPr lang="en-US" sz="2200" dirty="0">
                <a:latin typeface="Times New Roman" panose="02020603050405020304" pitchFamily="18" charset="0"/>
                <a:cs typeface="Times New Roman" panose="02020603050405020304" pitchFamily="18" charset="0"/>
              </a:rPr>
              <a:t> or </a:t>
            </a:r>
            <a:r>
              <a:rPr lang="en-US" sz="2200" dirty="0" smtClean="0">
                <a:latin typeface="Times New Roman" panose="02020603050405020304" pitchFamily="18" charset="0"/>
                <a:cs typeface="Times New Roman" panose="02020603050405020304" pitchFamily="18" charset="0"/>
              </a:rPr>
              <a:t>CY </a:t>
            </a:r>
            <a:r>
              <a:rPr lang="en-US" sz="2200" dirty="0">
                <a:latin typeface="Times New Roman" panose="02020603050405020304" pitchFamily="18" charset="0"/>
                <a:cs typeface="Times New Roman" panose="02020603050405020304" pitchFamily="18" charset="0"/>
              </a:rPr>
              <a:t>= 1 then add </a:t>
            </a:r>
            <a:r>
              <a:rPr lang="en-US" sz="2200" dirty="0" smtClean="0">
                <a:latin typeface="Times New Roman" panose="02020603050405020304" pitchFamily="18" charset="0"/>
                <a:cs typeface="Times New Roman" panose="02020603050405020304" pitchFamily="18" charset="0"/>
              </a:rPr>
              <a:t>06. </a:t>
            </a:r>
            <a:endParaRPr lang="en-US" sz="2200" dirty="0">
              <a:latin typeface="Times New Roman" panose="02020603050405020304" pitchFamily="18" charset="0"/>
              <a:cs typeface="Times New Roman" panose="02020603050405020304" pitchFamily="18" charset="0"/>
            </a:endParaRPr>
          </a:p>
          <a:p>
            <a:pPr eaLnBrk="1" fontAlgn="auto" hangingPunct="1">
              <a:spcBef>
                <a:spcPts val="0"/>
              </a:spcBef>
              <a:spcAft>
                <a:spcPts val="2400"/>
              </a:spcAft>
              <a:buClr>
                <a:srgbClr val="0BD0D9"/>
              </a:buClr>
              <a:buSzPct val="95000"/>
              <a:buFont typeface="Wingdings 2" panose="05020102010507070707" pitchFamily="18" charset="2"/>
              <a:buChar char=""/>
              <a:defRPr/>
            </a:pPr>
            <a:endParaRPr lang="en-US" sz="2200" dirty="0">
              <a:latin typeface="Times New Roman" panose="02020603050405020304" pitchFamily="18" charset="0"/>
              <a:cs typeface="Times New Roman" panose="02020603050405020304" pitchFamily="18" charset="0"/>
            </a:endParaRPr>
          </a:p>
        </p:txBody>
      </p:sp>
      <p:sp>
        <p:nvSpPr>
          <p:cNvPr id="11" name="Date Placeholder 10"/>
          <p:cNvSpPr>
            <a:spLocks noGrp="1"/>
          </p:cNvSpPr>
          <p:nvPr>
            <p:ph type="dt" sz="half" idx="10"/>
          </p:nvPr>
        </p:nvSpPr>
        <p:spPr/>
        <p:txBody>
          <a:bodyPr/>
          <a:lstStyle/>
          <a:p>
            <a:fld id="{AB20A2CE-B45F-467A-A58E-B7FE59A26476}" type="datetime1">
              <a:rPr lang="en-US" smtClean="0"/>
              <a:t>1/13/2022</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D1FC244-8FDB-4717-816C-39C7130E2291}" type="slidenum">
              <a:rPr lang="en-US"/>
              <a:pPr>
                <a:defRPr/>
              </a:pPr>
              <a:t>71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Arithmetic operations</a:t>
            </a:r>
          </a:p>
        </p:txBody>
      </p:sp>
      <p:pic>
        <p:nvPicPr>
          <p:cNvPr id="7885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3287712"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Arithmetic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78855" name="Content Placeholder 1"/>
          <p:cNvSpPr>
            <a:spLocks noGrp="1"/>
          </p:cNvSpPr>
          <p:nvPr>
            <p:ph idx="1"/>
          </p:nvPr>
        </p:nvSpPr>
        <p:spPr>
          <a:xfrm>
            <a:off x="446088" y="1676400"/>
            <a:ext cx="8229600" cy="4525963"/>
          </a:xfrm>
        </p:spPr>
        <p:txBody>
          <a:bodyPr/>
          <a:lstStyle/>
          <a:p>
            <a:pPr marL="0" indent="0">
              <a:buFont typeface="Arial" pitchFamily="34" charset="0"/>
              <a:buNone/>
            </a:pPr>
            <a:r>
              <a:rPr lang="en-US" sz="2200" b="1" smtClean="0">
                <a:solidFill>
                  <a:srgbClr val="FF0000"/>
                </a:solidFill>
                <a:latin typeface="Times New Roman" pitchFamily="18" charset="0"/>
                <a:cs typeface="Times New Roman" pitchFamily="18" charset="0"/>
              </a:rPr>
              <a:t>DAA Instruction Example</a:t>
            </a:r>
          </a:p>
          <a:p>
            <a:pPr marL="0" indent="0">
              <a:buFont typeface="Arial" pitchFamily="34" charset="0"/>
              <a:buNone/>
            </a:pPr>
            <a:r>
              <a:rPr lang="en-US" sz="2200" smtClean="0">
                <a:latin typeface="Times New Roman" pitchFamily="18" charset="0"/>
                <a:cs typeface="Times New Roman" pitchFamily="18" charset="0"/>
              </a:rPr>
              <a:t>1 ) A=34H &amp; Data = 48H</a:t>
            </a:r>
          </a:p>
          <a:p>
            <a:pPr marL="0" indent="0">
              <a:buFont typeface="Arial" pitchFamily="34" charset="0"/>
              <a:buNone/>
            </a:pPr>
            <a:r>
              <a:rPr lang="en-US" sz="2200" smtClean="0">
                <a:latin typeface="Times New Roman" pitchFamily="18" charset="0"/>
                <a:cs typeface="Times New Roman" pitchFamily="18" charset="0"/>
              </a:rPr>
              <a:t>2) A=37H &amp; Data = 15H</a:t>
            </a:r>
          </a:p>
          <a:p>
            <a:pPr marL="0" indent="0">
              <a:buFont typeface="Arial" pitchFamily="34" charset="0"/>
              <a:buNone/>
            </a:pPr>
            <a:r>
              <a:rPr lang="en-US" sz="2200" smtClean="0">
                <a:latin typeface="Times New Roman" pitchFamily="18" charset="0"/>
                <a:cs typeface="Times New Roman" pitchFamily="18" charset="0"/>
              </a:rPr>
              <a:t>3) A=85H &amp; Data = 68H</a:t>
            </a:r>
          </a:p>
          <a:p>
            <a:pPr marL="0" indent="0">
              <a:buFont typeface="Arial" pitchFamily="34" charset="0"/>
              <a:buNone/>
            </a:pPr>
            <a:endParaRPr lang="en-US" smtClean="0"/>
          </a:p>
        </p:txBody>
      </p:sp>
      <p:sp>
        <p:nvSpPr>
          <p:cNvPr id="8" name="Date Placeholder 7"/>
          <p:cNvSpPr>
            <a:spLocks noGrp="1"/>
          </p:cNvSpPr>
          <p:nvPr>
            <p:ph type="dt" sz="half" idx="10"/>
          </p:nvPr>
        </p:nvSpPr>
        <p:spPr/>
        <p:txBody>
          <a:bodyPr/>
          <a:lstStyle/>
          <a:p>
            <a:fld id="{C4728661-8908-4967-A595-922B689FC639}" type="datetime1">
              <a:rPr lang="en-US" smtClean="0"/>
              <a:t>1/13/2022</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B016DCF-5133-4CC7-B1C4-12F1B218AACB}" type="slidenum">
              <a:rPr lang="en-US"/>
              <a:pPr>
                <a:defRPr/>
              </a:pPr>
              <a:t>72</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800" dirty="0">
                <a:latin typeface="Times New Roman" panose="02020603050405020304" pitchFamily="18" charset="0"/>
                <a:cs typeface="Times New Roman" panose="02020603050405020304" pitchFamily="18" charset="0"/>
              </a:rPr>
              <a:t>Video Link</a:t>
            </a:r>
          </a:p>
        </p:txBody>
      </p:sp>
      <p:pic>
        <p:nvPicPr>
          <p:cNvPr id="7987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Footer Placeholder 4"/>
          <p:cNvSpPr>
            <a:spLocks noGrp="1"/>
          </p:cNvSpPr>
          <p:nvPr>
            <p:ph type="ftr" sz="quarter" idx="11"/>
          </p:nvPr>
        </p:nvSpPr>
        <p:spPr>
          <a:xfrm>
            <a:off x="1371600" y="6356350"/>
            <a:ext cx="6705600" cy="365125"/>
          </a:xfrm>
        </p:spPr>
        <p:txBody>
          <a:bodyPr/>
          <a:lstStyle/>
          <a:p>
            <a:pPr algn="l">
              <a:defRPr/>
            </a:pPr>
            <a:r>
              <a:rPr lang="sv-SE" smtClean="0"/>
              <a:t>KANIKA              Microprocessor                  UNIT- 2</a:t>
            </a:r>
            <a:endParaRPr lang="en-US" dirty="0"/>
          </a:p>
        </p:txBody>
      </p:sp>
      <p:pic>
        <p:nvPicPr>
          <p:cNvPr id="79878" name="Picture 8" descr="C:\Users\DHANANJAY\Downloads\100b_0251.gif"/>
          <p:cNvPicPr>
            <a:picLocks noChangeAspect="1" noChangeArrowheads="1" noCrop="1"/>
          </p:cNvPicPr>
          <p:nvPr/>
        </p:nvPicPr>
        <p:blipFill>
          <a:blip r:embed="rId3"/>
          <a:srcRect/>
          <a:stretch>
            <a:fillRect/>
          </a:stretch>
        </p:blipFill>
        <p:spPr bwMode="auto">
          <a:xfrm>
            <a:off x="0" y="1371600"/>
            <a:ext cx="9144000" cy="2667000"/>
          </a:xfrm>
          <a:prstGeom prst="rect">
            <a:avLst/>
          </a:prstGeom>
          <a:noFill/>
          <a:ln w="9525">
            <a:noFill/>
            <a:miter lim="800000"/>
            <a:headEnd/>
            <a:tailEnd/>
          </a:ln>
        </p:spPr>
      </p:pic>
      <p:sp>
        <p:nvSpPr>
          <p:cNvPr id="79879" name="TextBox 2"/>
          <p:cNvSpPr txBox="1">
            <a:spLocks noChangeArrowheads="1"/>
          </p:cNvSpPr>
          <p:nvPr/>
        </p:nvSpPr>
        <p:spPr bwMode="auto">
          <a:xfrm>
            <a:off x="381000" y="4267200"/>
            <a:ext cx="8991600" cy="369888"/>
          </a:xfrm>
          <a:prstGeom prst="rect">
            <a:avLst/>
          </a:prstGeom>
          <a:noFill/>
          <a:ln w="9525">
            <a:noFill/>
            <a:miter lim="800000"/>
            <a:headEnd/>
            <a:tailEnd/>
          </a:ln>
        </p:spPr>
        <p:txBody>
          <a:bodyPr>
            <a:spAutoFit/>
          </a:bodyPr>
          <a:lstStyle/>
          <a:p>
            <a:pPr algn="just"/>
            <a:r>
              <a:rPr lang="en-US">
                <a:latin typeface="Calibri" pitchFamily="34" charset="0"/>
                <a:hlinkClick r:id="rId4"/>
              </a:rPr>
              <a:t>https://www.youtube.com/watch?v=ekkoIeonyzg</a:t>
            </a:r>
            <a:r>
              <a:rPr lang="en-US">
                <a:latin typeface="Calibri" pitchFamily="34" charset="0"/>
              </a:rPr>
              <a:t>  </a:t>
            </a:r>
          </a:p>
        </p:txBody>
      </p:sp>
      <p:sp>
        <p:nvSpPr>
          <p:cNvPr id="8" name="Date Placeholder 7"/>
          <p:cNvSpPr>
            <a:spLocks noGrp="1"/>
          </p:cNvSpPr>
          <p:nvPr>
            <p:ph type="dt" sz="half" idx="10"/>
          </p:nvPr>
        </p:nvSpPr>
        <p:spPr/>
        <p:txBody>
          <a:bodyPr/>
          <a:lstStyle/>
          <a:p>
            <a:fld id="{B0175A2F-88D3-4534-ACFE-50A26CE24D0C}" type="datetime1">
              <a:rPr lang="en-US" smtClean="0"/>
              <a:t>1/13/2022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lnSpcReduction="10000"/>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content of PC Register at the end of the following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LXI </a:t>
            </a:r>
            <a:r>
              <a:rPr lang="en-US" sz="2200" dirty="0">
                <a:latin typeface="Times New Roman" panose="02020603050405020304" pitchFamily="18" charset="0"/>
                <a:cs typeface="Times New Roman" panose="02020603050405020304" pitchFamily="18" charset="0"/>
              </a:rPr>
              <a:t>H 8A79h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 L</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a:t>
            </a:r>
            <a:r>
              <a:rPr lang="en-US" sz="2200" dirty="0">
                <a:latin typeface="Times New Roman" panose="02020603050405020304" pitchFamily="18" charset="0"/>
                <a:cs typeface="Times New Roman" panose="02020603050405020304" pitchFamily="18" charset="0"/>
              </a:rPr>
              <a:t>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DAA</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H A</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PCHL</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a:t>
            </a:r>
            <a:r>
              <a:rPr lang="en-US" sz="2200" dirty="0">
                <a:latin typeface="Times New Roman" panose="02020603050405020304" pitchFamily="18" charset="0"/>
                <a:cs typeface="Times New Roman" panose="02020603050405020304" pitchFamily="18" charset="0"/>
              </a:rPr>
              <a:t>) 2304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b) </a:t>
            </a:r>
            <a:r>
              <a:rPr lang="en-US" sz="2200" b="1" dirty="0">
                <a:latin typeface="Times New Roman" panose="02020603050405020304" pitchFamily="18" charset="0"/>
                <a:cs typeface="Times New Roman" panose="02020603050405020304" pitchFamily="18" charset="0"/>
              </a:rPr>
              <a:t>6979</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c</a:t>
            </a:r>
            <a:r>
              <a:rPr lang="en-US" sz="2200" dirty="0">
                <a:latin typeface="Times New Roman" panose="02020603050405020304" pitchFamily="18" charset="0"/>
                <a:cs typeface="Times New Roman" panose="02020603050405020304" pitchFamily="18" charset="0"/>
              </a:rPr>
              <a:t>) 7100   </a:t>
            </a:r>
            <a:r>
              <a:rPr lang="en-US" sz="2200" dirty="0" smtClean="0">
                <a:latin typeface="Times New Roman" panose="02020603050405020304" pitchFamily="18" charset="0"/>
                <a:cs typeface="Times New Roman" panose="02020603050405020304" pitchFamily="18" charset="0"/>
              </a:rPr>
              <a:t>	d</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8255</a:t>
            </a:r>
          </a:p>
          <a:p>
            <a:pPr algn="just" fontAlgn="auto">
              <a:spcAft>
                <a:spcPts val="0"/>
              </a:spcAft>
              <a:defRPr/>
            </a:pPr>
            <a:r>
              <a:rPr lang="en-US" sz="2200" dirty="0">
                <a:latin typeface="Times New Roman" panose="02020603050405020304" pitchFamily="18" charset="0"/>
                <a:cs typeface="Times New Roman" panose="02020603050405020304" pitchFamily="18" charset="0"/>
              </a:rPr>
              <a:t>What does microprocessor speed depends on?</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 Clock</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b) Data </a:t>
            </a:r>
            <a:r>
              <a:rPr lang="en-US" sz="2200" dirty="0">
                <a:latin typeface="Times New Roman" panose="02020603050405020304" pitchFamily="18" charset="0"/>
                <a:cs typeface="Times New Roman" panose="02020603050405020304" pitchFamily="18" charset="0"/>
              </a:rPr>
              <a:t>bus width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c) Address </a:t>
            </a:r>
            <a:r>
              <a:rPr lang="en-US" sz="2200" dirty="0">
                <a:latin typeface="Times New Roman" panose="02020603050405020304" pitchFamily="18" charset="0"/>
                <a:cs typeface="Times New Roman" panose="02020603050405020304" pitchFamily="18" charset="0"/>
              </a:rPr>
              <a:t>bus width</a:t>
            </a:r>
          </a:p>
          <a:p>
            <a:pPr marL="0" indent="0" algn="just" fontAlgn="auto">
              <a:spcAft>
                <a:spcPts val="0"/>
              </a:spcAft>
              <a:buFont typeface="Arial" pitchFamily="34" charset="0"/>
              <a:buNone/>
              <a:defRPr/>
            </a:pPr>
            <a:r>
              <a:rPr lang="en-US" sz="2200" b="1" dirty="0" smtClean="0">
                <a:latin typeface="Times New Roman" panose="02020603050405020304" pitchFamily="18" charset="0"/>
                <a:cs typeface="Times New Roman" panose="02020603050405020304" pitchFamily="18" charset="0"/>
              </a:rPr>
              <a:t>	d) All </a:t>
            </a:r>
            <a:r>
              <a:rPr lang="en-US" sz="2200" b="1" dirty="0">
                <a:latin typeface="Times New Roman" panose="02020603050405020304" pitchFamily="18" charset="0"/>
                <a:cs typeface="Times New Roman" panose="02020603050405020304" pitchFamily="18" charset="0"/>
              </a:rPr>
              <a:t>of these </a:t>
            </a:r>
            <a:endParaRPr lang="en-US" sz="2200" b="1"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E19853C3-60DF-4271-B566-215C23419EFD}" type="slidenum">
              <a:rPr lang="en-US"/>
              <a:pPr>
                <a:defRPr/>
              </a:pPr>
              <a:t>73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8090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F49869E-EEB4-4898-ABED-B23570570955}" type="datetime1">
              <a:rPr lang="en-US" smtClean="0"/>
              <a:t>1/13/2022</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22350"/>
            <a:ext cx="8763000" cy="5213350"/>
          </a:xfrm>
        </p:spPr>
        <p:txBody>
          <a:bodyPr rtlCol="0">
            <a:normAutofit lnSpcReduction="10000"/>
          </a:bodyPr>
          <a:lstStyle/>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status of z flag, cy flag, sign flag at the end of this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A, </a:t>
            </a:r>
            <a:r>
              <a:rPr lang="en-US" sz="2200" dirty="0" smtClean="0">
                <a:latin typeface="Times New Roman" panose="02020603050405020304" pitchFamily="18" charset="0"/>
                <a:cs typeface="Times New Roman" panose="02020603050405020304" pitchFamily="18" charset="0"/>
              </a:rPr>
              <a:t>02H</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B, 03H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ADD B</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XRA A</a:t>
            </a:r>
          </a:p>
          <a:p>
            <a:pPr marL="0" indent="0" algn="just" fontAlgn="auto">
              <a:spcAft>
                <a:spcPts val="0"/>
              </a:spcAft>
              <a:buFont typeface="Arial" pitchFamily="34" charset="0"/>
              <a:buNone/>
              <a:defRPr/>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a:t>
            </a:r>
            <a:r>
              <a:rPr lang="pt-BR" sz="2200" b="1" dirty="0">
                <a:latin typeface="Times New Roman" panose="02020603050405020304" pitchFamily="18" charset="0"/>
                <a:cs typeface="Times New Roman" panose="02020603050405020304" pitchFamily="18" charset="0"/>
              </a:rPr>
              <a:t>1,0,0</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b)0,1,0                    </a:t>
            </a:r>
            <a:r>
              <a:rPr lang="pt-BR" sz="2200" dirty="0">
                <a:latin typeface="Times New Roman" panose="02020603050405020304" pitchFamily="18" charset="0"/>
                <a:cs typeface="Times New Roman" panose="02020603050405020304" pitchFamily="18" charset="0"/>
              </a:rPr>
              <a:t>c)1,0,0            d)1,0,1</a:t>
            </a:r>
            <a:endParaRPr lang="en-US" sz="2200" dirty="0">
              <a:latin typeface="Times New Roman" panose="02020603050405020304" pitchFamily="18" charset="0"/>
              <a:cs typeface="Times New Roman" panose="02020603050405020304" pitchFamily="18" charset="0"/>
            </a:endParaRPr>
          </a:p>
          <a:p>
            <a:pPr algn="just" fontAlgn="auto">
              <a:spcAft>
                <a:spcPts val="0"/>
              </a:spcAft>
              <a:defRPr/>
            </a:pPr>
            <a:r>
              <a:rPr lang="en-US" sz="2200" dirty="0">
                <a:latin typeface="Times New Roman" panose="02020603050405020304" pitchFamily="18" charset="0"/>
                <a:cs typeface="Times New Roman" panose="02020603050405020304" pitchFamily="18" charset="0"/>
              </a:rPr>
              <a:t>What is the content of Register A at the end?</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XRA </a:t>
            </a:r>
            <a:r>
              <a:rPr lang="en-US" sz="2200" dirty="0">
                <a:latin typeface="Times New Roman" panose="02020603050405020304" pitchFamily="18" charset="0"/>
                <a:cs typeface="Times New Roman" panose="02020603050405020304" pitchFamily="18" charset="0"/>
              </a:rPr>
              <a:t>A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B, 4DH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SUI </a:t>
            </a:r>
            <a:r>
              <a:rPr lang="en-US" sz="2200" dirty="0">
                <a:latin typeface="Times New Roman" panose="02020603050405020304" pitchFamily="18" charset="0"/>
                <a:cs typeface="Times New Roman" panose="02020603050405020304" pitchFamily="18" charset="0"/>
              </a:rPr>
              <a:t>4FH            </a:t>
            </a:r>
            <a:endParaRPr lang="en-US"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ANA </a:t>
            </a:r>
            <a:r>
              <a:rPr lang="en-US" sz="2200" dirty="0">
                <a:latin typeface="Times New Roman" panose="02020603050405020304" pitchFamily="18" charset="0"/>
                <a:cs typeface="Times New Roman" panose="02020603050405020304" pitchFamily="18" charset="0"/>
              </a:rPr>
              <a:t>B </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HLT</a:t>
            </a:r>
          </a:p>
          <a:p>
            <a:pPr marL="0" indent="0" algn="just" fontAlgn="auto">
              <a:spcAft>
                <a:spcPts val="0"/>
              </a:spcAft>
              <a:buFont typeface="Arial" pitchFamily="34" charset="0"/>
              <a:buNone/>
              <a:defRPr/>
            </a:pPr>
            <a:r>
              <a:rPr lang="pt-BR" sz="2200" dirty="0" smtClean="0">
                <a:latin typeface="Times New Roman" panose="02020603050405020304" pitchFamily="18" charset="0"/>
                <a:cs typeface="Times New Roman" panose="02020603050405020304" pitchFamily="18" charset="0"/>
              </a:rPr>
              <a:t>	a</a:t>
            </a:r>
            <a:r>
              <a:rPr lang="pt-BR" sz="2200" dirty="0">
                <a:latin typeface="Times New Roman" panose="02020603050405020304" pitchFamily="18" charset="0"/>
                <a:cs typeface="Times New Roman" panose="02020603050405020304" pitchFamily="18" charset="0"/>
              </a:rPr>
              <a:t>) 00h  </a:t>
            </a:r>
            <a:r>
              <a:rPr lang="pt-BR" sz="2200" dirty="0" smtClean="0">
                <a:latin typeface="Times New Roman" panose="02020603050405020304" pitchFamily="18" charset="0"/>
                <a:cs typeface="Times New Roman" panose="02020603050405020304" pitchFamily="18" charset="0"/>
              </a:rPr>
              <a:t>			b</a:t>
            </a:r>
            <a:r>
              <a:rPr lang="pt-BR" sz="2200" dirty="0">
                <a:latin typeface="Times New Roman" panose="02020603050405020304" pitchFamily="18" charset="0"/>
                <a:cs typeface="Times New Roman" panose="02020603050405020304" pitchFamily="18" charset="0"/>
              </a:rPr>
              <a:t>) </a:t>
            </a:r>
            <a:r>
              <a:rPr lang="pt-BR" sz="2200" b="1" dirty="0">
                <a:latin typeface="Times New Roman" panose="02020603050405020304" pitchFamily="18" charset="0"/>
                <a:cs typeface="Times New Roman" panose="02020603050405020304" pitchFamily="18" charset="0"/>
              </a:rPr>
              <a:t>01h</a:t>
            </a: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c</a:t>
            </a:r>
            <a:r>
              <a:rPr lang="pt-BR" sz="2200" dirty="0">
                <a:latin typeface="Times New Roman" panose="02020603050405020304" pitchFamily="18" charset="0"/>
                <a:cs typeface="Times New Roman" panose="02020603050405020304" pitchFamily="18" charset="0"/>
              </a:rPr>
              <a:t>) 4Dh</a:t>
            </a:r>
            <a:endParaRPr lang="en-IN"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DEE9D65-7C03-478E-8C53-0A066B2B4A17}" type="slidenum">
              <a:rPr lang="en-US"/>
              <a:pPr>
                <a:defRPr/>
              </a:pPr>
              <a:t>74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Daily Quiz</a:t>
            </a:r>
          </a:p>
        </p:txBody>
      </p:sp>
      <p:pic>
        <p:nvPicPr>
          <p:cNvPr id="8192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7EDD50E3-F5D8-4C9C-9E95-8CE2A31423A0}" type="datetime1">
              <a:rPr lang="en-US" smtClean="0"/>
              <a:t>1/13/2022</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2488"/>
            <a:ext cx="8229600" cy="4525962"/>
          </a:xfrm>
        </p:spPr>
        <p:txBody>
          <a:bodyPr rtlCol="0">
            <a:noAutofit/>
          </a:bodyPr>
          <a:lstStyle/>
          <a:p>
            <a:pPr marL="457200" indent="-457200" algn="just" fontAlgn="auto">
              <a:spcAft>
                <a:spcPts val="0"/>
              </a:spcAft>
              <a:buFont typeface="+mj-lt"/>
              <a:buAutoNum type="arabicPeriod"/>
              <a:defRPr/>
            </a:pPr>
            <a:r>
              <a:rPr lang="en-US" sz="2200" dirty="0">
                <a:latin typeface="Times New Roman" panose="02020603050405020304" pitchFamily="18" charset="0"/>
                <a:cs typeface="Times New Roman" panose="02020603050405020304" pitchFamily="18" charset="0"/>
              </a:rPr>
              <a:t>Specify the contents of the A,B,C,D,E,H,L ,M registers as each if the </a:t>
            </a:r>
            <a:r>
              <a:rPr lang="en-US" sz="2200" dirty="0" smtClean="0">
                <a:latin typeface="Times New Roman" panose="02020603050405020304" pitchFamily="18" charset="0"/>
                <a:cs typeface="Times New Roman" panose="02020603050405020304" pitchFamily="18" charset="0"/>
              </a:rPr>
              <a:t>following </a:t>
            </a:r>
            <a:r>
              <a:rPr lang="en-US" sz="2200" dirty="0">
                <a:latin typeface="Times New Roman" panose="02020603050405020304" pitchFamily="18" charset="0"/>
                <a:cs typeface="Times New Roman" panose="02020603050405020304" pitchFamily="18" charset="0"/>
              </a:rPr>
              <a:t>instructions is being executed.</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MVI </a:t>
            </a:r>
            <a:r>
              <a:rPr lang="en-US" sz="2200" dirty="0">
                <a:latin typeface="Times New Roman" panose="02020603050405020304" pitchFamily="18" charset="0"/>
                <a:cs typeface="Times New Roman" panose="02020603050405020304" pitchFamily="18" charset="0"/>
              </a:rPr>
              <a:t>C,FFH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LXI </a:t>
            </a:r>
            <a:r>
              <a:rPr lang="en-US" sz="2200" dirty="0">
                <a:latin typeface="Times New Roman" panose="02020603050405020304" pitchFamily="18" charset="0"/>
                <a:cs typeface="Times New Roman" panose="02020603050405020304" pitchFamily="18" charset="0"/>
              </a:rPr>
              <a:t>H,2030H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LXI </a:t>
            </a:r>
            <a:r>
              <a:rPr lang="en-US" sz="2200" dirty="0">
                <a:latin typeface="Times New Roman" panose="02020603050405020304" pitchFamily="18" charset="0"/>
                <a:cs typeface="Times New Roman" panose="02020603050405020304" pitchFamily="18" charset="0"/>
              </a:rPr>
              <a:t>D,7050H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M,C</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XCHG</a:t>
            </a:r>
            <a:endParaRPr lang="en-US" sz="2200" dirty="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LDAX </a:t>
            </a:r>
            <a:r>
              <a:rPr lang="en-US" sz="2200" dirty="0">
                <a:latin typeface="Times New Roman" panose="02020603050405020304" pitchFamily="18" charset="0"/>
                <a:cs typeface="Times New Roman" panose="02020603050405020304" pitchFamily="18" charset="0"/>
              </a:rPr>
              <a:t>D</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HLT</a:t>
            </a:r>
          </a:p>
          <a:p>
            <a:pPr marL="457200" indent="-457200" algn="just" fontAlgn="auto">
              <a:spcAft>
                <a:spcPts val="0"/>
              </a:spcAft>
              <a:buFont typeface="+mj-lt"/>
              <a:buAutoNum type="arabicPeriod" startAt="2"/>
              <a:defRPr/>
            </a:pPr>
            <a:r>
              <a:rPr lang="en-US" sz="2200" dirty="0">
                <a:latin typeface="Times New Roman" panose="02020603050405020304" pitchFamily="18" charset="0"/>
                <a:cs typeface="Times New Roman" panose="02020603050405020304" pitchFamily="18" charset="0"/>
              </a:rPr>
              <a:t>Specify the number of times the following loops are </a:t>
            </a:r>
            <a:r>
              <a:rPr lang="en-US" sz="2200" dirty="0" smtClean="0">
                <a:latin typeface="Times New Roman" panose="02020603050405020304" pitchFamily="18" charset="0"/>
                <a:cs typeface="Times New Roman" panose="02020603050405020304" pitchFamily="18" charset="0"/>
              </a:rPr>
              <a:t>executed</a:t>
            </a:r>
          </a:p>
          <a:p>
            <a:pPr marL="0" indent="0" algn="just" fontAlgn="auto">
              <a:spcAft>
                <a:spcPts val="0"/>
              </a:spcAft>
              <a:buFont typeface="Arial" pitchFamily="34" charset="0"/>
              <a:buNone/>
              <a:defRPr/>
            </a:pPr>
            <a:r>
              <a:rPr lang="pt-BR" sz="2200" dirty="0" smtClean="0">
                <a:latin typeface="Times New Roman" panose="02020603050405020304" pitchFamily="18" charset="0"/>
                <a:cs typeface="Times New Roman" panose="02020603050405020304" pitchFamily="18" charset="0"/>
              </a:rPr>
              <a:t>		LXI </a:t>
            </a:r>
            <a:r>
              <a:rPr lang="pt-BR" sz="2200" dirty="0">
                <a:latin typeface="Times New Roman" panose="02020603050405020304" pitchFamily="18" charset="0"/>
                <a:cs typeface="Times New Roman" panose="02020603050405020304" pitchFamily="18" charset="0"/>
              </a:rPr>
              <a:t>B,1000H </a:t>
            </a:r>
            <a:endParaRPr lang="pt-BR"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pt-BR" sz="2200" dirty="0" smtClean="0">
                <a:latin typeface="Times New Roman" panose="02020603050405020304" pitchFamily="18" charset="0"/>
                <a:cs typeface="Times New Roman" panose="02020603050405020304" pitchFamily="18" charset="0"/>
              </a:rPr>
              <a:t>		LOOP</a:t>
            </a:r>
            <a:r>
              <a:rPr lang="pt-BR" sz="2200" dirty="0">
                <a:latin typeface="Times New Roman" panose="02020603050405020304" pitchFamily="18" charset="0"/>
                <a:cs typeface="Times New Roman" panose="02020603050405020304" pitchFamily="18" charset="0"/>
              </a:rPr>
              <a:t>: DCX B </a:t>
            </a:r>
            <a:endParaRPr lang="pt-BR" sz="2200" dirty="0" smtClean="0">
              <a:latin typeface="Times New Roman" panose="02020603050405020304" pitchFamily="18" charset="0"/>
              <a:cs typeface="Times New Roman" panose="02020603050405020304" pitchFamily="18" charset="0"/>
            </a:endParaRPr>
          </a:p>
          <a:p>
            <a:pPr marL="0" indent="0" algn="just" fontAlgn="auto">
              <a:spcAft>
                <a:spcPts val="0"/>
              </a:spcAft>
              <a:buFont typeface="Arial" pitchFamily="34" charset="0"/>
              <a:buNone/>
              <a:defRPr/>
            </a:pPr>
            <a:r>
              <a:rPr lang="pt-BR" sz="2200" dirty="0" smtClean="0">
                <a:latin typeface="Times New Roman" panose="02020603050405020304" pitchFamily="18" charset="0"/>
                <a:cs typeface="Times New Roman" panose="02020603050405020304" pitchFamily="18" charset="0"/>
              </a:rPr>
              <a:t>		NOP </a:t>
            </a:r>
          </a:p>
          <a:p>
            <a:pPr marL="0" indent="0" algn="just" fontAlgn="auto">
              <a:spcAft>
                <a:spcPts val="0"/>
              </a:spcAft>
              <a:buFont typeface="Arial" pitchFamily="34" charset="0"/>
              <a:buNone/>
              <a:defRPr/>
            </a:pPr>
            <a:r>
              <a:rPr lang="pt-BR" sz="2200" dirty="0" smtClean="0">
                <a:latin typeface="Times New Roman" panose="02020603050405020304" pitchFamily="18" charset="0"/>
                <a:cs typeface="Times New Roman" panose="02020603050405020304" pitchFamily="18" charset="0"/>
              </a:rPr>
              <a:t>		JNZ </a:t>
            </a:r>
            <a:r>
              <a:rPr lang="pt-BR" sz="2200" dirty="0">
                <a:latin typeface="Times New Roman" panose="02020603050405020304" pitchFamily="18" charset="0"/>
                <a:cs typeface="Times New Roman" panose="02020603050405020304" pitchFamily="18" charset="0"/>
              </a:rPr>
              <a:t>LOOP </a:t>
            </a:r>
            <a:endParaRPr lang="en-IN" sz="22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8D37F285-16E8-41C7-B719-6D6A6C27C547}" type="slidenum">
              <a:rPr lang="en-US"/>
              <a:pPr>
                <a:defRPr/>
              </a:pPr>
              <a:t>75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Weekly Assignment</a:t>
            </a:r>
          </a:p>
        </p:txBody>
      </p:sp>
      <p:pic>
        <p:nvPicPr>
          <p:cNvPr id="8295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34D46B7D-1B76-49A8-8F62-B334A310B16F}" type="datetime1">
              <a:rPr lang="en-US" smtClean="0"/>
              <a:t>1/13/2022</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lnSpcReduction="10000"/>
          </a:bodyPr>
          <a:lstStyle/>
          <a:p>
            <a:pPr marL="457200" indent="-457200" algn="just" fontAlgn="auto">
              <a:spcAft>
                <a:spcPts val="0"/>
              </a:spcAft>
              <a:buFont typeface="+mj-lt"/>
              <a:buAutoNum type="arabicPeriod" startAt="3"/>
              <a:defRPr/>
            </a:pPr>
            <a:r>
              <a:rPr lang="en-US" sz="2200" dirty="0">
                <a:latin typeface="Times New Roman" panose="02020603050405020304" pitchFamily="18" charset="0"/>
                <a:cs typeface="Times New Roman" panose="02020603050405020304" pitchFamily="18" charset="0"/>
              </a:rPr>
              <a:t>Specify the number of times the following loops are executed</a:t>
            </a:r>
          </a:p>
          <a:p>
            <a:pPr marL="0" indent="0" algn="just" fontAlgn="auto">
              <a:spcAft>
                <a:spcPts val="0"/>
              </a:spcAft>
              <a:buFont typeface="Arial" pitchFamily="34" charset="0"/>
              <a:buNone/>
              <a:defRPr/>
            </a:pPr>
            <a:r>
              <a:rPr lang="pt-BR" sz="2400" dirty="0"/>
              <a:t>		</a:t>
            </a:r>
            <a:r>
              <a:rPr lang="pt-BR" sz="2200" dirty="0">
                <a:latin typeface="Times New Roman" panose="02020603050405020304" pitchFamily="18" charset="0"/>
                <a:cs typeface="Times New Roman" panose="02020603050405020304" pitchFamily="18" charset="0"/>
              </a:rPr>
              <a:t>MVI </a:t>
            </a:r>
            <a:r>
              <a:rPr lang="pt-BR" sz="2200" dirty="0" smtClean="0">
                <a:latin typeface="Times New Roman" panose="02020603050405020304" pitchFamily="18" charset="0"/>
                <a:cs typeface="Times New Roman" panose="02020603050405020304" pitchFamily="18" charset="0"/>
              </a:rPr>
              <a:t>A,17H</a:t>
            </a:r>
          </a:p>
          <a:p>
            <a:pPr marL="0" indent="0" algn="just" fontAlgn="auto">
              <a:spcAft>
                <a:spcPts val="0"/>
              </a:spcAft>
              <a:buFont typeface="Arial" pitchFamily="34" charset="0"/>
              <a:buNone/>
              <a:defRPr/>
            </a:pPr>
            <a:r>
              <a:rPr lang="pt-BR" sz="2200" dirty="0">
                <a:latin typeface="Times New Roman" panose="02020603050405020304" pitchFamily="18" charset="0"/>
                <a:cs typeface="Times New Roman" panose="02020603050405020304" pitchFamily="18" charset="0"/>
              </a:rPr>
              <a:t>	</a:t>
            </a:r>
            <a:r>
              <a:rPr lang="pt-BR"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LOOP: </a:t>
            </a:r>
            <a:r>
              <a:rPr lang="en-US" sz="2200" dirty="0" smtClean="0">
                <a:latin typeface="Times New Roman" panose="02020603050405020304" pitchFamily="18" charset="0"/>
                <a:cs typeface="Times New Roman" panose="02020603050405020304" pitchFamily="18" charset="0"/>
              </a:rPr>
              <a:t>RAL</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ORA </a:t>
            </a:r>
            <a:r>
              <a:rPr lang="en-US" sz="2200" dirty="0" smtClean="0">
                <a:latin typeface="Times New Roman" panose="02020603050405020304" pitchFamily="18" charset="0"/>
                <a:cs typeface="Times New Roman" panose="02020603050405020304" pitchFamily="18" charset="0"/>
              </a:rPr>
              <a:t>A</a:t>
            </a:r>
          </a:p>
          <a:p>
            <a:pPr marL="0" indent="0" algn="just" fontAlgn="auto">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JNC </a:t>
            </a:r>
            <a:r>
              <a:rPr lang="en-US" sz="2200" dirty="0" smtClean="0">
                <a:latin typeface="Times New Roman" panose="02020603050405020304" pitchFamily="18" charset="0"/>
                <a:cs typeface="Times New Roman" panose="02020603050405020304" pitchFamily="18" charset="0"/>
              </a:rPr>
              <a:t>LOOP</a:t>
            </a:r>
          </a:p>
          <a:p>
            <a:pPr marL="457200" indent="-457200" algn="just" fontAlgn="auto">
              <a:spcAft>
                <a:spcPts val="0"/>
              </a:spcAft>
              <a:buFont typeface="+mj-lt"/>
              <a:buAutoNum type="arabicPeriod" startAt="4"/>
              <a:defRPr/>
            </a:pPr>
            <a:r>
              <a:rPr lang="en-US" sz="2200" dirty="0">
                <a:latin typeface="Times New Roman" panose="02020603050405020304" pitchFamily="18" charset="0"/>
                <a:cs typeface="Times New Roman" panose="02020603050405020304" pitchFamily="18" charset="0"/>
              </a:rPr>
              <a:t>Explain the meaning of the following program</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LXI </a:t>
            </a:r>
            <a:r>
              <a:rPr lang="en-US" sz="2200" dirty="0">
                <a:latin typeface="Times New Roman" panose="02020603050405020304" pitchFamily="18" charset="0"/>
                <a:cs typeface="Times New Roman" panose="02020603050405020304" pitchFamily="18" charset="0"/>
              </a:rPr>
              <a:t>H,0000H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DAD </a:t>
            </a:r>
            <a:r>
              <a:rPr lang="en-US" sz="2200" dirty="0">
                <a:latin typeface="Times New Roman" panose="02020603050405020304" pitchFamily="18" charset="0"/>
                <a:cs typeface="Times New Roman" panose="02020603050405020304" pitchFamily="18" charset="0"/>
              </a:rPr>
              <a:t>SP</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A,H</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OUT </a:t>
            </a:r>
            <a:r>
              <a:rPr lang="en-US" sz="2200" dirty="0">
                <a:latin typeface="Times New Roman" panose="02020603050405020304" pitchFamily="18" charset="0"/>
                <a:cs typeface="Times New Roman" panose="02020603050405020304" pitchFamily="18" charset="0"/>
              </a:rPr>
              <a:t>PORT1</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MOV </a:t>
            </a:r>
            <a:r>
              <a:rPr lang="en-US" sz="2200" dirty="0">
                <a:latin typeface="Times New Roman" panose="02020603050405020304" pitchFamily="18" charset="0"/>
                <a:cs typeface="Times New Roman" panose="02020603050405020304" pitchFamily="18" charset="0"/>
              </a:rPr>
              <a:t>A,L</a:t>
            </a:r>
          </a:p>
          <a:p>
            <a:pPr marL="0" indent="0" algn="just" fontAlgn="auto">
              <a:spcAft>
                <a:spcPts val="0"/>
              </a:spcAft>
              <a:buFont typeface="Arial" pitchFamily="34" charset="0"/>
              <a:buNone/>
              <a:defRPr/>
            </a:pPr>
            <a:r>
              <a:rPr lang="en-US" sz="2200" dirty="0" smtClean="0">
                <a:latin typeface="Times New Roman" panose="02020603050405020304" pitchFamily="18" charset="0"/>
                <a:cs typeface="Times New Roman" panose="02020603050405020304" pitchFamily="18" charset="0"/>
              </a:rPr>
              <a:t>		OUT </a:t>
            </a:r>
            <a:r>
              <a:rPr lang="en-US" sz="2200" dirty="0">
                <a:latin typeface="Times New Roman" panose="02020603050405020304" pitchFamily="18" charset="0"/>
                <a:cs typeface="Times New Roman" panose="02020603050405020304" pitchFamily="18" charset="0"/>
              </a:rPr>
              <a:t>PORT2</a:t>
            </a:r>
            <a:endParaRPr lang="en-IN"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D038AFC-F4AE-4A5B-AC11-04E188A2A190}" type="slidenum">
              <a:rPr lang="en-US"/>
              <a:pPr>
                <a:defRPr/>
              </a:pPr>
              <a:t>76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Weekly Assignment</a:t>
            </a:r>
          </a:p>
        </p:txBody>
      </p:sp>
      <p:pic>
        <p:nvPicPr>
          <p:cNvPr id="8397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78D5A08-BE7B-4FBB-9194-730A81816B9E}" type="datetime1">
              <a:rPr lang="en-US" smtClean="0"/>
              <a:t>1/13/2022</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algn="just" fontAlgn="auto">
              <a:spcAft>
                <a:spcPts val="0"/>
              </a:spcAft>
              <a:defRPr/>
            </a:pPr>
            <a:r>
              <a:rPr lang="en-US" sz="2200" dirty="0" smtClean="0">
                <a:latin typeface="Times New Roman" panose="02020603050405020304" pitchFamily="18" charset="0"/>
                <a:cs typeface="Times New Roman" panose="02020603050405020304" pitchFamily="18" charset="0"/>
              </a:rPr>
              <a:t>Arithmetic instructions of 8085 microprocessor with example is discussed.</a:t>
            </a:r>
            <a:endParaRPr lang="en-US" sz="2200" dirty="0">
              <a:latin typeface="Times New Roman" panose="02020603050405020304" pitchFamily="18" charset="0"/>
              <a:cs typeface="Times New Roman" panose="02020603050405020304" pitchFamily="18" charset="0"/>
            </a:endParaRPr>
          </a:p>
          <a:p>
            <a:pPr marL="0" indent="0" fontAlgn="auto">
              <a:spcAft>
                <a:spcPts val="0"/>
              </a:spcAft>
              <a:buFont typeface="Arial" pitchFamily="34" charset="0"/>
              <a:buNone/>
              <a:defRPr/>
            </a:pPr>
            <a:endParaRPr lang="en-US" sz="2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77D34F5-1892-43C8-8511-E269E8A7F010}" type="slidenum">
              <a:rPr lang="en-US"/>
              <a:pPr>
                <a:defRPr/>
              </a:pPr>
              <a:t>77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Recap</a:t>
            </a:r>
          </a:p>
        </p:txBody>
      </p:sp>
      <p:pic>
        <p:nvPicPr>
          <p:cNvPr id="8499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E300A0D9-D96C-487C-B223-7ABF9111FF36}" type="datetime1">
              <a:rPr lang="en-US" smtClean="0"/>
              <a:t>1/13/2022</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819400" y="6248400"/>
            <a:ext cx="4953000" cy="365125"/>
          </a:xfrm>
        </p:spPr>
        <p:txBody>
          <a:bodyPr/>
          <a:lstStyle/>
          <a:p>
            <a:pPr>
              <a:defRPr/>
            </a:pPr>
            <a:r>
              <a:rPr lang="en-US"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655D919-4AB5-4BF5-B784-9CCEBB49CE20}" type="slidenum">
              <a:rPr lang="en-US"/>
              <a:pPr>
                <a:defRPr/>
              </a:pPr>
              <a:t>78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Logic Operations</a:t>
            </a:r>
            <a:endParaRPr lang="en-US" sz="3200" dirty="0" smtClean="0">
              <a:latin typeface="Times New Roman" panose="02020603050405020304" pitchFamily="18" charset="0"/>
              <a:cs typeface="Times New Roman" panose="02020603050405020304" pitchFamily="18" charset="0"/>
            </a:endParaRPr>
          </a:p>
          <a:p>
            <a:pPr algn="ctr" fontAlgn="auto">
              <a:spcAft>
                <a:spcPts val="0"/>
              </a:spcAft>
              <a:defRPr/>
            </a:pPr>
            <a:endParaRPr lang="en-US" sz="3200" dirty="0">
              <a:latin typeface="Times New Roman" panose="02020603050405020304" pitchFamily="18" charset="0"/>
              <a:cs typeface="Times New Roman" panose="02020603050405020304" pitchFamily="18" charset="0"/>
            </a:endParaRPr>
          </a:p>
        </p:txBody>
      </p:sp>
      <p:pic>
        <p:nvPicPr>
          <p:cNvPr id="8602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graphicFrame>
        <p:nvGraphicFramePr>
          <p:cNvPr id="2" name="Table 1"/>
          <p:cNvGraphicFramePr>
            <a:graphicFrameLocks noGrp="1"/>
          </p:cNvGraphicFramePr>
          <p:nvPr/>
        </p:nvGraphicFramePr>
        <p:xfrm>
          <a:off x="838200" y="1524000"/>
          <a:ext cx="7787537" cy="1524000"/>
        </p:xfrm>
        <a:graphic>
          <a:graphicData uri="http://schemas.openxmlformats.org/drawingml/2006/table">
            <a:tbl>
              <a:tblPr firstRow="1" bandRow="1">
                <a:tableStyleId>{5C22544A-7EE6-4342-B048-85BDC9FD1C3A}</a:tableStyleId>
              </a:tblPr>
              <a:tblGrid>
                <a:gridCol w="2419160">
                  <a:extLst>
                    <a:ext uri="{9D8B030D-6E8A-4147-A177-3AD203B41FA5}"/>
                  </a:extLst>
                </a:gridCol>
                <a:gridCol w="2991040">
                  <a:extLst>
                    <a:ext uri="{9D8B030D-6E8A-4147-A177-3AD203B41FA5}"/>
                  </a:extLst>
                </a:gridCol>
                <a:gridCol w="2377337">
                  <a:extLst>
                    <a:ext uri="{9D8B030D-6E8A-4147-A177-3AD203B41FA5}"/>
                  </a:extLst>
                </a:gridCol>
              </a:tblGrid>
              <a:tr h="370840">
                <a:tc>
                  <a:txBody>
                    <a:bodyPr/>
                    <a:lstStyle/>
                    <a:p>
                      <a:r>
                        <a:rPr lang="en-US" sz="2200" b="1" dirty="0">
                          <a:solidFill>
                            <a:schemeClr val="bg1"/>
                          </a:solidFill>
                          <a:latin typeface="Times New Roman" panose="02020603050405020304" pitchFamily="18" charset="0"/>
                          <a:cs typeface="Times New Roman" panose="02020603050405020304" pitchFamily="18" charset="0"/>
                        </a:rPr>
                        <a:t>Name of the 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Objective of the</a:t>
                      </a:r>
                      <a:r>
                        <a:rPr lang="en-US" sz="2200" b="1" baseline="0" dirty="0">
                          <a:solidFill>
                            <a:schemeClr val="bg1"/>
                          </a:solidFill>
                          <a:latin typeface="Times New Roman" panose="02020603050405020304" pitchFamily="18" charset="0"/>
                          <a:cs typeface="Times New Roman" panose="02020603050405020304" pitchFamily="18" charset="0"/>
                        </a:rPr>
                        <a:t> </a:t>
                      </a:r>
                      <a:r>
                        <a:rPr lang="en-US" sz="2200" b="1" dirty="0">
                          <a:solidFill>
                            <a:schemeClr val="bg1"/>
                          </a:solidFill>
                          <a:latin typeface="Times New Roman" panose="02020603050405020304" pitchFamily="18" charset="0"/>
                          <a:cs typeface="Times New Roman" panose="02020603050405020304" pitchFamily="18" charset="0"/>
                        </a:rPr>
                        <a:t>topic</a:t>
                      </a:r>
                    </a:p>
                  </a:txBody>
                  <a:tcPr/>
                </a:tc>
                <a:tc>
                  <a:txBody>
                    <a:bodyPr/>
                    <a:lstStyle/>
                    <a:p>
                      <a:r>
                        <a:rPr lang="en-US" sz="2200" b="1" dirty="0">
                          <a:solidFill>
                            <a:schemeClr val="bg1"/>
                          </a:solidFill>
                          <a:latin typeface="Times New Roman" panose="02020603050405020304" pitchFamily="18" charset="0"/>
                          <a:cs typeface="Times New Roman" panose="02020603050405020304" pitchFamily="18" charset="0"/>
                        </a:rPr>
                        <a:t>Mapping with CO</a:t>
                      </a:r>
                    </a:p>
                  </a:txBody>
                  <a:tcPr/>
                </a:tc>
                <a:extLst>
                  <a:ext uri="{0D108BD9-81ED-4DB2-BD59-A6C34878D82A}"/>
                </a:extLst>
              </a:tr>
              <a:tr h="370840">
                <a:tc>
                  <a:txBody>
                    <a:bodyPr/>
                    <a:lstStyle/>
                    <a:p>
                      <a:pPr algn="ctr">
                        <a:spcBef>
                          <a:spcPct val="0"/>
                        </a:spcBef>
                        <a:defRPr/>
                      </a:pPr>
                      <a:r>
                        <a:rPr lang="en-US" sz="2400" dirty="0" smtClean="0">
                          <a:latin typeface="Times New Roman" panose="02020603050405020304" pitchFamily="18" charset="0"/>
                          <a:cs typeface="Times New Roman" panose="02020603050405020304" pitchFamily="18" charset="0"/>
                        </a:rPr>
                        <a:t>Logic Operations</a:t>
                      </a:r>
                    </a:p>
                    <a:p>
                      <a:pPr algn="l"/>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2200" b="0" dirty="0">
                          <a:solidFill>
                            <a:schemeClr val="tx1"/>
                          </a:solidFill>
                          <a:latin typeface="Times New Roman" panose="02020603050405020304" pitchFamily="18" charset="0"/>
                          <a:cs typeface="Times New Roman" panose="02020603050405020304" pitchFamily="18" charset="0"/>
                        </a:rPr>
                        <a:t>To</a:t>
                      </a:r>
                      <a:r>
                        <a:rPr lang="en-US" sz="2200" b="0" baseline="0" dirty="0">
                          <a:solidFill>
                            <a:schemeClr val="tx1"/>
                          </a:solidFill>
                          <a:latin typeface="Times New Roman" panose="02020603050405020304" pitchFamily="18" charset="0"/>
                          <a:cs typeface="Times New Roman" panose="02020603050405020304" pitchFamily="18" charset="0"/>
                        </a:rPr>
                        <a:t> </a:t>
                      </a:r>
                      <a:r>
                        <a:rPr lang="en-US" sz="2200" b="0" dirty="0">
                          <a:solidFill>
                            <a:schemeClr val="tx1"/>
                          </a:solidFill>
                          <a:latin typeface="Times New Roman" panose="02020603050405020304" pitchFamily="18" charset="0"/>
                          <a:cs typeface="Times New Roman" panose="02020603050405020304" pitchFamily="18" charset="0"/>
                        </a:rPr>
                        <a:t>understand </a:t>
                      </a:r>
                      <a:r>
                        <a:rPr lang="en-US" sz="2200" b="0" dirty="0" smtClean="0">
                          <a:solidFill>
                            <a:schemeClr val="tx1"/>
                          </a:solidFill>
                          <a:latin typeface="Times New Roman" panose="02020603050405020304" pitchFamily="18" charset="0"/>
                          <a:cs typeface="Times New Roman" panose="02020603050405020304" pitchFamily="18" charset="0"/>
                        </a:rPr>
                        <a:t>logic instructions</a:t>
                      </a:r>
                      <a:r>
                        <a:rPr lang="en-US" sz="2200" b="0" baseline="0" dirty="0" smtClean="0">
                          <a:solidFill>
                            <a:schemeClr val="tx1"/>
                          </a:solidFill>
                          <a:latin typeface="Times New Roman" panose="02020603050405020304" pitchFamily="18" charset="0"/>
                          <a:cs typeface="Times New Roman" panose="02020603050405020304" pitchFamily="18" charset="0"/>
                        </a:rPr>
                        <a:t> of 8085 microprocessor.</a:t>
                      </a:r>
                      <a:endParaRPr lang="en-US" sz="2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US" sz="2200" b="0" dirty="0">
                        <a:solidFill>
                          <a:schemeClr val="tx1"/>
                        </a:solidFill>
                        <a:latin typeface="Times New Roman" panose="02020603050405020304" pitchFamily="18" charset="0"/>
                        <a:cs typeface="Times New Roman" panose="02020603050405020304" pitchFamily="18" charset="0"/>
                      </a:endParaRPr>
                    </a:p>
                    <a:p>
                      <a:pPr algn="ctr"/>
                      <a:r>
                        <a:rPr lang="en-US" sz="2200" b="0" dirty="0" smtClean="0">
                          <a:solidFill>
                            <a:schemeClr val="tx1"/>
                          </a:solidFill>
                          <a:latin typeface="Times New Roman" panose="02020603050405020304" pitchFamily="18" charset="0"/>
                          <a:cs typeface="Times New Roman" panose="02020603050405020304" pitchFamily="18" charset="0"/>
                        </a:rPr>
                        <a:t>CO2</a:t>
                      </a:r>
                      <a:endParaRPr lang="en-US" sz="22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extLst>
              </a:tr>
            </a:tbl>
          </a:graphicData>
        </a:graphic>
      </p:graphicFrame>
      <p:sp>
        <p:nvSpPr>
          <p:cNvPr id="8" name="Date Placeholder 7"/>
          <p:cNvSpPr>
            <a:spLocks noGrp="1"/>
          </p:cNvSpPr>
          <p:nvPr>
            <p:ph type="dt" sz="half" idx="10"/>
          </p:nvPr>
        </p:nvSpPr>
        <p:spPr/>
        <p:txBody>
          <a:bodyPr/>
          <a:lstStyle/>
          <a:p>
            <a:fld id="{34A72797-1B3B-4E44-A3A3-FB64C729F078}" type="datetime1">
              <a:rPr lang="en-US" smtClean="0"/>
              <a:t>1/13/2022</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600" y="1219200"/>
            <a:ext cx="8229600" cy="4525963"/>
          </a:xfrm>
        </p:spPr>
        <p:txBody>
          <a:bodyPr rtlCol="0">
            <a:normAutofit/>
          </a:bodyPr>
          <a:lstStyle/>
          <a:p>
            <a:pPr fontAlgn="auto">
              <a:spcAft>
                <a:spcPts val="0"/>
              </a:spcAft>
              <a:defRPr/>
            </a:pPr>
            <a:r>
              <a:rPr lang="en-US" sz="2200" dirty="0" smtClean="0">
                <a:latin typeface="Times New Roman" panose="02020603050405020304" pitchFamily="18" charset="0"/>
                <a:cs typeface="Times New Roman" panose="02020603050405020304" pitchFamily="18" charset="0"/>
              </a:rPr>
              <a:t>Basic concept of Digital Logic</a:t>
            </a:r>
          </a:p>
          <a:p>
            <a:pPr fontAlgn="auto">
              <a:spcAft>
                <a:spcPts val="0"/>
              </a:spcAft>
              <a:defRPr/>
            </a:pPr>
            <a:r>
              <a:rPr lang="en-US" sz="2200" dirty="0" smtClean="0">
                <a:latin typeface="Times New Roman" panose="02020603050405020304" pitchFamily="18" charset="0"/>
                <a:cs typeface="Times New Roman" panose="02020603050405020304" pitchFamily="18" charset="0"/>
              </a:rPr>
              <a:t>Knowledge of Boolean Algebra</a:t>
            </a:r>
          </a:p>
          <a:p>
            <a:pPr fontAlgn="auto">
              <a:spcAft>
                <a:spcPts val="0"/>
              </a:spcAft>
              <a:defRPr/>
            </a:pPr>
            <a:r>
              <a:rPr lang="en-US" sz="2200" dirty="0" smtClean="0">
                <a:latin typeface="Times New Roman" panose="02020603050405020304" pitchFamily="18" charset="0"/>
                <a:cs typeface="Times New Roman" panose="02020603050405020304" pitchFamily="18" charset="0"/>
              </a:rPr>
              <a:t>Register set of 8085 microprocessor</a:t>
            </a:r>
            <a:r>
              <a:rPr lang="en-US" sz="2400" dirty="0" smtClean="0">
                <a:latin typeface="Times New Roman" panose="02020603050405020304" pitchFamily="18" charset="0"/>
                <a:cs typeface="Times New Roman" panose="02020603050405020304" pitchFamily="18" charset="0"/>
              </a:rPr>
              <a:t>.</a:t>
            </a:r>
          </a:p>
          <a:p>
            <a:pPr marL="0" indent="0" fontAlgn="auto">
              <a:spcAft>
                <a:spcPts val="0"/>
              </a:spcAft>
              <a:buFont typeface="Arial" pitchFamily="34" charset="0"/>
              <a:buNone/>
              <a:defRPr/>
            </a:pPr>
            <a:endParaRPr lang="en-US" sz="2200" dirty="0" smtClean="0"/>
          </a:p>
          <a:p>
            <a:pPr fontAlgn="auto">
              <a:spcAft>
                <a:spcPts val="0"/>
              </a:spcAft>
              <a:defRPr/>
            </a:pP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9546F8E3-F946-4C4A-9AEB-24EC1D75318E}" type="slidenum">
              <a:rPr lang="en-US"/>
              <a:pPr>
                <a:defRPr/>
              </a:pPr>
              <a:t>79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Prerequisite</a:t>
            </a:r>
          </a:p>
        </p:txBody>
      </p:sp>
      <p:pic>
        <p:nvPicPr>
          <p:cNvPr id="8704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917FE21-3399-45B4-AFB9-02CFAE420B8E}" type="datetime1">
              <a:rPr lang="en-US" smtClean="0"/>
              <a:t>1/13/2022</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A015EFC4-B876-439D-AE83-87BC761E1F2C}" type="datetime1">
              <a:rPr lang="en-US" smtClean="0"/>
              <a:t>1/13/2022</a:t>
            </a:fld>
            <a:endParaRPr lang="en-US"/>
          </a:p>
        </p:txBody>
      </p:sp>
      <p:sp>
        <p:nvSpPr>
          <p:cNvPr id="10243" name="Slide Number Placeholder 6"/>
          <p:cNvSpPr>
            <a:spLocks noGrp="1" noChangeArrowheads="1"/>
          </p:cNvSpPr>
          <p:nvPr>
            <p:ph type="sldNum" sz="quarter" idx="12"/>
          </p:nvPr>
        </p:nvSpPr>
        <p:spPr bwMode="auto">
          <a:ln>
            <a:miter lim="800000"/>
            <a:headEnd/>
            <a:tailEnd/>
          </a:ln>
        </p:spPr>
        <p:txBody>
          <a:bodyPr/>
          <a:lstStyle/>
          <a:p>
            <a:pPr>
              <a:defRPr/>
            </a:pPr>
            <a:fld id="{652B5BA9-A455-4CFE-9AE9-0CE8CF7E692D}" type="slidenum">
              <a:rPr lang="en-US" altLang="en-US"/>
              <a:pPr>
                <a:defRPr/>
              </a:pPr>
              <a:t>8</a:t>
            </a:fld>
            <a:endParaRPr lang="en-US" alt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Outcomes</a:t>
            </a:r>
          </a:p>
        </p:txBody>
      </p:sp>
      <p:pic>
        <p:nvPicPr>
          <p:cNvPr id="11269" name="Picture 2" descr="E:\NIET\Project\xLogo11.png.pagespeed.ic.pydHLuCQEZ.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a:xfrm>
            <a:off x="304800" y="990600"/>
            <a:ext cx="8305800" cy="1938338"/>
          </a:xfrm>
          <a:prstGeom prst="rect">
            <a:avLst/>
          </a:prstGeom>
        </p:spPr>
        <p:txBody>
          <a:bodyPr>
            <a:spAutoFit/>
          </a:bodyPr>
          <a:lstStyle/>
          <a:p>
            <a:pPr marL="341280" indent="-340920" algn="just">
              <a:buClr>
                <a:srgbClr val="000000"/>
              </a:buClr>
              <a:buFont typeface="Arial"/>
              <a:buChar char="•"/>
              <a:defRPr/>
            </a:pPr>
            <a:r>
              <a:rPr lang="en-US" sz="2000" b="1" spc="-1" dirty="0">
                <a:solidFill>
                  <a:srgbClr val="000000"/>
                </a:solidFill>
                <a:latin typeface="Times New Roman" pitchFamily="18" charset="0"/>
                <a:cs typeface="Times New Roman" pitchFamily="18" charset="0"/>
              </a:rPr>
              <a:t>Program Outcomes</a:t>
            </a:r>
            <a:r>
              <a:rPr lang="en-US" sz="2000" spc="-1" dirty="0">
                <a:solidFill>
                  <a:srgbClr val="000000"/>
                </a:solidFill>
                <a:latin typeface="Times New Roman" pitchFamily="18" charset="0"/>
                <a:cs typeface="Times New Roman" pitchFamily="18" charset="0"/>
              </a:rPr>
              <a:t> are narrow statements that describe what the students are expected to know and would be able to do upon the graduation. </a:t>
            </a:r>
            <a:endParaRPr lang="en-US" sz="2000" spc="-1" dirty="0">
              <a:latin typeface="Times New Roman" pitchFamily="18" charset="0"/>
              <a:cs typeface="Times New Roman" pitchFamily="18" charset="0"/>
            </a:endParaRPr>
          </a:p>
          <a:p>
            <a:pPr algn="just">
              <a:defRPr/>
            </a:pPr>
            <a:endParaRPr lang="en-US" sz="2000" spc="-1" dirty="0">
              <a:latin typeface="Times New Roman" pitchFamily="18" charset="0"/>
              <a:cs typeface="Times New Roman" pitchFamily="18" charset="0"/>
            </a:endParaRPr>
          </a:p>
          <a:p>
            <a:pPr marL="341280" indent="-340920" algn="just">
              <a:buClr>
                <a:srgbClr val="000000"/>
              </a:buClr>
              <a:buFont typeface="Arial"/>
              <a:buChar char="•"/>
              <a:defRPr/>
            </a:pPr>
            <a:r>
              <a:rPr lang="en-US" sz="2000" spc="-1" dirty="0">
                <a:solidFill>
                  <a:srgbClr val="000000"/>
                </a:solidFill>
                <a:latin typeface="Times New Roman" pitchFamily="18" charset="0"/>
                <a:cs typeface="Times New Roman" pitchFamily="18" charset="0"/>
              </a:rPr>
              <a:t>These relate to the skills, knowledge, and behavior that students acquire through the programmed.</a:t>
            </a:r>
          </a:p>
          <a:p>
            <a:pPr marL="341280" indent="-340920" algn="just">
              <a:buClr>
                <a:srgbClr val="000000"/>
              </a:buClr>
              <a:buFont typeface="Arial"/>
              <a:buChar char="•"/>
              <a:defRPr/>
            </a:pPr>
            <a:endParaRPr lang="en-US" sz="2000" spc="-1" dirty="0">
              <a:latin typeface="Times New Roman" pitchFamily="18" charset="0"/>
              <a:cs typeface="Times New Roman" pitchFamily="18" charset="0"/>
            </a:endParaRPr>
          </a:p>
        </p:txBody>
      </p:sp>
      <p:sp>
        <p:nvSpPr>
          <p:cNvPr id="10" name="Rectangle 9"/>
          <p:cNvSpPr/>
          <p:nvPr/>
        </p:nvSpPr>
        <p:spPr>
          <a:xfrm>
            <a:off x="381000" y="2895600"/>
            <a:ext cx="4572000" cy="2862263"/>
          </a:xfrm>
          <a:prstGeom prst="rect">
            <a:avLst/>
          </a:prstGeom>
        </p:spPr>
        <p:txBody>
          <a:bodyPr>
            <a:spAutoFit/>
          </a:bodyPr>
          <a:lstStyle/>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Engineering knowledge</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Problem analysis</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Design/development of solutions</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Conduct investigations of complex problems</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Modern tool usage</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The engineer and society</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Environment and sustainability</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Times New Roman" pitchFamily="18" charset="0"/>
                <a:cs typeface="Times New Roman" pitchFamily="18" charset="0"/>
              </a:rPr>
              <a:t>Ethics</a:t>
            </a:r>
            <a:endParaRPr lang="en-US" sz="2000" spc="-1" dirty="0">
              <a:latin typeface="Times New Roman" pitchFamily="18" charset="0"/>
              <a:cs typeface="Times New Roman" pitchFamily="18" charset="0"/>
            </a:endParaRPr>
          </a:p>
        </p:txBody>
      </p:sp>
      <p:sp>
        <p:nvSpPr>
          <p:cNvPr id="11" name="CustomShape 3"/>
          <p:cNvSpPr/>
          <p:nvPr/>
        </p:nvSpPr>
        <p:spPr>
          <a:xfrm>
            <a:off x="5105400" y="2895600"/>
            <a:ext cx="3505200" cy="193675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560" indent="-457200" algn="just">
              <a:buClr>
                <a:srgbClr val="000000"/>
              </a:buClr>
              <a:buFontTx/>
              <a:buAutoNum type="arabicPeriod" startAt="9"/>
              <a:defRPr/>
            </a:pPr>
            <a:r>
              <a:rPr lang="en-US" sz="2000" spc="-1" dirty="0">
                <a:solidFill>
                  <a:srgbClr val="000000"/>
                </a:solidFill>
                <a:latin typeface="Times New Roman" pitchFamily="18" charset="0"/>
                <a:cs typeface="Times New Roman" pitchFamily="18" charset="0"/>
              </a:rPr>
              <a:t>Individual and team work</a:t>
            </a:r>
            <a:endParaRPr lang="en-US" sz="20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000" spc="-1" dirty="0">
                <a:solidFill>
                  <a:srgbClr val="000000"/>
                </a:solidFill>
                <a:latin typeface="Times New Roman" pitchFamily="18" charset="0"/>
                <a:cs typeface="Times New Roman" pitchFamily="18" charset="0"/>
              </a:rPr>
              <a:t>Communication</a:t>
            </a:r>
            <a:endParaRPr lang="en-US" sz="20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000" spc="-1" dirty="0">
                <a:solidFill>
                  <a:srgbClr val="000000"/>
                </a:solidFill>
                <a:latin typeface="Times New Roman" pitchFamily="18" charset="0"/>
                <a:cs typeface="Times New Roman" pitchFamily="18" charset="0"/>
              </a:rPr>
              <a:t>Project management and finance</a:t>
            </a:r>
            <a:endParaRPr lang="en-US" sz="2000" spc="-1" dirty="0">
              <a:latin typeface="Times New Roman" pitchFamily="18" charset="0"/>
              <a:cs typeface="Times New Roman" pitchFamily="18" charset="0"/>
            </a:endParaRPr>
          </a:p>
          <a:p>
            <a:pPr marL="457560" indent="-457200" algn="just">
              <a:buClr>
                <a:srgbClr val="000000"/>
              </a:buClr>
              <a:buFontTx/>
              <a:buAutoNum type="arabicPeriod" startAt="9"/>
              <a:defRPr/>
            </a:pPr>
            <a:r>
              <a:rPr lang="en-US" sz="2000" spc="-1" dirty="0">
                <a:solidFill>
                  <a:srgbClr val="000000"/>
                </a:solidFill>
                <a:latin typeface="Times New Roman" pitchFamily="18" charset="0"/>
                <a:cs typeface="Times New Roman" pitchFamily="18" charset="0"/>
              </a:rPr>
              <a:t>Life-long learning</a:t>
            </a:r>
            <a:endParaRPr lang="en-US" sz="2000" spc="-1" dirty="0">
              <a:latin typeface="Times New Roman" pitchFamily="18" charset="0"/>
              <a:cs typeface="Times New Roman" pitchFamily="18" charset="0"/>
            </a:endParaRPr>
          </a:p>
          <a:p>
            <a:pPr marL="457200" indent="-456840" algn="just">
              <a:buClr>
                <a:srgbClr val="000000"/>
              </a:buClr>
              <a:buFont typeface="Calibri"/>
              <a:buAutoNum type="arabicPeriod"/>
              <a:defRPr/>
            </a:pPr>
            <a:endParaRPr lang="en-US" sz="2000" spc="-1" dirty="0">
              <a:latin typeface="Times New Roman" pitchFamily="18" charset="0"/>
              <a:cs typeface="Times New Roman" pitchFamily="18" charset="0"/>
            </a:endParaRPr>
          </a:p>
        </p:txBody>
      </p:sp>
      <p:pic>
        <p:nvPicPr>
          <p:cNvPr id="12" name="Picture 8" descr="Untitled.png"/>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Footer Placeholder 9">
            <a:extLst>
              <a:ext uri="{FF2B5EF4-FFF2-40B4-BE49-F238E27FC236}">
                <a16:creationId xmlns="" xmlns:a16="http://schemas.microsoft.com/office/drawing/2014/main" id="{E3B60F86-3B87-45F8-BF16-60AB6A09D31A}"/>
              </a:ext>
            </a:extLst>
          </p:cNvPr>
          <p:cNvSpPr>
            <a:spLocks noGrp="1"/>
          </p:cNvSpPr>
          <p:nvPr>
            <p:ph type="ftr" sz="quarter" idx="11"/>
          </p:nvPr>
        </p:nvSpPr>
        <p:spPr>
          <a:xfrm>
            <a:off x="2514600" y="6356350"/>
            <a:ext cx="5029200" cy="365125"/>
          </a:xfrm>
        </p:spPr>
        <p:txBody>
          <a:bodyPr/>
          <a:lstStyle/>
          <a:p>
            <a:r>
              <a:rPr lang="en-US" smtClean="0"/>
              <a:t>KANIKA              Microprocessor                  UNIT- 2</a:t>
            </a:r>
            <a:endParaRPr lang="en-US" dirty="0"/>
          </a:p>
        </p:txBody>
      </p:sp>
    </p:spTree>
    <p:extLst>
      <p:ext uri="{BB962C8B-B14F-4D97-AF65-F5344CB8AC3E}">
        <p14:creationId xmlns="" xmlns:p14="http://schemas.microsoft.com/office/powerpoint/2010/main" val="2117352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783AD2F-9D04-40A8-8DD6-62375043A8A4}" type="slidenum">
              <a:rPr lang="en-US"/>
              <a:pPr>
                <a:defRPr/>
              </a:pPr>
              <a:t>80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8806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88071" name="Rectangle 1"/>
          <p:cNvSpPr>
            <a:spLocks noChangeArrowheads="1"/>
          </p:cNvSpPr>
          <p:nvPr/>
        </p:nvSpPr>
        <p:spPr bwMode="auto">
          <a:xfrm>
            <a:off x="609600" y="1487488"/>
            <a:ext cx="7848600" cy="4216400"/>
          </a:xfrm>
          <a:prstGeom prst="rect">
            <a:avLst/>
          </a:prstGeom>
          <a:noFill/>
          <a:ln w="9525">
            <a:noFill/>
            <a:miter lim="800000"/>
            <a:headEnd/>
            <a:tailEnd/>
          </a:ln>
        </p:spPr>
        <p:txBody>
          <a:bodyPr>
            <a:spAutoFit/>
          </a:bodyPr>
          <a:lstStyle/>
          <a:p>
            <a:pPr marL="342900" indent="-342900" algn="just">
              <a:spcAft>
                <a:spcPts val="1200"/>
              </a:spcAft>
              <a:buFont typeface="Arial" pitchFamily="34" charset="0"/>
              <a:buChar char="•"/>
            </a:pPr>
            <a:r>
              <a:rPr lang="en-US" sz="2200">
                <a:latin typeface="Times New Roman" pitchFamily="18" charset="0"/>
                <a:cs typeface="Times New Roman" pitchFamily="18" charset="0"/>
              </a:rPr>
              <a:t>These instructions perform logical operations on data stored in registers, memory and status flags.</a:t>
            </a:r>
          </a:p>
          <a:p>
            <a:pPr marL="342900" indent="-342900" algn="just">
              <a:spcAft>
                <a:spcPts val="1200"/>
              </a:spcAft>
              <a:buFont typeface="Arial" pitchFamily="34" charset="0"/>
              <a:buChar char="•"/>
            </a:pPr>
            <a:r>
              <a:rPr lang="en-US" sz="2200">
                <a:latin typeface="Times New Roman" pitchFamily="18" charset="0"/>
                <a:cs typeface="Times New Roman" pitchFamily="18" charset="0"/>
              </a:rPr>
              <a:t>The logical operations are:</a:t>
            </a:r>
          </a:p>
          <a:p>
            <a:pPr marL="800100" lvl="1" indent="-342900" algn="just">
              <a:spcAft>
                <a:spcPts val="1200"/>
              </a:spcAft>
              <a:buFont typeface="Arial" pitchFamily="34" charset="0"/>
              <a:buChar char="•"/>
            </a:pPr>
            <a:r>
              <a:rPr lang="en-US" sz="2200">
                <a:latin typeface="Times New Roman" pitchFamily="18" charset="0"/>
                <a:cs typeface="Times New Roman" pitchFamily="18" charset="0"/>
              </a:rPr>
              <a:t>AND</a:t>
            </a:r>
          </a:p>
          <a:p>
            <a:pPr marL="800100" lvl="1" indent="-342900" algn="just">
              <a:spcAft>
                <a:spcPts val="1200"/>
              </a:spcAft>
              <a:buFont typeface="Arial" pitchFamily="34" charset="0"/>
              <a:buChar char="•"/>
            </a:pPr>
            <a:r>
              <a:rPr lang="en-US" sz="2200">
                <a:latin typeface="Times New Roman" pitchFamily="18" charset="0"/>
                <a:cs typeface="Times New Roman" pitchFamily="18" charset="0"/>
              </a:rPr>
              <a:t>OR</a:t>
            </a:r>
          </a:p>
          <a:p>
            <a:pPr marL="800100" lvl="1" indent="-342900" algn="just">
              <a:spcAft>
                <a:spcPts val="1200"/>
              </a:spcAft>
              <a:buFont typeface="Arial" pitchFamily="34" charset="0"/>
              <a:buChar char="•"/>
            </a:pPr>
            <a:r>
              <a:rPr lang="en-US" sz="2200">
                <a:latin typeface="Times New Roman" pitchFamily="18" charset="0"/>
                <a:cs typeface="Times New Roman" pitchFamily="18" charset="0"/>
              </a:rPr>
              <a:t>XOR</a:t>
            </a:r>
          </a:p>
          <a:p>
            <a:pPr marL="800100" lvl="1" indent="-342900" algn="just">
              <a:spcAft>
                <a:spcPts val="1200"/>
              </a:spcAft>
              <a:buFont typeface="Arial" pitchFamily="34" charset="0"/>
              <a:buChar char="•"/>
            </a:pPr>
            <a:r>
              <a:rPr lang="en-US" sz="2200">
                <a:latin typeface="Times New Roman" pitchFamily="18" charset="0"/>
                <a:cs typeface="Times New Roman" pitchFamily="18" charset="0"/>
              </a:rPr>
              <a:t>Rotate</a:t>
            </a:r>
          </a:p>
          <a:p>
            <a:pPr marL="800100" lvl="1" indent="-342900" algn="just">
              <a:spcAft>
                <a:spcPts val="1200"/>
              </a:spcAft>
              <a:buFont typeface="Arial" pitchFamily="34" charset="0"/>
              <a:buChar char="•"/>
            </a:pPr>
            <a:r>
              <a:rPr lang="en-US" sz="2200">
                <a:latin typeface="Times New Roman" pitchFamily="18" charset="0"/>
                <a:cs typeface="Times New Roman" pitchFamily="18" charset="0"/>
              </a:rPr>
              <a:t>Compare</a:t>
            </a:r>
          </a:p>
          <a:p>
            <a:pPr marL="800100" lvl="1" indent="-342900" algn="just">
              <a:spcAft>
                <a:spcPts val="1200"/>
              </a:spcAft>
              <a:buFont typeface="Arial" pitchFamily="34" charset="0"/>
              <a:buChar char="•"/>
            </a:pPr>
            <a:r>
              <a:rPr lang="en-US" sz="2200">
                <a:latin typeface="Times New Roman" pitchFamily="18" charset="0"/>
                <a:cs typeface="Times New Roman" pitchFamily="18" charset="0"/>
              </a:rPr>
              <a:t>Complement</a:t>
            </a:r>
          </a:p>
        </p:txBody>
      </p:sp>
      <p:sp>
        <p:nvSpPr>
          <p:cNvPr id="8" name="Date Placeholder 7"/>
          <p:cNvSpPr>
            <a:spLocks noGrp="1"/>
          </p:cNvSpPr>
          <p:nvPr>
            <p:ph type="dt" sz="half" idx="10"/>
          </p:nvPr>
        </p:nvSpPr>
        <p:spPr/>
        <p:txBody>
          <a:bodyPr/>
          <a:lstStyle/>
          <a:p>
            <a:fld id="{38908B06-4684-45B6-A62E-37F4F24F32A2}" type="datetime1">
              <a:rPr lang="en-US" smtClean="0"/>
              <a:t>1/13/2022</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2F012554-5228-48D5-B9D5-D2324908044E}" type="slidenum">
              <a:rPr lang="en-US"/>
              <a:pPr>
                <a:defRPr/>
              </a:pPr>
              <a:t>81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8909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609600" y="906463"/>
            <a:ext cx="2306638"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AND, OR, XOR</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9600" y="1487488"/>
            <a:ext cx="7848600" cy="3230562"/>
          </a:xfrm>
          <a:prstGeom prst="rect">
            <a:avLst/>
          </a:prstGeom>
        </p:spPr>
        <p:txBody>
          <a:bodyPr>
            <a:spAutoFit/>
          </a:bodyPr>
          <a:lstStyle/>
          <a:p>
            <a:pPr marL="342900"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Any 8-bit data, or the contents of register, or memory location can logically have</a:t>
            </a:r>
          </a:p>
          <a:p>
            <a:pPr marL="800100" lvl="1"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AND operation</a:t>
            </a:r>
          </a:p>
          <a:p>
            <a:pPr marL="800100" lvl="1"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OR operation</a:t>
            </a:r>
          </a:p>
          <a:p>
            <a:pPr marL="800100" lvl="1"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XOR operation</a:t>
            </a:r>
          </a:p>
          <a:p>
            <a:pPr algn="just" fontAlgn="auto">
              <a:spcBef>
                <a:spcPts val="0"/>
              </a:spcBef>
              <a:spcAft>
                <a:spcPts val="1200"/>
              </a:spcAft>
              <a:defRPr/>
            </a:pPr>
            <a:r>
              <a:rPr lang="en-US" sz="2200" dirty="0">
                <a:latin typeface="Times New Roman" panose="02020603050405020304" pitchFamily="18" charset="0"/>
                <a:cs typeface="Times New Roman" panose="02020603050405020304" pitchFamily="18" charset="0"/>
              </a:rPr>
              <a:t>	with the contents of accumulator.</a:t>
            </a:r>
          </a:p>
          <a:p>
            <a:pPr marL="342900"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The result is stored in accumulator.</a:t>
            </a:r>
          </a:p>
        </p:txBody>
      </p:sp>
      <p:sp>
        <p:nvSpPr>
          <p:cNvPr id="8" name="Date Placeholder 7"/>
          <p:cNvSpPr>
            <a:spLocks noGrp="1"/>
          </p:cNvSpPr>
          <p:nvPr>
            <p:ph type="dt" sz="half" idx="10"/>
          </p:nvPr>
        </p:nvSpPr>
        <p:spPr/>
        <p:txBody>
          <a:bodyPr/>
          <a:lstStyle/>
          <a:p>
            <a:fld id="{C922D54C-30F5-4996-B09F-33BAF8815D58}" type="datetime1">
              <a:rPr lang="en-US" smtClean="0"/>
              <a:t>1/13/2022</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A7CEBCD-D029-4585-9D77-D330B8CAEA1E}" type="slidenum">
              <a:rPr lang="en-US"/>
              <a:pPr>
                <a:defRPr/>
              </a:pPr>
              <a:t>82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011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2000" y="896938"/>
            <a:ext cx="1055688"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Rotate</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90119" name="Rectangle 1"/>
          <p:cNvSpPr>
            <a:spLocks noChangeArrowheads="1"/>
          </p:cNvSpPr>
          <p:nvPr/>
        </p:nvSpPr>
        <p:spPr bwMode="auto">
          <a:xfrm>
            <a:off x="609600" y="1487488"/>
            <a:ext cx="7848600" cy="768350"/>
          </a:xfrm>
          <a:prstGeom prst="rect">
            <a:avLst/>
          </a:prstGeom>
          <a:noFill/>
          <a:ln w="9525">
            <a:noFill/>
            <a:miter lim="800000"/>
            <a:headEnd/>
            <a:tailEnd/>
          </a:ln>
        </p:spPr>
        <p:txBody>
          <a:bodyPr>
            <a:spAutoFit/>
          </a:bodyPr>
          <a:lstStyle/>
          <a:p>
            <a:pPr marL="342900" indent="-342900" algn="just">
              <a:spcAft>
                <a:spcPts val="1200"/>
              </a:spcAft>
              <a:buFont typeface="Arial" pitchFamily="34" charset="0"/>
              <a:buChar char="•"/>
            </a:pPr>
            <a:r>
              <a:rPr lang="en-US" sz="2200">
                <a:latin typeface="Times New Roman" pitchFamily="18" charset="0"/>
                <a:cs typeface="Times New Roman" pitchFamily="18" charset="0"/>
              </a:rPr>
              <a:t>Each bit in the accumulator can be shifted either left or right to the next position.</a:t>
            </a:r>
          </a:p>
        </p:txBody>
      </p:sp>
      <p:sp>
        <p:nvSpPr>
          <p:cNvPr id="8" name="Date Placeholder 7"/>
          <p:cNvSpPr>
            <a:spLocks noGrp="1"/>
          </p:cNvSpPr>
          <p:nvPr>
            <p:ph type="dt" sz="half" idx="10"/>
          </p:nvPr>
        </p:nvSpPr>
        <p:spPr/>
        <p:txBody>
          <a:bodyPr/>
          <a:lstStyle/>
          <a:p>
            <a:fld id="{4A4D9209-E939-4E98-B575-8E88BB9B280C}" type="datetime1">
              <a:rPr lang="en-US" smtClean="0"/>
              <a:t>1/13/2022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5819BB5C-146C-4199-A82B-953DAF21E0F7}" type="slidenum">
              <a:rPr lang="en-US"/>
              <a:pPr>
                <a:defRPr/>
              </a:pPr>
              <a:t>83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114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2000" y="896938"/>
            <a:ext cx="1409700"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Compare</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609600" y="1487488"/>
            <a:ext cx="7848600" cy="3230562"/>
          </a:xfrm>
          <a:prstGeom prst="rect">
            <a:avLst/>
          </a:prstGeom>
        </p:spPr>
        <p:txBody>
          <a:bodyPr>
            <a:spAutoFit/>
          </a:bodyPr>
          <a:lstStyle/>
          <a:p>
            <a:pPr marL="342900"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Any 8-bit data, or the contents of register, or memory location can be compares for:</a:t>
            </a:r>
          </a:p>
          <a:p>
            <a:pPr marL="800100" lvl="1"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Equality</a:t>
            </a:r>
          </a:p>
          <a:p>
            <a:pPr marL="800100" lvl="1"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Greater Than</a:t>
            </a:r>
          </a:p>
          <a:p>
            <a:pPr marL="800100" lvl="1"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Less Than</a:t>
            </a:r>
          </a:p>
          <a:p>
            <a:pPr algn="just" fontAlgn="auto">
              <a:spcBef>
                <a:spcPts val="0"/>
              </a:spcBef>
              <a:spcAft>
                <a:spcPts val="1200"/>
              </a:spcAft>
              <a:defRPr/>
            </a:pPr>
            <a:r>
              <a:rPr lang="en-US" sz="2200" dirty="0">
                <a:latin typeface="Times New Roman" panose="02020603050405020304" pitchFamily="18" charset="0"/>
                <a:cs typeface="Times New Roman" panose="02020603050405020304" pitchFamily="18" charset="0"/>
              </a:rPr>
              <a:t>	with the contents of accumulator.</a:t>
            </a:r>
          </a:p>
          <a:p>
            <a:pPr marL="342900" indent="-342900" algn="just" fontAlgn="auto">
              <a:spcBef>
                <a:spcPts val="0"/>
              </a:spcBef>
              <a:spcAft>
                <a:spcPts val="1200"/>
              </a:spcAft>
              <a:buFont typeface="Arial" panose="020B0604020202020204" pitchFamily="34" charset="0"/>
              <a:buChar char="•"/>
              <a:defRPr/>
            </a:pPr>
            <a:r>
              <a:rPr lang="en-US" sz="2200" dirty="0">
                <a:latin typeface="Times New Roman" panose="02020603050405020304" pitchFamily="18" charset="0"/>
                <a:cs typeface="Times New Roman" panose="02020603050405020304" pitchFamily="18" charset="0"/>
              </a:rPr>
              <a:t>The result is reflected in status flags.</a:t>
            </a:r>
          </a:p>
        </p:txBody>
      </p:sp>
      <p:sp>
        <p:nvSpPr>
          <p:cNvPr id="8" name="Date Placeholder 7"/>
          <p:cNvSpPr>
            <a:spLocks noGrp="1"/>
          </p:cNvSpPr>
          <p:nvPr>
            <p:ph type="dt" sz="half" idx="10"/>
          </p:nvPr>
        </p:nvSpPr>
        <p:spPr/>
        <p:txBody>
          <a:bodyPr/>
          <a:lstStyle/>
          <a:p>
            <a:fld id="{6428B4D2-DCE4-4267-BE8A-E33572C5282C}" type="datetime1">
              <a:rPr lang="en-US" smtClean="0"/>
              <a:t>1/13/2022</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3D738F3-5FB1-4A85-913A-E93D5B5DC5B9}" type="slidenum">
              <a:rPr lang="en-US"/>
              <a:pPr>
                <a:defRPr/>
              </a:pPr>
              <a:t>84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216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762000" y="896938"/>
            <a:ext cx="1876425" cy="461962"/>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Complement</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92167" name="Rectangle 1"/>
          <p:cNvSpPr>
            <a:spLocks noChangeArrowheads="1"/>
          </p:cNvSpPr>
          <p:nvPr/>
        </p:nvSpPr>
        <p:spPr bwMode="auto">
          <a:xfrm>
            <a:off x="609600" y="1631950"/>
            <a:ext cx="7848600" cy="923925"/>
          </a:xfrm>
          <a:prstGeom prst="rect">
            <a:avLst/>
          </a:prstGeom>
          <a:noFill/>
          <a:ln w="9525">
            <a:noFill/>
            <a:miter lim="800000"/>
            <a:headEnd/>
            <a:tailEnd/>
          </a:ln>
        </p:spPr>
        <p:txBody>
          <a:bodyPr>
            <a:spAutoFit/>
          </a:bodyPr>
          <a:lstStyle/>
          <a:p>
            <a:pPr marL="342900" indent="-342900" algn="just">
              <a:spcAft>
                <a:spcPts val="1200"/>
              </a:spcAft>
              <a:buFont typeface="Arial" pitchFamily="34" charset="0"/>
              <a:buChar char="•"/>
            </a:pPr>
            <a:r>
              <a:rPr lang="en-US" sz="2200">
                <a:latin typeface="Times New Roman" pitchFamily="18" charset="0"/>
                <a:cs typeface="Times New Roman" pitchFamily="18" charset="0"/>
              </a:rPr>
              <a:t>The contents of accumulator can be complemented.</a:t>
            </a:r>
          </a:p>
          <a:p>
            <a:pPr marL="342900" indent="-342900" algn="just">
              <a:spcAft>
                <a:spcPts val="1200"/>
              </a:spcAft>
              <a:buFont typeface="Arial" pitchFamily="34" charset="0"/>
              <a:buChar char="•"/>
            </a:pPr>
            <a:r>
              <a:rPr lang="en-US" sz="2200">
                <a:latin typeface="Times New Roman" pitchFamily="18" charset="0"/>
                <a:cs typeface="Times New Roman" pitchFamily="18" charset="0"/>
              </a:rPr>
              <a:t>Each 0 is replaced by 1 and each 1 is replaced by 0.</a:t>
            </a:r>
          </a:p>
        </p:txBody>
      </p:sp>
      <p:sp>
        <p:nvSpPr>
          <p:cNvPr id="8" name="Date Placeholder 7"/>
          <p:cNvSpPr>
            <a:spLocks noGrp="1"/>
          </p:cNvSpPr>
          <p:nvPr>
            <p:ph type="dt" sz="half" idx="10"/>
          </p:nvPr>
        </p:nvSpPr>
        <p:spPr/>
        <p:txBody>
          <a:bodyPr/>
          <a:lstStyle/>
          <a:p>
            <a:fld id="{2F757732-3343-4D1A-A2D8-08FD22FE24C7}" type="datetime1">
              <a:rPr lang="en-US" smtClean="0"/>
              <a:t>1/13/2022</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167D90D-0CF8-4FF7-8E3A-68652DE07E02}" type="slidenum">
              <a:rPr lang="en-US"/>
              <a:pPr>
                <a:defRPr/>
              </a:pPr>
              <a:t>85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318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68313" y="646113"/>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139825"/>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err="1"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ANA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p>
                  </a:txBody>
                  <a:tcPr marT="45734" marB="45734"/>
                </a:tc>
                <a:tc>
                  <a:txBody>
                    <a:bodyPr/>
                    <a:lstStyle/>
                    <a:p>
                      <a:r>
                        <a:rPr kumimoji="0" lang="en-US" sz="2200" kern="1200" dirty="0" smtClean="0">
                          <a:solidFill>
                            <a:schemeClr val="dk1"/>
                          </a:solidFill>
                          <a:effectLst/>
                          <a:latin typeface="Times New Roman" panose="02020603050405020304" pitchFamily="18" charset="0"/>
                          <a:ea typeface="+mn-ea"/>
                          <a:cs typeface="Times New Roman" panose="02020603050405020304" pitchFamily="18" charset="0"/>
                        </a:rPr>
                        <a:t>Logical AND register or memory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3205" name="Content Placeholder 2"/>
          <p:cNvSpPr txBox="1">
            <a:spLocks/>
          </p:cNvSpPr>
          <p:nvPr/>
        </p:nvSpPr>
        <p:spPr bwMode="auto">
          <a:xfrm>
            <a:off x="304800" y="2362200"/>
            <a:ext cx="8686800" cy="3352800"/>
          </a:xfrm>
          <a:prstGeom prst="rect">
            <a:avLst/>
          </a:prstGeom>
          <a:noFill/>
          <a:ln w="9525">
            <a:noFill/>
            <a:miter lim="800000"/>
            <a:headEnd/>
            <a:tailEnd/>
          </a:ln>
        </p:spPr>
        <p:txBody>
          <a:bodyPr/>
          <a:lstStyle/>
          <a:p>
            <a:pPr marL="273050" indent="-273050" algn="just">
              <a:lnSpc>
                <a:spcPct val="110000"/>
              </a:lnSpc>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the accumulator are logically ANDed with the contents of register or memory.</a:t>
            </a:r>
          </a:p>
          <a:p>
            <a:pPr marL="273050" indent="-273050" algn="just">
              <a:lnSpc>
                <a:spcPct val="110000"/>
              </a:lnSpc>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placed in the accumulator.</a:t>
            </a:r>
          </a:p>
          <a:p>
            <a:pPr marL="273050" indent="-273050" algn="just">
              <a:lnSpc>
                <a:spcPct val="110000"/>
              </a:lnSpc>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If the operand is a memory location, its address is specified by the contents of H-L pair.</a:t>
            </a:r>
          </a:p>
          <a:p>
            <a:pPr marL="273050" indent="-273050" algn="just">
              <a:lnSpc>
                <a:spcPct val="110000"/>
              </a:lnSpc>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S, Z, P are modified to reflect the result of the operation.</a:t>
            </a:r>
          </a:p>
          <a:p>
            <a:pPr marL="273050" indent="-273050" algn="just">
              <a:lnSpc>
                <a:spcPct val="110000"/>
              </a:lnSpc>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CY is reset and AC is set.</a:t>
            </a:r>
          </a:p>
          <a:p>
            <a:pPr marL="273050" indent="-273050" algn="just">
              <a:lnSpc>
                <a:spcPct val="110000"/>
              </a:lnSpc>
              <a:spcAft>
                <a:spcPts val="1200"/>
              </a:spcAft>
              <a:buClr>
                <a:srgbClr val="9BBB59"/>
              </a:buClr>
              <a:buSzPct val="95000"/>
              <a:buFont typeface="Wingdings 2" pitchFamily="18" charset="2"/>
              <a:buChar char=""/>
            </a:pPr>
            <a:r>
              <a:rPr lang="en-US" sz="2200" b="1">
                <a:latin typeface="Times New Roman" pitchFamily="18" charset="0"/>
                <a:cs typeface="Times New Roman" pitchFamily="18" charset="0"/>
              </a:rPr>
              <a:t>Example: </a:t>
            </a:r>
            <a:r>
              <a:rPr lang="en-US" sz="2200">
                <a:latin typeface="Times New Roman" pitchFamily="18" charset="0"/>
                <a:cs typeface="Times New Roman" pitchFamily="18" charset="0"/>
              </a:rPr>
              <a:t> ANA B or ANA M.</a:t>
            </a:r>
          </a:p>
        </p:txBody>
      </p:sp>
      <p:sp>
        <p:nvSpPr>
          <p:cNvPr id="10" name="Date Placeholder 9"/>
          <p:cNvSpPr>
            <a:spLocks noGrp="1"/>
          </p:cNvSpPr>
          <p:nvPr>
            <p:ph type="dt" sz="half" idx="10"/>
          </p:nvPr>
        </p:nvSpPr>
        <p:spPr/>
        <p:txBody>
          <a:bodyPr/>
          <a:lstStyle/>
          <a:p>
            <a:fld id="{4952BB46-2AA3-4B2F-8BA7-C20A07AC5566}" type="datetime1">
              <a:rPr lang="en-US" smtClean="0"/>
              <a:t>1/13/2022</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DD40A17-4638-4EB1-8ACA-017CB82889D6}" type="slidenum">
              <a:rPr lang="en-US"/>
              <a:pPr>
                <a:defRPr/>
              </a:pPr>
              <a:t>86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421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68313" y="646113"/>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Content Placeholder 7"/>
          <p:cNvGraphicFramePr>
            <a:graphicFrameLocks noGrp="1"/>
          </p:cNvGraphicFramePr>
          <p:nvPr>
            <p:ph idx="1"/>
          </p:nvPr>
        </p:nvGraphicFramePr>
        <p:xfrm>
          <a:off x="457200" y="15240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ANI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p>
                  </a:txBody>
                  <a:tcPr marT="45734" marB="45734"/>
                </a:tc>
                <a:tc>
                  <a:txBody>
                    <a:bodyPr/>
                    <a:lstStyle/>
                    <a:p>
                      <a:r>
                        <a:rPr kumimoji="0" lang="en-US" sz="2200" kern="1200" dirty="0" smtClean="0">
                          <a:solidFill>
                            <a:schemeClr val="dk1"/>
                          </a:solidFill>
                          <a:effectLst/>
                          <a:latin typeface="Times New Roman" panose="02020603050405020304" pitchFamily="18" charset="0"/>
                          <a:ea typeface="+mn-ea"/>
                          <a:cs typeface="Times New Roman" panose="02020603050405020304" pitchFamily="18" charset="0"/>
                        </a:rPr>
                        <a:t>Logical AND immediate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4229" name="Content Placeholder 2"/>
          <p:cNvSpPr txBox="1">
            <a:spLocks/>
          </p:cNvSpPr>
          <p:nvPr/>
        </p:nvSpPr>
        <p:spPr bwMode="auto">
          <a:xfrm>
            <a:off x="457200" y="2954338"/>
            <a:ext cx="8229600" cy="3111500"/>
          </a:xfrm>
          <a:prstGeom prst="rect">
            <a:avLst/>
          </a:prstGeom>
          <a:noFill/>
          <a:ln w="9525">
            <a:noFill/>
            <a:miter lim="800000"/>
            <a:headEnd/>
            <a:tailEnd/>
          </a:ln>
        </p:spPr>
        <p:txBody>
          <a:bodyPr/>
          <a:lstStyle/>
          <a:p>
            <a:pPr marL="273050" indent="-273050" algn="just">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the accumulator are logically ANDed with the 8-bit data.</a:t>
            </a:r>
          </a:p>
          <a:p>
            <a:pPr marL="273050" indent="-273050" algn="just">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placed in the accumulator.</a:t>
            </a:r>
          </a:p>
          <a:p>
            <a:pPr marL="273050" indent="-273050" algn="just">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S, Z, P are modified to reflect the result.</a:t>
            </a:r>
          </a:p>
          <a:p>
            <a:pPr marL="273050" indent="-273050" algn="just">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CY is reset, AC is set.</a:t>
            </a:r>
          </a:p>
          <a:p>
            <a:pPr marL="273050" indent="-273050" algn="just">
              <a:spcAft>
                <a:spcPts val="1800"/>
              </a:spcAft>
              <a:buClr>
                <a:srgbClr val="9BBB59"/>
              </a:buClr>
              <a:buSzPct val="95000"/>
              <a:buFont typeface="Wingdings 2" pitchFamily="18" charset="2"/>
              <a:buChar char=""/>
            </a:pPr>
            <a:r>
              <a:rPr lang="en-US" sz="2200" b="1">
                <a:latin typeface="Times New Roman" pitchFamily="18" charset="0"/>
                <a:cs typeface="Times New Roman" pitchFamily="18" charset="0"/>
              </a:rPr>
              <a:t>Example: </a:t>
            </a:r>
            <a:r>
              <a:rPr lang="en-US" sz="2200">
                <a:latin typeface="Times New Roman" pitchFamily="18" charset="0"/>
                <a:cs typeface="Times New Roman" pitchFamily="18" charset="0"/>
              </a:rPr>
              <a:t> ANI 86H.</a:t>
            </a:r>
          </a:p>
        </p:txBody>
      </p:sp>
      <p:sp>
        <p:nvSpPr>
          <p:cNvPr id="9" name="Date Placeholder 8"/>
          <p:cNvSpPr>
            <a:spLocks noGrp="1"/>
          </p:cNvSpPr>
          <p:nvPr>
            <p:ph type="dt" sz="half" idx="10"/>
          </p:nvPr>
        </p:nvSpPr>
        <p:spPr/>
        <p:txBody>
          <a:bodyPr/>
          <a:lstStyle/>
          <a:p>
            <a:fld id="{C80213FC-7B2B-44DC-B8B6-0846F1E0F865}" type="datetime1">
              <a:rPr lang="en-US" smtClean="0"/>
              <a:t>1/13/2022</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365CB5B-38F7-4240-8262-1E1B3901EF38}" type="slidenum">
              <a:rPr lang="en-US"/>
              <a:pPr>
                <a:defRPr/>
              </a:pPr>
              <a:t>87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523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11" name="Content Placeholder 7"/>
          <p:cNvGraphicFramePr>
            <a:graphicFrameLocks noGrp="1"/>
          </p:cNvGraphicFramePr>
          <p:nvPr>
            <p:ph idx="1"/>
          </p:nvPr>
        </p:nvGraphicFramePr>
        <p:xfrm>
          <a:off x="457200" y="12192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ORA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p>
                  </a:txBody>
                  <a:tcPr marT="45734" marB="45734"/>
                </a:tc>
                <a:tc>
                  <a:txBody>
                    <a:bodyPr/>
                    <a:lstStyle/>
                    <a:p>
                      <a:r>
                        <a:rPr kumimoji="0" lang="en-US" sz="2200" kern="1200" dirty="0" smtClean="0">
                          <a:solidFill>
                            <a:schemeClr val="dk1"/>
                          </a:solidFill>
                          <a:effectLst/>
                          <a:latin typeface="Times New Roman" panose="02020603050405020304" pitchFamily="18" charset="0"/>
                          <a:ea typeface="+mn-ea"/>
                          <a:cs typeface="Times New Roman" panose="02020603050405020304" pitchFamily="18" charset="0"/>
                        </a:rPr>
                        <a:t>Logical OR register or memory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5253" name="Content Placeholder 2"/>
          <p:cNvSpPr txBox="1">
            <a:spLocks/>
          </p:cNvSpPr>
          <p:nvPr/>
        </p:nvSpPr>
        <p:spPr bwMode="auto">
          <a:xfrm>
            <a:off x="76200" y="2497138"/>
            <a:ext cx="8839200" cy="3111500"/>
          </a:xfrm>
          <a:prstGeom prst="rect">
            <a:avLst/>
          </a:prstGeom>
          <a:noFill/>
          <a:ln w="9525">
            <a:noFill/>
            <a:miter lim="800000"/>
            <a:headEnd/>
            <a:tailEnd/>
          </a:ln>
        </p:spPr>
        <p:txBody>
          <a:bodyPr/>
          <a:lstStyle/>
          <a:p>
            <a:pPr marL="273050" indent="-273050" algn="just">
              <a:lnSpc>
                <a:spcPct val="12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the accumulator are logically ORed with the contents of the register or memory. The result is placed in the accumulator.</a:t>
            </a:r>
          </a:p>
          <a:p>
            <a:pPr marL="273050" indent="-273050" algn="just">
              <a:lnSpc>
                <a:spcPct val="12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If the operand is a memory location, its address is specified by the contents of H-L pair.</a:t>
            </a:r>
          </a:p>
          <a:p>
            <a:pPr marL="273050" indent="-273050" algn="just">
              <a:lnSpc>
                <a:spcPct val="12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S, Z, P are modified to reflect the result. CY and AC are reset.</a:t>
            </a:r>
          </a:p>
          <a:p>
            <a:pPr marL="273050" indent="-273050" algn="just">
              <a:lnSpc>
                <a:spcPct val="120000"/>
              </a:lnSpc>
              <a:spcAft>
                <a:spcPts val="18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ORA E or ORA M.</a:t>
            </a:r>
          </a:p>
        </p:txBody>
      </p:sp>
      <p:sp>
        <p:nvSpPr>
          <p:cNvPr id="9" name="Date Placeholder 8"/>
          <p:cNvSpPr>
            <a:spLocks noGrp="1"/>
          </p:cNvSpPr>
          <p:nvPr>
            <p:ph type="dt" sz="half" idx="10"/>
          </p:nvPr>
        </p:nvSpPr>
        <p:spPr/>
        <p:txBody>
          <a:bodyPr/>
          <a:lstStyle/>
          <a:p>
            <a:fld id="{28AEE66F-A407-4391-BB6B-5EA9B8C2B2D2}" type="datetime1">
              <a:rPr lang="en-US" smtClean="0"/>
              <a:t>1/13/2022</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620240B-080C-4E86-B257-6094070DA1CF}" type="slidenum">
              <a:rPr lang="en-US"/>
              <a:pPr>
                <a:defRPr/>
              </a:pPr>
              <a:t>88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626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39738"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ORI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p>
                  </a:txBody>
                  <a:tcPr marT="45734" marB="45734"/>
                </a:tc>
                <a:tc>
                  <a:txBody>
                    <a:bodyPr/>
                    <a:lstStyle/>
                    <a:p>
                      <a:r>
                        <a:rPr kumimoji="0" lang="en-US" sz="2200" kern="1200" dirty="0" smtClean="0">
                          <a:solidFill>
                            <a:schemeClr val="dk1"/>
                          </a:solidFill>
                          <a:effectLst/>
                          <a:latin typeface="Times New Roman" panose="02020603050405020304" pitchFamily="18" charset="0"/>
                          <a:ea typeface="+mn-ea"/>
                          <a:cs typeface="Times New Roman" panose="02020603050405020304" pitchFamily="18" charset="0"/>
                        </a:rPr>
                        <a:t>Logical OR immediate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6277"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lgn="just">
              <a:lnSpc>
                <a:spcPct val="11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the accumulator are logically ORed with the 8-bit data.</a:t>
            </a:r>
          </a:p>
          <a:p>
            <a:pPr marL="273050" indent="-273050" algn="just">
              <a:lnSpc>
                <a:spcPct val="11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placed in the accumulator.</a:t>
            </a:r>
          </a:p>
          <a:p>
            <a:pPr marL="273050" indent="-273050" algn="just">
              <a:lnSpc>
                <a:spcPct val="11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S, Z, P are modified to reflect the result.</a:t>
            </a:r>
          </a:p>
          <a:p>
            <a:pPr marL="273050" indent="-273050" algn="just">
              <a:lnSpc>
                <a:spcPct val="110000"/>
              </a:lnSpc>
              <a:spcAft>
                <a:spcPts val="1800"/>
              </a:spcAft>
              <a:buClr>
                <a:srgbClr val="9BBB59"/>
              </a:buClr>
              <a:buSzPct val="95000"/>
              <a:buFont typeface="Wingdings 2" pitchFamily="18" charset="2"/>
              <a:buChar char=""/>
            </a:pPr>
            <a:r>
              <a:rPr lang="en-US" sz="2200">
                <a:latin typeface="Times New Roman" pitchFamily="18" charset="0"/>
                <a:cs typeface="Times New Roman" pitchFamily="18" charset="0"/>
              </a:rPr>
              <a:t>CY and AC are reset.</a:t>
            </a:r>
          </a:p>
          <a:p>
            <a:pPr marL="273050" indent="-273050" algn="just">
              <a:lnSpc>
                <a:spcPct val="110000"/>
              </a:lnSpc>
              <a:spcAft>
                <a:spcPts val="18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ORI 20H.</a:t>
            </a:r>
          </a:p>
        </p:txBody>
      </p:sp>
      <p:sp>
        <p:nvSpPr>
          <p:cNvPr id="10" name="Date Placeholder 9"/>
          <p:cNvSpPr>
            <a:spLocks noGrp="1"/>
          </p:cNvSpPr>
          <p:nvPr>
            <p:ph type="dt" sz="half" idx="10"/>
          </p:nvPr>
        </p:nvSpPr>
        <p:spPr/>
        <p:txBody>
          <a:bodyPr/>
          <a:lstStyle/>
          <a:p>
            <a:fld id="{B500AADE-A34F-41E8-B37B-A63F26EC3227}" type="datetime1">
              <a:rPr lang="en-US" smtClean="0"/>
              <a:t>1/13/2022</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35DAC4E1-FD29-4664-A2F9-51430E554823}" type="slidenum">
              <a:rPr lang="en-US"/>
              <a:pPr>
                <a:defRPr/>
              </a:pPr>
              <a:t>89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728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2954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XRA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p>
                  </a:txBody>
                  <a:tcPr marT="45734" marB="45734"/>
                </a:tc>
                <a:tc>
                  <a:txBody>
                    <a:bodyPr/>
                    <a:lstStyle/>
                    <a:p>
                      <a:r>
                        <a:rPr kumimoji="0" lang="en-US" sz="2200" kern="1200" dirty="0" smtClean="0">
                          <a:solidFill>
                            <a:schemeClr val="dk1"/>
                          </a:solidFill>
                          <a:effectLst/>
                          <a:latin typeface="Times New Roman" panose="02020603050405020304" pitchFamily="18" charset="0"/>
                          <a:ea typeface="+mn-ea"/>
                          <a:cs typeface="Times New Roman" panose="02020603050405020304" pitchFamily="18" charset="0"/>
                        </a:rPr>
                        <a:t>Logical XOR </a:t>
                      </a:r>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register or memory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7301" name="Content Placeholder 2"/>
          <p:cNvSpPr txBox="1">
            <a:spLocks/>
          </p:cNvSpPr>
          <p:nvPr/>
        </p:nvSpPr>
        <p:spPr bwMode="auto">
          <a:xfrm>
            <a:off x="457200" y="2573338"/>
            <a:ext cx="8229600" cy="3111500"/>
          </a:xfrm>
          <a:prstGeom prst="rect">
            <a:avLst/>
          </a:prstGeom>
          <a:noFill/>
          <a:ln w="9525">
            <a:noFill/>
            <a:miter lim="800000"/>
            <a:headEnd/>
            <a:tailEnd/>
          </a:ln>
        </p:spPr>
        <p:txBody>
          <a:bodyPr/>
          <a:lstStyle/>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The contents of the accumulator are XORed with the contents of the register or memory.</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The result is placed in the accumulator.</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If the operand is a memory location, its address is specified by the contents of H-L pair.</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S, Z, P are modified to reflect the result of the operation.</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CY and AC are reset.</a:t>
            </a:r>
          </a:p>
          <a:p>
            <a:pPr marL="273050" indent="-273050" algn="just">
              <a:lnSpc>
                <a:spcPct val="110000"/>
              </a:lnSpc>
              <a:spcAft>
                <a:spcPts val="12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XRA D or XRA M.</a:t>
            </a:r>
          </a:p>
        </p:txBody>
      </p:sp>
      <p:sp>
        <p:nvSpPr>
          <p:cNvPr id="10" name="Date Placeholder 9"/>
          <p:cNvSpPr>
            <a:spLocks noGrp="1"/>
          </p:cNvSpPr>
          <p:nvPr>
            <p:ph type="dt" sz="half" idx="10"/>
          </p:nvPr>
        </p:nvSpPr>
        <p:spPr/>
        <p:txBody>
          <a:bodyPr/>
          <a:lstStyle/>
          <a:p>
            <a:fld id="{E1F4CC50-AB58-4367-B1F8-1687579A1530}" type="datetime1">
              <a:rPr lang="en-US" smtClean="0"/>
              <a:t>1/13/2022</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920E01-D2DF-4D74-A5AF-FCE5E2CAC851}" type="datetime1">
              <a:rPr lang="en-US" smtClean="0"/>
              <a:t>1/13/2022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1"/>
          <p:cNvSpPr>
            <a:spLocks noChangeArrowheads="1"/>
          </p:cNvSpPr>
          <p:nvPr/>
        </p:nvSpPr>
        <p:spPr bwMode="auto">
          <a:xfrm>
            <a:off x="2591436" y="4114261"/>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8" descr="Untitled.pn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Footer Placeholder 9">
            <a:extLst>
              <a:ext uri="{FF2B5EF4-FFF2-40B4-BE49-F238E27FC236}">
                <a16:creationId xmlns="" xmlns:a16="http://schemas.microsoft.com/office/drawing/2014/main" id="{E6B2C224-836A-45B4-A8E0-C14E4321A37E}"/>
              </a:ext>
            </a:extLst>
          </p:cNvPr>
          <p:cNvSpPr>
            <a:spLocks noGrp="1"/>
          </p:cNvSpPr>
          <p:nvPr>
            <p:ph type="ftr" sz="quarter" idx="11"/>
          </p:nvPr>
        </p:nvSpPr>
        <p:spPr>
          <a:xfrm>
            <a:off x="2514600" y="6403345"/>
            <a:ext cx="5029200" cy="365125"/>
          </a:xfrm>
        </p:spPr>
        <p:txBody>
          <a:bodyPr/>
          <a:lstStyle/>
          <a:p>
            <a:r>
              <a:rPr lang="en-US" smtClean="0"/>
              <a:t>KANIKA              Microprocessor                  UNIT- 2</a:t>
            </a:r>
            <a:endParaRPr lang="en-US" dirty="0"/>
          </a:p>
        </p:txBody>
      </p:sp>
      <p:graphicFrame>
        <p:nvGraphicFramePr>
          <p:cNvPr id="13" name="Content Placeholder 8">
            <a:extLst>
              <a:ext uri="{FF2B5EF4-FFF2-40B4-BE49-F238E27FC236}">
                <a16:creationId xmlns="" xmlns:a16="http://schemas.microsoft.com/office/drawing/2014/main" id="{8ADAB212-7169-41D4-9316-4552889AB08A}"/>
              </a:ext>
            </a:extLst>
          </p:cNvPr>
          <p:cNvGraphicFramePr>
            <a:graphicFrameLocks noGrp="1"/>
          </p:cNvGraphicFramePr>
          <p:nvPr>
            <p:ph idx="1"/>
            <p:extLst>
              <p:ext uri="{D42A27DB-BD31-4B8C-83A1-F6EECF244321}">
                <p14:modId xmlns="" xmlns:p14="http://schemas.microsoft.com/office/powerpoint/2010/main" val="49250002"/>
              </p:ext>
            </p:extLst>
          </p:nvPr>
        </p:nvGraphicFramePr>
        <p:xfrm>
          <a:off x="228600" y="1295400"/>
          <a:ext cx="8686804" cy="3889375"/>
        </p:xfrm>
        <a:graphic>
          <a:graphicData uri="http://schemas.openxmlformats.org/drawingml/2006/table">
            <a:tbl>
              <a:tblPr/>
              <a:tblGrid>
                <a:gridCol w="1240972">
                  <a:extLst>
                    <a:ext uri="{9D8B030D-6E8A-4147-A177-3AD203B41FA5}">
                      <a16:colId xmlns="" xmlns:a16="http://schemas.microsoft.com/office/drawing/2014/main" val="20000"/>
                    </a:ext>
                  </a:extLst>
                </a:gridCol>
                <a:gridCol w="542926">
                  <a:extLst>
                    <a:ext uri="{9D8B030D-6E8A-4147-A177-3AD203B41FA5}">
                      <a16:colId xmlns="" xmlns:a16="http://schemas.microsoft.com/office/drawing/2014/main" val="20001"/>
                    </a:ext>
                  </a:extLst>
                </a:gridCol>
                <a:gridCol w="620486">
                  <a:extLst>
                    <a:ext uri="{9D8B030D-6E8A-4147-A177-3AD203B41FA5}">
                      <a16:colId xmlns="" xmlns:a16="http://schemas.microsoft.com/office/drawing/2014/main" val="20002"/>
                    </a:ext>
                  </a:extLst>
                </a:gridCol>
                <a:gridCol w="620486">
                  <a:extLst>
                    <a:ext uri="{9D8B030D-6E8A-4147-A177-3AD203B41FA5}">
                      <a16:colId xmlns="" xmlns:a16="http://schemas.microsoft.com/office/drawing/2014/main" val="20003"/>
                    </a:ext>
                  </a:extLst>
                </a:gridCol>
                <a:gridCol w="620486">
                  <a:extLst>
                    <a:ext uri="{9D8B030D-6E8A-4147-A177-3AD203B41FA5}">
                      <a16:colId xmlns="" xmlns:a16="http://schemas.microsoft.com/office/drawing/2014/main" val="20004"/>
                    </a:ext>
                  </a:extLst>
                </a:gridCol>
                <a:gridCol w="698046">
                  <a:extLst>
                    <a:ext uri="{9D8B030D-6E8A-4147-A177-3AD203B41FA5}">
                      <a16:colId xmlns="" xmlns:a16="http://schemas.microsoft.com/office/drawing/2014/main" val="20005"/>
                    </a:ext>
                  </a:extLst>
                </a:gridCol>
                <a:gridCol w="620486">
                  <a:extLst>
                    <a:ext uri="{9D8B030D-6E8A-4147-A177-3AD203B41FA5}">
                      <a16:colId xmlns="" xmlns:a16="http://schemas.microsoft.com/office/drawing/2014/main" val="20006"/>
                    </a:ext>
                  </a:extLst>
                </a:gridCol>
                <a:gridCol w="620486">
                  <a:extLst>
                    <a:ext uri="{9D8B030D-6E8A-4147-A177-3AD203B41FA5}">
                      <a16:colId xmlns="" xmlns:a16="http://schemas.microsoft.com/office/drawing/2014/main" val="20007"/>
                    </a:ext>
                  </a:extLst>
                </a:gridCol>
                <a:gridCol w="620486">
                  <a:extLst>
                    <a:ext uri="{9D8B030D-6E8A-4147-A177-3AD203B41FA5}">
                      <a16:colId xmlns="" xmlns:a16="http://schemas.microsoft.com/office/drawing/2014/main" val="20008"/>
                    </a:ext>
                  </a:extLst>
                </a:gridCol>
                <a:gridCol w="653140">
                  <a:extLst>
                    <a:ext uri="{9D8B030D-6E8A-4147-A177-3AD203B41FA5}">
                      <a16:colId xmlns="" xmlns:a16="http://schemas.microsoft.com/office/drawing/2014/main" val="20009"/>
                    </a:ext>
                  </a:extLst>
                </a:gridCol>
                <a:gridCol w="609600">
                  <a:extLst>
                    <a:ext uri="{9D8B030D-6E8A-4147-A177-3AD203B41FA5}">
                      <a16:colId xmlns="" xmlns:a16="http://schemas.microsoft.com/office/drawing/2014/main" val="20010"/>
                    </a:ext>
                  </a:extLst>
                </a:gridCol>
                <a:gridCol w="609600">
                  <a:extLst>
                    <a:ext uri="{9D8B030D-6E8A-4147-A177-3AD203B41FA5}">
                      <a16:colId xmlns="" xmlns:a16="http://schemas.microsoft.com/office/drawing/2014/main" val="20011"/>
                    </a:ext>
                  </a:extLst>
                </a:gridCol>
                <a:gridCol w="609604">
                  <a:extLst>
                    <a:ext uri="{9D8B030D-6E8A-4147-A177-3AD203B41FA5}">
                      <a16:colId xmlns="" xmlns:a16="http://schemas.microsoft.com/office/drawing/2014/main" val="20012"/>
                    </a:ext>
                  </a:extLst>
                </a:gridCol>
              </a:tblGrid>
              <a:tr h="57467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Course  Outcome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PO6</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PO7</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PO8</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PO9</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PO10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PO11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1"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PO12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5524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5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ACSE0405.1</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00"/>
                    </a:solidFill>
                  </a:tcPr>
                </a:tc>
                <a:extLst>
                  <a:ext uri="{0D108BD9-81ED-4DB2-BD59-A6C34878D82A}">
                    <a16:rowId xmlns="" xmlns:a16="http://schemas.microsoft.com/office/drawing/2014/main" val="10001"/>
                  </a:ext>
                </a:extLst>
              </a:tr>
              <a:tr h="5524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ACSE0405.2</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2"/>
                  </a:ext>
                </a:extLst>
              </a:tr>
              <a:tr h="5524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ACSE0405.3</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3"/>
                  </a:ext>
                </a:extLst>
              </a:tr>
              <a:tr h="5524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ACSE0405.4</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4"/>
                  </a:ext>
                </a:extLst>
              </a:tr>
              <a:tr h="5524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altLang="en-US" sz="15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ACSE0405.5</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 xmlns:a16="http://schemas.microsoft.com/office/drawing/2014/main" val="10005"/>
                  </a:ext>
                </a:extLst>
              </a:tr>
              <a:tr h="55245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Average</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EBCA548C-D506-4D73-855A-0E7584A4677D}" type="slidenum">
              <a:rPr lang="en-US"/>
              <a:pPr>
                <a:defRPr/>
              </a:pPr>
              <a:t>90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830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3048000" cy="49212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a:t>
            </a:r>
            <a:r>
              <a:rPr lang="en-US" sz="2600" b="1" dirty="0">
                <a:solidFill>
                  <a:schemeClr val="tx2">
                    <a:lumMod val="60000"/>
                    <a:lumOff val="40000"/>
                  </a:schemeClr>
                </a:solidFill>
                <a:latin typeface="Times New Roman" panose="02020603050405020304" pitchFamily="18" charset="0"/>
                <a:cs typeface="Times New Roman" panose="02020603050405020304" pitchFamily="18" charset="0"/>
              </a:rPr>
              <a:t> Instructions</a:t>
            </a:r>
            <a:endParaRPr lang="en-US" sz="26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XRI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XOR immediate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8325" name="Content Placeholder 2"/>
          <p:cNvSpPr txBox="1">
            <a:spLocks/>
          </p:cNvSpPr>
          <p:nvPr/>
        </p:nvSpPr>
        <p:spPr bwMode="auto">
          <a:xfrm>
            <a:off x="457200" y="2801938"/>
            <a:ext cx="8229600" cy="3111500"/>
          </a:xfrm>
          <a:prstGeom prst="rect">
            <a:avLst/>
          </a:prstGeom>
          <a:noFill/>
          <a:ln w="9525">
            <a:noFill/>
            <a:miter lim="800000"/>
            <a:headEnd/>
            <a:tailEnd/>
          </a:ln>
        </p:spPr>
        <p:txBody>
          <a:bodyPr/>
          <a:lstStyle/>
          <a:p>
            <a:pPr marL="273050" indent="-273050" algn="just">
              <a:spcAft>
                <a:spcPts val="12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the accumulator are XORed with the 8-bit data.</a:t>
            </a:r>
          </a:p>
          <a:p>
            <a:pPr marL="273050" indent="-273050" algn="just">
              <a:spcAft>
                <a:spcPts val="1200"/>
              </a:spcAft>
              <a:buClr>
                <a:srgbClr val="0BD0D9"/>
              </a:buClr>
              <a:buSzPct val="95000"/>
              <a:buFont typeface="Wingdings 2" pitchFamily="18" charset="2"/>
              <a:buChar char=""/>
            </a:pPr>
            <a:r>
              <a:rPr lang="en-US" sz="2200">
                <a:latin typeface="Times New Roman" pitchFamily="18" charset="0"/>
                <a:cs typeface="Times New Roman" pitchFamily="18" charset="0"/>
              </a:rPr>
              <a:t>The result is placed in the accumulator.</a:t>
            </a:r>
          </a:p>
          <a:p>
            <a:pPr marL="273050" indent="-273050" algn="just">
              <a:spcAft>
                <a:spcPts val="1200"/>
              </a:spcAft>
              <a:buClr>
                <a:srgbClr val="0BD0D9"/>
              </a:buClr>
              <a:buSzPct val="95000"/>
              <a:buFont typeface="Wingdings 2" pitchFamily="18" charset="2"/>
              <a:buChar char=""/>
            </a:pPr>
            <a:r>
              <a:rPr lang="en-US" sz="2200">
                <a:latin typeface="Times New Roman" pitchFamily="18" charset="0"/>
                <a:cs typeface="Times New Roman" pitchFamily="18" charset="0"/>
              </a:rPr>
              <a:t>S, Z, P are modified to reflect the result.</a:t>
            </a:r>
          </a:p>
          <a:p>
            <a:pPr marL="273050" indent="-273050" algn="just">
              <a:spcAft>
                <a:spcPts val="1200"/>
              </a:spcAft>
              <a:buClr>
                <a:srgbClr val="0BD0D9"/>
              </a:buClr>
              <a:buSzPct val="95000"/>
              <a:buFont typeface="Wingdings 2" pitchFamily="18" charset="2"/>
              <a:buChar char=""/>
            </a:pPr>
            <a:r>
              <a:rPr lang="en-US" sz="2200">
                <a:latin typeface="Times New Roman" pitchFamily="18" charset="0"/>
                <a:cs typeface="Times New Roman" pitchFamily="18" charset="0"/>
              </a:rPr>
              <a:t>CY and AC are reset.</a:t>
            </a:r>
          </a:p>
          <a:p>
            <a:pPr marL="273050" indent="-273050" algn="just">
              <a:spcAft>
                <a:spcPts val="12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XRI 23H.</a:t>
            </a:r>
          </a:p>
        </p:txBody>
      </p:sp>
      <p:sp>
        <p:nvSpPr>
          <p:cNvPr id="10" name="Date Placeholder 9"/>
          <p:cNvSpPr>
            <a:spLocks noGrp="1"/>
          </p:cNvSpPr>
          <p:nvPr>
            <p:ph type="dt" sz="half" idx="10"/>
          </p:nvPr>
        </p:nvSpPr>
        <p:spPr/>
        <p:txBody>
          <a:bodyPr/>
          <a:lstStyle/>
          <a:p>
            <a:fld id="{AD6897D3-AEAD-40A9-89BB-7ECDF7301227}" type="datetime1">
              <a:rPr lang="en-US" smtClean="0"/>
              <a:t>1/13/2022</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E09C0C3C-3877-49AB-A944-8E6926CF0D11}" type="slidenum">
              <a:rPr lang="en-US"/>
              <a:pPr>
                <a:defRPr/>
              </a:pPr>
              <a:t>91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9933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188776"/>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CMP</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R</a:t>
                      </a:r>
                    </a:p>
                    <a:p>
                      <a:r>
                        <a:rPr lang="en-US" sz="2200" baseline="0" dirty="0" smtClean="0">
                          <a:latin typeface="Times New Roman" panose="02020603050405020304" pitchFamily="18" charset="0"/>
                          <a:cs typeface="Times New Roman" panose="02020603050405020304" pitchFamily="18" charset="0"/>
                        </a:rPr>
                        <a:t>M</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Compare register or memory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99349" name="Content Placeholder 2"/>
          <p:cNvSpPr txBox="1">
            <a:spLocks/>
          </p:cNvSpPr>
          <p:nvPr/>
        </p:nvSpPr>
        <p:spPr bwMode="auto">
          <a:xfrm>
            <a:off x="457200" y="2954338"/>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the operand (register or memory) are compared with the contents of the accumulator.</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Both contents are preserved .</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result of the comparison is shown by setting the flags of the PSW as follows:</a:t>
            </a:r>
          </a:p>
        </p:txBody>
      </p:sp>
      <p:sp>
        <p:nvSpPr>
          <p:cNvPr id="10" name="Date Placeholder 9"/>
          <p:cNvSpPr>
            <a:spLocks noGrp="1"/>
          </p:cNvSpPr>
          <p:nvPr>
            <p:ph type="dt" sz="half" idx="10"/>
          </p:nvPr>
        </p:nvSpPr>
        <p:spPr/>
        <p:txBody>
          <a:bodyPr/>
          <a:lstStyle/>
          <a:p>
            <a:fld id="{72CB15FC-5C65-49F3-A3C4-49DCE7EA1BA7}" type="datetime1">
              <a:rPr lang="en-US" smtClean="0"/>
              <a:t>1/13/2022</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A4BBCFFA-80D3-4DB5-B35A-598F11CAA6CE}" type="slidenum">
              <a:rPr lang="en-US"/>
              <a:pPr>
                <a:defRPr/>
              </a:pPr>
              <a:t>92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035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00359" name="Rectangle 1"/>
          <p:cNvSpPr>
            <a:spLocks noChangeArrowheads="1"/>
          </p:cNvSpPr>
          <p:nvPr/>
        </p:nvSpPr>
        <p:spPr bwMode="auto">
          <a:xfrm>
            <a:off x="723900" y="1614488"/>
            <a:ext cx="7239000" cy="2368550"/>
          </a:xfrm>
          <a:prstGeom prst="rect">
            <a:avLst/>
          </a:prstGeom>
          <a:noFill/>
          <a:ln w="9525">
            <a:noFill/>
            <a:miter lim="800000"/>
            <a:headEnd/>
            <a:tailEnd/>
          </a:ln>
        </p:spPr>
        <p:txBody>
          <a:bodyPr>
            <a:spAutoFit/>
          </a:bodyPr>
          <a:lstStyle/>
          <a:p>
            <a:pPr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(A) &lt; (reg/mem): carry flag is set</a:t>
            </a:r>
          </a:p>
          <a:p>
            <a:pPr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(A) = (reg/mem): zero flag is set</a:t>
            </a:r>
          </a:p>
          <a:p>
            <a:pPr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(A) &gt; (reg/mem): carry and zero flags are reset.</a:t>
            </a:r>
          </a:p>
          <a:p>
            <a:pPr algn="just">
              <a:spcAft>
                <a:spcPts val="2400"/>
              </a:spcAft>
              <a:buClr>
                <a:srgbClr val="0BD0D9"/>
              </a:buClr>
              <a:buSzPct val="95000"/>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CMP C or CMP D or CMP M</a:t>
            </a:r>
          </a:p>
        </p:txBody>
      </p:sp>
      <p:sp>
        <p:nvSpPr>
          <p:cNvPr id="8" name="Date Placeholder 7"/>
          <p:cNvSpPr>
            <a:spLocks noGrp="1"/>
          </p:cNvSpPr>
          <p:nvPr>
            <p:ph type="dt" sz="half" idx="10"/>
          </p:nvPr>
        </p:nvSpPr>
        <p:spPr/>
        <p:txBody>
          <a:bodyPr/>
          <a:lstStyle/>
          <a:p>
            <a:fld id="{5B36AEE8-6F4F-492A-A158-2777BDA51436}" type="datetime1">
              <a:rPr lang="en-US" smtClean="0"/>
              <a:t>1/13/2022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FE691D50-112E-4E26-99A6-B8F56B59734C}" type="slidenum">
              <a:rPr lang="en-US"/>
              <a:pPr>
                <a:defRPr/>
              </a:pPr>
              <a:t>93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138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CPI</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8-bit data</a:t>
                      </a:r>
                    </a:p>
                  </a:txBody>
                  <a:tcPr marT="45734" marB="45734"/>
                </a:tc>
                <a:tc>
                  <a:txBody>
                    <a:bodyPr/>
                    <a:lstStyle/>
                    <a:p>
                      <a:r>
                        <a:rPr kumimoji="0" lang="en-US" sz="2200" u="none" strike="noStrike" kern="1200" baseline="0" dirty="0" smtClean="0">
                          <a:latin typeface="Times New Roman" panose="02020603050405020304" pitchFamily="18" charset="0"/>
                          <a:cs typeface="Times New Roman" panose="02020603050405020304" pitchFamily="18" charset="0"/>
                        </a:rPr>
                        <a:t>Compare immediate with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1397" name="Content Placeholder 2"/>
          <p:cNvSpPr txBox="1">
            <a:spLocks/>
          </p:cNvSpPr>
          <p:nvPr/>
        </p:nvSpPr>
        <p:spPr bwMode="auto">
          <a:xfrm>
            <a:off x="452438" y="3048000"/>
            <a:ext cx="8229600" cy="3111500"/>
          </a:xfrm>
          <a:prstGeom prst="rect">
            <a:avLst/>
          </a:prstGeom>
          <a:noFill/>
          <a:ln w="9525">
            <a:noFill/>
            <a:miter lim="800000"/>
            <a:headEnd/>
            <a:tailEnd/>
          </a:ln>
        </p:spPr>
        <p:txBody>
          <a:bodyPr/>
          <a:lstStyle/>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8-bit data is compared with the contents of accumulator.</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values being compared remain unchanged.</a:t>
            </a:r>
          </a:p>
          <a:p>
            <a:pPr marL="273050" indent="-273050" algn="just">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The result of the comparison is shown by setting the flags of the PSW as follows:</a:t>
            </a:r>
          </a:p>
        </p:txBody>
      </p:sp>
      <p:sp>
        <p:nvSpPr>
          <p:cNvPr id="10" name="Date Placeholder 9"/>
          <p:cNvSpPr>
            <a:spLocks noGrp="1"/>
          </p:cNvSpPr>
          <p:nvPr>
            <p:ph type="dt" sz="half" idx="10"/>
          </p:nvPr>
        </p:nvSpPr>
        <p:spPr/>
        <p:txBody>
          <a:bodyPr/>
          <a:lstStyle/>
          <a:p>
            <a:fld id="{B16DB3E1-6EA6-437E-8E09-51AA39D7AF7C}" type="datetime1">
              <a:rPr lang="en-US" smtClean="0"/>
              <a:t>1/13/2022</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1C0BACFF-FEB5-49D9-AE4F-0A8E43061673}" type="slidenum">
              <a:rPr lang="en-US"/>
              <a:pPr>
                <a:defRPr/>
              </a:pPr>
              <a:t>94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240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2438" y="801688"/>
            <a:ext cx="2825750" cy="460375"/>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02407" name="Rectangle 1"/>
          <p:cNvSpPr>
            <a:spLocks noChangeArrowheads="1"/>
          </p:cNvSpPr>
          <p:nvPr/>
        </p:nvSpPr>
        <p:spPr bwMode="auto">
          <a:xfrm>
            <a:off x="723900" y="1614488"/>
            <a:ext cx="7239000" cy="2368550"/>
          </a:xfrm>
          <a:prstGeom prst="rect">
            <a:avLst/>
          </a:prstGeom>
          <a:noFill/>
          <a:ln w="9525">
            <a:noFill/>
            <a:miter lim="800000"/>
            <a:headEnd/>
            <a:tailEnd/>
          </a:ln>
        </p:spPr>
        <p:txBody>
          <a:bodyPr>
            <a:spAutoFit/>
          </a:bodyPr>
          <a:lstStyle/>
          <a:p>
            <a:pPr>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(A) &lt; data: carry flag is set</a:t>
            </a:r>
          </a:p>
          <a:p>
            <a:pPr>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(A) = data: zero flag is set</a:t>
            </a:r>
          </a:p>
          <a:p>
            <a:pPr>
              <a:spcAft>
                <a:spcPts val="2400"/>
              </a:spcAft>
              <a:buClr>
                <a:srgbClr val="0BD0D9"/>
              </a:buClr>
              <a:buSzPct val="95000"/>
              <a:buFont typeface="Wingdings 2" pitchFamily="18" charset="2"/>
              <a:buChar char=""/>
            </a:pPr>
            <a:r>
              <a:rPr lang="en-US" sz="2200">
                <a:latin typeface="Times New Roman" pitchFamily="18" charset="0"/>
                <a:cs typeface="Times New Roman" pitchFamily="18" charset="0"/>
              </a:rPr>
              <a:t>if (A) &gt; data: carry and zero flags are reset</a:t>
            </a:r>
          </a:p>
          <a:p>
            <a:pPr>
              <a:spcAft>
                <a:spcPts val="2400"/>
              </a:spcAft>
              <a:buClr>
                <a:srgbClr val="0BD0D9"/>
              </a:buClr>
              <a:buSzPct val="95000"/>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CPI A6H</a:t>
            </a:r>
          </a:p>
        </p:txBody>
      </p:sp>
      <p:sp>
        <p:nvSpPr>
          <p:cNvPr id="8" name="Date Placeholder 7"/>
          <p:cNvSpPr>
            <a:spLocks noGrp="1"/>
          </p:cNvSpPr>
          <p:nvPr>
            <p:ph type="dt" sz="half" idx="10"/>
          </p:nvPr>
        </p:nvSpPr>
        <p:spPr/>
        <p:txBody>
          <a:bodyPr/>
          <a:lstStyle/>
          <a:p>
            <a:fld id="{FF517FC7-3F71-472D-B524-2EF3B0C89B69}" type="datetime1">
              <a:rPr lang="en-US" smtClean="0"/>
              <a:t>1/13/2022</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DBA3132B-47E9-485F-A70E-7134333C1EBE}" type="slidenum">
              <a:rPr lang="en-US"/>
              <a:pPr>
                <a:defRPr/>
              </a:pPr>
              <a:t>95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342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2954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RLC</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Rotate accumulator left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a:xfrm>
            <a:off x="457200" y="2573338"/>
            <a:ext cx="8229600" cy="311150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fontAlgn="auto">
              <a:spcBef>
                <a:spcPts val="0"/>
              </a:spcBef>
              <a:spcAft>
                <a:spcPts val="1200"/>
              </a:spcAft>
              <a:defRPr/>
            </a:pPr>
            <a:r>
              <a:rPr lang="en-US" sz="2200" dirty="0">
                <a:latin typeface="Times New Roman" panose="02020603050405020304" pitchFamily="18" charset="0"/>
                <a:cs typeface="Times New Roman" panose="02020603050405020304" pitchFamily="18" charset="0"/>
              </a:rPr>
              <a:t>Each binary bit of the accumulator is rotated left by </a:t>
            </a:r>
            <a:r>
              <a:rPr lang="en-US" sz="2200" dirty="0" smtClean="0">
                <a:latin typeface="Times New Roman" panose="02020603050405020304" pitchFamily="18" charset="0"/>
                <a:cs typeface="Times New Roman" panose="02020603050405020304" pitchFamily="18" charset="0"/>
              </a:rPr>
              <a:t>one position.</a:t>
            </a:r>
          </a:p>
          <a:p>
            <a:pPr algn="just" fontAlgn="auto">
              <a:spcBef>
                <a:spcPts val="0"/>
              </a:spcBef>
              <a:spcAft>
                <a:spcPts val="1200"/>
              </a:spcAft>
              <a:defRPr/>
            </a:pPr>
            <a:r>
              <a:rPr lang="en-US" sz="2200" dirty="0" smtClean="0">
                <a:latin typeface="Times New Roman" panose="02020603050405020304" pitchFamily="18" charset="0"/>
                <a:cs typeface="Times New Roman" panose="02020603050405020304" pitchFamily="18" charset="0"/>
              </a:rPr>
              <a:t>Bit </a:t>
            </a:r>
            <a:r>
              <a:rPr lang="en-US" sz="2200" dirty="0">
                <a:latin typeface="Times New Roman" panose="02020603050405020304" pitchFamily="18" charset="0"/>
                <a:cs typeface="Times New Roman" panose="02020603050405020304" pitchFamily="18" charset="0"/>
              </a:rPr>
              <a:t>D7 is placed in the position of D0 as well as </a:t>
            </a:r>
            <a:r>
              <a:rPr lang="en-US" sz="2200" dirty="0" smtClean="0">
                <a:latin typeface="Times New Roman" panose="02020603050405020304" pitchFamily="18" charset="0"/>
                <a:cs typeface="Times New Roman" panose="02020603050405020304" pitchFamily="18" charset="0"/>
              </a:rPr>
              <a:t>in the </a:t>
            </a:r>
            <a:r>
              <a:rPr lang="en-US" sz="2200" dirty="0">
                <a:latin typeface="Times New Roman" panose="02020603050405020304" pitchFamily="18" charset="0"/>
                <a:cs typeface="Times New Roman" panose="02020603050405020304" pitchFamily="18" charset="0"/>
              </a:rPr>
              <a:t>Carry </a:t>
            </a:r>
            <a:r>
              <a:rPr lang="en-US" sz="2200" dirty="0" smtClean="0">
                <a:latin typeface="Times New Roman" panose="02020603050405020304" pitchFamily="18" charset="0"/>
                <a:cs typeface="Times New Roman" panose="02020603050405020304" pitchFamily="18" charset="0"/>
              </a:rPr>
              <a:t>flag.</a:t>
            </a:r>
          </a:p>
          <a:p>
            <a:pPr algn="just" fontAlgn="auto">
              <a:spcBef>
                <a:spcPts val="0"/>
              </a:spcBef>
              <a:spcAft>
                <a:spcPts val="1200"/>
              </a:spcAft>
              <a:defRPr/>
            </a:pPr>
            <a:r>
              <a:rPr lang="en-US" sz="2200" dirty="0" smtClean="0">
                <a:latin typeface="Times New Roman" panose="02020603050405020304" pitchFamily="18" charset="0"/>
                <a:cs typeface="Times New Roman" panose="02020603050405020304" pitchFamily="18" charset="0"/>
              </a:rPr>
              <a:t>CY </a:t>
            </a:r>
            <a:r>
              <a:rPr lang="en-US" sz="2200" dirty="0">
                <a:latin typeface="Times New Roman" panose="02020603050405020304" pitchFamily="18" charset="0"/>
                <a:cs typeface="Times New Roman" panose="02020603050405020304" pitchFamily="18" charset="0"/>
              </a:rPr>
              <a:t>is modified according to bit </a:t>
            </a:r>
            <a:r>
              <a:rPr lang="en-US" sz="2200" dirty="0" smtClean="0">
                <a:latin typeface="Times New Roman" panose="02020603050405020304" pitchFamily="18" charset="0"/>
                <a:cs typeface="Times New Roman" panose="02020603050405020304" pitchFamily="18" charset="0"/>
              </a:rPr>
              <a:t>D7.</a:t>
            </a:r>
          </a:p>
          <a:p>
            <a:pPr algn="just" fontAlgn="auto">
              <a:spcBef>
                <a:spcPts val="0"/>
              </a:spcBef>
              <a:spcAft>
                <a:spcPts val="1200"/>
              </a:spcAft>
              <a:defRPr/>
            </a:pP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Z, </a:t>
            </a:r>
            <a:r>
              <a:rPr lang="en-US" sz="2200" dirty="0" smtClean="0">
                <a:latin typeface="Times New Roman" panose="02020603050405020304" pitchFamily="18" charset="0"/>
                <a:cs typeface="Times New Roman" panose="02020603050405020304" pitchFamily="18" charset="0"/>
              </a:rPr>
              <a:t>P, AC </a:t>
            </a:r>
            <a:r>
              <a:rPr lang="en-US" sz="2200" dirty="0">
                <a:latin typeface="Times New Roman" panose="02020603050405020304" pitchFamily="18" charset="0"/>
                <a:cs typeface="Times New Roman" panose="02020603050405020304" pitchFamily="18" charset="0"/>
              </a:rPr>
              <a:t>are not affected.</a:t>
            </a:r>
          </a:p>
          <a:p>
            <a:pPr marL="0" indent="0" algn="just" fontAlgn="auto">
              <a:spcBef>
                <a:spcPts val="0"/>
              </a:spcBef>
              <a:spcAft>
                <a:spcPts val="1200"/>
              </a:spcAft>
              <a:buFont typeface="Wingdings 2"/>
              <a:buNone/>
              <a:defRPr/>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RLC</a:t>
            </a:r>
          </a:p>
        </p:txBody>
      </p:sp>
      <p:sp>
        <p:nvSpPr>
          <p:cNvPr id="11" name="Date Placeholder 10"/>
          <p:cNvSpPr>
            <a:spLocks noGrp="1"/>
          </p:cNvSpPr>
          <p:nvPr>
            <p:ph type="dt" sz="half" idx="10"/>
          </p:nvPr>
        </p:nvSpPr>
        <p:spPr/>
        <p:txBody>
          <a:bodyPr/>
          <a:lstStyle/>
          <a:p>
            <a:fld id="{03077A69-DBBB-4559-BBAA-3D5049F02C1B}" type="datetime1">
              <a:rPr lang="en-US" smtClean="0"/>
              <a:t>1/13/2022</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6FFCE379-A57B-40ED-8DD8-421F4A6EEF18}" type="slidenum">
              <a:rPr lang="en-US"/>
              <a:pPr>
                <a:defRPr/>
              </a:pPr>
              <a:t>96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445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5240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RRC</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Rotate accumulator right</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 name="Content Placeholder 2"/>
          <p:cNvSpPr txBox="1">
            <a:spLocks/>
          </p:cNvSpPr>
          <p:nvPr/>
        </p:nvSpPr>
        <p:spPr>
          <a:xfrm>
            <a:off x="493713" y="2773363"/>
            <a:ext cx="8229600" cy="311150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Bef>
                <a:spcPts val="0"/>
              </a:spcBef>
              <a:spcAft>
                <a:spcPts val="1200"/>
              </a:spcAft>
              <a:defRPr/>
            </a:pPr>
            <a:r>
              <a:rPr lang="en-US" sz="2200" dirty="0">
                <a:latin typeface="Times New Roman" panose="02020603050405020304" pitchFamily="18" charset="0"/>
                <a:cs typeface="Times New Roman" panose="02020603050405020304" pitchFamily="18" charset="0"/>
              </a:rPr>
              <a:t>Each binary bit of the accumulator is rotated right by </a:t>
            </a:r>
            <a:r>
              <a:rPr lang="en-US" sz="2200" dirty="0" smtClean="0">
                <a:latin typeface="Times New Roman" panose="02020603050405020304" pitchFamily="18" charset="0"/>
                <a:cs typeface="Times New Roman" panose="02020603050405020304" pitchFamily="18" charset="0"/>
              </a:rPr>
              <a:t>one position.</a:t>
            </a:r>
          </a:p>
          <a:p>
            <a:pPr fontAlgn="auto">
              <a:spcBef>
                <a:spcPts val="0"/>
              </a:spcBef>
              <a:spcAft>
                <a:spcPts val="1200"/>
              </a:spcAft>
              <a:defRPr/>
            </a:pPr>
            <a:r>
              <a:rPr lang="en-US" sz="2200" dirty="0" smtClean="0">
                <a:latin typeface="Times New Roman" panose="02020603050405020304" pitchFamily="18" charset="0"/>
                <a:cs typeface="Times New Roman" panose="02020603050405020304" pitchFamily="18" charset="0"/>
              </a:rPr>
              <a:t>Bit </a:t>
            </a:r>
            <a:r>
              <a:rPr lang="en-US" sz="2200" dirty="0">
                <a:latin typeface="Times New Roman" panose="02020603050405020304" pitchFamily="18" charset="0"/>
                <a:cs typeface="Times New Roman" panose="02020603050405020304" pitchFamily="18" charset="0"/>
              </a:rPr>
              <a:t>D0 is placed in the position of D7 as well as </a:t>
            </a:r>
            <a:r>
              <a:rPr lang="en-US" sz="2200" dirty="0" smtClean="0">
                <a:latin typeface="Times New Roman" panose="02020603050405020304" pitchFamily="18" charset="0"/>
                <a:cs typeface="Times New Roman" panose="02020603050405020304" pitchFamily="18" charset="0"/>
              </a:rPr>
              <a:t>in the </a:t>
            </a:r>
            <a:r>
              <a:rPr lang="en-US" sz="2200" dirty="0">
                <a:latin typeface="Times New Roman" panose="02020603050405020304" pitchFamily="18" charset="0"/>
                <a:cs typeface="Times New Roman" panose="02020603050405020304" pitchFamily="18" charset="0"/>
              </a:rPr>
              <a:t>Carry </a:t>
            </a:r>
            <a:r>
              <a:rPr lang="en-US" sz="2200" dirty="0" smtClean="0">
                <a:latin typeface="Times New Roman" panose="02020603050405020304" pitchFamily="18" charset="0"/>
                <a:cs typeface="Times New Roman" panose="02020603050405020304" pitchFamily="18" charset="0"/>
              </a:rPr>
              <a:t>flag.</a:t>
            </a:r>
          </a:p>
          <a:p>
            <a:pPr fontAlgn="auto">
              <a:spcBef>
                <a:spcPts val="0"/>
              </a:spcBef>
              <a:spcAft>
                <a:spcPts val="1200"/>
              </a:spcAft>
              <a:defRPr/>
            </a:pPr>
            <a:r>
              <a:rPr lang="en-US" sz="2200" dirty="0" smtClean="0">
                <a:latin typeface="Times New Roman" panose="02020603050405020304" pitchFamily="18" charset="0"/>
                <a:cs typeface="Times New Roman" panose="02020603050405020304" pitchFamily="18" charset="0"/>
              </a:rPr>
              <a:t>CY </a:t>
            </a:r>
            <a:r>
              <a:rPr lang="en-US" sz="2200" dirty="0">
                <a:latin typeface="Times New Roman" panose="02020603050405020304" pitchFamily="18" charset="0"/>
                <a:cs typeface="Times New Roman" panose="02020603050405020304" pitchFamily="18" charset="0"/>
              </a:rPr>
              <a:t>is modified according to bit </a:t>
            </a:r>
            <a:r>
              <a:rPr lang="en-US" sz="2200" dirty="0" smtClean="0">
                <a:latin typeface="Times New Roman" panose="02020603050405020304" pitchFamily="18" charset="0"/>
                <a:cs typeface="Times New Roman" panose="02020603050405020304" pitchFamily="18" charset="0"/>
              </a:rPr>
              <a:t>D0.</a:t>
            </a:r>
          </a:p>
          <a:p>
            <a:pPr fontAlgn="auto">
              <a:spcBef>
                <a:spcPts val="0"/>
              </a:spcBef>
              <a:spcAft>
                <a:spcPts val="1200"/>
              </a:spcAft>
              <a:defRPr/>
            </a:pP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Z, </a:t>
            </a:r>
            <a:r>
              <a:rPr lang="en-US" sz="2200" dirty="0" smtClean="0">
                <a:latin typeface="Times New Roman" panose="02020603050405020304" pitchFamily="18" charset="0"/>
                <a:cs typeface="Times New Roman" panose="02020603050405020304" pitchFamily="18" charset="0"/>
              </a:rPr>
              <a:t>P, AC </a:t>
            </a:r>
            <a:r>
              <a:rPr lang="en-US" sz="2200" dirty="0">
                <a:latin typeface="Times New Roman" panose="02020603050405020304" pitchFamily="18" charset="0"/>
                <a:cs typeface="Times New Roman" panose="02020603050405020304" pitchFamily="18" charset="0"/>
              </a:rPr>
              <a:t>are not affected.</a:t>
            </a:r>
          </a:p>
          <a:p>
            <a:pPr marL="0" indent="0" fontAlgn="auto">
              <a:spcBef>
                <a:spcPts val="0"/>
              </a:spcBef>
              <a:spcAft>
                <a:spcPts val="1200"/>
              </a:spcAft>
              <a:buFont typeface="Wingdings 2"/>
              <a:buNone/>
              <a:defRPr/>
            </a:pPr>
            <a:r>
              <a:rPr lang="en-US" sz="2200" b="1" dirty="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RRC</a:t>
            </a:r>
          </a:p>
        </p:txBody>
      </p:sp>
      <p:sp>
        <p:nvSpPr>
          <p:cNvPr id="11" name="Date Placeholder 10"/>
          <p:cNvSpPr>
            <a:spLocks noGrp="1"/>
          </p:cNvSpPr>
          <p:nvPr>
            <p:ph type="dt" sz="half" idx="10"/>
          </p:nvPr>
        </p:nvSpPr>
        <p:spPr/>
        <p:txBody>
          <a:bodyPr/>
          <a:lstStyle/>
          <a:p>
            <a:fld id="{C6864025-C9FE-4B46-9F66-F79CC965F5B4}" type="datetime1">
              <a:rPr lang="en-US" smtClean="0"/>
              <a:t>1/13/2022</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BD1C1D92-1171-47BF-806A-44AFEA78E7E7}" type="slidenum">
              <a:rPr lang="en-US"/>
              <a:pPr>
                <a:defRPr/>
              </a:pPr>
              <a:t>97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547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RAL</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Rotate accumulator left through carry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5493"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Each binary bit of the accumulator is rotated left by one position through the Carry flag.</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Bit D7 is placed in the Carry flag, and the Carry flag is placed in the least significant position D0.</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CY is modified according to bit D7.</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S, Z, P, AC are not affected.</a:t>
            </a:r>
          </a:p>
          <a:p>
            <a:pPr marL="273050" indent="-273050" algn="just">
              <a:spcAft>
                <a:spcPts val="12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RAL.</a:t>
            </a:r>
          </a:p>
        </p:txBody>
      </p:sp>
      <p:sp>
        <p:nvSpPr>
          <p:cNvPr id="10" name="Date Placeholder 9"/>
          <p:cNvSpPr>
            <a:spLocks noGrp="1"/>
          </p:cNvSpPr>
          <p:nvPr>
            <p:ph type="dt" sz="half" idx="10"/>
          </p:nvPr>
        </p:nvSpPr>
        <p:spPr/>
        <p:txBody>
          <a:bodyPr/>
          <a:lstStyle/>
          <a:p>
            <a:fld id="{3F4F1127-7028-4DF1-80B6-58C8980F8B80}" type="datetime1">
              <a:rPr lang="en-US" smtClean="0"/>
              <a:t>1/13/2022</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CFC5F03C-EC46-4F1D-9069-C23D2B1565D4}" type="slidenum">
              <a:rPr lang="en-US"/>
              <a:pPr>
                <a:defRPr/>
              </a:pPr>
              <a:t>98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650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3716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RAR</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Rotate accumulator right through carry</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6517"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Each binary bit of the accumulator is rotated right by one position through the Carry flag.</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Bit D0 is placed in the Carry flag, and the Carry flag is placed in the most significant position D7.</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CY is modified according to bit D0.</a:t>
            </a:r>
          </a:p>
          <a:p>
            <a:pPr marL="273050" indent="-273050" algn="just">
              <a:spcAft>
                <a:spcPts val="1200"/>
              </a:spcAft>
              <a:buClr>
                <a:srgbClr val="9BBB59"/>
              </a:buClr>
              <a:buSzPct val="95000"/>
              <a:buFont typeface="Wingdings 2" pitchFamily="18" charset="2"/>
              <a:buChar char=""/>
            </a:pPr>
            <a:r>
              <a:rPr lang="en-US" sz="2200">
                <a:latin typeface="Times New Roman" pitchFamily="18" charset="0"/>
                <a:cs typeface="Times New Roman" pitchFamily="18" charset="0"/>
              </a:rPr>
              <a:t>S, Z, P, AC are not affected.</a:t>
            </a:r>
          </a:p>
          <a:p>
            <a:pPr marL="273050" indent="-273050" algn="just">
              <a:spcAft>
                <a:spcPts val="1200"/>
              </a:spcAft>
              <a:buClr>
                <a:srgbClr val="9BBB5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RAR.</a:t>
            </a:r>
          </a:p>
        </p:txBody>
      </p:sp>
      <p:sp>
        <p:nvSpPr>
          <p:cNvPr id="10" name="Date Placeholder 9"/>
          <p:cNvSpPr>
            <a:spLocks noGrp="1"/>
          </p:cNvSpPr>
          <p:nvPr>
            <p:ph type="dt" sz="half" idx="10"/>
          </p:nvPr>
        </p:nvSpPr>
        <p:spPr/>
        <p:txBody>
          <a:bodyPr/>
          <a:lstStyle/>
          <a:p>
            <a:fld id="{29324E07-47FE-4A6E-A017-40DF380B9940}" type="datetime1">
              <a:rPr lang="en-US" smtClean="0"/>
              <a:t>1/13/2022</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514600" y="6356350"/>
            <a:ext cx="5029200" cy="365125"/>
          </a:xfrm>
        </p:spPr>
        <p:txBody>
          <a:bodyPr/>
          <a:lstStyle/>
          <a:p>
            <a:pPr>
              <a:defRPr/>
            </a:pPr>
            <a:r>
              <a:rPr lang="fi-FI" smtClean="0"/>
              <a:t>KANIKA              Microprocessor                  UNIT- 2</a:t>
            </a:r>
            <a:endParaRPr lang="en-US" dirty="0"/>
          </a:p>
        </p:txBody>
      </p:sp>
      <p:sp>
        <p:nvSpPr>
          <p:cNvPr id="6" name="Slide Number Placeholder 5"/>
          <p:cNvSpPr>
            <a:spLocks noGrp="1"/>
          </p:cNvSpPr>
          <p:nvPr>
            <p:ph type="sldNum" sz="quarter" idx="12"/>
          </p:nvPr>
        </p:nvSpPr>
        <p:spPr/>
        <p:txBody>
          <a:bodyPr/>
          <a:lstStyle/>
          <a:p>
            <a:pPr>
              <a:defRPr/>
            </a:pPr>
            <a:fld id="{4DB0057A-6DE0-44AF-B2B0-C5ACE5C793A2}" type="slidenum">
              <a:rPr lang="en-US"/>
              <a:pPr>
                <a:defRPr/>
              </a:pPr>
              <a:t>99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anose="02020603050405020304" pitchFamily="18" charset="0"/>
                <a:cs typeface="Times New Roman" panose="02020603050405020304" pitchFamily="18" charset="0"/>
              </a:rPr>
              <a:t>Logic Operations</a:t>
            </a:r>
          </a:p>
        </p:txBody>
      </p:sp>
      <p:pic>
        <p:nvPicPr>
          <p:cNvPr id="10752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 name="Rectangle 2"/>
          <p:cNvSpPr/>
          <p:nvPr/>
        </p:nvSpPr>
        <p:spPr>
          <a:xfrm>
            <a:off x="457200" y="698500"/>
            <a:ext cx="2825750" cy="461963"/>
          </a:xfrm>
          <a:prstGeom prst="rect">
            <a:avLst/>
          </a:prstGeom>
        </p:spPr>
        <p:txBody>
          <a:bodyPr wrap="none">
            <a:spAutoFit/>
          </a:bodyPr>
          <a:lstStyle/>
          <a:p>
            <a:pPr fontAlgn="auto">
              <a:spcBef>
                <a:spcPts val="0"/>
              </a:spcBef>
              <a:spcAft>
                <a:spcPts val="0"/>
              </a:spcAft>
              <a:defRPr/>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Logical Instructions</a:t>
            </a: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9" name="Content Placeholder 7"/>
          <p:cNvGraphicFramePr>
            <a:graphicFrameLocks noGrp="1"/>
          </p:cNvGraphicFramePr>
          <p:nvPr>
            <p:ph idx="1"/>
          </p:nvPr>
        </p:nvGraphicFramePr>
        <p:xfrm>
          <a:off x="457200" y="1600200"/>
          <a:ext cx="8229600" cy="1067029"/>
        </p:xfrm>
        <a:graphic>
          <a:graphicData uri="http://schemas.openxmlformats.org/drawingml/2006/table">
            <a:tbl>
              <a:tblPr firstRow="1" bandRow="1">
                <a:tableStyleId>{21E4AEA4-8DFA-4A89-87EB-49C32662AFE0}</a:tableStyleId>
              </a:tblPr>
              <a:tblGrid>
                <a:gridCol w="1594520"/>
                <a:gridCol w="1872208"/>
                <a:gridCol w="4762872"/>
              </a:tblGrid>
              <a:tr h="370956">
                <a:tc>
                  <a:txBody>
                    <a:bodyPr/>
                    <a:lstStyle/>
                    <a:p>
                      <a:pPr algn="ctr"/>
                      <a:r>
                        <a:rPr lang="en-US" sz="2200" dirty="0" smtClean="0">
                          <a:latin typeface="Times New Roman" panose="02020603050405020304" pitchFamily="18" charset="0"/>
                          <a:cs typeface="Times New Roman" panose="02020603050405020304" pitchFamily="18" charset="0"/>
                        </a:rPr>
                        <a:t>Opcode</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Operand</a:t>
                      </a:r>
                      <a:endParaRPr lang="en-US" sz="2200" i="0" dirty="0">
                        <a:latin typeface="Times New Roman" panose="02020603050405020304" pitchFamily="18" charset="0"/>
                        <a:cs typeface="Times New Roman" panose="02020603050405020304" pitchFamily="18" charset="0"/>
                      </a:endParaRPr>
                    </a:p>
                  </a:txBody>
                  <a:tcPr marT="45734" marB="45734"/>
                </a:tc>
                <a:tc>
                  <a:txBody>
                    <a:bodyPr/>
                    <a:lstStyle/>
                    <a:p>
                      <a:pPr algn="ctr"/>
                      <a:r>
                        <a:rPr lang="en-US" sz="2200" dirty="0" smtClean="0">
                          <a:latin typeface="Times New Roman" panose="02020603050405020304" pitchFamily="18" charset="0"/>
                          <a:cs typeface="Times New Roman" panose="02020603050405020304" pitchFamily="18" charset="0"/>
                        </a:rPr>
                        <a:t>Description</a:t>
                      </a:r>
                      <a:endParaRPr lang="en-US" sz="2200" i="0" dirty="0">
                        <a:latin typeface="Times New Roman" panose="02020603050405020304" pitchFamily="18" charset="0"/>
                        <a:cs typeface="Times New Roman" panose="02020603050405020304" pitchFamily="18" charset="0"/>
                      </a:endParaRPr>
                    </a:p>
                  </a:txBody>
                  <a:tcPr marT="45734" marB="45734"/>
                </a:tc>
              </a:tr>
              <a:tr h="640281">
                <a:tc>
                  <a:txBody>
                    <a:bodyPr/>
                    <a:lstStyle/>
                    <a:p>
                      <a:r>
                        <a:rPr lang="en-US" sz="2200" dirty="0" smtClean="0">
                          <a:latin typeface="Times New Roman" panose="02020603050405020304" pitchFamily="18" charset="0"/>
                          <a:cs typeface="Times New Roman" panose="02020603050405020304" pitchFamily="18" charset="0"/>
                        </a:rPr>
                        <a:t>CMA</a:t>
                      </a:r>
                      <a:endParaRPr lang="en-US" sz="2200" dirty="0">
                        <a:latin typeface="Times New Roman" panose="02020603050405020304" pitchFamily="18" charset="0"/>
                        <a:cs typeface="Times New Roman" panose="02020603050405020304" pitchFamily="18" charset="0"/>
                      </a:endParaRPr>
                    </a:p>
                  </a:txBody>
                  <a:tcPr marT="45734" marB="45734"/>
                </a:tc>
                <a:tc>
                  <a:txBody>
                    <a:bodyPr/>
                    <a:lstStyle/>
                    <a:p>
                      <a:r>
                        <a:rPr lang="en-US" sz="2200" baseline="0" dirty="0" smtClean="0">
                          <a:latin typeface="Times New Roman" panose="02020603050405020304" pitchFamily="18" charset="0"/>
                          <a:cs typeface="Times New Roman" panose="02020603050405020304" pitchFamily="18" charset="0"/>
                        </a:rPr>
                        <a:t>None</a:t>
                      </a:r>
                    </a:p>
                  </a:txBody>
                  <a:tcPr marT="45734" marB="45734"/>
                </a:tc>
                <a:tc>
                  <a:txBody>
                    <a:bodyPr/>
                    <a:lstStyle/>
                    <a:p>
                      <a:r>
                        <a:rPr kumimoji="0" lang="en-US" sz="22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Complement accumulator</a:t>
                      </a:r>
                      <a:endParaRPr lang="en-US" sz="2200" dirty="0">
                        <a:latin typeface="Times New Roman" panose="02020603050405020304" pitchFamily="18" charset="0"/>
                        <a:cs typeface="Times New Roman" panose="02020603050405020304" pitchFamily="18" charset="0"/>
                      </a:endParaRPr>
                    </a:p>
                  </a:txBody>
                  <a:tcPr marT="45734" marB="45734"/>
                </a:tc>
              </a:tr>
            </a:tbl>
          </a:graphicData>
        </a:graphic>
      </p:graphicFrame>
      <p:sp>
        <p:nvSpPr>
          <p:cNvPr id="107541" name="Content Placeholder 2"/>
          <p:cNvSpPr txBox="1">
            <a:spLocks/>
          </p:cNvSpPr>
          <p:nvPr/>
        </p:nvSpPr>
        <p:spPr bwMode="auto">
          <a:xfrm>
            <a:off x="457200" y="2878138"/>
            <a:ext cx="8229600" cy="3111500"/>
          </a:xfrm>
          <a:prstGeom prst="rect">
            <a:avLst/>
          </a:prstGeom>
          <a:noFill/>
          <a:ln w="9525">
            <a:noFill/>
            <a:miter lim="800000"/>
            <a:headEnd/>
            <a:tailEnd/>
          </a:ln>
        </p:spPr>
        <p:txBody>
          <a:bodyPr/>
          <a:lstStyle/>
          <a:p>
            <a:pPr marL="273050" indent="-273050">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The contents of the accumulator are complemented.</a:t>
            </a:r>
          </a:p>
          <a:p>
            <a:pPr marL="273050" indent="-273050">
              <a:spcAft>
                <a:spcPts val="1800"/>
              </a:spcAft>
              <a:buClr>
                <a:srgbClr val="0BD0D9"/>
              </a:buClr>
              <a:buSzPct val="95000"/>
              <a:buFont typeface="Wingdings 2" pitchFamily="18" charset="2"/>
              <a:buChar char=""/>
            </a:pPr>
            <a:r>
              <a:rPr lang="en-US" sz="2200">
                <a:latin typeface="Times New Roman" pitchFamily="18" charset="0"/>
                <a:cs typeface="Times New Roman" pitchFamily="18" charset="0"/>
              </a:rPr>
              <a:t>No flags are affected.</a:t>
            </a:r>
          </a:p>
          <a:p>
            <a:pPr marL="273050" indent="-273050">
              <a:spcAft>
                <a:spcPts val="1800"/>
              </a:spcAft>
              <a:buClr>
                <a:srgbClr val="0BD0D9"/>
              </a:buClr>
              <a:buSzPct val="95000"/>
              <a:buFont typeface="Wingdings 2" pitchFamily="18" charset="2"/>
              <a:buChar char=""/>
            </a:pPr>
            <a:r>
              <a:rPr lang="en-US" sz="2200" b="1">
                <a:latin typeface="Times New Roman" pitchFamily="18" charset="0"/>
                <a:cs typeface="Times New Roman" pitchFamily="18" charset="0"/>
              </a:rPr>
              <a:t>Example:</a:t>
            </a:r>
            <a:r>
              <a:rPr lang="en-US" sz="2200">
                <a:latin typeface="Times New Roman" pitchFamily="18" charset="0"/>
                <a:cs typeface="Times New Roman" pitchFamily="18" charset="0"/>
              </a:rPr>
              <a:t> CMA</a:t>
            </a:r>
          </a:p>
          <a:p>
            <a:pPr lvl="1">
              <a:spcAft>
                <a:spcPts val="1800"/>
              </a:spcAft>
              <a:buClr>
                <a:srgbClr val="0BD0D9"/>
              </a:buClr>
              <a:buSzPct val="95000"/>
            </a:pPr>
            <a:r>
              <a:rPr lang="en-US" sz="2200">
                <a:latin typeface="Times New Roman" pitchFamily="18" charset="0"/>
                <a:cs typeface="Times New Roman" pitchFamily="18" charset="0"/>
              </a:rPr>
              <a:t>A= ABH</a:t>
            </a:r>
          </a:p>
        </p:txBody>
      </p:sp>
      <p:sp>
        <p:nvSpPr>
          <p:cNvPr id="10" name="Date Placeholder 9"/>
          <p:cNvSpPr>
            <a:spLocks noGrp="1"/>
          </p:cNvSpPr>
          <p:nvPr>
            <p:ph type="dt" sz="half" idx="10"/>
          </p:nvPr>
        </p:nvSpPr>
        <p:spPr/>
        <p:txBody>
          <a:bodyPr/>
          <a:lstStyle/>
          <a:p>
            <a:fld id="{B3CA4CBF-7519-4F9D-8327-DE63FAF215E0}" type="datetime1">
              <a:rPr lang="en-US" smtClean="0"/>
              <a:t>1/13/2022</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5576</TotalTime>
  <Words>7473</Words>
  <Application>Microsoft Office PowerPoint</Application>
  <PresentationFormat>On-screen Show (4:3)</PresentationFormat>
  <Paragraphs>2349</Paragraphs>
  <Slides>158</Slides>
  <Notes>7</Notes>
  <HiddenSlides>0</HiddenSlides>
  <MMClips>0</MMClips>
  <ScaleCrop>false</ScaleCrop>
  <HeadingPairs>
    <vt:vector size="4" baseType="variant">
      <vt:variant>
        <vt:lpstr>Theme</vt:lpstr>
      </vt:variant>
      <vt:variant>
        <vt:i4>1</vt:i4>
      </vt:variant>
      <vt:variant>
        <vt:lpstr>Slide Titles</vt:lpstr>
      </vt:variant>
      <vt:variant>
        <vt:i4>158</vt:i4>
      </vt:variant>
    </vt:vector>
  </HeadingPairs>
  <TitlesOfParts>
    <vt:vector size="159" baseType="lpstr">
      <vt:lpstr>Office Theme</vt:lpstr>
      <vt:lpstr>Noida Institute of Engineering and Technology, Greater Noida</vt:lpstr>
      <vt:lpstr>Brief 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kanika</cp:lastModifiedBy>
  <cp:revision>472</cp:revision>
  <dcterms:created xsi:type="dcterms:W3CDTF">2006-08-16T00:00:00Z</dcterms:created>
  <dcterms:modified xsi:type="dcterms:W3CDTF">2022-01-13T05:29:21Z</dcterms:modified>
</cp:coreProperties>
</file>