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Default Extension="doc" ContentType="application/msword"/>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1"/>
  </p:notesMasterIdLst>
  <p:handoutMasterIdLst>
    <p:handoutMasterId r:id="rId132"/>
  </p:handoutMasterIdLst>
  <p:sldIdLst>
    <p:sldId id="256" r:id="rId2"/>
    <p:sldId id="335" r:id="rId3"/>
    <p:sldId id="337" r:id="rId4"/>
    <p:sldId id="338" r:id="rId5"/>
    <p:sldId id="258" r:id="rId6"/>
    <p:sldId id="340" r:id="rId7"/>
    <p:sldId id="343" r:id="rId8"/>
    <p:sldId id="344" r:id="rId9"/>
    <p:sldId id="357" r:id="rId10"/>
    <p:sldId id="345" r:id="rId11"/>
    <p:sldId id="347" r:id="rId12"/>
    <p:sldId id="356" r:id="rId13"/>
    <p:sldId id="355" r:id="rId14"/>
    <p:sldId id="465" r:id="rId15"/>
    <p:sldId id="466" r:id="rId16"/>
    <p:sldId id="264" r:id="rId17"/>
    <p:sldId id="440" r:id="rId18"/>
    <p:sldId id="503" r:id="rId19"/>
    <p:sldId id="441" r:id="rId20"/>
    <p:sldId id="497" r:id="rId21"/>
    <p:sldId id="498" r:id="rId22"/>
    <p:sldId id="485" r:id="rId23"/>
    <p:sldId id="442" r:id="rId24"/>
    <p:sldId id="499" r:id="rId25"/>
    <p:sldId id="500" r:id="rId26"/>
    <p:sldId id="501" r:id="rId27"/>
    <p:sldId id="502" r:id="rId28"/>
    <p:sldId id="443" r:id="rId29"/>
    <p:sldId id="509" r:id="rId30"/>
    <p:sldId id="510" r:id="rId31"/>
    <p:sldId id="511" r:id="rId32"/>
    <p:sldId id="513" r:id="rId33"/>
    <p:sldId id="517" r:id="rId34"/>
    <p:sldId id="514" r:id="rId35"/>
    <p:sldId id="516" r:id="rId36"/>
    <p:sldId id="518" r:id="rId37"/>
    <p:sldId id="444" r:id="rId38"/>
    <p:sldId id="445" r:id="rId39"/>
    <p:sldId id="519" r:id="rId40"/>
    <p:sldId id="520" r:id="rId41"/>
    <p:sldId id="446" r:id="rId42"/>
    <p:sldId id="504" r:id="rId43"/>
    <p:sldId id="505" r:id="rId44"/>
    <p:sldId id="468" r:id="rId45"/>
    <p:sldId id="447" r:id="rId46"/>
    <p:sldId id="448" r:id="rId47"/>
    <p:sldId id="449" r:id="rId48"/>
    <p:sldId id="506" r:id="rId49"/>
    <p:sldId id="507" r:id="rId50"/>
    <p:sldId id="450" r:id="rId51"/>
    <p:sldId id="473" r:id="rId52"/>
    <p:sldId id="474" r:id="rId53"/>
    <p:sldId id="451" r:id="rId54"/>
    <p:sldId id="477" r:id="rId55"/>
    <p:sldId id="452" r:id="rId56"/>
    <p:sldId id="453" r:id="rId57"/>
    <p:sldId id="454" r:id="rId58"/>
    <p:sldId id="455" r:id="rId59"/>
    <p:sldId id="475" r:id="rId60"/>
    <p:sldId id="471" r:id="rId61"/>
    <p:sldId id="476" r:id="rId62"/>
    <p:sldId id="508" r:id="rId63"/>
    <p:sldId id="521" r:id="rId64"/>
    <p:sldId id="522" r:id="rId65"/>
    <p:sldId id="524" r:id="rId66"/>
    <p:sldId id="457" r:id="rId67"/>
    <p:sldId id="523" r:id="rId68"/>
    <p:sldId id="458" r:id="rId69"/>
    <p:sldId id="459" r:id="rId70"/>
    <p:sldId id="460" r:id="rId71"/>
    <p:sldId id="493" r:id="rId72"/>
    <p:sldId id="494" r:id="rId73"/>
    <p:sldId id="525" r:id="rId74"/>
    <p:sldId id="495" r:id="rId75"/>
    <p:sldId id="526" r:id="rId76"/>
    <p:sldId id="496" r:id="rId77"/>
    <p:sldId id="463" r:id="rId78"/>
    <p:sldId id="467" r:id="rId79"/>
    <p:sldId id="367" r:id="rId80"/>
    <p:sldId id="368" r:id="rId81"/>
    <p:sldId id="369" r:id="rId82"/>
    <p:sldId id="370" r:id="rId83"/>
    <p:sldId id="371" r:id="rId84"/>
    <p:sldId id="372" r:id="rId85"/>
    <p:sldId id="373" r:id="rId86"/>
    <p:sldId id="533" r:id="rId87"/>
    <p:sldId id="527" r:id="rId88"/>
    <p:sldId id="374" r:id="rId89"/>
    <p:sldId id="531" r:id="rId90"/>
    <p:sldId id="528" r:id="rId91"/>
    <p:sldId id="375" r:id="rId92"/>
    <p:sldId id="532" r:id="rId93"/>
    <p:sldId id="376" r:id="rId94"/>
    <p:sldId id="529" r:id="rId95"/>
    <p:sldId id="530" r:id="rId96"/>
    <p:sldId id="378" r:id="rId97"/>
    <p:sldId id="379" r:id="rId98"/>
    <p:sldId id="380" r:id="rId99"/>
    <p:sldId id="381" r:id="rId100"/>
    <p:sldId id="382" r:id="rId101"/>
    <p:sldId id="383" r:id="rId102"/>
    <p:sldId id="384" r:id="rId103"/>
    <p:sldId id="385" r:id="rId104"/>
    <p:sldId id="386" r:id="rId105"/>
    <p:sldId id="387" r:id="rId106"/>
    <p:sldId id="487" r:id="rId107"/>
    <p:sldId id="488" r:id="rId108"/>
    <p:sldId id="489" r:id="rId109"/>
    <p:sldId id="490" r:id="rId110"/>
    <p:sldId id="491" r:id="rId111"/>
    <p:sldId id="492" r:id="rId112"/>
    <p:sldId id="389" r:id="rId113"/>
    <p:sldId id="390" r:id="rId114"/>
    <p:sldId id="391" r:id="rId115"/>
    <p:sldId id="392" r:id="rId116"/>
    <p:sldId id="393" r:id="rId117"/>
    <p:sldId id="394" r:id="rId118"/>
    <p:sldId id="395" r:id="rId119"/>
    <p:sldId id="396" r:id="rId120"/>
    <p:sldId id="397" r:id="rId121"/>
    <p:sldId id="398" r:id="rId122"/>
    <p:sldId id="464" r:id="rId123"/>
    <p:sldId id="399" r:id="rId124"/>
    <p:sldId id="400" r:id="rId125"/>
    <p:sldId id="401" r:id="rId126"/>
    <p:sldId id="402" r:id="rId127"/>
    <p:sldId id="403" r:id="rId128"/>
    <p:sldId id="404" r:id="rId129"/>
    <p:sldId id="405" r:id="rId130"/>
  </p:sldIdLst>
  <p:sldSz cx="12252325" cy="6858000"/>
  <p:notesSz cx="6858000" cy="9144000"/>
  <p:defaultText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59" autoAdjust="0"/>
    <p:restoredTop sz="86380" autoAdjust="0"/>
  </p:normalViewPr>
  <p:slideViewPr>
    <p:cSldViewPr>
      <p:cViewPr>
        <p:scale>
          <a:sx n="66" d="100"/>
          <a:sy n="66" d="100"/>
        </p:scale>
        <p:origin x="-360" y="-30"/>
      </p:cViewPr>
      <p:guideLst>
        <p:guide orient="horz" pos="2160"/>
        <p:guide pos="3859"/>
      </p:guideLst>
    </p:cSldViewPr>
  </p:slideViewPr>
  <p:outlineViewPr>
    <p:cViewPr>
      <p:scale>
        <a:sx n="33" d="100"/>
        <a:sy n="33" d="100"/>
      </p:scale>
      <p:origin x="276" y="3088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6" y="-10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3/3/2022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3/3/2022</a:t>
            </a:fld>
            <a:endParaRPr lang="en-US"/>
          </a:p>
        </p:txBody>
      </p:sp>
      <p:sp>
        <p:nvSpPr>
          <p:cNvPr id="4" name="Slide Image Placeholder 3"/>
          <p:cNvSpPr>
            <a:spLocks noGrp="1" noRot="1" noChangeAspect="1"/>
          </p:cNvSpPr>
          <p:nvPr>
            <p:ph type="sldImg" idx="2"/>
          </p:nvPr>
        </p:nvSpPr>
        <p:spPr>
          <a:xfrm>
            <a:off x="365125" y="685800"/>
            <a:ext cx="61277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92764" rtl="0" eaLnBrk="1" latinLnBrk="0" hangingPunct="1">
      <a:defRPr sz="1300" kern="1200">
        <a:solidFill>
          <a:schemeClr val="tx1"/>
        </a:solidFill>
        <a:latin typeface="+mn-lt"/>
        <a:ea typeface="+mn-ea"/>
        <a:cs typeface="+mn-cs"/>
      </a:defRPr>
    </a:lvl1pPr>
    <a:lvl2pPr marL="496382" algn="l" defTabSz="992764" rtl="0" eaLnBrk="1" latinLnBrk="0" hangingPunct="1">
      <a:defRPr sz="1300" kern="1200">
        <a:solidFill>
          <a:schemeClr val="tx1"/>
        </a:solidFill>
        <a:latin typeface="+mn-lt"/>
        <a:ea typeface="+mn-ea"/>
        <a:cs typeface="+mn-cs"/>
      </a:defRPr>
    </a:lvl2pPr>
    <a:lvl3pPr marL="992764" algn="l" defTabSz="992764" rtl="0" eaLnBrk="1" latinLnBrk="0" hangingPunct="1">
      <a:defRPr sz="1300" kern="1200">
        <a:solidFill>
          <a:schemeClr val="tx1"/>
        </a:solidFill>
        <a:latin typeface="+mn-lt"/>
        <a:ea typeface="+mn-ea"/>
        <a:cs typeface="+mn-cs"/>
      </a:defRPr>
    </a:lvl3pPr>
    <a:lvl4pPr marL="1489146" algn="l" defTabSz="992764" rtl="0" eaLnBrk="1" latinLnBrk="0" hangingPunct="1">
      <a:defRPr sz="1300" kern="1200">
        <a:solidFill>
          <a:schemeClr val="tx1"/>
        </a:solidFill>
        <a:latin typeface="+mn-lt"/>
        <a:ea typeface="+mn-ea"/>
        <a:cs typeface="+mn-cs"/>
      </a:defRPr>
    </a:lvl4pPr>
    <a:lvl5pPr marL="1985528" algn="l" defTabSz="992764" rtl="0" eaLnBrk="1" latinLnBrk="0" hangingPunct="1">
      <a:defRPr sz="1300" kern="1200">
        <a:solidFill>
          <a:schemeClr val="tx1"/>
        </a:solidFill>
        <a:latin typeface="+mn-lt"/>
        <a:ea typeface="+mn-ea"/>
        <a:cs typeface="+mn-cs"/>
      </a:defRPr>
    </a:lvl5pPr>
    <a:lvl6pPr marL="2481910" algn="l" defTabSz="992764" rtl="0" eaLnBrk="1" latinLnBrk="0" hangingPunct="1">
      <a:defRPr sz="1300" kern="1200">
        <a:solidFill>
          <a:schemeClr val="tx1"/>
        </a:solidFill>
        <a:latin typeface="+mn-lt"/>
        <a:ea typeface="+mn-ea"/>
        <a:cs typeface="+mn-cs"/>
      </a:defRPr>
    </a:lvl6pPr>
    <a:lvl7pPr marL="2978292" algn="l" defTabSz="992764" rtl="0" eaLnBrk="1" latinLnBrk="0" hangingPunct="1">
      <a:defRPr sz="1300" kern="1200">
        <a:solidFill>
          <a:schemeClr val="tx1"/>
        </a:solidFill>
        <a:latin typeface="+mn-lt"/>
        <a:ea typeface="+mn-ea"/>
        <a:cs typeface="+mn-cs"/>
      </a:defRPr>
    </a:lvl7pPr>
    <a:lvl8pPr marL="3474674" algn="l" defTabSz="992764" rtl="0" eaLnBrk="1" latinLnBrk="0" hangingPunct="1">
      <a:defRPr sz="1300" kern="1200">
        <a:solidFill>
          <a:schemeClr val="tx1"/>
        </a:solidFill>
        <a:latin typeface="+mn-lt"/>
        <a:ea typeface="+mn-ea"/>
        <a:cs typeface="+mn-cs"/>
      </a:defRPr>
    </a:lvl8pPr>
    <a:lvl9pPr marL="3971056" algn="l" defTabSz="992764"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bwMode="auto">
          <a:noFill/>
          <a:ln>
            <a:solidFill>
              <a:srgbClr val="000000"/>
            </a:solidFill>
            <a:miter lim="800000"/>
            <a:headEnd/>
            <a:tailEnd/>
          </a:ln>
        </p:spPr>
      </p:sp>
      <p:sp>
        <p:nvSpPr>
          <p:cNvPr id="8195"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1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CE6831E-EF45-4479-AD9E-302272BFCDB2}" type="slidenum">
              <a:rPr lang="en-US"/>
              <a:pPr fontAlgn="base">
                <a:spcBef>
                  <a:spcPct val="0"/>
                </a:spcBef>
                <a:spcAft>
                  <a:spcPct val="0"/>
                </a:spcAft>
              </a:pPr>
              <a:t>77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105</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5125" y="685800"/>
            <a:ext cx="612775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108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8925" y="2130429"/>
            <a:ext cx="10414476" cy="1470025"/>
          </a:xfrm>
        </p:spPr>
        <p:txBody>
          <a:bodyPr/>
          <a:lstStyle/>
          <a:p>
            <a:r>
              <a:rPr lang="en-US"/>
              <a:t>Click to edit Master title style</a:t>
            </a:r>
          </a:p>
        </p:txBody>
      </p:sp>
      <p:sp>
        <p:nvSpPr>
          <p:cNvPr id="3" name="Subtitle 2"/>
          <p:cNvSpPr>
            <a:spLocks noGrp="1"/>
          </p:cNvSpPr>
          <p:nvPr>
            <p:ph type="subTitle" idx="1"/>
          </p:nvPr>
        </p:nvSpPr>
        <p:spPr>
          <a:xfrm>
            <a:off x="1837849" y="3886200"/>
            <a:ext cx="8576628" cy="1752600"/>
          </a:xfrm>
        </p:spPr>
        <p:txBody>
          <a:bodyPr/>
          <a:lstStyle>
            <a:lvl1pPr marL="0" indent="0" algn="ctr">
              <a:buNone/>
              <a:defRPr>
                <a:solidFill>
                  <a:schemeClr val="tx1">
                    <a:tint val="75000"/>
                  </a:schemeClr>
                </a:solidFill>
              </a:defRPr>
            </a:lvl1pPr>
            <a:lvl2pPr marL="496382" indent="0" algn="ctr">
              <a:buNone/>
              <a:defRPr>
                <a:solidFill>
                  <a:schemeClr val="tx1">
                    <a:tint val="75000"/>
                  </a:schemeClr>
                </a:solidFill>
              </a:defRPr>
            </a:lvl2pPr>
            <a:lvl3pPr marL="992764" indent="0" algn="ctr">
              <a:buNone/>
              <a:defRPr>
                <a:solidFill>
                  <a:schemeClr val="tx1">
                    <a:tint val="75000"/>
                  </a:schemeClr>
                </a:solidFill>
              </a:defRPr>
            </a:lvl3pPr>
            <a:lvl4pPr marL="1489146" indent="0" algn="ctr">
              <a:buNone/>
              <a:defRPr>
                <a:solidFill>
                  <a:schemeClr val="tx1">
                    <a:tint val="75000"/>
                  </a:schemeClr>
                </a:solidFill>
              </a:defRPr>
            </a:lvl4pPr>
            <a:lvl5pPr marL="1985528" indent="0" algn="ctr">
              <a:buNone/>
              <a:defRPr>
                <a:solidFill>
                  <a:schemeClr val="tx1">
                    <a:tint val="75000"/>
                  </a:schemeClr>
                </a:solidFill>
              </a:defRPr>
            </a:lvl5pPr>
            <a:lvl6pPr marL="2481910" indent="0" algn="ctr">
              <a:buNone/>
              <a:defRPr>
                <a:solidFill>
                  <a:schemeClr val="tx1">
                    <a:tint val="75000"/>
                  </a:schemeClr>
                </a:solidFill>
              </a:defRPr>
            </a:lvl6pPr>
            <a:lvl7pPr marL="2978292" indent="0" algn="ctr">
              <a:buNone/>
              <a:defRPr>
                <a:solidFill>
                  <a:schemeClr val="tx1">
                    <a:tint val="75000"/>
                  </a:schemeClr>
                </a:solidFill>
              </a:defRPr>
            </a:lvl7pPr>
            <a:lvl8pPr marL="3474674" indent="0" algn="ctr">
              <a:buNone/>
              <a:defRPr>
                <a:solidFill>
                  <a:schemeClr val="tx1">
                    <a:tint val="75000"/>
                  </a:schemeClr>
                </a:solidFill>
              </a:defRPr>
            </a:lvl8pPr>
            <a:lvl9pPr marL="397105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1CF4FB-92FD-4F6A-B35B-2EFE724C5D7C}" type="datetime1">
              <a:rPr lang="en-US" smtClean="0"/>
              <a:pPr/>
              <a:t>3/3/2022</a:t>
            </a:fld>
            <a:endParaRPr lang="en-US"/>
          </a:p>
        </p:txBody>
      </p:sp>
      <p:sp>
        <p:nvSpPr>
          <p:cNvPr id="5" name="Footer Placeholder 4"/>
          <p:cNvSpPr>
            <a:spLocks noGrp="1"/>
          </p:cNvSpPr>
          <p:nvPr>
            <p:ph type="ftr" sz="quarter" idx="11"/>
          </p:nvPr>
        </p:nvSpPr>
        <p:spPr/>
        <p:txBody>
          <a:bodyPr/>
          <a:lstStyle/>
          <a:p>
            <a:r>
              <a:rPr lang="fi-FI" smtClean="0"/>
              <a:t>Neeti Taneja                        OS              Unit Number:1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AB3F7A-BB1C-49B3-BF52-BEB833B92A4B}" type="datetime1">
              <a:rPr lang="en-US" smtClean="0"/>
              <a:pPr/>
              <a:t>3/3/2022</a:t>
            </a:fld>
            <a:endParaRPr lang="en-US"/>
          </a:p>
        </p:txBody>
      </p:sp>
      <p:sp>
        <p:nvSpPr>
          <p:cNvPr id="5" name="Footer Placeholder 4"/>
          <p:cNvSpPr>
            <a:spLocks noGrp="1"/>
          </p:cNvSpPr>
          <p:nvPr>
            <p:ph type="ftr" sz="quarter" idx="11"/>
          </p:nvPr>
        </p:nvSpPr>
        <p:spPr/>
        <p:txBody>
          <a:bodyPr/>
          <a:lstStyle/>
          <a:p>
            <a:r>
              <a:rPr lang="fi-FI" smtClean="0"/>
              <a:t>Neeti Taneja                        OS              Unit Number:1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82937" y="274642"/>
            <a:ext cx="2756773"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12617" y="274642"/>
            <a:ext cx="8066114"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B74F9A-6E38-498D-A173-6F17D1021378}" type="datetime1">
              <a:rPr lang="en-US" smtClean="0"/>
              <a:pPr/>
              <a:t>3/3/2022</a:t>
            </a:fld>
            <a:endParaRPr lang="en-US"/>
          </a:p>
        </p:txBody>
      </p:sp>
      <p:sp>
        <p:nvSpPr>
          <p:cNvPr id="5" name="Footer Placeholder 4"/>
          <p:cNvSpPr>
            <a:spLocks noGrp="1"/>
          </p:cNvSpPr>
          <p:nvPr>
            <p:ph type="ftr" sz="quarter" idx="11"/>
          </p:nvPr>
        </p:nvSpPr>
        <p:spPr/>
        <p:txBody>
          <a:bodyPr/>
          <a:lstStyle/>
          <a:p>
            <a:r>
              <a:rPr lang="fi-FI" smtClean="0"/>
              <a:t>Neeti Taneja                        OS              Unit Number:1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D4D82-C830-4ACC-8307-1050019A6EE1}" type="datetime1">
              <a:rPr lang="en-US" smtClean="0"/>
              <a:pPr/>
              <a:t>3/3/2022</a:t>
            </a:fld>
            <a:endParaRPr lang="en-US"/>
          </a:p>
        </p:txBody>
      </p:sp>
      <p:sp>
        <p:nvSpPr>
          <p:cNvPr id="5" name="Footer Placeholder 4"/>
          <p:cNvSpPr>
            <a:spLocks noGrp="1"/>
          </p:cNvSpPr>
          <p:nvPr>
            <p:ph type="ftr" sz="quarter" idx="11"/>
          </p:nvPr>
        </p:nvSpPr>
        <p:spPr/>
        <p:txBody>
          <a:bodyPr/>
          <a:lstStyle/>
          <a:p>
            <a:r>
              <a:rPr lang="fi-FI" smtClean="0"/>
              <a:t>Neeti Taneja                        OS              Unit Number:1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7849" y="4406904"/>
            <a:ext cx="10414476" cy="1362075"/>
          </a:xfrm>
        </p:spPr>
        <p:txBody>
          <a:bodyPr anchor="t"/>
          <a:lstStyle>
            <a:lvl1pPr algn="l">
              <a:defRPr sz="4300" b="1" cap="all"/>
            </a:lvl1pPr>
          </a:lstStyle>
          <a:p>
            <a:r>
              <a:rPr lang="en-US"/>
              <a:t>Click to edit Master title style</a:t>
            </a:r>
          </a:p>
        </p:txBody>
      </p:sp>
      <p:sp>
        <p:nvSpPr>
          <p:cNvPr id="3" name="Text Placeholder 2"/>
          <p:cNvSpPr>
            <a:spLocks noGrp="1"/>
          </p:cNvSpPr>
          <p:nvPr>
            <p:ph type="body" idx="1"/>
          </p:nvPr>
        </p:nvSpPr>
        <p:spPr>
          <a:xfrm>
            <a:off x="967849" y="2906717"/>
            <a:ext cx="10414476" cy="1500187"/>
          </a:xfrm>
        </p:spPr>
        <p:txBody>
          <a:bodyPr anchor="b"/>
          <a:lstStyle>
            <a:lvl1pPr marL="0" indent="0">
              <a:buNone/>
              <a:defRPr sz="2200">
                <a:solidFill>
                  <a:schemeClr val="tx1">
                    <a:tint val="75000"/>
                  </a:schemeClr>
                </a:solidFill>
              </a:defRPr>
            </a:lvl1pPr>
            <a:lvl2pPr marL="496382" indent="0">
              <a:buNone/>
              <a:defRPr sz="2000">
                <a:solidFill>
                  <a:schemeClr val="tx1">
                    <a:tint val="75000"/>
                  </a:schemeClr>
                </a:solidFill>
              </a:defRPr>
            </a:lvl2pPr>
            <a:lvl3pPr marL="992764" indent="0">
              <a:buNone/>
              <a:defRPr sz="1700">
                <a:solidFill>
                  <a:schemeClr val="tx1">
                    <a:tint val="75000"/>
                  </a:schemeClr>
                </a:solidFill>
              </a:defRPr>
            </a:lvl3pPr>
            <a:lvl4pPr marL="1489146" indent="0">
              <a:buNone/>
              <a:defRPr sz="1500">
                <a:solidFill>
                  <a:schemeClr val="tx1">
                    <a:tint val="75000"/>
                  </a:schemeClr>
                </a:solidFill>
              </a:defRPr>
            </a:lvl4pPr>
            <a:lvl5pPr marL="1985528" indent="0">
              <a:buNone/>
              <a:defRPr sz="1500">
                <a:solidFill>
                  <a:schemeClr val="tx1">
                    <a:tint val="75000"/>
                  </a:schemeClr>
                </a:solidFill>
              </a:defRPr>
            </a:lvl5pPr>
            <a:lvl6pPr marL="2481910" indent="0">
              <a:buNone/>
              <a:defRPr sz="1500">
                <a:solidFill>
                  <a:schemeClr val="tx1">
                    <a:tint val="75000"/>
                  </a:schemeClr>
                </a:solidFill>
              </a:defRPr>
            </a:lvl6pPr>
            <a:lvl7pPr marL="2978292" indent="0">
              <a:buNone/>
              <a:defRPr sz="1500">
                <a:solidFill>
                  <a:schemeClr val="tx1">
                    <a:tint val="75000"/>
                  </a:schemeClr>
                </a:solidFill>
              </a:defRPr>
            </a:lvl7pPr>
            <a:lvl8pPr marL="3474674" indent="0">
              <a:buNone/>
              <a:defRPr sz="1500">
                <a:solidFill>
                  <a:schemeClr val="tx1">
                    <a:tint val="75000"/>
                  </a:schemeClr>
                </a:solidFill>
              </a:defRPr>
            </a:lvl8pPr>
            <a:lvl9pPr marL="3971056" indent="0">
              <a:buNone/>
              <a:defRPr sz="1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6E37C7-47E9-44C3-86EB-2FE7DF85AB61}" type="datetime1">
              <a:rPr lang="en-US" smtClean="0"/>
              <a:pPr/>
              <a:t>3/3/2022</a:t>
            </a:fld>
            <a:endParaRPr lang="en-US"/>
          </a:p>
        </p:txBody>
      </p:sp>
      <p:sp>
        <p:nvSpPr>
          <p:cNvPr id="5" name="Footer Placeholder 4"/>
          <p:cNvSpPr>
            <a:spLocks noGrp="1"/>
          </p:cNvSpPr>
          <p:nvPr>
            <p:ph type="ftr" sz="quarter" idx="11"/>
          </p:nvPr>
        </p:nvSpPr>
        <p:spPr/>
        <p:txBody>
          <a:bodyPr/>
          <a:lstStyle/>
          <a:p>
            <a:r>
              <a:rPr lang="fi-FI" smtClean="0"/>
              <a:t>Neeti Taneja                        OS              Unit Number:1</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12617" y="1600203"/>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28265" y="1600203"/>
            <a:ext cx="5411444" cy="4525963"/>
          </a:xfrm>
        </p:spPr>
        <p:txBody>
          <a:bodyPr/>
          <a:lstStyle>
            <a:lvl1pPr>
              <a:defRPr sz="30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7EE0842-1B45-4FE9-ADCE-85E2456945BC}" type="datetime1">
              <a:rPr lang="en-US" smtClean="0"/>
              <a:pPr/>
              <a:t>3/3/2022</a:t>
            </a:fld>
            <a:endParaRPr lang="en-US"/>
          </a:p>
        </p:txBody>
      </p:sp>
      <p:sp>
        <p:nvSpPr>
          <p:cNvPr id="6" name="Footer Placeholder 5"/>
          <p:cNvSpPr>
            <a:spLocks noGrp="1"/>
          </p:cNvSpPr>
          <p:nvPr>
            <p:ph type="ftr" sz="quarter" idx="11"/>
          </p:nvPr>
        </p:nvSpPr>
        <p:spPr/>
        <p:txBody>
          <a:bodyPr/>
          <a:lstStyle/>
          <a:p>
            <a:r>
              <a:rPr lang="fi-FI" smtClean="0"/>
              <a:t>Neeti Taneja                        OS              Unit Number:1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12616" y="1535114"/>
            <a:ext cx="5413572"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4" name="Content Placeholder 3"/>
          <p:cNvSpPr>
            <a:spLocks noGrp="1"/>
          </p:cNvSpPr>
          <p:nvPr>
            <p:ph sz="half" idx="2"/>
          </p:nvPr>
        </p:nvSpPr>
        <p:spPr>
          <a:xfrm>
            <a:off x="612616" y="2174876"/>
            <a:ext cx="5413572"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24012" y="1535114"/>
            <a:ext cx="5415698" cy="639762"/>
          </a:xfrm>
        </p:spPr>
        <p:txBody>
          <a:bodyPr anchor="b"/>
          <a:lstStyle>
            <a:lvl1pPr marL="0" indent="0">
              <a:buNone/>
              <a:defRPr sz="2600" b="1"/>
            </a:lvl1pPr>
            <a:lvl2pPr marL="496382" indent="0">
              <a:buNone/>
              <a:defRPr sz="2200" b="1"/>
            </a:lvl2pPr>
            <a:lvl3pPr marL="992764" indent="0">
              <a:buNone/>
              <a:defRPr sz="2000" b="1"/>
            </a:lvl3pPr>
            <a:lvl4pPr marL="1489146" indent="0">
              <a:buNone/>
              <a:defRPr sz="1700" b="1"/>
            </a:lvl4pPr>
            <a:lvl5pPr marL="1985528" indent="0">
              <a:buNone/>
              <a:defRPr sz="1700" b="1"/>
            </a:lvl5pPr>
            <a:lvl6pPr marL="2481910" indent="0">
              <a:buNone/>
              <a:defRPr sz="1700" b="1"/>
            </a:lvl6pPr>
            <a:lvl7pPr marL="2978292" indent="0">
              <a:buNone/>
              <a:defRPr sz="1700" b="1"/>
            </a:lvl7pPr>
            <a:lvl8pPr marL="3474674" indent="0">
              <a:buNone/>
              <a:defRPr sz="1700" b="1"/>
            </a:lvl8pPr>
            <a:lvl9pPr marL="3971056" indent="0">
              <a:buNone/>
              <a:defRPr sz="1700" b="1"/>
            </a:lvl9pPr>
          </a:lstStyle>
          <a:p>
            <a:pPr lvl="0"/>
            <a:r>
              <a:rPr lang="en-US"/>
              <a:t>Click to edit Master text styles</a:t>
            </a:r>
          </a:p>
        </p:txBody>
      </p:sp>
      <p:sp>
        <p:nvSpPr>
          <p:cNvPr id="6" name="Content Placeholder 5"/>
          <p:cNvSpPr>
            <a:spLocks noGrp="1"/>
          </p:cNvSpPr>
          <p:nvPr>
            <p:ph sz="quarter" idx="4"/>
          </p:nvPr>
        </p:nvSpPr>
        <p:spPr>
          <a:xfrm>
            <a:off x="6224012" y="2174876"/>
            <a:ext cx="5415698" cy="3951288"/>
          </a:xfrm>
        </p:spPr>
        <p:txBody>
          <a:bodyPr/>
          <a:lstStyle>
            <a:lvl1pPr>
              <a:defRPr sz="2600"/>
            </a:lvl1pPr>
            <a:lvl2pPr>
              <a:defRPr sz="2200"/>
            </a:lvl2pPr>
            <a:lvl3pPr>
              <a:defRPr sz="200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4592BF-EAA8-4B41-ADE0-44266C54ACFE}" type="datetime1">
              <a:rPr lang="en-US" smtClean="0"/>
              <a:pPr/>
              <a:t>3/3/2022</a:t>
            </a:fld>
            <a:endParaRPr lang="en-US"/>
          </a:p>
        </p:txBody>
      </p:sp>
      <p:sp>
        <p:nvSpPr>
          <p:cNvPr id="8" name="Footer Placeholder 7"/>
          <p:cNvSpPr>
            <a:spLocks noGrp="1"/>
          </p:cNvSpPr>
          <p:nvPr>
            <p:ph type="ftr" sz="quarter" idx="11"/>
          </p:nvPr>
        </p:nvSpPr>
        <p:spPr/>
        <p:txBody>
          <a:bodyPr/>
          <a:lstStyle/>
          <a:p>
            <a:r>
              <a:rPr lang="fi-FI" smtClean="0"/>
              <a:t>Neeti Taneja                        OS              Unit Number:1</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F0ABF7E-B4E4-49F5-B43F-69C5FE52EF0E}" type="datetime1">
              <a:rPr lang="en-US" smtClean="0"/>
              <a:pPr/>
              <a:t>3/3/2022</a:t>
            </a:fld>
            <a:endParaRPr lang="en-US"/>
          </a:p>
        </p:txBody>
      </p:sp>
      <p:sp>
        <p:nvSpPr>
          <p:cNvPr id="4" name="Footer Placeholder 3"/>
          <p:cNvSpPr>
            <a:spLocks noGrp="1"/>
          </p:cNvSpPr>
          <p:nvPr>
            <p:ph type="ftr" sz="quarter" idx="11"/>
          </p:nvPr>
        </p:nvSpPr>
        <p:spPr/>
        <p:txBody>
          <a:bodyPr/>
          <a:lstStyle/>
          <a:p>
            <a:r>
              <a:rPr lang="fi-FI" smtClean="0"/>
              <a:t>Neeti Taneja                        OS              Unit Number:1</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A0F7A-C08C-43B0-809E-3B14BDB8520D}" type="datetime1">
              <a:rPr lang="en-US" smtClean="0"/>
              <a:pPr/>
              <a:t>3/3/2022</a:t>
            </a:fld>
            <a:endParaRPr lang="en-US"/>
          </a:p>
        </p:txBody>
      </p:sp>
      <p:sp>
        <p:nvSpPr>
          <p:cNvPr id="3" name="Footer Placeholder 2"/>
          <p:cNvSpPr>
            <a:spLocks noGrp="1"/>
          </p:cNvSpPr>
          <p:nvPr>
            <p:ph type="ftr" sz="quarter" idx="11"/>
          </p:nvPr>
        </p:nvSpPr>
        <p:spPr/>
        <p:txBody>
          <a:bodyPr/>
          <a:lstStyle/>
          <a:p>
            <a:r>
              <a:rPr lang="fi-FI" smtClean="0"/>
              <a:t>Neeti Taneja                        OS              Unit Number:1</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12618" y="273050"/>
            <a:ext cx="4030930" cy="116205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4790321" y="273054"/>
            <a:ext cx="6849390" cy="5853113"/>
          </a:xfrm>
        </p:spPr>
        <p:txBody>
          <a:bodyPr/>
          <a:lstStyle>
            <a:lvl1pPr>
              <a:defRPr sz="3500"/>
            </a:lvl1pPr>
            <a:lvl2pPr>
              <a:defRPr sz="30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12618" y="1435103"/>
            <a:ext cx="4030930" cy="4691063"/>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F2D715-6406-4507-8263-466DD895E8C7}" type="datetime1">
              <a:rPr lang="en-US" smtClean="0"/>
              <a:pPr/>
              <a:t>3/3/2022</a:t>
            </a:fld>
            <a:endParaRPr lang="en-US"/>
          </a:p>
        </p:txBody>
      </p:sp>
      <p:sp>
        <p:nvSpPr>
          <p:cNvPr id="6" name="Footer Placeholder 5"/>
          <p:cNvSpPr>
            <a:spLocks noGrp="1"/>
          </p:cNvSpPr>
          <p:nvPr>
            <p:ph type="ftr" sz="quarter" idx="11"/>
          </p:nvPr>
        </p:nvSpPr>
        <p:spPr/>
        <p:txBody>
          <a:bodyPr/>
          <a:lstStyle/>
          <a:p>
            <a:r>
              <a:rPr lang="fi-FI" smtClean="0"/>
              <a:t>Neeti Taneja                        OS              Unit Number:1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01542" y="4800601"/>
            <a:ext cx="7351395" cy="566738"/>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2401542" y="612775"/>
            <a:ext cx="7351395" cy="4114800"/>
          </a:xfrm>
        </p:spPr>
        <p:txBody>
          <a:bodyPr/>
          <a:lstStyle>
            <a:lvl1pPr marL="0" indent="0">
              <a:buNone/>
              <a:defRPr sz="3500"/>
            </a:lvl1pPr>
            <a:lvl2pPr marL="496382" indent="0">
              <a:buNone/>
              <a:defRPr sz="3000"/>
            </a:lvl2pPr>
            <a:lvl3pPr marL="992764" indent="0">
              <a:buNone/>
              <a:defRPr sz="2600"/>
            </a:lvl3pPr>
            <a:lvl4pPr marL="1489146" indent="0">
              <a:buNone/>
              <a:defRPr sz="2200"/>
            </a:lvl4pPr>
            <a:lvl5pPr marL="1985528" indent="0">
              <a:buNone/>
              <a:defRPr sz="2200"/>
            </a:lvl5pPr>
            <a:lvl6pPr marL="2481910" indent="0">
              <a:buNone/>
              <a:defRPr sz="2200"/>
            </a:lvl6pPr>
            <a:lvl7pPr marL="2978292" indent="0">
              <a:buNone/>
              <a:defRPr sz="2200"/>
            </a:lvl7pPr>
            <a:lvl8pPr marL="3474674" indent="0">
              <a:buNone/>
              <a:defRPr sz="2200"/>
            </a:lvl8pPr>
            <a:lvl9pPr marL="3971056" indent="0">
              <a:buNone/>
              <a:defRPr sz="2200"/>
            </a:lvl9pPr>
          </a:lstStyle>
          <a:p>
            <a:endParaRPr lang="en-US"/>
          </a:p>
        </p:txBody>
      </p:sp>
      <p:sp>
        <p:nvSpPr>
          <p:cNvPr id="4" name="Text Placeholder 3"/>
          <p:cNvSpPr>
            <a:spLocks noGrp="1"/>
          </p:cNvSpPr>
          <p:nvPr>
            <p:ph type="body" sz="half" idx="2"/>
          </p:nvPr>
        </p:nvSpPr>
        <p:spPr>
          <a:xfrm>
            <a:off x="2401542" y="5367339"/>
            <a:ext cx="7351395" cy="804862"/>
          </a:xfrm>
        </p:spPr>
        <p:txBody>
          <a:bodyPr/>
          <a:lstStyle>
            <a:lvl1pPr marL="0" indent="0">
              <a:buNone/>
              <a:defRPr sz="1500"/>
            </a:lvl1pPr>
            <a:lvl2pPr marL="496382" indent="0">
              <a:buNone/>
              <a:defRPr sz="1300"/>
            </a:lvl2pPr>
            <a:lvl3pPr marL="992764" indent="0">
              <a:buNone/>
              <a:defRPr sz="1100"/>
            </a:lvl3pPr>
            <a:lvl4pPr marL="1489146" indent="0">
              <a:buNone/>
              <a:defRPr sz="1000"/>
            </a:lvl4pPr>
            <a:lvl5pPr marL="1985528" indent="0">
              <a:buNone/>
              <a:defRPr sz="1000"/>
            </a:lvl5pPr>
            <a:lvl6pPr marL="2481910" indent="0">
              <a:buNone/>
              <a:defRPr sz="1000"/>
            </a:lvl6pPr>
            <a:lvl7pPr marL="2978292" indent="0">
              <a:buNone/>
              <a:defRPr sz="1000"/>
            </a:lvl7pPr>
            <a:lvl8pPr marL="3474674" indent="0">
              <a:buNone/>
              <a:defRPr sz="1000"/>
            </a:lvl8pPr>
            <a:lvl9pPr marL="397105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30D63-D671-4A41-B72B-5FEDEA4A004E}" type="datetime1">
              <a:rPr lang="en-US" smtClean="0"/>
              <a:pPr/>
              <a:t>3/3/2022</a:t>
            </a:fld>
            <a:endParaRPr lang="en-US"/>
          </a:p>
        </p:txBody>
      </p:sp>
      <p:sp>
        <p:nvSpPr>
          <p:cNvPr id="6" name="Footer Placeholder 5"/>
          <p:cNvSpPr>
            <a:spLocks noGrp="1"/>
          </p:cNvSpPr>
          <p:nvPr>
            <p:ph type="ftr" sz="quarter" idx="11"/>
          </p:nvPr>
        </p:nvSpPr>
        <p:spPr/>
        <p:txBody>
          <a:bodyPr/>
          <a:lstStyle/>
          <a:p>
            <a:r>
              <a:rPr lang="fi-FI" smtClean="0"/>
              <a:t>Neeti Taneja                        OS              Unit Number:1</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617" y="274638"/>
            <a:ext cx="11027093" cy="1143000"/>
          </a:xfrm>
          <a:prstGeom prst="rect">
            <a:avLst/>
          </a:prstGeom>
        </p:spPr>
        <p:txBody>
          <a:bodyPr vert="horz" lIns="99276" tIns="49638" rIns="99276" bIns="49638" rtlCol="0" anchor="ctr">
            <a:normAutofit/>
          </a:bodyPr>
          <a:lstStyle/>
          <a:p>
            <a:r>
              <a:rPr lang="en-US"/>
              <a:t>Click to edit Master title style</a:t>
            </a:r>
          </a:p>
        </p:txBody>
      </p:sp>
      <p:sp>
        <p:nvSpPr>
          <p:cNvPr id="3" name="Text Placeholder 2"/>
          <p:cNvSpPr>
            <a:spLocks noGrp="1"/>
          </p:cNvSpPr>
          <p:nvPr>
            <p:ph type="body" idx="1"/>
          </p:nvPr>
        </p:nvSpPr>
        <p:spPr>
          <a:xfrm>
            <a:off x="612617" y="1600203"/>
            <a:ext cx="11027093" cy="4525963"/>
          </a:xfrm>
          <a:prstGeom prst="rect">
            <a:avLst/>
          </a:prstGeom>
        </p:spPr>
        <p:txBody>
          <a:bodyPr vert="horz" lIns="99276" tIns="49638" rIns="99276" bIns="496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12616" y="6356354"/>
            <a:ext cx="2858876" cy="365125"/>
          </a:xfrm>
          <a:prstGeom prst="rect">
            <a:avLst/>
          </a:prstGeom>
        </p:spPr>
        <p:txBody>
          <a:bodyPr vert="horz" lIns="99276" tIns="49638" rIns="99276" bIns="49638" rtlCol="0" anchor="ctr"/>
          <a:lstStyle>
            <a:lvl1pPr algn="l">
              <a:defRPr sz="1300">
                <a:solidFill>
                  <a:schemeClr val="tx1">
                    <a:tint val="75000"/>
                  </a:schemeClr>
                </a:solidFill>
              </a:defRPr>
            </a:lvl1pPr>
          </a:lstStyle>
          <a:p>
            <a:fld id="{EEC28C8B-978D-4A36-993D-445CA6D60BEC}" type="datetime1">
              <a:rPr lang="en-US" smtClean="0"/>
              <a:pPr/>
              <a:t>3/3/2022</a:t>
            </a:fld>
            <a:endParaRPr lang="en-US"/>
          </a:p>
        </p:txBody>
      </p:sp>
      <p:sp>
        <p:nvSpPr>
          <p:cNvPr id="5" name="Footer Placeholder 4"/>
          <p:cNvSpPr>
            <a:spLocks noGrp="1"/>
          </p:cNvSpPr>
          <p:nvPr>
            <p:ph type="ftr" sz="quarter" idx="3"/>
          </p:nvPr>
        </p:nvSpPr>
        <p:spPr>
          <a:xfrm>
            <a:off x="4186212" y="6356354"/>
            <a:ext cx="3879903" cy="365125"/>
          </a:xfrm>
          <a:prstGeom prst="rect">
            <a:avLst/>
          </a:prstGeom>
        </p:spPr>
        <p:txBody>
          <a:bodyPr vert="horz" lIns="99276" tIns="49638" rIns="99276" bIns="49638" rtlCol="0" anchor="ctr"/>
          <a:lstStyle>
            <a:lvl1pPr algn="ctr">
              <a:defRPr sz="1300">
                <a:solidFill>
                  <a:schemeClr val="tx1">
                    <a:tint val="75000"/>
                  </a:schemeClr>
                </a:solidFill>
              </a:defRPr>
            </a:lvl1pPr>
          </a:lstStyle>
          <a:p>
            <a:r>
              <a:rPr lang="fi-FI" smtClean="0"/>
              <a:t>Neeti Taneja                        OS              Unit Number:1</a:t>
            </a:r>
            <a:endParaRPr lang="en-US"/>
          </a:p>
        </p:txBody>
      </p:sp>
      <p:sp>
        <p:nvSpPr>
          <p:cNvPr id="6" name="Slide Number Placeholder 5"/>
          <p:cNvSpPr>
            <a:spLocks noGrp="1"/>
          </p:cNvSpPr>
          <p:nvPr>
            <p:ph type="sldNum" sz="quarter" idx="4"/>
          </p:nvPr>
        </p:nvSpPr>
        <p:spPr>
          <a:xfrm>
            <a:off x="8780834" y="6356354"/>
            <a:ext cx="2858876" cy="365125"/>
          </a:xfrm>
          <a:prstGeom prst="rect">
            <a:avLst/>
          </a:prstGeom>
        </p:spPr>
        <p:txBody>
          <a:bodyPr vert="horz" lIns="99276" tIns="49638" rIns="99276" bIns="49638" rtlCol="0" anchor="ctr"/>
          <a:lstStyle>
            <a:lvl1pPr algn="r">
              <a:defRPr sz="13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92764" rtl="0" eaLnBrk="1" latinLnBrk="0" hangingPunct="1">
        <a:spcBef>
          <a:spcPct val="0"/>
        </a:spcBef>
        <a:buNone/>
        <a:defRPr sz="4800" kern="1200">
          <a:solidFill>
            <a:schemeClr val="tx1"/>
          </a:solidFill>
          <a:latin typeface="+mj-lt"/>
          <a:ea typeface="+mj-ea"/>
          <a:cs typeface="+mj-cs"/>
        </a:defRPr>
      </a:lvl1pPr>
    </p:titleStyle>
    <p:bodyStyle>
      <a:lvl1pPr marL="372287" indent="-372287" algn="l" defTabSz="992764" rtl="0" eaLnBrk="1" latinLnBrk="0" hangingPunct="1">
        <a:spcBef>
          <a:spcPct val="20000"/>
        </a:spcBef>
        <a:buFont typeface="Arial" pitchFamily="34" charset="0"/>
        <a:buChar char="•"/>
        <a:defRPr sz="3500" kern="1200">
          <a:solidFill>
            <a:schemeClr val="tx1"/>
          </a:solidFill>
          <a:latin typeface="+mn-lt"/>
          <a:ea typeface="+mn-ea"/>
          <a:cs typeface="+mn-cs"/>
        </a:defRPr>
      </a:lvl1pPr>
      <a:lvl2pPr marL="806621" indent="-310239" algn="l" defTabSz="992764" rtl="0" eaLnBrk="1" latinLnBrk="0" hangingPunct="1">
        <a:spcBef>
          <a:spcPct val="20000"/>
        </a:spcBef>
        <a:buFont typeface="Arial" pitchFamily="34" charset="0"/>
        <a:buChar char="–"/>
        <a:defRPr sz="3000" kern="1200">
          <a:solidFill>
            <a:schemeClr val="tx1"/>
          </a:solidFill>
          <a:latin typeface="+mn-lt"/>
          <a:ea typeface="+mn-ea"/>
          <a:cs typeface="+mn-cs"/>
        </a:defRPr>
      </a:lvl2pPr>
      <a:lvl3pPr marL="1240955" indent="-248191" algn="l" defTabSz="992764" rtl="0" eaLnBrk="1" latinLnBrk="0" hangingPunct="1">
        <a:spcBef>
          <a:spcPct val="20000"/>
        </a:spcBef>
        <a:buFont typeface="Arial" pitchFamily="34" charset="0"/>
        <a:buChar char="•"/>
        <a:defRPr sz="2600" kern="1200">
          <a:solidFill>
            <a:schemeClr val="tx1"/>
          </a:solidFill>
          <a:latin typeface="+mn-lt"/>
          <a:ea typeface="+mn-ea"/>
          <a:cs typeface="+mn-cs"/>
        </a:defRPr>
      </a:lvl3pPr>
      <a:lvl4pPr marL="173733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233719"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730101"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226483"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722865"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219247" indent="-248191" algn="l" defTabSz="992764"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en-US"/>
      </a:defPPr>
      <a:lvl1pPr marL="0" algn="l" defTabSz="992764" rtl="0" eaLnBrk="1" latinLnBrk="0" hangingPunct="1">
        <a:defRPr sz="2000" kern="1200">
          <a:solidFill>
            <a:schemeClr val="tx1"/>
          </a:solidFill>
          <a:latin typeface="+mn-lt"/>
          <a:ea typeface="+mn-ea"/>
          <a:cs typeface="+mn-cs"/>
        </a:defRPr>
      </a:lvl1pPr>
      <a:lvl2pPr marL="496382" algn="l" defTabSz="992764" rtl="0" eaLnBrk="1" latinLnBrk="0" hangingPunct="1">
        <a:defRPr sz="2000" kern="1200">
          <a:solidFill>
            <a:schemeClr val="tx1"/>
          </a:solidFill>
          <a:latin typeface="+mn-lt"/>
          <a:ea typeface="+mn-ea"/>
          <a:cs typeface="+mn-cs"/>
        </a:defRPr>
      </a:lvl2pPr>
      <a:lvl3pPr marL="992764" algn="l" defTabSz="992764" rtl="0" eaLnBrk="1" latinLnBrk="0" hangingPunct="1">
        <a:defRPr sz="2000" kern="1200">
          <a:solidFill>
            <a:schemeClr val="tx1"/>
          </a:solidFill>
          <a:latin typeface="+mn-lt"/>
          <a:ea typeface="+mn-ea"/>
          <a:cs typeface="+mn-cs"/>
        </a:defRPr>
      </a:lvl3pPr>
      <a:lvl4pPr marL="1489146" algn="l" defTabSz="992764" rtl="0" eaLnBrk="1" latinLnBrk="0" hangingPunct="1">
        <a:defRPr sz="2000" kern="1200">
          <a:solidFill>
            <a:schemeClr val="tx1"/>
          </a:solidFill>
          <a:latin typeface="+mn-lt"/>
          <a:ea typeface="+mn-ea"/>
          <a:cs typeface="+mn-cs"/>
        </a:defRPr>
      </a:lvl4pPr>
      <a:lvl5pPr marL="1985528" algn="l" defTabSz="992764" rtl="0" eaLnBrk="1" latinLnBrk="0" hangingPunct="1">
        <a:defRPr sz="2000" kern="1200">
          <a:solidFill>
            <a:schemeClr val="tx1"/>
          </a:solidFill>
          <a:latin typeface="+mn-lt"/>
          <a:ea typeface="+mn-ea"/>
          <a:cs typeface="+mn-cs"/>
        </a:defRPr>
      </a:lvl5pPr>
      <a:lvl6pPr marL="2481910" algn="l" defTabSz="992764" rtl="0" eaLnBrk="1" latinLnBrk="0" hangingPunct="1">
        <a:defRPr sz="2000" kern="1200">
          <a:solidFill>
            <a:schemeClr val="tx1"/>
          </a:solidFill>
          <a:latin typeface="+mn-lt"/>
          <a:ea typeface="+mn-ea"/>
          <a:cs typeface="+mn-cs"/>
        </a:defRPr>
      </a:lvl6pPr>
      <a:lvl7pPr marL="2978292" algn="l" defTabSz="992764" rtl="0" eaLnBrk="1" latinLnBrk="0" hangingPunct="1">
        <a:defRPr sz="2000" kern="1200">
          <a:solidFill>
            <a:schemeClr val="tx1"/>
          </a:solidFill>
          <a:latin typeface="+mn-lt"/>
          <a:ea typeface="+mn-ea"/>
          <a:cs typeface="+mn-cs"/>
        </a:defRPr>
      </a:lvl7pPr>
      <a:lvl8pPr marL="3474674" algn="l" defTabSz="992764" rtl="0" eaLnBrk="1" latinLnBrk="0" hangingPunct="1">
        <a:defRPr sz="2000" kern="1200">
          <a:solidFill>
            <a:schemeClr val="tx1"/>
          </a:solidFill>
          <a:latin typeface="+mn-lt"/>
          <a:ea typeface="+mn-ea"/>
          <a:cs typeface="+mn-cs"/>
        </a:defRPr>
      </a:lvl8pPr>
      <a:lvl9pPr marL="3971056" algn="l" defTabSz="992764"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hyperlink" Target="https://www.youtube.com/playlist?list=PLBlnK6fEyqRiVhbXDGLXDk_OQAeuVcp2O"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nptel.ac.in/courses/106108101" TargetMode="External"/></Relationships>
</file>

<file path=ppt/slides/_rels/slide116.xml.rels><?xml version="1.0" encoding="UTF-8" standalone="yes"?>
<Relationships xmlns="http://schemas.openxmlformats.org/package/2006/relationships"><Relationship Id="rId3" Type="http://schemas.openxmlformats.org/officeDocument/2006/relationships/hyperlink" Target="https://www.youtube.com/playlist?list=PLBlnK6fEyqRiVhbXDGLXDk_OQAeuVcp2O"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nptel.ac.in/courses/106108101" TargetMode="External"/></Relationships>
</file>

<file path=ppt/slides/_rels/slide117.xml.rels><?xml version="1.0" encoding="UTF-8" standalone="yes"?>
<Relationships xmlns="http://schemas.openxmlformats.org/package/2006/relationships"><Relationship Id="rId3" Type="http://schemas.openxmlformats.org/officeDocument/2006/relationships/hyperlink" Target="https://www.youtube.com/playlist?list=PLBlnK6fEyqRiVhbXDGLXDk_OQAeuVcp2O"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nptel.ac.in/courses/106108101" TargetMode="External"/></Relationships>
</file>

<file path=ppt/slides/_rels/slide1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playlist?list=PLmXKhU9FNesSFvj6gASuWmQd23Ul5omtD"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google.com/forms/d/e/1FAIpQLSdZ26DWe4bdxawhdBJPrLqSp7EKpV7s0uXjj2yM8SiM8_Bd4g/viewform?usp=sf_link" TargetMode="External"/></Relationships>
</file>

<file path=ppt/slides/_rels/slide7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Microsoft_Office_Word_97_-_2003_Document1.doc"/></Relationships>
</file>

<file path=ppt/slides/_rels/slide8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841" y="3"/>
            <a:ext cx="10146485" cy="836711"/>
          </a:xfrm>
          <a:solidFill>
            <a:srgbClr val="00B0F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3300" dirty="0" err="1"/>
              <a:t>Noida</a:t>
            </a:r>
            <a:r>
              <a:rPr lang="en-US" sz="3300" dirty="0"/>
              <a:t> Institute of Engineering and Technology, Greater </a:t>
            </a:r>
            <a:r>
              <a:rPr lang="en-US" sz="3300" dirty="0" err="1"/>
              <a:t>Noida</a:t>
            </a:r>
            <a:endParaRPr lang="en-US" sz="3300" dirty="0"/>
          </a:p>
        </p:txBody>
      </p:sp>
      <p:sp>
        <p:nvSpPr>
          <p:cNvPr id="3" name="Subtitle 2"/>
          <p:cNvSpPr>
            <a:spLocks noGrp="1"/>
          </p:cNvSpPr>
          <p:nvPr>
            <p:ph type="subTitle" idx="1"/>
          </p:nvPr>
        </p:nvSpPr>
        <p:spPr>
          <a:xfrm>
            <a:off x="1939951" y="914400"/>
            <a:ext cx="8576628" cy="1752600"/>
          </a:xfrm>
        </p:spPr>
        <p:style>
          <a:lnRef idx="2">
            <a:schemeClr val="accent5"/>
          </a:lnRef>
          <a:fillRef idx="1">
            <a:schemeClr val="lt1"/>
          </a:fillRef>
          <a:effectRef idx="0">
            <a:schemeClr val="accent5"/>
          </a:effectRef>
          <a:fontRef idx="minor">
            <a:schemeClr val="dk1"/>
          </a:fontRef>
        </p:style>
        <p:txBody>
          <a:bodyPr anchor="ctr" anchorCtr="0">
            <a:normAutofit/>
          </a:bodyPr>
          <a:lstStyle/>
          <a:p>
            <a:pPr>
              <a:defRPr/>
            </a:pPr>
            <a:r>
              <a:rPr lang="en-US" sz="3000" b="1" dirty="0" smtClean="0">
                <a:solidFill>
                  <a:schemeClr val="tx1"/>
                </a:solidFill>
              </a:rPr>
              <a:t>Operating Systems</a:t>
            </a:r>
          </a:p>
          <a:p>
            <a:pPr>
              <a:defRPr/>
            </a:pPr>
            <a:r>
              <a:rPr lang="en-US" sz="3000" b="1" dirty="0" smtClean="0">
                <a:solidFill>
                  <a:schemeClr val="tx1"/>
                </a:solidFill>
              </a:rPr>
              <a:t>ACSE0403A</a:t>
            </a:r>
            <a:endParaRPr lang="en-US" sz="3000" dirty="0">
              <a:solidFill>
                <a:schemeClr val="tx1"/>
              </a:solidFill>
            </a:endParaRPr>
          </a:p>
        </p:txBody>
      </p:sp>
      <p:sp>
        <p:nvSpPr>
          <p:cNvPr id="6" name="Subtitle 2"/>
          <p:cNvSpPr txBox="1">
            <a:spLocks/>
          </p:cNvSpPr>
          <p:nvPr/>
        </p:nvSpPr>
        <p:spPr>
          <a:xfrm>
            <a:off x="7759806" y="4149080"/>
            <a:ext cx="4084108" cy="156592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600" dirty="0" err="1" smtClean="0">
                <a:solidFill>
                  <a:schemeClr val="tx1"/>
                </a:solidFill>
              </a:rPr>
              <a:t>Neeti</a:t>
            </a:r>
            <a:r>
              <a:rPr lang="en-US" sz="2600" dirty="0" smtClean="0">
                <a:solidFill>
                  <a:schemeClr val="tx1"/>
                </a:solidFill>
              </a:rPr>
              <a:t> </a:t>
            </a:r>
            <a:r>
              <a:rPr lang="en-US" sz="2600" dirty="0" err="1" smtClean="0">
                <a:solidFill>
                  <a:schemeClr val="tx1"/>
                </a:solidFill>
              </a:rPr>
              <a:t>Taneja</a:t>
            </a:r>
            <a:endParaRPr lang="en-US" sz="2600" dirty="0" smtClean="0">
              <a:solidFill>
                <a:schemeClr val="tx1"/>
              </a:solidFill>
            </a:endParaRPr>
          </a:p>
          <a:p>
            <a:pPr algn="ctr">
              <a:spcBef>
                <a:spcPct val="20000"/>
              </a:spcBef>
              <a:defRPr/>
            </a:pPr>
            <a:r>
              <a:rPr lang="en-US" sz="2600" dirty="0" smtClean="0">
                <a:solidFill>
                  <a:schemeClr val="tx1"/>
                </a:solidFill>
              </a:rPr>
              <a:t>Assistant Professor </a:t>
            </a:r>
          </a:p>
          <a:p>
            <a:pPr algn="ctr">
              <a:spcBef>
                <a:spcPct val="20000"/>
              </a:spcBef>
              <a:defRPr/>
            </a:pPr>
            <a:r>
              <a:rPr lang="en-US" sz="2600" dirty="0" err="1" smtClean="0">
                <a:solidFill>
                  <a:schemeClr val="tx1"/>
                </a:solidFill>
              </a:rPr>
              <a:t>Deptt</a:t>
            </a:r>
            <a:r>
              <a:rPr lang="en-US" sz="2600" dirty="0" smtClean="0">
                <a:solidFill>
                  <a:schemeClr val="tx1"/>
                </a:solidFill>
              </a:rPr>
              <a:t>. of CSE</a:t>
            </a:r>
            <a:endParaRPr lang="en-US" sz="26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510514" y="5943600"/>
            <a:ext cx="714719" cy="533400"/>
          </a:xfrm>
          <a:prstGeom prst="rect">
            <a:avLst/>
          </a:prstGeom>
          <a:noFill/>
        </p:spPr>
      </p:pic>
      <p:sp>
        <p:nvSpPr>
          <p:cNvPr id="9" name="Date Placeholder 8"/>
          <p:cNvSpPr>
            <a:spLocks noGrp="1"/>
          </p:cNvSpPr>
          <p:nvPr>
            <p:ph type="dt" sz="half" idx="10"/>
          </p:nvPr>
        </p:nvSpPr>
        <p:spPr>
          <a:xfrm>
            <a:off x="510514" y="6492879"/>
            <a:ext cx="2858876" cy="365125"/>
          </a:xfrm>
        </p:spPr>
        <p:txBody>
          <a:bodyPr/>
          <a:lstStyle/>
          <a:p>
            <a:fld id="{78E8AE9E-F1D7-4451-BCDA-0D80698433C9}" type="datetime1">
              <a:rPr lang="en-US" smtClean="0"/>
              <a:pPr/>
              <a:t>3/3/2022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204205" y="2971800"/>
            <a:ext cx="2756773" cy="5334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ormAutofit/>
          </a:bodyPr>
          <a:lstStyle/>
          <a:p>
            <a:pPr algn="ctr">
              <a:spcBef>
                <a:spcPct val="20000"/>
              </a:spcBef>
              <a:defRPr/>
            </a:pPr>
            <a:r>
              <a:rPr lang="en-US" sz="2700" dirty="0">
                <a:solidFill>
                  <a:schemeClr val="tx1"/>
                </a:solidFill>
              </a:rPr>
              <a:t>Unit: </a:t>
            </a:r>
            <a:r>
              <a:rPr lang="en-US" sz="2700" dirty="0" smtClean="0">
                <a:solidFill>
                  <a:schemeClr val="tx1"/>
                </a:solidFill>
              </a:rPr>
              <a:t>1</a:t>
            </a:r>
            <a:endParaRPr lang="en-US" sz="2700" dirty="0">
              <a:solidFill>
                <a:schemeClr val="tx1"/>
              </a:solidFill>
            </a:endParaRPr>
          </a:p>
        </p:txBody>
      </p:sp>
      <p:sp>
        <p:nvSpPr>
          <p:cNvPr id="13" name="Footer Placeholder 12"/>
          <p:cNvSpPr>
            <a:spLocks noGrp="1"/>
          </p:cNvSpPr>
          <p:nvPr>
            <p:ph type="ftr" sz="quarter" idx="11"/>
          </p:nvPr>
        </p:nvSpPr>
        <p:spPr>
          <a:xfrm>
            <a:off x="3063081" y="6278589"/>
            <a:ext cx="6738779" cy="365125"/>
          </a:xfrm>
        </p:spPr>
        <p:txBody>
          <a:bodyPr/>
          <a:lstStyle/>
          <a:p>
            <a:r>
              <a:rPr lang="fi-FI" dirty="0" smtClean="0"/>
              <a:t>Neeti Taneja                        OS              Unit Number:1</a:t>
            </a:r>
            <a:endParaRPr lang="en-US" dirty="0"/>
          </a:p>
        </p:txBody>
      </p:sp>
      <p:sp>
        <p:nvSpPr>
          <p:cNvPr id="14" name="Subtitle 2"/>
          <p:cNvSpPr txBox="1">
            <a:spLocks/>
          </p:cNvSpPr>
          <p:nvPr/>
        </p:nvSpPr>
        <p:spPr>
          <a:xfrm>
            <a:off x="204207" y="3810000"/>
            <a:ext cx="5615649"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r>
              <a:rPr lang="en-US" sz="2200" dirty="0" smtClean="0">
                <a:solidFill>
                  <a:schemeClr val="tx1"/>
                </a:solidFill>
              </a:rPr>
              <a:t>                   Operating System</a:t>
            </a:r>
          </a:p>
          <a:p>
            <a:endParaRPr lang="en-US" sz="2200" dirty="0" smtClean="0">
              <a:solidFill>
                <a:schemeClr val="tx1"/>
              </a:solidFill>
            </a:endParaRPr>
          </a:p>
        </p:txBody>
      </p:sp>
      <p:sp>
        <p:nvSpPr>
          <p:cNvPr id="15" name="Subtitle 2"/>
          <p:cNvSpPr txBox="1">
            <a:spLocks/>
          </p:cNvSpPr>
          <p:nvPr/>
        </p:nvSpPr>
        <p:spPr>
          <a:xfrm>
            <a:off x="204207" y="4876800"/>
            <a:ext cx="5615649" cy="838200"/>
          </a:xfrm>
          <a:prstGeom prst="rect">
            <a:avLst/>
          </a:prstGeom>
        </p:spPr>
        <p:style>
          <a:lnRef idx="2">
            <a:schemeClr val="accent5"/>
          </a:lnRef>
          <a:fillRef idx="1">
            <a:schemeClr val="lt1"/>
          </a:fillRef>
          <a:effectRef idx="0">
            <a:schemeClr val="accent5"/>
          </a:effectRef>
          <a:fontRef idx="minor">
            <a:schemeClr val="dk1"/>
          </a:fontRef>
        </p:style>
        <p:txBody>
          <a:bodyPr vert="horz" lIns="99276" tIns="49638" rIns="99276" bIns="49638" rtlCol="0" anchor="ctr" anchorCtr="0">
            <a:normAutofit/>
          </a:bodyPr>
          <a:lstStyle/>
          <a:p>
            <a:pPr algn="ctr">
              <a:spcBef>
                <a:spcPct val="20000"/>
              </a:spcBef>
              <a:defRPr/>
            </a:pPr>
            <a:r>
              <a:rPr lang="en-US" sz="2200" dirty="0" smtClean="0">
                <a:solidFill>
                  <a:schemeClr val="tx1"/>
                </a:solidFill>
              </a:rPr>
              <a:t> </a:t>
            </a:r>
            <a:r>
              <a:rPr lang="en-US" sz="2200" dirty="0">
                <a:solidFill>
                  <a:schemeClr val="tx1"/>
                </a:solidFill>
              </a:rPr>
              <a:t>B Tech </a:t>
            </a:r>
            <a:r>
              <a:rPr lang="en-US" sz="2200" dirty="0" smtClean="0">
                <a:solidFill>
                  <a:schemeClr val="tx1"/>
                </a:solidFill>
              </a:rPr>
              <a:t>4</a:t>
            </a:r>
            <a:r>
              <a:rPr lang="en-US" sz="2200" baseline="30000" dirty="0" err="1" smtClean="0">
                <a:solidFill>
                  <a:schemeClr val="tx1"/>
                </a:solidFill>
              </a:rPr>
              <a:t>th</a:t>
            </a:r>
            <a:r>
              <a:rPr lang="en-US" sz="2200" dirty="0" smtClean="0">
                <a:solidFill>
                  <a:schemeClr val="tx1"/>
                </a:solidFill>
              </a:rPr>
              <a:t> S</a:t>
            </a:r>
            <a:r>
              <a:rPr lang="en-US" sz="2200" dirty="0" err="1" smtClean="0">
                <a:solidFill>
                  <a:schemeClr val="tx1"/>
                </a:solidFill>
              </a:rPr>
              <a:t>em</a:t>
            </a:r>
            <a:endParaRPr lang="en-US" sz="2200" dirty="0">
              <a:solidFill>
                <a:schemeClr val="tx1"/>
              </a:solidFill>
            </a:endParaRPr>
          </a:p>
        </p:txBody>
      </p:sp>
      <p:pic>
        <p:nvPicPr>
          <p:cNvPr id="16" name="Picture 2" descr="C:\Users\admin\Desktop\LOGONIET.png"/>
          <p:cNvPicPr>
            <a:picLocks noChangeAspect="1" noChangeArrowheads="1"/>
          </p:cNvPicPr>
          <p:nvPr/>
        </p:nvPicPr>
        <p:blipFill>
          <a:blip r:embed="rId4"/>
          <a:srcRect/>
          <a:stretch>
            <a:fillRect/>
          </a:stretch>
        </p:blipFill>
        <p:spPr bwMode="auto">
          <a:xfrm>
            <a:off x="1" y="4"/>
            <a:ext cx="2118631" cy="847725"/>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p:txBody>
          <a:bodyPr/>
          <a:lstStyle/>
          <a:p>
            <a:r>
              <a:rPr lang="en-US" sz="2200" b="1" dirty="0" smtClean="0"/>
              <a:t>PEO1:</a:t>
            </a:r>
            <a:r>
              <a:rPr lang="en-US" sz="2200" dirty="0" smtClean="0"/>
              <a:t>Apply sound knowledge in the field of information technology to fulfill the needs of IT industry.</a:t>
            </a:r>
          </a:p>
          <a:p>
            <a:r>
              <a:rPr lang="en-US" sz="2200" b="1" dirty="0" smtClean="0"/>
              <a:t>PEO2:</a:t>
            </a:r>
            <a:r>
              <a:rPr lang="en-US" sz="2200" dirty="0" smtClean="0"/>
              <a:t>Design innovative and interdisciplinary systems through latest digital technologies.</a:t>
            </a:r>
          </a:p>
          <a:p>
            <a:r>
              <a:rPr lang="en-US" sz="2200" b="1" dirty="0" smtClean="0"/>
              <a:t>PEO3:</a:t>
            </a:r>
            <a:r>
              <a:rPr lang="en-US" sz="2200" dirty="0" smtClean="0"/>
              <a:t>Inculcate professional – social ethics, team work and leadership for serving the society. </a:t>
            </a:r>
          </a:p>
          <a:p>
            <a:r>
              <a:rPr lang="en-US" sz="2200" b="1" dirty="0" smtClean="0"/>
              <a:t>PEO4:</a:t>
            </a:r>
            <a:r>
              <a:rPr lang="en-US" sz="2200" dirty="0" smtClean="0"/>
              <a:t>Inculcate lifelong learning in the field of computing for successful career in organizations and R&amp;D sectors.</a:t>
            </a:r>
          </a:p>
          <a:p>
            <a:endParaRPr lang="en-IN" dirty="0" smtClean="0"/>
          </a:p>
        </p:txBody>
      </p:sp>
      <p:sp>
        <p:nvSpPr>
          <p:cNvPr id="4" name="Date Placeholder 3"/>
          <p:cNvSpPr>
            <a:spLocks noGrp="1"/>
          </p:cNvSpPr>
          <p:nvPr>
            <p:ph type="dt" sz="quarter" idx="10"/>
          </p:nvPr>
        </p:nvSpPr>
        <p:spPr/>
        <p:txBody>
          <a:bodyPr/>
          <a:lstStyle/>
          <a:p>
            <a:pPr>
              <a:defRPr/>
            </a:pPr>
            <a:fld id="{C951A32F-5519-4360-882A-8FBA18EBE999}" type="datetime1">
              <a:rPr lang="en-US" smtClean="0"/>
              <a:pPr>
                <a:defRPr/>
              </a:pPr>
              <a:t>3/3/2022</a:t>
            </a:fld>
            <a:endParaRPr lang="en-US"/>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9B7C4740-3AA1-4D64-A2FF-91058A1A4A79}" type="slidenum">
              <a:rPr lang="en-US"/>
              <a:pPr>
                <a:defRPr/>
              </a:pPr>
              <a:t>10</a:t>
            </a:fld>
            <a:endParaRPr lang="en-US"/>
          </a:p>
        </p:txBody>
      </p:sp>
      <p:sp>
        <p:nvSpPr>
          <p:cNvPr id="7" name="Title 1"/>
          <p:cNvSpPr txBox="1">
            <a:spLocks/>
          </p:cNvSpPr>
          <p:nvPr/>
        </p:nvSpPr>
        <p:spPr>
          <a:xfrm>
            <a:off x="1982758" y="0"/>
            <a:ext cx="9768358" cy="90805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700" b="1" dirty="0">
                <a:latin typeface="Times New Roman" panose="02020603050405020304" pitchFamily="18" charset="0"/>
                <a:cs typeface="Times New Roman" panose="02020603050405020304" pitchFamily="18" charset="0"/>
              </a:rPr>
              <a:t>Program Educational Objectives (PEOs)</a:t>
            </a:r>
          </a:p>
        </p:txBody>
      </p:sp>
      <p:pic>
        <p:nvPicPr>
          <p:cNvPr id="12296" name="Picture 1" descr="C:\Users\USER\Desktop\Logo11.png"/>
          <p:cNvPicPr>
            <a:picLocks noChangeAspect="1" noChangeArrowheads="1"/>
          </p:cNvPicPr>
          <p:nvPr/>
        </p:nvPicPr>
        <p:blipFill>
          <a:blip r:embed="rId2"/>
          <a:srcRect/>
          <a:stretch>
            <a:fillRect/>
          </a:stretch>
        </p:blipFill>
        <p:spPr bwMode="auto">
          <a:xfrm>
            <a:off x="0" y="0"/>
            <a:ext cx="2054196" cy="95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A58192-42A2-41C6-ADA8-2D72566D4AF6}"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I/O System Management</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724026"/>
            <a:ext cx="9418975" cy="24970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I/O system consists of:</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 buffer-caching system </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 general device-driver interface</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Drivers for specific hardware </a:t>
            </a:r>
            <a:r>
              <a:rPr lang="en-US" sz="2200" dirty="0" smtClean="0"/>
              <a:t>devices</a:t>
            </a: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228383354"/>
      </p:ext>
    </p:extLst>
  </p:cSld>
  <p:clrMapOvr>
    <a:masterClrMapping/>
  </p:clrMapOvr>
  <p:transition>
    <p:dissolve/>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E1945E-09F8-4EA2-AF93-E2CB9694A56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File 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124744"/>
            <a:ext cx="10028965" cy="4114800"/>
          </a:xfrm>
          <a:prstGeom prst="rect">
            <a:avLst/>
          </a:prstGeom>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A file is a collection of related information defined by its creator.  Commonly, files represent programs (both source and object forms) and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1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The operating system is responsible for the following activities in connections with file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File creation and deletion.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Directory creation and deletion.</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Support of primitives for manipulating files and directories.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Mapping files onto secondary storage.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100" b="0" i="0" u="none" strike="noStrike" kern="1200" cap="none" spc="0" normalizeH="0" baseline="0" noProof="0" dirty="0" smtClean="0">
                <a:ln>
                  <a:noFill/>
                </a:ln>
                <a:solidFill>
                  <a:schemeClr val="tx1"/>
                </a:solidFill>
                <a:effectLst/>
                <a:uLnTx/>
                <a:uFillTx/>
                <a:latin typeface="+mn-lt"/>
                <a:ea typeface="+mn-ea"/>
                <a:cs typeface="+mn-cs"/>
              </a:rPr>
              <a:t>File backup on stable (nonvolatile) storage media</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a:t>
            </a:r>
          </a:p>
        </p:txBody>
      </p:sp>
    </p:spTree>
    <p:extLst>
      <p:ext uri="{BB962C8B-B14F-4D97-AF65-F5344CB8AC3E}">
        <p14:creationId xmlns:p14="http://schemas.microsoft.com/office/powerpoint/2010/main" xmlns="" val="2412232870"/>
      </p:ext>
    </p:extLst>
  </p:cSld>
  <p:clrMapOvr>
    <a:masterClrMapping/>
  </p:clrMapOvr>
  <p:transition>
    <p:dissolve/>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87F8D6C-8577-4EAA-8BD4-10915A8454F4}"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Networking (Distributed Systems(CO1)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052736"/>
            <a:ext cx="9835993" cy="4608512"/>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 </a:t>
            </a:r>
            <a:r>
              <a:rPr kumimoji="0" lang="en-US" sz="2200" b="0" u="none" strike="noStrike" kern="1200" cap="none" spc="0" normalizeH="0" baseline="0" noProof="0" dirty="0" smtClean="0">
                <a:ln>
                  <a:noFill/>
                </a:ln>
                <a:solidFill>
                  <a:schemeClr val="tx1"/>
                </a:solidFill>
                <a:effectLst/>
                <a:uLnTx/>
                <a:uFillTx/>
                <a:latin typeface="+mn-lt"/>
                <a:ea typeface="+mn-ea"/>
                <a:cs typeface="+mn-cs"/>
              </a:rPr>
              <a:t>distributed system is a collection processors that do not share memory or a clock.  Each processor has its own local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The processors in the system are connected through a communication network.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A distributed system provides user access to various system resources.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Access to a shared resource allows:</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Computation speed-up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Increased data availability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Enhanced reliability</a:t>
            </a:r>
          </a:p>
        </p:txBody>
      </p:sp>
    </p:spTree>
    <p:extLst>
      <p:ext uri="{BB962C8B-B14F-4D97-AF65-F5344CB8AC3E}">
        <p14:creationId xmlns:p14="http://schemas.microsoft.com/office/powerpoint/2010/main" xmlns="" val="919618494"/>
      </p:ext>
    </p:extLst>
  </p:cSld>
  <p:clrMapOvr>
    <a:masterClrMapping/>
  </p:clrMapOvr>
  <p:transition>
    <p:dissolve/>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32C2DF-E54F-45E5-BEEE-4DBDAF097C18}"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Command-Interpreter</a:t>
            </a:r>
            <a:r>
              <a:rPr lang="en-US" sz="3200" dirty="0" smtClean="0"/>
              <a:t> System</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1340768"/>
            <a:ext cx="9418975" cy="41148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Many commands are given to the operating system by control statements which deal with:</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process creation and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I/O handling</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secondary-storage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main-memory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file-system access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protection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smtClean="0">
                <a:ln>
                  <a:noFill/>
                </a:ln>
                <a:solidFill>
                  <a:schemeClr val="tx1"/>
                </a:solidFill>
                <a:effectLst/>
                <a:uLnTx/>
                <a:uFillTx/>
                <a:latin typeface="+mn-lt"/>
                <a:ea typeface="+mn-ea"/>
                <a:cs typeface="+mn-cs"/>
              </a:rPr>
              <a:t>networking</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1739869212"/>
      </p:ext>
    </p:extLst>
  </p:cSld>
  <p:clrMapOvr>
    <a:masterClrMapping/>
  </p:clrMapOvr>
  <p:transition>
    <p:dissolve/>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E97F63-259F-4A4D-B409-2672EEE281F8}"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Command-Interpreter System (Cont.)</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980729"/>
            <a:ext cx="9418975" cy="314513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program that reads and interprets control statements is called variously:</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control-card interpreter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command-line interpreter</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shell (in UNIX)</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    Its function is to get and execute the next command statement.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479993908"/>
      </p:ext>
    </p:extLst>
  </p:cSld>
  <p:clrMapOvr>
    <a:masterClrMapping/>
  </p:clrMapOvr>
  <p:transition>
    <p:dissolve/>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BFC25B-BE7F-4364-9FAB-85A986F1ABE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Operating System Services(CO1)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0" name="Rectangle 3"/>
          <p:cNvSpPr txBox="1">
            <a:spLocks noChangeArrowheads="1"/>
          </p:cNvSpPr>
          <p:nvPr/>
        </p:nvSpPr>
        <p:spPr>
          <a:xfrm>
            <a:off x="1403912" y="908720"/>
            <a:ext cx="9546536" cy="504056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smtClean="0">
                <a:ln>
                  <a:noFill/>
                </a:ln>
                <a:solidFill>
                  <a:schemeClr val="tx1"/>
                </a:solidFill>
                <a:effectLst/>
                <a:uLnTx/>
                <a:uFillTx/>
                <a:latin typeface="+mn-lt"/>
                <a:ea typeface="+mn-ea"/>
                <a:cs typeface="+mn-cs"/>
              </a:rPr>
              <a:t>Program execution – system capability to load a program into memory and to run it.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smtClean="0">
                <a:ln>
                  <a:noFill/>
                </a:ln>
                <a:solidFill>
                  <a:schemeClr val="tx1"/>
                </a:solidFill>
                <a:effectLst/>
                <a:uLnTx/>
                <a:uFillTx/>
                <a:latin typeface="+mn-lt"/>
                <a:ea typeface="+mn-ea"/>
                <a:cs typeface="+mn-cs"/>
              </a:rPr>
              <a:t>I/O operations –  since user programs cannot execute I/O operations directly, the operating system must provide some means to perform I/O.</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smtClean="0">
                <a:ln>
                  <a:noFill/>
                </a:ln>
                <a:solidFill>
                  <a:schemeClr val="tx1"/>
                </a:solidFill>
                <a:effectLst/>
                <a:uLnTx/>
                <a:uFillTx/>
                <a:latin typeface="+mn-lt"/>
                <a:ea typeface="+mn-ea"/>
                <a:cs typeface="+mn-cs"/>
              </a:rPr>
              <a:t>File-system manipulation – program capability to read, write, create, and delete files.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smtClean="0">
                <a:ln>
                  <a:noFill/>
                </a:ln>
                <a:solidFill>
                  <a:schemeClr val="tx1"/>
                </a:solidFill>
                <a:effectLst/>
                <a:uLnTx/>
                <a:uFillTx/>
                <a:latin typeface="+mn-lt"/>
                <a:ea typeface="+mn-ea"/>
                <a:cs typeface="+mn-cs"/>
              </a:rPr>
              <a:t>Communications – exchange of information between processes executing either on the same computer or on different systems tied together by a network.  Implemented via shared memory or message passing.</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smtClean="0">
                <a:ln>
                  <a:noFill/>
                </a:ln>
                <a:solidFill>
                  <a:schemeClr val="tx1"/>
                </a:solidFill>
                <a:effectLst/>
                <a:uLnTx/>
                <a:uFillTx/>
                <a:latin typeface="+mn-lt"/>
                <a:ea typeface="+mn-ea"/>
                <a:cs typeface="+mn-cs"/>
              </a:rPr>
              <a:t>Error detection – ensure correct computing by detecting errors in the CPU and memory hardware, in I/O devices, or in user programs.</a:t>
            </a:r>
            <a:endParaRPr kumimoji="0" lang="en-US" sz="2200" b="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904899766"/>
      </p:ext>
    </p:extLst>
  </p:cSld>
  <p:clrMapOvr>
    <a:masterClrMapping/>
  </p:clrMapOvr>
  <p:transition>
    <p:dissolve/>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802195-2F20-46BD-BC25-85483E48BC18}"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500" dirty="0" smtClean="0"/>
              <a:t>Additional Operating System </a:t>
            </a:r>
            <a:r>
              <a:rPr lang="en-US" sz="3300" dirty="0" smtClean="0"/>
              <a:t>Functions(CO1)</a:t>
            </a:r>
            <a:endParaRPr lang="en-US" sz="3300" dirty="0"/>
          </a:p>
        </p:txBody>
      </p:sp>
      <p:sp>
        <p:nvSpPr>
          <p:cNvPr id="10" name="Rectangle 3"/>
          <p:cNvSpPr txBox="1">
            <a:spLocks noChangeArrowheads="1"/>
          </p:cNvSpPr>
          <p:nvPr/>
        </p:nvSpPr>
        <p:spPr>
          <a:xfrm>
            <a:off x="1403913" y="1124744"/>
            <a:ext cx="9418975" cy="4114800"/>
          </a:xfrm>
          <a:prstGeom prst="rect">
            <a:avLst/>
          </a:prstGeom>
        </p:spPr>
        <p:txBody>
          <a:bodyPr vert="horz" lIns="99276" tIns="49638" rIns="99276" bIns="49638" rtlCol="0">
            <a:normAutofit/>
          </a:bodyPr>
          <a:lstStyle/>
          <a:p>
            <a:pPr>
              <a:spcBef>
                <a:spcPct val="20000"/>
              </a:spcBef>
              <a:defRPr/>
            </a:pPr>
            <a:r>
              <a:rPr lang="en-US" sz="2400" dirty="0" smtClean="0"/>
              <a:t>Additional functions exist not for helping the user, but rather for ensuring efficient system operations.</a:t>
            </a:r>
          </a:p>
          <a:p>
            <a:pPr marL="806621" lvl="1" indent="-310239">
              <a:spcBef>
                <a:spcPct val="20000"/>
              </a:spcBef>
              <a:buSzPct val="150000"/>
              <a:buFontTx/>
              <a:buChar char="•"/>
              <a:defRPr/>
            </a:pPr>
            <a:r>
              <a:rPr lang="en-US" sz="2400" dirty="0" smtClean="0"/>
              <a:t>Resource allocation – allocating resources to multiple users or multiple jobs running at the same time.</a:t>
            </a:r>
          </a:p>
          <a:p>
            <a:pPr marL="806621" lvl="1" indent="-310239">
              <a:spcBef>
                <a:spcPct val="20000"/>
              </a:spcBef>
              <a:buSzPct val="150000"/>
              <a:buFontTx/>
              <a:buChar char="•"/>
              <a:defRPr/>
            </a:pPr>
            <a:r>
              <a:rPr lang="en-US" sz="2400" dirty="0" smtClean="0"/>
              <a:t>Accounting – keep track of and record which users use how much and what kinds of computer resources for account billing or for accumulating usage statistics.</a:t>
            </a:r>
          </a:p>
          <a:p>
            <a:pPr marL="806621" lvl="1" indent="-310239">
              <a:spcBef>
                <a:spcPct val="20000"/>
              </a:spcBef>
              <a:buSzPct val="150000"/>
              <a:buFontTx/>
              <a:buChar char="•"/>
              <a:defRPr/>
            </a:pPr>
            <a:r>
              <a:rPr lang="en-US" sz="2400" dirty="0" smtClean="0"/>
              <a:t>Protection – ensuring that all access to system resources is controlled.</a:t>
            </a:r>
          </a:p>
          <a:p>
            <a:pPr>
              <a:spcBef>
                <a:spcPct val="20000"/>
              </a:spcBef>
              <a:buFont typeface="Arial" pitchFamily="34" charset="0"/>
              <a:buChar char="•"/>
              <a:defRPr/>
            </a:pPr>
            <a:endParaRPr lang="en-US" sz="2400" dirty="0" smtClean="0"/>
          </a:p>
        </p:txBody>
      </p:sp>
    </p:spTree>
  </p:cSld>
  <p:clrMapOvr>
    <a:masterClrMapping/>
  </p:clrMapOvr>
  <p:transition>
    <p:dissolve/>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0443A6-C0D8-4414-91AE-7F2801FCEAB2}"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Operating System Services(CO1)</a:t>
            </a:r>
            <a:endParaRPr lang="en-US" sz="3300" dirty="0"/>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Program execution – Operating systems handle many kinds of activities from user programs to system programs like printer spooler, name servers, file server, etc. Each of these activities is encapsulated as a process.</a:t>
            </a:r>
          </a:p>
          <a:p>
            <a:pPr algn="just">
              <a:buFont typeface="Arial" pitchFamily="34" charset="0"/>
              <a:buChar char="•"/>
            </a:pPr>
            <a:r>
              <a:rPr lang="en-US" sz="2400" dirty="0" smtClean="0">
                <a:latin typeface="Times New Roman" pitchFamily="18" charset="0"/>
                <a:cs typeface="Times New Roman" pitchFamily="18" charset="0"/>
              </a:rPr>
              <a:t>A process includes the complete execution context (code to execute, data to manipulate, registers, OS resources in use). Following are the major activities of an operating system with respect to program management −</a:t>
            </a:r>
          </a:p>
          <a:p>
            <a:pPr algn="just">
              <a:buFont typeface="Arial" pitchFamily="34" charset="0"/>
              <a:buChar char="•"/>
            </a:pPr>
            <a:r>
              <a:rPr lang="en-US" sz="2400" dirty="0" smtClean="0">
                <a:latin typeface="Times New Roman" pitchFamily="18" charset="0"/>
                <a:cs typeface="Times New Roman" pitchFamily="18" charset="0"/>
              </a:rPr>
              <a:t>Loads a program into memory.</a:t>
            </a:r>
          </a:p>
          <a:p>
            <a:pPr algn="just">
              <a:buFont typeface="Arial" pitchFamily="34" charset="0"/>
              <a:buChar char="•"/>
            </a:pPr>
            <a:r>
              <a:rPr lang="en-US" sz="2400" dirty="0" smtClean="0">
                <a:latin typeface="Times New Roman" pitchFamily="18" charset="0"/>
                <a:cs typeface="Times New Roman" pitchFamily="18" charset="0"/>
              </a:rPr>
              <a:t>Executes the program.</a:t>
            </a:r>
          </a:p>
          <a:p>
            <a:pPr algn="just">
              <a:buFont typeface="Arial" pitchFamily="34" charset="0"/>
              <a:buChar char="•"/>
            </a:pPr>
            <a:r>
              <a:rPr lang="en-US" sz="2400" dirty="0" smtClean="0">
                <a:latin typeface="Times New Roman" pitchFamily="18" charset="0"/>
                <a:cs typeface="Times New Roman" pitchFamily="18" charset="0"/>
              </a:rPr>
              <a:t>Handles program's execution.</a:t>
            </a:r>
          </a:p>
          <a:p>
            <a:pPr algn="just">
              <a:buFont typeface="Arial" pitchFamily="34" charset="0"/>
              <a:buChar char="•"/>
            </a:pPr>
            <a:r>
              <a:rPr lang="en-US" sz="2400" dirty="0" smtClean="0">
                <a:latin typeface="Times New Roman" pitchFamily="18" charset="0"/>
                <a:cs typeface="Times New Roman" pitchFamily="18" charset="0"/>
              </a:rPr>
              <a:t>Provides a mechanism for process synchronization.</a:t>
            </a:r>
          </a:p>
          <a:p>
            <a:pPr algn="just">
              <a:buFont typeface="Arial" pitchFamily="34" charset="0"/>
              <a:buChar char="•"/>
            </a:pPr>
            <a:r>
              <a:rPr lang="en-US" sz="2400" dirty="0" smtClean="0">
                <a:latin typeface="Times New Roman" pitchFamily="18" charset="0"/>
                <a:cs typeface="Times New Roman" pitchFamily="18" charset="0"/>
              </a:rPr>
              <a:t>Provides a mechanism for process communication.</a:t>
            </a:r>
          </a:p>
          <a:p>
            <a:pPr algn="just">
              <a:buFont typeface="Arial" pitchFamily="34" charset="0"/>
              <a:buChar char="•"/>
            </a:pPr>
            <a:r>
              <a:rPr lang="en-US" sz="2400" dirty="0" smtClean="0">
                <a:latin typeface="Times New Roman" pitchFamily="18" charset="0"/>
                <a:cs typeface="Times New Roman" pitchFamily="18" charset="0"/>
              </a:rPr>
              <a:t>Provides a mechanism for deadlock handling.</a:t>
            </a:r>
          </a:p>
          <a:p>
            <a:pPr marL="372287" indent="-372287">
              <a:spcBef>
                <a:spcPct val="20000"/>
              </a:spcBef>
              <a:buFont typeface="Arial" pitchFamily="34" charset="0"/>
              <a:buChar char="•"/>
              <a:defRPr/>
            </a:pPr>
            <a:endParaRPr lang="en-US" sz="2400" dirty="0" smtClean="0"/>
          </a:p>
        </p:txBody>
      </p:sp>
    </p:spTree>
  </p:cSld>
  <p:clrMapOvr>
    <a:masterClrMapping/>
  </p:clrMapOvr>
  <p:transition>
    <p:dissolve/>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871109-C8DE-42FE-A61E-BC4C253A1C16}"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Operating System Services(CO1)</a:t>
            </a:r>
            <a:endParaRPr lang="en-US" sz="3300" dirty="0"/>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algn="just"/>
            <a:r>
              <a:rPr lang="en-US" sz="2400" dirty="0" smtClean="0">
                <a:latin typeface="Times New Roman" pitchFamily="18" charset="0"/>
                <a:cs typeface="Times New Roman" pitchFamily="18" charset="0"/>
              </a:rPr>
              <a:t>I/O Operation</a:t>
            </a:r>
          </a:p>
          <a:p>
            <a:pPr algn="just"/>
            <a:endParaRPr lang="en-US" sz="2400" dirty="0" smtClean="0">
              <a:latin typeface="Times New Roman" pitchFamily="18" charset="0"/>
              <a:cs typeface="Times New Roman" pitchFamily="18" charset="0"/>
            </a:endParaRPr>
          </a:p>
          <a:p>
            <a:pPr algn="just">
              <a:buFont typeface="Arial" pitchFamily="34" charset="0"/>
              <a:buChar char="•"/>
            </a:pPr>
            <a:r>
              <a:rPr lang="en-US" sz="2400" dirty="0" smtClean="0">
                <a:latin typeface="Times New Roman" pitchFamily="18" charset="0"/>
                <a:cs typeface="Times New Roman" pitchFamily="18" charset="0"/>
              </a:rPr>
              <a:t>An I/O subsystem comprises of I/O devices and their corresponding driver software. Drivers hide the peculiarities of specific hardware devices from the users.</a:t>
            </a:r>
          </a:p>
          <a:p>
            <a:pPr algn="just">
              <a:buFont typeface="Arial" pitchFamily="34" charset="0"/>
              <a:buChar char="•"/>
            </a:pPr>
            <a:r>
              <a:rPr lang="en-US" sz="2400" dirty="0" smtClean="0">
                <a:latin typeface="Times New Roman" pitchFamily="18" charset="0"/>
                <a:cs typeface="Times New Roman" pitchFamily="18" charset="0"/>
              </a:rPr>
              <a:t>An Operating System manages the communication between user and device drivers.</a:t>
            </a:r>
          </a:p>
          <a:p>
            <a:pPr algn="just">
              <a:buFont typeface="Arial" pitchFamily="34" charset="0"/>
              <a:buChar char="•"/>
            </a:pPr>
            <a:r>
              <a:rPr lang="en-US" sz="2400" dirty="0" smtClean="0">
                <a:latin typeface="Times New Roman" pitchFamily="18" charset="0"/>
                <a:cs typeface="Times New Roman" pitchFamily="18" charset="0"/>
              </a:rPr>
              <a:t>I/O operation means read or write operation with any file or any specific I/O device.</a:t>
            </a:r>
          </a:p>
          <a:p>
            <a:pPr algn="just">
              <a:buFont typeface="Arial" pitchFamily="34" charset="0"/>
              <a:buChar char="•"/>
            </a:pPr>
            <a:r>
              <a:rPr lang="en-US" sz="2400" dirty="0" smtClean="0">
                <a:latin typeface="Times New Roman" pitchFamily="18" charset="0"/>
                <a:cs typeface="Times New Roman" pitchFamily="18" charset="0"/>
              </a:rPr>
              <a:t>Operating system provides the access to the required I/O device when required.</a:t>
            </a:r>
          </a:p>
          <a:p>
            <a:pPr marL="372287" indent="-372287">
              <a:spcBef>
                <a:spcPct val="20000"/>
              </a:spcBef>
              <a:buFont typeface="Arial" pitchFamily="34" charset="0"/>
              <a:buChar char="•"/>
              <a:defRPr/>
            </a:pPr>
            <a:endParaRPr lang="en-US" sz="2400" dirty="0" smtClean="0"/>
          </a:p>
        </p:txBody>
      </p:sp>
    </p:spTree>
  </p:cSld>
  <p:clrMapOvr>
    <a:masterClrMapping/>
  </p:clrMapOvr>
  <p:transition>
    <p:dissolve/>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CC8191-476D-4CF9-BD69-94F632008AC8}"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Operating System Services(CO1)</a:t>
            </a:r>
            <a:endParaRPr lang="en-US" sz="3300" dirty="0"/>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1" name="Rectangle 10"/>
          <p:cNvSpPr/>
          <p:nvPr/>
        </p:nvSpPr>
        <p:spPr>
          <a:xfrm>
            <a:off x="1339816" y="1000107"/>
            <a:ext cx="9644129" cy="5139869"/>
          </a:xfrm>
          <a:prstGeom prst="rect">
            <a:avLst/>
          </a:prstGeom>
        </p:spPr>
        <p:txBody>
          <a:bodyPr wrap="square">
            <a:spAutoFit/>
          </a:bodyPr>
          <a:lstStyle/>
          <a:p>
            <a:r>
              <a:rPr lang="en-US" sz="2400" dirty="0" smtClean="0">
                <a:latin typeface="Times New Roman" pitchFamily="18" charset="0"/>
                <a:cs typeface="Times New Roman" pitchFamily="18" charset="0"/>
              </a:rPr>
              <a:t>File system manipulation</a:t>
            </a:r>
          </a:p>
          <a:p>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A file represents a collection of related information. Computers can store files on the disk (secondary storage), for long-term storage purpose. Examples of storage media include magnetic tape, magnetic disk and optical disk drives like CD, DVD. Each of these media has its own properties like speed, capacity, data transfer rate and data access methods.</a:t>
            </a:r>
          </a:p>
          <a:p>
            <a:pPr algn="just">
              <a:buFont typeface="Arial" pitchFamily="34" charset="0"/>
              <a:buChar char="•"/>
            </a:pPr>
            <a:r>
              <a:rPr lang="en-US" dirty="0" smtClean="0">
                <a:latin typeface="Times New Roman" pitchFamily="18" charset="0"/>
                <a:cs typeface="Times New Roman" pitchFamily="18" charset="0"/>
              </a:rPr>
              <a:t>A file system is normally organized into directories for easy navigation and usage. These directories may contain files and other directories. Following are the major activities of an operating system with respect to file management −</a:t>
            </a:r>
          </a:p>
          <a:p>
            <a:pPr algn="just">
              <a:buFont typeface="Arial" pitchFamily="34" charset="0"/>
              <a:buChar char="•"/>
            </a:pPr>
            <a:r>
              <a:rPr lang="en-US" dirty="0" smtClean="0">
                <a:latin typeface="Times New Roman" pitchFamily="18" charset="0"/>
                <a:cs typeface="Times New Roman" pitchFamily="18" charset="0"/>
              </a:rPr>
              <a:t>Program needs to read a file or write a file.</a:t>
            </a:r>
          </a:p>
          <a:p>
            <a:pPr algn="just">
              <a:buFont typeface="Arial" pitchFamily="34" charset="0"/>
              <a:buChar char="•"/>
            </a:pPr>
            <a:r>
              <a:rPr lang="en-US" dirty="0" smtClean="0">
                <a:latin typeface="Times New Roman" pitchFamily="18" charset="0"/>
                <a:cs typeface="Times New Roman" pitchFamily="18" charset="0"/>
              </a:rPr>
              <a:t>The operating system gives the permission to the program for operation on file.</a:t>
            </a:r>
          </a:p>
          <a:p>
            <a:pPr algn="just">
              <a:buFont typeface="Arial" pitchFamily="34" charset="0"/>
              <a:buChar char="•"/>
            </a:pPr>
            <a:r>
              <a:rPr lang="en-US" dirty="0" smtClean="0">
                <a:latin typeface="Times New Roman" pitchFamily="18" charset="0"/>
                <a:cs typeface="Times New Roman" pitchFamily="18" charset="0"/>
              </a:rPr>
              <a:t>Permission varies from read-only, read-write, denied and so on.</a:t>
            </a:r>
          </a:p>
          <a:p>
            <a:pPr algn="just">
              <a:buFont typeface="Arial" pitchFamily="34" charset="0"/>
              <a:buChar char="•"/>
            </a:pPr>
            <a:r>
              <a:rPr lang="en-US" dirty="0" smtClean="0">
                <a:latin typeface="Times New Roman" pitchFamily="18" charset="0"/>
                <a:cs typeface="Times New Roman" pitchFamily="18" charset="0"/>
              </a:rPr>
              <a:t>Operating System provides an interface to the user to create/delete files.</a:t>
            </a:r>
          </a:p>
          <a:p>
            <a:pPr algn="just">
              <a:buFont typeface="Arial" pitchFamily="34" charset="0"/>
              <a:buChar char="•"/>
            </a:pPr>
            <a:r>
              <a:rPr lang="en-US" dirty="0" smtClean="0">
                <a:latin typeface="Times New Roman" pitchFamily="18" charset="0"/>
                <a:cs typeface="Times New Roman" pitchFamily="18" charset="0"/>
              </a:rPr>
              <a:t>Operating System provides an interface to the user to create/delete directories.</a:t>
            </a:r>
          </a:p>
          <a:p>
            <a:pPr algn="just">
              <a:buFont typeface="Arial" pitchFamily="34" charset="0"/>
              <a:buChar char="•"/>
            </a:pPr>
            <a:r>
              <a:rPr lang="en-US" dirty="0" smtClean="0">
                <a:latin typeface="Times New Roman" pitchFamily="18" charset="0"/>
                <a:cs typeface="Times New Roman" pitchFamily="18" charset="0"/>
              </a:rPr>
              <a:t>Operating System provides an interface to create the backup of file system.</a:t>
            </a:r>
          </a:p>
          <a:p>
            <a:pPr marL="372287" indent="-372287">
              <a:spcBef>
                <a:spcPct val="20000"/>
              </a:spcBef>
              <a:buFont typeface="Arial" pitchFamily="34" charset="0"/>
              <a:buChar char="•"/>
              <a:defRPr/>
            </a:pPr>
            <a:endParaRPr lang="en-US" dirty="0" smtClean="0"/>
          </a:p>
        </p:txBody>
      </p:sp>
    </p:spTree>
  </p:cSld>
  <p:clrMapOvr>
    <a:masterClrMapping/>
  </p:clrMapOvr>
  <p:transition>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612618" y="1600203"/>
          <a:ext cx="10434318" cy="1112520"/>
        </p:xfrm>
        <a:graphic>
          <a:graphicData uri="http://schemas.openxmlformats.org/drawingml/2006/table">
            <a:tbl>
              <a:tblPr firstRow="1" bandRow="1">
                <a:tableStyleId>{5C22544A-7EE6-4342-B048-85BDC9FD1C3A}</a:tableStyleId>
              </a:tblPr>
              <a:tblGrid>
                <a:gridCol w="3478106"/>
                <a:gridCol w="3478106"/>
                <a:gridCol w="3478106"/>
              </a:tblGrid>
              <a:tr h="370840">
                <a:tc>
                  <a:txBody>
                    <a:bodyPr/>
                    <a:lstStyle/>
                    <a:p>
                      <a:r>
                        <a:rPr lang="en-US" sz="1800" dirty="0" smtClean="0"/>
                        <a:t>Semester</a:t>
                      </a:r>
                      <a:r>
                        <a:rPr lang="en-US" sz="1800" baseline="0" dirty="0" smtClean="0"/>
                        <a:t> &amp; Section</a:t>
                      </a:r>
                      <a:endParaRPr lang="en-IN" sz="1800" dirty="0"/>
                    </a:p>
                  </a:txBody>
                  <a:tcPr marL="122523" marR="122523"/>
                </a:tc>
                <a:tc>
                  <a:txBody>
                    <a:bodyPr/>
                    <a:lstStyle/>
                    <a:p>
                      <a:r>
                        <a:rPr lang="en-US" sz="1800" dirty="0" smtClean="0"/>
                        <a:t>Subject Code</a:t>
                      </a:r>
                      <a:endParaRPr lang="en-IN" sz="1800" dirty="0"/>
                    </a:p>
                  </a:txBody>
                  <a:tcPr marL="122523" marR="122523"/>
                </a:tc>
                <a:tc>
                  <a:txBody>
                    <a:bodyPr/>
                    <a:lstStyle/>
                    <a:p>
                      <a:r>
                        <a:rPr lang="en-US" sz="1800" dirty="0" smtClean="0"/>
                        <a:t>Result</a:t>
                      </a:r>
                      <a:endParaRPr lang="en-IN" sz="1800" dirty="0"/>
                    </a:p>
                  </a:txBody>
                  <a:tcPr marL="122523" marR="122523"/>
                </a:tc>
              </a:tr>
              <a:tr h="370840">
                <a:tc>
                  <a:txBody>
                    <a:bodyPr/>
                    <a:lstStyle/>
                    <a:p>
                      <a:endParaRPr lang="en-IN" sz="1800" dirty="0"/>
                    </a:p>
                  </a:txBody>
                  <a:tcPr marL="122523" marR="122523"/>
                </a:tc>
                <a:tc>
                  <a:txBody>
                    <a:bodyPr/>
                    <a:lstStyle/>
                    <a:p>
                      <a:endParaRPr lang="en-IN" sz="1800" dirty="0"/>
                    </a:p>
                  </a:txBody>
                  <a:tcPr marL="122523" marR="122523"/>
                </a:tc>
                <a:tc>
                  <a:txBody>
                    <a:bodyPr/>
                    <a:lstStyle/>
                    <a:p>
                      <a:endParaRPr lang="en-IN" sz="1800" dirty="0"/>
                    </a:p>
                  </a:txBody>
                  <a:tcPr marL="122523" marR="122523"/>
                </a:tc>
              </a:tr>
              <a:tr h="370840">
                <a:tc>
                  <a:txBody>
                    <a:bodyPr/>
                    <a:lstStyle/>
                    <a:p>
                      <a:endParaRPr lang="en-IN" sz="1800" dirty="0"/>
                    </a:p>
                  </a:txBody>
                  <a:tcPr marL="122523" marR="122523"/>
                </a:tc>
                <a:tc>
                  <a:txBody>
                    <a:bodyPr/>
                    <a:lstStyle/>
                    <a:p>
                      <a:endParaRPr lang="en-IN" sz="1800" dirty="0"/>
                    </a:p>
                  </a:txBody>
                  <a:tcPr marL="122523" marR="122523"/>
                </a:tc>
                <a:tc>
                  <a:txBody>
                    <a:bodyPr/>
                    <a:lstStyle/>
                    <a:p>
                      <a:endParaRPr lang="en-IN" sz="1800" dirty="0"/>
                    </a:p>
                  </a:txBody>
                  <a:tcPr marL="122523" marR="122523"/>
                </a:tc>
              </a:tr>
            </a:tbl>
          </a:graphicData>
        </a:graphic>
      </p:graphicFrame>
      <p:sp>
        <p:nvSpPr>
          <p:cNvPr id="4" name="Date Placeholder 3"/>
          <p:cNvSpPr>
            <a:spLocks noGrp="1"/>
          </p:cNvSpPr>
          <p:nvPr>
            <p:ph type="dt" sz="quarter" idx="10"/>
          </p:nvPr>
        </p:nvSpPr>
        <p:spPr/>
        <p:txBody>
          <a:bodyPr/>
          <a:lstStyle/>
          <a:p>
            <a:pPr>
              <a:defRPr/>
            </a:pPr>
            <a:fld id="{E192DDA3-4F25-46D4-AF16-6C9BBEDBBB30}" type="datetime1">
              <a:rPr lang="en-US" smtClean="0"/>
              <a:pPr>
                <a:defRPr/>
              </a:pPr>
              <a:t>3/3/2022</a:t>
            </a:fld>
            <a:endParaRPr lang="en-US"/>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a:p>
        </p:txBody>
      </p:sp>
      <p:sp>
        <p:nvSpPr>
          <p:cNvPr id="6" name="Slide Number Placeholder 5"/>
          <p:cNvSpPr>
            <a:spLocks noGrp="1"/>
          </p:cNvSpPr>
          <p:nvPr>
            <p:ph type="sldNum" sz="quarter" idx="12"/>
          </p:nvPr>
        </p:nvSpPr>
        <p:spPr/>
        <p:txBody>
          <a:bodyPr/>
          <a:lstStyle/>
          <a:p>
            <a:pPr>
              <a:defRPr/>
            </a:pPr>
            <a:fld id="{2DDBC1A9-FFBA-4610-B8CA-04E653897046}" type="slidenum">
              <a:rPr lang="en-US"/>
              <a:pPr>
                <a:defRPr/>
              </a:pPr>
              <a:t>11</a:t>
            </a:fld>
            <a:endParaRPr lang="en-US"/>
          </a:p>
        </p:txBody>
      </p:sp>
      <p:sp>
        <p:nvSpPr>
          <p:cNvPr id="7" name="Title 1"/>
          <p:cNvSpPr txBox="1">
            <a:spLocks/>
          </p:cNvSpPr>
          <p:nvPr/>
        </p:nvSpPr>
        <p:spPr>
          <a:xfrm>
            <a:off x="1837850" y="1"/>
            <a:ext cx="10414476" cy="90805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500" b="1" dirty="0">
                <a:effectLst>
                  <a:outerShdw blurRad="38100" dist="38100" dir="2700000" algn="tl">
                    <a:srgbClr val="000000">
                      <a:alpha val="43137"/>
                    </a:srgbClr>
                  </a:outerShdw>
                </a:effectLst>
              </a:rPr>
              <a:t>Faculty wise Result Analysis</a:t>
            </a:r>
          </a:p>
        </p:txBody>
      </p:sp>
      <p:pic>
        <p:nvPicPr>
          <p:cNvPr id="14361" name="Picture 1" descr="C:\Users\USER\Desktop\Logo11.png"/>
          <p:cNvPicPr>
            <a:picLocks noChangeAspect="1" noChangeArrowheads="1"/>
          </p:cNvPicPr>
          <p:nvPr/>
        </p:nvPicPr>
        <p:blipFill>
          <a:blip r:embed="rId2"/>
          <a:srcRect/>
          <a:stretch>
            <a:fillRect/>
          </a:stretch>
        </p:blipFill>
        <p:spPr bwMode="auto">
          <a:xfrm>
            <a:off x="1" y="0"/>
            <a:ext cx="1782013" cy="9525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D33AE43-18AF-455C-9635-000934AC51AD}" type="datetime1">
              <a:rPr lang="en-US" smtClean="0"/>
              <a:pPr/>
              <a:t>3/3/2022</a:t>
            </a:fld>
            <a:endParaRPr lang="en-US" dirty="0"/>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Operating System Services(CO1)</a:t>
            </a:r>
            <a:endParaRPr lang="en-US" sz="3300" dirty="0"/>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1" name="Rectangle 10"/>
          <p:cNvSpPr/>
          <p:nvPr/>
        </p:nvSpPr>
        <p:spPr>
          <a:xfrm>
            <a:off x="1339816" y="1000107"/>
            <a:ext cx="9644129" cy="4832092"/>
          </a:xfrm>
          <a:prstGeom prst="rect">
            <a:avLst/>
          </a:prstGeom>
        </p:spPr>
        <p:txBody>
          <a:bodyPr wrap="square">
            <a:spAutoFit/>
          </a:bodyPr>
          <a:lstStyle/>
          <a:p>
            <a:r>
              <a:rPr lang="en-US" sz="2400" dirty="0" smtClean="0">
                <a:latin typeface="Times New Roman" pitchFamily="18" charset="0"/>
                <a:cs typeface="Times New Roman" pitchFamily="18" charset="0"/>
              </a:rPr>
              <a:t>Communication</a:t>
            </a:r>
          </a:p>
          <a:p>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In case of distributed systems which are a collection of processors that do not share memory, peripheral devices, or a clock, the operating system manages communications between all the processes. Multiple processes communicate with one another through communication lines in the network.</a:t>
            </a:r>
          </a:p>
          <a:p>
            <a:pPr algn="just">
              <a:buFont typeface="Arial" pitchFamily="34" charset="0"/>
              <a:buChar char="•"/>
            </a:pPr>
            <a:r>
              <a:rPr lang="en-US" dirty="0" smtClean="0">
                <a:latin typeface="Times New Roman" pitchFamily="18" charset="0"/>
                <a:cs typeface="Times New Roman" pitchFamily="18" charset="0"/>
              </a:rPr>
              <a:t>The OS handles routing and connection strategies, and the problems of contention and security. Following are the major activities of an operating system with respect to communication −</a:t>
            </a:r>
          </a:p>
          <a:p>
            <a:pPr algn="just">
              <a:buFont typeface="Arial" pitchFamily="34" charset="0"/>
              <a:buChar char="•"/>
            </a:pPr>
            <a:r>
              <a:rPr lang="en-US" dirty="0" smtClean="0">
                <a:latin typeface="Times New Roman" pitchFamily="18" charset="0"/>
                <a:cs typeface="Times New Roman" pitchFamily="18" charset="0"/>
              </a:rPr>
              <a:t>Two processes often require data to be transferred between them</a:t>
            </a:r>
          </a:p>
          <a:p>
            <a:pPr algn="just">
              <a:buFont typeface="Arial" pitchFamily="34" charset="0"/>
              <a:buChar char="•"/>
            </a:pPr>
            <a:r>
              <a:rPr lang="en-US" dirty="0" smtClean="0">
                <a:latin typeface="Times New Roman" pitchFamily="18" charset="0"/>
                <a:cs typeface="Times New Roman" pitchFamily="18" charset="0"/>
              </a:rPr>
              <a:t>Both the processes can be on one computer or on different computers, but are connected through a computer network.</a:t>
            </a:r>
          </a:p>
          <a:p>
            <a:pPr algn="just">
              <a:buFont typeface="Arial" pitchFamily="34" charset="0"/>
              <a:buChar char="•"/>
            </a:pPr>
            <a:r>
              <a:rPr lang="en-US" dirty="0" smtClean="0">
                <a:latin typeface="Times New Roman" pitchFamily="18" charset="0"/>
                <a:cs typeface="Times New Roman" pitchFamily="18" charset="0"/>
              </a:rPr>
              <a:t>Communication may be implemented by two methods, either by Shared Memory or by Message Passing.</a:t>
            </a:r>
          </a:p>
          <a:p>
            <a:pPr marL="372287" indent="-372287">
              <a:spcBef>
                <a:spcPct val="20000"/>
              </a:spcBef>
              <a:buFont typeface="Arial" pitchFamily="34" charset="0"/>
              <a:buChar char="•"/>
              <a:defRPr/>
            </a:pPr>
            <a:endParaRPr lang="en-US" dirty="0" smtClean="0"/>
          </a:p>
        </p:txBody>
      </p:sp>
    </p:spTree>
  </p:cSld>
  <p:clrMapOvr>
    <a:masterClrMapping/>
  </p:clrMapOvr>
  <p:transition>
    <p:dissolve/>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1AD6B6-814B-4966-A9AA-4EDE3B3A3007}" type="datetime1">
              <a:rPr lang="en-US" smtClean="0"/>
              <a:pPr/>
              <a:t>3/3/2022</a:t>
            </a:fld>
            <a:endParaRPr lang="en-US" dirty="0"/>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Operating System Services(CO1)</a:t>
            </a:r>
            <a:endParaRPr lang="en-US" sz="3300" dirty="0"/>
          </a:p>
        </p:txBody>
      </p:sp>
      <p:sp>
        <p:nvSpPr>
          <p:cNvPr id="10" name="Rectangle 3"/>
          <p:cNvSpPr txBox="1">
            <a:spLocks noChangeArrowheads="1"/>
          </p:cNvSpPr>
          <p:nvPr/>
        </p:nvSpPr>
        <p:spPr>
          <a:xfrm>
            <a:off x="1403915" y="908721"/>
            <a:ext cx="9546535" cy="504056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1" name="Rectangle 10"/>
          <p:cNvSpPr/>
          <p:nvPr/>
        </p:nvSpPr>
        <p:spPr>
          <a:xfrm>
            <a:off x="1339816" y="1000107"/>
            <a:ext cx="9644129" cy="5509200"/>
          </a:xfrm>
          <a:prstGeom prst="rect">
            <a:avLst/>
          </a:prstGeom>
        </p:spPr>
        <p:txBody>
          <a:bodyPr wrap="square">
            <a:spAutoFit/>
          </a:bodyPr>
          <a:lstStyle/>
          <a:p>
            <a:r>
              <a:rPr lang="en-US" sz="2400" dirty="0" smtClean="0">
                <a:latin typeface="Times New Roman" pitchFamily="18" charset="0"/>
                <a:cs typeface="Times New Roman" pitchFamily="18" charset="0"/>
              </a:rPr>
              <a:t>Error Handling</a:t>
            </a:r>
          </a:p>
          <a:p>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Errors can occur anytime and anywhere. An error may occur in CPU, in I/O devices or in the memory hardware. Following are the major activities of an operating system with respect to error handling −</a:t>
            </a:r>
          </a:p>
          <a:p>
            <a:pPr algn="just">
              <a:buFont typeface="Arial" pitchFamily="34" charset="0"/>
              <a:buChar char="•"/>
            </a:pPr>
            <a:r>
              <a:rPr lang="en-US" dirty="0" smtClean="0">
                <a:latin typeface="Times New Roman" pitchFamily="18" charset="0"/>
                <a:cs typeface="Times New Roman" pitchFamily="18" charset="0"/>
              </a:rPr>
              <a:t>The OS constantly checks for possible errors.</a:t>
            </a:r>
          </a:p>
          <a:p>
            <a:pPr algn="just">
              <a:buFont typeface="Arial" pitchFamily="34" charset="0"/>
              <a:buChar char="•"/>
            </a:pPr>
            <a:r>
              <a:rPr lang="en-US" dirty="0" smtClean="0">
                <a:latin typeface="Times New Roman" pitchFamily="18" charset="0"/>
                <a:cs typeface="Times New Roman" pitchFamily="18" charset="0"/>
              </a:rPr>
              <a:t>The OS takes an appropriate action to ensure correct and consistent computing.</a:t>
            </a:r>
          </a:p>
          <a:p>
            <a:endParaRPr lang="en-US"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Resource Management</a:t>
            </a:r>
          </a:p>
          <a:p>
            <a:endParaRPr lang="en-US" dirty="0" smtClean="0"/>
          </a:p>
          <a:p>
            <a:pPr algn="just">
              <a:buFont typeface="Arial" pitchFamily="34" charset="0"/>
              <a:buChar char="•"/>
            </a:pPr>
            <a:r>
              <a:rPr lang="en-US" dirty="0" smtClean="0">
                <a:latin typeface="Times New Roman" pitchFamily="18" charset="0"/>
                <a:cs typeface="Times New Roman" pitchFamily="18" charset="0"/>
              </a:rPr>
              <a:t>In case of multi-user or multi-tasking environment, resources such as main memory, CPU cycles and files storage are to be allocated to each user or job. Following are the major activities of an operating system with respect to resource management −</a:t>
            </a:r>
          </a:p>
          <a:p>
            <a:pPr algn="just">
              <a:buFont typeface="Arial" pitchFamily="34" charset="0"/>
              <a:buChar char="•"/>
            </a:pPr>
            <a:r>
              <a:rPr lang="en-US" dirty="0" smtClean="0">
                <a:latin typeface="Times New Roman" pitchFamily="18" charset="0"/>
                <a:cs typeface="Times New Roman" pitchFamily="18" charset="0"/>
              </a:rPr>
              <a:t>The OS manages all kinds of resources using schedulers.</a:t>
            </a:r>
          </a:p>
          <a:p>
            <a:pPr algn="just">
              <a:buFont typeface="Arial" pitchFamily="34" charset="0"/>
              <a:buChar char="•"/>
            </a:pPr>
            <a:r>
              <a:rPr lang="en-US" dirty="0" smtClean="0">
                <a:latin typeface="Times New Roman" pitchFamily="18" charset="0"/>
                <a:cs typeface="Times New Roman" pitchFamily="18" charset="0"/>
              </a:rPr>
              <a:t>CPU scheduling algorithms are used for better utilization of CPU.</a:t>
            </a:r>
          </a:p>
          <a:p>
            <a:endParaRPr lang="en-US" dirty="0" smtClean="0">
              <a:latin typeface="Times New Roman" pitchFamily="18" charset="0"/>
              <a:cs typeface="Times New Roman" pitchFamily="18" charset="0"/>
            </a:endParaRPr>
          </a:p>
          <a:p>
            <a:pPr marL="372287" indent="-372287">
              <a:spcBef>
                <a:spcPct val="20000"/>
              </a:spcBef>
              <a:buFont typeface="Arial" pitchFamily="34" charset="0"/>
              <a:buChar char="•"/>
              <a:defRPr/>
            </a:pPr>
            <a:endParaRPr lang="en-US" dirty="0" smtClean="0"/>
          </a:p>
        </p:txBody>
      </p:sp>
    </p:spTree>
  </p:cSld>
  <p:clrMapOvr>
    <a:masterClrMapping/>
  </p:clrMapOvr>
  <p:transition>
    <p:dissolv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4D04BF-060F-4144-8EFF-25CF971EDAF8}"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pic>
        <p:nvPicPr>
          <p:cNvPr id="9"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632822" y="1556793"/>
            <a:ext cx="10703570" cy="411171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0" name="Text Box 5"/>
          <p:cNvSpPr txBox="1">
            <a:spLocks noChangeArrowheads="1"/>
          </p:cNvSpPr>
          <p:nvPr/>
        </p:nvSpPr>
        <p:spPr bwMode="auto">
          <a:xfrm>
            <a:off x="2790807" y="1546226"/>
            <a:ext cx="1548558" cy="52322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p>
            <a:pPr algn="ctr">
              <a:spcBef>
                <a:spcPct val="50000"/>
              </a:spcBef>
            </a:pPr>
            <a:r>
              <a:rPr lang="en-US" sz="1400" b="1" dirty="0">
                <a:latin typeface="Tahoma" pitchFamily="34" charset="0"/>
              </a:rPr>
              <a:t>User</a:t>
            </a:r>
            <a:br>
              <a:rPr lang="en-US" sz="1400" b="1" dirty="0">
                <a:latin typeface="Tahoma" pitchFamily="34" charset="0"/>
              </a:rPr>
            </a:br>
            <a:r>
              <a:rPr lang="en-US" sz="1400" b="1" dirty="0">
                <a:latin typeface="Tahoma" pitchFamily="34" charset="0"/>
              </a:rPr>
              <a:t>Interface</a:t>
            </a:r>
          </a:p>
        </p:txBody>
      </p:sp>
    </p:spTree>
    <p:extLst>
      <p:ext uri="{BB962C8B-B14F-4D97-AF65-F5344CB8AC3E}">
        <p14:creationId xmlns:p14="http://schemas.microsoft.com/office/powerpoint/2010/main" xmlns="" val="3411130935"/>
      </p:ext>
    </p:extLst>
  </p:cSld>
  <p:clrMapOvr>
    <a:masterClrMapping/>
  </p:clrMapOvr>
  <p:transition>
    <p:wipe dir="r"/>
  </p:transition>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3DD31F-C2C1-4955-A33B-B47FA138C4C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pic>
        <p:nvPicPr>
          <p:cNvPr id="11"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556192" y="1628801"/>
            <a:ext cx="8033375" cy="4499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389419" y="1237402"/>
            <a:ext cx="2446760" cy="400110"/>
          </a:xfrm>
          <a:prstGeom prst="rect">
            <a:avLst/>
          </a:prstGeom>
        </p:spPr>
        <p:txBody>
          <a:bodyPr wrap="none">
            <a:spAutoFit/>
          </a:bodyPr>
          <a:lstStyle/>
          <a:p>
            <a:r>
              <a:rPr lang="en-US" dirty="0"/>
              <a:t>UNIX Utility Programs</a:t>
            </a:r>
          </a:p>
        </p:txBody>
      </p:sp>
    </p:spTree>
    <p:extLst>
      <p:ext uri="{BB962C8B-B14F-4D97-AF65-F5344CB8AC3E}">
        <p14:creationId xmlns:p14="http://schemas.microsoft.com/office/powerpoint/2010/main" xmlns="" val="3391535825"/>
      </p:ext>
    </p:extLst>
  </p:cSld>
  <p:clrMapOvr>
    <a:masterClrMapping/>
  </p:clrMapOvr>
  <p:transition>
    <p:wipe dir="r"/>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C24EF1-9185-40C3-AB8D-563A72D934EA}"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Case Studies: Windows, Unix and Linux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pic>
        <p:nvPicPr>
          <p:cNvPr id="9" name="Picture 1028"/>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29386" y="2204865"/>
            <a:ext cx="10848413" cy="32988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Rectangle 1"/>
          <p:cNvSpPr/>
          <p:nvPr/>
        </p:nvSpPr>
        <p:spPr>
          <a:xfrm>
            <a:off x="4347795" y="1412776"/>
            <a:ext cx="3611597" cy="400110"/>
          </a:xfrm>
          <a:prstGeom prst="rect">
            <a:avLst/>
          </a:prstGeom>
        </p:spPr>
        <p:txBody>
          <a:bodyPr wrap="square">
            <a:spAutoFit/>
          </a:bodyPr>
          <a:lstStyle/>
          <a:p>
            <a:r>
              <a:rPr lang="en-US" b="1" dirty="0"/>
              <a:t>UNIX Kernel</a:t>
            </a:r>
          </a:p>
        </p:txBody>
      </p:sp>
    </p:spTree>
    <p:extLst>
      <p:ext uri="{BB962C8B-B14F-4D97-AF65-F5344CB8AC3E}">
        <p14:creationId xmlns:p14="http://schemas.microsoft.com/office/powerpoint/2010/main" xmlns="" val="1444142914"/>
      </p:ext>
    </p:extLst>
  </p:cSld>
  <p:clrMapOvr>
    <a:masterClrMapping/>
  </p:clrMapOvr>
  <p:transition>
    <p:wipe dir="r"/>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40FAFE1-2AB8-404E-A0CB-56AFC3ED613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Faculty Video Links, </a:t>
            </a:r>
            <a:r>
              <a:rPr lang="en-US" sz="3000" dirty="0" err="1" smtClean="0"/>
              <a:t>Youtube</a:t>
            </a:r>
            <a:r>
              <a:rPr lang="en-US" sz="3000" dirty="0" smtClean="0"/>
              <a:t> &amp; NPTEL Video Links and Online Courses Details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endParaRPr lang="en-IN" sz="2200" dirty="0" smtClean="0"/>
          </a:p>
          <a:p>
            <a:pPr marL="342900" indent="-342900">
              <a:spcBef>
                <a:spcPct val="20000"/>
              </a:spcBef>
              <a:defRPr/>
            </a:pPr>
            <a:r>
              <a:rPr lang="en-US" sz="2200" dirty="0" err="1" smtClean="0"/>
              <a:t>Youtube</a:t>
            </a:r>
            <a:r>
              <a:rPr lang="en-US" sz="2200" dirty="0" smtClean="0"/>
              <a:t>/other  Video Links</a:t>
            </a:r>
          </a:p>
          <a:p>
            <a:pPr marL="342900" lvl="0" indent="-342900">
              <a:spcBef>
                <a:spcPct val="20000"/>
              </a:spcBef>
              <a:buFont typeface="Arial" pitchFamily="34" charset="0"/>
              <a:buChar char="•"/>
              <a:defRPr/>
            </a:pPr>
            <a:endParaRPr lang="en-IN" sz="2200" u="sng" dirty="0" smtClean="0"/>
          </a:p>
          <a:p>
            <a:pPr marL="342900" lvl="0" indent="-342900">
              <a:spcBef>
                <a:spcPct val="20000"/>
              </a:spcBef>
              <a:buFont typeface="Arial" pitchFamily="34" charset="0"/>
              <a:buChar char="•"/>
              <a:defRPr/>
            </a:pPr>
            <a:r>
              <a:rPr lang="en-IN" sz="2200" dirty="0" smtClean="0">
                <a:hlinkClick r:id="rId3"/>
              </a:rPr>
              <a:t>https://www.youtube.com/playlist?list=PLBlnK6fEyqRiVhbXDGLXDk_OQAeuVcp2O</a:t>
            </a:r>
            <a:endParaRPr lang="en-IN" sz="2200" dirty="0" smtClean="0"/>
          </a:p>
          <a:p>
            <a:pPr marL="342900" lvl="0" indent="-342900">
              <a:spcBef>
                <a:spcPct val="20000"/>
              </a:spcBef>
              <a:buFont typeface="Arial" pitchFamily="34" charset="0"/>
              <a:buChar char="•"/>
              <a:defRPr/>
            </a:pPr>
            <a:r>
              <a:rPr lang="en-IN" sz="2200" u="sng" dirty="0" smtClean="0">
                <a:hlinkClick r:id="rId4"/>
              </a:rPr>
              <a:t>https://nptel.ac.in/courses/106108101</a:t>
            </a:r>
            <a:endParaRPr kumimoji="0" lang="en-US" sz="2200" b="1" i="0" u="sng"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411130935"/>
      </p:ext>
    </p:extLst>
  </p:cSld>
  <p:clrMapOvr>
    <a:masterClrMapping/>
  </p:clrMapOvr>
  <p:transition>
    <p:wipe dir="r"/>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BF183E-601D-4AE1-8C44-8C283D255AF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Faculty Video Links, </a:t>
            </a:r>
            <a:r>
              <a:rPr lang="en-US" sz="3000" dirty="0" err="1" smtClean="0"/>
              <a:t>Youtube</a:t>
            </a:r>
            <a:r>
              <a:rPr lang="en-US" sz="3000" dirty="0" smtClean="0"/>
              <a:t> &amp; NPTEL Video Links and Online Courses Details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endParaRPr lang="en-IN" sz="2200" dirty="0" smtClean="0"/>
          </a:p>
          <a:p>
            <a:pPr marL="342900" indent="-342900">
              <a:spcBef>
                <a:spcPct val="20000"/>
              </a:spcBef>
              <a:defRPr/>
            </a:pPr>
            <a:r>
              <a:rPr lang="en-US" sz="2200" dirty="0" err="1" smtClean="0"/>
              <a:t>Youtube</a:t>
            </a:r>
            <a:r>
              <a:rPr lang="en-US" sz="2200" dirty="0" smtClean="0"/>
              <a:t>/other  Video Links</a:t>
            </a:r>
          </a:p>
          <a:p>
            <a:pPr marL="342900" lvl="0" indent="-342900">
              <a:spcBef>
                <a:spcPct val="20000"/>
              </a:spcBef>
              <a:buFont typeface="Arial" pitchFamily="34" charset="0"/>
              <a:buChar char="•"/>
              <a:defRPr/>
            </a:pPr>
            <a:endParaRPr lang="en-IN" sz="2200" u="sng" dirty="0" smtClean="0"/>
          </a:p>
          <a:p>
            <a:pPr marL="342900" lvl="0" indent="-342900">
              <a:spcBef>
                <a:spcPct val="20000"/>
              </a:spcBef>
              <a:buFont typeface="Arial" pitchFamily="34" charset="0"/>
              <a:buChar char="•"/>
              <a:defRPr/>
            </a:pPr>
            <a:r>
              <a:rPr lang="en-IN" sz="2200" dirty="0" smtClean="0">
                <a:hlinkClick r:id="rId3"/>
              </a:rPr>
              <a:t>https://www.youtube.com/playlist?list=PLBlnK6fEyqRiVhbXDGLXDk_OQAeuVcp2O</a:t>
            </a:r>
            <a:endParaRPr lang="en-IN" sz="2200" dirty="0" smtClean="0"/>
          </a:p>
          <a:p>
            <a:pPr marL="342900" lvl="0" indent="-342900">
              <a:spcBef>
                <a:spcPct val="20000"/>
              </a:spcBef>
              <a:buFont typeface="Arial" pitchFamily="34" charset="0"/>
              <a:buChar char="•"/>
              <a:defRPr/>
            </a:pPr>
            <a:r>
              <a:rPr lang="en-IN" sz="2200" u="sng" dirty="0" smtClean="0">
                <a:hlinkClick r:id="rId4"/>
              </a:rPr>
              <a:t>https://nptel.ac.in/courses/106108101</a:t>
            </a:r>
            <a:endParaRPr kumimoji="0" lang="en-US" sz="2200" b="1" i="0" u="sng"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411130935"/>
      </p:ext>
    </p:extLst>
  </p:cSld>
  <p:clrMapOvr>
    <a:masterClrMapping/>
  </p:clrMapOvr>
  <p:transition>
    <p:wipe dir="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B5089-3311-4BA3-BBB6-E7EC838651DA}"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736743" y="2"/>
            <a:ext cx="10515582" cy="1052735"/>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Faculty Video Links, </a:t>
            </a:r>
            <a:r>
              <a:rPr lang="en-US" sz="3000" dirty="0" err="1" smtClean="0"/>
              <a:t>Youtube</a:t>
            </a:r>
            <a:r>
              <a:rPr lang="en-US" sz="3000" dirty="0" smtClean="0"/>
              <a:t> &amp; NPTEL Video Links and Online Courses Details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defRPr/>
            </a:pPr>
            <a:endParaRPr lang="en-IN" sz="2200" dirty="0" smtClean="0"/>
          </a:p>
          <a:p>
            <a:pPr marL="342900" indent="-342900">
              <a:spcBef>
                <a:spcPct val="20000"/>
              </a:spcBef>
              <a:defRPr/>
            </a:pPr>
            <a:r>
              <a:rPr lang="en-US" sz="2200" dirty="0" err="1" smtClean="0"/>
              <a:t>Youtube</a:t>
            </a:r>
            <a:r>
              <a:rPr lang="en-US" sz="2200" dirty="0" smtClean="0"/>
              <a:t>/other  Video Links</a:t>
            </a:r>
          </a:p>
          <a:p>
            <a:pPr marL="342900" lvl="0" indent="-342900">
              <a:spcBef>
                <a:spcPct val="20000"/>
              </a:spcBef>
              <a:buFont typeface="Arial" pitchFamily="34" charset="0"/>
              <a:buChar char="•"/>
              <a:defRPr/>
            </a:pPr>
            <a:endParaRPr lang="en-IN" sz="2200" u="sng" dirty="0" smtClean="0"/>
          </a:p>
          <a:p>
            <a:pPr marL="342900" lvl="0" indent="-342900">
              <a:spcBef>
                <a:spcPct val="20000"/>
              </a:spcBef>
              <a:buFont typeface="Arial" pitchFamily="34" charset="0"/>
              <a:buChar char="•"/>
              <a:defRPr/>
            </a:pPr>
            <a:r>
              <a:rPr lang="en-IN" sz="2200" dirty="0" smtClean="0">
                <a:hlinkClick r:id="rId3"/>
              </a:rPr>
              <a:t>https://www.youtube.com/playlist?list=PLBlnK6fEyqRiVhbXDGLXDk_OQAeuVcp2O</a:t>
            </a:r>
            <a:endParaRPr lang="en-IN" sz="2200" dirty="0" smtClean="0"/>
          </a:p>
          <a:p>
            <a:pPr marL="342900" lvl="0" indent="-342900">
              <a:spcBef>
                <a:spcPct val="20000"/>
              </a:spcBef>
              <a:buFont typeface="Arial" pitchFamily="34" charset="0"/>
              <a:buChar char="•"/>
              <a:defRPr/>
            </a:pPr>
            <a:r>
              <a:rPr lang="en-IN" sz="2200" u="sng" dirty="0" smtClean="0">
                <a:hlinkClick r:id="rId4"/>
              </a:rPr>
              <a:t>https://nptel.ac.in/courses/106108101</a:t>
            </a:r>
            <a:endParaRPr kumimoji="0" lang="en-US" sz="2200" b="1" i="0" u="sng"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F60908-1892-481A-B722-D72F8BC940C5}"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Daily Quiz</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r>
              <a:rPr lang="en-US" sz="2200" dirty="0" smtClean="0"/>
              <a:t>1.When a computer is first turned on or restarted, a special type of absolute loader called ____ is executed</a:t>
            </a:r>
            <a:r>
              <a:rPr lang="en-US" sz="2200" b="1" dirty="0" smtClean="0"/>
              <a:t/>
            </a:r>
            <a:br>
              <a:rPr lang="en-US" sz="2200" b="1" dirty="0" smtClean="0"/>
            </a:br>
            <a:r>
              <a:rPr lang="en-US" sz="2200" dirty="0" smtClean="0"/>
              <a:t>A. Compile and Go loader</a:t>
            </a:r>
            <a:br>
              <a:rPr lang="en-US" sz="2200" dirty="0" smtClean="0"/>
            </a:br>
            <a:r>
              <a:rPr lang="en-US" sz="2200" dirty="0" smtClean="0"/>
              <a:t>B. Boot loader</a:t>
            </a:r>
            <a:br>
              <a:rPr lang="en-US" sz="2200" dirty="0" smtClean="0"/>
            </a:br>
            <a:r>
              <a:rPr lang="en-US" sz="2200" b="1" dirty="0" smtClean="0"/>
              <a:t>C. Bootstrap loader</a:t>
            </a:r>
            <a:r>
              <a:rPr lang="en-US" sz="2200" dirty="0" smtClean="0"/>
              <a:t/>
            </a:r>
            <a:br>
              <a:rPr lang="en-US" sz="2200" dirty="0" smtClean="0"/>
            </a:br>
            <a:r>
              <a:rPr lang="en-US" sz="2200" dirty="0" smtClean="0"/>
              <a:t>D. Relating loader</a:t>
            </a:r>
          </a:p>
          <a:p>
            <a:pPr lvl="0"/>
            <a:r>
              <a:rPr lang="en-US" sz="2200" dirty="0" smtClean="0"/>
              <a:t>2.To access the services of operating system, the interface is provided by the ___________</a:t>
            </a:r>
          </a:p>
          <a:p>
            <a:pPr marL="457200" lvl="0" indent="-457200">
              <a:buFont typeface="+mj-lt"/>
              <a:buAutoNum type="alphaUcPeriod"/>
            </a:pPr>
            <a:r>
              <a:rPr lang="en-US" sz="2200" b="1" dirty="0" smtClean="0"/>
              <a:t>System calls</a:t>
            </a:r>
            <a:endParaRPr lang="en-IN" sz="2200" dirty="0" smtClean="0"/>
          </a:p>
          <a:p>
            <a:pPr marL="457200" lvl="0" indent="-457200">
              <a:buFont typeface="+mj-lt"/>
              <a:buAutoNum type="alphaUcPeriod"/>
            </a:pPr>
            <a:r>
              <a:rPr lang="en-US" sz="2200" dirty="0" smtClean="0"/>
              <a:t>API</a:t>
            </a:r>
            <a:endParaRPr lang="en-IN" sz="2200" dirty="0" smtClean="0"/>
          </a:p>
          <a:p>
            <a:pPr marL="457200" lvl="0" indent="-457200">
              <a:buFont typeface="+mj-lt"/>
              <a:buAutoNum type="alphaUcPeriod"/>
            </a:pPr>
            <a:r>
              <a:rPr lang="en-US" sz="2200" dirty="0" smtClean="0"/>
              <a:t>Library</a:t>
            </a:r>
            <a:endParaRPr lang="en-IN" sz="2200" dirty="0" smtClean="0"/>
          </a:p>
          <a:p>
            <a:pPr marL="457200" indent="-457200">
              <a:buFont typeface="+mj-lt"/>
              <a:buAutoNum type="alphaUcPeriod"/>
            </a:pPr>
            <a:r>
              <a:rPr lang="en-US" sz="2200" dirty="0" smtClean="0"/>
              <a:t>Assembly instructions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1C13DB-7FE9-401F-AC58-F33DDC2A45B7}"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200" dirty="0" smtClean="0"/>
          </a:p>
          <a:p>
            <a:pPr algn="ctr">
              <a:spcBef>
                <a:spcPct val="0"/>
              </a:spcBef>
              <a:defRPr/>
            </a:pPr>
            <a:r>
              <a:rPr lang="en-US" sz="3200" dirty="0" smtClean="0"/>
              <a:t>Weekly Assignment</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9596" y="1565176"/>
            <a:ext cx="10323972" cy="4114800"/>
          </a:xfrm>
          <a:prstGeom prst="rect">
            <a:avLst/>
          </a:prstGeom>
        </p:spPr>
        <p:txBody>
          <a:bodyPr vert="horz" lIns="91440" tIns="45720" rIns="91440" bIns="45720" rtlCol="0">
            <a:noAutofit/>
          </a:bodyPr>
          <a:lstStyle/>
          <a:p>
            <a:pPr marL="457200" lvl="0" indent="-457200">
              <a:spcBef>
                <a:spcPct val="20000"/>
              </a:spcBef>
              <a:buFont typeface="Arial" pitchFamily="34" charset="0"/>
              <a:buChar char="•"/>
              <a:defRPr/>
            </a:pPr>
            <a:r>
              <a:rPr lang="en-US" sz="2400" dirty="0" smtClean="0"/>
              <a:t>  List the advantages of multiprocessor system?</a:t>
            </a:r>
          </a:p>
          <a:p>
            <a:pPr marL="457200" lvl="0" indent="-457200">
              <a:spcBef>
                <a:spcPct val="20000"/>
              </a:spcBef>
              <a:buFont typeface="Arial" pitchFamily="34" charset="0"/>
              <a:buChar char="•"/>
              <a:defRPr/>
            </a:pPr>
            <a:r>
              <a:rPr lang="en-US" sz="2400" b="1" dirty="0" smtClean="0"/>
              <a:t>  </a:t>
            </a:r>
            <a:r>
              <a:rPr lang="en-US" sz="2400" dirty="0" smtClean="0"/>
              <a:t>List the services provided by an Operating System.</a:t>
            </a:r>
          </a:p>
          <a:p>
            <a:pPr marL="457200" lvl="0" indent="-457200">
              <a:spcBef>
                <a:spcPct val="20000"/>
              </a:spcBef>
              <a:buFont typeface="Arial" pitchFamily="34" charset="0"/>
              <a:buChar char="•"/>
              <a:defRPr/>
            </a:pPr>
            <a:r>
              <a:rPr lang="en-US" sz="2400" dirty="0" smtClean="0"/>
              <a:t>   Describe differences between symmetric and asymmetric multiprocessing.</a:t>
            </a:r>
          </a:p>
          <a:p>
            <a:pPr marL="457200" lvl="0" indent="-457200">
              <a:spcBef>
                <a:spcPct val="20000"/>
              </a:spcBef>
              <a:buFont typeface="Arial" pitchFamily="34" charset="0"/>
              <a:buChar char="•"/>
              <a:defRPr/>
            </a:pPr>
            <a:r>
              <a:rPr lang="en-US" sz="2400" dirty="0" smtClean="0"/>
              <a:t>    Mention the objectives and functions of OS</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205391" y="1412776"/>
            <a:ext cx="10227486"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CAFA00C-7D4C-46F8-860D-DC8F272D1DB1}" type="datetime1">
              <a:rPr lang="en-US" smtClean="0"/>
              <a:pPr>
                <a:defRPr/>
              </a:pPr>
              <a:t>3/3/2022</a:t>
            </a:fld>
            <a:endParaRPr lang="en-US"/>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CB90D50A-2F39-4690-9250-AE846C78FEDF}" type="slidenum">
              <a:rPr lang="en-US"/>
              <a:pPr>
                <a:defRPr/>
              </a:pPr>
              <a:t>12</a:t>
            </a:fld>
            <a:endParaRPr lang="en-US"/>
          </a:p>
        </p:txBody>
      </p:sp>
      <p:pic>
        <p:nvPicPr>
          <p:cNvPr id="7" name="Picture 2" descr="E:\NIET\Project\xLogo11.png.pagespeed.ic.pydHLuCQEZ.png"/>
          <p:cNvPicPr>
            <a:picLocks noChangeAspect="1" noChangeArrowheads="1"/>
          </p:cNvPicPr>
          <p:nvPr/>
        </p:nvPicPr>
        <p:blipFill>
          <a:blip r:embed="rId2"/>
          <a:srcRect/>
          <a:stretch>
            <a:fillRect/>
          </a:stretch>
        </p:blipFill>
        <p:spPr bwMode="auto">
          <a:xfrm>
            <a:off x="1" y="5"/>
            <a:ext cx="1939951" cy="817563"/>
          </a:xfrm>
          <a:prstGeom prst="rect">
            <a:avLst/>
          </a:prstGeom>
          <a:noFill/>
          <a:ln w="9525">
            <a:noFill/>
            <a:miter lim="800000"/>
            <a:headEnd/>
            <a:tailEnd/>
          </a:ln>
        </p:spPr>
      </p:pic>
      <p:sp>
        <p:nvSpPr>
          <p:cNvPr id="8" name="Content Placeholder 2"/>
          <p:cNvSpPr>
            <a:spLocks noGrp="1"/>
          </p:cNvSpPr>
          <p:nvPr>
            <p:ph idx="1"/>
          </p:nvPr>
        </p:nvSpPr>
        <p:spPr>
          <a:xfrm>
            <a:off x="1206089" y="1239838"/>
            <a:ext cx="10618682" cy="4724400"/>
          </a:xfrm>
        </p:spPr>
        <p:txBody>
          <a:bodyPr rtlCol="0">
            <a:normAutofit/>
          </a:bodyPr>
          <a:lstStyle/>
          <a:p>
            <a:pPr marL="0" indent="0">
              <a:lnSpc>
                <a:spcPct val="150000"/>
              </a:lnSpc>
              <a:buNone/>
              <a:defRPr/>
            </a:pPr>
            <a:r>
              <a:rPr lang="en-US" sz="1700" dirty="0">
                <a:latin typeface="+mj-lt"/>
              </a:rPr>
              <a:t> </a:t>
            </a:r>
            <a:r>
              <a:rPr lang="en-US" sz="2400" dirty="0"/>
              <a:t>An operating system acts as an intermediary between the user of a computer and computer hardware. The purpose of an operating system is to provide an environment in which a user can execute programs conveniently and efficiently</a:t>
            </a:r>
          </a:p>
          <a:p>
            <a:pPr marL="0" indent="0">
              <a:lnSpc>
                <a:spcPct val="150000"/>
              </a:lnSpc>
              <a:buNone/>
              <a:defRPr/>
            </a:pPr>
            <a:endParaRPr lang="en-US" sz="2200" dirty="0">
              <a:latin typeface="+mj-lt"/>
            </a:endParaRPr>
          </a:p>
          <a:p>
            <a:pPr algn="just">
              <a:lnSpc>
                <a:spcPct val="150000"/>
              </a:lnSpc>
              <a:buNone/>
              <a:defRPr/>
            </a:pPr>
            <a:r>
              <a:rPr lang="en-US" sz="2200" dirty="0">
                <a:latin typeface="+mj-lt"/>
              </a:rPr>
              <a:t>YouTube/other  Video Links</a:t>
            </a:r>
          </a:p>
          <a:p>
            <a:pPr algn="just">
              <a:lnSpc>
                <a:spcPct val="150000"/>
              </a:lnSpc>
              <a:defRPr/>
            </a:pPr>
            <a:r>
              <a:rPr lang="en-IN" sz="2200" dirty="0">
                <a:hlinkClick r:id="rId3"/>
              </a:rPr>
              <a:t>https://www.youtube.com/playlist?list=PLmXKhU9FNesSFvj6gASuWmQd23Ul5omtD</a:t>
            </a:r>
            <a:endParaRPr lang="en-IN" sz="2200" dirty="0"/>
          </a:p>
          <a:p>
            <a:pPr algn="just">
              <a:lnSpc>
                <a:spcPct val="150000"/>
              </a:lnSpc>
              <a:defRPr/>
            </a:pPr>
            <a:endParaRPr lang="en-US" altLang="en-US" sz="2000" dirty="0">
              <a:latin typeface="Times New Roman" pitchFamily="18" charset="0"/>
              <a:ea typeface="ＭＳ Ｐゴシック" pitchFamily="34" charset="-128"/>
              <a:cs typeface="Times New Roman" pitchFamily="18" charset="0"/>
            </a:endParaRPr>
          </a:p>
          <a:p>
            <a:pPr>
              <a:lnSpc>
                <a:spcPct val="150000"/>
              </a:lnSpc>
              <a:buNone/>
              <a:defRPr/>
            </a:pPr>
            <a:endParaRPr lang="en-US" sz="1700" dirty="0">
              <a:latin typeface="+mj-lt"/>
            </a:endParaRPr>
          </a:p>
        </p:txBody>
      </p:sp>
      <p:sp>
        <p:nvSpPr>
          <p:cNvPr id="10" name="Title 1"/>
          <p:cNvSpPr txBox="1">
            <a:spLocks/>
          </p:cNvSpPr>
          <p:nvPr/>
        </p:nvSpPr>
        <p:spPr>
          <a:xfrm>
            <a:off x="1735746" y="0"/>
            <a:ext cx="10414476" cy="7874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2600" b="1" dirty="0">
                <a:latin typeface="+mj-lt"/>
              </a:rPr>
              <a:t>Brief Introduction about the subject with video</a:t>
            </a:r>
          </a:p>
        </p:txBody>
      </p:sp>
      <p:pic>
        <p:nvPicPr>
          <p:cNvPr id="23560" name="Picture 8" descr="NIET LOGO.jpg"/>
          <p:cNvPicPr>
            <a:picLocks noChangeAspect="1"/>
          </p:cNvPicPr>
          <p:nvPr/>
        </p:nvPicPr>
        <p:blipFill>
          <a:blip r:embed="rId4"/>
          <a:srcRect/>
          <a:stretch>
            <a:fillRect/>
          </a:stretch>
        </p:blipFill>
        <p:spPr bwMode="auto">
          <a:xfrm>
            <a:off x="1" y="-25400"/>
            <a:ext cx="1735746" cy="8128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874640-0787-4003-B9FA-94F9BB56A966}"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Old Question Papers</a:t>
            </a:r>
            <a:endParaRPr lang="en-US" sz="30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409596" y="908720"/>
            <a:ext cx="10119767" cy="5184576"/>
          </a:xfrm>
          <a:prstGeom prst="rect">
            <a:avLst/>
          </a:prstGeom>
        </p:spPr>
        <p:txBody>
          <a:bodyPr vert="horz" lIns="91440" tIns="45720" rIns="91440" bIns="45720" rtlCol="0">
            <a:noAutofit/>
          </a:bodyPr>
          <a:lstStyle/>
          <a:p>
            <a:pPr lvl="0"/>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5" name="Rectangle 3"/>
          <p:cNvSpPr txBox="1">
            <a:spLocks noChangeArrowheads="1"/>
          </p:cNvSpPr>
          <p:nvPr/>
        </p:nvSpPr>
        <p:spPr>
          <a:xfrm>
            <a:off x="1409596" y="1565176"/>
            <a:ext cx="10323972" cy="4114800"/>
          </a:xfrm>
          <a:prstGeom prst="rect">
            <a:avLst/>
          </a:prstGeom>
        </p:spPr>
        <p:txBody>
          <a:bodyPr vert="horz" lIns="91440" tIns="45720" rIns="91440" bIns="45720" rtlCol="0">
            <a:noAutofit/>
          </a:bodyPr>
          <a:lstStyle/>
          <a:p>
            <a:pPr marL="457200" lvl="0" indent="-457200">
              <a:spcBef>
                <a:spcPct val="20000"/>
              </a:spcBef>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6" name="Rectangle 3"/>
          <p:cNvSpPr txBox="1">
            <a:spLocks noChangeArrowheads="1"/>
          </p:cNvSpPr>
          <p:nvPr/>
        </p:nvSpPr>
        <p:spPr>
          <a:xfrm>
            <a:off x="1205391" y="1412776"/>
            <a:ext cx="10227486" cy="4419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4517" name="Picture 5"/>
          <p:cNvPicPr>
            <a:picLocks noChangeAspect="1" noChangeArrowheads="1"/>
          </p:cNvPicPr>
          <p:nvPr/>
        </p:nvPicPr>
        <p:blipFill>
          <a:blip r:embed="rId3" cstate="print"/>
          <a:srcRect/>
          <a:stretch>
            <a:fillRect/>
          </a:stretch>
        </p:blipFill>
        <p:spPr bwMode="auto">
          <a:xfrm>
            <a:off x="2144157" y="866775"/>
            <a:ext cx="7964011" cy="5124450"/>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BC458B-21F4-414F-B3CB-E11D8A9DC283}"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smtClean="0"/>
          </a:p>
          <a:p>
            <a:pPr algn="ctr">
              <a:spcBef>
                <a:spcPct val="0"/>
              </a:spcBef>
              <a:defRPr/>
            </a:pPr>
            <a:r>
              <a:rPr lang="en-US" sz="2800" dirty="0" smtClean="0"/>
              <a:t>Old </a:t>
            </a:r>
            <a:r>
              <a:rPr lang="en-US" sz="3000" dirty="0" smtClean="0"/>
              <a:t>Question</a:t>
            </a:r>
            <a:r>
              <a:rPr lang="en-US" sz="2800" dirty="0" smtClean="0"/>
              <a:t> Papers</a:t>
            </a:r>
          </a:p>
          <a:p>
            <a:pPr lvl="0" algn="ctr">
              <a:spcBef>
                <a:spcPct val="0"/>
              </a:spcBef>
              <a:defRPr/>
            </a:pPr>
            <a:r>
              <a:rPr lang="en-US" sz="3000" dirty="0" smtClean="0"/>
              <a:t>)</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5538" name="Picture 2"/>
          <p:cNvPicPr>
            <a:picLocks noChangeAspect="1" noChangeArrowheads="1"/>
          </p:cNvPicPr>
          <p:nvPr/>
        </p:nvPicPr>
        <p:blipFill>
          <a:blip r:embed="rId3" cstate="print"/>
          <a:srcRect/>
          <a:stretch>
            <a:fillRect/>
          </a:stretch>
        </p:blipFill>
        <p:spPr bwMode="auto">
          <a:xfrm>
            <a:off x="2341982" y="795339"/>
            <a:ext cx="7568363" cy="5267325"/>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Content Placeholder 2"/>
          <p:cNvSpPr>
            <a:spLocks noGrp="1"/>
          </p:cNvSpPr>
          <p:nvPr>
            <p:ph idx="1"/>
          </p:nvPr>
        </p:nvSpPr>
        <p:spPr>
          <a:xfrm>
            <a:off x="1301809" y="1000126"/>
            <a:ext cx="10440002" cy="5286375"/>
          </a:xfrm>
        </p:spPr>
        <p:txBody>
          <a:bodyPr/>
          <a:lstStyle/>
          <a:p>
            <a:pPr algn="just">
              <a:spcBef>
                <a:spcPct val="0"/>
              </a:spcBef>
              <a:buClr>
                <a:srgbClr val="000000"/>
              </a:buClr>
              <a:buFont typeface="Arial" pitchFamily="34" charset="0"/>
              <a:buNone/>
            </a:pPr>
            <a:endParaRPr lang="en-IN" sz="2000" smtClean="0">
              <a:latin typeface="Times New Roman" pitchFamily="18" charset="0"/>
              <a:cs typeface="Times New Roman" pitchFamily="18" charset="0"/>
            </a:endParaRPr>
          </a:p>
          <a:p>
            <a:pPr algn="just">
              <a:spcBef>
                <a:spcPct val="0"/>
              </a:spcBef>
              <a:buClr>
                <a:srgbClr val="000000"/>
              </a:buClr>
              <a:buFont typeface="Arial" pitchFamily="34" charset="0"/>
              <a:buNone/>
            </a:pPr>
            <a:endParaRPr lang="en-IN" sz="2400" smtClean="0">
              <a:latin typeface="Times New Roman" pitchFamily="18" charset="0"/>
              <a:cs typeface="Times New Roman" pitchFamily="18" charset="0"/>
            </a:endParaRPr>
          </a:p>
          <a:p>
            <a:pPr algn="just">
              <a:lnSpc>
                <a:spcPct val="150000"/>
              </a:lnSpc>
            </a:pPr>
            <a:endParaRPr lang="en-US" sz="2400" smtClean="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83DFDB53-358D-4C57-B75F-2F8DA3FCB9EB}" type="datetime1">
              <a:rPr lang="en-US" smtClean="0"/>
              <a:pPr>
                <a:defRPr/>
              </a:pPr>
              <a:t>3/3/2022</a:t>
            </a:fld>
            <a:endParaRPr lang="en-US"/>
          </a:p>
        </p:txBody>
      </p:sp>
      <p:sp>
        <p:nvSpPr>
          <p:cNvPr id="5" name="Footer Placeholder 4"/>
          <p:cNvSpPr>
            <a:spLocks noGrp="1"/>
          </p:cNvSpPr>
          <p:nvPr>
            <p:ph type="ftr" sz="quarter" idx="11"/>
          </p:nvPr>
        </p:nvSpPr>
        <p:spPr>
          <a:xfrm>
            <a:off x="3369389" y="6356351"/>
            <a:ext cx="6738779" cy="365125"/>
          </a:xfrm>
        </p:spPr>
        <p:txBody>
          <a:bodyPr/>
          <a:lstStyle/>
          <a:p>
            <a:pPr>
              <a:defRPr/>
            </a:pPr>
            <a:r>
              <a:rPr lang="fi-FI" smtClean="0"/>
              <a:t>Neeti Taneja                        OS              Unit Number:1</a:t>
            </a:r>
            <a:endParaRPr lang="en-US" dirty="0"/>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000" dirty="0"/>
              <a:t>Glossary Questions</a:t>
            </a:r>
          </a:p>
        </p:txBody>
      </p:sp>
      <p:sp>
        <p:nvSpPr>
          <p:cNvPr id="5126" name="Rectangle 8"/>
          <p:cNvSpPr>
            <a:spLocks noChangeArrowheads="1"/>
          </p:cNvSpPr>
          <p:nvPr/>
        </p:nvSpPr>
        <p:spPr bwMode="auto">
          <a:xfrm>
            <a:off x="1340098" y="1214438"/>
            <a:ext cx="9572129" cy="2503249"/>
          </a:xfrm>
          <a:prstGeom prst="rect">
            <a:avLst/>
          </a:prstGeom>
          <a:noFill/>
          <a:ln w="9525">
            <a:noFill/>
            <a:miter lim="800000"/>
            <a:headEnd/>
            <a:tailEnd/>
          </a:ln>
        </p:spPr>
        <p:txBody>
          <a:bodyPr>
            <a:spAutoFit/>
          </a:bodyPr>
          <a:lstStyle/>
          <a:p>
            <a:pPr>
              <a:spcBef>
                <a:spcPts val="363"/>
              </a:spcBef>
              <a:buClr>
                <a:srgbClr val="000000"/>
              </a:buClr>
              <a:buFont typeface="Arial" pitchFamily="34" charset="0"/>
              <a:buNone/>
            </a:pPr>
            <a:r>
              <a:rPr lang="en-US" sz="2000" dirty="0">
                <a:latin typeface="Times New Roman" pitchFamily="18" charset="0"/>
                <a:ea typeface="Calibri" pitchFamily="34" charset="0"/>
                <a:cs typeface="Times New Roman" pitchFamily="18" charset="0"/>
              </a:rPr>
              <a:t>Choose the </a:t>
            </a:r>
            <a:r>
              <a:rPr lang="en-US" sz="2000" dirty="0" smtClean="0">
                <a:latin typeface="Times New Roman" pitchFamily="18" charset="0"/>
                <a:ea typeface="Calibri" pitchFamily="34" charset="0"/>
                <a:cs typeface="Times New Roman" pitchFamily="18" charset="0"/>
              </a:rPr>
              <a:t>correct</a:t>
            </a:r>
          </a:p>
          <a:p>
            <a:pPr>
              <a:spcBef>
                <a:spcPts val="363"/>
              </a:spcBef>
              <a:buClr>
                <a:srgbClr val="000000"/>
              </a:buClr>
              <a:buFont typeface="Arial" pitchFamily="34" charset="0"/>
              <a:buNone/>
            </a:pPr>
            <a:r>
              <a:rPr lang="en-US" dirty="0" smtClean="0"/>
              <a:t>1.The multi-user Operating System is based on the concept of ____</a:t>
            </a:r>
            <a:endParaRPr lang="en-US" sz="2000" dirty="0">
              <a:latin typeface="Times New Roman" pitchFamily="18" charset="0"/>
              <a:ea typeface="Calibri" pitchFamily="34" charset="0"/>
              <a:cs typeface="Times New Roman" pitchFamily="18" charset="0"/>
            </a:endParaRPr>
          </a:p>
          <a:p>
            <a:pPr>
              <a:spcBef>
                <a:spcPts val="363"/>
              </a:spcBef>
              <a:buClr>
                <a:srgbClr val="000000"/>
              </a:buClr>
            </a:pPr>
            <a:r>
              <a:rPr lang="en-US" sz="2000" dirty="0" smtClean="0">
                <a:latin typeface="Times New Roman" pitchFamily="18" charset="0"/>
                <a:ea typeface="Calibri" pitchFamily="34" charset="0"/>
                <a:cs typeface="Times New Roman" pitchFamily="18" charset="0"/>
              </a:rPr>
              <a:t>2. </a:t>
            </a:r>
            <a:r>
              <a:rPr lang="en-US" dirty="0" smtClean="0"/>
              <a:t>Operating system</a:t>
            </a:r>
            <a:r>
              <a:rPr lang="en-US" sz="2000" dirty="0" smtClean="0">
                <a:latin typeface="Calibri" pitchFamily="34" charset="0"/>
                <a:ea typeface="Calibri" pitchFamily="34" charset="0"/>
                <a:cs typeface="Times New Roman" pitchFamily="18" charset="0"/>
              </a:rPr>
              <a:t>_________</a:t>
            </a:r>
            <a:endParaRPr lang="en-US" sz="2000" dirty="0">
              <a:latin typeface="Calibri" pitchFamily="34" charset="0"/>
              <a:ea typeface="Calibri" pitchFamily="34" charset="0"/>
              <a:cs typeface="Times New Roman" pitchFamily="18" charset="0"/>
            </a:endParaRPr>
          </a:p>
          <a:p>
            <a:pPr>
              <a:spcBef>
                <a:spcPts val="363"/>
              </a:spcBef>
              <a:buClr>
                <a:srgbClr val="000000"/>
              </a:buClr>
            </a:pPr>
            <a:r>
              <a:rPr lang="en-US" sz="2000" dirty="0">
                <a:latin typeface="Times New Roman" pitchFamily="18" charset="0"/>
                <a:ea typeface="Calibri" pitchFamily="34" charset="0"/>
                <a:cs typeface="Times New Roman" pitchFamily="18" charset="0"/>
              </a:rPr>
              <a:t>3. </a:t>
            </a:r>
            <a:r>
              <a:rPr lang="en-US" dirty="0" smtClean="0"/>
              <a:t>____ systems have more than one CPU in close communication with the others.</a:t>
            </a:r>
            <a:endParaRPr lang="en-US" sz="2000" dirty="0">
              <a:latin typeface="Times New Roman" pitchFamily="18" charset="0"/>
              <a:ea typeface="Calibri" pitchFamily="34" charset="0"/>
              <a:cs typeface="Times New Roman" pitchFamily="18" charset="0"/>
            </a:endParaRPr>
          </a:p>
          <a:p>
            <a:pPr>
              <a:spcBef>
                <a:spcPts val="363"/>
              </a:spcBef>
              <a:buClr>
                <a:srgbClr val="000000"/>
              </a:buClr>
            </a:pPr>
            <a:r>
              <a:rPr lang="en-US" sz="2000" dirty="0">
                <a:latin typeface="Calibri" pitchFamily="34" charset="0"/>
                <a:ea typeface="Calibri" pitchFamily="34" charset="0"/>
                <a:cs typeface="Times New Roman" pitchFamily="18" charset="0"/>
              </a:rPr>
              <a:t>4. </a:t>
            </a:r>
            <a:r>
              <a:rPr lang="en-US" dirty="0" smtClean="0"/>
              <a:t>On systems where there are multiple operating system, the decision to load a particular one is done by _____________</a:t>
            </a:r>
          </a:p>
          <a:p>
            <a:pPr>
              <a:spcBef>
                <a:spcPts val="363"/>
              </a:spcBef>
              <a:buClr>
                <a:srgbClr val="000000"/>
              </a:buClr>
            </a:pPr>
            <a:r>
              <a:rPr lang="en-US" sz="2000" dirty="0" smtClean="0">
                <a:latin typeface="Times New Roman" pitchFamily="18" charset="0"/>
                <a:ea typeface="Calibri" pitchFamily="34" charset="0"/>
                <a:cs typeface="Times New Roman" pitchFamily="18" charset="0"/>
                <a:sym typeface="Calibri" pitchFamily="34" charset="0"/>
              </a:rPr>
              <a:t>(</a:t>
            </a:r>
            <a:r>
              <a:rPr lang="en-US" dirty="0" err="1" smtClean="0"/>
              <a:t>Multiprocessor,Provides</a:t>
            </a:r>
            <a:r>
              <a:rPr lang="en-US" dirty="0" smtClean="0"/>
              <a:t> a layer and user friendly interface</a:t>
            </a:r>
            <a:r>
              <a:rPr lang="en-US" sz="2000" dirty="0" smtClean="0">
                <a:latin typeface="Calibri" pitchFamily="34" charset="0"/>
                <a:ea typeface="Calibri" pitchFamily="34" charset="0"/>
                <a:cs typeface="Times New Roman" pitchFamily="18" charset="0"/>
              </a:rPr>
              <a:t>, </a:t>
            </a:r>
            <a:r>
              <a:rPr lang="en-US" dirty="0" smtClean="0"/>
              <a:t>boot </a:t>
            </a:r>
            <a:r>
              <a:rPr lang="en-US" dirty="0" err="1" smtClean="0"/>
              <a:t>loader,Time</a:t>
            </a:r>
            <a:r>
              <a:rPr lang="en-US" dirty="0" smtClean="0"/>
              <a:t>-sharing</a:t>
            </a:r>
            <a:r>
              <a:rPr lang="en-US" sz="2000" dirty="0" smtClean="0">
                <a:latin typeface="Calibri" pitchFamily="34" charset="0"/>
                <a:ea typeface="Calibri" pitchFamily="34" charset="0"/>
                <a:cs typeface="Times New Roman" pitchFamily="18" charset="0"/>
              </a:rPr>
              <a:t>, </a:t>
            </a:r>
            <a:r>
              <a:rPr lang="en-US" sz="2000" dirty="0" smtClean="0">
                <a:latin typeface="Times New Roman" pitchFamily="18" charset="0"/>
                <a:ea typeface="Calibri" pitchFamily="34" charset="0"/>
                <a:cs typeface="Times New Roman" pitchFamily="18" charset="0"/>
                <a:sym typeface="Calibri" pitchFamily="34" charset="0"/>
              </a:rPr>
              <a:t>)</a:t>
            </a:r>
            <a:endParaRPr lang="en-US" sz="2000" dirty="0">
              <a:latin typeface="Times New Roman" pitchFamily="18" charset="0"/>
              <a:ea typeface="Calibri" pitchFamily="34" charset="0"/>
              <a:cs typeface="Times New Roman" pitchFamily="18" charset="0"/>
              <a:sym typeface="Calibri" pitchFamily="34" charset="0"/>
            </a:endParaRPr>
          </a:p>
        </p:txBody>
      </p:sp>
      <p:pic>
        <p:nvPicPr>
          <p:cNvPr id="5127" name="Picture 1" descr="C:\Users\USER\Desktop\Logo11.png"/>
          <p:cNvPicPr>
            <a:picLocks noChangeAspect="1" noChangeArrowheads="1"/>
          </p:cNvPicPr>
          <p:nvPr/>
        </p:nvPicPr>
        <p:blipFill>
          <a:blip r:embed="rId2"/>
          <a:srcRect/>
          <a:stretch>
            <a:fillRect/>
          </a:stretch>
        </p:blipFill>
        <p:spPr bwMode="auto">
          <a:xfrm>
            <a:off x="1" y="1"/>
            <a:ext cx="1784671" cy="71437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7C840A6E-20A9-49FB-B70C-59604E914CC2}" type="slidenum">
              <a:rPr lang="en-US"/>
              <a:pPr>
                <a:defRPr/>
              </a:pPr>
              <a:t>122</a:t>
            </a:fld>
            <a:endParaRPr lang="en-US"/>
          </a:p>
        </p:txBody>
      </p:sp>
    </p:spTree>
  </p:cSld>
  <p:clrMapOvr>
    <a:masterClrMapping/>
  </p:clrMapOvr>
  <p:transition>
    <p:wipe/>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ACB3E09-E676-420B-AA7C-538BA1A6320E}"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6562" name="Picture 2"/>
          <p:cNvPicPr>
            <a:picLocks noChangeAspect="1" noChangeArrowheads="1"/>
          </p:cNvPicPr>
          <p:nvPr/>
        </p:nvPicPr>
        <p:blipFill>
          <a:blip r:embed="rId3" cstate="print"/>
          <a:srcRect/>
          <a:stretch>
            <a:fillRect/>
          </a:stretch>
        </p:blipFill>
        <p:spPr bwMode="auto">
          <a:xfrm>
            <a:off x="344483" y="1252802"/>
            <a:ext cx="11474337" cy="3328326"/>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82A40C-442D-4A70-A5FC-41F0A1FA013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smtClean="0"/>
          </a:p>
          <a:p>
            <a:pPr algn="ctr">
              <a:spcBef>
                <a:spcPct val="0"/>
              </a:spcBef>
              <a:defRPr/>
            </a:pPr>
            <a:r>
              <a:rPr lang="en-US" sz="2800" dirty="0" smtClean="0"/>
              <a:t>Old Question </a:t>
            </a:r>
            <a:r>
              <a:rPr lang="en-US" sz="3000" dirty="0" smtClean="0"/>
              <a:t>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7586" name="Picture 2"/>
          <p:cNvPicPr>
            <a:picLocks noChangeAspect="1" noChangeArrowheads="1"/>
          </p:cNvPicPr>
          <p:nvPr/>
        </p:nvPicPr>
        <p:blipFill>
          <a:blip r:embed="rId3" cstate="print"/>
          <a:srcRect/>
          <a:stretch>
            <a:fillRect/>
          </a:stretch>
        </p:blipFill>
        <p:spPr bwMode="auto">
          <a:xfrm>
            <a:off x="3197092" y="913115"/>
            <a:ext cx="5727157" cy="5149549"/>
          </a:xfrm>
          <a:prstGeom prst="rect">
            <a:avLst/>
          </a:prstGeom>
          <a:noFill/>
          <a:ln w="9525">
            <a:noFill/>
            <a:miter lim="800000"/>
            <a:headEnd/>
            <a:tailEnd/>
          </a:ln>
        </p:spPr>
      </p:pic>
      <p:pic>
        <p:nvPicPr>
          <p:cNvPr id="67587" name="Picture 3"/>
          <p:cNvPicPr>
            <a:picLocks noChangeAspect="1" noChangeArrowheads="1"/>
          </p:cNvPicPr>
          <p:nvPr/>
        </p:nvPicPr>
        <p:blipFill>
          <a:blip r:embed="rId3" cstate="print"/>
          <a:srcRect/>
          <a:stretch>
            <a:fillRect/>
          </a:stretch>
        </p:blipFill>
        <p:spPr bwMode="auto">
          <a:xfrm>
            <a:off x="3197092" y="795339"/>
            <a:ext cx="5858143" cy="5267325"/>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9A633F7-C0DA-40E2-9FD1-0F3A76AD28E9}"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8610" name="Picture 2"/>
          <p:cNvPicPr>
            <a:picLocks noChangeAspect="1" noChangeArrowheads="1"/>
          </p:cNvPicPr>
          <p:nvPr/>
        </p:nvPicPr>
        <p:blipFill>
          <a:blip r:embed="rId3" cstate="print"/>
          <a:srcRect/>
          <a:stretch>
            <a:fillRect/>
          </a:stretch>
        </p:blipFill>
        <p:spPr bwMode="auto">
          <a:xfrm>
            <a:off x="3107752" y="1038225"/>
            <a:ext cx="6036823" cy="478155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E2BDA4-830B-4580-AB80-66A38F9B3847}"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Old Question Papers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69634" name="Picture 2"/>
          <p:cNvPicPr>
            <a:picLocks noChangeAspect="1" noChangeArrowheads="1"/>
          </p:cNvPicPr>
          <p:nvPr/>
        </p:nvPicPr>
        <p:blipFill>
          <a:blip r:embed="rId3" cstate="print"/>
          <a:srcRect/>
          <a:stretch>
            <a:fillRect/>
          </a:stretch>
        </p:blipFill>
        <p:spPr bwMode="auto">
          <a:xfrm>
            <a:off x="505098" y="1556793"/>
            <a:ext cx="10871876" cy="2981871"/>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B172FA-ADB9-4638-8EF0-A71EAC64A554}"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dirty="0" smtClean="0"/>
          </a:p>
          <a:p>
            <a:pPr algn="ctr">
              <a:spcBef>
                <a:spcPct val="0"/>
              </a:spcBef>
              <a:defRPr/>
            </a:pPr>
            <a:r>
              <a:rPr lang="en-US" sz="3000" dirty="0" smtClean="0"/>
              <a:t>Expected Questions for University Exam </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Content Placeholder 2"/>
          <p:cNvSpPr>
            <a:spLocks noGrp="1"/>
          </p:cNvSpPr>
          <p:nvPr>
            <p:ph idx="1"/>
          </p:nvPr>
        </p:nvSpPr>
        <p:spPr>
          <a:xfrm>
            <a:off x="714719" y="928671"/>
            <a:ext cx="11027093" cy="4740293"/>
          </a:xfrm>
        </p:spPr>
        <p:txBody>
          <a:bodyPr>
            <a:normAutofit/>
          </a:bodyPr>
          <a:lstStyle/>
          <a:p>
            <a:pPr marL="514350" indent="-514350">
              <a:buNone/>
            </a:pPr>
            <a:r>
              <a:rPr lang="en-US" sz="2200" dirty="0" smtClean="0"/>
              <a:t>1.Distinguish between Monolithic and Micro Kernel.</a:t>
            </a:r>
            <a:endParaRPr lang="en-IN" sz="2200" dirty="0" smtClean="0"/>
          </a:p>
          <a:p>
            <a:pPr>
              <a:buNone/>
            </a:pPr>
            <a:r>
              <a:rPr lang="en-IN" sz="2200" dirty="0" smtClean="0"/>
              <a:t>2. </a:t>
            </a:r>
            <a:r>
              <a:rPr lang="en-US" sz="2200" dirty="0" smtClean="0"/>
              <a:t>Explain Briefly Layered operating system structure with neat sketch.</a:t>
            </a:r>
            <a:endParaRPr lang="en-IN" sz="2200" dirty="0" smtClean="0"/>
          </a:p>
          <a:p>
            <a:pPr>
              <a:buNone/>
            </a:pPr>
            <a:r>
              <a:rPr lang="en-US" sz="2200" dirty="0" smtClean="0"/>
              <a:t>3. Describe differences between symmetric and asymmetric multiprocessing.</a:t>
            </a:r>
          </a:p>
          <a:p>
            <a:pPr>
              <a:buNone/>
            </a:pPr>
            <a:r>
              <a:rPr lang="en-US" sz="2200" dirty="0" smtClean="0"/>
              <a:t> 4.</a:t>
            </a:r>
            <a:r>
              <a:rPr lang="en-US" sz="2200" b="1" dirty="0" smtClean="0"/>
              <a:t>  </a:t>
            </a:r>
            <a:r>
              <a:rPr lang="en-US" sz="2200" dirty="0" smtClean="0"/>
              <a:t>List the services provided by an Operating System. </a:t>
            </a:r>
            <a:endParaRPr lang="en-IN" sz="2200" dirty="0" smtClean="0"/>
          </a:p>
          <a:p>
            <a:pPr marL="457200" indent="-457200">
              <a:buAutoNum type="arabicPeriod" startAt="5"/>
            </a:pPr>
            <a:r>
              <a:rPr lang="en-US" sz="2200" dirty="0" smtClean="0"/>
              <a:t>List the Components of Operating System.</a:t>
            </a:r>
          </a:p>
          <a:p>
            <a:pPr marL="457200" indent="-457200">
              <a:buAutoNum type="arabicPeriod" startAt="5"/>
            </a:pPr>
            <a:r>
              <a:rPr lang="en-US" sz="2200" dirty="0" smtClean="0"/>
              <a:t>Define System calls.</a:t>
            </a:r>
          </a:p>
          <a:p>
            <a:pPr marL="457200" indent="-457200">
              <a:buAutoNum type="arabicPeriod" startAt="5"/>
            </a:pPr>
            <a:r>
              <a:rPr lang="en-US" sz="2200" dirty="0" smtClean="0"/>
              <a:t>Distinguish between batch systems and time sharing systems.</a:t>
            </a:r>
          </a:p>
          <a:p>
            <a:pPr marL="457200" indent="-457200">
              <a:buAutoNum type="arabicPeriod" startAt="5"/>
            </a:pPr>
            <a:r>
              <a:rPr lang="en-US" sz="2200" dirty="0" smtClean="0"/>
              <a:t> Describe  parallel systems and give their advantages.</a:t>
            </a:r>
          </a:p>
          <a:p>
            <a:pPr marL="457200" indent="-457200">
              <a:buAutoNum type="arabicPeriod" startAt="5"/>
            </a:pPr>
            <a:r>
              <a:rPr lang="en-US" sz="2200" dirty="0" smtClean="0"/>
              <a:t>Differentiate between Multi programming and Multi Tasking.</a:t>
            </a:r>
          </a:p>
          <a:p>
            <a:pPr marL="457200" indent="-457200">
              <a:buAutoNum type="arabicPeriod" startAt="5"/>
            </a:pPr>
            <a:r>
              <a:rPr lang="en-US" sz="2200" dirty="0" smtClean="0"/>
              <a:t>Mention the objectives and functions of OS.</a:t>
            </a:r>
          </a:p>
          <a:p>
            <a:pPr>
              <a:buNone/>
            </a:pPr>
            <a:endParaRPr lang="en-IN" sz="2200" dirty="0" smtClean="0"/>
          </a:p>
        </p:txBody>
      </p:sp>
    </p:spTree>
  </p:cSld>
  <p:clrMapOvr>
    <a:masterClrMapping/>
  </p:clrMapOvr>
  <p:transition>
    <p:wedge/>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A54A75-A0A5-42B7-988E-1807E3980A6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Summary</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529991" y="1412776"/>
            <a:ext cx="10613429" cy="4752528"/>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9">
            <a:extLst>
              <a:ext uri="{FF2B5EF4-FFF2-40B4-BE49-F238E27FC236}">
                <a16:creationId xmlns="" xmlns:a16="http://schemas.microsoft.com/office/drawing/2014/main" id="{ABCB3B31-29C2-4E4A-A47F-D1FA7C999046}"/>
              </a:ext>
            </a:extLst>
          </p:cNvPr>
          <p:cNvSpPr/>
          <p:nvPr/>
        </p:nvSpPr>
        <p:spPr>
          <a:xfrm>
            <a:off x="1591333" y="836713"/>
            <a:ext cx="10131001" cy="5509200"/>
          </a:xfrm>
          <a:prstGeom prst="rect">
            <a:avLst/>
          </a:prstGeom>
        </p:spPr>
        <p:txBody>
          <a:bodyPr wrap="square">
            <a:spAutoFit/>
          </a:bodyPr>
          <a:lstStyle/>
          <a:p>
            <a:pPr algn="just"/>
            <a:r>
              <a:rPr lang="en-IN" sz="2200" dirty="0"/>
              <a:t>Summary of UNIT  1 </a:t>
            </a:r>
            <a:endParaRPr lang="en-IN" sz="2200" dirty="0" smtClean="0"/>
          </a:p>
          <a:p>
            <a:pPr algn="just"/>
            <a:endParaRPr lang="en-IN" sz="2200" dirty="0" smtClean="0"/>
          </a:p>
          <a:p>
            <a:pPr algn="just"/>
            <a:r>
              <a:rPr lang="en-IN" sz="2200" dirty="0" smtClean="0"/>
              <a:t>In </a:t>
            </a:r>
            <a:r>
              <a:rPr lang="en-IN" sz="2200" dirty="0"/>
              <a:t>this module, </a:t>
            </a:r>
          </a:p>
          <a:p>
            <a:pPr algn="just"/>
            <a:r>
              <a:rPr lang="en-IN" sz="2200" dirty="0" smtClean="0"/>
              <a:t>we </a:t>
            </a:r>
            <a:r>
              <a:rPr lang="en-IN" sz="2200" dirty="0"/>
              <a:t>have studied the following: </a:t>
            </a:r>
          </a:p>
          <a:p>
            <a:pPr algn="just"/>
            <a:endParaRPr lang="en-IN" sz="2200" dirty="0"/>
          </a:p>
          <a:p>
            <a:pPr algn="just">
              <a:buFont typeface="Arial" pitchFamily="34" charset="0"/>
              <a:buChar char="•"/>
            </a:pPr>
            <a:r>
              <a:rPr lang="en-IN" sz="2200" dirty="0"/>
              <a:t>Overview and Concepts of </a:t>
            </a:r>
            <a:r>
              <a:rPr lang="en-IN" sz="2200" dirty="0" smtClean="0"/>
              <a:t>Operating system</a:t>
            </a:r>
            <a:endParaRPr lang="en-IN" sz="2200" dirty="0"/>
          </a:p>
          <a:p>
            <a:pPr algn="just">
              <a:buFont typeface="Arial" pitchFamily="34" charset="0"/>
              <a:buChar char="•"/>
            </a:pPr>
            <a:r>
              <a:rPr lang="en-IN" sz="2200" dirty="0"/>
              <a:t>What is </a:t>
            </a:r>
            <a:r>
              <a:rPr lang="en-IN" sz="2200" dirty="0" smtClean="0"/>
              <a:t> Operating system </a:t>
            </a:r>
            <a:endParaRPr lang="en-IN" sz="2200" dirty="0"/>
          </a:p>
          <a:p>
            <a:pPr algn="just">
              <a:buFont typeface="Arial" pitchFamily="34" charset="0"/>
              <a:buChar char="•"/>
            </a:pPr>
            <a:r>
              <a:rPr lang="en-IN" sz="2200" dirty="0" smtClean="0"/>
              <a:t>Types of operating system</a:t>
            </a:r>
          </a:p>
          <a:p>
            <a:pPr algn="just">
              <a:buFont typeface="Arial" pitchFamily="34" charset="0"/>
              <a:buChar char="•"/>
            </a:pPr>
            <a:r>
              <a:rPr lang="en-IN" sz="2200" dirty="0" smtClean="0"/>
              <a:t>Layered architecture of Operating system</a:t>
            </a:r>
          </a:p>
          <a:p>
            <a:pPr algn="just">
              <a:buFont typeface="Arial" pitchFamily="34" charset="0"/>
              <a:buChar char="•"/>
            </a:pPr>
            <a:r>
              <a:rPr lang="en-IN" sz="2200" dirty="0" smtClean="0"/>
              <a:t>System components</a:t>
            </a:r>
          </a:p>
          <a:p>
            <a:pPr algn="just">
              <a:buFont typeface="Arial" pitchFamily="34" charset="0"/>
              <a:buChar char="•"/>
            </a:pPr>
            <a:r>
              <a:rPr lang="en-IN" sz="2200" dirty="0" smtClean="0"/>
              <a:t>OS services</a:t>
            </a:r>
          </a:p>
          <a:p>
            <a:pPr algn="just">
              <a:buFont typeface="Arial" pitchFamily="34" charset="0"/>
              <a:buChar char="•"/>
            </a:pPr>
            <a:r>
              <a:rPr lang="en-IN" sz="2200" dirty="0" smtClean="0"/>
              <a:t>System calls and types of system calls</a:t>
            </a:r>
          </a:p>
          <a:p>
            <a:pPr algn="just">
              <a:buFont typeface="Arial" pitchFamily="34" charset="0"/>
              <a:buChar char="•"/>
            </a:pPr>
            <a:r>
              <a:rPr lang="en-IN" sz="2200" dirty="0" smtClean="0"/>
              <a:t>Kernel</a:t>
            </a:r>
          </a:p>
          <a:p>
            <a:pPr algn="just">
              <a:buFont typeface="Arial" pitchFamily="34" charset="0"/>
              <a:buChar char="•"/>
            </a:pPr>
            <a:r>
              <a:rPr lang="en-IN" sz="2200" dirty="0" smtClean="0"/>
              <a:t>Monolithic Kernel</a:t>
            </a:r>
          </a:p>
          <a:p>
            <a:pPr algn="just">
              <a:buFont typeface="Arial" pitchFamily="34" charset="0"/>
              <a:buChar char="•"/>
            </a:pPr>
            <a:r>
              <a:rPr lang="en-IN" sz="2200" dirty="0" smtClean="0"/>
              <a:t>Micro Kernel</a:t>
            </a:r>
          </a:p>
          <a:p>
            <a:pPr algn="just">
              <a:buFont typeface="Arial" pitchFamily="34" charset="0"/>
              <a:buChar char="•"/>
            </a:pPr>
            <a:r>
              <a:rPr lang="en-IN" sz="2200" dirty="0" err="1" smtClean="0"/>
              <a:t>Reentrant</a:t>
            </a:r>
            <a:r>
              <a:rPr lang="en-IN" sz="2200" dirty="0" smtClean="0"/>
              <a:t> kernel</a:t>
            </a:r>
            <a:endParaRPr lang="en-IN" sz="2200" dirty="0"/>
          </a:p>
        </p:txBody>
      </p:sp>
    </p:spTree>
  </p:cSld>
  <p:clrMapOvr>
    <a:masterClrMapping/>
  </p:clrMapOvr>
  <p:transition>
    <p:wedge/>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DE19AA-D17D-43A3-B4CB-603B4DAE6CE1}"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smtClean="0"/>
          </a:p>
          <a:p>
            <a:pPr algn="ctr">
              <a:spcBef>
                <a:spcPct val="0"/>
              </a:spcBef>
              <a:defRPr/>
            </a:pPr>
            <a:r>
              <a:rPr lang="en-US" sz="3000" dirty="0" smtClean="0"/>
              <a:t>References</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626477" y="908720"/>
            <a:ext cx="11192343" cy="525658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11">
            <a:extLst>
              <a:ext uri="{FF2B5EF4-FFF2-40B4-BE49-F238E27FC236}">
                <a16:creationId xmlns="" xmlns:a16="http://schemas.microsoft.com/office/drawing/2014/main" id="{ABCB3B31-29C2-4E4A-A47F-D1FA7C999046}"/>
              </a:ext>
            </a:extLst>
          </p:cNvPr>
          <p:cNvSpPr/>
          <p:nvPr/>
        </p:nvSpPr>
        <p:spPr>
          <a:xfrm>
            <a:off x="1591333" y="836713"/>
            <a:ext cx="10131001" cy="2800767"/>
          </a:xfrm>
          <a:prstGeom prst="rect">
            <a:avLst/>
          </a:prstGeom>
        </p:spPr>
        <p:txBody>
          <a:bodyPr wrap="square">
            <a:spAutoFit/>
          </a:bodyPr>
          <a:lstStyle/>
          <a:p>
            <a:pPr algn="just"/>
            <a:r>
              <a:rPr lang="en-IN" sz="2200" dirty="0" smtClean="0"/>
              <a:t>Books : </a:t>
            </a:r>
          </a:p>
          <a:p>
            <a:pPr marL="457200" indent="-457200" algn="just">
              <a:buAutoNum type="arabicPeriod"/>
            </a:pPr>
            <a:r>
              <a:rPr lang="en-IN" sz="2200" dirty="0" err="1" smtClean="0"/>
              <a:t>Silberschatz</a:t>
            </a:r>
            <a:r>
              <a:rPr lang="en-IN" sz="2200" dirty="0" smtClean="0"/>
              <a:t>, Galvin and Gagne, “Operating Systems Concepts”, Wiley </a:t>
            </a:r>
          </a:p>
          <a:p>
            <a:pPr marL="457200" indent="-457200" algn="just">
              <a:buAutoNum type="arabicPeriod"/>
            </a:pPr>
            <a:r>
              <a:rPr lang="en-IN" sz="2200" dirty="0" smtClean="0"/>
              <a:t> </a:t>
            </a:r>
            <a:r>
              <a:rPr lang="en-IN" sz="2200" dirty="0" err="1" smtClean="0"/>
              <a:t>SibsankarHalder</a:t>
            </a:r>
            <a:r>
              <a:rPr lang="en-IN" sz="2200" dirty="0" smtClean="0"/>
              <a:t> and Alex A </a:t>
            </a:r>
            <a:r>
              <a:rPr lang="en-IN" sz="2200" dirty="0" err="1" smtClean="0"/>
              <a:t>Aravind</a:t>
            </a:r>
            <a:r>
              <a:rPr lang="en-IN" sz="2200" dirty="0" smtClean="0"/>
              <a:t>, “Operating Systems”, Pearson Education </a:t>
            </a:r>
          </a:p>
          <a:p>
            <a:pPr marL="457200" indent="-457200" algn="just">
              <a:buAutoNum type="arabicPeriod"/>
            </a:pPr>
            <a:r>
              <a:rPr lang="en-IN" sz="2200" dirty="0" smtClean="0"/>
              <a:t> Harvey M </a:t>
            </a:r>
            <a:r>
              <a:rPr lang="en-IN" sz="2200" dirty="0" err="1" smtClean="0"/>
              <a:t>Dietel</a:t>
            </a:r>
            <a:r>
              <a:rPr lang="en-IN" sz="2200" dirty="0" smtClean="0"/>
              <a:t>, “ An Introduction to Operating System”, Pearson Education </a:t>
            </a:r>
          </a:p>
          <a:p>
            <a:pPr marL="457200" indent="-457200" algn="just">
              <a:buAutoNum type="arabicPeriod"/>
            </a:pPr>
            <a:r>
              <a:rPr lang="en-IN" sz="2200" dirty="0" smtClean="0"/>
              <a:t> D M </a:t>
            </a:r>
            <a:r>
              <a:rPr lang="en-IN" sz="2200" dirty="0" err="1" smtClean="0"/>
              <a:t>Dhamdhere</a:t>
            </a:r>
            <a:r>
              <a:rPr lang="en-IN" sz="2200" dirty="0" smtClean="0"/>
              <a:t>, “Operating Systems : A Concept </a:t>
            </a:r>
            <a:r>
              <a:rPr lang="en-IN" sz="2200" dirty="0" err="1" smtClean="0"/>
              <a:t>basedApproach</a:t>
            </a:r>
            <a:r>
              <a:rPr lang="en-IN" sz="2200" dirty="0" smtClean="0"/>
              <a:t>”, McGraw Hill. </a:t>
            </a:r>
          </a:p>
          <a:p>
            <a:pPr marL="457200" indent="-457200" algn="just">
              <a:buAutoNum type="arabicPeriod"/>
            </a:pPr>
            <a:r>
              <a:rPr lang="en-IN" sz="2200" dirty="0" smtClean="0"/>
              <a:t>Charles Crowley, “Operating Systems: A Design-Oriented Approach”, Tata McGraw Hill Education”. </a:t>
            </a:r>
          </a:p>
          <a:p>
            <a:pPr marL="457200" indent="-457200" algn="just">
              <a:buAutoNum type="arabicPeriod"/>
            </a:pPr>
            <a:r>
              <a:rPr lang="en-IN" sz="2200" dirty="0" smtClean="0"/>
              <a:t> Stuart E. </a:t>
            </a:r>
            <a:r>
              <a:rPr lang="en-IN" sz="2200" dirty="0" err="1" smtClean="0"/>
              <a:t>Madnick</a:t>
            </a:r>
            <a:r>
              <a:rPr lang="en-IN" sz="2200" dirty="0" smtClean="0"/>
              <a:t> &amp; John J. Donovan, “ Operating Systems”, Tata McGraw</a:t>
            </a:r>
            <a:endParaRPr lang="en-IN" sz="2200" dirty="0"/>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2"/>
          <p:cNvSpPr>
            <a:spLocks noGrp="1"/>
          </p:cNvSpPr>
          <p:nvPr>
            <p:ph idx="1"/>
          </p:nvPr>
        </p:nvSpPr>
        <p:spPr>
          <a:xfrm>
            <a:off x="1301812" y="836613"/>
            <a:ext cx="10440001" cy="4525962"/>
          </a:xfrm>
        </p:spPr>
        <p:txBody>
          <a:bodyPr/>
          <a:lstStyle/>
          <a:p>
            <a:r>
              <a:rPr lang="en-US" sz="2000" dirty="0" smtClean="0">
                <a:cs typeface="Times New Roman" pitchFamily="18" charset="0"/>
              </a:rPr>
              <a:t>Basic knowledge of computer fundamentals.</a:t>
            </a:r>
            <a:endParaRPr lang="en-IN" sz="2000" dirty="0" smtClean="0">
              <a:cs typeface="Times New Roman" pitchFamily="18" charset="0"/>
            </a:endParaRPr>
          </a:p>
          <a:p>
            <a:r>
              <a:rPr lang="en-US" sz="2000" dirty="0" smtClean="0">
                <a:cs typeface="Times New Roman" pitchFamily="18" charset="0"/>
              </a:rPr>
              <a:t>Basic knowledge of computer organization</a:t>
            </a:r>
            <a:r>
              <a:rPr lang="en-US" sz="2000" dirty="0" smtClean="0">
                <a:latin typeface="Times New Roman" pitchFamily="18" charset="0"/>
                <a:cs typeface="Times New Roman" pitchFamily="18" charset="0"/>
              </a:rPr>
              <a:t>.</a:t>
            </a:r>
          </a:p>
          <a:p>
            <a:r>
              <a:rPr lang="en-IN" sz="2000" dirty="0" smtClean="0"/>
              <a:t>Memory hierarchy</a:t>
            </a:r>
          </a:p>
          <a:p>
            <a:r>
              <a:rPr lang="en-IN" sz="2000" dirty="0" smtClean="0"/>
              <a:t>Cache Organization</a:t>
            </a:r>
          </a:p>
          <a:p>
            <a:r>
              <a:rPr lang="en-IN" sz="2000" dirty="0" smtClean="0"/>
              <a:t> Interrupt</a:t>
            </a:r>
          </a:p>
          <a:p>
            <a:r>
              <a:rPr lang="en-IN" sz="2000" dirty="0" smtClean="0"/>
              <a:t> Registers</a:t>
            </a:r>
          </a:p>
          <a:p>
            <a:r>
              <a:rPr lang="en-IN" sz="2000" dirty="0" smtClean="0"/>
              <a:t> Associative memory </a:t>
            </a:r>
          </a:p>
          <a:p>
            <a:pPr>
              <a:lnSpc>
                <a:spcPct val="150000"/>
              </a:lnSpc>
            </a:pPr>
            <a:endParaRPr lang="en-US" dirty="0" smtClean="0"/>
          </a:p>
        </p:txBody>
      </p:sp>
      <p:sp>
        <p:nvSpPr>
          <p:cNvPr id="4" name="Date Placeholder 3"/>
          <p:cNvSpPr>
            <a:spLocks noGrp="1"/>
          </p:cNvSpPr>
          <p:nvPr>
            <p:ph type="dt" sz="quarter" idx="10"/>
          </p:nvPr>
        </p:nvSpPr>
        <p:spPr/>
        <p:txBody>
          <a:bodyPr/>
          <a:lstStyle/>
          <a:p>
            <a:pPr>
              <a:defRPr/>
            </a:pPr>
            <a:fld id="{275494AC-9C58-420D-B642-F66966A053D5}" type="datetime1">
              <a:rPr lang="en-US" smtClean="0"/>
              <a:pPr>
                <a:defRPr/>
              </a:pPr>
              <a:t>3/3/2022</a:t>
            </a:fld>
            <a:endParaRPr lang="en-US"/>
          </a:p>
        </p:txBody>
      </p:sp>
      <p:sp>
        <p:nvSpPr>
          <p:cNvPr id="5" name="Footer Placeholder 4"/>
          <p:cNvSpPr>
            <a:spLocks noGrp="1"/>
          </p:cNvSpPr>
          <p:nvPr>
            <p:ph type="ftr" sz="quarter" idx="11"/>
          </p:nvPr>
        </p:nvSpPr>
        <p:spPr>
          <a:xfrm>
            <a:off x="3369389" y="6356355"/>
            <a:ext cx="6738779" cy="365125"/>
          </a:xfrm>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807859AD-25C8-4D1D-AB74-87432CC9452E}" type="slidenum">
              <a:rPr lang="en-US"/>
              <a:pPr>
                <a:defRPr/>
              </a:pPr>
              <a:t>13</a:t>
            </a:fld>
            <a:endParaRPr lang="en-US"/>
          </a:p>
        </p:txBody>
      </p:sp>
      <p:sp>
        <p:nvSpPr>
          <p:cNvPr id="7" name="Title 1"/>
          <p:cNvSpPr txBox="1">
            <a:spLocks/>
          </p:cNvSpPr>
          <p:nvPr/>
        </p:nvSpPr>
        <p:spPr>
          <a:xfrm>
            <a:off x="1837850" y="0"/>
            <a:ext cx="10414476" cy="685800"/>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a:defRPr/>
            </a:pPr>
            <a:r>
              <a:rPr lang="en-US" sz="2600" b="1" dirty="0">
                <a:solidFill>
                  <a:schemeClr val="dk1"/>
                </a:solidFill>
              </a:rPr>
              <a:t>Prerequisite and Recap</a:t>
            </a:r>
          </a:p>
        </p:txBody>
      </p:sp>
      <p:pic>
        <p:nvPicPr>
          <p:cNvPr id="22535" name="Picture 2" descr="C:\Users\admin\Desktop\LOGONIET.png"/>
          <p:cNvPicPr>
            <a:picLocks noChangeAspect="1" noChangeArrowheads="1"/>
          </p:cNvPicPr>
          <p:nvPr/>
        </p:nvPicPr>
        <p:blipFill>
          <a:blip r:embed="rId2"/>
          <a:srcRect/>
          <a:stretch>
            <a:fillRect/>
          </a:stretch>
        </p:blipFill>
        <p:spPr bwMode="auto">
          <a:xfrm>
            <a:off x="172299" y="1"/>
            <a:ext cx="1588974" cy="719138"/>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1EDC841D-F036-4CCE-95EC-B2BEF8FEDF50}" type="datetime1">
              <a:rPr lang="en-US" smtClean="0"/>
              <a:pPr>
                <a:defRPr/>
              </a:pPr>
              <a:t>3/3/2022</a:t>
            </a:fld>
            <a:endParaRPr lang="en-US"/>
          </a:p>
        </p:txBody>
      </p:sp>
      <p:sp>
        <p:nvSpPr>
          <p:cNvPr id="5" name="Footer Placeholder 4"/>
          <p:cNvSpPr>
            <a:spLocks noGrp="1"/>
          </p:cNvSpPr>
          <p:nvPr>
            <p:ph type="ftr" sz="quarter" idx="11"/>
          </p:nvPr>
        </p:nvSpPr>
        <p:spPr>
          <a:xfrm>
            <a:off x="3369389" y="6356351"/>
            <a:ext cx="6738779" cy="365125"/>
          </a:xfrm>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8108AA1F-4C50-459C-8A02-589525BCA615}" type="slidenum">
              <a:rPr lang="en-US"/>
              <a:pPr>
                <a:defRPr/>
              </a:pPr>
              <a:t>14</a:t>
            </a:fld>
            <a:endParaRPr lang="en-US"/>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400" b="1" dirty="0">
                <a:latin typeface="Times New Roman" panose="02020603050405020304" pitchFamily="18" charset="0"/>
                <a:cs typeface="Times New Roman" panose="02020603050405020304" pitchFamily="18" charset="0"/>
              </a:rPr>
              <a:t>Topic mapping with CO </a:t>
            </a:r>
          </a:p>
        </p:txBody>
      </p:sp>
      <p:graphicFrame>
        <p:nvGraphicFramePr>
          <p:cNvPr id="9" name="Table 2">
            <a:extLst>
              <a:ext uri="{FF2B5EF4-FFF2-40B4-BE49-F238E27FC236}"/>
            </a:extLst>
          </p:cNvPr>
          <p:cNvGraphicFramePr>
            <a:graphicFrameLocks noGrp="1"/>
          </p:cNvGraphicFramePr>
          <p:nvPr/>
        </p:nvGraphicFramePr>
        <p:xfrm>
          <a:off x="714719" y="1887538"/>
          <a:ext cx="11129195" cy="2377440"/>
        </p:xfrm>
        <a:graphic>
          <a:graphicData uri="http://schemas.openxmlformats.org/drawingml/2006/table">
            <a:tbl>
              <a:tblPr firstRow="1" bandRow="1">
                <a:tableStyleId>{5C22544A-7EE6-4342-B048-85BDC9FD1C3A}</a:tableStyleId>
              </a:tblPr>
              <a:tblGrid>
                <a:gridCol w="4900930">
                  <a:extLst>
                    <a:ext uri="{9D8B030D-6E8A-4147-A177-3AD203B41FA5}"/>
                  </a:extLst>
                </a:gridCol>
                <a:gridCol w="6228265">
                  <a:extLst>
                    <a:ext uri="{9D8B030D-6E8A-4147-A177-3AD203B41FA5}"/>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2523" marR="122523"/>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CO </a:t>
                      </a: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smtClean="0">
                          <a:solidFill>
                            <a:schemeClr val="dk1"/>
                          </a:solidFill>
                          <a:latin typeface="+mn-lt"/>
                          <a:ea typeface="+mn-ea"/>
                          <a:cs typeface="+mn-cs"/>
                        </a:rPr>
                        <a:t> Introduction to Operating System </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CO1</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Types of operating System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smtClean="0">
                          <a:latin typeface="Times New Roman" panose="02020603050405020304" pitchFamily="18" charset="0"/>
                          <a:cs typeface="Times New Roman" panose="02020603050405020304" pitchFamily="18" charset="0"/>
                        </a:rPr>
                        <a:t>CO1</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Interrupt Handling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smtClean="0">
                          <a:latin typeface="Times New Roman" panose="02020603050405020304" pitchFamily="18" charset="0"/>
                          <a:cs typeface="Times New Roman" panose="02020603050405020304" pitchFamily="18" charset="0"/>
                        </a:rPr>
                        <a:t>CO1</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smtClean="0">
                          <a:solidFill>
                            <a:schemeClr val="dk1"/>
                          </a:solidFill>
                          <a:latin typeface="+mn-lt"/>
                          <a:ea typeface="+mn-ea"/>
                          <a:cs typeface="+mn-cs"/>
                        </a:rPr>
                        <a:t>Operating System Structure</a:t>
                      </a:r>
                      <a:endPar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ctr"/>
                      <a:r>
                        <a:rPr lang="en-IN" sz="2000" dirty="0" smtClean="0">
                          <a:latin typeface="Times New Roman" panose="02020603050405020304" pitchFamily="18" charset="0"/>
                          <a:cs typeface="Times New Roman" panose="02020603050405020304" pitchFamily="18" charset="0"/>
                        </a:rPr>
                        <a:t>CO1</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smtClean="0"/>
                        <a:t> </a:t>
                      </a:r>
                      <a:r>
                        <a:rPr lang="en-US" sz="2000" kern="1200" baseline="0" dirty="0" smtClean="0">
                          <a:solidFill>
                            <a:schemeClr val="dk1"/>
                          </a:solidFill>
                          <a:latin typeface="+mn-lt"/>
                          <a:ea typeface="+mn-ea"/>
                          <a:cs typeface="+mn-cs"/>
                        </a:rPr>
                        <a:t>Operating System Services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L="122523" marR="122523"/>
                </a:tc>
                <a:tc>
                  <a:txBody>
                    <a:bodyPr/>
                    <a:lstStyle/>
                    <a:p>
                      <a:pPr algn="ctr"/>
                      <a:r>
                        <a:rPr lang="en-IN" sz="2000" dirty="0" smtClean="0">
                          <a:latin typeface="Times New Roman" panose="02020603050405020304" pitchFamily="18" charset="0"/>
                          <a:cs typeface="Times New Roman" panose="02020603050405020304" pitchFamily="18" charset="0"/>
                        </a:rPr>
                        <a:t>CO1</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bl>
          </a:graphicData>
        </a:graphic>
      </p:graphicFrame>
      <p:pic>
        <p:nvPicPr>
          <p:cNvPr id="3101"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821EDDE-00E4-4776-ACA5-EF5F8AEC90D6}" type="datetime1">
              <a:rPr lang="en-US" smtClean="0"/>
              <a:pPr>
                <a:defRPr/>
              </a:pPr>
              <a:t>3/3/2022</a:t>
            </a:fld>
            <a:endParaRPr lang="en-US"/>
          </a:p>
        </p:txBody>
      </p:sp>
      <p:sp>
        <p:nvSpPr>
          <p:cNvPr id="5" name="Footer Placeholder 4"/>
          <p:cNvSpPr>
            <a:spLocks noGrp="1"/>
          </p:cNvSpPr>
          <p:nvPr>
            <p:ph type="ftr" sz="quarter" idx="11"/>
          </p:nvPr>
        </p:nvSpPr>
        <p:spPr>
          <a:xfrm>
            <a:off x="3369389" y="6356351"/>
            <a:ext cx="6738779" cy="365125"/>
          </a:xfrm>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6D589479-0575-4FC7-AC91-76154F19B013}" type="slidenum">
              <a:rPr lang="en-US"/>
              <a:pPr>
                <a:defRPr/>
              </a:pPr>
              <a:t>15</a:t>
            </a:fld>
            <a:endParaRPr lang="en-US"/>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400" b="1" dirty="0">
                <a:latin typeface="Times New Roman" panose="02020603050405020304" pitchFamily="18" charset="0"/>
                <a:cs typeface="Times New Roman" panose="02020603050405020304" pitchFamily="18" charset="0"/>
              </a:rPr>
              <a:t>Topic Objectives </a:t>
            </a:r>
          </a:p>
        </p:txBody>
      </p:sp>
      <p:graphicFrame>
        <p:nvGraphicFramePr>
          <p:cNvPr id="2" name="Table 2">
            <a:extLst>
              <a:ext uri="{FF2B5EF4-FFF2-40B4-BE49-F238E27FC236}"/>
            </a:extLst>
          </p:cNvPr>
          <p:cNvGraphicFramePr>
            <a:graphicFrameLocks noGrp="1"/>
          </p:cNvGraphicFramePr>
          <p:nvPr/>
        </p:nvGraphicFramePr>
        <p:xfrm>
          <a:off x="612616" y="1371600"/>
          <a:ext cx="11129195" cy="3688080"/>
        </p:xfrm>
        <a:graphic>
          <a:graphicData uri="http://schemas.openxmlformats.org/drawingml/2006/table">
            <a:tbl>
              <a:tblPr firstRow="1" bandRow="1">
                <a:tableStyleId>{5C22544A-7EE6-4342-B048-85BDC9FD1C3A}</a:tableStyleId>
              </a:tblPr>
              <a:tblGrid>
                <a:gridCol w="4900930">
                  <a:extLst>
                    <a:ext uri="{9D8B030D-6E8A-4147-A177-3AD203B41FA5}"/>
                  </a:extLst>
                </a:gridCol>
                <a:gridCol w="6228265">
                  <a:extLst>
                    <a:ext uri="{9D8B030D-6E8A-4147-A177-3AD203B41FA5}"/>
                  </a:extLst>
                </a:gridCol>
              </a:tblGrid>
              <a:tr h="370840">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Topic </a:t>
                      </a:r>
                    </a:p>
                  </a:txBody>
                  <a:tcPr marL="122523" marR="122523"/>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Objective </a:t>
                      </a:r>
                    </a:p>
                  </a:txBody>
                  <a:tcPr marL="122523" marR="122523"/>
                </a:tc>
                <a:extLst>
                  <a:ext uri="{0D108BD9-81ED-4DB2-BD59-A6C34878D82A}"/>
                </a:extLst>
              </a:tr>
              <a:tr h="370840">
                <a:tc>
                  <a:txBody>
                    <a:bodyPr/>
                    <a:lstStyle/>
                    <a:p>
                      <a:endParaRPr lang="en-IN" dirty="0">
                        <a:latin typeface="Times New Roman" panose="02020603050405020304" pitchFamily="18" charset="0"/>
                        <a:cs typeface="Times New Roman" panose="02020603050405020304" pitchFamily="18" charset="0"/>
                      </a:endParaRPr>
                    </a:p>
                  </a:txBody>
                  <a:tcPr marL="122523" marR="122523"/>
                </a:tc>
                <a:tc>
                  <a:txBody>
                    <a:bodyPr/>
                    <a:lstStyle/>
                    <a:p>
                      <a:r>
                        <a:rPr lang="en-US" b="1" dirty="0">
                          <a:latin typeface="Times New Roman" panose="02020603050405020304" pitchFamily="18" charset="0"/>
                          <a:cs typeface="Times New Roman" panose="02020603050405020304" pitchFamily="18" charset="0"/>
                        </a:rPr>
                        <a:t>Students will be able to </a:t>
                      </a:r>
                      <a:endParaRPr lang="en-IN" b="1"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693416">
                <a:tc>
                  <a:txBody>
                    <a:bodyPr/>
                    <a:lstStyle/>
                    <a:p>
                      <a:pPr algn="l"/>
                      <a:r>
                        <a:rPr lang="en-US" sz="2000" kern="1200" baseline="0" dirty="0" smtClean="0">
                          <a:solidFill>
                            <a:schemeClr val="dk1"/>
                          </a:solidFill>
                          <a:latin typeface="+mn-lt"/>
                          <a:ea typeface="+mn-ea"/>
                          <a:cs typeface="+mn-cs"/>
                        </a:rPr>
                        <a:t>         Introduction of Operating System</a:t>
                      </a:r>
                      <a:endParaRPr kumimoji="0" lang="en-US" sz="36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000" dirty="0" smtClean="0">
                          <a:latin typeface="Times New Roman" panose="02020603050405020304" pitchFamily="18" charset="0"/>
                          <a:cs typeface="Times New Roman" panose="02020603050405020304" pitchFamily="18" charset="0"/>
                        </a:rPr>
                        <a:t>Understand </a:t>
                      </a:r>
                      <a:r>
                        <a:rPr lang="en-US" sz="2000" dirty="0">
                          <a:latin typeface="Times New Roman" panose="02020603050405020304" pitchFamily="18" charset="0"/>
                          <a:cs typeface="Times New Roman" panose="02020603050405020304" pitchFamily="18" charset="0"/>
                        </a:rPr>
                        <a:t>the </a:t>
                      </a:r>
                      <a:r>
                        <a:rPr lang="en-US" sz="2000" dirty="0" smtClean="0">
                          <a:latin typeface="Times New Roman" panose="02020603050405020304" pitchFamily="18" charset="0"/>
                          <a:cs typeface="Times New Roman" panose="02020603050405020304" pitchFamily="18" charset="0"/>
                        </a:rPr>
                        <a:t>basics</a:t>
                      </a:r>
                      <a:r>
                        <a:rPr lang="en-US" sz="2000" baseline="0" dirty="0" smtClean="0">
                          <a:latin typeface="Times New Roman" panose="02020603050405020304" pitchFamily="18" charset="0"/>
                          <a:cs typeface="Times New Roman" panose="02020603050405020304" pitchFamily="18" charset="0"/>
                        </a:rPr>
                        <a:t> of Operating </a:t>
                      </a:r>
                      <a:r>
                        <a:rPr lang="en-US" sz="2000" baseline="0" dirty="0" err="1" smtClean="0">
                          <a:latin typeface="Times New Roman" panose="02020603050405020304" pitchFamily="18" charset="0"/>
                          <a:cs typeface="Times New Roman" panose="02020603050405020304" pitchFamily="18" charset="0"/>
                        </a:rPr>
                        <a:t>System,its</a:t>
                      </a:r>
                      <a:r>
                        <a:rPr lang="en-US" sz="2000" baseline="0" dirty="0" smtClean="0">
                          <a:latin typeface="Times New Roman" panose="02020603050405020304" pitchFamily="18" charset="0"/>
                          <a:cs typeface="Times New Roman" panose="02020603050405020304" pitchFamily="18" charset="0"/>
                        </a:rPr>
                        <a:t> features characteristics and functions</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Types of operating System</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just"/>
                      <a:r>
                        <a:rPr lang="en-IN" sz="2000" dirty="0" smtClean="0">
                          <a:latin typeface="Times New Roman" panose="02020603050405020304" pitchFamily="18" charset="0"/>
                          <a:cs typeface="Times New Roman" panose="02020603050405020304" pitchFamily="18" charset="0"/>
                        </a:rPr>
                        <a:t>Understand</a:t>
                      </a:r>
                      <a:r>
                        <a:rPr lang="en-IN" sz="2000" baseline="0" dirty="0" smtClean="0">
                          <a:latin typeface="Times New Roman" panose="02020603050405020304" pitchFamily="18" charset="0"/>
                          <a:cs typeface="Times New Roman" panose="02020603050405020304" pitchFamily="18" charset="0"/>
                        </a:rPr>
                        <a:t> the different types of operating System </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Interrupt Handling</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just"/>
                      <a:r>
                        <a:rPr lang="en-IN" sz="2000" dirty="0" smtClean="0">
                          <a:latin typeface="Times New Roman" panose="02020603050405020304" pitchFamily="18" charset="0"/>
                          <a:cs typeface="Times New Roman" panose="02020603050405020304" pitchFamily="18" charset="0"/>
                        </a:rPr>
                        <a:t>Understand</a:t>
                      </a:r>
                      <a:r>
                        <a:rPr lang="en-IN" sz="2000" baseline="0" dirty="0" smtClean="0">
                          <a:latin typeface="Times New Roman" panose="02020603050405020304" pitchFamily="18" charset="0"/>
                          <a:cs typeface="Times New Roman" panose="02020603050405020304" pitchFamily="18" charset="0"/>
                        </a:rPr>
                        <a:t> the  operating system concepts</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kern="1200" baseline="0" dirty="0" smtClean="0">
                          <a:solidFill>
                            <a:schemeClr val="dk1"/>
                          </a:solidFill>
                          <a:latin typeface="+mn-lt"/>
                          <a:ea typeface="+mn-ea"/>
                          <a:cs typeface="+mn-cs"/>
                        </a:rPr>
                        <a:t>Operating System Structure</a:t>
                      </a:r>
                      <a:endPar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endParaRPr>
                    </a:p>
                  </a:txBody>
                  <a:tcPr marL="122523" marR="122523"/>
                </a:tc>
                <a:tc>
                  <a:txBody>
                    <a:bodyPr/>
                    <a:lstStyle/>
                    <a:p>
                      <a:pPr algn="just"/>
                      <a:r>
                        <a:rPr lang="en-IN" sz="2000" dirty="0" smtClean="0">
                          <a:latin typeface="Times New Roman" panose="02020603050405020304" pitchFamily="18" charset="0"/>
                          <a:cs typeface="Times New Roman" panose="02020603050405020304" pitchFamily="18" charset="0"/>
                        </a:rPr>
                        <a:t>Understand</a:t>
                      </a:r>
                      <a:r>
                        <a:rPr lang="en-IN" sz="2000" baseline="0" dirty="0" smtClean="0">
                          <a:latin typeface="Times New Roman" panose="02020603050405020304" pitchFamily="18" charset="0"/>
                          <a:cs typeface="Times New Roman" panose="02020603050405020304" pitchFamily="18" charset="0"/>
                        </a:rPr>
                        <a:t> the  components and internal structure of operating system</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r h="370840">
                <a:tc>
                  <a:txBody>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lang="en-US" sz="2000" dirty="0" smtClean="0"/>
                        <a:t> </a:t>
                      </a:r>
                      <a:r>
                        <a:rPr lang="en-US" sz="2000" kern="1200" baseline="0" dirty="0" smtClean="0">
                          <a:solidFill>
                            <a:schemeClr val="dk1"/>
                          </a:solidFill>
                          <a:latin typeface="+mn-lt"/>
                          <a:ea typeface="+mn-ea"/>
                          <a:cs typeface="+mn-cs"/>
                        </a:rPr>
                        <a:t>Operating System Services</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txBody>
                  <a:tcPr marL="122523" marR="122523"/>
                </a:tc>
                <a:tc>
                  <a:txBody>
                    <a:bodyPr/>
                    <a:lstStyle/>
                    <a:p>
                      <a:pPr algn="just"/>
                      <a:r>
                        <a:rPr lang="en-IN" sz="2000" dirty="0" smtClean="0">
                          <a:latin typeface="Times New Roman" panose="02020603050405020304" pitchFamily="18" charset="0"/>
                          <a:cs typeface="Times New Roman" panose="02020603050405020304" pitchFamily="18" charset="0"/>
                        </a:rPr>
                        <a:t>Know</a:t>
                      </a:r>
                      <a:r>
                        <a:rPr lang="en-IN" sz="2000" baseline="0" dirty="0" smtClean="0">
                          <a:latin typeface="Times New Roman" panose="02020603050405020304" pitchFamily="18" charset="0"/>
                          <a:cs typeface="Times New Roman" panose="02020603050405020304" pitchFamily="18" charset="0"/>
                        </a:rPr>
                        <a:t> the different types of operating system services</a:t>
                      </a:r>
                      <a:endParaRPr lang="en-IN" sz="2000" dirty="0">
                        <a:latin typeface="Times New Roman" panose="02020603050405020304" pitchFamily="18" charset="0"/>
                        <a:cs typeface="Times New Roman" panose="02020603050405020304" pitchFamily="18" charset="0"/>
                      </a:endParaRPr>
                    </a:p>
                  </a:txBody>
                  <a:tcPr marL="122523" marR="122523"/>
                </a:tc>
                <a:extLst>
                  <a:ext uri="{0D108BD9-81ED-4DB2-BD59-A6C34878D82A}"/>
                </a:extLst>
              </a:tr>
            </a:tbl>
          </a:graphicData>
        </a:graphic>
      </p:graphicFrame>
      <p:pic>
        <p:nvPicPr>
          <p:cNvPr id="4128" name="Picture 2" descr="C:\Users\admin\Desktop\LOGONIET.png"/>
          <p:cNvPicPr>
            <a:picLocks noChangeAspect="1" noChangeArrowheads="1"/>
          </p:cNvPicPr>
          <p:nvPr/>
        </p:nvPicPr>
        <p:blipFill>
          <a:blip r:embed="rId2"/>
          <a:srcRect/>
          <a:stretch>
            <a:fillRect/>
          </a:stretch>
        </p:blipFill>
        <p:spPr bwMode="auto">
          <a:xfrm>
            <a:off x="185062" y="0"/>
            <a:ext cx="1588973" cy="67945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19" y="836713"/>
            <a:ext cx="11007615" cy="5472608"/>
          </a:xfrm>
        </p:spPr>
        <p:txBody>
          <a:bodyPr>
            <a:noAutofit/>
          </a:bodyPr>
          <a:lstStyle/>
          <a:p>
            <a:pPr>
              <a:spcBef>
                <a:spcPts val="0"/>
              </a:spcBef>
            </a:pPr>
            <a:r>
              <a:rPr lang="en-US" sz="2200" dirty="0" smtClean="0"/>
              <a:t>Introduction</a:t>
            </a:r>
          </a:p>
          <a:p>
            <a:pPr>
              <a:spcBef>
                <a:spcPts val="0"/>
              </a:spcBef>
            </a:pPr>
            <a:r>
              <a:rPr lang="en-US" sz="2200" dirty="0" smtClean="0"/>
              <a:t>Functions of Operating System</a:t>
            </a:r>
          </a:p>
          <a:p>
            <a:pPr>
              <a:spcBef>
                <a:spcPts val="0"/>
              </a:spcBef>
            </a:pPr>
            <a:r>
              <a:rPr lang="en-US" sz="2200" dirty="0" smtClean="0"/>
              <a:t>Characteristics of Operating System</a:t>
            </a:r>
          </a:p>
          <a:p>
            <a:r>
              <a:rPr lang="en-US" sz="2200" dirty="0" smtClean="0"/>
              <a:t>Computer System Structure,</a:t>
            </a:r>
          </a:p>
          <a:p>
            <a:r>
              <a:rPr lang="en-US" sz="2200" dirty="0" smtClean="0"/>
              <a:t> Evolution of Operating Systems-Bare Machine, </a:t>
            </a:r>
          </a:p>
          <a:p>
            <a:pPr>
              <a:spcBef>
                <a:spcPts val="0"/>
              </a:spcBef>
            </a:pPr>
            <a:r>
              <a:rPr lang="en-US" sz="2200" dirty="0" smtClean="0"/>
              <a:t>Types of Operating Systems</a:t>
            </a:r>
          </a:p>
          <a:p>
            <a:pPr>
              <a:spcBef>
                <a:spcPts val="0"/>
              </a:spcBef>
              <a:buFont typeface="Wingdings" pitchFamily="2" charset="2"/>
              <a:buChar char="Ø"/>
            </a:pPr>
            <a:r>
              <a:rPr lang="en-US" sz="2200" dirty="0" smtClean="0"/>
              <a:t>	Simple Batch Systems</a:t>
            </a:r>
          </a:p>
          <a:p>
            <a:pPr>
              <a:spcBef>
                <a:spcPts val="0"/>
              </a:spcBef>
              <a:buFont typeface="Wingdings" pitchFamily="2" charset="2"/>
              <a:buChar char="Ø"/>
            </a:pPr>
            <a:r>
              <a:rPr lang="en-US" sz="2200" dirty="0" smtClean="0"/>
              <a:t>	Multiprogramming Batched Systems</a:t>
            </a:r>
          </a:p>
          <a:p>
            <a:pPr>
              <a:spcBef>
                <a:spcPts val="0"/>
              </a:spcBef>
              <a:buFont typeface="Wingdings" pitchFamily="2" charset="2"/>
              <a:buChar char="Ø"/>
            </a:pPr>
            <a:r>
              <a:rPr lang="en-US" sz="2200" dirty="0" smtClean="0"/>
              <a:t>	Time-Sharing Systems</a:t>
            </a:r>
          </a:p>
          <a:p>
            <a:pPr>
              <a:spcBef>
                <a:spcPts val="0"/>
              </a:spcBef>
              <a:buFont typeface="Wingdings" pitchFamily="2" charset="2"/>
              <a:buChar char="Ø"/>
            </a:pPr>
            <a:r>
              <a:rPr lang="en-US" sz="2200" dirty="0" smtClean="0"/>
              <a:t>       Real -Time Systems</a:t>
            </a:r>
          </a:p>
          <a:p>
            <a:pPr>
              <a:spcBef>
                <a:spcPts val="0"/>
              </a:spcBef>
              <a:buFont typeface="Wingdings" pitchFamily="2" charset="2"/>
              <a:buChar char="Ø"/>
            </a:pPr>
            <a:r>
              <a:rPr lang="en-US" sz="2200" dirty="0" smtClean="0"/>
              <a:t>	Parallel Systems</a:t>
            </a:r>
          </a:p>
          <a:p>
            <a:pPr>
              <a:spcBef>
                <a:spcPts val="0"/>
              </a:spcBef>
              <a:buFont typeface="Wingdings" pitchFamily="2" charset="2"/>
              <a:buChar char="Ø"/>
            </a:pPr>
            <a:r>
              <a:rPr lang="en-US" sz="2200" dirty="0" smtClean="0"/>
              <a:t>	Distributed Systems</a:t>
            </a:r>
          </a:p>
        </p:txBody>
      </p:sp>
      <p:sp>
        <p:nvSpPr>
          <p:cNvPr id="4" name="Date Placeholder 3"/>
          <p:cNvSpPr>
            <a:spLocks noGrp="1"/>
          </p:cNvSpPr>
          <p:nvPr>
            <p:ph type="dt" sz="half" idx="10"/>
          </p:nvPr>
        </p:nvSpPr>
        <p:spPr/>
        <p:txBody>
          <a:bodyPr/>
          <a:lstStyle/>
          <a:p>
            <a:fld id="{421100F6-0385-43FB-B6C1-8DBA98782A44}"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dirty="0" smtClean="0"/>
              <a:t>Unit-1 Content</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r>
              <a:rPr lang="en-US" sz="2400" dirty="0" smtClean="0">
                <a:latin typeface="Times New Roman" pitchFamily="18" charset="0"/>
                <a:cs typeface="Times New Roman" pitchFamily="18" charset="0"/>
              </a:rPr>
              <a:t>A program that acts as an intermediary between a user of a computer and the computer hardware.</a:t>
            </a:r>
          </a:p>
          <a:p>
            <a:r>
              <a:rPr lang="en-US" sz="2400" dirty="0" smtClean="0">
                <a:latin typeface="Times New Roman" pitchFamily="18" charset="0"/>
                <a:cs typeface="Times New Roman" pitchFamily="18" charset="0"/>
              </a:rPr>
              <a:t>An operating system is a program that controls the execution of application programs and acts as an interface between the user of a computer and the computer hardware.</a:t>
            </a:r>
          </a:p>
          <a:p>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Operating system goals:</a:t>
            </a:r>
          </a:p>
          <a:p>
            <a:pPr lvl="1">
              <a:buFont typeface="Wingdings" pitchFamily="2" charset="2"/>
              <a:buChar char="Ø"/>
            </a:pPr>
            <a:r>
              <a:rPr lang="en-US" sz="2400" dirty="0" smtClean="0">
                <a:latin typeface="Times New Roman" pitchFamily="18" charset="0"/>
                <a:cs typeface="Times New Roman" pitchFamily="18" charset="0"/>
              </a:rPr>
              <a:t>Execute user programs and make solving user problems easier.</a:t>
            </a:r>
          </a:p>
          <a:p>
            <a:pPr lvl="1">
              <a:buFont typeface="Wingdings" pitchFamily="2" charset="2"/>
              <a:buChar char="Ø"/>
            </a:pPr>
            <a:r>
              <a:rPr lang="en-US" sz="2400" dirty="0" smtClean="0">
                <a:latin typeface="Times New Roman" pitchFamily="18" charset="0"/>
                <a:cs typeface="Times New Roman" pitchFamily="18" charset="0"/>
              </a:rPr>
              <a:t>Make the computer system convenient to use.</a:t>
            </a:r>
          </a:p>
          <a:p>
            <a:pPr lvl="1">
              <a:buFont typeface="Wingdings" pitchFamily="2" charset="2"/>
              <a:buChar char="Ø"/>
            </a:pPr>
            <a:r>
              <a:rPr lang="en-US" sz="2400" dirty="0" smtClean="0">
                <a:latin typeface="Times New Roman" pitchFamily="18" charset="0"/>
                <a:cs typeface="Times New Roman" pitchFamily="18" charset="0"/>
              </a:rPr>
              <a:t>Use the computer hardware in an efficient manner.</a:t>
            </a:r>
          </a:p>
        </p:txBody>
      </p:sp>
      <p:sp>
        <p:nvSpPr>
          <p:cNvPr id="4" name="Date Placeholder 3"/>
          <p:cNvSpPr>
            <a:spLocks noGrp="1"/>
          </p:cNvSpPr>
          <p:nvPr>
            <p:ph type="dt" sz="half" idx="10"/>
          </p:nvPr>
        </p:nvSpPr>
        <p:spPr/>
        <p:txBody>
          <a:bodyPr/>
          <a:lstStyle/>
          <a:p>
            <a:fld id="{7F50403D-448F-473D-96D1-2846EA15581E}"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Introduction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15A118B-58C5-4970-9F3B-944A08A2AD09}"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Introduction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pic>
        <p:nvPicPr>
          <p:cNvPr id="121858" name="Picture 2" descr="C:\Users\USER\Desktop\conceptual_view.jpg"/>
          <p:cNvPicPr>
            <a:picLocks noGrp="1" noChangeAspect="1" noChangeArrowheads="1"/>
          </p:cNvPicPr>
          <p:nvPr>
            <p:ph idx="1"/>
          </p:nvPr>
        </p:nvPicPr>
        <p:blipFill>
          <a:blip r:embed="rId3"/>
          <a:srcRect/>
          <a:stretch>
            <a:fillRect/>
          </a:stretch>
        </p:blipFill>
        <p:spPr bwMode="auto">
          <a:xfrm>
            <a:off x="2411386" y="1071546"/>
            <a:ext cx="6715171" cy="5143536"/>
          </a:xfrm>
          <a:prstGeom prst="rect">
            <a:avLst/>
          </a:prstGeom>
          <a:noFill/>
        </p:spPr>
      </p:pic>
    </p:spTree>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lnSpcReduction="10000"/>
          </a:bodyPr>
          <a:lstStyle/>
          <a:p>
            <a:pPr algn="just" fontAlgn="base"/>
            <a:r>
              <a:rPr lang="en-US" sz="2400" b="1" dirty="0" smtClean="0">
                <a:latin typeface="Times New Roman" pitchFamily="18" charset="0"/>
                <a:cs typeface="Times New Roman" pitchFamily="18" charset="0"/>
              </a:rPr>
              <a:t>Convenience</a:t>
            </a:r>
            <a:r>
              <a:rPr lang="en-US" sz="2400" dirty="0" smtClean="0">
                <a:latin typeface="Times New Roman" pitchFamily="18" charset="0"/>
                <a:cs typeface="Times New Roman" pitchFamily="18" charset="0"/>
              </a:rPr>
              <a:t> – An operating system improves the use of a machine. Operating systems enable users to get started on the things they wish to complete quickly without having to cope with the stress of first configuring the system.</a:t>
            </a:r>
          </a:p>
          <a:p>
            <a:pPr algn="just" fontAlgn="base"/>
            <a:r>
              <a:rPr lang="en-US" sz="2400" b="1" dirty="0" smtClean="0">
                <a:latin typeface="Times New Roman" pitchFamily="18" charset="0"/>
                <a:cs typeface="Times New Roman" pitchFamily="18" charset="0"/>
              </a:rPr>
              <a:t>Efficiency</a:t>
            </a:r>
            <a:r>
              <a:rPr lang="en-US" sz="2400" dirty="0" smtClean="0">
                <a:latin typeface="Times New Roman" pitchFamily="18" charset="0"/>
                <a:cs typeface="Times New Roman" pitchFamily="18" charset="0"/>
              </a:rPr>
              <a:t> – An operating system enables the efficient use of resources. This is due to less time spent configuring the system.</a:t>
            </a:r>
          </a:p>
          <a:p>
            <a:pPr algn="just" fontAlgn="base"/>
            <a:r>
              <a:rPr lang="en-US" sz="2400" b="1" dirty="0" smtClean="0">
                <a:latin typeface="Times New Roman" pitchFamily="18" charset="0"/>
                <a:cs typeface="Times New Roman" pitchFamily="18" charset="0"/>
              </a:rPr>
              <a:t>Ability to evolve</a:t>
            </a:r>
            <a:r>
              <a:rPr lang="en-US" sz="2400" dirty="0" smtClean="0">
                <a:latin typeface="Times New Roman" pitchFamily="18" charset="0"/>
                <a:cs typeface="Times New Roman" pitchFamily="18" charset="0"/>
              </a:rPr>
              <a:t> – An operating system should be designed in such a way that it allows for the effective development, testing, and introduction of new features without interfering with service.</a:t>
            </a:r>
          </a:p>
          <a:p>
            <a:pPr algn="just" fontAlgn="base"/>
            <a:r>
              <a:rPr lang="en-US" sz="2400" b="1" dirty="0" smtClean="0">
                <a:latin typeface="Times New Roman" pitchFamily="18" charset="0"/>
                <a:cs typeface="Times New Roman" pitchFamily="18" charset="0"/>
              </a:rPr>
              <a:t>Throughput:</a:t>
            </a:r>
            <a:r>
              <a:rPr lang="en-US" sz="2400" dirty="0" smtClean="0">
                <a:latin typeface="Times New Roman" pitchFamily="18" charset="0"/>
                <a:cs typeface="Times New Roman" pitchFamily="18" charset="0"/>
              </a:rPr>
              <a:t> An OS should be constructed so that it can give maximum </a:t>
            </a:r>
            <a:r>
              <a:rPr lang="en-US" sz="2400" b="1" dirty="0" smtClean="0">
                <a:latin typeface="Times New Roman" pitchFamily="18" charset="0"/>
                <a:cs typeface="Times New Roman" pitchFamily="18" charset="0"/>
              </a:rPr>
              <a:t>throughput</a:t>
            </a:r>
            <a:r>
              <a:rPr lang="en-US" sz="2400" dirty="0" smtClean="0">
                <a:latin typeface="Times New Roman" pitchFamily="18" charset="0"/>
                <a:cs typeface="Times New Roman" pitchFamily="18" charset="0"/>
              </a:rPr>
              <a:t>(Number of tasks per unit time).</a:t>
            </a:r>
          </a:p>
          <a:p>
            <a:pPr algn="just" fontAlgn="base"/>
            <a:r>
              <a:rPr lang="en-US" sz="2400" b="1" dirty="0" smtClean="0">
                <a:latin typeface="Times New Roman" pitchFamily="18" charset="0"/>
                <a:cs typeface="Times New Roman" pitchFamily="18" charset="0"/>
              </a:rPr>
              <a:t>Management of system resources</a:t>
            </a:r>
            <a:r>
              <a:rPr lang="en-US" sz="2400" dirty="0" smtClean="0">
                <a:latin typeface="Times New Roman" pitchFamily="18" charset="0"/>
                <a:cs typeface="Times New Roman" pitchFamily="18" charset="0"/>
              </a:rPr>
              <a:t> – It guarantees that resources are shared fairly among various processes and users.</a:t>
            </a:r>
          </a:p>
          <a:p>
            <a:pPr fontAlgn="base"/>
            <a:endParaRPr lang="en-US" sz="2600" dirty="0" smtClean="0"/>
          </a:p>
          <a:p>
            <a:endParaRPr lang="en-US" sz="2400" dirty="0" smtClean="0"/>
          </a:p>
        </p:txBody>
      </p:sp>
      <p:sp>
        <p:nvSpPr>
          <p:cNvPr id="4" name="Date Placeholder 3"/>
          <p:cNvSpPr>
            <a:spLocks noGrp="1"/>
          </p:cNvSpPr>
          <p:nvPr>
            <p:ph type="dt" sz="half" idx="10"/>
          </p:nvPr>
        </p:nvSpPr>
        <p:spPr/>
        <p:txBody>
          <a:bodyPr/>
          <a:lstStyle/>
          <a:p>
            <a:fld id="{7AB76A74-9586-494D-B0B2-20294F6BB210}"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Objectives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Content Placeholder 8"/>
          <p:cNvPicPr>
            <a:picLocks noGrp="1" noChangeAspect="1"/>
          </p:cNvPicPr>
          <p:nvPr>
            <p:ph idx="1"/>
          </p:nvPr>
        </p:nvPicPr>
        <p:blipFill>
          <a:blip r:embed="rId2"/>
          <a:srcRect/>
          <a:stretch>
            <a:fillRect/>
          </a:stretch>
        </p:blipFill>
        <p:spPr/>
      </p:pic>
      <p:sp>
        <p:nvSpPr>
          <p:cNvPr id="4" name="Date Placeholder 3"/>
          <p:cNvSpPr>
            <a:spLocks noGrp="1"/>
          </p:cNvSpPr>
          <p:nvPr>
            <p:ph type="dt" sz="quarter" idx="10"/>
          </p:nvPr>
        </p:nvSpPr>
        <p:spPr/>
        <p:txBody>
          <a:bodyPr/>
          <a:lstStyle/>
          <a:p>
            <a:pPr>
              <a:defRPr/>
            </a:pPr>
            <a:fld id="{2ED27D34-BFEE-4C1F-A0AE-6009B3F632E0}" type="datetime1">
              <a:rPr lang="en-US" smtClean="0"/>
              <a:pPr>
                <a:defRPr/>
              </a:pPr>
              <a:t>3/3/2022</a:t>
            </a:fld>
            <a:endParaRPr lang="en-US" dirty="0"/>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18489F6E-009F-4481-9318-50784B4F5F86}" type="slidenum">
              <a:rPr lang="en-US"/>
              <a:pPr>
                <a:defRPr/>
              </a:pPr>
              <a:t>2</a:t>
            </a:fld>
            <a:endParaRPr lang="en-US"/>
          </a:p>
        </p:txBody>
      </p:sp>
      <p:pic>
        <p:nvPicPr>
          <p:cNvPr id="3079" name="Picture 2" descr="C:\Users\admin\Desktop\LOGONIET.png"/>
          <p:cNvPicPr>
            <a:picLocks noChangeAspect="1" noChangeArrowheads="1"/>
          </p:cNvPicPr>
          <p:nvPr/>
        </p:nvPicPr>
        <p:blipFill>
          <a:blip r:embed="rId3"/>
          <a:srcRect/>
          <a:stretch>
            <a:fillRect/>
          </a:stretch>
        </p:blipFill>
        <p:spPr bwMode="auto">
          <a:xfrm>
            <a:off x="2" y="4"/>
            <a:ext cx="1914397" cy="847725"/>
          </a:xfrm>
          <a:prstGeom prst="rect">
            <a:avLst/>
          </a:prstGeom>
          <a:noFill/>
          <a:ln w="9525">
            <a:noFill/>
            <a:miter lim="800000"/>
            <a:headEnd/>
            <a:tailEnd/>
          </a:ln>
        </p:spPr>
      </p:pic>
      <p:sp>
        <p:nvSpPr>
          <p:cNvPr id="12" name="Title 1"/>
          <p:cNvSpPr>
            <a:spLocks noGrp="1"/>
          </p:cNvSpPr>
          <p:nvPr>
            <p:ph type="title"/>
          </p:nvPr>
        </p:nvSpPr>
        <p:spPr>
          <a:xfrm>
            <a:off x="2010121" y="1"/>
            <a:ext cx="10242206" cy="857232"/>
          </a:xfrm>
          <a:solidFill>
            <a:srgbClr val="00B0F0"/>
          </a:solidFill>
        </p:spPr>
        <p:style>
          <a:lnRef idx="1">
            <a:schemeClr val="accent5"/>
          </a:lnRef>
          <a:fillRef idx="2">
            <a:schemeClr val="accent5"/>
          </a:fillRef>
          <a:effectRef idx="1">
            <a:schemeClr val="accent5"/>
          </a:effectRef>
          <a:fontRef idx="minor">
            <a:schemeClr val="dk1"/>
          </a:fontRef>
        </p:style>
        <p:txBody>
          <a:bodyPr>
            <a:noAutofit/>
          </a:bodyPr>
          <a:lstStyle/>
          <a:p>
            <a:r>
              <a:rPr lang="en-US" sz="3300" dirty="0" err="1"/>
              <a:t>Noida</a:t>
            </a:r>
            <a:r>
              <a:rPr lang="en-US" sz="3300" dirty="0"/>
              <a:t> Institute of Engineering and Technology, Greater </a:t>
            </a:r>
            <a:r>
              <a:rPr lang="en-US" sz="3300" dirty="0" err="1"/>
              <a:t>Noida</a:t>
            </a:r>
            <a:endParaRPr lang="en-US" sz="3300" dirty="0"/>
          </a:p>
        </p:txBody>
      </p:sp>
      <p:sp>
        <p:nvSpPr>
          <p:cNvPr id="13" name="Rectangle 12"/>
          <p:cNvSpPr/>
          <p:nvPr/>
        </p:nvSpPr>
        <p:spPr>
          <a:xfrm>
            <a:off x="411122" y="2928934"/>
            <a:ext cx="11215766" cy="214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4"/>
            <a:ext cx="11027093" cy="5643602"/>
          </a:xfrm>
        </p:spPr>
        <p:txBody>
          <a:bodyPr>
            <a:normAutofit fontScale="25000" lnSpcReduction="20000"/>
          </a:bodyPr>
          <a:lstStyle/>
          <a:p>
            <a:pPr>
              <a:buNone/>
            </a:pPr>
            <a:r>
              <a:rPr lang="en-US" sz="8000" dirty="0" smtClean="0">
                <a:latin typeface="Times New Roman" pitchFamily="18" charset="0"/>
                <a:cs typeface="Times New Roman" pitchFamily="18" charset="0"/>
              </a:rPr>
              <a:t>1. Interface between the user and the computer</a:t>
            </a:r>
          </a:p>
          <a:p>
            <a:pPr algn="just">
              <a:buNone/>
            </a:pPr>
            <a:r>
              <a:rPr lang="en-US" sz="8000" dirty="0" smtClean="0">
                <a:latin typeface="Times New Roman" pitchFamily="18" charset="0"/>
                <a:cs typeface="Times New Roman" pitchFamily="18" charset="0"/>
              </a:rPr>
              <a:t>        An OS provides a very easy way to interact with the computer. It provides different features and GUI so that we can easily work on a computer. We have to interact just by clicking the mouse or through the keyboard. Thus, we can say that an OS makes working very easy and efficient.</a:t>
            </a:r>
          </a:p>
          <a:p>
            <a:pPr algn="just">
              <a:buNone/>
            </a:pPr>
            <a:endParaRPr lang="en-US" sz="8000" dirty="0" smtClean="0">
              <a:latin typeface="Times New Roman" pitchFamily="18" charset="0"/>
              <a:cs typeface="Times New Roman" pitchFamily="18" charset="0"/>
            </a:endParaRPr>
          </a:p>
          <a:p>
            <a:pPr algn="just">
              <a:buNone/>
            </a:pPr>
            <a:r>
              <a:rPr lang="en-US" sz="8000" dirty="0" smtClean="0">
                <a:latin typeface="Times New Roman" pitchFamily="18" charset="0"/>
                <a:cs typeface="Times New Roman" pitchFamily="18" charset="0"/>
              </a:rPr>
              <a:t>2. Booting</a:t>
            </a:r>
          </a:p>
          <a:p>
            <a:pPr algn="just">
              <a:buNone/>
            </a:pPr>
            <a:r>
              <a:rPr lang="en-US" sz="8000" b="1" dirty="0" smtClean="0">
                <a:latin typeface="Times New Roman" pitchFamily="18" charset="0"/>
                <a:cs typeface="Times New Roman" pitchFamily="18" charset="0"/>
              </a:rPr>
              <a:t>         Booting</a:t>
            </a:r>
            <a:r>
              <a:rPr lang="en-US" sz="8000" dirty="0" smtClean="0">
                <a:latin typeface="Times New Roman" pitchFamily="18" charset="0"/>
                <a:cs typeface="Times New Roman" pitchFamily="18" charset="0"/>
              </a:rPr>
              <a:t> is basically the process of starting the computer. When the CPU is first switched ON it has nothing inside the memory. So, to start the computer, we load the </a:t>
            </a:r>
            <a:r>
              <a:rPr lang="en-US" sz="8000" b="1" dirty="0" smtClean="0">
                <a:latin typeface="Times New Roman" pitchFamily="18" charset="0"/>
                <a:cs typeface="Times New Roman" pitchFamily="18" charset="0"/>
              </a:rPr>
              <a:t>operating system</a:t>
            </a:r>
            <a:r>
              <a:rPr lang="en-US" sz="8000" dirty="0" smtClean="0">
                <a:latin typeface="Times New Roman" pitchFamily="18" charset="0"/>
                <a:cs typeface="Times New Roman" pitchFamily="18" charset="0"/>
              </a:rPr>
              <a:t> into the main memory. Therefore, loading the OS to the main memory to start the computer is booting. Hence, the OS helps to start the computer when the power is switched ON.</a:t>
            </a:r>
          </a:p>
          <a:p>
            <a:pPr algn="just">
              <a:buNone/>
            </a:pPr>
            <a:endParaRPr lang="en-US" sz="8000" dirty="0" smtClean="0">
              <a:latin typeface="Times New Roman" pitchFamily="18" charset="0"/>
              <a:cs typeface="Times New Roman" pitchFamily="18" charset="0"/>
            </a:endParaRPr>
          </a:p>
          <a:p>
            <a:pPr algn="just">
              <a:buNone/>
            </a:pPr>
            <a:r>
              <a:rPr lang="en-US" sz="8000" dirty="0" smtClean="0">
                <a:latin typeface="Times New Roman" pitchFamily="18" charset="0"/>
                <a:cs typeface="Times New Roman" pitchFamily="18" charset="0"/>
              </a:rPr>
              <a:t>3. Managing the input/output devices</a:t>
            </a:r>
          </a:p>
          <a:p>
            <a:pPr algn="just">
              <a:buNone/>
            </a:pPr>
            <a:r>
              <a:rPr lang="en-US" sz="8000" dirty="0" smtClean="0">
                <a:latin typeface="Times New Roman" pitchFamily="18" charset="0"/>
                <a:cs typeface="Times New Roman" pitchFamily="18" charset="0"/>
              </a:rPr>
              <a:t>        The OS helps to operate the different input/output devices. The OS decides which program or process can use which device. Moreover, it decides the time for usage. In addition to this, it controls the allocation and de allocation of devices.</a:t>
            </a:r>
          </a:p>
          <a:p>
            <a:pPr algn="just">
              <a:buNone/>
            </a:pPr>
            <a:endParaRPr lang="en-US" sz="8000" dirty="0" smtClean="0">
              <a:latin typeface="Times New Roman" pitchFamily="18" charset="0"/>
              <a:cs typeface="Times New Roman" pitchFamily="18" charset="0"/>
            </a:endParaRPr>
          </a:p>
          <a:p>
            <a:pPr algn="just">
              <a:buNone/>
            </a:pPr>
            <a:r>
              <a:rPr lang="en-US" sz="8000" dirty="0" smtClean="0">
                <a:latin typeface="Times New Roman" pitchFamily="18" charset="0"/>
                <a:cs typeface="Times New Roman" pitchFamily="18" charset="0"/>
              </a:rPr>
              <a:t>4. Multitasking</a:t>
            </a:r>
          </a:p>
          <a:p>
            <a:pPr algn="just">
              <a:buNone/>
            </a:pPr>
            <a:r>
              <a:rPr lang="en-US" sz="8000" dirty="0" smtClean="0">
                <a:latin typeface="Times New Roman" pitchFamily="18" charset="0"/>
                <a:cs typeface="Times New Roman" pitchFamily="18" charset="0"/>
              </a:rPr>
              <a:t>        The OS helps to run more than one application at a time on the computer. It plays an important role while multitasking. Since it manages memory and other devices during multitasking. Therefore, it provides smooth multitasking on the system.</a:t>
            </a:r>
          </a:p>
          <a:p>
            <a:pPr algn="just">
              <a:buNone/>
            </a:pPr>
            <a:endParaRPr lang="en-US" sz="8000" dirty="0" smtClean="0">
              <a:latin typeface="Times New Roman" pitchFamily="18" charset="0"/>
              <a:cs typeface="Times New Roman" pitchFamily="18" charset="0"/>
            </a:endParaRPr>
          </a:p>
          <a:p>
            <a:pPr algn="just">
              <a:buNone/>
            </a:pPr>
            <a:r>
              <a:rPr lang="en-US" sz="5500" dirty="0" smtClean="0">
                <a:latin typeface="Times New Roman" pitchFamily="18" charset="0"/>
                <a:cs typeface="Times New Roman" pitchFamily="18" charset="0"/>
              </a:rPr>
              <a:t>   </a:t>
            </a:r>
          </a:p>
          <a:p>
            <a:pPr fontAlgn="base"/>
            <a:endParaRPr lang="en-US" sz="2600" dirty="0" smtClean="0"/>
          </a:p>
          <a:p>
            <a:endParaRPr lang="en-US" sz="2400" dirty="0" smtClean="0"/>
          </a:p>
        </p:txBody>
      </p:sp>
      <p:sp>
        <p:nvSpPr>
          <p:cNvPr id="4" name="Date Placeholder 3"/>
          <p:cNvSpPr>
            <a:spLocks noGrp="1"/>
          </p:cNvSpPr>
          <p:nvPr>
            <p:ph type="dt" sz="half" idx="10"/>
          </p:nvPr>
        </p:nvSpPr>
        <p:spPr/>
        <p:txBody>
          <a:bodyPr/>
          <a:lstStyle/>
          <a:p>
            <a:fld id="{D3ED83A3-5D14-4736-AC9E-B201F6E3F2C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Need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027093" cy="4883172"/>
          </a:xfrm>
        </p:spPr>
        <p:txBody>
          <a:bodyPr>
            <a:normAutofit fontScale="62500" lnSpcReduction="20000"/>
          </a:bodyPr>
          <a:lstStyle/>
          <a:p>
            <a:pPr algn="just">
              <a:buNone/>
            </a:pPr>
            <a:r>
              <a:rPr lang="en-US" sz="3600" dirty="0" smtClean="0">
                <a:latin typeface="Times New Roman" pitchFamily="18" charset="0"/>
                <a:cs typeface="Times New Roman" pitchFamily="18" charset="0"/>
              </a:rPr>
              <a:t>5. Platform for other application software</a:t>
            </a:r>
          </a:p>
          <a:p>
            <a:pPr algn="just">
              <a:buNone/>
            </a:pPr>
            <a:r>
              <a:rPr lang="en-US" sz="3600" dirty="0" smtClean="0">
                <a:latin typeface="Times New Roman" pitchFamily="18" charset="0"/>
                <a:cs typeface="Times New Roman" pitchFamily="18" charset="0"/>
              </a:rPr>
              <a:t>      Users require different application programs to perform specific tasks on the system. The OS manages and controls these applications so that they can work efficiently. In other words, it acts as an interface between the user and the applications.</a:t>
            </a:r>
          </a:p>
          <a:p>
            <a:pPr algn="just">
              <a:buNone/>
            </a:pPr>
            <a:r>
              <a:rPr lang="en-US" sz="3600" dirty="0" smtClean="0">
                <a:latin typeface="Times New Roman" pitchFamily="18" charset="0"/>
                <a:cs typeface="Times New Roman" pitchFamily="18" charset="0"/>
              </a:rPr>
              <a:t>   Some other uses/need for operating system are:</a:t>
            </a:r>
          </a:p>
          <a:p>
            <a:pPr>
              <a:buNone/>
            </a:pPr>
            <a:r>
              <a:rPr lang="en-US" sz="3600" dirty="0" smtClean="0">
                <a:latin typeface="Times New Roman" pitchFamily="18" charset="0"/>
                <a:cs typeface="Times New Roman" pitchFamily="18" charset="0"/>
              </a:rPr>
              <a:t>6. Manages the memory</a:t>
            </a:r>
          </a:p>
          <a:p>
            <a:pPr>
              <a:buNone/>
            </a:pPr>
            <a:r>
              <a:rPr lang="en-US" sz="3600" dirty="0" smtClean="0">
                <a:latin typeface="Times New Roman" pitchFamily="18" charset="0"/>
                <a:cs typeface="Times New Roman" pitchFamily="18" charset="0"/>
              </a:rPr>
              <a:t>      It helps in managing the main memory of the computer. Moreover, It allocates and de allocates memory to all the applications/tasks.</a:t>
            </a:r>
          </a:p>
          <a:p>
            <a:pPr>
              <a:buNone/>
            </a:pPr>
            <a:r>
              <a:rPr lang="en-US" sz="3600" dirty="0" smtClean="0">
                <a:latin typeface="Times New Roman" pitchFamily="18" charset="0"/>
                <a:cs typeface="Times New Roman" pitchFamily="18" charset="0"/>
              </a:rPr>
              <a:t>7. Manages the system files</a:t>
            </a:r>
          </a:p>
          <a:p>
            <a:pPr>
              <a:buNone/>
            </a:pPr>
            <a:r>
              <a:rPr lang="en-US" sz="3600" dirty="0" smtClean="0">
                <a:latin typeface="Times New Roman" pitchFamily="18" charset="0"/>
                <a:cs typeface="Times New Roman" pitchFamily="18" charset="0"/>
              </a:rPr>
              <a:t>      It helps to manage files on the system. As we know, all the data on the system is in the form of files. It makes interaction with the files easy.</a:t>
            </a:r>
          </a:p>
          <a:p>
            <a:pPr>
              <a:buNone/>
            </a:pPr>
            <a:r>
              <a:rPr lang="en-US" sz="3600" dirty="0" smtClean="0">
                <a:latin typeface="Times New Roman" pitchFamily="18" charset="0"/>
                <a:cs typeface="Times New Roman" pitchFamily="18" charset="0"/>
              </a:rPr>
              <a:t>8. Provides Security</a:t>
            </a:r>
          </a:p>
          <a:p>
            <a:pPr>
              <a:buNone/>
            </a:pPr>
            <a:r>
              <a:rPr lang="en-US" sz="3600" dirty="0" smtClean="0">
                <a:latin typeface="Times New Roman" pitchFamily="18" charset="0"/>
                <a:cs typeface="Times New Roman" pitchFamily="18" charset="0"/>
              </a:rPr>
              <a:t>      It keeps the system and applications safe through authorization. Thus, the OS provides security to the system.</a:t>
            </a:r>
          </a:p>
          <a:p>
            <a:pPr fontAlgn="base"/>
            <a:endParaRPr lang="en-US" sz="2600" dirty="0" smtClean="0"/>
          </a:p>
          <a:p>
            <a:endParaRPr lang="en-US" sz="2400" dirty="0" smtClean="0"/>
          </a:p>
        </p:txBody>
      </p:sp>
      <p:sp>
        <p:nvSpPr>
          <p:cNvPr id="4" name="Date Placeholder 3"/>
          <p:cNvSpPr>
            <a:spLocks noGrp="1"/>
          </p:cNvSpPr>
          <p:nvPr>
            <p:ph type="dt" sz="half" idx="10"/>
          </p:nvPr>
        </p:nvSpPr>
        <p:spPr/>
        <p:txBody>
          <a:bodyPr/>
          <a:lstStyle/>
          <a:p>
            <a:fld id="{AE4C8C5A-5746-456A-88AE-CD696039235C}"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Need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785795"/>
            <a:ext cx="11269357" cy="5643602"/>
          </a:xfrm>
        </p:spPr>
        <p:txBody>
          <a:bodyPr>
            <a:noAutofit/>
          </a:bodyPr>
          <a:lstStyle/>
          <a:p>
            <a:pPr algn="just"/>
            <a:r>
              <a:rPr lang="en-US" sz="2000" b="1" dirty="0" smtClean="0">
                <a:latin typeface="Times New Roman" pitchFamily="18" charset="0"/>
                <a:cs typeface="Times New Roman" pitchFamily="18" charset="0"/>
              </a:rPr>
              <a:t>Security – </a:t>
            </a:r>
            <a:r>
              <a:rPr lang="en-US" sz="2000" dirty="0" smtClean="0">
                <a:latin typeface="Times New Roman" pitchFamily="18" charset="0"/>
                <a:cs typeface="Times New Roman" pitchFamily="18" charset="0"/>
              </a:rPr>
              <a:t>For security, modern operating systems employ a firewall. A firewall is a type of security system that monitors all computer activity and blocks it if it detects a threat.</a:t>
            </a:r>
          </a:p>
          <a:p>
            <a:pPr algn="just"/>
            <a:r>
              <a:rPr lang="en-US" sz="2000" b="1" dirty="0" smtClean="0">
                <a:latin typeface="Times New Roman" pitchFamily="18" charset="0"/>
                <a:cs typeface="Times New Roman" pitchFamily="18" charset="0"/>
              </a:rPr>
              <a:t>Job Accounting –</a:t>
            </a:r>
            <a:r>
              <a:rPr lang="en-US" sz="2000" dirty="0" smtClean="0">
                <a:latin typeface="Times New Roman" pitchFamily="18" charset="0"/>
                <a:cs typeface="Times New Roman" pitchFamily="18" charset="0"/>
              </a:rPr>
              <a:t> As the operating system keeps track of all the functions of a computer system. Hence, it makes a record of all the activities taking place on the system. It has an account of all the information about the memory, resources, errors, etc. Therefore, this information can be used as and when required.</a:t>
            </a:r>
          </a:p>
          <a:p>
            <a:pPr algn="just"/>
            <a:r>
              <a:rPr lang="en-US" sz="2000" b="1" dirty="0" smtClean="0">
                <a:latin typeface="Times New Roman" pitchFamily="18" charset="0"/>
                <a:cs typeface="Times New Roman" pitchFamily="18" charset="0"/>
              </a:rPr>
              <a:t>Control over system performance – </a:t>
            </a:r>
            <a:r>
              <a:rPr lang="en-US" sz="2000" dirty="0" smtClean="0">
                <a:latin typeface="Times New Roman" pitchFamily="18" charset="0"/>
                <a:cs typeface="Times New Roman" pitchFamily="18" charset="0"/>
              </a:rPr>
              <a:t>The operating system will collect consumption statistics for various resources and monitor performance indicators such as reaction time, which is the time between requesting a service and receiving a response from the system.</a:t>
            </a:r>
          </a:p>
          <a:p>
            <a:pPr algn="just"/>
            <a:r>
              <a:rPr lang="en-US" sz="2000" b="1" dirty="0" smtClean="0">
                <a:latin typeface="Times New Roman" pitchFamily="18" charset="0"/>
                <a:cs typeface="Times New Roman" pitchFamily="18" charset="0"/>
              </a:rPr>
              <a:t>Error detecting aids – </a:t>
            </a:r>
            <a:r>
              <a:rPr lang="en-US" sz="2000" dirty="0" smtClean="0">
                <a:latin typeface="Times New Roman" pitchFamily="18" charset="0"/>
                <a:cs typeface="Times New Roman" pitchFamily="18" charset="0"/>
              </a:rPr>
              <a:t>While a computer system is running, a variety of errors might occur. Error detection guarantees that data is delivered reliably across susceptible networks. The operating system continuously monitors the system to locate or recognize problems and protects the system from them.</a:t>
            </a:r>
          </a:p>
          <a:p>
            <a:pPr algn="just"/>
            <a:r>
              <a:rPr lang="en-US" sz="2000" b="1" dirty="0" smtClean="0">
                <a:latin typeface="Times New Roman" pitchFamily="18" charset="0"/>
                <a:cs typeface="Times New Roman" pitchFamily="18" charset="0"/>
              </a:rPr>
              <a:t>Coordination between other software and users – </a:t>
            </a:r>
            <a:r>
              <a:rPr lang="en-US" sz="2000" dirty="0" smtClean="0">
                <a:latin typeface="Times New Roman" pitchFamily="18" charset="0"/>
                <a:cs typeface="Times New Roman" pitchFamily="18" charset="0"/>
              </a:rPr>
              <a:t>The operating system (OS) allows hardware components to be coordinated and directs and allocates assemblers, interpreters, compilers, and other software to different users of the computer system.</a:t>
            </a:r>
          </a:p>
          <a:p>
            <a:pPr algn="just"/>
            <a:r>
              <a:rPr lang="en-US" sz="2000" b="1" dirty="0" smtClean="0">
                <a:latin typeface="Times New Roman" pitchFamily="18" charset="0"/>
                <a:cs typeface="Times New Roman" pitchFamily="18" charset="0"/>
              </a:rPr>
              <a:t>Booting process – </a:t>
            </a:r>
            <a:r>
              <a:rPr lang="en-US" sz="2000" dirty="0" smtClean="0">
                <a:latin typeface="Times New Roman" pitchFamily="18" charset="0"/>
                <a:cs typeface="Times New Roman" pitchFamily="18" charset="0"/>
              </a:rPr>
              <a:t>The process of starting or restarting a computer is referred to as Booting. Cold booting occurs when a computer is totally turned off and then turned back on. Warm booting occurs when the computer is restarted. The operating system (OS) is in charge of booting the computer.</a:t>
            </a:r>
          </a:p>
          <a:p>
            <a:endParaRPr lang="en-US" sz="2000" dirty="0" smtClean="0"/>
          </a:p>
        </p:txBody>
      </p:sp>
      <p:sp>
        <p:nvSpPr>
          <p:cNvPr id="4" name="Date Placeholder 3"/>
          <p:cNvSpPr>
            <a:spLocks noGrp="1"/>
          </p:cNvSpPr>
          <p:nvPr>
            <p:ph type="dt" sz="half" idx="10"/>
          </p:nvPr>
        </p:nvSpPr>
        <p:spPr/>
        <p:txBody>
          <a:bodyPr/>
          <a:lstStyle/>
          <a:p>
            <a:fld id="{95C515DF-F31F-461A-A4D4-15623354B44F}"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Functions of Operating System</a:t>
            </a:r>
            <a:endParaRPr lang="en-US" sz="33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fontScale="70000" lnSpcReduction="20000"/>
          </a:bodyPr>
          <a:lstStyle/>
          <a:p>
            <a:pPr fontAlgn="base">
              <a:buNone/>
            </a:pPr>
            <a:endParaRPr lang="en-US" sz="2600" dirty="0" smtClean="0"/>
          </a:p>
          <a:p>
            <a:pPr algn="just" fontAlgn="base"/>
            <a:r>
              <a:rPr lang="en-US" sz="2800" b="1" dirty="0" smtClean="0">
                <a:latin typeface="Times New Roman" pitchFamily="18" charset="0"/>
                <a:cs typeface="Times New Roman" pitchFamily="18" charset="0"/>
              </a:rPr>
              <a:t>Memory Management</a:t>
            </a:r>
            <a:r>
              <a:rPr lang="en-US" sz="2800" dirty="0" smtClean="0">
                <a:latin typeface="Times New Roman" pitchFamily="18" charset="0"/>
                <a:cs typeface="Times New Roman" pitchFamily="18" charset="0"/>
              </a:rPr>
              <a:t> — It keeps tracks of primary memory  </a:t>
            </a:r>
            <a:r>
              <a:rPr lang="en-US" sz="2800" dirty="0" err="1" smtClean="0">
                <a:latin typeface="Times New Roman" pitchFamily="18" charset="0"/>
                <a:cs typeface="Times New Roman" pitchFamily="18" charset="0"/>
              </a:rPr>
              <a:t>i.e</a:t>
            </a:r>
            <a:r>
              <a:rPr lang="en-US" sz="2800" dirty="0" smtClean="0">
                <a:latin typeface="Times New Roman" pitchFamily="18" charset="0"/>
                <a:cs typeface="Times New Roman" pitchFamily="18" charset="0"/>
              </a:rPr>
              <a:t> what part of it are in use by whom, what part are not in use etc. Allocates the memory when the process or program request it.</a:t>
            </a:r>
          </a:p>
          <a:p>
            <a:pPr algn="just" fontAlgn="base"/>
            <a:r>
              <a:rPr lang="en-US" sz="2800" b="1" dirty="0" smtClean="0">
                <a:latin typeface="Times New Roman" pitchFamily="18" charset="0"/>
                <a:cs typeface="Times New Roman" pitchFamily="18" charset="0"/>
              </a:rPr>
              <a:t>Processor Management</a:t>
            </a:r>
            <a:r>
              <a:rPr lang="en-US" sz="2800" dirty="0" smtClean="0">
                <a:latin typeface="Times New Roman" pitchFamily="18" charset="0"/>
                <a:cs typeface="Times New Roman" pitchFamily="18" charset="0"/>
              </a:rPr>
              <a:t> — Allocate the processor(CPU) to a process. De allocate processor when processor is no longer required.</a:t>
            </a:r>
          </a:p>
          <a:p>
            <a:pPr algn="just" fontAlgn="base"/>
            <a:r>
              <a:rPr lang="en-US" sz="2800" b="1" dirty="0" smtClean="0">
                <a:latin typeface="Times New Roman" pitchFamily="18" charset="0"/>
                <a:cs typeface="Times New Roman" pitchFamily="18" charset="0"/>
              </a:rPr>
              <a:t>Device Management</a:t>
            </a:r>
            <a:r>
              <a:rPr lang="en-US" sz="2800" dirty="0" smtClean="0">
                <a:latin typeface="Times New Roman" pitchFamily="18" charset="0"/>
                <a:cs typeface="Times New Roman" pitchFamily="18" charset="0"/>
              </a:rPr>
              <a:t> — Keep tracks of all devices. This is also called I/O controller. Decides which process gets the device when and for how much time.</a:t>
            </a:r>
          </a:p>
          <a:p>
            <a:pPr algn="just" fontAlgn="base"/>
            <a:r>
              <a:rPr lang="en-US" sz="2800" b="1" dirty="0" smtClean="0">
                <a:latin typeface="Times New Roman" pitchFamily="18" charset="0"/>
                <a:cs typeface="Times New Roman" pitchFamily="18" charset="0"/>
              </a:rPr>
              <a:t>File Management</a:t>
            </a:r>
            <a:r>
              <a:rPr lang="en-US" sz="2800" dirty="0" smtClean="0">
                <a:latin typeface="Times New Roman" pitchFamily="18" charset="0"/>
                <a:cs typeface="Times New Roman" pitchFamily="18" charset="0"/>
              </a:rPr>
              <a:t> — Allocates the resources. De-allocates the resource. Decides who gets the resources.</a:t>
            </a:r>
          </a:p>
          <a:p>
            <a:pPr algn="just" fontAlgn="base"/>
            <a:r>
              <a:rPr lang="en-US" sz="2800" b="1" dirty="0" smtClean="0">
                <a:latin typeface="Times New Roman" pitchFamily="18" charset="0"/>
                <a:cs typeface="Times New Roman" pitchFamily="18" charset="0"/>
              </a:rPr>
              <a:t>Security</a:t>
            </a:r>
            <a:r>
              <a:rPr lang="en-US" sz="2800" dirty="0" smtClean="0">
                <a:latin typeface="Times New Roman" pitchFamily="18" charset="0"/>
                <a:cs typeface="Times New Roman" pitchFamily="18" charset="0"/>
              </a:rPr>
              <a:t> — By means of passwords &amp; similar other techniques, preventing unauthorized access to programs &amp; data.</a:t>
            </a:r>
          </a:p>
          <a:p>
            <a:pPr algn="just" fontAlgn="base"/>
            <a:r>
              <a:rPr lang="en-US" sz="2800" b="1" dirty="0" smtClean="0">
                <a:latin typeface="Times New Roman" pitchFamily="18" charset="0"/>
                <a:cs typeface="Times New Roman" pitchFamily="18" charset="0"/>
              </a:rPr>
              <a:t>Error-detecting aids</a:t>
            </a:r>
            <a:r>
              <a:rPr lang="en-US" sz="2800" dirty="0" smtClean="0">
                <a:latin typeface="Times New Roman" pitchFamily="18" charset="0"/>
                <a:cs typeface="Times New Roman" pitchFamily="18" charset="0"/>
              </a:rPr>
              <a:t> — Production of dumps, traces, error messages and other debugging and error-detecting methods.</a:t>
            </a:r>
          </a:p>
          <a:p>
            <a:pPr algn="just" fontAlgn="base"/>
            <a:r>
              <a:rPr lang="en-US" sz="2800" b="1" dirty="0" smtClean="0">
                <a:latin typeface="Times New Roman" pitchFamily="18" charset="0"/>
                <a:cs typeface="Times New Roman" pitchFamily="18" charset="0"/>
              </a:rPr>
              <a:t>Storage Management</a:t>
            </a:r>
          </a:p>
          <a:p>
            <a:endParaRPr lang="en-US" sz="2400" dirty="0" smtClean="0"/>
          </a:p>
        </p:txBody>
      </p:sp>
      <p:sp>
        <p:nvSpPr>
          <p:cNvPr id="4" name="Date Placeholder 3"/>
          <p:cNvSpPr>
            <a:spLocks noGrp="1"/>
          </p:cNvSpPr>
          <p:nvPr>
            <p:ph type="dt" sz="half" idx="10"/>
          </p:nvPr>
        </p:nvSpPr>
        <p:spPr/>
        <p:txBody>
          <a:bodyPr/>
          <a:lstStyle/>
          <a:p>
            <a:fld id="{2F0AB85C-FF9B-443C-A8FA-7FCA4221CFBE}"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Characteristics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a:buNone/>
            </a:pPr>
            <a:r>
              <a:rPr lang="en-US" sz="2000" b="1" dirty="0" smtClean="0">
                <a:latin typeface="Times New Roman" pitchFamily="18" charset="0"/>
                <a:cs typeface="Times New Roman" pitchFamily="18" charset="0"/>
              </a:rPr>
              <a:t>Memory Management:</a:t>
            </a: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It is the management of the main or primary memory. Whatever program is executed, it has to be present in the main memory.  Main memory is a quick storage area that may be accessed directly by the CPU. When the program execution is completed, the memory region is released and can be used by other programs. Therefore, there can be more than one program present at a time. Hence, it is required to manage the memory.</a:t>
            </a:r>
          </a:p>
          <a:p>
            <a:pPr algn="just">
              <a:buNone/>
            </a:pPr>
            <a:r>
              <a:rPr lang="en-US" sz="2000" dirty="0" smtClean="0">
                <a:latin typeface="Times New Roman" pitchFamily="18" charset="0"/>
                <a:cs typeface="Times New Roman" pitchFamily="18" charset="0"/>
              </a:rPr>
              <a:t>The operating system:</a:t>
            </a:r>
          </a:p>
          <a:p>
            <a:pPr algn="just"/>
            <a:r>
              <a:rPr lang="en-US" sz="2000" dirty="0" smtClean="0">
                <a:latin typeface="Times New Roman" pitchFamily="18" charset="0"/>
                <a:cs typeface="Times New Roman" pitchFamily="18" charset="0"/>
              </a:rPr>
              <a:t>Allocates and de allocates the memory.</a:t>
            </a:r>
          </a:p>
          <a:p>
            <a:pPr algn="just"/>
            <a:r>
              <a:rPr lang="en-US" sz="2000" dirty="0" smtClean="0">
                <a:latin typeface="Times New Roman" pitchFamily="18" charset="0"/>
                <a:cs typeface="Times New Roman" pitchFamily="18" charset="0"/>
              </a:rPr>
              <a:t>Keeps a record of which part of primary memory is used by whom and how much.</a:t>
            </a:r>
          </a:p>
          <a:p>
            <a:pPr algn="just"/>
            <a:r>
              <a:rPr lang="en-US" sz="2000" dirty="0" smtClean="0">
                <a:latin typeface="Times New Roman" pitchFamily="18" charset="0"/>
                <a:cs typeface="Times New Roman" pitchFamily="18" charset="0"/>
              </a:rPr>
              <a:t>Distributes the memory while multiprocessing.</a:t>
            </a:r>
          </a:p>
          <a:p>
            <a:pPr algn="just"/>
            <a:r>
              <a:rPr lang="en-US" sz="2000" dirty="0" smtClean="0">
                <a:latin typeface="Times New Roman" pitchFamily="18" charset="0"/>
                <a:cs typeface="Times New Roman" pitchFamily="18" charset="0"/>
              </a:rPr>
              <a:t>In multiprogramming, the operating system selects which processes acquire memory when and how much memory they get.</a:t>
            </a:r>
          </a:p>
          <a:p>
            <a:pPr algn="just" fontAlgn="base"/>
            <a:endParaRPr lang="en-US" sz="2800" dirty="0" smtClean="0">
              <a:latin typeface="Times New Roman" pitchFamily="18" charset="0"/>
              <a:cs typeface="Times New Roman" pitchFamily="18" charset="0"/>
            </a:endParaRPr>
          </a:p>
          <a:p>
            <a:endParaRPr lang="en-US" sz="2400" dirty="0" smtClean="0"/>
          </a:p>
        </p:txBody>
      </p:sp>
      <p:sp>
        <p:nvSpPr>
          <p:cNvPr id="4" name="Date Placeholder 3"/>
          <p:cNvSpPr>
            <a:spLocks noGrp="1"/>
          </p:cNvSpPr>
          <p:nvPr>
            <p:ph type="dt" sz="half" idx="10"/>
          </p:nvPr>
        </p:nvSpPr>
        <p:spPr/>
        <p:txBody>
          <a:bodyPr/>
          <a:lstStyle/>
          <a:p>
            <a:fld id="{FC2E330B-E440-4AF8-A337-9C7819C9B50D}" type="datetime1">
              <a:rPr lang="en-US" smtClean="0"/>
              <a:pPr/>
              <a:t>3/3/2022</a:t>
            </a:fld>
            <a:endParaRPr lang="en-US" dirty="0"/>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Characteristics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70000" lnSpcReduction="20000"/>
          </a:bodyPr>
          <a:lstStyle/>
          <a:p>
            <a:pPr fontAlgn="base">
              <a:buNone/>
            </a:pPr>
            <a:endParaRPr lang="en-US" sz="2600" dirty="0" smtClean="0"/>
          </a:p>
          <a:p>
            <a:pPr algn="just">
              <a:buNone/>
            </a:pPr>
            <a:r>
              <a:rPr lang="en-US" sz="2800" b="1" dirty="0" smtClean="0">
                <a:latin typeface="Times New Roman" pitchFamily="18" charset="0"/>
                <a:cs typeface="Times New Roman" pitchFamily="18" charset="0"/>
              </a:rPr>
              <a:t> Processor Management:</a:t>
            </a:r>
            <a:endParaRPr lang="en-US" sz="2800" dirty="0" smtClean="0">
              <a:latin typeface="Times New Roman" pitchFamily="18" charset="0"/>
              <a:cs typeface="Times New Roman" pitchFamily="18" charset="0"/>
            </a:endParaRPr>
          </a:p>
          <a:p>
            <a:pPr algn="just"/>
            <a:r>
              <a:rPr lang="en-US" sz="2800" dirty="0" smtClean="0">
                <a:latin typeface="Times New Roman" pitchFamily="18" charset="0"/>
                <a:cs typeface="Times New Roman" pitchFamily="18" charset="0"/>
              </a:rPr>
              <a:t> Every software that runs on a computer, whether in the background or in the frontend, is a process. Processor management is an execution unit in which a program operates. The operating system determines the status of the processor and processes, selects a job and its processor, allocates the processor to the process, and de-allocates the processor after the process is completed.</a:t>
            </a:r>
          </a:p>
          <a:p>
            <a:pPr algn="just"/>
            <a:r>
              <a:rPr lang="en-US" sz="2800" dirty="0" smtClean="0">
                <a:latin typeface="Times New Roman" pitchFamily="18" charset="0"/>
                <a:cs typeface="Times New Roman" pitchFamily="18" charset="0"/>
              </a:rPr>
              <a:t>When more than one process runs on the system, the OS decides how and when a process will use the CPU. Hence, the name is also </a:t>
            </a:r>
            <a:r>
              <a:rPr lang="en-US" sz="2800" b="1" dirty="0" smtClean="0">
                <a:latin typeface="Times New Roman" pitchFamily="18" charset="0"/>
                <a:cs typeface="Times New Roman" pitchFamily="18" charset="0"/>
              </a:rPr>
              <a:t>CPU Scheduling</a:t>
            </a:r>
            <a:r>
              <a:rPr lang="en-US" sz="2800" dirty="0" smtClean="0">
                <a:latin typeface="Times New Roman" pitchFamily="18" charset="0"/>
                <a:cs typeface="Times New Roman" pitchFamily="18" charset="0"/>
              </a:rPr>
              <a:t>. </a:t>
            </a:r>
          </a:p>
          <a:p>
            <a:pPr algn="just">
              <a:buNone/>
            </a:pPr>
            <a:r>
              <a:rPr lang="en-US" sz="2800" dirty="0" smtClean="0">
                <a:latin typeface="Times New Roman" pitchFamily="18" charset="0"/>
                <a:cs typeface="Times New Roman" pitchFamily="18" charset="0"/>
              </a:rPr>
              <a:t>The OS:</a:t>
            </a:r>
          </a:p>
          <a:p>
            <a:pPr algn="just"/>
            <a:r>
              <a:rPr lang="en-US" sz="2800" dirty="0" smtClean="0">
                <a:latin typeface="Times New Roman" pitchFamily="18" charset="0"/>
                <a:cs typeface="Times New Roman" pitchFamily="18" charset="0"/>
              </a:rPr>
              <a:t>Allocates and de allocates processor to the processes.</a:t>
            </a:r>
          </a:p>
          <a:p>
            <a:pPr algn="just"/>
            <a:r>
              <a:rPr lang="en-US" sz="2800" dirty="0" smtClean="0">
                <a:latin typeface="Times New Roman" pitchFamily="18" charset="0"/>
                <a:cs typeface="Times New Roman" pitchFamily="18" charset="0"/>
              </a:rPr>
              <a:t>Keeps record of CPU status.</a:t>
            </a:r>
          </a:p>
          <a:p>
            <a:pPr algn="just">
              <a:buNone/>
            </a:pPr>
            <a:r>
              <a:rPr lang="en-US" sz="2800" dirty="0" smtClean="0">
                <a:latin typeface="Times New Roman" pitchFamily="18" charset="0"/>
                <a:cs typeface="Times New Roman" pitchFamily="18" charset="0"/>
              </a:rPr>
              <a:t>Certain algorithms used for CPU scheduling are as follows:</a:t>
            </a:r>
          </a:p>
          <a:p>
            <a:pPr algn="just"/>
            <a:r>
              <a:rPr lang="en-US" sz="2800" dirty="0" smtClean="0">
                <a:latin typeface="Times New Roman" pitchFamily="18" charset="0"/>
                <a:cs typeface="Times New Roman" pitchFamily="18" charset="0"/>
              </a:rPr>
              <a:t>First Come First Serve (FCFS)</a:t>
            </a:r>
          </a:p>
          <a:p>
            <a:pPr algn="just"/>
            <a:r>
              <a:rPr lang="en-US" sz="2800" dirty="0" smtClean="0">
                <a:latin typeface="Times New Roman" pitchFamily="18" charset="0"/>
                <a:cs typeface="Times New Roman" pitchFamily="18" charset="0"/>
              </a:rPr>
              <a:t>Shortest Job First (SJF)</a:t>
            </a:r>
          </a:p>
          <a:p>
            <a:pPr algn="just"/>
            <a:r>
              <a:rPr lang="en-US" sz="2800" dirty="0" smtClean="0">
                <a:latin typeface="Times New Roman" pitchFamily="18" charset="0"/>
                <a:cs typeface="Times New Roman" pitchFamily="18" charset="0"/>
              </a:rPr>
              <a:t>Round-Robin Scheduling</a:t>
            </a:r>
          </a:p>
          <a:p>
            <a:pPr algn="just"/>
            <a:r>
              <a:rPr lang="en-US" sz="2800" dirty="0" smtClean="0">
                <a:latin typeface="Times New Roman" pitchFamily="18" charset="0"/>
                <a:cs typeface="Times New Roman" pitchFamily="18" charset="0"/>
              </a:rPr>
              <a:t>Priority-based scheduling etc.</a:t>
            </a:r>
          </a:p>
          <a:p>
            <a:endParaRPr lang="en-US" sz="2400" dirty="0" smtClean="0"/>
          </a:p>
        </p:txBody>
      </p:sp>
      <p:sp>
        <p:nvSpPr>
          <p:cNvPr id="4" name="Date Placeholder 3"/>
          <p:cNvSpPr>
            <a:spLocks noGrp="1"/>
          </p:cNvSpPr>
          <p:nvPr>
            <p:ph type="dt" sz="half" idx="10"/>
          </p:nvPr>
        </p:nvSpPr>
        <p:spPr/>
        <p:txBody>
          <a:bodyPr/>
          <a:lstStyle/>
          <a:p>
            <a:fld id="{6B334537-6E32-4E49-BA1B-006E4F33520B}"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Characteristics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92500" lnSpcReduction="10000"/>
          </a:bodyPr>
          <a:lstStyle/>
          <a:p>
            <a:pPr algn="just">
              <a:buNone/>
            </a:pPr>
            <a:r>
              <a:rPr lang="en-US" sz="2000" b="1" dirty="0" smtClean="0">
                <a:latin typeface="Times New Roman" pitchFamily="18" charset="0"/>
                <a:cs typeface="Times New Roman" pitchFamily="18" charset="0"/>
              </a:rPr>
              <a:t>Device Management:</a:t>
            </a:r>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An operating system regulates device connection using drivers. The processes may require devices for their use. This management is done by the OS. </a:t>
            </a:r>
          </a:p>
          <a:p>
            <a:pPr>
              <a:buNone/>
            </a:pPr>
            <a:r>
              <a:rPr lang="en-US" sz="2000" dirty="0" smtClean="0">
                <a:latin typeface="Times New Roman" pitchFamily="18" charset="0"/>
                <a:cs typeface="Times New Roman" pitchFamily="18" charset="0"/>
              </a:rPr>
              <a:t>The OS:</a:t>
            </a:r>
          </a:p>
          <a:p>
            <a:r>
              <a:rPr lang="en-US" sz="2000" dirty="0" smtClean="0">
                <a:latin typeface="Times New Roman" pitchFamily="18" charset="0"/>
                <a:cs typeface="Times New Roman" pitchFamily="18" charset="0"/>
              </a:rPr>
              <a:t>Allocates and de allocates devices to different processes.</a:t>
            </a:r>
          </a:p>
          <a:p>
            <a:r>
              <a:rPr lang="en-US" sz="2000" dirty="0" smtClean="0">
                <a:latin typeface="Times New Roman" pitchFamily="18" charset="0"/>
                <a:cs typeface="Times New Roman" pitchFamily="18" charset="0"/>
              </a:rPr>
              <a:t>Keeps records of the devices.</a:t>
            </a:r>
          </a:p>
          <a:p>
            <a:r>
              <a:rPr lang="en-US" sz="2000" dirty="0" smtClean="0">
                <a:latin typeface="Times New Roman" pitchFamily="18" charset="0"/>
                <a:cs typeface="Times New Roman" pitchFamily="18" charset="0"/>
              </a:rPr>
              <a:t>Decides which process can use which device for how much time.</a:t>
            </a:r>
          </a:p>
          <a:p>
            <a:pPr>
              <a:buNone/>
            </a:pPr>
            <a:r>
              <a:rPr lang="en-US" sz="2000" b="1" dirty="0" smtClean="0">
                <a:latin typeface="Times New Roman" pitchFamily="18" charset="0"/>
                <a:cs typeface="Times New Roman" pitchFamily="18" charset="0"/>
              </a:rPr>
              <a:t>File Management:</a:t>
            </a:r>
          </a:p>
          <a:p>
            <a:r>
              <a:rPr lang="en-US" sz="2000" dirty="0" smtClean="0">
                <a:latin typeface="Times New Roman" pitchFamily="18" charset="0"/>
                <a:cs typeface="Times New Roman" pitchFamily="18" charset="0"/>
              </a:rPr>
              <a:t>The operating system manages resource allocation and de-allocation. It specifies which process receives the file and for how long. It also keeps track of information, location, uses, status, and so on. These groupings of resources are referred to as file systems. The files on a system are stored in different directories. </a:t>
            </a:r>
          </a:p>
          <a:p>
            <a:pPr>
              <a:buNone/>
            </a:pPr>
            <a:r>
              <a:rPr lang="en-US" sz="2000" dirty="0" smtClean="0">
                <a:latin typeface="Times New Roman" pitchFamily="18" charset="0"/>
                <a:cs typeface="Times New Roman" pitchFamily="18" charset="0"/>
              </a:rPr>
              <a:t>The OS:</a:t>
            </a:r>
          </a:p>
          <a:p>
            <a:r>
              <a:rPr lang="en-US" sz="2000" dirty="0" smtClean="0">
                <a:latin typeface="Times New Roman" pitchFamily="18" charset="0"/>
                <a:cs typeface="Times New Roman" pitchFamily="18" charset="0"/>
              </a:rPr>
              <a:t>Keeps records of the status and locations of files.</a:t>
            </a:r>
          </a:p>
          <a:p>
            <a:r>
              <a:rPr lang="en-US" sz="2000" dirty="0" smtClean="0">
                <a:latin typeface="Times New Roman" pitchFamily="18" charset="0"/>
                <a:cs typeface="Times New Roman" pitchFamily="18" charset="0"/>
              </a:rPr>
              <a:t>Allocates and de allocates resources.</a:t>
            </a:r>
          </a:p>
          <a:p>
            <a:r>
              <a:rPr lang="en-US" sz="2000" dirty="0" smtClean="0">
                <a:latin typeface="Times New Roman" pitchFamily="18" charset="0"/>
                <a:cs typeface="Times New Roman" pitchFamily="18" charset="0"/>
              </a:rPr>
              <a:t>Decides who gets the resources.</a:t>
            </a:r>
          </a:p>
          <a:p>
            <a:endParaRPr lang="en-US" sz="2000" dirty="0" smtClean="0">
              <a:latin typeface="Times New Roman" pitchFamily="18" charset="0"/>
              <a:cs typeface="Times New Roman" pitchFamily="18" charset="0"/>
            </a:endParaRPr>
          </a:p>
          <a:p>
            <a:pPr algn="just"/>
            <a:endParaRPr lang="en-US" sz="2400" dirty="0" smtClean="0"/>
          </a:p>
        </p:txBody>
      </p:sp>
      <p:sp>
        <p:nvSpPr>
          <p:cNvPr id="4" name="Date Placeholder 3"/>
          <p:cNvSpPr>
            <a:spLocks noGrp="1"/>
          </p:cNvSpPr>
          <p:nvPr>
            <p:ph type="dt" sz="half" idx="10"/>
          </p:nvPr>
        </p:nvSpPr>
        <p:spPr/>
        <p:txBody>
          <a:bodyPr/>
          <a:lstStyle/>
          <a:p>
            <a:fld id="{03CF03DA-34A0-4E9F-89CB-5818DC3FBFE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Characteristics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857233"/>
            <a:ext cx="11027093" cy="4811734"/>
          </a:xfrm>
        </p:spPr>
        <p:txBody>
          <a:bodyPr>
            <a:normAutofit fontScale="92500"/>
          </a:bodyPr>
          <a:lstStyle/>
          <a:p>
            <a:pPr algn="just">
              <a:buNone/>
            </a:pPr>
            <a:r>
              <a:rPr lang="en-US" sz="2000" b="1" dirty="0" smtClean="0">
                <a:latin typeface="Times New Roman" pitchFamily="18" charset="0"/>
                <a:cs typeface="Times New Roman" pitchFamily="18" charset="0"/>
              </a:rPr>
              <a:t>Storage Management:</a:t>
            </a:r>
            <a:endParaRPr lang="en-US" sz="20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Storage management is a procedure that allows users to maximize the utilization of storage devices while also protecting data integrity on whatever media on which it lives. Network virtualization,  replication, security, compression, de duplication, traffic analysis, process automation, storage provisioning, and memory management are some of the features that may be included. </a:t>
            </a:r>
          </a:p>
          <a:p>
            <a:pPr algn="just"/>
            <a:r>
              <a:rPr lang="en-US" sz="2200" dirty="0" smtClean="0">
                <a:latin typeface="Times New Roman" pitchFamily="18" charset="0"/>
                <a:cs typeface="Times New Roman" pitchFamily="18" charset="0"/>
              </a:rPr>
              <a:t>The operating system is in charge of storing and accessing files. The creation of files, the creation of directories, the reading and writing of data from files and directories, as well as the copying of the contents of files and directories from one location to another are all included in storage management.</a:t>
            </a:r>
          </a:p>
          <a:p>
            <a:pPr algn="just">
              <a:buNone/>
            </a:pPr>
            <a:r>
              <a:rPr lang="en-US" sz="2200" dirty="0" smtClean="0">
                <a:latin typeface="Times New Roman" pitchFamily="18" charset="0"/>
                <a:cs typeface="Times New Roman" pitchFamily="18" charset="0"/>
              </a:rPr>
              <a:t>The OS uses storage management for:</a:t>
            </a:r>
          </a:p>
          <a:p>
            <a:pPr algn="just"/>
            <a:r>
              <a:rPr lang="en-US" sz="2200" dirty="0" smtClean="0">
                <a:latin typeface="Times New Roman" pitchFamily="18" charset="0"/>
                <a:cs typeface="Times New Roman" pitchFamily="18" charset="0"/>
              </a:rPr>
              <a:t>Improving the performance of the data storage resources.</a:t>
            </a:r>
          </a:p>
          <a:p>
            <a:pPr algn="just"/>
            <a:r>
              <a:rPr lang="en-US" sz="2200" dirty="0" smtClean="0">
                <a:latin typeface="Times New Roman" pitchFamily="18" charset="0"/>
                <a:cs typeface="Times New Roman" pitchFamily="18" charset="0"/>
              </a:rPr>
              <a:t>It optimizes the use of various storage devices.</a:t>
            </a:r>
          </a:p>
          <a:p>
            <a:pPr algn="just"/>
            <a:r>
              <a:rPr lang="en-US" sz="2200" dirty="0" smtClean="0">
                <a:latin typeface="Times New Roman" pitchFamily="18" charset="0"/>
                <a:cs typeface="Times New Roman" pitchFamily="18" charset="0"/>
              </a:rPr>
              <a:t>Assists businesses in storing more data on existing hardware, speeding up the data retrieval process, preventing data loss, meeting data retention regulations, and lowering IT costs.</a:t>
            </a:r>
          </a:p>
          <a:p>
            <a:pPr algn="just"/>
            <a:endParaRPr lang="en-US"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91E3DC4-5D54-4CEC-9AA8-D6D033B9F229}"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dirty="0"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Characteristics of Operating System</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fontAlgn="base">
              <a:buNone/>
            </a:pPr>
            <a:endParaRPr lang="en-US" sz="2600" dirty="0" smtClean="0"/>
          </a:p>
          <a:p>
            <a:r>
              <a:rPr lang="en-US" sz="2400" dirty="0" smtClean="0">
                <a:latin typeface="Times New Roman" pitchFamily="18" charset="0"/>
                <a:cs typeface="Times New Roman" pitchFamily="18" charset="0"/>
              </a:rPr>
              <a:t>Computer-System Operation</a:t>
            </a:r>
          </a:p>
          <a:p>
            <a:r>
              <a:rPr lang="en-US" sz="2400" dirty="0" smtClean="0">
                <a:latin typeface="Times New Roman" pitchFamily="18" charset="0"/>
                <a:cs typeface="Times New Roman" pitchFamily="18" charset="0"/>
              </a:rPr>
              <a:t>I/O Structure</a:t>
            </a:r>
          </a:p>
          <a:p>
            <a:r>
              <a:rPr lang="en-US" sz="2400" dirty="0" smtClean="0">
                <a:latin typeface="Times New Roman" pitchFamily="18" charset="0"/>
                <a:cs typeface="Times New Roman" pitchFamily="18" charset="0"/>
              </a:rPr>
              <a:t>Storage Structure</a:t>
            </a:r>
          </a:p>
          <a:p>
            <a:r>
              <a:rPr lang="en-US" sz="2400" dirty="0" smtClean="0">
                <a:latin typeface="Times New Roman" pitchFamily="18" charset="0"/>
                <a:cs typeface="Times New Roman" pitchFamily="18" charset="0"/>
              </a:rPr>
              <a:t>Storage Hierarchy</a:t>
            </a:r>
          </a:p>
          <a:p>
            <a:r>
              <a:rPr lang="en-US" sz="2400" dirty="0" smtClean="0">
                <a:latin typeface="Times New Roman" pitchFamily="18" charset="0"/>
                <a:cs typeface="Times New Roman" pitchFamily="18" charset="0"/>
              </a:rPr>
              <a:t>Hardware Protection</a:t>
            </a:r>
          </a:p>
          <a:p>
            <a:r>
              <a:rPr lang="en-US" sz="2400" dirty="0" smtClean="0">
                <a:latin typeface="Times New Roman" pitchFamily="18" charset="0"/>
                <a:cs typeface="Times New Roman" pitchFamily="18" charset="0"/>
              </a:rPr>
              <a:t>General System Architecture</a:t>
            </a:r>
          </a:p>
          <a:p>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Computer System Structure</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fontScale="92500" lnSpcReduction="10000"/>
          </a:bodyPr>
          <a:lstStyle/>
          <a:p>
            <a:pPr algn="just" fontAlgn="base"/>
            <a:r>
              <a:rPr lang="en-US" sz="2600" dirty="0" smtClean="0">
                <a:latin typeface="Times New Roman" pitchFamily="18" charset="0"/>
                <a:cs typeface="Times New Roman" pitchFamily="18" charset="0"/>
              </a:rPr>
              <a:t>A modern computer system consists of a CPU, memory, system bus and a number of device controllers.</a:t>
            </a:r>
          </a:p>
          <a:p>
            <a:pPr algn="just" fontAlgn="base"/>
            <a:r>
              <a:rPr lang="en-US" sz="2600" dirty="0" smtClean="0">
                <a:latin typeface="Times New Roman" pitchFamily="18" charset="0"/>
                <a:cs typeface="Times New Roman" pitchFamily="18" charset="0"/>
              </a:rPr>
              <a:t>I/O devices and the CPU can execute concurrently.</a:t>
            </a:r>
          </a:p>
          <a:p>
            <a:pPr algn="just" fontAlgn="base"/>
            <a:r>
              <a:rPr lang="en-US" sz="2600" dirty="0" smtClean="0">
                <a:latin typeface="Times New Roman" pitchFamily="18" charset="0"/>
                <a:cs typeface="Times New Roman" pitchFamily="18" charset="0"/>
              </a:rPr>
              <a:t>Each device controller is in charge of a particular device type.</a:t>
            </a:r>
          </a:p>
          <a:p>
            <a:pPr algn="just" fontAlgn="base"/>
            <a:r>
              <a:rPr lang="en-US" sz="2600" dirty="0" smtClean="0">
                <a:latin typeface="Times New Roman" pitchFamily="18" charset="0"/>
                <a:cs typeface="Times New Roman" pitchFamily="18" charset="0"/>
              </a:rPr>
              <a:t>A device controller for each device  contains local buffer storage and special purpose registers.</a:t>
            </a:r>
          </a:p>
          <a:p>
            <a:pPr algn="just" fontAlgn="base"/>
            <a:r>
              <a:rPr lang="en-US" sz="2600" dirty="0" smtClean="0">
                <a:latin typeface="Times New Roman" pitchFamily="18" charset="0"/>
                <a:cs typeface="Times New Roman" pitchFamily="18" charset="0"/>
              </a:rPr>
              <a:t>A bootstrap program is required to initialize the computer system.</a:t>
            </a:r>
          </a:p>
          <a:p>
            <a:pPr algn="just" fontAlgn="base"/>
            <a:r>
              <a:rPr lang="en-US" sz="2600" dirty="0" smtClean="0">
                <a:latin typeface="Times New Roman" pitchFamily="18" charset="0"/>
                <a:cs typeface="Times New Roman" pitchFamily="18" charset="0"/>
              </a:rPr>
              <a:t>CPU moves data from /to main memory and to/from local buffers.</a:t>
            </a:r>
          </a:p>
          <a:p>
            <a:pPr algn="just" fontAlgn="base"/>
            <a:r>
              <a:rPr lang="en-US" sz="2600" dirty="0" smtClean="0">
                <a:latin typeface="Times New Roman" pitchFamily="18" charset="0"/>
                <a:cs typeface="Times New Roman" pitchFamily="18" charset="0"/>
              </a:rPr>
              <a:t>I/O is from the device to local buffer of controller.</a:t>
            </a:r>
          </a:p>
          <a:p>
            <a:pPr algn="just" fontAlgn="base"/>
            <a:r>
              <a:rPr lang="en-US" sz="2600" dirty="0" smtClean="0">
                <a:latin typeface="Times New Roman" pitchFamily="18" charset="0"/>
                <a:cs typeface="Times New Roman" pitchFamily="18" charset="0"/>
              </a:rPr>
              <a:t>Device controller informs CPU that it has finished its operation by causing an interrupt.</a:t>
            </a: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Computer System Operation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p:cNvSpPr>
            <a:spLocks noGrp="1"/>
          </p:cNvSpPr>
          <p:nvPr>
            <p:ph idx="1"/>
          </p:nvPr>
        </p:nvSpPr>
        <p:spPr>
          <a:xfrm>
            <a:off x="842348" y="1123952"/>
            <a:ext cx="10567630" cy="5053013"/>
          </a:xfrm>
        </p:spPr>
        <p:txBody>
          <a:bodyPr>
            <a:normAutofit/>
          </a:bodyPr>
          <a:lstStyle/>
          <a:p>
            <a:pPr>
              <a:buNone/>
            </a:pPr>
            <a:r>
              <a:rPr lang="en-US" sz="2800" b="1" dirty="0" smtClean="0"/>
              <a:t>UNIT-I Fundamental Concepts of Operating System</a:t>
            </a:r>
            <a:endParaRPr lang="en-US" sz="2800" dirty="0" smtClean="0"/>
          </a:p>
          <a:p>
            <a:pPr>
              <a:buNone/>
            </a:pPr>
            <a:endParaRPr lang="en-US" sz="2800" dirty="0" smtClean="0"/>
          </a:p>
          <a:p>
            <a:pPr algn="just">
              <a:buNone/>
            </a:pPr>
            <a:r>
              <a:rPr lang="en-US" sz="2200" dirty="0" smtClean="0"/>
              <a:t>       Introduction, Functions of Operating System, Characteristics of Operating System, Computer System  Structure, Evolution of Operating Systems-Bare Machine, Single Processing, Batch Processing,Multiprogramming,Multitasking,Multithreaded,Interactive, Time sharing, Real Time System, Distributed System, Multiprocessor Systems, Multithreaded Systems, System Calls, System Programs and System Boot, Interrupt Handling, Operating System Structure- Simple structure, Layered Structure, Monolithic, Microkernel and Hybrid, System Components, Operating System Services, Case Studies: Windows, Unix and Linux.</a:t>
            </a:r>
          </a:p>
          <a:p>
            <a:pPr marL="0" indent="0">
              <a:buNone/>
            </a:pPr>
            <a:endParaRPr lang="en-US" b="1" dirty="0" smtClean="0"/>
          </a:p>
        </p:txBody>
      </p:sp>
      <p:sp>
        <p:nvSpPr>
          <p:cNvPr id="4" name="Date Placeholder 3"/>
          <p:cNvSpPr>
            <a:spLocks noGrp="1"/>
          </p:cNvSpPr>
          <p:nvPr>
            <p:ph type="dt" sz="quarter" idx="10"/>
          </p:nvPr>
        </p:nvSpPr>
        <p:spPr/>
        <p:txBody>
          <a:bodyPr/>
          <a:lstStyle/>
          <a:p>
            <a:pPr>
              <a:defRPr/>
            </a:pPr>
            <a:fld id="{7814DA08-39C3-4DA3-9670-9FCDD3A1700E}" type="datetime1">
              <a:rPr lang="en-US" smtClean="0"/>
              <a:pPr>
                <a:defRPr/>
              </a:pPr>
              <a:t>3/3/2022</a:t>
            </a:fld>
            <a:endParaRPr lang="en-US" dirty="0"/>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pPr>
              <a:defRPr/>
            </a:pPr>
            <a:fld id="{ACC1E0E9-4E02-4A92-AC99-4199010D5F88}" type="slidenum">
              <a:rPr lang="en-US"/>
              <a:pPr>
                <a:defRPr/>
              </a:pPr>
              <a:t>3</a:t>
            </a:fld>
            <a:endParaRPr lang="en-US"/>
          </a:p>
        </p:txBody>
      </p:sp>
      <p:pic>
        <p:nvPicPr>
          <p:cNvPr id="4103" name="Picture 2" descr="C:\Users\admin\Desktop\LOGONIET.png"/>
          <p:cNvPicPr>
            <a:picLocks noChangeAspect="1" noChangeArrowheads="1"/>
          </p:cNvPicPr>
          <p:nvPr/>
        </p:nvPicPr>
        <p:blipFill>
          <a:blip r:embed="rId2"/>
          <a:srcRect/>
          <a:stretch>
            <a:fillRect/>
          </a:stretch>
        </p:blipFill>
        <p:spPr bwMode="auto">
          <a:xfrm>
            <a:off x="0" y="0"/>
            <a:ext cx="1911320" cy="731838"/>
          </a:xfrm>
          <a:prstGeom prst="rect">
            <a:avLst/>
          </a:prstGeom>
          <a:noFill/>
          <a:ln w="9525">
            <a:noFill/>
            <a:miter lim="800000"/>
            <a:headEnd/>
            <a:tailEnd/>
          </a:ln>
        </p:spPr>
      </p:pic>
      <p:sp>
        <p:nvSpPr>
          <p:cNvPr id="9" name="Title 7"/>
          <p:cNvSpPr txBox="1">
            <a:spLocks/>
          </p:cNvSpPr>
          <p:nvPr/>
        </p:nvSpPr>
        <p:spPr>
          <a:xfrm>
            <a:off x="2054195" y="0"/>
            <a:ext cx="10198129" cy="857232"/>
          </a:xfrm>
          <a:prstGeom prst="rect">
            <a:avLst/>
          </a:prstGeom>
          <a:solidFill>
            <a:srgbClr val="00B0F0"/>
          </a:solidFill>
          <a:ln w="25400" cap="flat" cmpd="sng" algn="ctr">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99276" tIns="49638" rIns="99276" bIns="49638" rtlCol="0" anchor="ctr">
            <a:noAutofit/>
          </a:bodyPr>
          <a:lstStyle/>
          <a:p>
            <a:pPr algn="ctr">
              <a:spcBef>
                <a:spcPct val="0"/>
              </a:spcBef>
              <a:defRPr/>
            </a:pPr>
            <a:r>
              <a:rPr lang="en-US" sz="3000" dirty="0" err="1" smtClean="0">
                <a:solidFill>
                  <a:schemeClr val="dk1"/>
                </a:solidFill>
              </a:rPr>
              <a:t>Noida</a:t>
            </a:r>
            <a:r>
              <a:rPr lang="en-US" sz="3000" dirty="0" smtClean="0">
                <a:solidFill>
                  <a:schemeClr val="dk1"/>
                </a:solidFill>
              </a:rPr>
              <a:t> Institute of Engineering and Technology Greater </a:t>
            </a:r>
            <a:r>
              <a:rPr lang="en-US" sz="3000" dirty="0" err="1" smtClean="0">
                <a:solidFill>
                  <a:schemeClr val="dk1"/>
                </a:solidFill>
              </a:rPr>
              <a:t>Noida</a:t>
            </a:r>
            <a:endParaRPr lang="en-US" sz="3000" dirty="0">
              <a:solidFill>
                <a:schemeClr val="dk1"/>
              </a:solidFill>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000" dirty="0" smtClean="0">
                <a:latin typeface="Times New Roman" pitchFamily="18" charset="0"/>
                <a:cs typeface="Times New Roman" pitchFamily="18" charset="0"/>
              </a:rPr>
              <a:t>The Computer System has a number of device controllers connected through a common bus.</a:t>
            </a:r>
          </a:p>
          <a:p>
            <a:pPr algn="just" fontAlgn="base"/>
            <a:r>
              <a:rPr lang="en-US" sz="2000" dirty="0" smtClean="0">
                <a:latin typeface="Times New Roman" pitchFamily="18" charset="0"/>
                <a:cs typeface="Times New Roman" pitchFamily="18" charset="0"/>
              </a:rPr>
              <a:t>A device controller contains local buffer storage and a set of special purpose registers.</a:t>
            </a:r>
          </a:p>
          <a:p>
            <a:pPr algn="just" fontAlgn="base"/>
            <a:r>
              <a:rPr lang="en-US" sz="2000" dirty="0" smtClean="0">
                <a:latin typeface="Times New Roman" pitchFamily="18" charset="0"/>
                <a:cs typeface="Times New Roman" pitchFamily="18" charset="0"/>
              </a:rPr>
              <a:t>The device driver is responsible for moving the data between the peripheral devices and it controls its local buffer storage.</a:t>
            </a:r>
          </a:p>
          <a:p>
            <a:pPr algn="just" fontAlgn="base"/>
            <a:r>
              <a:rPr lang="en-US" sz="2000" dirty="0" smtClean="0">
                <a:latin typeface="Times New Roman" pitchFamily="18" charset="0"/>
                <a:cs typeface="Times New Roman" pitchFamily="18" charset="0"/>
              </a:rPr>
              <a:t>I/O interrupts are used by the device controllers for transfer of data.</a:t>
            </a:r>
          </a:p>
          <a:p>
            <a:pPr algn="just" fontAlgn="base"/>
            <a:r>
              <a:rPr lang="en-US" sz="2000" dirty="0" smtClean="0">
                <a:latin typeface="Times New Roman" pitchFamily="18" charset="0"/>
                <a:cs typeface="Times New Roman" pitchFamily="18" charset="0"/>
              </a:rPr>
              <a:t>I/O methods</a:t>
            </a:r>
          </a:p>
          <a:p>
            <a:pPr algn="just" fontAlgn="base">
              <a:buNone/>
            </a:pPr>
            <a:r>
              <a:rPr lang="en-US" sz="2000" dirty="0" smtClean="0">
                <a:latin typeface="Times New Roman" pitchFamily="18" charset="0"/>
                <a:cs typeface="Times New Roman" pitchFamily="18" charset="0"/>
              </a:rPr>
              <a:t>    a) Synchronous</a:t>
            </a:r>
          </a:p>
          <a:p>
            <a:pPr algn="just" fontAlgn="base">
              <a:buNone/>
            </a:pPr>
            <a:r>
              <a:rPr lang="en-US" sz="2000" dirty="0" smtClean="0">
                <a:latin typeface="Times New Roman" pitchFamily="18" charset="0"/>
                <a:cs typeface="Times New Roman" pitchFamily="18" charset="0"/>
              </a:rPr>
              <a:t>    b) Asynchronous</a:t>
            </a:r>
          </a:p>
          <a:p>
            <a:pPr algn="just" fontAlgn="base"/>
            <a:r>
              <a:rPr lang="en-US" sz="2000" dirty="0" smtClean="0">
                <a:latin typeface="Times New Roman" pitchFamily="18" charset="0"/>
                <a:cs typeface="Times New Roman" pitchFamily="18" charset="0"/>
              </a:rPr>
              <a:t>In synchronous method , after I/O starts, control returns to user program only upon I/O completion.</a:t>
            </a:r>
          </a:p>
          <a:p>
            <a:pPr algn="just" fontAlgn="base"/>
            <a:r>
              <a:rPr lang="en-US" sz="2000" dirty="0" smtClean="0">
                <a:latin typeface="Times New Roman" pitchFamily="18" charset="0"/>
                <a:cs typeface="Times New Roman" pitchFamily="18" charset="0"/>
              </a:rPr>
              <a:t>In asynchronous method, after I/O starts, control returns to user program without waiting for I/O completion. It requires system call which is a request to the operating system to allow user to wait for I/O completion.</a:t>
            </a:r>
          </a:p>
          <a:p>
            <a:pPr algn="just" fontAlgn="base">
              <a:buNone/>
            </a:pPr>
            <a:endParaRPr lang="en-US" sz="20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I/O Structure</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400" dirty="0" smtClean="0">
                <a:latin typeface="Times New Roman" pitchFamily="18" charset="0"/>
                <a:cs typeface="Times New Roman" pitchFamily="18" charset="0"/>
              </a:rPr>
              <a:t>Registers</a:t>
            </a:r>
          </a:p>
          <a:p>
            <a:pPr algn="just" fontAlgn="base"/>
            <a:r>
              <a:rPr lang="en-US" sz="2400" dirty="0" smtClean="0">
                <a:latin typeface="Times New Roman" pitchFamily="18" charset="0"/>
                <a:cs typeface="Times New Roman" pitchFamily="18" charset="0"/>
              </a:rPr>
              <a:t>Cache Memory</a:t>
            </a:r>
          </a:p>
          <a:p>
            <a:pPr algn="just" fontAlgn="base"/>
            <a:r>
              <a:rPr lang="en-US" sz="2400" dirty="0" smtClean="0">
                <a:latin typeface="Times New Roman" pitchFamily="18" charset="0"/>
                <a:cs typeface="Times New Roman" pitchFamily="18" charset="0"/>
              </a:rPr>
              <a:t>Main Memory</a:t>
            </a:r>
          </a:p>
          <a:p>
            <a:pPr algn="just" fontAlgn="base"/>
            <a:r>
              <a:rPr lang="en-US" sz="2400" dirty="0" smtClean="0">
                <a:latin typeface="Times New Roman" pitchFamily="18" charset="0"/>
                <a:cs typeface="Times New Roman" pitchFamily="18" charset="0"/>
              </a:rPr>
              <a:t>Electronic Disk</a:t>
            </a:r>
          </a:p>
          <a:p>
            <a:pPr algn="just" fontAlgn="base"/>
            <a:r>
              <a:rPr lang="en-US" sz="2400" dirty="0" smtClean="0">
                <a:latin typeface="Times New Roman" pitchFamily="18" charset="0"/>
                <a:cs typeface="Times New Roman" pitchFamily="18" charset="0"/>
              </a:rPr>
              <a:t>Magnetic Disk</a:t>
            </a:r>
          </a:p>
          <a:p>
            <a:pPr algn="just" fontAlgn="base"/>
            <a:r>
              <a:rPr lang="en-US" sz="2400" dirty="0" smtClean="0">
                <a:latin typeface="Times New Roman" pitchFamily="18" charset="0"/>
                <a:cs typeface="Times New Roman" pitchFamily="18" charset="0"/>
              </a:rPr>
              <a:t>Optical Disk</a:t>
            </a:r>
          </a:p>
          <a:p>
            <a:pPr algn="just" fontAlgn="base"/>
            <a:r>
              <a:rPr lang="en-US" sz="2400" dirty="0" smtClean="0">
                <a:latin typeface="Times New Roman" pitchFamily="18" charset="0"/>
                <a:cs typeface="Times New Roman" pitchFamily="18" charset="0"/>
              </a:rPr>
              <a:t>Hard Disk</a:t>
            </a:r>
          </a:p>
          <a:p>
            <a:pPr algn="just" fontAlgn="base"/>
            <a:r>
              <a:rPr lang="en-US" sz="2400" dirty="0" smtClean="0">
                <a:latin typeface="Times New Roman" pitchFamily="18" charset="0"/>
                <a:cs typeface="Times New Roman" pitchFamily="18" charset="0"/>
              </a:rPr>
              <a:t>Magnetic Tape</a:t>
            </a: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Storage Structure</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400" dirty="0" smtClean="0">
                <a:latin typeface="Times New Roman" pitchFamily="18" charset="0"/>
                <a:cs typeface="Times New Roman" pitchFamily="18" charset="0"/>
              </a:rPr>
              <a:t>Storage Systems can be organized in a hierarchy according to:</a:t>
            </a:r>
          </a:p>
          <a:p>
            <a:pPr algn="just" fontAlgn="base">
              <a:buNone/>
            </a:pPr>
            <a:r>
              <a:rPr lang="en-US" sz="2400" dirty="0" smtClean="0">
                <a:latin typeface="Times New Roman" pitchFamily="18" charset="0"/>
                <a:cs typeface="Times New Roman" pitchFamily="18" charset="0"/>
              </a:rPr>
              <a:t>      a) Speed</a:t>
            </a:r>
          </a:p>
          <a:p>
            <a:pPr algn="just" fontAlgn="base">
              <a:buNone/>
            </a:pPr>
            <a:r>
              <a:rPr lang="en-US" sz="2400" dirty="0" smtClean="0">
                <a:latin typeface="Times New Roman" pitchFamily="18" charset="0"/>
                <a:cs typeface="Times New Roman" pitchFamily="18" charset="0"/>
              </a:rPr>
              <a:t>      b) Cost</a:t>
            </a:r>
          </a:p>
          <a:p>
            <a:pPr algn="just" fontAlgn="base">
              <a:buNone/>
            </a:pPr>
            <a:r>
              <a:rPr lang="en-US" sz="2400" dirty="0" smtClean="0">
                <a:latin typeface="Times New Roman" pitchFamily="18" charset="0"/>
                <a:cs typeface="Times New Roman" pitchFamily="18" charset="0"/>
              </a:rPr>
              <a:t>      c) Capacity</a:t>
            </a:r>
          </a:p>
          <a:p>
            <a:pPr algn="just" fontAlgn="base">
              <a:buNone/>
            </a:pPr>
            <a:r>
              <a:rPr lang="en-US" sz="2400" dirty="0" smtClean="0">
                <a:latin typeface="Times New Roman" pitchFamily="18" charset="0"/>
                <a:cs typeface="Times New Roman" pitchFamily="18" charset="0"/>
              </a:rPr>
              <a:t>      d) Volatility</a:t>
            </a:r>
          </a:p>
          <a:p>
            <a:pPr algn="just" fontAlgn="base"/>
            <a:r>
              <a:rPr lang="en-US" sz="2400" dirty="0" smtClean="0">
                <a:latin typeface="Times New Roman" pitchFamily="18" charset="0"/>
                <a:cs typeface="Times New Roman" pitchFamily="18" charset="0"/>
              </a:rPr>
              <a:t> Registers, Cache and Memory are constructed using semiconductor memory and are volatile.</a:t>
            </a:r>
          </a:p>
          <a:p>
            <a:pPr algn="just" fontAlgn="base"/>
            <a:r>
              <a:rPr lang="en-US" sz="2400" dirty="0" smtClean="0">
                <a:latin typeface="Times New Roman" pitchFamily="18" charset="0"/>
                <a:cs typeface="Times New Roman" pitchFamily="18" charset="0"/>
              </a:rPr>
              <a:t>Electronic disks can be volatile or nonvolatile.</a:t>
            </a:r>
          </a:p>
          <a:p>
            <a:pPr algn="just" fontAlgn="base"/>
            <a:r>
              <a:rPr lang="en-US" sz="2400" dirty="0" smtClean="0">
                <a:latin typeface="Times New Roman" pitchFamily="18" charset="0"/>
                <a:cs typeface="Times New Roman" pitchFamily="18" charset="0"/>
              </a:rPr>
              <a:t>All secondary storage devices(magnetic disk, optical disk, floppy disk , magnetic tapes, etc.) are non-volatile.</a:t>
            </a: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Storage Hierarchy</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Storage Device Hierarchy</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pic>
        <p:nvPicPr>
          <p:cNvPr id="129026" name="Picture 2" descr="C:\Users\USER\Desktop\os19.png"/>
          <p:cNvPicPr>
            <a:picLocks noGrp="1" noChangeAspect="1" noChangeArrowheads="1"/>
          </p:cNvPicPr>
          <p:nvPr>
            <p:ph idx="1"/>
          </p:nvPr>
        </p:nvPicPr>
        <p:blipFill>
          <a:blip r:embed="rId3"/>
          <a:srcRect/>
          <a:stretch>
            <a:fillRect/>
          </a:stretch>
        </p:blipFill>
        <p:spPr bwMode="auto">
          <a:xfrm>
            <a:off x="2268510" y="1143000"/>
            <a:ext cx="7500989" cy="4525963"/>
          </a:xfrm>
          <a:prstGeom prst="rect">
            <a:avLst/>
          </a:prstGeom>
          <a:noFill/>
        </p:spPr>
      </p:pic>
    </p:spTree>
  </p:cSld>
  <p:clrMapOvr>
    <a:masterClrMapping/>
  </p:clrMapOvr>
  <p:transition>
    <p:wip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lnSpcReduction="10000"/>
          </a:bodyPr>
          <a:lstStyle/>
          <a:p>
            <a:pPr algn="just" fontAlgn="base"/>
            <a:r>
              <a:rPr lang="en-US" sz="2000" dirty="0" smtClean="0">
                <a:latin typeface="Times New Roman" pitchFamily="18" charset="0"/>
                <a:cs typeface="Times New Roman" pitchFamily="18" charset="0"/>
              </a:rPr>
              <a:t>I/O Protection</a:t>
            </a:r>
          </a:p>
          <a:p>
            <a:pPr algn="just" fontAlgn="base"/>
            <a:r>
              <a:rPr lang="en-US" sz="2000" dirty="0" smtClean="0">
                <a:latin typeface="Times New Roman" pitchFamily="18" charset="0"/>
                <a:cs typeface="Times New Roman" pitchFamily="18" charset="0"/>
              </a:rPr>
              <a:t>Memory Protection</a:t>
            </a:r>
          </a:p>
          <a:p>
            <a:pPr algn="just" fontAlgn="base"/>
            <a:r>
              <a:rPr lang="en-US" sz="2000" dirty="0" smtClean="0">
                <a:latin typeface="Times New Roman" pitchFamily="18" charset="0"/>
                <a:cs typeface="Times New Roman" pitchFamily="18" charset="0"/>
              </a:rPr>
              <a:t>CPU Protection</a:t>
            </a:r>
          </a:p>
          <a:p>
            <a:pPr algn="just" fontAlgn="base">
              <a:buNone/>
            </a:pPr>
            <a:r>
              <a:rPr lang="en-US" sz="2000" dirty="0" smtClean="0">
                <a:latin typeface="Times New Roman" pitchFamily="18" charset="0"/>
                <a:cs typeface="Times New Roman" pitchFamily="18" charset="0"/>
              </a:rPr>
              <a:t>I/O Protection : </a:t>
            </a:r>
          </a:p>
          <a:p>
            <a:pPr algn="just" fontAlgn="base">
              <a:buNone/>
            </a:pPr>
            <a:r>
              <a:rPr lang="en-US" sz="2000" dirty="0" smtClean="0">
                <a:latin typeface="Times New Roman" pitchFamily="18" charset="0"/>
                <a:cs typeface="Times New Roman" pitchFamily="18" charset="0"/>
              </a:rPr>
              <a:t>     a) All I/O instructions are defined as privileged instructions so users cannot issue I/O</a:t>
            </a:r>
          </a:p>
          <a:p>
            <a:pPr algn="just" fontAlgn="base">
              <a:buNone/>
            </a:pPr>
            <a:r>
              <a:rPr lang="en-US" sz="2000" dirty="0" smtClean="0">
                <a:latin typeface="Times New Roman" pitchFamily="18" charset="0"/>
                <a:cs typeface="Times New Roman" pitchFamily="18" charset="0"/>
              </a:rPr>
              <a:t>         instructions from user mode.</a:t>
            </a:r>
          </a:p>
          <a:p>
            <a:pPr algn="just" fontAlgn="base">
              <a:buNone/>
            </a:pPr>
            <a:r>
              <a:rPr lang="en-US" sz="2000" dirty="0" smtClean="0">
                <a:latin typeface="Times New Roman" pitchFamily="18" charset="0"/>
                <a:cs typeface="Times New Roman" pitchFamily="18" charset="0"/>
              </a:rPr>
              <a:t>     b) To do I/O , a user program executes a system call to request that the OS perform</a:t>
            </a:r>
          </a:p>
          <a:p>
            <a:pPr algn="just" fontAlgn="base">
              <a:buNone/>
            </a:pPr>
            <a:r>
              <a:rPr lang="en-US" sz="2000" dirty="0" smtClean="0">
                <a:latin typeface="Times New Roman" pitchFamily="18" charset="0"/>
                <a:cs typeface="Times New Roman" pitchFamily="18" charset="0"/>
              </a:rPr>
              <a:t>          I/O on its behalf and returns the control to the users after completion of I/O</a:t>
            </a:r>
          </a:p>
          <a:p>
            <a:pPr algn="just" fontAlgn="base">
              <a:buNone/>
            </a:pPr>
            <a:r>
              <a:rPr lang="en-US" sz="2000" dirty="0" smtClean="0">
                <a:latin typeface="Times New Roman" pitchFamily="18" charset="0"/>
                <a:cs typeface="Times New Roman" pitchFamily="18" charset="0"/>
              </a:rPr>
              <a:t>         operation.</a:t>
            </a:r>
          </a:p>
          <a:p>
            <a:pPr algn="just" fontAlgn="base">
              <a:buNone/>
            </a:pPr>
            <a:r>
              <a:rPr lang="en-US" sz="2000" dirty="0" smtClean="0">
                <a:latin typeface="Times New Roman" pitchFamily="18" charset="0"/>
                <a:cs typeface="Times New Roman" pitchFamily="18" charset="0"/>
              </a:rPr>
              <a:t>Memory Protection:</a:t>
            </a:r>
          </a:p>
          <a:p>
            <a:pPr algn="just" fontAlgn="base">
              <a:buNone/>
            </a:pPr>
            <a:r>
              <a:rPr lang="en-US" sz="2000" dirty="0" smtClean="0">
                <a:latin typeface="Times New Roman" pitchFamily="18" charset="0"/>
                <a:cs typeface="Times New Roman" pitchFamily="18" charset="0"/>
              </a:rPr>
              <a:t>       Two registers are used to determine the range of legal addresses a program may access:</a:t>
            </a:r>
          </a:p>
          <a:p>
            <a:pPr algn="just" fontAlgn="base">
              <a:buNone/>
            </a:pPr>
            <a:r>
              <a:rPr lang="en-US" sz="2000" dirty="0" smtClean="0">
                <a:latin typeface="Times New Roman" pitchFamily="18" charset="0"/>
                <a:cs typeface="Times New Roman" pitchFamily="18" charset="0"/>
              </a:rPr>
              <a:t>       1. Base register: holds the smallest legal physical memory address.</a:t>
            </a:r>
          </a:p>
          <a:p>
            <a:pPr algn="just" fontAlgn="base">
              <a:buNone/>
            </a:pPr>
            <a:r>
              <a:rPr lang="en-US" sz="2000" dirty="0" smtClean="0">
                <a:latin typeface="Times New Roman" pitchFamily="18" charset="0"/>
                <a:cs typeface="Times New Roman" pitchFamily="18" charset="0"/>
              </a:rPr>
              <a:t>       2. Limit register: contains the size of the range</a:t>
            </a:r>
          </a:p>
          <a:p>
            <a:pPr algn="just" fontAlgn="base"/>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Hardware Protection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lgn="just" fontAlgn="base"/>
            <a:r>
              <a:rPr lang="en-US" sz="2000" dirty="0" smtClean="0">
                <a:latin typeface="Times New Roman" pitchFamily="18" charset="0"/>
                <a:cs typeface="Times New Roman" pitchFamily="18" charset="0"/>
              </a:rPr>
              <a:t>CPU Protection :</a:t>
            </a:r>
          </a:p>
          <a:p>
            <a:pPr algn="just" fontAlgn="base">
              <a:buFont typeface="Wingdings" pitchFamily="2" charset="2"/>
              <a:buChar char="Ø"/>
            </a:pPr>
            <a:r>
              <a:rPr lang="en-US" sz="2000" dirty="0" smtClean="0">
                <a:latin typeface="Times New Roman" pitchFamily="18" charset="0"/>
                <a:cs typeface="Times New Roman" pitchFamily="18" charset="0"/>
              </a:rPr>
              <a:t>A user program may:</a:t>
            </a:r>
          </a:p>
          <a:p>
            <a:pPr algn="just" fontAlgn="base">
              <a:buNone/>
            </a:pPr>
            <a:r>
              <a:rPr lang="en-US" sz="2000" dirty="0" smtClean="0">
                <a:latin typeface="Times New Roman" pitchFamily="18" charset="0"/>
                <a:cs typeface="Times New Roman" pitchFamily="18" charset="0"/>
              </a:rPr>
              <a:t>      a)   be stuck in an infinite loop</a:t>
            </a:r>
          </a:p>
          <a:p>
            <a:pPr algn="just" fontAlgn="base">
              <a:buNone/>
            </a:pPr>
            <a:r>
              <a:rPr lang="en-US" sz="2000" dirty="0" smtClean="0">
                <a:latin typeface="Times New Roman" pitchFamily="18" charset="0"/>
                <a:cs typeface="Times New Roman" pitchFamily="18" charset="0"/>
              </a:rPr>
              <a:t>      b)  fail to call system services</a:t>
            </a:r>
          </a:p>
          <a:p>
            <a:pPr algn="just" fontAlgn="base">
              <a:buNone/>
            </a:pPr>
            <a:r>
              <a:rPr lang="en-US" sz="2000" dirty="0" smtClean="0">
                <a:latin typeface="Times New Roman" pitchFamily="18" charset="0"/>
                <a:cs typeface="Times New Roman" pitchFamily="18" charset="0"/>
              </a:rPr>
              <a:t>      c)  fail to return control to the OS.</a:t>
            </a:r>
          </a:p>
          <a:p>
            <a:pPr algn="just" fontAlgn="base">
              <a:buFont typeface="Wingdings" pitchFamily="2" charset="2"/>
              <a:buChar char="Ø"/>
            </a:pPr>
            <a:r>
              <a:rPr lang="en-US" sz="2000" dirty="0" smtClean="0">
                <a:latin typeface="Times New Roman" pitchFamily="18" charset="0"/>
                <a:cs typeface="Times New Roman" pitchFamily="18" charset="0"/>
              </a:rPr>
              <a:t>Timer: Interrupts computer after specified period to ensure operating system maintains control.</a:t>
            </a:r>
          </a:p>
          <a:p>
            <a:pPr algn="just" fontAlgn="base">
              <a:buFont typeface="Wingdings" pitchFamily="2" charset="2"/>
              <a:buChar char="Ø"/>
            </a:pPr>
            <a:r>
              <a:rPr lang="en-US" sz="2000" dirty="0" smtClean="0">
                <a:latin typeface="Times New Roman" pitchFamily="18" charset="0"/>
                <a:cs typeface="Times New Roman" pitchFamily="18" charset="0"/>
              </a:rPr>
              <a:t>Timer is also commonly used to implement time sharing mechanism.</a:t>
            </a:r>
          </a:p>
          <a:p>
            <a:pPr algn="just" fontAlgn="base">
              <a:buFont typeface="Wingdings" pitchFamily="2" charset="2"/>
              <a:buChar char="Ø"/>
            </a:pPr>
            <a:r>
              <a:rPr lang="en-US" sz="2000" dirty="0" smtClean="0">
                <a:latin typeface="Times New Roman" pitchFamily="18" charset="0"/>
                <a:cs typeface="Times New Roman" pitchFamily="18" charset="0"/>
              </a:rPr>
              <a:t>Timer can be used to compute the current time.</a:t>
            </a:r>
          </a:p>
          <a:p>
            <a:pPr algn="just" fontAlgn="base"/>
            <a:endParaRPr lang="en-US" sz="24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Hardware Protection</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1FF4110-127D-4886-A50C-239FA8719D9A}" type="datetime1">
              <a:rPr lang="en-US" smtClean="0"/>
              <a:pPr/>
              <a:t>3/3/2022</a:t>
            </a:fld>
            <a:endParaRPr lang="en-US"/>
          </a:p>
        </p:txBody>
      </p:sp>
      <p:sp>
        <p:nvSpPr>
          <p:cNvPr id="5" name="Footer Placeholder 4"/>
          <p:cNvSpPr>
            <a:spLocks noGrp="1"/>
          </p:cNvSpPr>
          <p:nvPr>
            <p:ph type="ftr" sz="quarter" idx="11"/>
          </p:nvPr>
        </p:nvSpPr>
        <p:spPr>
          <a:xfrm>
            <a:off x="3369390" y="6324604"/>
            <a:ext cx="6534573"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r>
              <a:rPr lang="en-US" sz="3000" b="1" dirty="0" smtClean="0"/>
              <a:t>      General System Architecture</a:t>
            </a:r>
            <a:endParaRPr lang="en-US" sz="30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pic>
        <p:nvPicPr>
          <p:cNvPr id="130050" name="Picture 2" descr="C:\Users\USER\Desktop\Computer-System+Architecture.jpg"/>
          <p:cNvPicPr>
            <a:picLocks noGrp="1" noChangeAspect="1" noChangeArrowheads="1"/>
          </p:cNvPicPr>
          <p:nvPr>
            <p:ph idx="1"/>
          </p:nvPr>
        </p:nvPicPr>
        <p:blipFill>
          <a:blip r:embed="rId3"/>
          <a:srcRect/>
          <a:stretch>
            <a:fillRect/>
          </a:stretch>
        </p:blipFill>
        <p:spPr bwMode="auto">
          <a:xfrm>
            <a:off x="1054064" y="928670"/>
            <a:ext cx="10144196" cy="5357850"/>
          </a:xfrm>
          <a:prstGeom prst="rect">
            <a:avLst/>
          </a:prstGeom>
          <a:noFill/>
        </p:spPr>
      </p:pic>
    </p:spTree>
  </p:cSld>
  <p:clrMapOvr>
    <a:masterClrMapping/>
  </p:clrMapOvr>
  <p:transition>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721" y="1143003"/>
            <a:ext cx="11027093" cy="4525963"/>
          </a:xfrm>
        </p:spPr>
        <p:txBody>
          <a:bodyPr>
            <a:normAutofit/>
          </a:bodyPr>
          <a:lstStyle/>
          <a:p>
            <a:pPr>
              <a:buFontTx/>
              <a:buNone/>
            </a:pPr>
            <a:r>
              <a:rPr lang="en-US" sz="2400" dirty="0" smtClean="0"/>
              <a:t>1.	Hardware – provides basic computing resources (CPU, memory, I/O devices).</a:t>
            </a:r>
          </a:p>
          <a:p>
            <a:pPr>
              <a:buFontTx/>
              <a:buNone/>
            </a:pPr>
            <a:r>
              <a:rPr lang="en-US" sz="2400" dirty="0" smtClean="0"/>
              <a:t>2.	Operating system – controls and coordinates the use of the hardware among the various application programs for the various users.</a:t>
            </a:r>
          </a:p>
          <a:p>
            <a:pPr>
              <a:buFontTx/>
              <a:buNone/>
            </a:pPr>
            <a:r>
              <a:rPr lang="en-US" sz="2400" dirty="0" smtClean="0"/>
              <a:t>3.	Application programs – define the ways in which the system resources are used to solve the computing problems of the users (compilers, database systems, video games, business programs).</a:t>
            </a:r>
          </a:p>
          <a:p>
            <a:pPr>
              <a:buFontTx/>
              <a:buNone/>
            </a:pPr>
            <a:r>
              <a:rPr lang="en-US" sz="2400" dirty="0" smtClean="0"/>
              <a:t>4.	Users (people, machines, other computers). </a:t>
            </a:r>
          </a:p>
        </p:txBody>
      </p:sp>
      <p:sp>
        <p:nvSpPr>
          <p:cNvPr id="4" name="Date Placeholder 3"/>
          <p:cNvSpPr>
            <a:spLocks noGrp="1"/>
          </p:cNvSpPr>
          <p:nvPr>
            <p:ph type="dt" sz="half" idx="10"/>
          </p:nvPr>
        </p:nvSpPr>
        <p:spPr/>
        <p:txBody>
          <a:bodyPr/>
          <a:lstStyle/>
          <a:p>
            <a:fld id="{049950E8-BF17-4B28-A45C-D5A5EF52E208}" type="datetime1">
              <a:rPr lang="en-US" smtClean="0"/>
              <a:pPr/>
              <a:t>3/3/2022</a:t>
            </a:fld>
            <a:endParaRPr lang="en-US"/>
          </a:p>
        </p:txBody>
      </p:sp>
      <p:sp>
        <p:nvSpPr>
          <p:cNvPr id="5" name="Footer Placeholder 4"/>
          <p:cNvSpPr>
            <a:spLocks noGrp="1"/>
          </p:cNvSpPr>
          <p:nvPr>
            <p:ph type="ftr" sz="quarter" idx="11"/>
          </p:nvPr>
        </p:nvSpPr>
        <p:spPr>
          <a:xfrm>
            <a:off x="2960979" y="6356354"/>
            <a:ext cx="7453498"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Computer System Components(CO1)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Tree>
  </p:cSld>
  <p:clrMapOvr>
    <a:masterClrMapping/>
  </p:clrMapOvr>
  <p:transition>
    <p:wip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CDAE06-F0A2-4229-9202-0DFC2032E0A7}"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Abstract View of System Components(CO1)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pic>
        <p:nvPicPr>
          <p:cNvPr id="13" name="Picture 20"/>
          <p:cNvPicPr>
            <a:picLocks noChangeAspect="1" noChangeArrowheads="1"/>
          </p:cNvPicPr>
          <p:nvPr/>
        </p:nvPicPr>
        <p:blipFill>
          <a:blip r:embed="rId3" cstate="print"/>
          <a:srcRect l="6995" t="7478" r="7574" b="5096"/>
          <a:stretch>
            <a:fillRect/>
          </a:stretch>
        </p:blipFill>
        <p:spPr bwMode="auto">
          <a:xfrm>
            <a:off x="1494850" y="1196753"/>
            <a:ext cx="9745057" cy="4975225"/>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mn-lt"/>
              </a:rPr>
              <a:t> </a:t>
            </a:r>
            <a:r>
              <a:rPr lang="en-US" sz="2800" b="1" dirty="0" smtClean="0">
                <a:latin typeface="Times New Roman" pitchFamily="18" charset="0"/>
                <a:cs typeface="Times New Roman" pitchFamily="18" charset="0"/>
              </a:rPr>
              <a:t>Bare Machine Approach</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buFont typeface="Wingdings" panose="05000000000000000000" pitchFamily="2" charset="2"/>
              <a:buChar char="Ø"/>
            </a:pPr>
            <a:r>
              <a:rPr lang="en-US" sz="2800" dirty="0" smtClean="0">
                <a:latin typeface="Times New Roman" pitchFamily="18" charset="0"/>
                <a:cs typeface="Times New Roman" pitchFamily="18" charset="0"/>
              </a:rPr>
              <a:t> Machine with no OS.</a:t>
            </a:r>
          </a:p>
          <a:p>
            <a:pPr algn="just">
              <a:buFont typeface="Wingdings" panose="05000000000000000000" pitchFamily="2" charset="2"/>
              <a:buChar char="Ø"/>
            </a:pPr>
            <a:r>
              <a:rPr lang="en-US" sz="2800" dirty="0" smtClean="0">
                <a:latin typeface="Times New Roman" pitchFamily="18" charset="0"/>
                <a:cs typeface="Times New Roman" pitchFamily="18" charset="0"/>
              </a:rPr>
              <a:t> Computer used to be programmed directly in machine language,</a:t>
            </a:r>
          </a:p>
          <a:p>
            <a:pPr algn="just"/>
            <a:r>
              <a:rPr lang="en-US" sz="2800" dirty="0" smtClean="0">
                <a:latin typeface="Times New Roman" pitchFamily="18" charset="0"/>
                <a:cs typeface="Times New Roman" pitchFamily="18" charset="0"/>
              </a:rPr>
              <a:t>    without any system software approach.</a:t>
            </a:r>
          </a:p>
          <a:p>
            <a:pPr algn="just">
              <a:buFont typeface="Wingdings" panose="05000000000000000000" pitchFamily="2" charset="2"/>
              <a:buChar char="Ø"/>
            </a:pPr>
            <a:r>
              <a:rPr lang="en-US" sz="2800" dirty="0" smtClean="0">
                <a:latin typeface="Times New Roman" pitchFamily="18" charset="0"/>
                <a:cs typeface="Times New Roman" pitchFamily="18" charset="0"/>
              </a:rPr>
              <a:t>Program could be entered into RAM through front-panel switches.</a:t>
            </a:r>
          </a:p>
          <a:p>
            <a:pPr algn="just">
              <a:buFont typeface="Wingdings" panose="05000000000000000000" pitchFamily="2" charset="2"/>
              <a:buChar char="Ø"/>
            </a:pPr>
            <a:r>
              <a:rPr lang="en-US" sz="2800" dirty="0" smtClean="0">
                <a:latin typeface="Times New Roman" pitchFamily="18" charset="0"/>
                <a:cs typeface="Times New Roman" pitchFamily="18" charset="0"/>
              </a:rPr>
              <a:t>Results of execution could be displayed on a set of LEDs mounted</a:t>
            </a:r>
          </a:p>
          <a:p>
            <a:pPr algn="just"/>
            <a:r>
              <a:rPr lang="en-US" sz="2800" dirty="0" smtClean="0">
                <a:latin typeface="Times New Roman" pitchFamily="18" charset="0"/>
                <a:cs typeface="Times New Roman" pitchFamily="18" charset="0"/>
              </a:rPr>
              <a:t>    on front cover itself.</a:t>
            </a:r>
          </a:p>
          <a:p>
            <a:pPr algn="just"/>
            <a:endParaRPr lang="en-US" sz="2800" dirty="0" smtClean="0">
              <a:latin typeface="Times New Roman" pitchFamily="18" charset="0"/>
              <a:cs typeface="Times New Roman" pitchFamily="18" charset="0"/>
            </a:endParaRPr>
          </a:p>
          <a:p>
            <a:pPr marL="372287" indent="-372287">
              <a:spcBef>
                <a:spcPct val="20000"/>
              </a:spcBef>
              <a:buFont typeface="Arial" pitchFamily="34" charset="0"/>
              <a:buChar char="•"/>
              <a:defRPr/>
            </a:pPr>
            <a:endParaRPr lang="en-US" sz="2400" dirty="0" smtClean="0"/>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5EA827FD-B169-42F3-864D-2C932FFC2C09}" type="datetime1">
              <a:rPr lang="en-US" smtClean="0"/>
              <a:pPr>
                <a:defRPr/>
              </a:pPr>
              <a:t>3/3/2022</a:t>
            </a:fld>
            <a:endParaRPr lang="en-US"/>
          </a:p>
        </p:txBody>
      </p:sp>
      <p:sp>
        <p:nvSpPr>
          <p:cNvPr id="5" name="Footer Placeholder 4"/>
          <p:cNvSpPr>
            <a:spLocks noGrp="1"/>
          </p:cNvSpPr>
          <p:nvPr>
            <p:ph type="ftr" sz="quarter" idx="11"/>
          </p:nvPr>
        </p:nvSpPr>
        <p:spPr>
          <a:xfrm>
            <a:off x="3369389" y="6356355"/>
            <a:ext cx="6738779" cy="365125"/>
          </a:xfrm>
        </p:spPr>
        <p:txBody>
          <a:bodyPr/>
          <a:lstStyle/>
          <a:p>
            <a:pPr>
              <a:defRPr/>
            </a:pPr>
            <a:r>
              <a:rPr lang="fi-FI" smtClean="0"/>
              <a:t>Neeti Taneja                        OS              Unit Number:1</a:t>
            </a:r>
            <a:endParaRPr lang="en-US" dirty="0"/>
          </a:p>
        </p:txBody>
      </p:sp>
      <p:sp>
        <p:nvSpPr>
          <p:cNvPr id="7" name="Title 1"/>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Branch wise Applications</a:t>
            </a:r>
          </a:p>
        </p:txBody>
      </p:sp>
      <p:sp>
        <p:nvSpPr>
          <p:cNvPr id="5125" name="Rectangle 11"/>
          <p:cNvSpPr>
            <a:spLocks noChangeArrowheads="1"/>
          </p:cNvSpPr>
          <p:nvPr/>
        </p:nvSpPr>
        <p:spPr bwMode="auto">
          <a:xfrm>
            <a:off x="1435820" y="1428752"/>
            <a:ext cx="10242178" cy="3578121"/>
          </a:xfrm>
          <a:prstGeom prst="rect">
            <a:avLst/>
          </a:prstGeom>
          <a:noFill/>
          <a:ln w="9525">
            <a:noFill/>
            <a:miter lim="800000"/>
            <a:headEnd/>
            <a:tailEnd/>
          </a:ln>
        </p:spPr>
        <p:txBody>
          <a:bodyPr lIns="99276" tIns="49638" rIns="99276" bIns="49638">
            <a:spAutoFit/>
          </a:bodyPr>
          <a:lstStyle/>
          <a:p>
            <a:pPr>
              <a:buFont typeface="Arial" pitchFamily="34" charset="0"/>
              <a:buChar char="•"/>
            </a:pPr>
            <a:r>
              <a:rPr lang="en-US" sz="2600" dirty="0">
                <a:latin typeface="Times New Roman" pitchFamily="18" charset="0"/>
                <a:cs typeface="Times New Roman" pitchFamily="18" charset="0"/>
              </a:rPr>
              <a:t>  </a:t>
            </a:r>
            <a:r>
              <a:rPr lang="en-US" sz="2200" dirty="0">
                <a:cs typeface="Times New Roman" pitchFamily="18" charset="0"/>
              </a:rPr>
              <a:t>Airlines reservation system.</a:t>
            </a:r>
          </a:p>
          <a:p>
            <a:pPr>
              <a:buFont typeface="Arial" pitchFamily="34" charset="0"/>
              <a:buChar char="•"/>
            </a:pPr>
            <a:r>
              <a:rPr lang="en-US" sz="2200" dirty="0">
                <a:cs typeface="Times New Roman" pitchFamily="18" charset="0"/>
              </a:rPr>
              <a:t>  Air traffic control system.</a:t>
            </a:r>
          </a:p>
          <a:p>
            <a:pPr>
              <a:buFont typeface="Arial" pitchFamily="34" charset="0"/>
              <a:buChar char="•"/>
            </a:pPr>
            <a:r>
              <a:rPr lang="en-US" sz="2200" dirty="0">
                <a:cs typeface="Times New Roman" pitchFamily="18" charset="0"/>
              </a:rPr>
              <a:t>  Systems that provide immediate updating.</a:t>
            </a:r>
          </a:p>
          <a:p>
            <a:pPr>
              <a:buFont typeface="Arial" pitchFamily="34" charset="0"/>
              <a:buChar char="•"/>
            </a:pPr>
            <a:r>
              <a:rPr lang="en-US" sz="2200" dirty="0">
                <a:cs typeface="Times New Roman" pitchFamily="18" charset="0"/>
              </a:rPr>
              <a:t>  Used in any system that provides up to date and minute</a:t>
            </a:r>
          </a:p>
          <a:p>
            <a:r>
              <a:rPr lang="en-US" sz="2200" dirty="0">
                <a:cs typeface="Times New Roman" pitchFamily="18" charset="0"/>
              </a:rPr>
              <a:t>   information on stock prices.</a:t>
            </a:r>
          </a:p>
          <a:p>
            <a:pPr>
              <a:buFont typeface="Arial" pitchFamily="34" charset="0"/>
              <a:buChar char="•"/>
            </a:pPr>
            <a:r>
              <a:rPr lang="en-US" sz="2200" dirty="0">
                <a:cs typeface="Times New Roman" pitchFamily="18" charset="0"/>
              </a:rPr>
              <a:t>  Defense application systems like RADAR.</a:t>
            </a:r>
          </a:p>
          <a:p>
            <a:pPr>
              <a:buFont typeface="Arial" pitchFamily="34" charset="0"/>
              <a:buChar char="•"/>
            </a:pPr>
            <a:r>
              <a:rPr lang="en-US" sz="2200" dirty="0">
                <a:cs typeface="Times New Roman" pitchFamily="18" charset="0"/>
              </a:rPr>
              <a:t>  Networked Multimedia Systems.</a:t>
            </a:r>
          </a:p>
          <a:p>
            <a:pPr>
              <a:buFont typeface="Arial" pitchFamily="34" charset="0"/>
              <a:buChar char="•"/>
            </a:pPr>
            <a:r>
              <a:rPr lang="en-US" sz="2200" dirty="0">
                <a:cs typeface="Times New Roman" pitchFamily="18" charset="0"/>
              </a:rPr>
              <a:t>  Command Control Systems.</a:t>
            </a:r>
          </a:p>
          <a:p>
            <a:pPr>
              <a:buFont typeface="Arial" pitchFamily="34" charset="0"/>
              <a:buChar char="•"/>
            </a:pPr>
            <a:endParaRPr lang="en-US" sz="2600" dirty="0">
              <a:latin typeface="Times New Roman" pitchFamily="18" charset="0"/>
              <a:cs typeface="Times New Roman" pitchFamily="18" charset="0"/>
            </a:endParaRPr>
          </a:p>
          <a:p>
            <a:endParaRPr lang="en-US" dirty="0">
              <a:latin typeface="Calibri" pitchFamily="34" charset="0"/>
            </a:endParaRPr>
          </a:p>
        </p:txBody>
      </p:sp>
      <p:pic>
        <p:nvPicPr>
          <p:cNvPr id="5126" name="Picture 1" descr="C:\Users\USER\Desktop\Logo11.png"/>
          <p:cNvPicPr>
            <a:picLocks noChangeAspect="1" noChangeArrowheads="1"/>
          </p:cNvPicPr>
          <p:nvPr/>
        </p:nvPicPr>
        <p:blipFill>
          <a:blip r:embed="rId2"/>
          <a:srcRect/>
          <a:stretch>
            <a:fillRect/>
          </a:stretch>
        </p:blipFill>
        <p:spPr bwMode="auto">
          <a:xfrm>
            <a:off x="2" y="5"/>
            <a:ext cx="1785203" cy="714375"/>
          </a:xfrm>
          <a:prstGeom prst="rect">
            <a:avLst/>
          </a:prstGeom>
          <a:noFill/>
          <a:ln w="9525">
            <a:noFill/>
            <a:miter lim="800000"/>
            <a:headEnd/>
            <a:tailEnd/>
          </a:ln>
        </p:spPr>
      </p:pic>
      <p:sp>
        <p:nvSpPr>
          <p:cNvPr id="8" name="Slide Number Placeholder 7"/>
          <p:cNvSpPr>
            <a:spLocks noGrp="1"/>
          </p:cNvSpPr>
          <p:nvPr>
            <p:ph type="sldNum" sz="quarter" idx="12"/>
          </p:nvPr>
        </p:nvSpPr>
        <p:spPr/>
        <p:txBody>
          <a:bodyPr/>
          <a:lstStyle/>
          <a:p>
            <a:pPr>
              <a:defRPr/>
            </a:pPr>
            <a:fld id="{91DDBBAE-AD88-416A-A87A-9C67A20F38A3}" type="slidenum">
              <a:rPr lang="en-US"/>
              <a:pPr>
                <a:defRPr/>
              </a:pPr>
              <a:t>4</a:t>
            </a:fld>
            <a:endParaRPr lang="en-US"/>
          </a:p>
        </p:txBody>
      </p:sp>
    </p:spTree>
  </p:cSld>
  <p:clrMapOvr>
    <a:masterClrMapping/>
  </p:clrMapOvr>
  <p:transition>
    <p:wip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mn-lt"/>
              </a:rPr>
              <a:t> </a:t>
            </a:r>
            <a:r>
              <a:rPr lang="en-US" sz="2800" b="1" dirty="0" smtClean="0">
                <a:latin typeface="Times New Roman" pitchFamily="18" charset="0"/>
                <a:cs typeface="Times New Roman" pitchFamily="18" charset="0"/>
              </a:rPr>
              <a:t>Serial Processing</a:t>
            </a:r>
          </a:p>
        </p:txBody>
      </p:sp>
      <p:sp>
        <p:nvSpPr>
          <p:cNvPr id="12" name="Rectangle 3"/>
          <p:cNvSpPr txBox="1">
            <a:spLocks noChangeArrowheads="1"/>
          </p:cNvSpPr>
          <p:nvPr/>
        </p:nvSpPr>
        <p:spPr>
          <a:xfrm>
            <a:off x="1196940" y="1357298"/>
            <a:ext cx="10323972" cy="4114800"/>
          </a:xfrm>
          <a:prstGeom prst="rect">
            <a:avLst/>
          </a:prstGeom>
        </p:spPr>
        <p:txBody>
          <a:bodyPr vert="horz" lIns="99276" tIns="49638" rIns="99276" bIns="49638" rtlCol="0">
            <a:noAutofit/>
          </a:bodyPr>
          <a:lstStyle/>
          <a:p>
            <a:pPr algn="just">
              <a:buFont typeface="Arial" pitchFamily="34" charset="0"/>
              <a:buChar char="•"/>
            </a:pPr>
            <a:r>
              <a:rPr lang="en-US" sz="2800" dirty="0" smtClean="0">
                <a:latin typeface="Times New Roman" pitchFamily="18" charset="0"/>
                <a:cs typeface="Times New Roman" pitchFamily="18" charset="0"/>
              </a:rPr>
              <a:t>The programs were executed strictly in a serial manner, wherein</a:t>
            </a:r>
          </a:p>
          <a:p>
            <a:pPr algn="just"/>
            <a:r>
              <a:rPr lang="en-US" sz="2800" dirty="0" smtClean="0">
                <a:latin typeface="Times New Roman" pitchFamily="18" charset="0"/>
                <a:cs typeface="Times New Roman" pitchFamily="18" charset="0"/>
              </a:rPr>
              <a:t>  program source code written in assembly or high level language.</a:t>
            </a:r>
          </a:p>
          <a:p>
            <a:pPr marL="372287" indent="-372287">
              <a:spcBef>
                <a:spcPct val="20000"/>
              </a:spcBef>
              <a:buFont typeface="Arial" pitchFamily="34" charset="0"/>
              <a:buChar char="•"/>
              <a:defRPr/>
            </a:pPr>
            <a:endParaRPr lang="en-US" sz="2400" dirty="0" smtClean="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3CBFB0-0452-4245-8C88-8B7CBDC7C355}"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mn-lt"/>
              </a:rPr>
              <a:t> </a:t>
            </a:r>
            <a:r>
              <a:rPr lang="en-US" sz="2800" b="1" dirty="0" smtClean="0">
                <a:latin typeface="Times New Roman" pitchFamily="18" charset="0"/>
                <a:cs typeface="Times New Roman" pitchFamily="18" charset="0"/>
              </a:rPr>
              <a:t>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r>
              <a:rPr lang="en-US" sz="2400" dirty="0" smtClean="0">
                <a:latin typeface="Times New Roman" pitchFamily="18" charset="0"/>
                <a:cs typeface="Times New Roman" pitchFamily="18" charset="0"/>
              </a:rPr>
              <a:t>Batch processing is a technique in which an Operating System collects the programs and data together in a batch before processing starts. An operating system does the following activities related to batch processing −</a:t>
            </a:r>
          </a:p>
          <a:p>
            <a:pPr algn="just">
              <a:buFont typeface="Arial" pitchFamily="34" charset="0"/>
              <a:buChar char="•"/>
            </a:pPr>
            <a:r>
              <a:rPr lang="en-US" sz="2400" dirty="0" smtClean="0">
                <a:latin typeface="Times New Roman" pitchFamily="18" charset="0"/>
                <a:cs typeface="Times New Roman" pitchFamily="18" charset="0"/>
              </a:rPr>
              <a:t>The OS defines a job which has predefined sequence of commands, programs and data as a single unit.</a:t>
            </a:r>
          </a:p>
          <a:p>
            <a:pPr algn="just">
              <a:buFont typeface="Arial" pitchFamily="34" charset="0"/>
              <a:buChar char="•"/>
            </a:pPr>
            <a:r>
              <a:rPr lang="en-US" sz="2400" dirty="0" smtClean="0">
                <a:latin typeface="Times New Roman" pitchFamily="18" charset="0"/>
                <a:cs typeface="Times New Roman" pitchFamily="18" charset="0"/>
              </a:rPr>
              <a:t>The OS keeps a number of jobs in memory and executes them without any manual information.</a:t>
            </a:r>
          </a:p>
          <a:p>
            <a:pPr algn="just">
              <a:buFont typeface="Arial" pitchFamily="34" charset="0"/>
              <a:buChar char="•"/>
            </a:pPr>
            <a:r>
              <a:rPr lang="en-US" sz="2400" dirty="0" smtClean="0">
                <a:latin typeface="Times New Roman" pitchFamily="18" charset="0"/>
                <a:cs typeface="Times New Roman" pitchFamily="18" charset="0"/>
              </a:rPr>
              <a:t>Jobs are processed in the order of submission, i.e., first come first served fashion.</a:t>
            </a:r>
          </a:p>
          <a:p>
            <a:pPr algn="just">
              <a:buFont typeface="Arial" pitchFamily="34" charset="0"/>
              <a:buChar char="•"/>
            </a:pPr>
            <a:r>
              <a:rPr lang="en-US" sz="2400" dirty="0" smtClean="0">
                <a:latin typeface="Times New Roman" pitchFamily="18" charset="0"/>
                <a:cs typeface="Times New Roman" pitchFamily="18" charset="0"/>
              </a:rPr>
              <a:t>When a job completes its execution, its memory is released and the output for the job gets copied into an output pool for later printing or processing.</a:t>
            </a:r>
          </a:p>
          <a:p>
            <a:pPr marL="372287" indent="-372287">
              <a:spcBef>
                <a:spcPct val="20000"/>
              </a:spcBef>
              <a:buFont typeface="Arial" pitchFamily="34" charset="0"/>
              <a:buChar char="•"/>
              <a:defRPr/>
            </a:pPr>
            <a:endParaRPr lang="en-US" sz="2400" dirty="0" smtClean="0"/>
          </a:p>
        </p:txBody>
      </p:sp>
    </p:spTree>
  </p:cSld>
  <p:clrMapOvr>
    <a:masterClrMapping/>
  </p:clrMapOvr>
  <p:transition>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EACA21-FEE0-48D2-BD36-C51BFC42799A}"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Times New Roman" pitchFamily="18" charset="0"/>
                <a:cs typeface="Times New Roman" pitchFamily="18" charset="0"/>
              </a:rPr>
              <a:t> 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pic>
        <p:nvPicPr>
          <p:cNvPr id="122882" name="Picture 2" descr="C:\Users\USER\Desktop\batch_processing.jpg"/>
          <p:cNvPicPr>
            <a:picLocks noChangeAspect="1" noChangeArrowheads="1"/>
          </p:cNvPicPr>
          <p:nvPr/>
        </p:nvPicPr>
        <p:blipFill>
          <a:blip r:embed="rId3"/>
          <a:srcRect/>
          <a:stretch>
            <a:fillRect/>
          </a:stretch>
        </p:blipFill>
        <p:spPr bwMode="auto">
          <a:xfrm>
            <a:off x="1982758" y="1214422"/>
            <a:ext cx="6734205" cy="4643470"/>
          </a:xfrm>
          <a:prstGeom prst="rect">
            <a:avLst/>
          </a:prstGeom>
          <a:noFill/>
        </p:spPr>
      </p:pic>
    </p:spTree>
  </p:cSld>
  <p:clrMapOvr>
    <a:masterClrMapping/>
  </p:clrMapOvr>
  <p:transition>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7EF7EC-651C-47AE-9ED6-E76FB81EE905}"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mn-lt"/>
              </a:rPr>
              <a:t> </a:t>
            </a:r>
            <a:r>
              <a:rPr lang="en-US" sz="2800" b="1" dirty="0" smtClean="0">
                <a:latin typeface="Times New Roman" pitchFamily="18" charset="0"/>
                <a:cs typeface="Times New Roman" pitchFamily="18" charset="0"/>
              </a:rPr>
              <a:t>Batch Processing </a:t>
            </a:r>
          </a:p>
        </p:txBody>
      </p:sp>
      <p:sp>
        <p:nvSpPr>
          <p:cNvPr id="12" name="Rectangle 3"/>
          <p:cNvSpPr txBox="1">
            <a:spLocks noChangeArrowheads="1"/>
          </p:cNvSpPr>
          <p:nvPr/>
        </p:nvSpPr>
        <p:spPr>
          <a:xfrm>
            <a:off x="1205391" y="1412776"/>
            <a:ext cx="10323972" cy="4114800"/>
          </a:xfrm>
          <a:prstGeom prst="rect">
            <a:avLst/>
          </a:prstGeom>
        </p:spPr>
        <p:txBody>
          <a:bodyPr vert="horz" lIns="99276" tIns="49638" rIns="99276" bIns="49638" rtlCol="0">
            <a:noAutofit/>
          </a:bodyPr>
          <a:lstStyle/>
          <a:p>
            <a:pPr algn="just"/>
            <a:r>
              <a:rPr lang="en-US" sz="2400" b="1" dirty="0" smtClean="0">
                <a:latin typeface="Times New Roman" pitchFamily="18" charset="0"/>
                <a:cs typeface="Times New Roman" pitchFamily="18" charset="0"/>
              </a:rPr>
              <a:t>Advantages</a:t>
            </a:r>
          </a:p>
          <a:p>
            <a:pPr algn="just">
              <a:buFont typeface="Arial" pitchFamily="34" charset="0"/>
              <a:buChar char="•"/>
            </a:pPr>
            <a:r>
              <a:rPr lang="en-US" sz="2400" dirty="0" smtClean="0">
                <a:latin typeface="Times New Roman" pitchFamily="18" charset="0"/>
                <a:cs typeface="Times New Roman" pitchFamily="18" charset="0"/>
              </a:rPr>
              <a:t>Batch processing takes much of the work of the operator to the computer.</a:t>
            </a:r>
          </a:p>
          <a:p>
            <a:pPr algn="just">
              <a:buFont typeface="Arial" pitchFamily="34" charset="0"/>
              <a:buChar char="•"/>
            </a:pPr>
            <a:r>
              <a:rPr lang="en-US" sz="2400" dirty="0" smtClean="0">
                <a:latin typeface="Times New Roman" pitchFamily="18" charset="0"/>
                <a:cs typeface="Times New Roman" pitchFamily="18" charset="0"/>
              </a:rPr>
              <a:t>Increased performance as a new job get started as soon as the previous job is finished, without any manual intervention.</a:t>
            </a:r>
          </a:p>
          <a:p>
            <a:pPr algn="just"/>
            <a:r>
              <a:rPr lang="en-US" sz="2400" b="1" dirty="0" smtClean="0">
                <a:latin typeface="Times New Roman" pitchFamily="18" charset="0"/>
                <a:cs typeface="Times New Roman" pitchFamily="18" charset="0"/>
              </a:rPr>
              <a:t>Disadvantages</a:t>
            </a:r>
          </a:p>
          <a:p>
            <a:pPr algn="just">
              <a:buFont typeface="Arial" pitchFamily="34" charset="0"/>
              <a:buChar char="•"/>
            </a:pPr>
            <a:r>
              <a:rPr lang="en-US" sz="2400" dirty="0" smtClean="0">
                <a:latin typeface="Times New Roman" pitchFamily="18" charset="0"/>
                <a:cs typeface="Times New Roman" pitchFamily="18" charset="0"/>
              </a:rPr>
              <a:t>Difficult to debug program.</a:t>
            </a:r>
          </a:p>
          <a:p>
            <a:pPr algn="just">
              <a:buFont typeface="Arial" pitchFamily="34" charset="0"/>
              <a:buChar char="•"/>
            </a:pPr>
            <a:r>
              <a:rPr lang="en-US" sz="2400" dirty="0" smtClean="0">
                <a:latin typeface="Times New Roman" pitchFamily="18" charset="0"/>
                <a:cs typeface="Times New Roman" pitchFamily="18" charset="0"/>
              </a:rPr>
              <a:t>A job could enter an infinite loop.</a:t>
            </a:r>
          </a:p>
          <a:p>
            <a:pPr algn="just">
              <a:buFont typeface="Arial" pitchFamily="34" charset="0"/>
              <a:buChar char="•"/>
            </a:pPr>
            <a:r>
              <a:rPr lang="en-US" sz="2400" dirty="0" smtClean="0">
                <a:latin typeface="Times New Roman" pitchFamily="18" charset="0"/>
                <a:cs typeface="Times New Roman" pitchFamily="18" charset="0"/>
              </a:rPr>
              <a:t>Due to lack of protection scheme, one batch job can affect pending jobs.</a:t>
            </a:r>
          </a:p>
          <a:p>
            <a:pPr algn="just"/>
            <a:endParaRPr lang="en-US" sz="2400" dirty="0" smtClean="0">
              <a:latin typeface="Times New Roman" pitchFamily="18" charset="0"/>
              <a:cs typeface="Times New Roman" pitchFamily="18" charset="0"/>
            </a:endParaRPr>
          </a:p>
          <a:p>
            <a:pPr marL="372287" indent="-372287" algn="just">
              <a:spcBef>
                <a:spcPct val="20000"/>
              </a:spcBef>
              <a:buFont typeface="Arial" pitchFamily="34" charset="0"/>
              <a:buChar char="•"/>
              <a:defRPr/>
            </a:pPr>
            <a:endParaRPr lang="en-US" sz="2400" dirty="0" smtClean="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D1C99C-9AE5-492C-A091-E66114AB7116}"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0" name="Rectangle 2"/>
          <p:cNvSpPr>
            <a:spLocks noGrp="1" noChangeArrowheads="1"/>
          </p:cNvSpPr>
          <p:nvPr>
            <p:ph type="title"/>
          </p:nvPr>
        </p:nvSpPr>
        <p:spPr>
          <a:xfrm>
            <a:off x="1301879" y="764704"/>
            <a:ext cx="9227532" cy="457200"/>
          </a:xfrm>
        </p:spPr>
        <p:txBody>
          <a:bodyPr>
            <a:noAutofit/>
          </a:bodyPr>
          <a:lstStyle/>
          <a:p>
            <a:pPr algn="l"/>
            <a:r>
              <a:rPr lang="en-US" sz="2800" b="1" dirty="0" smtClean="0">
                <a:latin typeface="Times New Roman" pitchFamily="18" charset="0"/>
                <a:cs typeface="Times New Roman" pitchFamily="18" charset="0"/>
              </a:rPr>
              <a:t>Batch Operating System</a:t>
            </a:r>
          </a:p>
        </p:txBody>
      </p:sp>
      <p:sp>
        <p:nvSpPr>
          <p:cNvPr id="12" name="Rectangle 3"/>
          <p:cNvSpPr txBox="1">
            <a:spLocks noChangeArrowheads="1"/>
          </p:cNvSpPr>
          <p:nvPr/>
        </p:nvSpPr>
        <p:spPr>
          <a:xfrm>
            <a:off x="1205391" y="1412776"/>
            <a:ext cx="10323972" cy="4873744"/>
          </a:xfrm>
          <a:prstGeom prst="rect">
            <a:avLst/>
          </a:prstGeom>
        </p:spPr>
        <p:txBody>
          <a:bodyPr vert="horz" lIns="99276" tIns="49638" rIns="99276" bIns="49638" rtlCol="0">
            <a:noAutofit/>
          </a:bodyPr>
          <a:lstStyle/>
          <a:p>
            <a:pPr algn="just">
              <a:buFont typeface="Arial" pitchFamily="34" charset="0"/>
              <a:buChar char="•"/>
            </a:pPr>
            <a:r>
              <a:rPr lang="en-US" sz="2400" dirty="0" smtClean="0">
                <a:latin typeface="Times New Roman" pitchFamily="18" charset="0"/>
                <a:cs typeface="Times New Roman" pitchFamily="18" charset="0"/>
              </a:rPr>
              <a:t>The users of a batch operating system do not interact with the computer directly. Each user prepares his job on an off-line device like punch cards and submits it to the computer operator. </a:t>
            </a:r>
          </a:p>
          <a:p>
            <a:pPr algn="just">
              <a:buFont typeface="Arial" pitchFamily="34" charset="0"/>
              <a:buChar char="•"/>
            </a:pPr>
            <a:r>
              <a:rPr lang="en-US" sz="2400" dirty="0" smtClean="0">
                <a:latin typeface="Times New Roman" pitchFamily="18" charset="0"/>
                <a:cs typeface="Times New Roman" pitchFamily="18" charset="0"/>
              </a:rPr>
              <a:t>To speed up processing, jobs with similar needs are batched together and run as a group. </a:t>
            </a:r>
          </a:p>
          <a:p>
            <a:pPr algn="just">
              <a:buFont typeface="Arial" pitchFamily="34" charset="0"/>
              <a:buChar char="•"/>
            </a:pPr>
            <a:r>
              <a:rPr lang="en-US" sz="2400" dirty="0" smtClean="0">
                <a:latin typeface="Times New Roman" pitchFamily="18" charset="0"/>
                <a:cs typeface="Times New Roman" pitchFamily="18" charset="0"/>
              </a:rPr>
              <a:t>The programmers leave their programs with the operator and the operator then sorts the programs with similar requirements into batches.</a:t>
            </a:r>
          </a:p>
          <a:p>
            <a:pPr algn="just"/>
            <a:r>
              <a:rPr lang="en-US" sz="2400" dirty="0" smtClean="0">
                <a:latin typeface="Times New Roman" pitchFamily="18" charset="0"/>
                <a:cs typeface="Times New Roman" pitchFamily="18" charset="0"/>
              </a:rPr>
              <a:t>The problems with Batch Systems are as follows −</a:t>
            </a:r>
          </a:p>
          <a:p>
            <a:pPr algn="just">
              <a:buFont typeface="Arial" pitchFamily="34" charset="0"/>
              <a:buChar char="•"/>
            </a:pPr>
            <a:r>
              <a:rPr lang="en-US" sz="2400" dirty="0" smtClean="0">
                <a:latin typeface="Times New Roman" pitchFamily="18" charset="0"/>
                <a:cs typeface="Times New Roman" pitchFamily="18" charset="0"/>
              </a:rPr>
              <a:t>Lack of interaction between the user and the job.</a:t>
            </a:r>
          </a:p>
          <a:p>
            <a:pPr algn="just">
              <a:buFont typeface="Arial" pitchFamily="34" charset="0"/>
              <a:buChar char="•"/>
            </a:pPr>
            <a:r>
              <a:rPr lang="en-US" sz="2400" dirty="0" smtClean="0">
                <a:latin typeface="Times New Roman" pitchFamily="18" charset="0"/>
                <a:cs typeface="Times New Roman" pitchFamily="18" charset="0"/>
              </a:rPr>
              <a:t>CPU is often idle, because the speed of the mechanical I/O devices is slower than</a:t>
            </a:r>
          </a:p>
          <a:p>
            <a:pPr algn="just"/>
            <a:r>
              <a:rPr lang="en-US" sz="2400" dirty="0" smtClean="0">
                <a:latin typeface="Times New Roman" pitchFamily="18" charset="0"/>
                <a:cs typeface="Times New Roman" pitchFamily="18" charset="0"/>
              </a:rPr>
              <a:t>  the CPU.</a:t>
            </a:r>
          </a:p>
          <a:p>
            <a:pPr algn="just">
              <a:buFont typeface="Arial" pitchFamily="34" charset="0"/>
              <a:buChar char="•"/>
            </a:pPr>
            <a:r>
              <a:rPr lang="en-US" sz="2400" dirty="0" smtClean="0">
                <a:latin typeface="Times New Roman" pitchFamily="18" charset="0"/>
                <a:cs typeface="Times New Roman" pitchFamily="18" charset="0"/>
              </a:rPr>
              <a:t>Difficult to provide the desired priority.</a:t>
            </a:r>
          </a:p>
          <a:p>
            <a:pPr marL="372287" indent="-372287">
              <a:spcBef>
                <a:spcPct val="20000"/>
              </a:spcBef>
              <a:buFont typeface="Arial" pitchFamily="34" charset="0"/>
              <a:buChar char="•"/>
              <a:defRPr/>
            </a:pPr>
            <a:endParaRPr lang="en-US" sz="2400" dirty="0" smtClean="0"/>
          </a:p>
        </p:txBody>
      </p:sp>
    </p:spTree>
  </p:cSld>
  <p:clrMapOvr>
    <a:masterClrMapping/>
  </p:clrMapOvr>
  <p:transition>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ED7EB9-AE66-4E11-9508-6C14C24EB599}"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spcBef>
                <a:spcPct val="0"/>
              </a:spcBef>
              <a:defRPr/>
            </a:pPr>
            <a:r>
              <a:rPr lang="en-US" sz="3300" dirty="0" smtClean="0"/>
              <a:t>Simple Batch Systems (continued….)(C01)</a:t>
            </a:r>
            <a:endParaRPr lang="en-US" sz="3300" dirty="0"/>
          </a:p>
        </p:txBody>
      </p:sp>
      <p:sp>
        <p:nvSpPr>
          <p:cNvPr id="10" name="Footer Placeholder 2"/>
          <p:cNvSpPr txBox="1">
            <a:spLocks/>
          </p:cNvSpPr>
          <p:nvPr/>
        </p:nvSpPr>
        <p:spPr>
          <a:xfrm>
            <a:off x="1" y="7068769"/>
            <a:ext cx="3879903" cy="320675"/>
          </a:xfrm>
          <a:prstGeom prst="rect">
            <a:avLst/>
          </a:prstGeom>
          <a:noFill/>
        </p:spPr>
        <p:txBody>
          <a:bodyPr vert="horz" lIns="99276" tIns="49638" rIns="99276" bIns="49638" rtlCol="0" anchor="ctr"/>
          <a:lstStyle/>
          <a:p>
            <a:pPr>
              <a:defRPr/>
            </a:pPr>
            <a:r>
              <a:rPr lang="en-US" sz="1300" dirty="0" smtClean="0">
                <a:solidFill>
                  <a:schemeClr val="tx1">
                    <a:tint val="75000"/>
                  </a:schemeClr>
                </a:solidFill>
              </a:rPr>
              <a:t>Operating System Concepts</a:t>
            </a:r>
            <a:endParaRPr lang="en-US" sz="1300" dirty="0">
              <a:solidFill>
                <a:schemeClr val="tx1">
                  <a:tint val="75000"/>
                </a:schemeClr>
              </a:solidFill>
            </a:endParaRPr>
          </a:p>
        </p:txBody>
      </p:sp>
      <p:sp>
        <p:nvSpPr>
          <p:cNvPr id="12" name="Rectangle 2"/>
          <p:cNvSpPr>
            <a:spLocks noGrp="1" noChangeArrowheads="1"/>
          </p:cNvSpPr>
          <p:nvPr>
            <p:ph type="title"/>
          </p:nvPr>
        </p:nvSpPr>
        <p:spPr>
          <a:xfrm>
            <a:off x="1084844" y="1026740"/>
            <a:ext cx="10248559" cy="457200"/>
          </a:xfrm>
        </p:spPr>
        <p:txBody>
          <a:bodyPr>
            <a:noAutofit/>
          </a:bodyPr>
          <a:lstStyle/>
          <a:p>
            <a:pPr algn="l"/>
            <a:r>
              <a:rPr lang="en-US" sz="2800" b="1" dirty="0" smtClean="0">
                <a:latin typeface="Times New Roman" pitchFamily="18" charset="0"/>
                <a:cs typeface="Times New Roman" pitchFamily="18" charset="0"/>
              </a:rPr>
              <a:t>Memory Layout for a Simple Batch System</a:t>
            </a:r>
          </a:p>
        </p:txBody>
      </p:sp>
      <p:pic>
        <p:nvPicPr>
          <p:cNvPr id="14" name="Picture 7"/>
          <p:cNvPicPr>
            <a:picLocks noChangeAspect="1" noChangeArrowheads="1"/>
          </p:cNvPicPr>
          <p:nvPr/>
        </p:nvPicPr>
        <p:blipFill>
          <a:blip r:embed="rId3" cstate="print"/>
          <a:srcRect l="28365" t="1007" r="28203" b="806"/>
          <a:stretch>
            <a:fillRect/>
          </a:stretch>
        </p:blipFill>
        <p:spPr bwMode="auto">
          <a:xfrm>
            <a:off x="4230882" y="1880815"/>
            <a:ext cx="3439585" cy="4284489"/>
          </a:xfrm>
          <a:prstGeom prst="rect">
            <a:avLst/>
          </a:prstGeom>
          <a:noFill/>
          <a:ln w="9525">
            <a:noFill/>
            <a:miter lim="800000"/>
            <a:headEnd/>
            <a:tailEnd/>
          </a:ln>
        </p:spPr>
      </p:pic>
    </p:spTree>
  </p:cSld>
  <p:clrMapOvr>
    <a:masterClrMapping/>
  </p:clrMapOvr>
  <p:transition>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DCF89-30B7-4DD5-899F-7FC4FACD174E}"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0" name="Rectangle 2"/>
          <p:cNvSpPr>
            <a:spLocks noGrp="1" noChangeArrowheads="1"/>
          </p:cNvSpPr>
          <p:nvPr>
            <p:ph type="title"/>
          </p:nvPr>
        </p:nvSpPr>
        <p:spPr>
          <a:xfrm>
            <a:off x="1301879" y="908720"/>
            <a:ext cx="9227532" cy="457200"/>
          </a:xfrm>
        </p:spPr>
        <p:txBody>
          <a:bodyPr>
            <a:noAutofit/>
          </a:bodyPr>
          <a:lstStyle/>
          <a:p>
            <a:pPr algn="l"/>
            <a:r>
              <a:rPr lang="en-US" sz="2800" b="1" dirty="0" smtClean="0">
                <a:latin typeface="Times New Roman" pitchFamily="18" charset="0"/>
                <a:cs typeface="Times New Roman" pitchFamily="18" charset="0"/>
              </a:rPr>
              <a:t>Multi-programmed Batch Systems</a:t>
            </a:r>
          </a:p>
        </p:txBody>
      </p:sp>
      <p:sp>
        <p:nvSpPr>
          <p:cNvPr id="15" name="Text Box 5"/>
          <p:cNvSpPr txBox="1">
            <a:spLocks noChangeArrowheads="1"/>
          </p:cNvSpPr>
          <p:nvPr/>
        </p:nvSpPr>
        <p:spPr bwMode="auto">
          <a:xfrm>
            <a:off x="1203963" y="1329785"/>
            <a:ext cx="9989049" cy="838909"/>
          </a:xfrm>
          <a:prstGeom prst="rect">
            <a:avLst/>
          </a:prstGeom>
          <a:noFill/>
          <a:ln w="9525">
            <a:noFill/>
            <a:miter lim="800000"/>
            <a:headEnd/>
            <a:tailEnd/>
          </a:ln>
        </p:spPr>
        <p:txBody>
          <a:bodyPr lIns="99276" tIns="49638" rIns="99276" bIns="49638" anchor="ctr">
            <a:spAutoFit/>
          </a:bodyPr>
          <a:lstStyle/>
          <a:p>
            <a:pPr algn="l"/>
            <a:r>
              <a:rPr lang="en-US" sz="2400" dirty="0">
                <a:latin typeface="Times New Roman" pitchFamily="18" charset="0"/>
                <a:cs typeface="Times New Roman" pitchFamily="18" charset="0"/>
              </a:rPr>
              <a:t>Several jobs are kept in main memory at the same time, and the </a:t>
            </a:r>
          </a:p>
          <a:p>
            <a:pPr algn="l"/>
            <a:r>
              <a:rPr lang="en-US" sz="2400" dirty="0">
                <a:latin typeface="Times New Roman" pitchFamily="18" charset="0"/>
                <a:cs typeface="Times New Roman" pitchFamily="18" charset="0"/>
              </a:rPr>
              <a:t>CPU is multiplexed among them. </a:t>
            </a:r>
          </a:p>
        </p:txBody>
      </p:sp>
      <p:pic>
        <p:nvPicPr>
          <p:cNvPr id="16" name="Picture 10"/>
          <p:cNvPicPr>
            <a:picLocks noChangeAspect="1" noChangeArrowheads="1"/>
          </p:cNvPicPr>
          <p:nvPr/>
        </p:nvPicPr>
        <p:blipFill>
          <a:blip r:embed="rId3" cstate="print"/>
          <a:srcRect l="25421" t="934" r="25233" b="934"/>
          <a:stretch>
            <a:fillRect/>
          </a:stretch>
        </p:blipFill>
        <p:spPr bwMode="auto">
          <a:xfrm>
            <a:off x="4286187" y="2257425"/>
            <a:ext cx="3369389" cy="4000500"/>
          </a:xfrm>
          <a:prstGeom prst="rect">
            <a:avLst/>
          </a:prstGeom>
          <a:noFill/>
          <a:ln w="9525">
            <a:noFill/>
            <a:miter lim="800000"/>
            <a:headEnd/>
            <a:tailEnd/>
          </a:ln>
        </p:spPr>
      </p:pic>
    </p:spTree>
  </p:cSld>
  <p:clrMapOvr>
    <a:masterClrMapping/>
  </p:clrMapOvr>
  <p:transition>
    <p:wipe dir="u"/>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D53463-437E-44E5-9006-5D205C1CFEC9}"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Features for Multiprogramming(CO1) </a:t>
            </a:r>
            <a:endParaRPr lang="en-US" sz="3300" dirty="0"/>
          </a:p>
        </p:txBody>
      </p:sp>
      <p:sp>
        <p:nvSpPr>
          <p:cNvPr id="18" name="Rectangle 3"/>
          <p:cNvSpPr txBox="1">
            <a:spLocks noChangeArrowheads="1"/>
          </p:cNvSpPr>
          <p:nvPr/>
        </p:nvSpPr>
        <p:spPr>
          <a:xfrm>
            <a:off x="1403912" y="857232"/>
            <a:ext cx="10028965" cy="5643602"/>
          </a:xfrm>
          <a:prstGeom prst="rect">
            <a:avLst/>
          </a:prstGeom>
        </p:spPr>
        <p:txBody>
          <a:bodyPr vert="horz" lIns="99276" tIns="49638" rIns="99276" bIns="49638" rtlCol="0">
            <a:normAutofit/>
          </a:bodyPr>
          <a:lstStyle/>
          <a:p>
            <a:pPr algn="just"/>
            <a:r>
              <a:rPr lang="en-US" sz="2400" dirty="0" smtClean="0">
                <a:latin typeface="Times New Roman" pitchFamily="18" charset="0"/>
                <a:cs typeface="Times New Roman" pitchFamily="18" charset="0"/>
              </a:rPr>
              <a:t>An OS does the following activities related to multiprogramming.</a:t>
            </a:r>
          </a:p>
          <a:p>
            <a:pPr algn="just">
              <a:buFont typeface="Arial" pitchFamily="34" charset="0"/>
              <a:buChar char="•"/>
            </a:pPr>
            <a:r>
              <a:rPr lang="en-US" sz="2400" dirty="0" smtClean="0">
                <a:latin typeface="Times New Roman" pitchFamily="18" charset="0"/>
                <a:cs typeface="Times New Roman" pitchFamily="18" charset="0"/>
              </a:rPr>
              <a:t>The operating system keeps several jobs in memory at a time.</a:t>
            </a:r>
          </a:p>
          <a:p>
            <a:pPr algn="just">
              <a:buFont typeface="Arial" pitchFamily="34" charset="0"/>
              <a:buChar char="•"/>
            </a:pPr>
            <a:r>
              <a:rPr lang="en-US" sz="2400" dirty="0" smtClean="0">
                <a:latin typeface="Times New Roman" pitchFamily="18" charset="0"/>
                <a:cs typeface="Times New Roman" pitchFamily="18" charset="0"/>
              </a:rPr>
              <a:t>This set of jobs is a subset of the jobs kept in the job pool.</a:t>
            </a:r>
          </a:p>
          <a:p>
            <a:pPr algn="just">
              <a:buFont typeface="Arial" pitchFamily="34" charset="0"/>
              <a:buChar char="•"/>
            </a:pPr>
            <a:r>
              <a:rPr lang="en-US" sz="2400" dirty="0" smtClean="0">
                <a:latin typeface="Times New Roman" pitchFamily="18" charset="0"/>
                <a:cs typeface="Times New Roman" pitchFamily="18" charset="0"/>
              </a:rPr>
              <a:t>The operating system picks and begins to execute one of the jobs in the memory.</a:t>
            </a:r>
          </a:p>
          <a:p>
            <a:pPr algn="just">
              <a:buFont typeface="Arial" pitchFamily="34" charset="0"/>
              <a:buChar char="•"/>
            </a:pPr>
            <a:r>
              <a:rPr lang="en-US" sz="2400" dirty="0" smtClean="0">
                <a:latin typeface="Times New Roman" pitchFamily="18" charset="0"/>
                <a:cs typeface="Times New Roman" pitchFamily="18" charset="0"/>
              </a:rPr>
              <a:t>Multiprogramming operating systems monitor the state of all active programs and system resources using memory management programs to ensure that the CPU is never idle, unless there are no jobs to process.</a:t>
            </a:r>
          </a:p>
          <a:p>
            <a:pPr algn="just"/>
            <a:r>
              <a:rPr lang="en-US" sz="2400" b="1" dirty="0" smtClean="0">
                <a:latin typeface="Times New Roman" pitchFamily="18" charset="0"/>
                <a:cs typeface="Times New Roman" pitchFamily="18" charset="0"/>
              </a:rPr>
              <a:t>Advantages</a:t>
            </a:r>
          </a:p>
          <a:p>
            <a:pPr algn="just">
              <a:buFont typeface="Arial" pitchFamily="34" charset="0"/>
              <a:buChar char="•"/>
            </a:pPr>
            <a:r>
              <a:rPr lang="en-US" sz="2400" dirty="0" smtClean="0">
                <a:latin typeface="Times New Roman" pitchFamily="18" charset="0"/>
                <a:cs typeface="Times New Roman" pitchFamily="18" charset="0"/>
              </a:rPr>
              <a:t>High and efficient CPU utilization.</a:t>
            </a:r>
          </a:p>
          <a:p>
            <a:pPr algn="just">
              <a:buFont typeface="Arial" pitchFamily="34" charset="0"/>
              <a:buChar char="•"/>
            </a:pPr>
            <a:r>
              <a:rPr lang="en-US" sz="2400" dirty="0" smtClean="0">
                <a:latin typeface="Times New Roman" pitchFamily="18" charset="0"/>
                <a:cs typeface="Times New Roman" pitchFamily="18" charset="0"/>
              </a:rPr>
              <a:t>User feels that many programs are allotted to CPU almost simultaneously.</a:t>
            </a:r>
          </a:p>
          <a:p>
            <a:pPr algn="just"/>
            <a:r>
              <a:rPr lang="en-US" sz="2400" b="1" dirty="0" smtClean="0">
                <a:latin typeface="Times New Roman" pitchFamily="18" charset="0"/>
                <a:cs typeface="Times New Roman" pitchFamily="18" charset="0"/>
              </a:rPr>
              <a:t>Disadvantages</a:t>
            </a:r>
          </a:p>
          <a:p>
            <a:pPr algn="just">
              <a:buFont typeface="Arial" pitchFamily="34" charset="0"/>
              <a:buChar char="•"/>
            </a:pPr>
            <a:r>
              <a:rPr lang="en-US" sz="2400" dirty="0" smtClean="0">
                <a:latin typeface="Times New Roman" pitchFamily="18" charset="0"/>
                <a:cs typeface="Times New Roman" pitchFamily="18" charset="0"/>
              </a:rPr>
              <a:t>CPU scheduling is required.</a:t>
            </a:r>
          </a:p>
          <a:p>
            <a:pPr algn="just">
              <a:buFont typeface="Arial" pitchFamily="34" charset="0"/>
              <a:buChar char="•"/>
            </a:pPr>
            <a:r>
              <a:rPr lang="en-US" sz="2400" dirty="0" smtClean="0">
                <a:latin typeface="Times New Roman" pitchFamily="18" charset="0"/>
                <a:cs typeface="Times New Roman" pitchFamily="18" charset="0"/>
              </a:rPr>
              <a:t>To accommodate many jobs in memory, memory management is required.</a:t>
            </a:r>
          </a:p>
          <a:p>
            <a:pPr>
              <a:buFont typeface="Arial" pitchFamily="34" charset="0"/>
              <a:buChar char="•"/>
            </a:pPr>
            <a:endParaRPr lang="en-US" sz="2400" dirty="0" smtClean="0"/>
          </a:p>
          <a:p>
            <a:pPr marL="372287" indent="-372287">
              <a:spcBef>
                <a:spcPct val="20000"/>
              </a:spcBef>
              <a:buFont typeface="Arial" pitchFamily="34" charset="0"/>
              <a:buChar char="•"/>
              <a:defRPr/>
            </a:pPr>
            <a:endParaRPr lang="en-US" sz="2400" dirty="0" smtClean="0"/>
          </a:p>
        </p:txBody>
      </p:sp>
    </p:spTree>
  </p:cSld>
  <p:clrMapOvr>
    <a:masterClrMapping/>
  </p:clrMapOvr>
  <p:transition>
    <p:wipe dir="u"/>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DD2BBC-BCF2-48F6-81AD-A7CEC4B77E19}"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smtClean="0">
                <a:solidFill>
                  <a:schemeClr val="tx1">
                    <a:tint val="75000"/>
                  </a:schemeClr>
                </a:solidFill>
              </a:rPr>
              <a:t>Operating System Concepts</a:t>
            </a:r>
            <a:endParaRPr lang="en-US" sz="2200" dirty="0">
              <a:solidFill>
                <a:schemeClr val="tx1">
                  <a:tint val="75000"/>
                </a:schemeClr>
              </a:solidFill>
            </a:endParaRPr>
          </a:p>
        </p:txBody>
      </p:sp>
      <p:sp>
        <p:nvSpPr>
          <p:cNvPr id="13" name="Rectangle 2"/>
          <p:cNvSpPr>
            <a:spLocks noGrp="1" noChangeArrowheads="1"/>
          </p:cNvSpPr>
          <p:nvPr>
            <p:ph type="title"/>
          </p:nvPr>
        </p:nvSpPr>
        <p:spPr>
          <a:xfrm>
            <a:off x="740245" y="1098748"/>
            <a:ext cx="10848413" cy="457200"/>
          </a:xfrm>
        </p:spPr>
        <p:txBody>
          <a:bodyPr>
            <a:noAutofit/>
          </a:bodyPr>
          <a:lstStyle/>
          <a:p>
            <a:pPr algn="l"/>
            <a:r>
              <a:rPr lang="en-US" sz="2800" b="1" dirty="0" smtClean="0">
                <a:latin typeface="Times New Roman" pitchFamily="18" charset="0"/>
                <a:cs typeface="Times New Roman" pitchFamily="18" charset="0"/>
              </a:rPr>
              <a:t>Multitasking </a:t>
            </a:r>
          </a:p>
        </p:txBody>
      </p:sp>
      <p:sp>
        <p:nvSpPr>
          <p:cNvPr id="14" name="Rectangle 3"/>
          <p:cNvSpPr txBox="1">
            <a:spLocks noChangeArrowheads="1"/>
          </p:cNvSpPr>
          <p:nvPr/>
        </p:nvSpPr>
        <p:spPr>
          <a:xfrm>
            <a:off x="768313" y="1643050"/>
            <a:ext cx="10054576" cy="4460590"/>
          </a:xfrm>
          <a:prstGeom prst="rect">
            <a:avLst/>
          </a:prstGeom>
        </p:spPr>
        <p:txBody>
          <a:bodyPr vert="horz" lIns="99276" tIns="49638" rIns="99276" bIns="49638" rtlCol="0">
            <a:normAutofit fontScale="92500" lnSpcReduction="10000"/>
          </a:bodyPr>
          <a:lstStyle/>
          <a:p>
            <a:pPr algn="just"/>
            <a:r>
              <a:rPr lang="en-US" sz="2400" dirty="0" smtClean="0">
                <a:latin typeface="Times New Roman" pitchFamily="18" charset="0"/>
                <a:cs typeface="Times New Roman" pitchFamily="18" charset="0"/>
              </a:rPr>
              <a:t>Multitasking is when multiple jobs are executed by the CPU simultaneously by switching between them. Switches occur so frequently that the users may interact with each program while it is running. An OS does the following activities related to multitasking −</a:t>
            </a:r>
          </a:p>
          <a:p>
            <a:pPr algn="just">
              <a:buFont typeface="Arial" pitchFamily="34" charset="0"/>
              <a:buChar char="•"/>
            </a:pPr>
            <a:r>
              <a:rPr lang="en-US" sz="2400" dirty="0" smtClean="0">
                <a:latin typeface="Times New Roman" pitchFamily="18" charset="0"/>
                <a:cs typeface="Times New Roman" pitchFamily="18" charset="0"/>
              </a:rPr>
              <a:t>The user gives instructions to the operating system or to a program directly, and receives an immediate response.</a:t>
            </a:r>
          </a:p>
          <a:p>
            <a:pPr algn="just">
              <a:buFont typeface="Arial" pitchFamily="34" charset="0"/>
              <a:buChar char="•"/>
            </a:pPr>
            <a:r>
              <a:rPr lang="en-US" sz="2400" dirty="0" smtClean="0">
                <a:latin typeface="Times New Roman" pitchFamily="18" charset="0"/>
                <a:cs typeface="Times New Roman" pitchFamily="18" charset="0"/>
              </a:rPr>
              <a:t>The OS handles multitasking in the way that it can handle multiple operations/executes multiple programs at a time.</a:t>
            </a:r>
          </a:p>
          <a:p>
            <a:pPr algn="just">
              <a:buFont typeface="Arial" pitchFamily="34" charset="0"/>
              <a:buChar char="•"/>
            </a:pPr>
            <a:r>
              <a:rPr lang="en-US" sz="2400" b="1" dirty="0" smtClean="0">
                <a:latin typeface="Times New Roman" pitchFamily="18" charset="0"/>
                <a:cs typeface="Times New Roman" pitchFamily="18" charset="0"/>
              </a:rPr>
              <a:t>Multitasking Operating Systems are also known as Time-sharing systems.</a:t>
            </a:r>
          </a:p>
          <a:p>
            <a:pPr algn="just">
              <a:buFont typeface="Arial" pitchFamily="34" charset="0"/>
              <a:buChar char="•"/>
            </a:pPr>
            <a:r>
              <a:rPr lang="en-US" sz="2400" dirty="0" smtClean="0">
                <a:latin typeface="Times New Roman" pitchFamily="18" charset="0"/>
                <a:cs typeface="Times New Roman" pitchFamily="18" charset="0"/>
              </a:rPr>
              <a:t>These Operating Systems were developed to provide interactive use of a computer system at a reasonable cost.</a:t>
            </a:r>
          </a:p>
          <a:p>
            <a:pPr algn="just">
              <a:buFont typeface="Arial" pitchFamily="34" charset="0"/>
              <a:buChar char="•"/>
            </a:pPr>
            <a:r>
              <a:rPr lang="en-US" sz="2400" dirty="0" smtClean="0">
                <a:latin typeface="Times New Roman" pitchFamily="18" charset="0"/>
                <a:cs typeface="Times New Roman" pitchFamily="18" charset="0"/>
              </a:rPr>
              <a:t>A time-shared operating system uses the concept of CPU scheduling and multiprogramming to provide each user with a small portion of a time-shared CPU.</a:t>
            </a:r>
          </a:p>
          <a:p>
            <a:pPr algn="just">
              <a:buFont typeface="Arial" pitchFamily="34" charset="0"/>
              <a:buChar char="•"/>
            </a:pPr>
            <a:r>
              <a:rPr lang="en-US" sz="2400" dirty="0" smtClean="0">
                <a:latin typeface="Times New Roman" pitchFamily="18" charset="0"/>
                <a:cs typeface="Times New Roman" pitchFamily="18" charset="0"/>
              </a:rPr>
              <a:t>Each user has at least one separate program in memory.</a:t>
            </a:r>
          </a:p>
          <a:p>
            <a:pPr marL="372287" indent="-372287">
              <a:spcBef>
                <a:spcPct val="20000"/>
              </a:spcBef>
              <a:buFont typeface="Arial" pitchFamily="34" charset="0"/>
              <a:buChar char="•"/>
              <a:defRPr/>
            </a:pPr>
            <a:endParaRPr lang="en-US" sz="2400" dirty="0" smtClean="0"/>
          </a:p>
        </p:txBody>
      </p:sp>
    </p:spTree>
  </p:cSld>
  <p:clrMapOvr>
    <a:masterClrMapping/>
  </p:clrMapOvr>
  <p:transition>
    <p:wipe dir="u"/>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FC42EE-41D3-4730-AF63-A0E7A02D18B3}"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smtClean="0">
                <a:solidFill>
                  <a:schemeClr val="tx1">
                    <a:tint val="75000"/>
                  </a:schemeClr>
                </a:solidFill>
              </a:rPr>
              <a:t>Operating System Concepts</a:t>
            </a:r>
            <a:endParaRPr lang="en-US" sz="2200" dirty="0">
              <a:solidFill>
                <a:schemeClr val="tx1">
                  <a:tint val="75000"/>
                </a:schemeClr>
              </a:solidFill>
            </a:endParaRPr>
          </a:p>
        </p:txBody>
      </p:sp>
      <p:sp>
        <p:nvSpPr>
          <p:cNvPr id="13" name="Rectangle 2"/>
          <p:cNvSpPr>
            <a:spLocks noGrp="1" noChangeArrowheads="1"/>
          </p:cNvSpPr>
          <p:nvPr>
            <p:ph type="title"/>
          </p:nvPr>
        </p:nvSpPr>
        <p:spPr>
          <a:xfrm>
            <a:off x="411123" y="1098748"/>
            <a:ext cx="11177536" cy="457200"/>
          </a:xfrm>
        </p:spPr>
        <p:txBody>
          <a:bodyPr>
            <a:noAutofit/>
          </a:bodyPr>
          <a:lstStyle/>
          <a:p>
            <a:pPr algn="l"/>
            <a:r>
              <a:rPr lang="en-US" sz="2800" b="1" dirty="0" smtClean="0">
                <a:latin typeface="Times New Roman" pitchFamily="18" charset="0"/>
                <a:cs typeface="Times New Roman" pitchFamily="18" charset="0"/>
              </a:rPr>
              <a:t>Multitasking </a:t>
            </a:r>
          </a:p>
        </p:txBody>
      </p:sp>
      <p:sp>
        <p:nvSpPr>
          <p:cNvPr id="14" name="Rectangle 3"/>
          <p:cNvSpPr txBox="1">
            <a:spLocks noChangeArrowheads="1"/>
          </p:cNvSpPr>
          <p:nvPr/>
        </p:nvSpPr>
        <p:spPr>
          <a:xfrm>
            <a:off x="1403913" y="1643050"/>
            <a:ext cx="9418975" cy="4460590"/>
          </a:xfrm>
          <a:prstGeom prst="rect">
            <a:avLst/>
          </a:prstGeom>
        </p:spPr>
        <p:txBody>
          <a:bodyPr vert="horz" lIns="99276" tIns="49638" rIns="99276" bIns="49638" rtlCol="0">
            <a:normAutofit/>
          </a:bodyPr>
          <a:lstStyle/>
          <a:p>
            <a:pPr marL="372287" indent="-372287">
              <a:spcBef>
                <a:spcPct val="20000"/>
              </a:spcBef>
              <a:buFont typeface="Arial" pitchFamily="34" charset="0"/>
              <a:buChar char="•"/>
              <a:defRPr/>
            </a:pPr>
            <a:endParaRPr lang="en-US" sz="2400" dirty="0" smtClean="0"/>
          </a:p>
        </p:txBody>
      </p:sp>
      <p:pic>
        <p:nvPicPr>
          <p:cNvPr id="123906" name="Picture 2" descr="C:\Users\USER\Desktop\multitasking.jpg"/>
          <p:cNvPicPr>
            <a:picLocks noChangeAspect="1" noChangeArrowheads="1"/>
          </p:cNvPicPr>
          <p:nvPr/>
        </p:nvPicPr>
        <p:blipFill>
          <a:blip r:embed="rId3"/>
          <a:srcRect/>
          <a:stretch>
            <a:fillRect/>
          </a:stretch>
        </p:blipFill>
        <p:spPr bwMode="auto">
          <a:xfrm>
            <a:off x="7912112" y="2571744"/>
            <a:ext cx="4191000" cy="3286139"/>
          </a:xfrm>
          <a:prstGeom prst="rect">
            <a:avLst/>
          </a:prstGeom>
          <a:noFill/>
        </p:spPr>
      </p:pic>
      <p:sp>
        <p:nvSpPr>
          <p:cNvPr id="11" name="Rectangle 10"/>
          <p:cNvSpPr/>
          <p:nvPr/>
        </p:nvSpPr>
        <p:spPr>
          <a:xfrm>
            <a:off x="411123" y="1500173"/>
            <a:ext cx="7500990" cy="4093428"/>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A program that is loaded into memory and is executing is commonly referred to as a </a:t>
            </a:r>
            <a:r>
              <a:rPr lang="en-US" b="1" dirty="0" smtClean="0">
                <a:latin typeface="Times New Roman" pitchFamily="18" charset="0"/>
                <a:cs typeface="Times New Roman" pitchFamily="18" charset="0"/>
              </a:rPr>
              <a:t>process</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When a process executes, it typically executes for only a very short time before it either finishes or needs to perform I/O.</a:t>
            </a:r>
          </a:p>
          <a:p>
            <a:pPr algn="just">
              <a:buFont typeface="Arial" pitchFamily="34" charset="0"/>
              <a:buChar char="•"/>
            </a:pPr>
            <a:r>
              <a:rPr lang="en-US" dirty="0" smtClean="0">
                <a:latin typeface="Times New Roman" pitchFamily="18" charset="0"/>
                <a:cs typeface="Times New Roman" pitchFamily="18" charset="0"/>
              </a:rPr>
              <a:t>Since interactive I/O typically runs at slower speeds, it may take a long time to complete. During this time, a CPU can be utilized by another process.</a:t>
            </a:r>
          </a:p>
          <a:p>
            <a:pPr algn="just">
              <a:buFont typeface="Arial" pitchFamily="34" charset="0"/>
              <a:buChar char="•"/>
            </a:pPr>
            <a:r>
              <a:rPr lang="en-US" dirty="0" smtClean="0">
                <a:latin typeface="Times New Roman" pitchFamily="18" charset="0"/>
                <a:cs typeface="Times New Roman" pitchFamily="18" charset="0"/>
              </a:rPr>
              <a:t>The operating system allows the users to share the computer simultaneously. Since each action or command in a time-shared system tends to be short, only a little CPU time is needed for each user.</a:t>
            </a:r>
          </a:p>
          <a:p>
            <a:pPr algn="just">
              <a:buFont typeface="Arial" pitchFamily="34" charset="0"/>
              <a:buChar char="•"/>
            </a:pPr>
            <a:r>
              <a:rPr lang="en-US" dirty="0" smtClean="0">
                <a:latin typeface="Times New Roman" pitchFamily="18" charset="0"/>
                <a:cs typeface="Times New Roman" pitchFamily="18" charset="0"/>
              </a:rPr>
              <a:t>As the system switches CPU rapidly from one user/program to the next, each user is given the impression that he/she has his/her own CPU, whereas actually one CPU is being shared among many users.</a:t>
            </a:r>
            <a:endParaRPr lang="en-US"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1728" y="1143003"/>
            <a:ext cx="11027093" cy="4525963"/>
          </a:xfrm>
        </p:spPr>
        <p:txBody>
          <a:bodyPr>
            <a:normAutofit/>
          </a:bodyPr>
          <a:lstStyle/>
          <a:p>
            <a:pPr marL="0" indent="0" algn="just"/>
            <a:r>
              <a:rPr lang="en-IN" sz="2400" dirty="0" smtClean="0"/>
              <a:t> To learn the fundamentals of Operating Systems. </a:t>
            </a:r>
          </a:p>
          <a:p>
            <a:pPr marL="0" indent="0" algn="just"/>
            <a:r>
              <a:rPr lang="en-IN" sz="2400" dirty="0" smtClean="0"/>
              <a:t> To understand what a process is and how processes are synchronized and scheduled. </a:t>
            </a:r>
          </a:p>
          <a:p>
            <a:pPr marL="0" indent="0" algn="just"/>
            <a:r>
              <a:rPr lang="en-IN" sz="2400" dirty="0" smtClean="0"/>
              <a:t> To understand different approaches to memory management. </a:t>
            </a:r>
          </a:p>
          <a:p>
            <a:pPr marL="0" indent="0" algn="just"/>
            <a:r>
              <a:rPr lang="en-IN" sz="2400" dirty="0" smtClean="0"/>
              <a:t> Students should be able to use system calls for managing processes, memory and the file system. </a:t>
            </a:r>
          </a:p>
          <a:p>
            <a:pPr marL="0" indent="0" algn="just"/>
            <a:r>
              <a:rPr lang="en-IN" sz="2400" dirty="0" smtClean="0"/>
              <a:t> To understand the structure and organization of the file system. </a:t>
            </a:r>
            <a:endParaRPr lang="en-US" sz="2400" dirty="0"/>
          </a:p>
        </p:txBody>
      </p:sp>
      <p:sp>
        <p:nvSpPr>
          <p:cNvPr id="4" name="Date Placeholder 3"/>
          <p:cNvSpPr>
            <a:spLocks noGrp="1"/>
          </p:cNvSpPr>
          <p:nvPr>
            <p:ph type="dt" sz="half" idx="10"/>
          </p:nvPr>
        </p:nvSpPr>
        <p:spPr/>
        <p:txBody>
          <a:bodyPr/>
          <a:lstStyle/>
          <a:p>
            <a:fld id="{4716DCC5-7057-4F92-AFFC-E8C17D3AFE77}" type="datetime1">
              <a:rPr lang="en-US" smtClean="0"/>
              <a:pPr/>
              <a:t>3/3/2022</a:t>
            </a:fld>
            <a:endParaRPr lang="en-US"/>
          </a:p>
        </p:txBody>
      </p:sp>
      <p:sp>
        <p:nvSpPr>
          <p:cNvPr id="5" name="Footer Placeholder 4"/>
          <p:cNvSpPr>
            <a:spLocks noGrp="1"/>
          </p:cNvSpPr>
          <p:nvPr>
            <p:ph type="ftr" sz="quarter" idx="11"/>
          </p:nvPr>
        </p:nvSpPr>
        <p:spPr>
          <a:xfrm>
            <a:off x="3777800" y="6248404"/>
            <a:ext cx="6330368"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algn="ctr">
              <a:spcBef>
                <a:spcPct val="0"/>
              </a:spcBef>
              <a:defRPr/>
            </a:pPr>
            <a:r>
              <a:rPr lang="en-US" sz="3300" dirty="0"/>
              <a:t>Course </a:t>
            </a:r>
            <a:r>
              <a:rPr lang="en-US" sz="3300" dirty="0" smtClean="0"/>
              <a:t>Objectives</a:t>
            </a:r>
            <a:endParaRPr lang="en-US" sz="33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1" y="4"/>
            <a:ext cx="1939951" cy="817163"/>
          </a:xfrm>
          <a:prstGeom prst="rect">
            <a:avLst/>
          </a:prstGeom>
          <a:noFill/>
        </p:spPr>
      </p:pic>
    </p:spTree>
  </p:cSld>
  <p:clrMapOvr>
    <a:masterClrMapping/>
  </p:clrMapOvr>
  <p:transition>
    <p:wipe dir="d"/>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CE87C3-9DFC-49F4-BB1F-75CC5FEBE5D5}"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dirty="0"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0" name="Footer Placeholder 3"/>
          <p:cNvSpPr txBox="1">
            <a:spLocks/>
          </p:cNvSpPr>
          <p:nvPr/>
        </p:nvSpPr>
        <p:spPr>
          <a:xfrm>
            <a:off x="1" y="7140777"/>
            <a:ext cx="3879903" cy="320675"/>
          </a:xfrm>
          <a:prstGeom prst="rect">
            <a:avLst/>
          </a:prstGeom>
          <a:noFill/>
        </p:spPr>
        <p:txBody>
          <a:bodyPr vert="horz" lIns="99276" tIns="49638" rIns="99276" bIns="49638" rtlCol="0" anchor="ctr"/>
          <a:lstStyle/>
          <a:p>
            <a:pPr>
              <a:defRPr/>
            </a:pPr>
            <a:r>
              <a:rPr lang="en-US" sz="2200" dirty="0" smtClean="0">
                <a:solidFill>
                  <a:schemeClr val="tx1">
                    <a:tint val="75000"/>
                  </a:schemeClr>
                </a:solidFill>
              </a:rPr>
              <a:t>Operating System Concepts</a:t>
            </a:r>
            <a:endParaRPr lang="en-US" sz="2200" dirty="0">
              <a:solidFill>
                <a:schemeClr val="tx1">
                  <a:tint val="75000"/>
                </a:schemeClr>
              </a:solidFill>
            </a:endParaRPr>
          </a:p>
        </p:txBody>
      </p:sp>
      <p:sp>
        <p:nvSpPr>
          <p:cNvPr id="13" name="Rectangle 2"/>
          <p:cNvSpPr>
            <a:spLocks noGrp="1" noChangeArrowheads="1"/>
          </p:cNvSpPr>
          <p:nvPr>
            <p:ph type="title"/>
          </p:nvPr>
        </p:nvSpPr>
        <p:spPr>
          <a:xfrm>
            <a:off x="740245" y="1098748"/>
            <a:ext cx="10848413" cy="457200"/>
          </a:xfrm>
        </p:spPr>
        <p:txBody>
          <a:bodyPr>
            <a:noAutofit/>
          </a:bodyPr>
          <a:lstStyle/>
          <a:p>
            <a:pPr algn="l"/>
            <a:r>
              <a:rPr lang="en-US" sz="2800" b="1" dirty="0" smtClean="0">
                <a:latin typeface="Times New Roman" pitchFamily="18" charset="0"/>
                <a:cs typeface="Times New Roman" pitchFamily="18" charset="0"/>
              </a:rPr>
              <a:t>Time-Sharing Systems</a:t>
            </a:r>
          </a:p>
        </p:txBody>
      </p:sp>
      <p:sp>
        <p:nvSpPr>
          <p:cNvPr id="14" name="Rectangle 3"/>
          <p:cNvSpPr txBox="1">
            <a:spLocks noChangeArrowheads="1"/>
          </p:cNvSpPr>
          <p:nvPr/>
        </p:nvSpPr>
        <p:spPr>
          <a:xfrm>
            <a:off x="1403913" y="1988840"/>
            <a:ext cx="9418975" cy="4114800"/>
          </a:xfrm>
          <a:prstGeom prst="rect">
            <a:avLst/>
          </a:prstGeom>
        </p:spPr>
        <p:txBody>
          <a:bodyPr vert="horz" lIns="99276" tIns="49638" rIns="99276" bIns="49638" rtlCol="0">
            <a:norm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The CPU is multiplexed among several jobs that are kept in memory and on disk (the CPU is allocated to a job only if the job is in memory).</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A job is swapped in and out of memory to the disk.</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On-line communication between the user and the system is provided; when the operating system finishes the execution of one command, it seeks the next “control statement” not from a card reader, but rather from the user’s keyboard.</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On-line system must be available for users to access data and code.</a:t>
            </a:r>
          </a:p>
        </p:txBody>
      </p:sp>
    </p:spTree>
  </p:cSld>
  <p:clrMapOvr>
    <a:masterClrMapping/>
  </p:clrMapOvr>
  <p:transition>
    <p:wipe dir="u"/>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2FF4852-CE43-4CCE-877C-6609D4D40917}"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400" b="1" dirty="0" smtClean="0">
                <a:latin typeface="Times New Roman" pitchFamily="18" charset="0"/>
                <a:cs typeface="Times New Roman" pitchFamily="18" charset="0"/>
              </a:rPr>
              <a:t>Time Sharing Operating Systems</a:t>
            </a:r>
          </a:p>
        </p:txBody>
      </p:sp>
      <p:sp>
        <p:nvSpPr>
          <p:cNvPr id="14" name="Rectangle 1027"/>
          <p:cNvSpPr txBox="1">
            <a:spLocks noChangeArrowheads="1"/>
          </p:cNvSpPr>
          <p:nvPr/>
        </p:nvSpPr>
        <p:spPr>
          <a:xfrm>
            <a:off x="1403914" y="1340768"/>
            <a:ext cx="10221937" cy="4114800"/>
          </a:xfrm>
          <a:prstGeom prst="rect">
            <a:avLst/>
          </a:prstGeom>
        </p:spPr>
        <p:txBody>
          <a:bodyPr vert="horz" lIns="99276" tIns="49638" rIns="99276" bIns="49638" rtlCol="0">
            <a:noAutofit/>
          </a:bodyPr>
          <a:lstStyle/>
          <a:p>
            <a:pPr algn="just">
              <a:buFont typeface="Arial" pitchFamily="34" charset="0"/>
              <a:buChar char="•"/>
            </a:pPr>
            <a:r>
              <a:rPr lang="en-US" dirty="0" smtClean="0">
                <a:latin typeface="Times New Roman" pitchFamily="18" charset="0"/>
                <a:cs typeface="Times New Roman" pitchFamily="18" charset="0"/>
              </a:rPr>
              <a:t>Time-sharing is a technique which enables many people, located at various terminals, to use a particular computer system at the same time. </a:t>
            </a:r>
          </a:p>
          <a:p>
            <a:pPr algn="just">
              <a:buFont typeface="Arial" pitchFamily="34" charset="0"/>
              <a:buChar char="•"/>
            </a:pPr>
            <a:r>
              <a:rPr lang="en-US" dirty="0" smtClean="0">
                <a:latin typeface="Times New Roman" pitchFamily="18" charset="0"/>
                <a:cs typeface="Times New Roman" pitchFamily="18" charset="0"/>
              </a:rPr>
              <a:t>Time-sharing or multitasking is a logical extension of multiprogramming. </a:t>
            </a:r>
            <a:r>
              <a:rPr lang="en-US" b="1" dirty="0" smtClean="0">
                <a:latin typeface="Times New Roman" pitchFamily="18" charset="0"/>
                <a:cs typeface="Times New Roman" pitchFamily="18" charset="0"/>
              </a:rPr>
              <a:t>Processor's time which is shared among multiple users simultaneously is termed as time-sharing.</a:t>
            </a:r>
          </a:p>
          <a:p>
            <a:pPr algn="just">
              <a:buFont typeface="Arial" pitchFamily="34" charset="0"/>
              <a:buChar char="•"/>
            </a:pPr>
            <a:r>
              <a:rPr lang="en-US" dirty="0" smtClean="0">
                <a:latin typeface="Times New Roman" pitchFamily="18" charset="0"/>
                <a:cs typeface="Times New Roman" pitchFamily="18" charset="0"/>
              </a:rPr>
              <a:t>The main difference between Multi-programmed Batch Systems and Time-Sharing Systems is that in case of Multi-programmed batch systems, the objective is to maximize processor use, whereas in Time-Sharing Systems, the objective is to minimize response time.</a:t>
            </a:r>
          </a:p>
          <a:p>
            <a:pPr algn="just">
              <a:buFont typeface="Arial" pitchFamily="34" charset="0"/>
              <a:buChar char="•"/>
            </a:pPr>
            <a:r>
              <a:rPr lang="en-US" dirty="0" smtClean="0">
                <a:latin typeface="Times New Roman" pitchFamily="18" charset="0"/>
                <a:cs typeface="Times New Roman" pitchFamily="18" charset="0"/>
              </a:rPr>
              <a:t>Multiple jobs are executed by the CPU by switching between them, but the switches occur so frequently. Thus, the user can receive an immediate response. </a:t>
            </a:r>
          </a:p>
          <a:p>
            <a:pPr algn="just">
              <a:buFont typeface="Arial" pitchFamily="34" charset="0"/>
              <a:buChar char="•"/>
            </a:pPr>
            <a:r>
              <a:rPr lang="en-US" dirty="0" smtClean="0">
                <a:latin typeface="Times New Roman" pitchFamily="18" charset="0"/>
                <a:cs typeface="Times New Roman" pitchFamily="18" charset="0"/>
              </a:rPr>
              <a:t>For example, in a transaction processing, the processor executes each user program in a short burst or quantum of computation. That is, if </a:t>
            </a:r>
            <a:r>
              <a:rPr lang="en-US" b="1" dirty="0" smtClean="0">
                <a:latin typeface="Times New Roman" pitchFamily="18" charset="0"/>
                <a:cs typeface="Times New Roman" pitchFamily="18" charset="0"/>
              </a:rPr>
              <a:t>n</a:t>
            </a:r>
            <a:r>
              <a:rPr lang="en-US" dirty="0" smtClean="0">
                <a:latin typeface="Times New Roman" pitchFamily="18" charset="0"/>
                <a:cs typeface="Times New Roman" pitchFamily="18" charset="0"/>
              </a:rPr>
              <a:t> users are present, then each user can get a time quantum. When the user submits the command, the response time is in few seconds at most.</a:t>
            </a:r>
          </a:p>
          <a:p>
            <a:pPr marL="372287" indent="-372287">
              <a:spcBef>
                <a:spcPct val="20000"/>
              </a:spcBef>
              <a:buFont typeface="Arial" pitchFamily="34" charset="0"/>
              <a:buChar char="•"/>
              <a:defRPr/>
            </a:pPr>
            <a:endParaRPr lang="en-US" sz="2400" dirty="0" smtClean="0"/>
          </a:p>
        </p:txBody>
      </p:sp>
    </p:spTree>
  </p:cSld>
  <p:clrMapOvr>
    <a:masterClrMapping/>
  </p:clrMapOvr>
  <p:transition>
    <p:wipe dir="u"/>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6B7546-F87C-4948-B7AC-B7D1ED5B7770}"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1026"/>
          <p:cNvSpPr>
            <a:spLocks noGrp="1" noChangeArrowheads="1"/>
          </p:cNvSpPr>
          <p:nvPr>
            <p:ph type="title"/>
          </p:nvPr>
        </p:nvSpPr>
        <p:spPr>
          <a:xfrm>
            <a:off x="1411254" y="811560"/>
            <a:ext cx="9373347" cy="457200"/>
          </a:xfrm>
        </p:spPr>
        <p:txBody>
          <a:bodyPr>
            <a:noAutofit/>
          </a:bodyPr>
          <a:lstStyle/>
          <a:p>
            <a:pPr algn="l"/>
            <a:r>
              <a:rPr lang="en-US" sz="2400" b="1" dirty="0" smtClean="0">
                <a:latin typeface="Times New Roman" pitchFamily="18" charset="0"/>
                <a:cs typeface="Times New Roman" pitchFamily="18" charset="0"/>
              </a:rPr>
              <a:t>Time Sharing Operating Systems</a:t>
            </a:r>
          </a:p>
        </p:txBody>
      </p:sp>
      <p:sp>
        <p:nvSpPr>
          <p:cNvPr id="14" name="Rectangle 1027"/>
          <p:cNvSpPr txBox="1">
            <a:spLocks noChangeArrowheads="1"/>
          </p:cNvSpPr>
          <p:nvPr/>
        </p:nvSpPr>
        <p:spPr>
          <a:xfrm>
            <a:off x="1403914" y="1340768"/>
            <a:ext cx="10221937" cy="4731438"/>
          </a:xfrm>
          <a:prstGeom prst="rect">
            <a:avLst/>
          </a:prstGeom>
        </p:spPr>
        <p:txBody>
          <a:bodyPr vert="horz" lIns="99276" tIns="49638" rIns="99276" bIns="49638" rtlCol="0">
            <a:noAutofit/>
          </a:bodyPr>
          <a:lstStyle/>
          <a:p>
            <a:pPr algn="just"/>
            <a:r>
              <a:rPr lang="en-US" sz="2400" dirty="0" smtClean="0">
                <a:latin typeface="Times New Roman" pitchFamily="18" charset="0"/>
                <a:cs typeface="Times New Roman" pitchFamily="18" charset="0"/>
              </a:rPr>
              <a:t>The operating system uses CPU scheduling and multiprogramming to provide each user with a small portion of a time. Computer systems that were designed primarily as batch systems have been modified to time-sharing systems.</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Advantages of Time-sharing operating systems are as follows −</a:t>
            </a:r>
          </a:p>
          <a:p>
            <a:pPr algn="just">
              <a:buFont typeface="Arial" pitchFamily="34" charset="0"/>
              <a:buChar char="•"/>
            </a:pPr>
            <a:r>
              <a:rPr lang="en-US" sz="2400" dirty="0" smtClean="0">
                <a:latin typeface="Times New Roman" pitchFamily="18" charset="0"/>
                <a:cs typeface="Times New Roman" pitchFamily="18" charset="0"/>
              </a:rPr>
              <a:t>Provides the advantage of quick response.</a:t>
            </a:r>
          </a:p>
          <a:p>
            <a:pPr algn="just">
              <a:buFont typeface="Arial" pitchFamily="34" charset="0"/>
              <a:buChar char="•"/>
            </a:pPr>
            <a:r>
              <a:rPr lang="en-US" sz="2400" dirty="0" smtClean="0">
                <a:latin typeface="Times New Roman" pitchFamily="18" charset="0"/>
                <a:cs typeface="Times New Roman" pitchFamily="18" charset="0"/>
              </a:rPr>
              <a:t>Avoids duplication of software.</a:t>
            </a:r>
          </a:p>
          <a:p>
            <a:pPr algn="just">
              <a:buFont typeface="Arial" pitchFamily="34" charset="0"/>
              <a:buChar char="•"/>
            </a:pPr>
            <a:r>
              <a:rPr lang="en-US" sz="2400" dirty="0" smtClean="0">
                <a:latin typeface="Times New Roman" pitchFamily="18" charset="0"/>
                <a:cs typeface="Times New Roman" pitchFamily="18" charset="0"/>
              </a:rPr>
              <a:t>Reduces CPU idle time.</a:t>
            </a:r>
          </a:p>
          <a:p>
            <a:pPr algn="just">
              <a:buFont typeface="Arial" pitchFamily="34" charset="0"/>
              <a:buChar char="•"/>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Disadvantages of Time-sharing operating systems are as follows −</a:t>
            </a:r>
          </a:p>
          <a:p>
            <a:pPr algn="just">
              <a:buFont typeface="Arial" pitchFamily="34" charset="0"/>
              <a:buChar char="•"/>
            </a:pPr>
            <a:r>
              <a:rPr lang="en-US" sz="2400" dirty="0" smtClean="0">
                <a:latin typeface="Times New Roman" pitchFamily="18" charset="0"/>
                <a:cs typeface="Times New Roman" pitchFamily="18" charset="0"/>
              </a:rPr>
              <a:t>Problem of reliability.</a:t>
            </a:r>
          </a:p>
          <a:p>
            <a:pPr algn="just">
              <a:buFont typeface="Arial" pitchFamily="34" charset="0"/>
              <a:buChar char="•"/>
            </a:pPr>
            <a:r>
              <a:rPr lang="en-US" sz="2400" dirty="0" smtClean="0">
                <a:latin typeface="Times New Roman" pitchFamily="18" charset="0"/>
                <a:cs typeface="Times New Roman" pitchFamily="18" charset="0"/>
              </a:rPr>
              <a:t>Question of security and integrity of user programs and data.</a:t>
            </a:r>
          </a:p>
          <a:p>
            <a:pPr algn="just">
              <a:buFont typeface="Arial" pitchFamily="34" charset="0"/>
              <a:buChar char="•"/>
            </a:pPr>
            <a:r>
              <a:rPr lang="en-US" sz="2400" dirty="0" smtClean="0">
                <a:latin typeface="Times New Roman" pitchFamily="18" charset="0"/>
                <a:cs typeface="Times New Roman" pitchFamily="18" charset="0"/>
              </a:rPr>
              <a:t>Problem of data communication.</a:t>
            </a:r>
          </a:p>
          <a:p>
            <a:pPr marL="372287" indent="-372287">
              <a:spcBef>
                <a:spcPct val="20000"/>
              </a:spcBef>
              <a:buFont typeface="Arial" pitchFamily="34" charset="0"/>
              <a:buChar char="•"/>
              <a:defRPr/>
            </a:pPr>
            <a:endParaRPr lang="en-US" sz="2400" dirty="0" smtClean="0"/>
          </a:p>
        </p:txBody>
      </p:sp>
    </p:spTree>
  </p:cSld>
  <p:clrMapOvr>
    <a:masterClrMapping/>
  </p:clrMapOvr>
  <p:transition>
    <p:wipe dir="u"/>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8C8297-1716-4EED-AA17-BC71EEB058ED}"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800" b="1" dirty="0" smtClean="0">
                <a:latin typeface="Times New Roman" pitchFamily="18" charset="0"/>
                <a:cs typeface="Times New Roman" pitchFamily="18" charset="0"/>
              </a:rPr>
              <a:t>Real-Time Systems</a:t>
            </a:r>
          </a:p>
        </p:txBody>
      </p:sp>
      <p:sp>
        <p:nvSpPr>
          <p:cNvPr id="14" name="Rectangle 1027"/>
          <p:cNvSpPr txBox="1">
            <a:spLocks noChangeArrowheads="1"/>
          </p:cNvSpPr>
          <p:nvPr/>
        </p:nvSpPr>
        <p:spPr>
          <a:xfrm>
            <a:off x="1403914" y="1340768"/>
            <a:ext cx="10221937" cy="501719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dirty="0" smtClean="0">
                <a:latin typeface="Times New Roman" pitchFamily="18" charset="0"/>
                <a:cs typeface="Times New Roman" pitchFamily="18" charset="0"/>
              </a:rPr>
              <a:t>Often used as a control device in a dedicated application such as controlling scientific experiments, medical imaging systems, industrial control systems, and some display systems.</a:t>
            </a:r>
          </a:p>
          <a:p>
            <a:pPr marL="372287" indent="-372287" algn="just">
              <a:spcBef>
                <a:spcPct val="20000"/>
              </a:spcBef>
              <a:buFont typeface="Arial" pitchFamily="34" charset="0"/>
              <a:buChar char="•"/>
              <a:defRPr/>
            </a:pPr>
            <a:r>
              <a:rPr lang="en-US" dirty="0" smtClean="0">
                <a:latin typeface="Times New Roman" pitchFamily="18" charset="0"/>
                <a:cs typeface="Times New Roman" pitchFamily="18" charset="0"/>
              </a:rPr>
              <a:t>Well-defined fixed-time constraints.</a:t>
            </a:r>
          </a:p>
          <a:p>
            <a:pPr marL="372287" indent="-372287" algn="just">
              <a:spcBef>
                <a:spcPct val="20000"/>
              </a:spcBef>
              <a:buFont typeface="Arial" pitchFamily="34" charset="0"/>
              <a:buChar char="•"/>
              <a:defRPr/>
            </a:pPr>
            <a:r>
              <a:rPr lang="en-US" i="1" dirty="0" smtClean="0">
                <a:latin typeface="Times New Roman" pitchFamily="18" charset="0"/>
                <a:cs typeface="Times New Roman" pitchFamily="18" charset="0"/>
              </a:rPr>
              <a:t>Hard real-time system</a:t>
            </a:r>
            <a:r>
              <a:rPr lang="en-US" dirty="0" smtClean="0">
                <a:latin typeface="Times New Roman" pitchFamily="18" charset="0"/>
                <a:cs typeface="Times New Roman" pitchFamily="18" charset="0"/>
              </a:rPr>
              <a:t>. - Hard real-time systems guarantee that critical tasks complete on time. In hard real-time systems, secondary storage is limited or missing and the data is stored in ROM. In these systems, virtual memory is almost never found. </a:t>
            </a:r>
          </a:p>
          <a:p>
            <a:pPr marL="372287" indent="-372287" algn="just">
              <a:spcBef>
                <a:spcPct val="20000"/>
              </a:spcBef>
              <a:buFont typeface="Arial" pitchFamily="34" charset="0"/>
              <a:buChar char="•"/>
              <a:defRPr/>
            </a:pPr>
            <a:r>
              <a:rPr lang="en-US" i="1" dirty="0" smtClean="0">
                <a:latin typeface="Times New Roman" pitchFamily="18" charset="0"/>
                <a:cs typeface="Times New Roman" pitchFamily="18" charset="0"/>
              </a:rPr>
              <a:t>Soft real-time system - </a:t>
            </a:r>
            <a:r>
              <a:rPr lang="en-US" dirty="0" smtClean="0">
                <a:latin typeface="Times New Roman" pitchFamily="18" charset="0"/>
                <a:cs typeface="Times New Roman" pitchFamily="18" charset="0"/>
              </a:rPr>
              <a:t>Soft real-time systems are less restrictive. A critical real-time task gets priority over other tasks and retains the priority until it completes. Soft real-time systems have limited utility than hard real-time systems. For example, multimedia, virtual reality, Advanced Scientific Projects like undersea exploration and planetary rovers, etc. </a:t>
            </a:r>
          </a:p>
        </p:txBody>
      </p:sp>
    </p:spTree>
  </p:cSld>
  <p:clrMapOvr>
    <a:masterClrMapping/>
  </p:clrMapOvr>
  <p:transition>
    <p:wipe dir="u"/>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033F50-E424-4565-8D63-FE895EF4C7B0}"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1" name="Footer Placeholder 2"/>
          <p:cNvSpPr txBox="1">
            <a:spLocks/>
          </p:cNvSpPr>
          <p:nvPr/>
        </p:nvSpPr>
        <p:spPr>
          <a:xfrm>
            <a:off x="1" y="6537329"/>
            <a:ext cx="3879903" cy="320675"/>
          </a:xfrm>
          <a:prstGeom prst="rect">
            <a:avLst/>
          </a:prstGeom>
          <a:noFill/>
        </p:spPr>
        <p:txBody>
          <a:bodyPr vert="horz" lIns="99276" tIns="49638" rIns="99276" bIns="49638" rtlCol="0" anchor="ctr"/>
          <a:lstStyle/>
          <a:p>
            <a:pPr>
              <a:defRPr/>
            </a:pP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1026"/>
          <p:cNvSpPr>
            <a:spLocks noGrp="1" noChangeArrowheads="1"/>
          </p:cNvSpPr>
          <p:nvPr>
            <p:ph type="title"/>
          </p:nvPr>
        </p:nvSpPr>
        <p:spPr>
          <a:xfrm>
            <a:off x="1557069" y="811560"/>
            <a:ext cx="9227532" cy="457200"/>
          </a:xfrm>
        </p:spPr>
        <p:txBody>
          <a:bodyPr>
            <a:noAutofit/>
          </a:bodyPr>
          <a:lstStyle/>
          <a:p>
            <a:pPr algn="l"/>
            <a:r>
              <a:rPr lang="en-US" sz="2800" b="1" dirty="0" smtClean="0">
                <a:latin typeface="Times New Roman" pitchFamily="18" charset="0"/>
                <a:cs typeface="Times New Roman" pitchFamily="18" charset="0"/>
              </a:rPr>
              <a:t>Real-Time Operating Systems</a:t>
            </a:r>
          </a:p>
        </p:txBody>
      </p:sp>
      <p:sp>
        <p:nvSpPr>
          <p:cNvPr id="14" name="Rectangle 1027"/>
          <p:cNvSpPr txBox="1">
            <a:spLocks noChangeArrowheads="1"/>
          </p:cNvSpPr>
          <p:nvPr/>
        </p:nvSpPr>
        <p:spPr>
          <a:xfrm>
            <a:off x="1403914" y="1340768"/>
            <a:ext cx="10221937" cy="411480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0" name="Rectangle 9"/>
          <p:cNvSpPr/>
          <p:nvPr/>
        </p:nvSpPr>
        <p:spPr>
          <a:xfrm>
            <a:off x="1411254" y="1428735"/>
            <a:ext cx="9144063" cy="3785652"/>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A real-time system is defined as a data processing system in which the time interval required to process and respond to inputs is so small that it controls the environment. </a:t>
            </a:r>
            <a:r>
              <a:rPr lang="en-US" b="1" dirty="0" smtClean="0">
                <a:latin typeface="Times New Roman" pitchFamily="18" charset="0"/>
                <a:cs typeface="Times New Roman" pitchFamily="18" charset="0"/>
              </a:rPr>
              <a:t>The time taken by the system to respond to an input and display of required updated information is termed as the response time. </a:t>
            </a:r>
            <a:r>
              <a:rPr lang="en-US" dirty="0" smtClean="0">
                <a:latin typeface="Times New Roman" pitchFamily="18" charset="0"/>
                <a:cs typeface="Times New Roman" pitchFamily="18" charset="0"/>
              </a:rPr>
              <a:t>So in this method, the response time is very less as compared to online processing.</a:t>
            </a:r>
          </a:p>
          <a:p>
            <a:pPr algn="just">
              <a:buFont typeface="Arial" pitchFamily="34" charset="0"/>
              <a:buChar char="•"/>
            </a:pPr>
            <a:r>
              <a:rPr lang="en-US" dirty="0" smtClean="0">
                <a:latin typeface="Times New Roman" pitchFamily="18" charset="0"/>
                <a:cs typeface="Times New Roman" pitchFamily="18" charset="0"/>
              </a:rPr>
              <a:t>Real-time systems are used when there are rigid time requirements on the operation of a processor or the flow of data and real-time systems can be used as a control device in a dedicated application. </a:t>
            </a:r>
          </a:p>
          <a:p>
            <a:pPr algn="just">
              <a:buFont typeface="Arial" pitchFamily="34" charset="0"/>
              <a:buChar char="•"/>
            </a:pPr>
            <a:r>
              <a:rPr lang="en-US" dirty="0" smtClean="0">
                <a:latin typeface="Times New Roman" pitchFamily="18" charset="0"/>
                <a:cs typeface="Times New Roman" pitchFamily="18" charset="0"/>
              </a:rPr>
              <a:t>A real-time operating system must have well-defined, fixed time constraints, otherwise the system will fail. </a:t>
            </a:r>
          </a:p>
          <a:p>
            <a:pPr algn="just">
              <a:buFont typeface="Arial" pitchFamily="34" charset="0"/>
              <a:buChar char="•"/>
            </a:pPr>
            <a:r>
              <a:rPr lang="en-US" dirty="0" smtClean="0">
                <a:latin typeface="Times New Roman" pitchFamily="18" charset="0"/>
                <a:cs typeface="Times New Roman" pitchFamily="18" charset="0"/>
              </a:rPr>
              <a:t>For example, Scientific experiments, medical imaging systems, industrial control systems, weapon systems, robots, air traffic control systems, etc.</a:t>
            </a:r>
            <a:endParaRPr lang="en-US" dirty="0">
              <a:latin typeface="Times New Roman" pitchFamily="18" charset="0"/>
              <a:cs typeface="Times New Roman" pitchFamily="18" charset="0"/>
            </a:endParaRPr>
          </a:p>
        </p:txBody>
      </p:sp>
    </p:spTree>
  </p:cSld>
  <p:clrMapOvr>
    <a:masterClrMapping/>
  </p:clrMapOvr>
  <p:transition>
    <p:wipe dir="u"/>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41C0F-C1D1-4DA7-A0BA-ACC54A110267}"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2"/>
          <p:cNvSpPr>
            <a:spLocks noGrp="1" noChangeArrowheads="1"/>
          </p:cNvSpPr>
          <p:nvPr>
            <p:ph type="title"/>
          </p:nvPr>
        </p:nvSpPr>
        <p:spPr>
          <a:xfrm>
            <a:off x="1557069" y="810716"/>
            <a:ext cx="9227532" cy="457200"/>
          </a:xfrm>
        </p:spPr>
        <p:txBody>
          <a:bodyPr>
            <a:noAutofit/>
          </a:bodyPr>
          <a:lstStyle/>
          <a:p>
            <a:pPr algn="l"/>
            <a:r>
              <a:rPr lang="en-US" sz="2400" b="1" dirty="0" smtClean="0">
                <a:latin typeface="Times New Roman" pitchFamily="18" charset="0"/>
                <a:cs typeface="Times New Roman" pitchFamily="18" charset="0"/>
              </a:rPr>
              <a:t>Parallel Systems</a:t>
            </a:r>
          </a:p>
        </p:txBody>
      </p:sp>
      <p:sp>
        <p:nvSpPr>
          <p:cNvPr id="14" name="Rectangle 3"/>
          <p:cNvSpPr txBox="1">
            <a:spLocks noChangeArrowheads="1"/>
          </p:cNvSpPr>
          <p:nvPr/>
        </p:nvSpPr>
        <p:spPr>
          <a:xfrm>
            <a:off x="1403912" y="1412776"/>
            <a:ext cx="9739509" cy="4536504"/>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Multiprocessor systems with more than one CPU in close communication.</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Tightly coupled system – processors share memory and a clock; communication usually takes place through the shared memory.</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Advantages of parallel system: </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Increased throughput</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Economical </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Increased reliability</a:t>
            </a:r>
          </a:p>
          <a:p>
            <a:pPr marL="1240955" lvl="2" indent="-248191" algn="just">
              <a:spcBef>
                <a:spcPct val="20000"/>
              </a:spcBef>
              <a:buFont typeface="Arial" pitchFamily="34" charset="0"/>
              <a:buChar char="•"/>
              <a:defRPr/>
            </a:pPr>
            <a:r>
              <a:rPr lang="en-US" sz="2400" dirty="0" smtClean="0">
                <a:latin typeface="Times New Roman" pitchFamily="18" charset="0"/>
                <a:cs typeface="Times New Roman" pitchFamily="18" charset="0"/>
              </a:rPr>
              <a:t>graceful degradation</a:t>
            </a:r>
          </a:p>
          <a:p>
            <a:pPr marL="1240955" lvl="2" indent="-248191" algn="just">
              <a:spcBef>
                <a:spcPct val="20000"/>
              </a:spcBef>
              <a:buFont typeface="Arial" pitchFamily="34" charset="0"/>
              <a:buChar char="•"/>
              <a:defRPr/>
            </a:pPr>
            <a:r>
              <a:rPr lang="en-US" sz="2400" dirty="0" smtClean="0">
                <a:latin typeface="Times New Roman" pitchFamily="18" charset="0"/>
                <a:cs typeface="Times New Roman" pitchFamily="18" charset="0"/>
              </a:rPr>
              <a:t>fail-soft systems</a:t>
            </a:r>
          </a:p>
        </p:txBody>
      </p:sp>
    </p:spTree>
  </p:cSld>
  <p:clrMapOvr>
    <a:masterClrMapping/>
  </p:clrMapOvr>
  <p:transition>
    <p:wedg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C99111-94D9-43C5-A208-337CC9116172}"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11" name="Footer Placeholder 2"/>
          <p:cNvSpPr txBox="1">
            <a:spLocks/>
          </p:cNvSpPr>
          <p:nvPr/>
        </p:nvSpPr>
        <p:spPr>
          <a:xfrm>
            <a:off x="-5741580" y="6697666"/>
            <a:ext cx="3879903" cy="320675"/>
          </a:xfrm>
          <a:prstGeom prst="rect">
            <a:avLst/>
          </a:prstGeom>
          <a:noFill/>
        </p:spPr>
        <p:txBody>
          <a:bodyPr vert="horz" lIns="99276" tIns="49638" rIns="99276" bIns="49638" rtlCol="0" anchor="ctr"/>
          <a:lstStyle/>
          <a:p>
            <a:pPr>
              <a:defRPr/>
            </a:pPr>
            <a:r>
              <a:rPr lang="en-US" sz="1300" dirty="0" smtClean="0">
                <a:solidFill>
                  <a:schemeClr val="tx1">
                    <a:tint val="75000"/>
                  </a:schemeClr>
                </a:solidFill>
              </a:rPr>
              <a:t>Operating System </a:t>
            </a:r>
            <a:r>
              <a:rPr lang="en-US" sz="1300" dirty="0" err="1" smtClean="0">
                <a:solidFill>
                  <a:schemeClr val="tx1">
                    <a:tint val="75000"/>
                  </a:schemeClr>
                </a:solidFill>
              </a:rPr>
              <a:t>Concets</a:t>
            </a:r>
            <a:endParaRPr lang="en-US" sz="1300" dirty="0">
              <a:solidFill>
                <a:schemeClr val="tx1">
                  <a:tint val="75000"/>
                </a:schemeClr>
              </a:solidFill>
            </a:endParaRPr>
          </a:p>
        </p:txBody>
      </p:sp>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3" name="Rectangle 2"/>
          <p:cNvSpPr>
            <a:spLocks noGrp="1" noChangeArrowheads="1"/>
          </p:cNvSpPr>
          <p:nvPr>
            <p:ph type="title"/>
          </p:nvPr>
        </p:nvSpPr>
        <p:spPr>
          <a:xfrm>
            <a:off x="1557069" y="738708"/>
            <a:ext cx="9227532" cy="457200"/>
          </a:xfrm>
        </p:spPr>
        <p:txBody>
          <a:bodyPr>
            <a:noAutofit/>
          </a:bodyPr>
          <a:lstStyle/>
          <a:p>
            <a:pPr algn="l"/>
            <a:r>
              <a:rPr lang="en-US" sz="2400" b="1" dirty="0" smtClean="0">
                <a:latin typeface="Times New Roman" pitchFamily="18" charset="0"/>
                <a:cs typeface="Times New Roman" pitchFamily="18" charset="0"/>
              </a:rPr>
              <a:t>Parallel Systems (Cont..)</a:t>
            </a:r>
          </a:p>
        </p:txBody>
      </p:sp>
      <p:sp>
        <p:nvSpPr>
          <p:cNvPr id="14" name="Rectangle 3"/>
          <p:cNvSpPr txBox="1">
            <a:spLocks noChangeArrowheads="1"/>
          </p:cNvSpPr>
          <p:nvPr/>
        </p:nvSpPr>
        <p:spPr>
          <a:xfrm>
            <a:off x="1205391" y="1268760"/>
            <a:ext cx="9841544" cy="4896544"/>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Symmetric multiprocessing (SMP)</a:t>
            </a:r>
          </a:p>
          <a:p>
            <a:pPr marL="748020" lvl="1" indent="-255085" algn="just">
              <a:spcBef>
                <a:spcPct val="20000"/>
              </a:spcBef>
              <a:buFont typeface="Arial" pitchFamily="34" charset="0"/>
              <a:buChar char="–"/>
              <a:defRPr/>
            </a:pPr>
            <a:r>
              <a:rPr lang="en-US" sz="2400" dirty="0" smtClean="0">
                <a:latin typeface="Times New Roman" pitchFamily="18" charset="0"/>
                <a:cs typeface="Times New Roman" pitchFamily="18" charset="0"/>
              </a:rPr>
              <a:t>Each processor runs an identical copy of the operating system.</a:t>
            </a:r>
          </a:p>
          <a:p>
            <a:pPr marL="748020" lvl="1" indent="-255085" algn="just">
              <a:spcBef>
                <a:spcPct val="20000"/>
              </a:spcBef>
              <a:buFont typeface="Arial" pitchFamily="34" charset="0"/>
              <a:buChar char="–"/>
              <a:defRPr/>
            </a:pPr>
            <a:r>
              <a:rPr lang="en-US" sz="2400" dirty="0" smtClean="0">
                <a:latin typeface="Times New Roman" pitchFamily="18" charset="0"/>
                <a:cs typeface="Times New Roman" pitchFamily="18" charset="0"/>
              </a:rPr>
              <a:t>Many processes can run at once without performance deterioration.</a:t>
            </a:r>
          </a:p>
          <a:p>
            <a:pPr marL="748020" lvl="1" indent="-255085" algn="just">
              <a:spcBef>
                <a:spcPct val="20000"/>
              </a:spcBef>
              <a:buFont typeface="Arial" pitchFamily="34" charset="0"/>
              <a:buChar char="–"/>
              <a:defRPr/>
            </a:pPr>
            <a:r>
              <a:rPr lang="en-US" sz="2400" dirty="0" smtClean="0">
                <a:latin typeface="Times New Roman" pitchFamily="18" charset="0"/>
                <a:cs typeface="Times New Roman" pitchFamily="18" charset="0"/>
              </a:rPr>
              <a:t>Most modern operating systems support SMP</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Asymmetric multiprocessing</a:t>
            </a:r>
          </a:p>
          <a:p>
            <a:pPr marL="748020" lvl="1" indent="-255085" algn="just">
              <a:spcBef>
                <a:spcPct val="20000"/>
              </a:spcBef>
              <a:buFont typeface="Arial" pitchFamily="34" charset="0"/>
              <a:buChar char="–"/>
              <a:defRPr/>
            </a:pPr>
            <a:r>
              <a:rPr lang="en-US" sz="2400" dirty="0" smtClean="0">
                <a:latin typeface="Times New Roman" pitchFamily="18" charset="0"/>
                <a:cs typeface="Times New Roman" pitchFamily="18" charset="0"/>
              </a:rPr>
              <a:t>Each processor is assigned a specific task; master processor schedules and allocates work to slave processors.</a:t>
            </a:r>
          </a:p>
          <a:p>
            <a:pPr marL="748020" lvl="1" indent="-255085" algn="just">
              <a:spcBef>
                <a:spcPct val="20000"/>
              </a:spcBef>
              <a:buFont typeface="Arial" pitchFamily="34" charset="0"/>
              <a:buChar char="–"/>
              <a:defRPr/>
            </a:pPr>
            <a:r>
              <a:rPr lang="en-US" sz="2400" dirty="0" smtClean="0">
                <a:latin typeface="Times New Roman" pitchFamily="18" charset="0"/>
                <a:cs typeface="Times New Roman" pitchFamily="18" charset="0"/>
              </a:rPr>
              <a:t>More common in extremely large systems</a:t>
            </a:r>
          </a:p>
        </p:txBody>
      </p:sp>
    </p:spTree>
  </p:cSld>
  <p:clrMapOvr>
    <a:masterClrMapping/>
  </p:clrMapOvr>
  <p:transition>
    <p:wedg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9352853-4F7A-40D4-87BB-76AFCDE2578F}"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27383"/>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Parallel Systems (Cont.) (CO1)</a:t>
            </a:r>
            <a:endParaRPr lang="en-US" sz="3300" dirty="0"/>
          </a:p>
        </p:txBody>
      </p:sp>
      <p:sp>
        <p:nvSpPr>
          <p:cNvPr id="14" name="Rectangle 2"/>
          <p:cNvSpPr txBox="1">
            <a:spLocks noChangeArrowheads="1"/>
          </p:cNvSpPr>
          <p:nvPr/>
        </p:nvSpPr>
        <p:spPr>
          <a:xfrm>
            <a:off x="819449" y="908720"/>
            <a:ext cx="10095406" cy="457200"/>
          </a:xfrm>
          <a:prstGeom prst="rect">
            <a:avLst/>
          </a:prstGeom>
        </p:spPr>
        <p:txBody>
          <a:bodyPr vert="horz" lIns="99276" tIns="49638" rIns="99276" bIns="49638" rtlCol="0" anchor="ctr">
            <a:noAutofit/>
          </a:bodyPr>
          <a:lstStyle/>
          <a:p>
            <a:pPr>
              <a:spcBef>
                <a:spcPct val="0"/>
              </a:spcBef>
              <a:defRPr/>
            </a:pPr>
            <a:r>
              <a:rPr lang="en-US" sz="2800" b="1" dirty="0" smtClean="0">
                <a:latin typeface="Times New Roman" pitchFamily="18" charset="0"/>
                <a:ea typeface="+mj-ea"/>
                <a:cs typeface="Times New Roman" pitchFamily="18" charset="0"/>
              </a:rPr>
              <a:t>Symmetric Multiprocessing Architecture</a:t>
            </a:r>
          </a:p>
        </p:txBody>
      </p:sp>
      <p:pic>
        <p:nvPicPr>
          <p:cNvPr id="17" name="Picture 6"/>
          <p:cNvPicPr>
            <a:picLocks noChangeAspect="1" noChangeArrowheads="1"/>
          </p:cNvPicPr>
          <p:nvPr/>
        </p:nvPicPr>
        <p:blipFill>
          <a:blip r:embed="rId3" cstate="print"/>
          <a:srcRect l="659" t="34227" r="494" b="34227"/>
          <a:stretch>
            <a:fillRect/>
          </a:stretch>
        </p:blipFill>
        <p:spPr bwMode="auto">
          <a:xfrm>
            <a:off x="1046553" y="2200275"/>
            <a:ext cx="9999685" cy="1905000"/>
          </a:xfrm>
          <a:prstGeom prst="rect">
            <a:avLst/>
          </a:prstGeom>
          <a:noFill/>
          <a:ln w="9525">
            <a:noFill/>
            <a:miter lim="800000"/>
            <a:headEnd/>
            <a:tailEnd/>
          </a:ln>
        </p:spPr>
      </p:pic>
    </p:spTree>
  </p:cSld>
  <p:clrMapOvr>
    <a:masterClrMapping/>
  </p:clrMapOvr>
  <p:transition>
    <p:wedg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ED1564-233A-40AF-95C4-45952530A127}"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7" name="Rectangle 2"/>
          <p:cNvSpPr>
            <a:spLocks noGrp="1" noChangeArrowheads="1"/>
          </p:cNvSpPr>
          <p:nvPr>
            <p:ph type="title"/>
          </p:nvPr>
        </p:nvSpPr>
        <p:spPr>
          <a:xfrm>
            <a:off x="1557069" y="738708"/>
            <a:ext cx="9227532" cy="457200"/>
          </a:xfrm>
        </p:spPr>
        <p:txBody>
          <a:bodyPr>
            <a:noAutofit/>
          </a:bodyPr>
          <a:lstStyle/>
          <a:p>
            <a:pPr algn="l"/>
            <a:r>
              <a:rPr lang="en-US" sz="2400" b="1" dirty="0" smtClean="0">
                <a:latin typeface="Times New Roman" pitchFamily="18" charset="0"/>
                <a:cs typeface="Times New Roman" pitchFamily="18" charset="0"/>
              </a:rPr>
              <a:t>Distributed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Distribute the computation among several physical processors.</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Loosely coupled system – each processor has its own local memory; processors communicate with one another through various communication lines, such as high-speed buses or telephone lines.</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Advantages of distributed systems.</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Resource Sharing </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Computation speed up – load sharing </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Reliability</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Communication</a:t>
            </a:r>
          </a:p>
        </p:txBody>
      </p:sp>
    </p:spTree>
  </p:cSld>
  <p:clrMapOvr>
    <a:masterClrMapping/>
  </p:clrMapOvr>
  <p:transition>
    <p:wedg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55185A-9DCC-4A46-9905-36C82CC88181}"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7" name="Rectangle 2"/>
          <p:cNvSpPr>
            <a:spLocks noGrp="1" noChangeArrowheads="1"/>
          </p:cNvSpPr>
          <p:nvPr>
            <p:ph type="title"/>
          </p:nvPr>
        </p:nvSpPr>
        <p:spPr>
          <a:xfrm>
            <a:off x="1557069" y="738708"/>
            <a:ext cx="9227532" cy="457200"/>
          </a:xfrm>
        </p:spPr>
        <p:txBody>
          <a:bodyPr>
            <a:noAutofit/>
          </a:bodyPr>
          <a:lstStyle/>
          <a:p>
            <a:pPr algn="l"/>
            <a:r>
              <a:rPr lang="en-US" sz="2400" b="1" dirty="0" smtClean="0">
                <a:latin typeface="Times New Roman" pitchFamily="18" charset="0"/>
                <a:cs typeface="Times New Roman" pitchFamily="18" charset="0"/>
              </a:rPr>
              <a:t>Distributed Systems (Cont..)</a:t>
            </a:r>
          </a:p>
        </p:txBody>
      </p:sp>
      <p:sp>
        <p:nvSpPr>
          <p:cNvPr id="18" name="Rectangle 3"/>
          <p:cNvSpPr txBox="1">
            <a:spLocks noChangeArrowheads="1"/>
          </p:cNvSpPr>
          <p:nvPr/>
        </p:nvSpPr>
        <p:spPr>
          <a:xfrm>
            <a:off x="1403913" y="1484784"/>
            <a:ext cx="9418975" cy="4114800"/>
          </a:xfrm>
          <a:prstGeom prst="rect">
            <a:avLst/>
          </a:prstGeom>
        </p:spPr>
        <p:txBody>
          <a:bodyPr vert="horz" lIns="99276" tIns="49638" rIns="99276" bIns="49638" rtlCol="0">
            <a:noAutofit/>
          </a:bodyPr>
          <a:lstStyle/>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Network Operating System</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provides file sharing </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provides communication scheme</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runs independently from other computers on the network</a:t>
            </a:r>
          </a:p>
          <a:p>
            <a:pPr marL="372287" indent="-372287" algn="just">
              <a:spcBef>
                <a:spcPct val="20000"/>
              </a:spcBef>
              <a:buFont typeface="Arial" pitchFamily="34" charset="0"/>
              <a:buChar char="•"/>
              <a:defRPr/>
            </a:pPr>
            <a:r>
              <a:rPr lang="en-US" sz="2400" dirty="0" smtClean="0">
                <a:latin typeface="Times New Roman" pitchFamily="18" charset="0"/>
                <a:cs typeface="Times New Roman" pitchFamily="18" charset="0"/>
              </a:rPr>
              <a:t>Distributed Operating System</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less autonomy between computers</a:t>
            </a:r>
          </a:p>
          <a:p>
            <a:pPr marL="806621" lvl="1" indent="-310239" algn="just">
              <a:spcBef>
                <a:spcPct val="20000"/>
              </a:spcBef>
              <a:buFont typeface="Arial" pitchFamily="34" charset="0"/>
              <a:buChar char="–"/>
              <a:defRPr/>
            </a:pPr>
            <a:r>
              <a:rPr lang="en-US" sz="2400" dirty="0" smtClean="0">
                <a:latin typeface="Times New Roman" pitchFamily="18" charset="0"/>
                <a:cs typeface="Times New Roman" pitchFamily="18" charset="0"/>
              </a:rPr>
              <a:t>gives the impression there is a single operating system controlling the network.</a:t>
            </a:r>
          </a:p>
        </p:txBody>
      </p:sp>
    </p:spTree>
  </p:cSld>
  <p:clrMapOvr>
    <a:masterClrMapping/>
  </p:clrMapOvr>
  <p:transition>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0016" y="765175"/>
            <a:ext cx="10902654" cy="5543550"/>
          </a:xfrm>
        </p:spPr>
        <p:txBody>
          <a:bodyPr rtlCol="0">
            <a:noAutofit/>
          </a:bodyPr>
          <a:lstStyle/>
          <a:p>
            <a:pPr algn="just">
              <a:lnSpc>
                <a:spcPct val="150000"/>
              </a:lnSpc>
              <a:spcBef>
                <a:spcPts val="0"/>
              </a:spcBef>
              <a:buNone/>
              <a:defRPr/>
            </a:pPr>
            <a:r>
              <a:rPr lang="en-US" sz="2400" dirty="0" smtClean="0">
                <a:latin typeface="Times New Roman" pitchFamily="18" charset="0"/>
                <a:cs typeface="Times New Roman" pitchFamily="18" charset="0"/>
              </a:rPr>
              <a:t>At the end of semester, students will be able to</a:t>
            </a:r>
          </a:p>
          <a:p>
            <a:pPr algn="just">
              <a:lnSpc>
                <a:spcPct val="150000"/>
              </a:lnSpc>
              <a:spcBef>
                <a:spcPts val="0"/>
              </a:spcBef>
              <a:buNone/>
              <a:defRPr/>
            </a:pPr>
            <a:endParaRPr lang="en-US" sz="2400" dirty="0" smtClean="0">
              <a:latin typeface="Times New Roman" pitchFamily="18" charset="0"/>
              <a:cs typeface="Times New Roman" pitchFamily="18" charset="0"/>
            </a:endParaRPr>
          </a:p>
          <a:p>
            <a:pPr marL="684249" indent="-684249">
              <a:lnSpc>
                <a:spcPct val="150000"/>
              </a:lnSpc>
              <a:spcBef>
                <a:spcPts val="0"/>
              </a:spcBef>
              <a:buNone/>
              <a:defRPr/>
            </a:pPr>
            <a:r>
              <a:rPr lang="en-US" sz="2200" b="1" dirty="0" smtClean="0">
                <a:latin typeface="Times New Roman" pitchFamily="18" charset="0"/>
                <a:cs typeface="Times New Roman" pitchFamily="18" charset="0"/>
              </a:rPr>
              <a:t>CO1: </a:t>
            </a:r>
            <a:r>
              <a:rPr lang="en-IN" sz="2200" b="1" dirty="0" smtClean="0"/>
              <a:t>Understand the fundamentals of an operating systems, functions and their structure and functions</a:t>
            </a:r>
            <a:r>
              <a:rPr lang="en-IN" sz="2200" dirty="0" smtClean="0"/>
              <a:t>.</a:t>
            </a:r>
            <a:endParaRPr lang="en-US" sz="2200" dirty="0" smtClean="0">
              <a:latin typeface="Times New Roman" pitchFamily="18" charset="0"/>
              <a:cs typeface="Times New Roman" pitchFamily="18" charset="0"/>
            </a:endParaRPr>
          </a:p>
          <a:p>
            <a:pPr marL="684249" indent="-684249">
              <a:lnSpc>
                <a:spcPct val="150000"/>
              </a:lnSpc>
              <a:spcBef>
                <a:spcPts val="0"/>
              </a:spcBef>
              <a:buNone/>
              <a:defRPr/>
            </a:pPr>
            <a:r>
              <a:rPr lang="en-US" sz="2200" dirty="0" smtClean="0">
                <a:latin typeface="Times New Roman" pitchFamily="18" charset="0"/>
                <a:cs typeface="Times New Roman" pitchFamily="18" charset="0"/>
              </a:rPr>
              <a:t>CO2: </a:t>
            </a:r>
            <a:r>
              <a:rPr lang="en-IN" sz="2200" dirty="0" smtClean="0"/>
              <a:t>Implement concept of process management policies, CPU Scheduling and thread management.</a:t>
            </a:r>
            <a:endParaRPr lang="en-US" sz="2200" dirty="0" smtClean="0"/>
          </a:p>
          <a:p>
            <a:pPr marL="684249" indent="-684249">
              <a:lnSpc>
                <a:spcPct val="150000"/>
              </a:lnSpc>
              <a:spcBef>
                <a:spcPts val="0"/>
              </a:spcBef>
              <a:buNone/>
              <a:defRPr/>
            </a:pPr>
            <a:r>
              <a:rPr lang="en-US" sz="2200" dirty="0" smtClean="0">
                <a:latin typeface="Times New Roman" pitchFamily="18" charset="0"/>
                <a:cs typeface="Times New Roman" pitchFamily="18" charset="0"/>
              </a:rPr>
              <a:t>CO3:</a:t>
            </a:r>
            <a:r>
              <a:rPr lang="en-US" sz="2200" dirty="0" smtClean="0"/>
              <a:t> </a:t>
            </a:r>
            <a:r>
              <a:rPr lang="en-IN" sz="2200" dirty="0" smtClean="0"/>
              <a:t>Understand and implement the requirement of process synchronization and apply deadlock handling algorithms.</a:t>
            </a:r>
            <a:endParaRPr lang="en-IN" sz="2200" dirty="0" smtClean="0">
              <a:latin typeface="Times New Roman" pitchFamily="18" charset="0"/>
              <a:cs typeface="Times New Roman" pitchFamily="18" charset="0"/>
            </a:endParaRPr>
          </a:p>
          <a:p>
            <a:pPr marL="684249" indent="-684249">
              <a:lnSpc>
                <a:spcPct val="150000"/>
              </a:lnSpc>
              <a:spcBef>
                <a:spcPts val="0"/>
              </a:spcBef>
              <a:buNone/>
              <a:defRPr/>
            </a:pPr>
            <a:r>
              <a:rPr lang="en-US" sz="2200" dirty="0" smtClean="0">
                <a:latin typeface="Times New Roman" pitchFamily="18" charset="0"/>
                <a:cs typeface="Times New Roman" pitchFamily="18" charset="0"/>
              </a:rPr>
              <a:t>CO4: </a:t>
            </a:r>
            <a:r>
              <a:rPr lang="en-IN" sz="2200" dirty="0" smtClean="0"/>
              <a:t>Evaluate the memory management and its allocation policies</a:t>
            </a:r>
            <a:r>
              <a:rPr lang="en-IN" sz="2200" b="1" dirty="0" smtClean="0"/>
              <a:t>.</a:t>
            </a:r>
            <a:endParaRPr lang="en-US" sz="2200" b="1" dirty="0" smtClean="0">
              <a:latin typeface="Times New Roman" pitchFamily="18" charset="0"/>
              <a:cs typeface="Times New Roman" pitchFamily="18" charset="0"/>
            </a:endParaRPr>
          </a:p>
          <a:p>
            <a:pPr marL="684249" indent="-684249">
              <a:lnSpc>
                <a:spcPct val="150000"/>
              </a:lnSpc>
              <a:spcBef>
                <a:spcPts val="0"/>
              </a:spcBef>
              <a:buNone/>
              <a:defRPr/>
            </a:pPr>
            <a:r>
              <a:rPr lang="en-US" sz="2200" dirty="0" smtClean="0">
                <a:latin typeface="Times New Roman" pitchFamily="18" charset="0"/>
                <a:cs typeface="Times New Roman" pitchFamily="18" charset="0"/>
              </a:rPr>
              <a:t>CO5: </a:t>
            </a:r>
            <a:r>
              <a:rPr lang="en-IN" sz="2200" dirty="0" smtClean="0"/>
              <a:t>Understand and analyze the I/O management and File systems </a:t>
            </a:r>
            <a:endParaRPr lang="en-US" sz="2200" dirty="0">
              <a:latin typeface="Times New Roman" pitchFamily="18" charset="0"/>
              <a:cs typeface="Times New Roman" pitchFamily="18" charset="0"/>
            </a:endParaRPr>
          </a:p>
        </p:txBody>
      </p:sp>
      <p:sp>
        <p:nvSpPr>
          <p:cNvPr id="4" name="Date Placeholder 3"/>
          <p:cNvSpPr>
            <a:spLocks noGrp="1"/>
          </p:cNvSpPr>
          <p:nvPr>
            <p:ph type="dt" sz="quarter" idx="10"/>
          </p:nvPr>
        </p:nvSpPr>
        <p:spPr/>
        <p:txBody>
          <a:bodyPr/>
          <a:lstStyle/>
          <a:p>
            <a:pPr>
              <a:defRPr/>
            </a:pPr>
            <a:fld id="{7BEAA30B-E5B6-4B18-8BB3-8EAB3DA3997D}" type="datetime1">
              <a:rPr lang="en-US" smtClean="0"/>
              <a:pPr>
                <a:defRPr/>
              </a:pPr>
              <a:t>3/3/2022</a:t>
            </a:fld>
            <a:endParaRPr lang="en-US"/>
          </a:p>
        </p:txBody>
      </p:sp>
      <p:sp>
        <p:nvSpPr>
          <p:cNvPr id="5" name="Footer Placeholder 4"/>
          <p:cNvSpPr>
            <a:spLocks noGrp="1"/>
          </p:cNvSpPr>
          <p:nvPr>
            <p:ph type="ftr" sz="quarter" idx="11"/>
          </p:nvPr>
        </p:nvSpPr>
        <p:spPr>
          <a:xfrm>
            <a:off x="3369389" y="6356355"/>
            <a:ext cx="6738779" cy="365125"/>
          </a:xfrm>
        </p:spPr>
        <p:txBody>
          <a:bodyPr/>
          <a:lstStyle/>
          <a:p>
            <a:pPr>
              <a:defRPr/>
            </a:pPr>
            <a:r>
              <a:rPr lang="fi-FI" smtClean="0"/>
              <a:t>Neeti Taneja                        OS              Unit Number:1</a:t>
            </a:r>
            <a:endParaRPr lang="en-US" dirty="0"/>
          </a:p>
        </p:txBody>
      </p:sp>
      <p:sp>
        <p:nvSpPr>
          <p:cNvPr id="7" name="Title 1"/>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Course Outcomes</a:t>
            </a:r>
          </a:p>
        </p:txBody>
      </p:sp>
      <p:sp>
        <p:nvSpPr>
          <p:cNvPr id="11" name="Rounded Rectangle 10"/>
          <p:cNvSpPr/>
          <p:nvPr/>
        </p:nvSpPr>
        <p:spPr>
          <a:xfrm>
            <a:off x="839750" y="2000240"/>
            <a:ext cx="11001452" cy="85725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a:defRPr/>
            </a:pPr>
            <a:endParaRPr lang="en-IN" dirty="0"/>
          </a:p>
        </p:txBody>
      </p:sp>
      <p:pic>
        <p:nvPicPr>
          <p:cNvPr id="7175" name="Picture 1" descr="C:\Users\USER\Desktop\Logo11.png"/>
          <p:cNvPicPr>
            <a:picLocks noChangeAspect="1" noChangeArrowheads="1"/>
          </p:cNvPicPr>
          <p:nvPr/>
        </p:nvPicPr>
        <p:blipFill>
          <a:blip r:embed="rId2"/>
          <a:srcRect/>
          <a:stretch>
            <a:fillRect/>
          </a:stretch>
        </p:blipFill>
        <p:spPr bwMode="auto">
          <a:xfrm>
            <a:off x="3" y="5"/>
            <a:ext cx="1818705" cy="727075"/>
          </a:xfrm>
          <a:prstGeom prst="rect">
            <a:avLst/>
          </a:prstGeom>
          <a:noFill/>
          <a:ln w="9525">
            <a:noFill/>
            <a:miter lim="800000"/>
            <a:headEnd/>
            <a:tailEnd/>
          </a:ln>
        </p:spPr>
      </p:pic>
      <p:sp>
        <p:nvSpPr>
          <p:cNvPr id="10" name="Slide Number Placeholder 9"/>
          <p:cNvSpPr>
            <a:spLocks noGrp="1"/>
          </p:cNvSpPr>
          <p:nvPr>
            <p:ph type="sldNum" sz="quarter" idx="12"/>
          </p:nvPr>
        </p:nvSpPr>
        <p:spPr/>
        <p:txBody>
          <a:bodyPr/>
          <a:lstStyle/>
          <a:p>
            <a:pPr>
              <a:defRPr/>
            </a:pPr>
            <a:fld id="{EF782E0B-47C3-4CA7-8042-88DE90C5361B}" type="slidenum">
              <a:rPr lang="en-US"/>
              <a:pPr>
                <a:defRPr/>
              </a:pPr>
              <a:t>6</a:t>
            </a:fld>
            <a:endParaRPr lang="en-US"/>
          </a:p>
        </p:txBody>
      </p:sp>
    </p:spTree>
  </p:cSld>
  <p:clrMapOvr>
    <a:masterClrMapping/>
  </p:clrMapOvr>
  <p:transition>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60FBE3B-FA55-4820-A15D-F2220242C8B3}"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smtClean="0">
                <a:latin typeface="Times New Roman" pitchFamily="18" charset="0"/>
                <a:cs typeface="Times New Roman" pitchFamily="18" charset="0"/>
              </a:rPr>
              <a:t>Network Operating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0" name="Rectangle 9"/>
          <p:cNvSpPr/>
          <p:nvPr/>
        </p:nvSpPr>
        <p:spPr>
          <a:xfrm>
            <a:off x="1054064" y="1214423"/>
            <a:ext cx="9572691" cy="6247864"/>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A Network Operating System runs on a server and provides the server the capability to manage data, users, groups, security, applications, and other networking functions. </a:t>
            </a:r>
          </a:p>
          <a:p>
            <a:pPr algn="just">
              <a:buFont typeface="Arial" pitchFamily="34" charset="0"/>
              <a:buChar char="•"/>
            </a:pPr>
            <a:r>
              <a:rPr lang="en-US" dirty="0" smtClean="0">
                <a:latin typeface="Times New Roman" pitchFamily="18" charset="0"/>
                <a:cs typeface="Times New Roman" pitchFamily="18" charset="0"/>
              </a:rPr>
              <a:t>The primary purpose of the network operating system is to allow shared file and printer access among multiple computers in a network, typically a local area network (LAN), a private network or to other networks.</a:t>
            </a:r>
          </a:p>
          <a:p>
            <a:pPr algn="just">
              <a:buFont typeface="Arial" pitchFamily="34" charset="0"/>
              <a:buChar char="•"/>
            </a:pPr>
            <a:r>
              <a:rPr lang="en-US" dirty="0" smtClean="0">
                <a:latin typeface="Times New Roman" pitchFamily="18" charset="0"/>
                <a:cs typeface="Times New Roman" pitchFamily="18" charset="0"/>
              </a:rPr>
              <a:t>Examples of network operating systems include Microsoft Windows Server 2003, Microsoft Windows Server 2008, UNIX, LINUX ,Mac OS X, etc.</a:t>
            </a:r>
          </a:p>
          <a:p>
            <a:pPr algn="just"/>
            <a:endParaRPr lang="en-US" dirty="0" smtClean="0">
              <a:latin typeface="Times New Roman" pitchFamily="18" charset="0"/>
              <a:cs typeface="Times New Roman" pitchFamily="18" charset="0"/>
            </a:endParaRPr>
          </a:p>
          <a:p>
            <a:pPr algn="just">
              <a:buFont typeface="Arial" pitchFamily="34" charset="0"/>
              <a:buChar char="•"/>
            </a:pPr>
            <a:r>
              <a:rPr lang="en-US" dirty="0" smtClean="0">
                <a:latin typeface="Times New Roman" pitchFamily="18" charset="0"/>
                <a:cs typeface="Times New Roman" pitchFamily="18" charset="0"/>
              </a:rPr>
              <a:t>The advantages of network operating systems are as follows −</a:t>
            </a:r>
          </a:p>
          <a:p>
            <a:pPr algn="just"/>
            <a:r>
              <a:rPr lang="en-US" dirty="0" smtClean="0">
                <a:latin typeface="Times New Roman" pitchFamily="18" charset="0"/>
                <a:cs typeface="Times New Roman" pitchFamily="18" charset="0"/>
              </a:rPr>
              <a:t>1.Centralized servers are highly stable.</a:t>
            </a:r>
          </a:p>
          <a:p>
            <a:pPr algn="just"/>
            <a:r>
              <a:rPr lang="en-US" dirty="0" smtClean="0">
                <a:latin typeface="Times New Roman" pitchFamily="18" charset="0"/>
                <a:cs typeface="Times New Roman" pitchFamily="18" charset="0"/>
              </a:rPr>
              <a:t>2.Security is server managed.</a:t>
            </a:r>
          </a:p>
          <a:p>
            <a:pPr algn="just"/>
            <a:r>
              <a:rPr lang="en-US" dirty="0" smtClean="0">
                <a:latin typeface="Times New Roman" pitchFamily="18" charset="0"/>
                <a:cs typeface="Times New Roman" pitchFamily="18" charset="0"/>
              </a:rPr>
              <a:t>3.Upgrades to new technologies and hardware can be easily integrated into the system.</a:t>
            </a:r>
          </a:p>
          <a:p>
            <a:pPr algn="just"/>
            <a:r>
              <a:rPr lang="en-US" dirty="0" smtClean="0">
                <a:latin typeface="Times New Roman" pitchFamily="18" charset="0"/>
                <a:cs typeface="Times New Roman" pitchFamily="18" charset="0"/>
              </a:rPr>
              <a:t>4.Remote access to servers is possible from different locations and types of systems.</a:t>
            </a:r>
          </a:p>
          <a:p>
            <a:pPr>
              <a:buFont typeface="Arial" pitchFamily="34" charset="0"/>
              <a:buChar char="•"/>
            </a:pPr>
            <a:r>
              <a:rPr lang="en-US" dirty="0" smtClean="0">
                <a:latin typeface="Times New Roman" pitchFamily="18" charset="0"/>
                <a:cs typeface="Times New Roman" pitchFamily="18" charset="0"/>
              </a:rPr>
              <a:t>The disadvantages of network operating systems are as follows −</a:t>
            </a:r>
          </a:p>
          <a:p>
            <a:r>
              <a:rPr lang="en-US" dirty="0" smtClean="0">
                <a:latin typeface="Times New Roman" pitchFamily="18" charset="0"/>
                <a:cs typeface="Times New Roman" pitchFamily="18" charset="0"/>
              </a:rPr>
              <a:t>1.High cost of buying and running a server.</a:t>
            </a:r>
          </a:p>
          <a:p>
            <a:r>
              <a:rPr lang="en-US" dirty="0" smtClean="0">
                <a:latin typeface="Times New Roman" pitchFamily="18" charset="0"/>
                <a:cs typeface="Times New Roman" pitchFamily="18" charset="0"/>
              </a:rPr>
              <a:t>2.Dependency on a central location for most operations.</a:t>
            </a:r>
          </a:p>
          <a:p>
            <a:r>
              <a:rPr lang="en-US" dirty="0" smtClean="0">
                <a:latin typeface="Times New Roman" pitchFamily="18" charset="0"/>
                <a:cs typeface="Times New Roman" pitchFamily="18" charset="0"/>
              </a:rPr>
              <a:t>3.Regular maintenance and updates are required.</a:t>
            </a:r>
          </a:p>
          <a:p>
            <a:pPr algn="just"/>
            <a:endParaRPr lang="en-US"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5B20B78-83B2-4219-BF64-81BBD346BDB9}"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smtClean="0">
                <a:latin typeface="Times New Roman" pitchFamily="18" charset="0"/>
                <a:cs typeface="Times New Roman" pitchFamily="18" charset="0"/>
              </a:rPr>
              <a:t>Distributed Operating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0" name="Rectangle 9"/>
          <p:cNvSpPr/>
          <p:nvPr/>
        </p:nvSpPr>
        <p:spPr>
          <a:xfrm>
            <a:off x="1054064" y="1214423"/>
            <a:ext cx="9572691" cy="5693866"/>
          </a:xfrm>
          <a:prstGeom prst="rect">
            <a:avLst/>
          </a:prstGeom>
        </p:spPr>
        <p:txBody>
          <a:bodyPr wrap="square">
            <a:spAutoFit/>
          </a:bodyPr>
          <a:lstStyle/>
          <a:p>
            <a:pPr algn="just">
              <a:buFont typeface="Arial" pitchFamily="34" charset="0"/>
              <a:buChar char="•"/>
            </a:pPr>
            <a:r>
              <a:rPr lang="en-US" dirty="0" smtClean="0">
                <a:latin typeface="Times New Roman" pitchFamily="18" charset="0"/>
                <a:cs typeface="Times New Roman" pitchFamily="18" charset="0"/>
              </a:rPr>
              <a:t>Distributed systems use multiple central processors to serve multiple real-time applications and multiple users. Data processing jobs are distributed among the processors accordingly.</a:t>
            </a:r>
          </a:p>
          <a:p>
            <a:pPr algn="just">
              <a:buFont typeface="Arial" pitchFamily="34" charset="0"/>
              <a:buChar char="•"/>
            </a:pPr>
            <a:r>
              <a:rPr lang="en-US" dirty="0" smtClean="0">
                <a:latin typeface="Times New Roman" pitchFamily="18" charset="0"/>
                <a:cs typeface="Times New Roman" pitchFamily="18" charset="0"/>
              </a:rPr>
              <a:t>The processors communicate with one another through various communication lines (such as high-speed buses or telephone lines). These are referred as </a:t>
            </a:r>
            <a:r>
              <a:rPr lang="en-US" b="1" dirty="0" smtClean="0">
                <a:latin typeface="Times New Roman" pitchFamily="18" charset="0"/>
                <a:cs typeface="Times New Roman" pitchFamily="18" charset="0"/>
              </a:rPr>
              <a:t>loosely coupled systems</a:t>
            </a:r>
            <a:r>
              <a:rPr lang="en-US" dirty="0" smtClean="0">
                <a:latin typeface="Times New Roman" pitchFamily="18" charset="0"/>
                <a:cs typeface="Times New Roman" pitchFamily="18" charset="0"/>
              </a:rPr>
              <a:t> or distributed systems. </a:t>
            </a:r>
          </a:p>
          <a:p>
            <a:pPr algn="just">
              <a:buFont typeface="Arial" pitchFamily="34" charset="0"/>
              <a:buChar char="•"/>
            </a:pPr>
            <a:r>
              <a:rPr lang="en-US" dirty="0" smtClean="0">
                <a:latin typeface="Times New Roman" pitchFamily="18" charset="0"/>
                <a:cs typeface="Times New Roman" pitchFamily="18" charset="0"/>
              </a:rPr>
              <a:t>Processors in a distributed system may vary in size and function. These processors are referred as sites, nodes, computers, and so on.</a:t>
            </a:r>
          </a:p>
          <a:p>
            <a:pPr algn="just">
              <a:buFont typeface="Arial" pitchFamily="34" charset="0"/>
              <a:buChar char="•"/>
            </a:pP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The advantages of distributed systems are as follows −</a:t>
            </a:r>
          </a:p>
          <a:p>
            <a:pPr algn="just">
              <a:buFont typeface="Arial" pitchFamily="34" charset="0"/>
              <a:buChar char="•"/>
            </a:pPr>
            <a:r>
              <a:rPr lang="en-US" dirty="0" smtClean="0">
                <a:latin typeface="Times New Roman" pitchFamily="18" charset="0"/>
                <a:cs typeface="Times New Roman" pitchFamily="18" charset="0"/>
              </a:rPr>
              <a:t>With resource sharing facility, a user at one site may be able to use the resources available at another.</a:t>
            </a:r>
          </a:p>
          <a:p>
            <a:pPr algn="just">
              <a:buFont typeface="Arial" pitchFamily="34" charset="0"/>
              <a:buChar char="•"/>
            </a:pPr>
            <a:r>
              <a:rPr lang="en-US" dirty="0" smtClean="0">
                <a:latin typeface="Times New Roman" pitchFamily="18" charset="0"/>
                <a:cs typeface="Times New Roman" pitchFamily="18" charset="0"/>
              </a:rPr>
              <a:t>Speedup the exchange of data with one another via electronic mail.</a:t>
            </a:r>
          </a:p>
          <a:p>
            <a:pPr algn="just">
              <a:buFont typeface="Arial" pitchFamily="34" charset="0"/>
              <a:buChar char="•"/>
            </a:pPr>
            <a:r>
              <a:rPr lang="en-US" dirty="0" smtClean="0">
                <a:latin typeface="Times New Roman" pitchFamily="18" charset="0"/>
                <a:cs typeface="Times New Roman" pitchFamily="18" charset="0"/>
              </a:rPr>
              <a:t>If one site fails in a distributed system, the remaining sites can potentially continue operating.</a:t>
            </a:r>
          </a:p>
          <a:p>
            <a:pPr algn="just">
              <a:buFont typeface="Arial" pitchFamily="34" charset="0"/>
              <a:buChar char="•"/>
            </a:pPr>
            <a:r>
              <a:rPr lang="en-US" dirty="0" smtClean="0">
                <a:latin typeface="Times New Roman" pitchFamily="18" charset="0"/>
                <a:cs typeface="Times New Roman" pitchFamily="18" charset="0"/>
              </a:rPr>
              <a:t>Better service to the customers.</a:t>
            </a:r>
          </a:p>
          <a:p>
            <a:pPr algn="just">
              <a:buFont typeface="Arial" pitchFamily="34" charset="0"/>
              <a:buChar char="•"/>
            </a:pPr>
            <a:r>
              <a:rPr lang="en-US" dirty="0" smtClean="0">
                <a:latin typeface="Times New Roman" pitchFamily="18" charset="0"/>
                <a:cs typeface="Times New Roman" pitchFamily="18" charset="0"/>
              </a:rPr>
              <a:t>Reduction of the load on the host computer.</a:t>
            </a:r>
          </a:p>
          <a:p>
            <a:pPr algn="just">
              <a:buFont typeface="Arial" pitchFamily="34" charset="0"/>
              <a:buChar char="•"/>
            </a:pPr>
            <a:r>
              <a:rPr lang="en-US" dirty="0" smtClean="0">
                <a:latin typeface="Times New Roman" pitchFamily="18" charset="0"/>
                <a:cs typeface="Times New Roman" pitchFamily="18" charset="0"/>
              </a:rPr>
              <a:t>Reduction of delays in data processing.</a:t>
            </a: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62DF1-6412-48B3-B9E5-DDE13171951B}" type="datetime1">
              <a:rPr lang="en-US" smtClean="0"/>
              <a:pPr/>
              <a:t>3/3/2022</a:t>
            </a:fld>
            <a:endParaRPr lang="en-US"/>
          </a:p>
        </p:txBody>
      </p:sp>
      <p:sp>
        <p:nvSpPr>
          <p:cNvPr id="5" name="Footer Placeholder 4"/>
          <p:cNvSpPr>
            <a:spLocks noGrp="1"/>
          </p:cNvSpPr>
          <p:nvPr>
            <p:ph type="ftr" sz="quarter" idx="11"/>
          </p:nvPr>
        </p:nvSpPr>
        <p:spPr>
          <a:xfrm>
            <a:off x="3369390" y="6356354"/>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1" y="4"/>
            <a:ext cx="1939951" cy="817163"/>
          </a:xfrm>
          <a:prstGeom prst="rect">
            <a:avLst/>
          </a:prstGeom>
          <a:noFill/>
        </p:spPr>
      </p:pic>
      <p:sp>
        <p:nvSpPr>
          <p:cNvPr id="9" name="Title 1"/>
          <p:cNvSpPr txBox="1">
            <a:spLocks/>
          </p:cNvSpPr>
          <p:nvPr/>
        </p:nvSpPr>
        <p:spPr>
          <a:xfrm>
            <a:off x="1837850" y="5"/>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9276" tIns="49638" rIns="99276" bIns="49638" rtlCol="0" anchor="ctr">
            <a:noAutofit/>
          </a:bodyPr>
          <a:lstStyle/>
          <a:p>
            <a:pPr lvl="0" algn="ctr">
              <a:spcBef>
                <a:spcPct val="0"/>
              </a:spcBef>
              <a:defRPr/>
            </a:pPr>
            <a:r>
              <a:rPr lang="en-US" sz="3300" dirty="0" smtClean="0"/>
              <a:t>Types of Operating Systems(CO1)</a:t>
            </a:r>
            <a:endParaRPr lang="en-US" sz="3300" dirty="0"/>
          </a:p>
        </p:txBody>
      </p:sp>
      <p:sp>
        <p:nvSpPr>
          <p:cNvPr id="17" name="Rectangle 2"/>
          <p:cNvSpPr>
            <a:spLocks noGrp="1" noChangeArrowheads="1"/>
          </p:cNvSpPr>
          <p:nvPr>
            <p:ph type="title"/>
          </p:nvPr>
        </p:nvSpPr>
        <p:spPr>
          <a:xfrm>
            <a:off x="1054064" y="738708"/>
            <a:ext cx="9730537" cy="457200"/>
          </a:xfrm>
        </p:spPr>
        <p:txBody>
          <a:bodyPr>
            <a:normAutofit fontScale="90000"/>
          </a:bodyPr>
          <a:lstStyle/>
          <a:p>
            <a:pPr algn="l"/>
            <a:r>
              <a:rPr lang="en-US" sz="2800" b="1" dirty="0" smtClean="0">
                <a:latin typeface="Times New Roman" pitchFamily="18" charset="0"/>
                <a:cs typeface="Times New Roman" pitchFamily="18" charset="0"/>
              </a:rPr>
              <a:t>Interactive Systems</a:t>
            </a:r>
          </a:p>
        </p:txBody>
      </p:sp>
      <p:sp>
        <p:nvSpPr>
          <p:cNvPr id="18" name="Rectangle 3"/>
          <p:cNvSpPr txBox="1">
            <a:spLocks noChangeArrowheads="1"/>
          </p:cNvSpPr>
          <p:nvPr/>
        </p:nvSpPr>
        <p:spPr>
          <a:xfrm>
            <a:off x="1403915" y="1340768"/>
            <a:ext cx="9546535" cy="4680520"/>
          </a:xfrm>
          <a:prstGeom prst="rect">
            <a:avLst/>
          </a:prstGeom>
        </p:spPr>
        <p:txBody>
          <a:bodyPr vert="horz" lIns="99276" tIns="49638" rIns="99276" bIns="49638" rtlCol="0">
            <a:noAutofit/>
          </a:bodyPr>
          <a:lstStyle/>
          <a:p>
            <a:pPr marL="372287" indent="-372287">
              <a:spcBef>
                <a:spcPct val="20000"/>
              </a:spcBef>
              <a:buFont typeface="Arial" pitchFamily="34" charset="0"/>
              <a:buChar char="•"/>
              <a:defRPr/>
            </a:pPr>
            <a:endParaRPr lang="en-US" sz="2400" dirty="0" smtClean="0"/>
          </a:p>
        </p:txBody>
      </p:sp>
      <p:sp>
        <p:nvSpPr>
          <p:cNvPr id="10" name="Rectangle 9"/>
          <p:cNvSpPr/>
          <p:nvPr/>
        </p:nvSpPr>
        <p:spPr>
          <a:xfrm>
            <a:off x="1054064" y="1714488"/>
            <a:ext cx="9572691" cy="3416320"/>
          </a:xfrm>
          <a:prstGeom prst="rect">
            <a:avLst/>
          </a:prstGeom>
        </p:spPr>
        <p:txBody>
          <a:bodyPr wrap="square">
            <a:spAutoFit/>
          </a:bodyPr>
          <a:lstStyle/>
          <a:p>
            <a:pPr algn="just"/>
            <a:r>
              <a:rPr lang="en-US" sz="2400" dirty="0" smtClean="0">
                <a:latin typeface="Times New Roman" pitchFamily="18" charset="0"/>
                <a:cs typeface="Times New Roman" pitchFamily="18" charset="0"/>
              </a:rPr>
              <a:t>Interactivity refers to the ability of users to interact with a computer system.</a:t>
            </a:r>
          </a:p>
          <a:p>
            <a:pPr algn="just"/>
            <a:r>
              <a:rPr lang="en-US" sz="2400" dirty="0" smtClean="0">
                <a:latin typeface="Times New Roman" pitchFamily="18" charset="0"/>
                <a:cs typeface="Times New Roman" pitchFamily="18" charset="0"/>
              </a:rPr>
              <a:t> An Operating system does the following activities related to interactivity −</a:t>
            </a:r>
          </a:p>
          <a:p>
            <a:pPr algn="just">
              <a:buFont typeface="Arial" pitchFamily="34" charset="0"/>
              <a:buChar char="•"/>
            </a:pPr>
            <a:r>
              <a:rPr lang="en-US" sz="2400" dirty="0" smtClean="0">
                <a:latin typeface="Times New Roman" pitchFamily="18" charset="0"/>
                <a:cs typeface="Times New Roman" pitchFamily="18" charset="0"/>
              </a:rPr>
              <a:t>Provides the user an interface to interact with the system.</a:t>
            </a:r>
          </a:p>
          <a:p>
            <a:pPr algn="just">
              <a:buFont typeface="Arial" pitchFamily="34" charset="0"/>
              <a:buChar char="•"/>
            </a:pPr>
            <a:r>
              <a:rPr lang="en-US" sz="2400" dirty="0" smtClean="0">
                <a:latin typeface="Times New Roman" pitchFamily="18" charset="0"/>
                <a:cs typeface="Times New Roman" pitchFamily="18" charset="0"/>
              </a:rPr>
              <a:t>Manages input devices to take inputs from the user. For example, keyboard.</a:t>
            </a:r>
          </a:p>
          <a:p>
            <a:pPr algn="just">
              <a:buFont typeface="Arial" pitchFamily="34" charset="0"/>
              <a:buChar char="•"/>
            </a:pPr>
            <a:r>
              <a:rPr lang="en-US" sz="2400" dirty="0" smtClean="0">
                <a:latin typeface="Times New Roman" pitchFamily="18" charset="0"/>
                <a:cs typeface="Times New Roman" pitchFamily="18" charset="0"/>
              </a:rPr>
              <a:t>Manages output devices to show outputs to the user. For example, Monitor.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response time of the OS needs to be short, since the user submits and waits for the result.</a:t>
            </a:r>
          </a:p>
          <a:p>
            <a:pPr>
              <a:buFont typeface="Arial" pitchFamily="34" charset="0"/>
              <a:buChar char="•"/>
            </a:pPr>
            <a:endParaRPr lang="en-US" sz="2400" dirty="0">
              <a:latin typeface="Times New Roman" pitchFamily="18" charset="0"/>
              <a:cs typeface="Times New Roman" pitchFamily="18" charset="0"/>
            </a:endParaRPr>
          </a:p>
        </p:txBody>
      </p:sp>
    </p:spTree>
  </p:cSld>
  <p:clrMapOvr>
    <a:masterClrMapping/>
  </p:clrMapOvr>
  <p:transition>
    <p:wedg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ea typeface="+mn-ea"/>
                <a:cs typeface="+mn-cs"/>
              </a:rPr>
              <a:t>Types of Operating Systems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smtClean="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Rectangle 1"/>
          <p:cNvSpPr/>
          <p:nvPr/>
        </p:nvSpPr>
        <p:spPr>
          <a:xfrm>
            <a:off x="1687820" y="1412776"/>
            <a:ext cx="9552086" cy="4893647"/>
          </a:xfrm>
          <a:prstGeom prst="rect">
            <a:avLst/>
          </a:prstGeom>
        </p:spPr>
        <p:txBody>
          <a:bodyPr wrap="square">
            <a:sp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A thread is a flow of execution through the process code, with its own program counter that keeps track of which instruction to execute next, system registers which hold its current working variables, and a stack which contains the execution history.</a:t>
            </a:r>
          </a:p>
          <a:p>
            <a:pPr algn="just">
              <a:buFont typeface="Arial" pitchFamily="34" charset="0"/>
              <a:buChar char="•"/>
            </a:pPr>
            <a:r>
              <a:rPr lang="en-US" sz="2400" dirty="0" smtClean="0">
                <a:latin typeface="Times New Roman" pitchFamily="18" charset="0"/>
                <a:cs typeface="Times New Roman" pitchFamily="18" charset="0"/>
              </a:rPr>
              <a:t>   A thread shares with its peer threads few information like code segment,</a:t>
            </a:r>
          </a:p>
          <a:p>
            <a:pPr algn="just"/>
            <a:r>
              <a:rPr lang="en-US" sz="2400" dirty="0" smtClean="0">
                <a:latin typeface="Times New Roman" pitchFamily="18" charset="0"/>
                <a:cs typeface="Times New Roman" pitchFamily="18" charset="0"/>
              </a:rPr>
              <a:t>     data segment and open files. When one thread alters a code segment,</a:t>
            </a:r>
          </a:p>
          <a:p>
            <a:pPr algn="just"/>
            <a:r>
              <a:rPr lang="en-US" sz="2400" dirty="0" smtClean="0">
                <a:latin typeface="Times New Roman" pitchFamily="18" charset="0"/>
                <a:cs typeface="Times New Roman" pitchFamily="18" charset="0"/>
              </a:rPr>
              <a:t>     memory item, all other threads see that.</a:t>
            </a:r>
          </a:p>
          <a:p>
            <a:pPr algn="just">
              <a:buFont typeface="Arial" pitchFamily="34" charset="0"/>
              <a:buChar char="•"/>
            </a:pPr>
            <a:r>
              <a:rPr lang="en-US" sz="2400" dirty="0" smtClean="0">
                <a:latin typeface="Times New Roman" pitchFamily="18" charset="0"/>
                <a:cs typeface="Times New Roman" pitchFamily="18" charset="0"/>
              </a:rPr>
              <a:t>   A thread is also called a </a:t>
            </a:r>
            <a:r>
              <a:rPr lang="en-US" sz="2400" b="1" dirty="0" smtClean="0">
                <a:latin typeface="Times New Roman" pitchFamily="18" charset="0"/>
                <a:cs typeface="Times New Roman" pitchFamily="18" charset="0"/>
              </a:rPr>
              <a:t>lightweight process</a:t>
            </a:r>
            <a:r>
              <a:rPr lang="en-US" sz="2400" dirty="0" smtClean="0">
                <a:latin typeface="Times New Roman" pitchFamily="18" charset="0"/>
                <a:cs typeface="Times New Roman" pitchFamily="18" charset="0"/>
              </a:rPr>
              <a:t>. Threads provide a way to</a:t>
            </a:r>
          </a:p>
          <a:p>
            <a:pPr algn="just"/>
            <a:r>
              <a:rPr lang="en-US" sz="2400" dirty="0" smtClean="0">
                <a:latin typeface="Times New Roman" pitchFamily="18" charset="0"/>
                <a:cs typeface="Times New Roman" pitchFamily="18" charset="0"/>
              </a:rPr>
              <a:t>    improve application performance through parallelism. Threads represent</a:t>
            </a:r>
          </a:p>
          <a:p>
            <a:pPr algn="just"/>
            <a:r>
              <a:rPr lang="en-US" sz="2400" dirty="0" smtClean="0">
                <a:latin typeface="Times New Roman" pitchFamily="18" charset="0"/>
                <a:cs typeface="Times New Roman" pitchFamily="18" charset="0"/>
              </a:rPr>
              <a:t>    a software approach to improving performance of operating system by</a:t>
            </a:r>
          </a:p>
          <a:p>
            <a:pPr algn="just"/>
            <a:r>
              <a:rPr lang="en-US" sz="2400" dirty="0" smtClean="0">
                <a:latin typeface="Times New Roman" pitchFamily="18" charset="0"/>
                <a:cs typeface="Times New Roman" pitchFamily="18" charset="0"/>
              </a:rPr>
              <a:t>    reducing the overhead, thread is equivalent to a classical process.</a:t>
            </a:r>
          </a:p>
          <a:p>
            <a:pPr marL="342900" indent="-342900" algn="just">
              <a:buFont typeface="Arial" pitchFamily="34" charset="0"/>
              <a:buChar char="•"/>
            </a:pPr>
            <a:endParaRPr lang="en-US" sz="2400" dirty="0" smtClean="0"/>
          </a:p>
          <a:p>
            <a:pPr marL="342900" indent="-342900" algn="just">
              <a:buFont typeface="Arial" pitchFamily="34" charset="0"/>
              <a:buChar char="•"/>
            </a:pP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43421931"/>
      </p:ext>
    </p:extLst>
  </p:cSld>
  <p:clrMapOvr>
    <a:masterClrMapping/>
  </p:clrMapOvr>
  <p:transition>
    <p:wedg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ea typeface="+mn-ea"/>
                <a:cs typeface="+mn-cs"/>
              </a:rPr>
              <a:t>Types of Operating Systems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smtClean="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11"/>
          <p:cNvSpPr/>
          <p:nvPr/>
        </p:nvSpPr>
        <p:spPr>
          <a:xfrm>
            <a:off x="1697006" y="1643050"/>
            <a:ext cx="9644130" cy="3108543"/>
          </a:xfrm>
          <a:prstGeom prst="rect">
            <a:avLst/>
          </a:prstGeom>
        </p:spPr>
        <p:txBody>
          <a:bodyPr wrap="square">
            <a:spAutoFit/>
          </a:bodyPr>
          <a:lstStyle/>
          <a:p>
            <a:pPr algn="just">
              <a:buFont typeface="Arial" pitchFamily="34" charset="0"/>
              <a:buChar char="•"/>
            </a:pPr>
            <a:r>
              <a:rPr lang="en-US" sz="2800" dirty="0" smtClean="0">
                <a:latin typeface="Times New Roman" pitchFamily="18" charset="0"/>
                <a:cs typeface="Times New Roman" pitchFamily="18" charset="0"/>
              </a:rPr>
              <a:t>Each thread belongs to exactly one process and no thread can</a:t>
            </a:r>
          </a:p>
          <a:p>
            <a:pPr algn="just"/>
            <a:r>
              <a:rPr lang="en-US" sz="2800" dirty="0" smtClean="0">
                <a:latin typeface="Times New Roman" pitchFamily="18" charset="0"/>
                <a:cs typeface="Times New Roman" pitchFamily="18" charset="0"/>
              </a:rPr>
              <a:t>  exist outside a process. Each thread represents a separate</a:t>
            </a:r>
          </a:p>
          <a:p>
            <a:pPr algn="just"/>
            <a:r>
              <a:rPr lang="en-US" sz="2800" dirty="0" smtClean="0">
                <a:latin typeface="Times New Roman" pitchFamily="18" charset="0"/>
                <a:cs typeface="Times New Roman" pitchFamily="18" charset="0"/>
              </a:rPr>
              <a:t>  flow of control. </a:t>
            </a:r>
          </a:p>
          <a:p>
            <a:pPr algn="just">
              <a:buFont typeface="Arial" pitchFamily="34" charset="0"/>
              <a:buChar char="•"/>
            </a:pPr>
            <a:r>
              <a:rPr lang="en-US" sz="2800" dirty="0" smtClean="0">
                <a:latin typeface="Times New Roman" pitchFamily="18" charset="0"/>
                <a:cs typeface="Times New Roman" pitchFamily="18" charset="0"/>
              </a:rPr>
              <a:t>Threads have been successfully used in implementing network</a:t>
            </a:r>
          </a:p>
          <a:p>
            <a:pPr algn="just"/>
            <a:r>
              <a:rPr lang="en-US" sz="2800" dirty="0" smtClean="0">
                <a:latin typeface="Times New Roman" pitchFamily="18" charset="0"/>
                <a:cs typeface="Times New Roman" pitchFamily="18" charset="0"/>
              </a:rPr>
              <a:t>  servers and web server.</a:t>
            </a:r>
          </a:p>
          <a:p>
            <a:pPr algn="just">
              <a:buFont typeface="Arial" pitchFamily="34" charset="0"/>
              <a:buChar char="•"/>
            </a:pPr>
            <a:r>
              <a:rPr lang="en-US" sz="2800" dirty="0" smtClean="0">
                <a:latin typeface="Times New Roman" pitchFamily="18" charset="0"/>
                <a:cs typeface="Times New Roman" pitchFamily="18" charset="0"/>
              </a:rPr>
              <a:t> They also provide a suitable foundation for parallel execution of</a:t>
            </a:r>
          </a:p>
          <a:p>
            <a:pPr algn="just"/>
            <a:r>
              <a:rPr lang="en-US" sz="2800" dirty="0" smtClean="0">
                <a:latin typeface="Times New Roman" pitchFamily="18" charset="0"/>
                <a:cs typeface="Times New Roman" pitchFamily="18" charset="0"/>
              </a:rPr>
              <a:t>  applications on shared memory multiprocessors.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43421931"/>
      </p:ext>
    </p:extLst>
  </p:cSld>
  <p:clrMapOvr>
    <a:masterClrMapping/>
  </p:clrMapOvr>
  <p:transition>
    <p:wedg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Process Vs Thread(CO1)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11"/>
          <p:cNvSpPr/>
          <p:nvPr/>
        </p:nvSpPr>
        <p:spPr>
          <a:xfrm>
            <a:off x="1697006" y="1643050"/>
            <a:ext cx="9644130" cy="523220"/>
          </a:xfrm>
          <a:prstGeom prst="rect">
            <a:avLst/>
          </a:prstGeom>
        </p:spPr>
        <p:txBody>
          <a:bodyPr wrap="square">
            <a:spAutoFit/>
          </a:bodyPr>
          <a:lstStyle/>
          <a:p>
            <a:pPr algn="just">
              <a:buFont typeface="Arial" pitchFamily="34" charset="0"/>
              <a:buChar char="•"/>
            </a:pPr>
            <a:endParaRPr lang="en-US" sz="2800" dirty="0">
              <a:latin typeface="Times New Roman" pitchFamily="18" charset="0"/>
              <a:cs typeface="Times New Roman" pitchFamily="18" charset="0"/>
            </a:endParaRPr>
          </a:p>
        </p:txBody>
      </p:sp>
      <p:graphicFrame>
        <p:nvGraphicFramePr>
          <p:cNvPr id="15" name="Content Placeholder 3"/>
          <p:cNvGraphicFramePr>
            <a:graphicFrameLocks noGrp="1"/>
          </p:cNvGraphicFramePr>
          <p:nvPr>
            <p:ph idx="1"/>
          </p:nvPr>
        </p:nvGraphicFramePr>
        <p:xfrm>
          <a:off x="2339948" y="1285860"/>
          <a:ext cx="8143932" cy="4745898"/>
        </p:xfrm>
        <a:graphic>
          <a:graphicData uri="http://schemas.openxmlformats.org/drawingml/2006/table">
            <a:tbl>
              <a:tblPr/>
              <a:tblGrid>
                <a:gridCol w="660684">
                  <a:extLst>
                    <a:ext uri="{9D8B030D-6E8A-4147-A177-3AD203B41FA5}">
                      <a16:colId xmlns="" xmlns:a16="http://schemas.microsoft.com/office/drawing/2014/main" val="20000"/>
                    </a:ext>
                  </a:extLst>
                </a:gridCol>
                <a:gridCol w="3653982">
                  <a:extLst>
                    <a:ext uri="{9D8B030D-6E8A-4147-A177-3AD203B41FA5}">
                      <a16:colId xmlns="" xmlns:a16="http://schemas.microsoft.com/office/drawing/2014/main" val="20001"/>
                    </a:ext>
                  </a:extLst>
                </a:gridCol>
                <a:gridCol w="3829266">
                  <a:extLst>
                    <a:ext uri="{9D8B030D-6E8A-4147-A177-3AD203B41FA5}">
                      <a16:colId xmlns="" xmlns:a16="http://schemas.microsoft.com/office/drawing/2014/main" val="20002"/>
                    </a:ext>
                  </a:extLst>
                </a:gridCol>
              </a:tblGrid>
              <a:tr h="400170">
                <a:tc>
                  <a:txBody>
                    <a:bodyPr/>
                    <a:lstStyle/>
                    <a:p>
                      <a:pPr algn="l" fontAlgn="t"/>
                      <a:r>
                        <a:rPr lang="en-US" sz="1600" b="1" dirty="0" err="1">
                          <a:effectLst/>
                        </a:rPr>
                        <a:t>S.No</a:t>
                      </a:r>
                      <a:r>
                        <a:rPr lang="en-US" sz="1600" b="1" dirty="0">
                          <a:effectLst/>
                        </a:rPr>
                        <a:t>.</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rPr>
                        <a:t>Process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1600" b="1" dirty="0">
                          <a:effectLst/>
                        </a:rPr>
                        <a:t>Thread</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 xmlns:a16="http://schemas.microsoft.com/office/drawing/2014/main" val="10000"/>
                  </a:ext>
                </a:extLst>
              </a:tr>
              <a:tr h="709506">
                <a:tc>
                  <a:txBody>
                    <a:bodyPr/>
                    <a:lstStyle/>
                    <a:p>
                      <a:pPr fontAlgn="t"/>
                      <a:r>
                        <a:rPr lang="en-US" sz="1600" b="1" dirty="0">
                          <a:effectLst/>
                        </a:rPr>
                        <a:t>1</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Process is heavy weight or resource intensive.</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Thread is light weight, taking lesser resources than a process.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1"/>
                  </a:ext>
                </a:extLst>
              </a:tr>
              <a:tr h="709506">
                <a:tc>
                  <a:txBody>
                    <a:bodyPr/>
                    <a:lstStyle/>
                    <a:p>
                      <a:pPr fontAlgn="t"/>
                      <a:r>
                        <a:rPr lang="en-US" sz="1600" b="1">
                          <a:effectLst/>
                        </a:rPr>
                        <a:t>2</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Process switching needs interaction with operating system.</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Thread switching does not need to interact with operating system.</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2"/>
                  </a:ext>
                </a:extLst>
              </a:tr>
              <a:tr h="1308153">
                <a:tc>
                  <a:txBody>
                    <a:bodyPr/>
                    <a:lstStyle/>
                    <a:p>
                      <a:pPr fontAlgn="t"/>
                      <a:r>
                        <a:rPr lang="en-US" sz="1600" b="1" dirty="0">
                          <a:effectLst/>
                        </a:rPr>
                        <a:t>3</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In multiple processing environments, each process executes the same code but has its own memory and file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All threads can share same set of open files, child processes.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3"/>
                  </a:ext>
                </a:extLst>
              </a:tr>
              <a:tr h="709506">
                <a:tc>
                  <a:txBody>
                    <a:bodyPr/>
                    <a:lstStyle/>
                    <a:p>
                      <a:pPr fontAlgn="t"/>
                      <a:r>
                        <a:rPr lang="en-US" sz="1600" b="1" dirty="0">
                          <a:effectLst/>
                        </a:rPr>
                        <a:t>4</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Multiple processes without using threads use more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Multiple threaded processes use fewer resources.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4"/>
                  </a:ext>
                </a:extLst>
              </a:tr>
              <a:tr h="909057">
                <a:tc>
                  <a:txBody>
                    <a:bodyPr/>
                    <a:lstStyle/>
                    <a:p>
                      <a:pPr fontAlgn="t"/>
                      <a:r>
                        <a:rPr lang="en-US" sz="1600" b="1" dirty="0">
                          <a:effectLst/>
                        </a:rPr>
                        <a:t>5</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In multiple processes each process operates independently of the others.</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1600" b="1" dirty="0">
                          <a:effectLst/>
                        </a:rPr>
                        <a:t>One thread can read, write or change another thread's data.</a:t>
                      </a:r>
                    </a:p>
                  </a:txBody>
                  <a:tcPr marL="45079" marR="45079" marT="45079" marB="45079">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xmlns="" val="2743421931"/>
      </p:ext>
    </p:extLst>
  </p:cSld>
  <p:clrMapOvr>
    <a:masterClrMapping/>
  </p:clrMapOvr>
  <p:transition>
    <p:wedg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ea typeface="+mn-ea"/>
                <a:cs typeface="+mn-cs"/>
              </a:rPr>
              <a:t>Types of Operating Systems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smtClean="0">
                <a:latin typeface="Times New Roman" pitchFamily="18" charset="0"/>
                <a:cs typeface="Times New Roman" pitchFamily="18" charset="0"/>
              </a:rPr>
              <a:t>Multithreaded System</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Rectangle 1"/>
          <p:cNvSpPr/>
          <p:nvPr/>
        </p:nvSpPr>
        <p:spPr>
          <a:xfrm>
            <a:off x="1687820" y="1412776"/>
            <a:ext cx="9552086" cy="4154984"/>
          </a:xfrm>
          <a:prstGeom prst="rect">
            <a:avLst/>
          </a:prstGeom>
        </p:spPr>
        <p:txBody>
          <a:bodyPr wrap="square">
            <a:spAutoFit/>
          </a:bodyPr>
          <a:lstStyle/>
          <a:p>
            <a:pPr marL="342900" indent="-342900" algn="just">
              <a:buFont typeface="Arial" pitchFamily="34" charset="0"/>
              <a:buChar char="•"/>
            </a:pPr>
            <a:r>
              <a:rPr lang="en-US" altLang="en-US" sz="2400" dirty="0">
                <a:latin typeface="Times New Roman" pitchFamily="18" charset="0"/>
                <a:cs typeface="Times New Roman" pitchFamily="18" charset="0"/>
              </a:rPr>
              <a:t>Most modern applications are </a:t>
            </a:r>
            <a:r>
              <a:rPr lang="en-US" altLang="en-US" sz="2400" dirty="0" smtClean="0">
                <a:latin typeface="Times New Roman" pitchFamily="18" charset="0"/>
                <a:cs typeface="Times New Roman" pitchFamily="18" charset="0"/>
              </a:rPr>
              <a:t>multithreaded.</a:t>
            </a:r>
            <a:endParaRPr lang="en-US" altLang="en-US" sz="2400" dirty="0">
              <a:latin typeface="Times New Roman" pitchFamily="18" charset="0"/>
              <a:cs typeface="Times New Roman" pitchFamily="18" charset="0"/>
            </a:endParaRPr>
          </a:p>
          <a:p>
            <a:pPr marL="342900" indent="-342900" algn="just">
              <a:buFont typeface="Arial" pitchFamily="34" charset="0"/>
              <a:buChar char="•"/>
            </a:pPr>
            <a:r>
              <a:rPr lang="en-US" altLang="en-US" sz="2400" dirty="0">
                <a:latin typeface="Times New Roman" pitchFamily="18" charset="0"/>
                <a:cs typeface="Times New Roman" pitchFamily="18" charset="0"/>
              </a:rPr>
              <a:t>Threads run within </a:t>
            </a:r>
            <a:r>
              <a:rPr lang="en-US" altLang="en-US" sz="2400" dirty="0" smtClean="0">
                <a:latin typeface="Times New Roman" pitchFamily="18" charset="0"/>
                <a:cs typeface="Times New Roman" pitchFamily="18" charset="0"/>
              </a:rPr>
              <a:t>application.</a:t>
            </a:r>
            <a:endParaRPr lang="en-US" altLang="en-US" sz="2400" dirty="0">
              <a:latin typeface="Times New Roman" pitchFamily="18" charset="0"/>
              <a:cs typeface="Times New Roman" pitchFamily="18" charset="0"/>
            </a:endParaRPr>
          </a:p>
          <a:p>
            <a:pPr marL="342900" indent="-342900" algn="just">
              <a:buFont typeface="Arial" pitchFamily="34" charset="0"/>
              <a:buChar char="•"/>
            </a:pPr>
            <a:r>
              <a:rPr lang="en-US" altLang="en-US" sz="2400" dirty="0">
                <a:latin typeface="Times New Roman" pitchFamily="18" charset="0"/>
                <a:cs typeface="Times New Roman" pitchFamily="18" charset="0"/>
              </a:rPr>
              <a:t>Multiple tasks </a:t>
            </a:r>
            <a:r>
              <a:rPr lang="en-US" altLang="en-US" sz="2400" dirty="0" smtClean="0">
                <a:latin typeface="Times New Roman" pitchFamily="18" charset="0"/>
                <a:cs typeface="Times New Roman" pitchFamily="18" charset="0"/>
              </a:rPr>
              <a:t>within </a:t>
            </a:r>
            <a:r>
              <a:rPr lang="en-US" altLang="en-US" sz="2400" dirty="0">
                <a:latin typeface="Times New Roman" pitchFamily="18" charset="0"/>
                <a:cs typeface="Times New Roman" pitchFamily="18" charset="0"/>
              </a:rPr>
              <a:t>the application can be implemented by separate threads</a:t>
            </a:r>
          </a:p>
          <a:p>
            <a:pPr marL="800100" lvl="1" indent="-342900" algn="just">
              <a:buFont typeface="Arial" pitchFamily="34" charset="0"/>
              <a:buChar char="•"/>
            </a:pPr>
            <a:r>
              <a:rPr lang="en-US" altLang="en-US" sz="2400" dirty="0">
                <a:latin typeface="Times New Roman" pitchFamily="18" charset="0"/>
                <a:cs typeface="Times New Roman" pitchFamily="18" charset="0"/>
              </a:rPr>
              <a:t>Update </a:t>
            </a:r>
            <a:r>
              <a:rPr lang="en-US" altLang="en-US" sz="2400" dirty="0" smtClean="0">
                <a:latin typeface="Times New Roman" pitchFamily="18" charset="0"/>
                <a:cs typeface="Times New Roman" pitchFamily="18" charset="0"/>
              </a:rPr>
              <a:t>display.</a:t>
            </a:r>
            <a:endParaRPr lang="en-US" altLang="en-US" sz="2400" dirty="0">
              <a:latin typeface="Times New Roman" pitchFamily="18" charset="0"/>
              <a:cs typeface="Times New Roman" pitchFamily="18" charset="0"/>
            </a:endParaRPr>
          </a:p>
          <a:p>
            <a:pPr marL="800100" lvl="1" indent="-342900" algn="just">
              <a:buFont typeface="Arial" pitchFamily="34" charset="0"/>
              <a:buChar char="•"/>
            </a:pPr>
            <a:r>
              <a:rPr lang="en-US" altLang="en-US" sz="2400" dirty="0">
                <a:latin typeface="Times New Roman" pitchFamily="18" charset="0"/>
                <a:cs typeface="Times New Roman" pitchFamily="18" charset="0"/>
              </a:rPr>
              <a:t>Fetch </a:t>
            </a:r>
            <a:r>
              <a:rPr lang="en-US" altLang="en-US" sz="2400" dirty="0" smtClean="0">
                <a:latin typeface="Times New Roman" pitchFamily="18" charset="0"/>
                <a:cs typeface="Times New Roman" pitchFamily="18" charset="0"/>
              </a:rPr>
              <a:t>data.</a:t>
            </a:r>
            <a:endParaRPr lang="en-US" altLang="en-US" sz="2400" dirty="0">
              <a:latin typeface="Times New Roman" pitchFamily="18" charset="0"/>
              <a:cs typeface="Times New Roman" pitchFamily="18" charset="0"/>
            </a:endParaRPr>
          </a:p>
          <a:p>
            <a:pPr marL="800100" lvl="1" indent="-342900" algn="just">
              <a:buFont typeface="Arial" pitchFamily="34" charset="0"/>
              <a:buChar char="•"/>
            </a:pPr>
            <a:r>
              <a:rPr lang="en-US" altLang="en-US" sz="2400" dirty="0">
                <a:latin typeface="Times New Roman" pitchFamily="18" charset="0"/>
                <a:cs typeface="Times New Roman" pitchFamily="18" charset="0"/>
              </a:rPr>
              <a:t>Spell </a:t>
            </a:r>
            <a:r>
              <a:rPr lang="en-US" altLang="en-US" sz="2400" dirty="0" smtClean="0">
                <a:latin typeface="Times New Roman" pitchFamily="18" charset="0"/>
                <a:cs typeface="Times New Roman" pitchFamily="18" charset="0"/>
              </a:rPr>
              <a:t>checking.</a:t>
            </a:r>
            <a:endParaRPr lang="en-US" altLang="en-US" sz="2400" dirty="0">
              <a:latin typeface="Times New Roman" pitchFamily="18" charset="0"/>
              <a:cs typeface="Times New Roman" pitchFamily="18" charset="0"/>
            </a:endParaRPr>
          </a:p>
          <a:p>
            <a:pPr marL="800100" lvl="1" indent="-342900" algn="just">
              <a:buFont typeface="Arial" pitchFamily="34" charset="0"/>
              <a:buChar char="•"/>
            </a:pPr>
            <a:r>
              <a:rPr lang="en-US" altLang="en-US" sz="2400" dirty="0">
                <a:latin typeface="Times New Roman" pitchFamily="18" charset="0"/>
                <a:cs typeface="Times New Roman" pitchFamily="18" charset="0"/>
              </a:rPr>
              <a:t>Answer a network </a:t>
            </a:r>
            <a:r>
              <a:rPr lang="en-US" altLang="en-US" sz="2400" dirty="0" smtClean="0">
                <a:latin typeface="Times New Roman" pitchFamily="18" charset="0"/>
                <a:cs typeface="Times New Roman" pitchFamily="18" charset="0"/>
              </a:rPr>
              <a:t>request.</a:t>
            </a:r>
            <a:endParaRPr lang="en-US" altLang="en-US" sz="2400" dirty="0">
              <a:latin typeface="Times New Roman" pitchFamily="18" charset="0"/>
              <a:cs typeface="Times New Roman" pitchFamily="18" charset="0"/>
            </a:endParaRPr>
          </a:p>
          <a:p>
            <a:pPr marL="342900" indent="-342900" algn="just">
              <a:buFont typeface="Arial" pitchFamily="34" charset="0"/>
              <a:buChar char="•"/>
            </a:pPr>
            <a:r>
              <a:rPr lang="en-US" altLang="en-US" sz="2400" dirty="0">
                <a:latin typeface="Times New Roman" pitchFamily="18" charset="0"/>
                <a:cs typeface="Times New Roman" pitchFamily="18" charset="0"/>
              </a:rPr>
              <a:t>Process creation is heavy-weight while thread creation is </a:t>
            </a:r>
            <a:r>
              <a:rPr lang="en-US" altLang="en-US" sz="2400" dirty="0" smtClean="0">
                <a:latin typeface="Times New Roman" pitchFamily="18" charset="0"/>
                <a:cs typeface="Times New Roman" pitchFamily="18" charset="0"/>
              </a:rPr>
              <a:t>light-weight.</a:t>
            </a:r>
            <a:endParaRPr lang="en-US" altLang="en-US" sz="2400" dirty="0">
              <a:latin typeface="Times New Roman" pitchFamily="18" charset="0"/>
              <a:cs typeface="Times New Roman" pitchFamily="18" charset="0"/>
            </a:endParaRPr>
          </a:p>
          <a:p>
            <a:pPr marL="342900" indent="-342900" algn="just">
              <a:buFont typeface="Arial" pitchFamily="34" charset="0"/>
              <a:buChar char="•"/>
            </a:pPr>
            <a:r>
              <a:rPr lang="en-US" altLang="en-US" sz="2400" dirty="0">
                <a:latin typeface="Times New Roman" pitchFamily="18" charset="0"/>
                <a:cs typeface="Times New Roman" pitchFamily="18" charset="0"/>
              </a:rPr>
              <a:t>Can simplify code, increase </a:t>
            </a:r>
            <a:r>
              <a:rPr lang="en-US" altLang="en-US" sz="2400" dirty="0" smtClean="0">
                <a:latin typeface="Times New Roman" pitchFamily="18" charset="0"/>
                <a:cs typeface="Times New Roman" pitchFamily="18" charset="0"/>
              </a:rPr>
              <a:t>efficiency.</a:t>
            </a:r>
            <a:endParaRPr lang="en-US" altLang="en-US" sz="2400" dirty="0">
              <a:latin typeface="Times New Roman" pitchFamily="18" charset="0"/>
              <a:cs typeface="Times New Roman" pitchFamily="18" charset="0"/>
            </a:endParaRPr>
          </a:p>
          <a:p>
            <a:pPr marL="342900" indent="-342900" algn="just">
              <a:buFont typeface="Arial" pitchFamily="34" charset="0"/>
              <a:buChar char="•"/>
            </a:pPr>
            <a:r>
              <a:rPr lang="en-US" altLang="en-US" sz="2400" dirty="0">
                <a:latin typeface="Times New Roman" pitchFamily="18" charset="0"/>
                <a:cs typeface="Times New Roman" pitchFamily="18" charset="0"/>
              </a:rPr>
              <a:t>Kernels are generally </a:t>
            </a:r>
            <a:r>
              <a:rPr lang="en-US" altLang="en-US" sz="2400" dirty="0" smtClean="0">
                <a:latin typeface="Times New Roman" pitchFamily="18" charset="0"/>
                <a:cs typeface="Times New Roman" pitchFamily="18" charset="0"/>
              </a:rPr>
              <a:t>multithreaded.</a:t>
            </a:r>
            <a:endParaRPr lang="en-US" alt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xmlns="" val="2743421931"/>
      </p:ext>
    </p:extLst>
  </p:cSld>
  <p:clrMapOvr>
    <a:masterClrMapping/>
  </p:clrMapOvr>
  <p:transition>
    <p:wedg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B3E-93D5-4095-AA51-621B284443B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1" name="Footer Placeholder 2"/>
          <p:cNvSpPr txBox="1">
            <a:spLocks/>
          </p:cNvSpPr>
          <p:nvPr/>
        </p:nvSpPr>
        <p:spPr>
          <a:xfrm>
            <a:off x="-5741581" y="6697663"/>
            <a:ext cx="3879903" cy="320675"/>
          </a:xfrm>
          <a:prstGeom prst="rect">
            <a:avLst/>
          </a:prstGeom>
          <a:noFill/>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tx1">
                    <a:tint val="75000"/>
                  </a:schemeClr>
                </a:solidFill>
                <a:effectLst/>
                <a:uLnTx/>
                <a:uFillTx/>
                <a:latin typeface="+mn-lt"/>
                <a:ea typeface="+mn-ea"/>
                <a:cs typeface="+mn-cs"/>
              </a:rPr>
              <a:t>Operating System </a:t>
            </a:r>
            <a:r>
              <a:rPr kumimoji="0" lang="en-US" sz="1200" b="0" i="0" u="none" strike="noStrike" kern="1200" cap="none" spc="0" normalizeH="0" baseline="0" noProof="0" dirty="0" err="1" smtClean="0">
                <a:ln>
                  <a:noFill/>
                </a:ln>
                <a:solidFill>
                  <a:schemeClr val="tx1">
                    <a:tint val="75000"/>
                  </a:schemeClr>
                </a:solidFill>
                <a:effectLst/>
                <a:uLnTx/>
                <a:uFillTx/>
                <a:latin typeface="+mn-lt"/>
                <a:ea typeface="+mn-ea"/>
                <a:cs typeface="+mn-cs"/>
              </a:rPr>
              <a:t>Concets</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ea typeface="+mn-ea"/>
                <a:cs typeface="+mn-cs"/>
              </a:rPr>
              <a:t>Types of Operating Systems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3" name="Rectangle 2"/>
          <p:cNvSpPr>
            <a:spLocks noGrp="1" noChangeArrowheads="1"/>
          </p:cNvSpPr>
          <p:nvPr>
            <p:ph type="title"/>
          </p:nvPr>
        </p:nvSpPr>
        <p:spPr>
          <a:xfrm>
            <a:off x="1554130" y="928670"/>
            <a:ext cx="9227532" cy="457200"/>
          </a:xfrm>
        </p:spPr>
        <p:txBody>
          <a:bodyPr>
            <a:noAutofit/>
          </a:bodyPr>
          <a:lstStyle/>
          <a:p>
            <a:pPr algn="l"/>
            <a:r>
              <a:rPr lang="en-US" sz="2400" b="1" dirty="0" smtClean="0">
                <a:latin typeface="Times New Roman" pitchFamily="18" charset="0"/>
                <a:cs typeface="Times New Roman" pitchFamily="18" charset="0"/>
              </a:rPr>
              <a:t>Execution of user computations in different operating systems</a:t>
            </a:r>
          </a:p>
        </p:txBody>
      </p:sp>
      <p:sp>
        <p:nvSpPr>
          <p:cNvPr id="14" name="Rectangle 3"/>
          <p:cNvSpPr txBox="1">
            <a:spLocks noChangeArrowheads="1"/>
          </p:cNvSpPr>
          <p:nvPr/>
        </p:nvSpPr>
        <p:spPr>
          <a:xfrm>
            <a:off x="1205391" y="1268760"/>
            <a:ext cx="9841543" cy="4896544"/>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u="none" strike="noStrike" kern="1200" cap="none" spc="0" normalizeH="0" baseline="0" noProof="0" dirty="0" smtClean="0">
              <a:ln>
                <a:noFill/>
              </a:ln>
              <a:solidFill>
                <a:schemeClr val="tx1"/>
              </a:solidFill>
              <a:effectLst/>
              <a:uLnTx/>
              <a:uFillTx/>
              <a:latin typeface="+mn-lt"/>
              <a:ea typeface="+mn-ea"/>
              <a:cs typeface="+mn-cs"/>
            </a:endParaRPr>
          </a:p>
        </p:txBody>
      </p:sp>
      <p:sp>
        <p:nvSpPr>
          <p:cNvPr id="2" name="Rectangle 1"/>
          <p:cNvSpPr/>
          <p:nvPr/>
        </p:nvSpPr>
        <p:spPr>
          <a:xfrm>
            <a:off x="911188" y="1412776"/>
            <a:ext cx="10328718" cy="461665"/>
          </a:xfrm>
          <a:prstGeom prst="rect">
            <a:avLst/>
          </a:prstGeom>
        </p:spPr>
        <p:txBody>
          <a:bodyPr wrap="square">
            <a:spAutoFit/>
          </a:bodyPr>
          <a:lstStyle/>
          <a:p>
            <a:pPr marL="342900" indent="-342900" algn="just">
              <a:buFont typeface="Arial" pitchFamily="34" charset="0"/>
              <a:buChar char="•"/>
            </a:pPr>
            <a:endParaRPr lang="en-US" altLang="en-US" sz="2400" dirty="0">
              <a:latin typeface="Times New Roman" pitchFamily="18" charset="0"/>
              <a:cs typeface="Times New Roman" pitchFamily="18" charset="0"/>
            </a:endParaRPr>
          </a:p>
        </p:txBody>
      </p:sp>
      <p:graphicFrame>
        <p:nvGraphicFramePr>
          <p:cNvPr id="12" name="Content Placeholder 3"/>
          <p:cNvGraphicFramePr>
            <a:graphicFrameLocks noGrp="1"/>
          </p:cNvGraphicFramePr>
          <p:nvPr>
            <p:ph idx="1"/>
          </p:nvPr>
        </p:nvGraphicFramePr>
        <p:xfrm>
          <a:off x="1697005" y="1428737"/>
          <a:ext cx="8929751" cy="5071872"/>
        </p:xfrm>
        <a:graphic>
          <a:graphicData uri="http://schemas.openxmlformats.org/drawingml/2006/table">
            <a:tbl>
              <a:tblPr firstRow="1" bandRow="1">
                <a:tableStyleId>{5C22544A-7EE6-4342-B048-85BDC9FD1C3A}</a:tableStyleId>
              </a:tblPr>
              <a:tblGrid>
                <a:gridCol w="1891996">
                  <a:extLst>
                    <a:ext uri="{9D8B030D-6E8A-4147-A177-3AD203B41FA5}">
                      <a16:colId xmlns:a16="http://schemas.microsoft.com/office/drawing/2014/main" xmlns="" val="20000"/>
                    </a:ext>
                  </a:extLst>
                </a:gridCol>
                <a:gridCol w="1663368">
                  <a:extLst>
                    <a:ext uri="{9D8B030D-6E8A-4147-A177-3AD203B41FA5}">
                      <a16:colId xmlns:a16="http://schemas.microsoft.com/office/drawing/2014/main" xmlns="" val="20001"/>
                    </a:ext>
                  </a:extLst>
                </a:gridCol>
                <a:gridCol w="5374387">
                  <a:extLst>
                    <a:ext uri="{9D8B030D-6E8A-4147-A177-3AD203B41FA5}">
                      <a16:colId xmlns:a16="http://schemas.microsoft.com/office/drawing/2014/main" xmlns="" val="20002"/>
                    </a:ext>
                  </a:extLst>
                </a:gridCol>
              </a:tblGrid>
              <a:tr h="534278">
                <a:tc>
                  <a:txBody>
                    <a:bodyPr/>
                    <a:lstStyle/>
                    <a:p>
                      <a:pPr algn="just">
                        <a:lnSpc>
                          <a:spcPct val="115000"/>
                        </a:lnSpc>
                        <a:spcAft>
                          <a:spcPts val="0"/>
                        </a:spcAft>
                      </a:pPr>
                      <a:r>
                        <a:rPr lang="en-US" sz="1600" dirty="0">
                          <a:latin typeface="+mn-lt"/>
                          <a:ea typeface="Calibri"/>
                          <a:cs typeface="Times New Roman"/>
                        </a:rPr>
                        <a:t>OS class</a:t>
                      </a:r>
                    </a:p>
                  </a:txBody>
                  <a:tcPr marL="68580" marR="68580" marT="0" marB="0"/>
                </a:tc>
                <a:tc>
                  <a:txBody>
                    <a:bodyPr/>
                    <a:lstStyle/>
                    <a:p>
                      <a:pPr algn="just">
                        <a:lnSpc>
                          <a:spcPct val="115000"/>
                        </a:lnSpc>
                        <a:spcAft>
                          <a:spcPts val="0"/>
                        </a:spcAft>
                      </a:pPr>
                      <a:r>
                        <a:rPr lang="en-US" sz="1600" dirty="0">
                          <a:latin typeface="+mn-lt"/>
                          <a:ea typeface="Calibri"/>
                          <a:cs typeface="Times New Roman"/>
                        </a:rPr>
                        <a:t>OS overview </a:t>
                      </a:r>
                    </a:p>
                    <a:p>
                      <a:pPr algn="just">
                        <a:lnSpc>
                          <a:spcPct val="115000"/>
                        </a:lnSpc>
                        <a:spcAft>
                          <a:spcPts val="0"/>
                        </a:spcAft>
                      </a:pPr>
                      <a:r>
                        <a:rPr lang="en-US" sz="1600" dirty="0">
                          <a:latin typeface="+mn-lt"/>
                          <a:ea typeface="Calibri"/>
                          <a:cs typeface="Times New Roman"/>
                        </a:rPr>
                        <a:t>of computations</a:t>
                      </a:r>
                    </a:p>
                  </a:txBody>
                  <a:tcPr marL="68580" marR="68580" marT="0" marB="0"/>
                </a:tc>
                <a:tc>
                  <a:txBody>
                    <a:bodyPr/>
                    <a:lstStyle/>
                    <a:p>
                      <a:pPr algn="just">
                        <a:lnSpc>
                          <a:spcPct val="115000"/>
                        </a:lnSpc>
                        <a:spcAft>
                          <a:spcPts val="0"/>
                        </a:spcAft>
                      </a:pPr>
                      <a:r>
                        <a:rPr lang="en-US" sz="1600" dirty="0">
                          <a:latin typeface="+mn-lt"/>
                          <a:ea typeface="Calibri"/>
                          <a:cs typeface="Times New Roman"/>
                        </a:rPr>
                        <a:t>Key execution concept</a:t>
                      </a:r>
                    </a:p>
                  </a:txBody>
                  <a:tcPr marL="68580" marR="68580" marT="0" marB="0"/>
                </a:tc>
                <a:extLst>
                  <a:ext uri="{0D108BD9-81ED-4DB2-BD59-A6C34878D82A}">
                    <a16:rowId xmlns:a16="http://schemas.microsoft.com/office/drawing/2014/main" xmlns="" val="10000"/>
                  </a:ext>
                </a:extLst>
              </a:tr>
              <a:tr h="667848">
                <a:tc>
                  <a:txBody>
                    <a:bodyPr/>
                    <a:lstStyle/>
                    <a:p>
                      <a:pPr algn="just">
                        <a:lnSpc>
                          <a:spcPct val="115000"/>
                        </a:lnSpc>
                        <a:spcAft>
                          <a:spcPts val="0"/>
                        </a:spcAft>
                      </a:pPr>
                      <a:r>
                        <a:rPr lang="en-US" sz="2000" dirty="0">
                          <a:latin typeface="+mn-lt"/>
                          <a:ea typeface="Calibri"/>
                          <a:cs typeface="Times New Roman"/>
                        </a:rPr>
                        <a:t>Batch Processing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Job</a:t>
                      </a:r>
                    </a:p>
                  </a:txBody>
                  <a:tcPr marL="68580" marR="68580" marT="0" marB="0"/>
                </a:tc>
                <a:tc>
                  <a:txBody>
                    <a:bodyPr/>
                    <a:lstStyle/>
                    <a:p>
                      <a:pPr algn="just">
                        <a:lnSpc>
                          <a:spcPct val="115000"/>
                        </a:lnSpc>
                        <a:spcAft>
                          <a:spcPts val="0"/>
                        </a:spcAft>
                      </a:pPr>
                      <a:r>
                        <a:rPr lang="en-US" sz="2000" dirty="0">
                          <a:latin typeface="+mn-lt"/>
                          <a:ea typeface="Calibri"/>
                          <a:cs typeface="Times New Roman"/>
                        </a:rPr>
                        <a:t>One job is executed at a time. Programs in a job are executed sequentially.</a:t>
                      </a:r>
                    </a:p>
                  </a:txBody>
                  <a:tcPr marL="68580" marR="68580" marT="0" marB="0"/>
                </a:tc>
                <a:extLst>
                  <a:ext uri="{0D108BD9-81ED-4DB2-BD59-A6C34878D82A}">
                    <a16:rowId xmlns:a16="http://schemas.microsoft.com/office/drawing/2014/main" xmlns="" val="10001"/>
                  </a:ext>
                </a:extLst>
              </a:tr>
              <a:tr h="667848">
                <a:tc>
                  <a:txBody>
                    <a:bodyPr/>
                    <a:lstStyle/>
                    <a:p>
                      <a:pPr algn="just">
                        <a:lnSpc>
                          <a:spcPct val="115000"/>
                        </a:lnSpc>
                        <a:spcAft>
                          <a:spcPts val="0"/>
                        </a:spcAft>
                      </a:pPr>
                      <a:r>
                        <a:rPr lang="en-US" sz="2000" dirty="0">
                          <a:latin typeface="+mn-lt"/>
                          <a:ea typeface="Calibri"/>
                          <a:cs typeface="Times New Roman"/>
                        </a:rPr>
                        <a:t>Multiprogramming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Program</a:t>
                      </a:r>
                    </a:p>
                  </a:txBody>
                  <a:tcPr marL="68580" marR="68580" marT="0" marB="0"/>
                </a:tc>
                <a:tc>
                  <a:txBody>
                    <a:bodyPr/>
                    <a:lstStyle/>
                    <a:p>
                      <a:pPr algn="just">
                        <a:lnSpc>
                          <a:spcPct val="115000"/>
                        </a:lnSpc>
                        <a:spcAft>
                          <a:spcPts val="0"/>
                        </a:spcAft>
                      </a:pPr>
                      <a:r>
                        <a:rPr lang="en-US" sz="2000">
                          <a:latin typeface="+mn-lt"/>
                          <a:ea typeface="Calibri"/>
                          <a:cs typeface="Times New Roman"/>
                        </a:rPr>
                        <a:t>Interleaved execution of programs to obtain balanced utilization of resources.</a:t>
                      </a:r>
                    </a:p>
                  </a:txBody>
                  <a:tcPr marL="68580" marR="68580" marT="0" marB="0"/>
                </a:tc>
                <a:extLst>
                  <a:ext uri="{0D108BD9-81ED-4DB2-BD59-A6C34878D82A}">
                    <a16:rowId xmlns:a16="http://schemas.microsoft.com/office/drawing/2014/main" xmlns="" val="10002"/>
                  </a:ext>
                </a:extLst>
              </a:tr>
              <a:tr h="667848">
                <a:tc>
                  <a:txBody>
                    <a:bodyPr/>
                    <a:lstStyle/>
                    <a:p>
                      <a:pPr algn="just">
                        <a:lnSpc>
                          <a:spcPct val="115000"/>
                        </a:lnSpc>
                        <a:spcAft>
                          <a:spcPts val="0"/>
                        </a:spcAft>
                      </a:pPr>
                      <a:r>
                        <a:rPr lang="en-US" sz="2000" dirty="0">
                          <a:latin typeface="+mn-lt"/>
                          <a:ea typeface="Calibri"/>
                          <a:cs typeface="Times New Roman"/>
                        </a:rPr>
                        <a:t>Time Sharing</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Interleaved execution of processes to provide good response to all processes.</a:t>
                      </a:r>
                    </a:p>
                  </a:txBody>
                  <a:tcPr marL="68580" marR="68580" marT="0" marB="0"/>
                </a:tc>
                <a:extLst>
                  <a:ext uri="{0D108BD9-81ED-4DB2-BD59-A6C34878D82A}">
                    <a16:rowId xmlns:a16="http://schemas.microsoft.com/office/drawing/2014/main" xmlns="" val="10003"/>
                  </a:ext>
                </a:extLst>
              </a:tr>
              <a:tr h="1010595">
                <a:tc>
                  <a:txBody>
                    <a:bodyPr/>
                    <a:lstStyle/>
                    <a:p>
                      <a:pPr algn="just">
                        <a:lnSpc>
                          <a:spcPct val="115000"/>
                        </a:lnSpc>
                        <a:spcAft>
                          <a:spcPts val="0"/>
                        </a:spcAft>
                      </a:pPr>
                      <a:r>
                        <a:rPr lang="en-US" sz="2000" dirty="0">
                          <a:latin typeface="+mn-lt"/>
                          <a:ea typeface="Calibri"/>
                          <a:cs typeface="Times New Roman"/>
                        </a:rPr>
                        <a:t>Real Time</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Interleaved execution of processes in an application program to meet its response requirement.</a:t>
                      </a:r>
                    </a:p>
                  </a:txBody>
                  <a:tcPr marL="68580" marR="68580" marT="0" marB="0"/>
                </a:tc>
                <a:extLst>
                  <a:ext uri="{0D108BD9-81ED-4DB2-BD59-A6C34878D82A}">
                    <a16:rowId xmlns:a16="http://schemas.microsoft.com/office/drawing/2014/main" xmlns="" val="10004"/>
                  </a:ext>
                </a:extLst>
              </a:tr>
              <a:tr h="1010595">
                <a:tc>
                  <a:txBody>
                    <a:bodyPr/>
                    <a:lstStyle/>
                    <a:p>
                      <a:pPr algn="just">
                        <a:lnSpc>
                          <a:spcPct val="115000"/>
                        </a:lnSpc>
                        <a:spcAft>
                          <a:spcPts val="0"/>
                        </a:spcAft>
                      </a:pPr>
                      <a:r>
                        <a:rPr lang="en-US" sz="2000" dirty="0">
                          <a:latin typeface="+mn-lt"/>
                          <a:ea typeface="Calibri"/>
                          <a:cs typeface="Times New Roman"/>
                        </a:rPr>
                        <a:t>Distributed</a:t>
                      </a:r>
                    </a:p>
                  </a:txBody>
                  <a:tcPr marL="68580" marR="68580" marT="0" marB="0"/>
                </a:tc>
                <a:tc>
                  <a:txBody>
                    <a:bodyPr/>
                    <a:lstStyle/>
                    <a:p>
                      <a:pPr algn="just">
                        <a:lnSpc>
                          <a:spcPct val="115000"/>
                        </a:lnSpc>
                        <a:spcAft>
                          <a:spcPts val="0"/>
                        </a:spcAft>
                      </a:pPr>
                      <a:r>
                        <a:rPr lang="en-US" sz="2000" dirty="0">
                          <a:latin typeface="+mn-lt"/>
                          <a:ea typeface="Calibri"/>
                          <a:cs typeface="Times New Roman"/>
                        </a:rPr>
                        <a:t>Process</a:t>
                      </a:r>
                    </a:p>
                  </a:txBody>
                  <a:tcPr marL="68580" marR="68580" marT="0" marB="0"/>
                </a:tc>
                <a:tc>
                  <a:txBody>
                    <a:bodyPr/>
                    <a:lstStyle/>
                    <a:p>
                      <a:pPr algn="just">
                        <a:lnSpc>
                          <a:spcPct val="115000"/>
                        </a:lnSpc>
                        <a:spcAft>
                          <a:spcPts val="0"/>
                        </a:spcAft>
                      </a:pPr>
                      <a:r>
                        <a:rPr lang="en-US" sz="2000" dirty="0">
                          <a:latin typeface="+mn-lt"/>
                          <a:ea typeface="Calibri"/>
                          <a:cs typeface="Times New Roman"/>
                        </a:rPr>
                        <a:t>Execution of processes of a program in different nodes to achieve sharing and utilization of resources in the entire system.</a:t>
                      </a:r>
                    </a:p>
                  </a:txBody>
                  <a:tcPr marL="68580" marR="68580" marT="0" marB="0"/>
                </a:tc>
                <a:extLst>
                  <a:ext uri="{0D108BD9-81ED-4DB2-BD59-A6C34878D82A}">
                    <a16:rowId xmlns:a16="http://schemas.microsoft.com/office/drawing/2014/main" xmlns="" val="10005"/>
                  </a:ext>
                </a:extLst>
              </a:tr>
              <a:tr h="298772">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xmlns="" val="2743421931"/>
      </p:ext>
    </p:extLst>
  </p:cSld>
  <p:clrMapOvr>
    <a:masterClrMapping/>
  </p:clrMapOvr>
  <p:transition>
    <p:wedg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721AD-B00C-46CF-B5E6-C8661D49A00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System Calls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5232644"/>
          </a:xfrm>
          <a:prstGeom prst="rect">
            <a:avLst/>
          </a:prstGeom>
        </p:spPr>
        <p:txBody>
          <a:bodyPr vert="horz" lIns="91440" tIns="45720" rIns="91440" bIns="45720" rtlCol="0">
            <a:noAutofit/>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System calls provide the interface between a running program</a:t>
            </a:r>
            <a:r>
              <a:rPr kumimoji="0" lang="en-US" b="0" i="0" u="none" strike="noStrike" kern="1200" cap="none" spc="0" normalizeH="0" noProof="0" dirty="0" smtClean="0">
                <a:ln>
                  <a:noFill/>
                </a:ln>
                <a:solidFill>
                  <a:schemeClr val="tx1"/>
                </a:solidFill>
                <a:effectLst/>
                <a:uLnTx/>
                <a:uFillTx/>
                <a:latin typeface="Times New Roman" pitchFamily="18" charset="0"/>
                <a:cs typeface="Times New Roman" pitchFamily="18" charset="0"/>
              </a:rPr>
              <a:t> </a:t>
            </a:r>
            <a:r>
              <a:rPr kumimoji="0" lang="en-US"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rPr>
              <a:t>and the operating system.</a:t>
            </a:r>
          </a:p>
          <a:p>
            <a:pPr marL="342900" lvl="0" indent="-342900" algn="just" defTabSz="914400">
              <a:spcBef>
                <a:spcPct val="20000"/>
              </a:spcBef>
              <a:buFont typeface="Arial" pitchFamily="34" charset="0"/>
              <a:buChar char="•"/>
              <a:defRPr/>
            </a:pPr>
            <a:r>
              <a:rPr lang="en-US" dirty="0" smtClean="0">
                <a:latin typeface="Times New Roman" pitchFamily="18" charset="0"/>
                <a:cs typeface="Times New Roman" pitchFamily="18" charset="0"/>
              </a:rPr>
              <a:t>Any single CPU computer can execute only one instruction at a time. If process is running a user program in user mode and needs a system service, such as reading a data from a file , it has to execute a trap instruction to transfer control to the operating system.</a:t>
            </a:r>
          </a:p>
          <a:p>
            <a:pPr algn="just">
              <a:buFont typeface="Wingdings" panose="05000000000000000000" pitchFamily="2" charset="2"/>
              <a:buChar char="Ø"/>
            </a:pPr>
            <a:r>
              <a:rPr lang="en-US" dirty="0" smtClean="0">
                <a:latin typeface="Times New Roman" pitchFamily="18" charset="0"/>
                <a:cs typeface="Times New Roman" pitchFamily="18" charset="0"/>
              </a:rPr>
              <a:t> Operating system provides services and system call provides interface to these services.</a:t>
            </a:r>
          </a:p>
          <a:p>
            <a:pPr algn="just"/>
            <a:r>
              <a:rPr lang="en-US" dirty="0" smtClean="0">
                <a:latin typeface="Times New Roman" pitchFamily="18" charset="0"/>
                <a:cs typeface="Times New Roman" pitchFamily="18" charset="0"/>
              </a:rPr>
              <a:t>    System call is written in language C and C++ as routines. System calls are performed in a</a:t>
            </a:r>
          </a:p>
          <a:p>
            <a:pPr algn="just"/>
            <a:r>
              <a:rPr lang="en-US" dirty="0" smtClean="0">
                <a:latin typeface="Times New Roman" pitchFamily="18" charset="0"/>
                <a:cs typeface="Times New Roman" pitchFamily="18" charset="0"/>
              </a:rPr>
              <a:t>    series of steps.</a:t>
            </a:r>
          </a:p>
          <a:p>
            <a:pPr algn="just">
              <a:buFont typeface="Wingdings" panose="05000000000000000000" pitchFamily="2" charset="2"/>
              <a:buChar char="Ø"/>
            </a:pPr>
            <a:r>
              <a:rPr lang="en-US" dirty="0" smtClean="0">
                <a:latin typeface="Times New Roman" pitchFamily="18" charset="0"/>
                <a:cs typeface="Times New Roman" pitchFamily="18" charset="0"/>
              </a:rPr>
              <a:t> System call is a technique by which a program executing in user mode can request the kernel’s</a:t>
            </a:r>
          </a:p>
          <a:p>
            <a:pPr algn="just"/>
            <a:r>
              <a:rPr lang="en-US" dirty="0" smtClean="0">
                <a:latin typeface="Times New Roman" pitchFamily="18" charset="0"/>
                <a:cs typeface="Times New Roman" pitchFamily="18" charset="0"/>
              </a:rPr>
              <a:t>    service.</a:t>
            </a:r>
          </a:p>
          <a:p>
            <a:pPr algn="just"/>
            <a:r>
              <a:rPr lang="en-US" dirty="0" smtClean="0">
                <a:latin typeface="Times New Roman" pitchFamily="18" charset="0"/>
                <a:cs typeface="Times New Roman" pitchFamily="18" charset="0"/>
              </a:rPr>
              <a:t>Ex</a:t>
            </a:r>
            <a:r>
              <a:rPr lang="en-US" dirty="0">
                <a:latin typeface="Times New Roman" pitchFamily="18" charset="0"/>
                <a:cs typeface="Times New Roman" pitchFamily="18" charset="0"/>
              </a:rPr>
              <a:t>: Writing a simple program to read data from one file and copy them </a:t>
            </a:r>
            <a:r>
              <a:rPr lang="en-US" dirty="0" smtClean="0">
                <a:latin typeface="Times New Roman" pitchFamily="18" charset="0"/>
                <a:cs typeface="Times New Roman" pitchFamily="18" charset="0"/>
              </a:rPr>
              <a:t>to another </a:t>
            </a:r>
            <a:r>
              <a:rPr lang="en-US" dirty="0">
                <a:latin typeface="Times New Roman" pitchFamily="18" charset="0"/>
                <a:cs typeface="Times New Roman" pitchFamily="18" charset="0"/>
              </a:rPr>
              <a:t>file.</a:t>
            </a:r>
            <a:endParaRPr lang="en-IN" b="1" dirty="0" smtClean="0">
              <a:latin typeface="Times New Roman" pitchFamily="18" charset="0"/>
              <a:cs typeface="Times New Roman" pitchFamily="18" charset="0"/>
            </a:endParaRPr>
          </a:p>
          <a:p>
            <a:pPr algn="just"/>
            <a:r>
              <a:rPr lang="en-IN" b="1" dirty="0" smtClean="0">
                <a:latin typeface="Times New Roman" pitchFamily="18" charset="0"/>
                <a:cs typeface="Times New Roman" pitchFamily="18" charset="0"/>
              </a:rPr>
              <a:t>Types of System calls</a:t>
            </a:r>
          </a:p>
          <a:p>
            <a:pPr algn="just"/>
            <a:r>
              <a:rPr lang="en-IN" dirty="0" smtClean="0">
                <a:latin typeface="Times New Roman" pitchFamily="18" charset="0"/>
                <a:cs typeface="Times New Roman" pitchFamily="18" charset="0"/>
              </a:rPr>
              <a:t>Here are the five types of system calls used in OS:</a:t>
            </a:r>
          </a:p>
          <a:p>
            <a:pPr algn="just">
              <a:buFont typeface="Arial" pitchFamily="34" charset="0"/>
              <a:buChar char="•"/>
            </a:pPr>
            <a:r>
              <a:rPr lang="en-IN" dirty="0" smtClean="0">
                <a:latin typeface="Times New Roman" pitchFamily="18" charset="0"/>
                <a:cs typeface="Times New Roman" pitchFamily="18" charset="0"/>
              </a:rPr>
              <a:t>       Process Control</a:t>
            </a:r>
          </a:p>
          <a:p>
            <a:pPr algn="just">
              <a:buFont typeface="Arial" pitchFamily="34" charset="0"/>
              <a:buChar char="•"/>
            </a:pPr>
            <a:r>
              <a:rPr lang="en-IN" dirty="0" smtClean="0">
                <a:latin typeface="Times New Roman" pitchFamily="18" charset="0"/>
                <a:cs typeface="Times New Roman" pitchFamily="18" charset="0"/>
              </a:rPr>
              <a:t>       File Management</a:t>
            </a:r>
          </a:p>
          <a:p>
            <a:pPr algn="just">
              <a:buFont typeface="Arial" pitchFamily="34" charset="0"/>
              <a:buChar char="•"/>
            </a:pPr>
            <a:r>
              <a:rPr lang="en-IN" dirty="0" smtClean="0">
                <a:latin typeface="Times New Roman" pitchFamily="18" charset="0"/>
                <a:cs typeface="Times New Roman" pitchFamily="18" charset="0"/>
              </a:rPr>
              <a:t>       Device Management</a:t>
            </a:r>
          </a:p>
          <a:p>
            <a:pPr algn="just">
              <a:buFont typeface="Arial" pitchFamily="34" charset="0"/>
              <a:buChar char="•"/>
            </a:pPr>
            <a:r>
              <a:rPr lang="en-IN" dirty="0" smtClean="0">
                <a:latin typeface="Times New Roman" pitchFamily="18" charset="0"/>
                <a:cs typeface="Times New Roman" pitchFamily="18" charset="0"/>
              </a:rPr>
              <a:t>       Information Maintenance</a:t>
            </a:r>
          </a:p>
          <a:p>
            <a:pPr algn="just">
              <a:buFont typeface="Arial" pitchFamily="34" charset="0"/>
              <a:buChar char="•"/>
            </a:pPr>
            <a:r>
              <a:rPr lang="en-IN" dirty="0" smtClean="0">
                <a:latin typeface="Times New Roman" pitchFamily="18" charset="0"/>
                <a:cs typeface="Times New Roman" pitchFamily="18" charset="0"/>
              </a:rPr>
              <a:t>       Communications</a:t>
            </a:r>
          </a:p>
          <a:p>
            <a:pPr algn="just"/>
            <a:r>
              <a:rPr lang="en-IN" sz="2200" dirty="0" smtClean="0"/>
              <a:t/>
            </a:r>
            <a:br>
              <a:rPr lang="en-IN" sz="2200" dirty="0" smtClean="0"/>
            </a:br>
            <a:r>
              <a:rPr lang="en-IN" sz="2200" dirty="0" smtClean="0"/>
              <a:t> </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ransition>
    <p:dissolv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1BD0C5-5D13-4105-BAED-3ED7294D1D3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Process </a:t>
            </a:r>
            <a:r>
              <a:rPr lang="en-US" sz="3200" dirty="0"/>
              <a:t>control</a:t>
            </a:r>
            <a:r>
              <a:rPr lang="en-US" sz="3200" b="1" dirty="0"/>
              <a:t> </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196940" y="1000108"/>
            <a:ext cx="10125451" cy="4893124"/>
          </a:xfrm>
          <a:prstGeom prst="rect">
            <a:avLst/>
          </a:prstGeom>
        </p:spPr>
        <p:txBody>
          <a:bodyPr vert="horz" lIns="91440" tIns="45720" rIns="91440" bIns="45720" rtlCol="0">
            <a:noAutofit/>
          </a:bodyPr>
          <a:lstStyle/>
          <a:p>
            <a:r>
              <a:rPr lang="en-US" sz="2400" dirty="0">
                <a:latin typeface="Times New Roman" pitchFamily="18" charset="0"/>
                <a:cs typeface="Times New Roman" pitchFamily="18" charset="0"/>
              </a:rPr>
              <a:t>End , abort</a:t>
            </a:r>
          </a:p>
          <a:p>
            <a:r>
              <a:rPr lang="en-US" sz="2400" dirty="0">
                <a:latin typeface="Times New Roman" pitchFamily="18" charset="0"/>
                <a:cs typeface="Times New Roman" pitchFamily="18" charset="0"/>
              </a:rPr>
              <a:t>● Load, Execute</a:t>
            </a:r>
          </a:p>
          <a:p>
            <a:r>
              <a:rPr lang="en-US" sz="2400" dirty="0">
                <a:latin typeface="Times New Roman" pitchFamily="18" charset="0"/>
                <a:cs typeface="Times New Roman" pitchFamily="18" charset="0"/>
              </a:rPr>
              <a:t>● Create process, terminate process</a:t>
            </a:r>
          </a:p>
          <a:p>
            <a:r>
              <a:rPr lang="en-US" sz="2400" dirty="0">
                <a:latin typeface="Times New Roman" pitchFamily="18" charset="0"/>
                <a:cs typeface="Times New Roman" pitchFamily="18" charset="0"/>
              </a:rPr>
              <a:t>● Wait for time</a:t>
            </a:r>
          </a:p>
          <a:p>
            <a:r>
              <a:rPr lang="en-US" sz="2400" dirty="0">
                <a:latin typeface="Times New Roman" pitchFamily="18" charset="0"/>
                <a:cs typeface="Times New Roman" pitchFamily="18" charset="0"/>
              </a:rPr>
              <a:t>● Allocate and free memory</a:t>
            </a:r>
          </a:p>
          <a:p>
            <a:r>
              <a:rPr lang="en-US" sz="2400" dirty="0">
                <a:latin typeface="Times New Roman" pitchFamily="18" charset="0"/>
                <a:cs typeface="Times New Roman" pitchFamily="18" charset="0"/>
              </a:rPr>
              <a:t>● Wait event, signal event</a:t>
            </a:r>
          </a:p>
          <a:p>
            <a:r>
              <a:rPr lang="en-US" sz="2400" dirty="0">
                <a:latin typeface="Times New Roman" pitchFamily="18" charset="0"/>
                <a:cs typeface="Times New Roman" pitchFamily="18" charset="0"/>
              </a:rPr>
              <a:t>● Get process attributes, set PA</a:t>
            </a:r>
            <a:r>
              <a:rPr lang="en-IN" sz="2200" dirty="0" smtClean="0"/>
              <a:t/>
            </a:r>
            <a:br>
              <a:rPr lang="en-IN" sz="2200" dirty="0" smtClean="0"/>
            </a:br>
            <a:r>
              <a:rPr lang="en-IN" sz="2200" dirty="0" smtClean="0"/>
              <a:t> </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3504759113"/>
      </p:ext>
    </p:extLst>
  </p:cSld>
  <p:clrMapOvr>
    <a:masterClrMapping/>
  </p:clrMapOvr>
  <p:transition>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952429" y="971550"/>
          <a:ext cx="10902882" cy="3219270"/>
        </p:xfrm>
        <a:graphic>
          <a:graphicData uri="http://schemas.openxmlformats.org/drawingml/2006/table">
            <a:tbl>
              <a:tblPr firstRow="1" bandRow="1">
                <a:tableStyleId>{5C22544A-7EE6-4342-B048-85BDC9FD1C3A}</a:tableStyleId>
              </a:tblPr>
              <a:tblGrid>
                <a:gridCol w="1393223"/>
                <a:gridCol w="728517"/>
                <a:gridCol w="728517"/>
                <a:gridCol w="728517"/>
                <a:gridCol w="728517"/>
                <a:gridCol w="728517"/>
                <a:gridCol w="728517"/>
                <a:gridCol w="728517"/>
                <a:gridCol w="728517"/>
                <a:gridCol w="728517"/>
                <a:gridCol w="899851"/>
                <a:gridCol w="899851"/>
                <a:gridCol w="1153304"/>
              </a:tblGrid>
              <a:tr h="408461">
                <a:tc gridSpan="13">
                  <a:txBody>
                    <a:bodyPr/>
                    <a:lstStyle/>
                    <a:p>
                      <a:pPr algn="ctr">
                        <a:lnSpc>
                          <a:spcPct val="115000"/>
                        </a:lnSpc>
                        <a:spcAft>
                          <a:spcPts val="0"/>
                        </a:spcAft>
                      </a:pPr>
                      <a:r>
                        <a:rPr lang="en-US" sz="1400" b="1" dirty="0">
                          <a:solidFill>
                            <a:srgbClr val="000000"/>
                          </a:solidFill>
                          <a:latin typeface="+mn-lt"/>
                          <a:ea typeface="Times New Roman"/>
                          <a:cs typeface="Times New Roman"/>
                        </a:rPr>
                        <a:t>OPERATING </a:t>
                      </a:r>
                      <a:r>
                        <a:rPr lang="en-US" sz="1400" b="1" dirty="0" smtClean="0">
                          <a:solidFill>
                            <a:srgbClr val="000000"/>
                          </a:solidFill>
                          <a:latin typeface="+mn-lt"/>
                          <a:ea typeface="Times New Roman"/>
                          <a:cs typeface="Times New Roman"/>
                        </a:rPr>
                        <a:t>SYSTEM (</a:t>
                      </a:r>
                      <a:r>
                        <a:rPr lang="en-IN" sz="1800" b="1" kern="1200" dirty="0" smtClean="0">
                          <a:solidFill>
                            <a:schemeClr val="tx1"/>
                          </a:solidFill>
                          <a:latin typeface="+mn-lt"/>
                          <a:ea typeface="+mn-ea"/>
                          <a:cs typeface="+mn-cs"/>
                        </a:rPr>
                        <a:t>ACSE0403A )</a:t>
                      </a:r>
                      <a:endParaRPr lang="en-IN" sz="1400" dirty="0">
                        <a:solidFill>
                          <a:schemeClr val="tx1"/>
                        </a:solidFill>
                        <a:latin typeface="+mn-lt"/>
                        <a:ea typeface="Times New Roman"/>
                        <a:cs typeface="Times New Roman"/>
                      </a:endParaRPr>
                    </a:p>
                  </a:txBody>
                  <a:tcPr marL="91893" marR="91893" marT="0" marB="0" anchor="b"/>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408461">
                <a:tc>
                  <a:txBody>
                    <a:bodyPr/>
                    <a:lstStyle/>
                    <a:p>
                      <a:pPr>
                        <a:lnSpc>
                          <a:spcPct val="115000"/>
                        </a:lnSpc>
                        <a:spcAft>
                          <a:spcPts val="1000"/>
                        </a:spcAft>
                      </a:pPr>
                      <a:r>
                        <a:rPr lang="en-US" sz="1400">
                          <a:latin typeface="+mn-lt"/>
                          <a:ea typeface="Times New Roman"/>
                          <a:cs typeface="Times New Roman"/>
                        </a:rPr>
                        <a:t>CODE</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PO4</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PO5</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PO6</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PO7</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PO8</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PO9</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PO10</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PO12</a:t>
                      </a:r>
                      <a:endParaRPr lang="en-IN" sz="1400">
                        <a:latin typeface="+mn-lt"/>
                        <a:ea typeface="Times New Roman"/>
                        <a:cs typeface="Times New Roman"/>
                      </a:endParaRPr>
                    </a:p>
                  </a:txBody>
                  <a:tcPr marL="91893" marR="91893" marT="0" marB="0"/>
                </a:tc>
              </a:tr>
              <a:tr h="408461">
                <a:tc>
                  <a:txBody>
                    <a:bodyPr/>
                    <a:lstStyle/>
                    <a:p>
                      <a:pPr>
                        <a:lnSpc>
                          <a:spcPct val="115000"/>
                        </a:lnSpc>
                        <a:spcAft>
                          <a:spcPts val="1000"/>
                        </a:spcAft>
                      </a:pPr>
                      <a:r>
                        <a:rPr lang="en-IN" sz="1200" kern="1200" dirty="0" smtClean="0">
                          <a:solidFill>
                            <a:schemeClr val="dk1"/>
                          </a:solidFill>
                          <a:latin typeface="+mn-lt"/>
                          <a:ea typeface="+mn-ea"/>
                          <a:cs typeface="+mn-cs"/>
                        </a:rPr>
                        <a:t>ACSE0403A</a:t>
                      </a:r>
                      <a:r>
                        <a:rPr lang="en-IN" sz="1800" kern="1200" dirty="0" smtClean="0">
                          <a:solidFill>
                            <a:schemeClr val="dk1"/>
                          </a:solidFill>
                          <a:latin typeface="+mn-lt"/>
                          <a:ea typeface="+mn-ea"/>
                          <a:cs typeface="+mn-cs"/>
                        </a:rPr>
                        <a:t> </a:t>
                      </a:r>
                      <a:r>
                        <a:rPr lang="en-US" sz="1400" dirty="0" smtClean="0">
                          <a:latin typeface="+mn-lt"/>
                          <a:ea typeface="Times New Roman"/>
                          <a:cs typeface="Times New Roman"/>
                        </a:rPr>
                        <a:t>.1</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noFill/>
                  </a:tcPr>
                </a:tc>
              </a:tr>
              <a:tr h="408461">
                <a:tc>
                  <a:txBody>
                    <a:bodyPr/>
                    <a:lstStyle/>
                    <a:p>
                      <a:pPr>
                        <a:lnSpc>
                          <a:spcPct val="115000"/>
                        </a:lnSpc>
                        <a:spcAft>
                          <a:spcPts val="1000"/>
                        </a:spcAft>
                      </a:pPr>
                      <a:r>
                        <a:rPr lang="en-IN" sz="1200" kern="1200" dirty="0" smtClean="0">
                          <a:solidFill>
                            <a:schemeClr val="dk1"/>
                          </a:solidFill>
                          <a:latin typeface="+mn-lt"/>
                          <a:ea typeface="+mn-ea"/>
                          <a:cs typeface="+mn-cs"/>
                        </a:rPr>
                        <a:t>ACSE0403A</a:t>
                      </a:r>
                      <a:r>
                        <a:rPr lang="en-IN" sz="1800" kern="1200" dirty="0" smtClean="0">
                          <a:solidFill>
                            <a:schemeClr val="dk1"/>
                          </a:solidFill>
                          <a:latin typeface="+mn-lt"/>
                          <a:ea typeface="+mn-ea"/>
                          <a:cs typeface="+mn-cs"/>
                        </a:rPr>
                        <a:t> </a:t>
                      </a:r>
                      <a:r>
                        <a:rPr lang="en-US" sz="1400" dirty="0" smtClean="0">
                          <a:latin typeface="+mn-lt"/>
                          <a:ea typeface="Times New Roman"/>
                          <a:cs typeface="Times New Roman"/>
                        </a:rPr>
                        <a:t>.2</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tc>
              </a:tr>
              <a:tr h="408461">
                <a:tc>
                  <a:txBody>
                    <a:bodyPr/>
                    <a:lstStyle/>
                    <a:p>
                      <a:pPr>
                        <a:lnSpc>
                          <a:spcPct val="115000"/>
                        </a:lnSpc>
                        <a:spcAft>
                          <a:spcPts val="1000"/>
                        </a:spcAft>
                      </a:pPr>
                      <a:r>
                        <a:rPr lang="en-IN" sz="1200" b="1" kern="1200" dirty="0" smtClean="0">
                          <a:solidFill>
                            <a:schemeClr val="dk1"/>
                          </a:solidFill>
                          <a:latin typeface="+mn-lt"/>
                          <a:ea typeface="+mn-ea"/>
                          <a:cs typeface="+mn-cs"/>
                        </a:rPr>
                        <a:t>ACSE0403A</a:t>
                      </a:r>
                      <a:r>
                        <a:rPr lang="en-IN" sz="1200" kern="1200" dirty="0" smtClean="0">
                          <a:solidFill>
                            <a:schemeClr val="dk1"/>
                          </a:solidFill>
                          <a:latin typeface="+mn-lt"/>
                          <a:ea typeface="+mn-ea"/>
                          <a:cs typeface="+mn-cs"/>
                        </a:rPr>
                        <a:t> </a:t>
                      </a:r>
                      <a:r>
                        <a:rPr lang="en-US" sz="1200" b="1" dirty="0" smtClean="0">
                          <a:latin typeface="+mn-lt"/>
                          <a:ea typeface="Times New Roman"/>
                          <a:cs typeface="Times New Roman"/>
                        </a:rPr>
                        <a:t>.3</a:t>
                      </a:r>
                      <a:endParaRPr lang="en-IN" sz="12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2</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1</a:t>
                      </a:r>
                      <a:endParaRPr lang="en-IN" sz="1400" b="1"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b="1" dirty="0">
                          <a:latin typeface="+mn-lt"/>
                          <a:ea typeface="Times New Roman"/>
                          <a:cs typeface="Times New Roman"/>
                        </a:rPr>
                        <a:t>3</a:t>
                      </a:r>
                      <a:endParaRPr lang="en-IN" sz="1400" b="1" dirty="0">
                        <a:latin typeface="+mn-lt"/>
                        <a:ea typeface="Times New Roman"/>
                        <a:cs typeface="Times New Roman"/>
                      </a:endParaRPr>
                    </a:p>
                  </a:txBody>
                  <a:tcPr marL="91893" marR="91893" marT="0" marB="0"/>
                </a:tc>
              </a:tr>
              <a:tr h="408461">
                <a:tc>
                  <a:txBody>
                    <a:bodyPr/>
                    <a:lstStyle/>
                    <a:p>
                      <a:pPr>
                        <a:lnSpc>
                          <a:spcPct val="115000"/>
                        </a:lnSpc>
                        <a:spcAft>
                          <a:spcPts val="1000"/>
                        </a:spcAft>
                      </a:pPr>
                      <a:r>
                        <a:rPr lang="en-IN" sz="1200" kern="1200" dirty="0" smtClean="0">
                          <a:solidFill>
                            <a:schemeClr val="dk1"/>
                          </a:solidFill>
                          <a:latin typeface="+mn-lt"/>
                          <a:ea typeface="+mn-ea"/>
                          <a:cs typeface="+mn-cs"/>
                        </a:rPr>
                        <a:t>ACSE0403A</a:t>
                      </a:r>
                      <a:r>
                        <a:rPr lang="en-IN" sz="1800" kern="1200" dirty="0" smtClean="0">
                          <a:solidFill>
                            <a:schemeClr val="dk1"/>
                          </a:solidFill>
                          <a:latin typeface="+mn-lt"/>
                          <a:ea typeface="+mn-ea"/>
                          <a:cs typeface="+mn-cs"/>
                        </a:rPr>
                        <a:t> </a:t>
                      </a:r>
                      <a:r>
                        <a:rPr lang="en-US" sz="1400" dirty="0" smtClean="0">
                          <a:latin typeface="+mn-lt"/>
                          <a:ea typeface="Times New Roman"/>
                          <a:cs typeface="Times New Roman"/>
                        </a:rPr>
                        <a:t>.4</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1</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r>
              <a:tr h="768504">
                <a:tc>
                  <a:txBody>
                    <a:bodyPr/>
                    <a:lstStyle/>
                    <a:p>
                      <a:pPr>
                        <a:lnSpc>
                          <a:spcPct val="115000"/>
                        </a:lnSpc>
                        <a:spcAft>
                          <a:spcPts val="1000"/>
                        </a:spcAft>
                      </a:pPr>
                      <a:r>
                        <a:rPr lang="en-IN" sz="1200" kern="1200" dirty="0" smtClean="0">
                          <a:solidFill>
                            <a:schemeClr val="dk1"/>
                          </a:solidFill>
                          <a:latin typeface="+mn-lt"/>
                          <a:ea typeface="+mn-ea"/>
                          <a:cs typeface="+mn-cs"/>
                        </a:rPr>
                        <a:t>ACSE0403A</a:t>
                      </a:r>
                      <a:r>
                        <a:rPr lang="en-IN" sz="1800" kern="1200" dirty="0" smtClean="0">
                          <a:solidFill>
                            <a:schemeClr val="dk1"/>
                          </a:solidFill>
                          <a:latin typeface="+mn-lt"/>
                          <a:ea typeface="+mn-ea"/>
                          <a:cs typeface="+mn-cs"/>
                        </a:rPr>
                        <a:t> </a:t>
                      </a:r>
                      <a:r>
                        <a:rPr lang="en-US" sz="1400" dirty="0" smtClean="0">
                          <a:latin typeface="+mn-lt"/>
                          <a:ea typeface="Times New Roman"/>
                          <a:cs typeface="Times New Roman"/>
                        </a:rPr>
                        <a:t>.5</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3</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1</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 </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a:latin typeface="+mn-lt"/>
                          <a:ea typeface="Times New Roman"/>
                          <a:cs typeface="Times New Roman"/>
                        </a:rPr>
                        <a:t>2</a:t>
                      </a:r>
                      <a:endParaRPr lang="en-IN" sz="140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2</a:t>
                      </a:r>
                      <a:endParaRPr lang="en-IN" sz="1400" dirty="0">
                        <a:latin typeface="+mn-lt"/>
                        <a:ea typeface="Times New Roman"/>
                        <a:cs typeface="Times New Roman"/>
                      </a:endParaRPr>
                    </a:p>
                  </a:txBody>
                  <a:tcPr marL="91893" marR="91893" marT="0" marB="0"/>
                </a:tc>
                <a:tc>
                  <a:txBody>
                    <a:bodyPr/>
                    <a:lstStyle/>
                    <a:p>
                      <a:pPr>
                        <a:lnSpc>
                          <a:spcPct val="115000"/>
                        </a:lnSpc>
                        <a:spcAft>
                          <a:spcPts val="1000"/>
                        </a:spcAft>
                      </a:pPr>
                      <a:r>
                        <a:rPr lang="en-US" sz="1400" dirty="0">
                          <a:latin typeface="+mn-lt"/>
                          <a:ea typeface="Times New Roman"/>
                          <a:cs typeface="Times New Roman"/>
                        </a:rPr>
                        <a:t>3</a:t>
                      </a:r>
                      <a:endParaRPr lang="en-IN" sz="1400" dirty="0">
                        <a:latin typeface="+mn-lt"/>
                        <a:ea typeface="Times New Roman"/>
                        <a:cs typeface="Times New Roman"/>
                      </a:endParaRPr>
                    </a:p>
                  </a:txBody>
                  <a:tcPr marL="91893" marR="91893" marT="0" marB="0"/>
                </a:tc>
              </a:tr>
            </a:tbl>
          </a:graphicData>
        </a:graphic>
      </p:graphicFrame>
      <p:sp>
        <p:nvSpPr>
          <p:cNvPr id="4" name="Date Placeholder 3"/>
          <p:cNvSpPr>
            <a:spLocks noGrp="1"/>
          </p:cNvSpPr>
          <p:nvPr>
            <p:ph type="dt" sz="quarter" idx="10"/>
          </p:nvPr>
        </p:nvSpPr>
        <p:spPr/>
        <p:txBody>
          <a:bodyPr/>
          <a:lstStyle/>
          <a:p>
            <a:pPr>
              <a:defRPr/>
            </a:pPr>
            <a:fld id="{1C190CCA-AB6F-4DAB-881C-3E563CDEC9F0}" type="datetime1">
              <a:rPr lang="en-US" smtClean="0"/>
              <a:pPr>
                <a:defRPr/>
              </a:pPr>
              <a:t>3/3/2022</a:t>
            </a:fld>
            <a:endParaRPr lang="en-US"/>
          </a:p>
        </p:txBody>
      </p:sp>
      <p:sp>
        <p:nvSpPr>
          <p:cNvPr id="5" name="Footer Placeholder 4"/>
          <p:cNvSpPr>
            <a:spLocks noGrp="1"/>
          </p:cNvSpPr>
          <p:nvPr>
            <p:ph type="ftr" sz="quarter" idx="11"/>
          </p:nvPr>
        </p:nvSpPr>
        <p:spPr>
          <a:xfrm>
            <a:off x="3369389" y="6356355"/>
            <a:ext cx="6738779" cy="365125"/>
          </a:xfrm>
        </p:spPr>
        <p:txBody>
          <a:bodyPr/>
          <a:lstStyle/>
          <a:p>
            <a:pPr>
              <a:defRPr/>
            </a:pPr>
            <a:r>
              <a:rPr lang="fi-FI" smtClean="0"/>
              <a:t>Neeti Taneja                        OS              Unit Number:1</a:t>
            </a:r>
            <a:endParaRPr lang="en-US" dirty="0"/>
          </a:p>
        </p:txBody>
      </p:sp>
      <p:sp>
        <p:nvSpPr>
          <p:cNvPr id="7" name="Title 1"/>
          <p:cNvSpPr txBox="1">
            <a:spLocks/>
          </p:cNvSpPr>
          <p:nvPr/>
        </p:nvSpPr>
        <p:spPr>
          <a:xfrm>
            <a:off x="1837850"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lIns="99276" tIns="49638" rIns="99276" bIns="49638" anchor="ctr"/>
          <a:lstStyle/>
          <a:p>
            <a:pPr algn="ctr">
              <a:defRPr/>
            </a:pPr>
            <a:r>
              <a:rPr lang="en-US" sz="3300" dirty="0"/>
              <a:t>COs and POs Mapping</a:t>
            </a:r>
          </a:p>
        </p:txBody>
      </p:sp>
      <p:sp>
        <p:nvSpPr>
          <p:cNvPr id="11" name="Rounded Rectangle 10"/>
          <p:cNvSpPr/>
          <p:nvPr/>
        </p:nvSpPr>
        <p:spPr>
          <a:xfrm>
            <a:off x="768312" y="1714488"/>
            <a:ext cx="11215766" cy="42862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lIns="99276" tIns="49638" rIns="99276" bIns="49638" anchor="ctr"/>
          <a:lstStyle/>
          <a:p>
            <a:pPr algn="ctr">
              <a:defRPr/>
            </a:pPr>
            <a:endParaRPr lang="en-IN" dirty="0"/>
          </a:p>
        </p:txBody>
      </p:sp>
      <p:pic>
        <p:nvPicPr>
          <p:cNvPr id="9324" name="Picture 1" descr="C:\Users\USER\Desktop\Logo11.png"/>
          <p:cNvPicPr>
            <a:picLocks noChangeAspect="1" noChangeArrowheads="1"/>
          </p:cNvPicPr>
          <p:nvPr/>
        </p:nvPicPr>
        <p:blipFill>
          <a:blip r:embed="rId2"/>
          <a:srcRect/>
          <a:stretch>
            <a:fillRect/>
          </a:stretch>
        </p:blipFill>
        <p:spPr bwMode="auto">
          <a:xfrm>
            <a:off x="3" y="5"/>
            <a:ext cx="1818705" cy="727075"/>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pPr>
              <a:defRPr/>
            </a:pPr>
            <a:fld id="{EEA9D71C-E7BD-4A45-842A-CD995F0B9C4A}" type="slidenum">
              <a:rPr lang="en-US"/>
              <a:pPr>
                <a:defRPr/>
              </a:pPr>
              <a:t>7</a:t>
            </a:fld>
            <a:endParaRPr lang="en-US"/>
          </a:p>
        </p:txBody>
      </p:sp>
    </p:spTree>
  </p:cSld>
  <p:clrMapOvr>
    <a:masterClrMapping/>
  </p:clrMapOvr>
  <p:transition>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53BC37-ED75-4227-8868-701B13092363}"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File management , Device management</a:t>
            </a:r>
            <a:r>
              <a:rPr lang="en-US" sz="3200" b="1" dirty="0" smtClean="0"/>
              <a:t> </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464496"/>
          </a:xfrm>
          <a:prstGeom prst="rect">
            <a:avLst/>
          </a:prstGeom>
        </p:spPr>
        <p:txBody>
          <a:bodyPr vert="horz" lIns="91440" tIns="45720" rIns="91440" bIns="45720" rtlCol="0">
            <a:noAutofit/>
          </a:bodyPr>
          <a:lstStyle/>
          <a:p>
            <a:pPr marL="342900" indent="-342900">
              <a:buFont typeface="Arial" pitchFamily="34" charset="0"/>
              <a:buChar char="•"/>
            </a:pPr>
            <a:r>
              <a:rPr lang="en-US" sz="2400" dirty="0">
                <a:latin typeface="Times New Roman" pitchFamily="18" charset="0"/>
                <a:cs typeface="Times New Roman" pitchFamily="18" charset="0"/>
              </a:rPr>
              <a:t>Create file, Delete file</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Open , close</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Read, write, reposition</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Get file attributes</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Set file attributes</a:t>
            </a:r>
          </a:p>
          <a:p>
            <a:r>
              <a:rPr lang="en-US" sz="2400" b="1" dirty="0">
                <a:latin typeface="Times New Roman" pitchFamily="18" charset="0"/>
                <a:cs typeface="Times New Roman" pitchFamily="18" charset="0"/>
              </a:rPr>
              <a:t>Device management</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Request device , release device</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Read , write , reposition</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Get device attributes</a:t>
            </a:r>
          </a:p>
          <a:p>
            <a:pPr marL="342900" indent="-342900">
              <a:buFont typeface="Arial" pitchFamily="34" charset="0"/>
              <a:buChar cha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Set device attributes</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t>
            </a: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765795252"/>
      </p:ext>
    </p:extLst>
  </p:cSld>
  <p:clrMapOvr>
    <a:masterClrMapping/>
  </p:clrMapOvr>
  <p:transition>
    <p:dissolv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F7D839-91E6-48FD-918D-8ED1233EB8D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System Programs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536504"/>
          </a:xfrm>
          <a:prstGeom prst="rect">
            <a:avLst/>
          </a:prstGeom>
        </p:spPr>
        <p:txBody>
          <a:bodyPr vert="horz" lIns="91440" tIns="45720" rIns="91440" bIns="45720" rtlCol="0">
            <a:noAutofit/>
          </a:bodyPr>
          <a:lstStyle/>
          <a:p>
            <a:pPr marL="285750" indent="-285750" algn="just">
              <a:buFont typeface="Arial" pitchFamily="34" charset="0"/>
              <a:buChar char="•"/>
            </a:pPr>
            <a:r>
              <a:rPr lang="en-US" sz="2200" dirty="0">
                <a:latin typeface="Times New Roman" pitchFamily="18" charset="0"/>
                <a:cs typeface="Times New Roman" pitchFamily="18" charset="0"/>
              </a:rPr>
              <a:t>System programs provide a convenient environment for </a:t>
            </a:r>
            <a:r>
              <a:rPr lang="en-US" sz="2200" dirty="0" smtClean="0">
                <a:latin typeface="Times New Roman" pitchFamily="18" charset="0"/>
                <a:cs typeface="Times New Roman" pitchFamily="18" charset="0"/>
              </a:rPr>
              <a:t>program development </a:t>
            </a:r>
            <a:r>
              <a:rPr lang="en-US" sz="2200" dirty="0">
                <a:latin typeface="Times New Roman" pitchFamily="18" charset="0"/>
                <a:cs typeface="Times New Roman" pitchFamily="18" charset="0"/>
              </a:rPr>
              <a:t>and execution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pPr marL="285750" indent="-285750" algn="just">
              <a:buFont typeface="Arial" pitchFamily="34" charset="0"/>
              <a:buChar char="•"/>
            </a:pPr>
            <a:r>
              <a:rPr lang="en-US" sz="2200" dirty="0" smtClean="0">
                <a:latin typeface="Times New Roman" pitchFamily="18" charset="0"/>
                <a:cs typeface="Times New Roman" pitchFamily="18" charset="0"/>
              </a:rPr>
              <a:t>Some </a:t>
            </a:r>
            <a:r>
              <a:rPr lang="en-US" sz="2200" dirty="0">
                <a:latin typeface="Times New Roman" pitchFamily="18" charset="0"/>
                <a:cs typeface="Times New Roman" pitchFamily="18" charset="0"/>
              </a:rPr>
              <a:t>of them provide user interface to system calls and other </a:t>
            </a:r>
            <a:r>
              <a:rPr lang="en-US" sz="2200" dirty="0" smtClean="0">
                <a:latin typeface="Times New Roman" pitchFamily="18" charset="0"/>
                <a:cs typeface="Times New Roman" pitchFamily="18" charset="0"/>
              </a:rPr>
              <a:t>are considerably </a:t>
            </a:r>
            <a:r>
              <a:rPr lang="en-US" sz="2200" dirty="0">
                <a:latin typeface="Times New Roman" pitchFamily="18" charset="0"/>
                <a:cs typeface="Times New Roman" pitchFamily="18" charset="0"/>
              </a:rPr>
              <a:t>more complex. They can be divided into these categories</a:t>
            </a:r>
          </a:p>
          <a:p>
            <a:pPr algn="just"/>
            <a:r>
              <a:rPr lang="en-US" sz="2200" dirty="0" smtClean="0">
                <a:latin typeface="Times New Roman" pitchFamily="18" charset="0"/>
                <a:cs typeface="Times New Roman" pitchFamily="18" charset="0"/>
              </a:rPr>
              <a:t>	i</a:t>
            </a:r>
            <a:r>
              <a:rPr lang="en-US" sz="2200" dirty="0">
                <a:latin typeface="Times New Roman" pitchFamily="18" charset="0"/>
                <a:cs typeface="Times New Roman" pitchFamily="18" charset="0"/>
              </a:rPr>
              <a:t>) File management</a:t>
            </a:r>
          </a:p>
          <a:p>
            <a:pPr algn="just"/>
            <a:r>
              <a:rPr lang="en-US" sz="2200" dirty="0" smtClean="0">
                <a:latin typeface="Times New Roman" pitchFamily="18" charset="0"/>
                <a:cs typeface="Times New Roman" pitchFamily="18" charset="0"/>
              </a:rPr>
              <a:t>	ii</a:t>
            </a:r>
            <a:r>
              <a:rPr lang="en-US" sz="2200" dirty="0">
                <a:latin typeface="Times New Roman" pitchFamily="18" charset="0"/>
                <a:cs typeface="Times New Roman" pitchFamily="18" charset="0"/>
              </a:rPr>
              <a:t>) Status information</a:t>
            </a:r>
          </a:p>
          <a:p>
            <a:pPr algn="just"/>
            <a:r>
              <a:rPr lang="en-US" sz="2200" dirty="0" smtClean="0">
                <a:latin typeface="Times New Roman" pitchFamily="18" charset="0"/>
                <a:cs typeface="Times New Roman" pitchFamily="18" charset="0"/>
              </a:rPr>
              <a:t>	iii</a:t>
            </a:r>
            <a:r>
              <a:rPr lang="en-US" sz="2200" dirty="0">
                <a:latin typeface="Times New Roman" pitchFamily="18" charset="0"/>
                <a:cs typeface="Times New Roman" pitchFamily="18" charset="0"/>
              </a:rPr>
              <a:t>) File manipulation</a:t>
            </a:r>
          </a:p>
          <a:p>
            <a:pPr algn="just"/>
            <a:r>
              <a:rPr lang="en-US" sz="2200" dirty="0" smtClean="0">
                <a:latin typeface="Times New Roman" pitchFamily="18" charset="0"/>
                <a:cs typeface="Times New Roman" pitchFamily="18" charset="0"/>
              </a:rPr>
              <a:t>	iv</a:t>
            </a:r>
            <a:r>
              <a:rPr lang="en-US" sz="2200" dirty="0">
                <a:latin typeface="Times New Roman" pitchFamily="18" charset="0"/>
                <a:cs typeface="Times New Roman" pitchFamily="18" charset="0"/>
              </a:rPr>
              <a:t>) Programming language support</a:t>
            </a:r>
          </a:p>
          <a:p>
            <a:pPr algn="just"/>
            <a:r>
              <a:rPr lang="en-US" sz="2200" dirty="0" smtClean="0">
                <a:latin typeface="Times New Roman" pitchFamily="18" charset="0"/>
                <a:cs typeface="Times New Roman" pitchFamily="18" charset="0"/>
              </a:rPr>
              <a:t>	v</a:t>
            </a:r>
            <a:r>
              <a:rPr lang="en-US" sz="2200" dirty="0">
                <a:latin typeface="Times New Roman" pitchFamily="18" charset="0"/>
                <a:cs typeface="Times New Roman" pitchFamily="18" charset="0"/>
              </a:rPr>
              <a:t>) Program loading and </a:t>
            </a:r>
            <a:r>
              <a:rPr lang="en-US" sz="2200" dirty="0" smtClean="0">
                <a:latin typeface="Times New Roman" pitchFamily="18" charset="0"/>
                <a:cs typeface="Times New Roman" pitchFamily="18" charset="0"/>
              </a:rPr>
              <a:t>execution</a:t>
            </a:r>
          </a:p>
          <a:p>
            <a:r>
              <a:rPr lang="en-US" sz="2200" dirty="0" smtClean="0">
                <a:latin typeface="Times New Roman" pitchFamily="18" charset="0"/>
                <a:cs typeface="Times New Roman" pitchFamily="18" charset="0"/>
              </a:rPr>
              <a:t>              vi) Communications</a:t>
            </a: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t>
            </a: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1231766509"/>
      </p:ext>
    </p:extLst>
  </p:cSld>
  <p:clrMapOvr>
    <a:masterClrMapping/>
  </p:clrMapOvr>
  <p:transition>
    <p:dissolv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ECFF4-67F3-40CC-9437-4D32CB1EF25E}"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 System Boot</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824536"/>
          </a:xfrm>
          <a:prstGeom prst="rect">
            <a:avLst/>
          </a:prstGeom>
        </p:spPr>
        <p:txBody>
          <a:bodyPr vert="horz" lIns="91440" tIns="45720" rIns="91440" bIns="45720" rtlCol="0">
            <a:noAutofit/>
          </a:bodyPr>
          <a:lstStyle/>
          <a:p>
            <a:pPr marL="342900" indent="-342900" algn="just">
              <a:buFont typeface="Arial" pitchFamily="34" charset="0"/>
              <a:buChar char="•"/>
            </a:pPr>
            <a:r>
              <a:rPr lang="en-US" sz="2200" dirty="0">
                <a:latin typeface="Times New Roman" pitchFamily="18" charset="0"/>
                <a:cs typeface="Times New Roman" pitchFamily="18" charset="0"/>
              </a:rPr>
              <a:t>When power </a:t>
            </a:r>
            <a:r>
              <a:rPr lang="en-US" sz="2200" dirty="0" smtClean="0">
                <a:latin typeface="Times New Roman" pitchFamily="18" charset="0"/>
                <a:cs typeface="Times New Roman" pitchFamily="18" charset="0"/>
              </a:rPr>
              <a:t>is initialized </a:t>
            </a:r>
            <a:r>
              <a:rPr lang="en-US" sz="2200" dirty="0">
                <a:latin typeface="Times New Roman" pitchFamily="18" charset="0"/>
                <a:cs typeface="Times New Roman" pitchFamily="18" charset="0"/>
              </a:rPr>
              <a:t>on system, execution starts at a </a:t>
            </a:r>
            <a:r>
              <a:rPr lang="en-US" sz="2200" dirty="0" smtClean="0">
                <a:latin typeface="Times New Roman" pitchFamily="18" charset="0"/>
                <a:cs typeface="Times New Roman" pitchFamily="18" charset="0"/>
              </a:rPr>
              <a:t>fixed memory </a:t>
            </a:r>
            <a:r>
              <a:rPr lang="en-US" sz="2200" dirty="0">
                <a:latin typeface="Times New Roman" pitchFamily="18" charset="0"/>
                <a:cs typeface="Times New Roman" pitchFamily="18" charset="0"/>
              </a:rPr>
              <a:t>location</a:t>
            </a:r>
          </a:p>
          <a:p>
            <a:pPr algn="just">
              <a:buFont typeface="Wingdings" pitchFamily="2" charset="2"/>
              <a:buChar char="Ø"/>
            </a:pPr>
            <a:r>
              <a:rPr lang="en-US" sz="2200" dirty="0" smtClean="0">
                <a:latin typeface="Times New Roman" pitchFamily="18" charset="0"/>
                <a:cs typeface="Times New Roman" pitchFamily="18" charset="0"/>
              </a:rPr>
              <a:t> Firmware </a:t>
            </a:r>
            <a:r>
              <a:rPr lang="en-US" sz="2200" dirty="0">
                <a:latin typeface="Times New Roman" pitchFamily="18" charset="0"/>
                <a:cs typeface="Times New Roman" pitchFamily="18" charset="0"/>
              </a:rPr>
              <a:t>ROM used to hold initial boot code</a:t>
            </a:r>
          </a:p>
          <a:p>
            <a:pPr algn="just">
              <a:buFont typeface="Arial" pitchFamily="34" charset="0"/>
              <a:buChar char="•"/>
            </a:pPr>
            <a:r>
              <a:rPr lang="en-US" sz="2200" dirty="0" smtClean="0">
                <a:latin typeface="Times New Roman" pitchFamily="18" charset="0"/>
                <a:cs typeface="Times New Roman" pitchFamily="18" charset="0"/>
              </a:rPr>
              <a:t>    Operating </a:t>
            </a:r>
            <a:r>
              <a:rPr lang="en-US" sz="2200" dirty="0">
                <a:latin typeface="Times New Roman" pitchFamily="18" charset="0"/>
                <a:cs typeface="Times New Roman" pitchFamily="18" charset="0"/>
              </a:rPr>
              <a:t>system must be made available to hardware </a:t>
            </a:r>
            <a:r>
              <a:rPr lang="en-US" sz="2200" dirty="0" smtClean="0">
                <a:latin typeface="Times New Roman" pitchFamily="18" charset="0"/>
                <a:cs typeface="Times New Roman" pitchFamily="18" charset="0"/>
              </a:rPr>
              <a:t>so hardware </a:t>
            </a:r>
            <a:r>
              <a:rPr lang="en-US" sz="2200" dirty="0">
                <a:latin typeface="Times New Roman" pitchFamily="18" charset="0"/>
                <a:cs typeface="Times New Roman" pitchFamily="18" charset="0"/>
              </a:rPr>
              <a:t>can start it</a:t>
            </a:r>
          </a:p>
          <a:p>
            <a:pPr algn="just">
              <a:buFont typeface="Wingdings" pitchFamily="2" charset="2"/>
              <a:buChar char="Ø"/>
            </a:pPr>
            <a:r>
              <a:rPr lang="en-US" sz="2200" dirty="0" smtClean="0">
                <a:latin typeface="Times New Roman" pitchFamily="18" charset="0"/>
                <a:cs typeface="Times New Roman" pitchFamily="18" charset="0"/>
              </a:rPr>
              <a:t>Small </a:t>
            </a:r>
            <a:r>
              <a:rPr lang="en-US" sz="2200" dirty="0">
                <a:latin typeface="Times New Roman" pitchFamily="18" charset="0"/>
                <a:cs typeface="Times New Roman" pitchFamily="18" charset="0"/>
              </a:rPr>
              <a:t>piece of code – </a:t>
            </a:r>
            <a:r>
              <a:rPr lang="en-US" sz="2200" b="1" dirty="0">
                <a:latin typeface="Times New Roman" pitchFamily="18" charset="0"/>
                <a:cs typeface="Times New Roman" pitchFamily="18" charset="0"/>
              </a:rPr>
              <a:t>bootstrap loader</a:t>
            </a:r>
            <a:r>
              <a:rPr lang="en-US" sz="2200" dirty="0">
                <a:latin typeface="Times New Roman" pitchFamily="18" charset="0"/>
                <a:cs typeface="Times New Roman" pitchFamily="18" charset="0"/>
              </a:rPr>
              <a:t>, stored in </a:t>
            </a:r>
            <a:r>
              <a:rPr lang="en-US" sz="2200" b="1" dirty="0">
                <a:latin typeface="Times New Roman" pitchFamily="18" charset="0"/>
                <a:cs typeface="Times New Roman" pitchFamily="18" charset="0"/>
              </a:rPr>
              <a:t>ROM </a:t>
            </a:r>
            <a:r>
              <a:rPr lang="en-US" sz="2200" dirty="0" smtClean="0">
                <a:latin typeface="Times New Roman" pitchFamily="18" charset="0"/>
                <a:cs typeface="Times New Roman" pitchFamily="18" charset="0"/>
              </a:rPr>
              <a:t>or </a:t>
            </a:r>
            <a:r>
              <a:rPr lang="en-US" sz="2200" b="1" dirty="0" smtClean="0">
                <a:latin typeface="Times New Roman" pitchFamily="18" charset="0"/>
                <a:cs typeface="Times New Roman" pitchFamily="18" charset="0"/>
              </a:rPr>
              <a:t>EEPROM</a:t>
            </a:r>
          </a:p>
          <a:p>
            <a:pPr algn="just"/>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locates </a:t>
            </a:r>
            <a:r>
              <a:rPr lang="en-US" sz="2200" dirty="0">
                <a:latin typeface="Times New Roman" pitchFamily="18" charset="0"/>
                <a:cs typeface="Times New Roman" pitchFamily="18" charset="0"/>
              </a:rPr>
              <a:t>the kernel, loads it into memory, and </a:t>
            </a:r>
            <a:r>
              <a:rPr lang="en-US" sz="2200" dirty="0" smtClean="0">
                <a:latin typeface="Times New Roman" pitchFamily="18" charset="0"/>
                <a:cs typeface="Times New Roman" pitchFamily="18" charset="0"/>
              </a:rPr>
              <a:t>starts it.</a:t>
            </a:r>
            <a:endParaRPr lang="en-US" sz="2200" dirty="0">
              <a:latin typeface="Times New Roman" pitchFamily="18" charset="0"/>
              <a:cs typeface="Times New Roman" pitchFamily="18" charset="0"/>
            </a:endParaRPr>
          </a:p>
          <a:p>
            <a:pPr algn="just">
              <a:buFont typeface="Wingdings" pitchFamily="2" charset="2"/>
              <a:buChar char="Ø"/>
            </a:pPr>
            <a:r>
              <a:rPr lang="en-US" sz="2200" dirty="0" smtClean="0">
                <a:latin typeface="Times New Roman" pitchFamily="18" charset="0"/>
                <a:cs typeface="Times New Roman" pitchFamily="18" charset="0"/>
              </a:rPr>
              <a:t>Sometimes </a:t>
            </a:r>
            <a:r>
              <a:rPr lang="en-US" sz="2200" dirty="0">
                <a:latin typeface="Times New Roman" pitchFamily="18" charset="0"/>
                <a:cs typeface="Times New Roman" pitchFamily="18" charset="0"/>
              </a:rPr>
              <a:t>two-step process where </a:t>
            </a:r>
            <a:r>
              <a:rPr lang="en-US" sz="2200" b="1" dirty="0">
                <a:latin typeface="Times New Roman" pitchFamily="18" charset="0"/>
                <a:cs typeface="Times New Roman" pitchFamily="18" charset="0"/>
              </a:rPr>
              <a:t>boot block </a:t>
            </a:r>
            <a:r>
              <a:rPr lang="en-US" sz="2200" dirty="0">
                <a:latin typeface="Times New Roman" pitchFamily="18" charset="0"/>
                <a:cs typeface="Times New Roman" pitchFamily="18" charset="0"/>
              </a:rPr>
              <a:t>at </a:t>
            </a:r>
            <a:r>
              <a:rPr lang="en-US" sz="2200" dirty="0" smtClean="0">
                <a:latin typeface="Times New Roman" pitchFamily="18" charset="0"/>
                <a:cs typeface="Times New Roman" pitchFamily="18" charset="0"/>
              </a:rPr>
              <a:t>fixed location </a:t>
            </a:r>
            <a:r>
              <a:rPr lang="en-US" sz="2200" dirty="0">
                <a:latin typeface="Times New Roman" pitchFamily="18" charset="0"/>
                <a:cs typeface="Times New Roman" pitchFamily="18" charset="0"/>
              </a:rPr>
              <a:t>loaded </a:t>
            </a:r>
            <a:r>
              <a:rPr lang="en-US" sz="2200" dirty="0" smtClean="0">
                <a:latin typeface="Times New Roman" pitchFamily="18" charset="0"/>
                <a:cs typeface="Times New Roman" pitchFamily="18" charset="0"/>
              </a:rPr>
              <a:t>by ROM</a:t>
            </a:r>
          </a:p>
          <a:p>
            <a:pPr algn="just"/>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code, which </a:t>
            </a:r>
            <a:r>
              <a:rPr lang="en-US" sz="2200" dirty="0" smtClean="0">
                <a:latin typeface="Times New Roman" pitchFamily="18" charset="0"/>
                <a:cs typeface="Times New Roman" pitchFamily="18" charset="0"/>
              </a:rPr>
              <a:t>loads bootstrap loader from disk.</a:t>
            </a: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1622189223"/>
      </p:ext>
    </p:extLst>
  </p:cSld>
  <p:clrMapOvr>
    <a:masterClrMapping/>
  </p:clrMapOvr>
  <p:transition>
    <p:dissolv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8ECFF4-67F3-40CC-9437-4D32CB1EF25E}"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  Bootstrapping</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4824536"/>
          </a:xfrm>
          <a:prstGeom prst="rect">
            <a:avLst/>
          </a:prstGeom>
        </p:spPr>
        <p:txBody>
          <a:bodyPr vert="horz" lIns="91440" tIns="45720" rIns="91440" bIns="45720" rtlCol="0">
            <a:noAutofit/>
          </a:bodyPr>
          <a:lstStyle/>
          <a:p>
            <a:pPr marL="342900" indent="-342900" algn="just">
              <a:buFont typeface="Arial" pitchFamily="34" charset="0"/>
              <a:buChar char="•"/>
            </a:pPr>
            <a:r>
              <a:rPr lang="en-US" sz="2400" dirty="0" smtClean="0">
                <a:latin typeface="Times New Roman" pitchFamily="18" charset="0"/>
                <a:cs typeface="Times New Roman" pitchFamily="18" charset="0"/>
              </a:rPr>
              <a:t>The operation of an OS is initialized by the boot procedure when a computer system is switched on. The boot procedure is loaded using a hardware/firmware feature in the computer system and the software technique of bootstrapping.</a:t>
            </a:r>
          </a:p>
          <a:p>
            <a:pPr marL="342900" indent="-342900" algn="just">
              <a:buFont typeface="Arial" pitchFamily="34" charset="0"/>
              <a:buChar char="•"/>
            </a:pPr>
            <a:r>
              <a:rPr lang="en-US" sz="2400" dirty="0" smtClean="0">
                <a:latin typeface="Times New Roman" pitchFamily="18" charset="0"/>
                <a:cs typeface="Times New Roman" pitchFamily="18" charset="0"/>
              </a:rPr>
              <a:t>Bootstrapping is the process of loading a set of instructions when a computer is first turned on or booted. During the startup process, diagnostic tests are performed, such as the power-on self-test (POST), that set or check configurations for devices and implement routine testing for the connection of peripherals, hardware and external memory devices. </a:t>
            </a:r>
          </a:p>
          <a:p>
            <a:pPr marL="342900" indent="-342900" algn="just">
              <a:buFont typeface="Arial" pitchFamily="34" charset="0"/>
              <a:buChar char="•"/>
            </a:pPr>
            <a:r>
              <a:rPr lang="en-US" sz="2400" dirty="0" smtClean="0">
                <a:latin typeface="Times New Roman" pitchFamily="18" charset="0"/>
                <a:cs typeface="Times New Roman" pitchFamily="18" charset="0"/>
              </a:rPr>
              <a:t>The boot loader or bootstrap program is then loaded to initialize the OS.</a:t>
            </a:r>
            <a:endParaRPr kumimoji="0" lang="en-US" sz="22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1622189223"/>
      </p:ext>
    </p:extLst>
  </p:cSld>
  <p:clrMapOvr>
    <a:masterClrMapping/>
  </p:clrMapOvr>
  <p:transition>
    <p:dissolv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335CF8-E67E-45CA-8229-19FB6C01D60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714356"/>
            <a:ext cx="10125451" cy="5929354"/>
          </a:xfrm>
          <a:prstGeom prst="rect">
            <a:avLst/>
          </a:prstGeom>
        </p:spPr>
        <p:txBody>
          <a:bodyPr vert="horz" lIns="91440" tIns="45720" rIns="91440" bIns="45720" rtlCol="0">
            <a:noAutofit/>
          </a:bodyPr>
          <a:lstStyle/>
          <a:p>
            <a:pPr marL="285750" indent="-285750"/>
            <a:endParaRPr lang="en-US" sz="2200" dirty="0" smtClean="0"/>
          </a:p>
          <a:p>
            <a:pPr marL="285750" indent="-285750" algn="just">
              <a:buFont typeface="Arial" pitchFamily="34" charset="0"/>
              <a:buChar char="•"/>
            </a:pPr>
            <a:r>
              <a:rPr lang="en-US" sz="2400" dirty="0" smtClean="0">
                <a:latin typeface="Times New Roman" pitchFamily="18" charset="0"/>
                <a:cs typeface="Times New Roman" pitchFamily="18" charset="0"/>
              </a:rPr>
              <a:t>Interrupts are generally called signals which are generated by the software or hardware when a particular event or process requires immediate attention. So, the signal informs the processor about a high priority and urgent information demand causing an interruption in the current working process.</a:t>
            </a:r>
          </a:p>
          <a:p>
            <a:pPr marL="285750" indent="-285750" algn="just">
              <a:buFont typeface="Arial" pitchFamily="34" charset="0"/>
              <a:buChar char="•"/>
            </a:pPr>
            <a:r>
              <a:rPr lang="en-US" sz="2400" dirty="0" smtClean="0">
                <a:latin typeface="Times New Roman" pitchFamily="18" charset="0"/>
                <a:cs typeface="Times New Roman" pitchFamily="18" charset="0"/>
              </a:rPr>
              <a:t>Whenever an interruption occurs the processor finishes the current instruction execution and starts the execution of the interrupt known as interrupt handling. Moreover, for every interrupt handling to occur there is an Interrupt service routine (ISR) or interrupt handler.</a:t>
            </a:r>
          </a:p>
          <a:p>
            <a:pPr marL="285750" indent="-285750" algn="just">
              <a:buFont typeface="Arial" pitchFamily="34" charset="0"/>
              <a:buChar char="•"/>
            </a:pPr>
            <a:r>
              <a:rPr lang="en-US" sz="2400" dirty="0" smtClean="0">
                <a:latin typeface="Times New Roman" pitchFamily="18" charset="0"/>
                <a:cs typeface="Times New Roman" pitchFamily="18" charset="0"/>
              </a:rPr>
              <a:t>The operating system preserves the state of the CPU by storing registers and the program counter.</a:t>
            </a: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Determines which type of interrupt has occurred:</a:t>
            </a:r>
          </a:p>
          <a:p>
            <a:pPr marL="742950" lvl="1" indent="-285750" algn="just">
              <a:buFont typeface="Arial" pitchFamily="34" charset="0"/>
              <a:buChar char="•"/>
            </a:pPr>
            <a:r>
              <a:rPr lang="en-US" sz="2400" b="1" dirty="0">
                <a:latin typeface="Times New Roman" pitchFamily="18" charset="0"/>
                <a:cs typeface="Times New Roman" pitchFamily="18" charset="0"/>
              </a:rPr>
              <a:t>polling</a:t>
            </a:r>
          </a:p>
          <a:p>
            <a:pPr marL="742950" lvl="1" indent="-285750" algn="just">
              <a:buFont typeface="Arial" pitchFamily="34" charset="0"/>
              <a:buChar char="•"/>
            </a:pPr>
            <a:r>
              <a:rPr lang="en-US" sz="2400" b="1" dirty="0">
                <a:latin typeface="Times New Roman" pitchFamily="18" charset="0"/>
                <a:cs typeface="Times New Roman" pitchFamily="18" charset="0"/>
              </a:rPr>
              <a:t>vectored</a:t>
            </a:r>
            <a:r>
              <a:rPr lang="en-US" sz="2400" dirty="0">
                <a:latin typeface="Times New Roman" pitchFamily="18" charset="0"/>
                <a:cs typeface="Times New Roman" pitchFamily="18" charset="0"/>
              </a:rPr>
              <a:t> interrupt </a:t>
            </a:r>
            <a:r>
              <a:rPr lang="en-US" sz="2400" dirty="0" smtClean="0">
                <a:latin typeface="Times New Roman" pitchFamily="18" charset="0"/>
                <a:cs typeface="Times New Roman" pitchFamily="18" charset="0"/>
              </a:rPr>
              <a:t>system</a:t>
            </a:r>
            <a:endParaRPr lang="en-US" sz="2400" dirty="0">
              <a:latin typeface="Times New Roman" pitchFamily="18" charset="0"/>
              <a:cs typeface="Times New Roman" pitchFamily="18" charset="0"/>
            </a:endParaRPr>
          </a:p>
          <a:p>
            <a:pPr marL="285750" indent="-285750" algn="just">
              <a:buFont typeface="Arial" pitchFamily="34" charset="0"/>
              <a:buChar char="•"/>
            </a:pPr>
            <a:r>
              <a:rPr lang="en-US" sz="2400" dirty="0">
                <a:latin typeface="Times New Roman" pitchFamily="18" charset="0"/>
                <a:cs typeface="Times New Roman" pitchFamily="18" charset="0"/>
              </a:rPr>
              <a:t>Separate segments of code determine what action should be taken for each type of </a:t>
            </a:r>
            <a:r>
              <a:rPr lang="en-US" sz="2400" dirty="0" smtClean="0">
                <a:latin typeface="Times New Roman" pitchFamily="18" charset="0"/>
                <a:cs typeface="Times New Roman" pitchFamily="18" charset="0"/>
              </a:rPr>
              <a:t>interrupt.</a:t>
            </a:r>
            <a:endParaRPr lang="en-US" sz="2400" dirty="0">
              <a:latin typeface="Times New Roman" pitchFamily="18" charset="0"/>
              <a:cs typeface="Times New Roman" pitchFamily="18" charset="0"/>
            </a:endParaRPr>
          </a:p>
          <a:p>
            <a:r>
              <a:rPr lang="en-IN" sz="2400" dirty="0" smtClean="0">
                <a:latin typeface="Times New Roman" pitchFamily="18" charset="0"/>
                <a:cs typeface="Times New Roman" pitchFamily="18" charset="0"/>
              </a:rPr>
              <a:t> </a:t>
            </a:r>
            <a:endParaRPr kumimoji="0" lang="en-US" sz="2400" b="0" i="0" u="none" strike="noStrike" kern="1200" cap="none" spc="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xmlns="" val="4015805128"/>
      </p:ext>
    </p:extLst>
  </p:cSld>
  <p:clrMapOvr>
    <a:masterClrMapping/>
  </p:clrMapOvr>
  <p:transition>
    <p:dissolv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335CF8-E67E-45CA-8229-19FB6C01D60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2" name="Rectangle 3"/>
          <p:cNvSpPr txBox="1">
            <a:spLocks noChangeArrowheads="1"/>
          </p:cNvSpPr>
          <p:nvPr/>
        </p:nvSpPr>
        <p:spPr>
          <a:xfrm>
            <a:off x="1403912" y="1196752"/>
            <a:ext cx="10125451" cy="5089768"/>
          </a:xfrm>
          <a:prstGeom prst="rect">
            <a:avLst/>
          </a:prstGeom>
        </p:spPr>
        <p:txBody>
          <a:bodyPr vert="horz" lIns="91440" tIns="45720" rIns="91440" bIns="45720" rtlCol="0">
            <a:noAutofit/>
          </a:bodyPr>
          <a:lstStyle/>
          <a:p>
            <a:pPr algn="just" fontAlgn="base"/>
            <a:r>
              <a:rPr lang="en-US" sz="2400" b="1" dirty="0" smtClean="0">
                <a:latin typeface="Times New Roman" pitchFamily="18" charset="0"/>
                <a:cs typeface="Times New Roman" pitchFamily="18" charset="0"/>
              </a:rPr>
              <a:t>Polling:</a:t>
            </a:r>
            <a:r>
              <a:rPr lang="en-US" sz="2400" dirty="0" smtClean="0">
                <a:latin typeface="Times New Roman" pitchFamily="18" charset="0"/>
                <a:cs typeface="Times New Roman" pitchFamily="18" charset="0"/>
              </a:rPr>
              <a:t>  In polling, the first device encountered with the IRQ bit set is the device that is to be serviced first. Appropriate ISR is called to service the same. It is easy to implement but a lot of time is wasted by interrogating the IRQ bit of all devices.</a:t>
            </a:r>
          </a:p>
          <a:p>
            <a:pPr algn="just" fontAlgn="base"/>
            <a:r>
              <a:rPr lang="en-US" sz="2400" dirty="0" smtClean="0">
                <a:latin typeface="Times New Roman" pitchFamily="18" charset="0"/>
                <a:cs typeface="Times New Roman" pitchFamily="18" charset="0"/>
              </a:rPr>
              <a:t> </a:t>
            </a:r>
          </a:p>
          <a:p>
            <a:pPr algn="just" fontAlgn="base"/>
            <a:r>
              <a:rPr lang="en-US" sz="2400" b="1" dirty="0" smtClean="0">
                <a:latin typeface="Times New Roman" pitchFamily="18" charset="0"/>
                <a:cs typeface="Times New Roman" pitchFamily="18" charset="0"/>
              </a:rPr>
              <a:t>Vectored Interrupts:</a:t>
            </a:r>
            <a:r>
              <a:rPr lang="en-US" sz="2400" dirty="0" smtClean="0">
                <a:latin typeface="Times New Roman" pitchFamily="18" charset="0"/>
                <a:cs typeface="Times New Roman" pitchFamily="18" charset="0"/>
              </a:rPr>
              <a:t> In vectored interrupts, a device requesting an interrupt identifies itself directly by sending a special code to the processor over the bus. This enables the processor to identify the device that generated the interrupt. The special code can be the starting address of the ISR or where the ISR is located in memory and is called the interrupt vector. </a:t>
            </a:r>
          </a:p>
          <a:p>
            <a:pPr marL="285750" indent="-285750" algn="just">
              <a:buFont typeface="Arial" pitchFamily="34" charset="0"/>
              <a:buChar char="•"/>
            </a:pPr>
            <a:endParaRPr lang="en-US" sz="2400"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4015805128"/>
      </p:ext>
    </p:extLst>
  </p:cSld>
  <p:clrMapOvr>
    <a:masterClrMapping/>
  </p:clrMapOvr>
  <p:transition>
    <p:dissolv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EB6187-96ED-4752-A0B3-7AF77F507728}"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Interrupt Handling</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10" name="Picture 4"/>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1939952" y="2636912"/>
            <a:ext cx="8393693" cy="306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Rectangle 1"/>
          <p:cNvSpPr/>
          <p:nvPr/>
        </p:nvSpPr>
        <p:spPr>
          <a:xfrm>
            <a:off x="4196448" y="1196752"/>
            <a:ext cx="3473486" cy="400110"/>
          </a:xfrm>
          <a:prstGeom prst="rect">
            <a:avLst/>
          </a:prstGeom>
        </p:spPr>
        <p:txBody>
          <a:bodyPr wrap="square">
            <a:spAutoFit/>
          </a:bodyPr>
          <a:lstStyle/>
          <a:p>
            <a:r>
              <a:rPr lang="en-US" dirty="0"/>
              <a:t>Interrupt Timeline</a:t>
            </a:r>
          </a:p>
        </p:txBody>
      </p:sp>
    </p:spTree>
    <p:extLst>
      <p:ext uri="{BB962C8B-B14F-4D97-AF65-F5344CB8AC3E}">
        <p14:creationId xmlns:p14="http://schemas.microsoft.com/office/powerpoint/2010/main" xmlns="" val="3029714298"/>
      </p:ext>
    </p:extLst>
  </p:cSld>
  <p:clrMapOvr>
    <a:masterClrMapping/>
  </p:clrMapOvr>
  <p:transition>
    <p:dissolv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2488754" y="257176"/>
            <a:ext cx="8921224" cy="925513"/>
          </a:xfrm>
        </p:spPr>
        <p:txBody>
          <a:bodyPr/>
          <a:lstStyle/>
          <a:p>
            <a:endParaRPr lang="en-US" smtClean="0"/>
          </a:p>
        </p:txBody>
      </p:sp>
      <p:sp>
        <p:nvSpPr>
          <p:cNvPr id="7" name="Rectangle 6"/>
          <p:cNvSpPr/>
          <p:nvPr/>
        </p:nvSpPr>
        <p:spPr>
          <a:xfrm>
            <a:off x="842348" y="257176"/>
            <a:ext cx="1646406" cy="92551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nvSpPr>
        <p:spPr>
          <a:xfrm>
            <a:off x="2488754" y="257176"/>
            <a:ext cx="8921224" cy="925513"/>
          </a:xfrm>
          <a:prstGeom prst="rect">
            <a:avLst/>
          </a:prstGeom>
          <a:solidFill>
            <a:srgbClr val="09D0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50000"/>
              </a:lnSpc>
              <a:spcBef>
                <a:spcPts val="0"/>
              </a:spcBef>
              <a:spcAft>
                <a:spcPts val="0"/>
              </a:spcAft>
              <a:defRPr/>
            </a:pPr>
            <a:r>
              <a:rPr lang="en-US" sz="2400" b="1" dirty="0">
                <a:solidFill>
                  <a:schemeClr val="dk1"/>
                </a:solidFill>
              </a:rPr>
              <a:t>Daily Quiz for Module 1 </a:t>
            </a:r>
            <a:r>
              <a:rPr lang="en-US" sz="2400" b="1" dirty="0" smtClean="0">
                <a:solidFill>
                  <a:schemeClr val="dk1"/>
                </a:solidFill>
              </a:rPr>
              <a:t>(Fundamental of Operating System)</a:t>
            </a:r>
            <a:endParaRPr lang="en-US" sz="2400" b="1" dirty="0">
              <a:solidFill>
                <a:schemeClr val="dk1"/>
              </a:solidFill>
            </a:endParaRPr>
          </a:p>
        </p:txBody>
      </p:sp>
      <p:sp>
        <p:nvSpPr>
          <p:cNvPr id="18" name="Date Placeholder 17"/>
          <p:cNvSpPr>
            <a:spLocks noGrp="1"/>
          </p:cNvSpPr>
          <p:nvPr>
            <p:ph type="dt" sz="quarter" idx="10"/>
          </p:nvPr>
        </p:nvSpPr>
        <p:spPr>
          <a:xfrm>
            <a:off x="842347" y="6513514"/>
            <a:ext cx="2756773" cy="261937"/>
          </a:xfrm>
        </p:spPr>
        <p:txBody>
          <a:bodyPr/>
          <a:lstStyle/>
          <a:p>
            <a:pPr>
              <a:defRPr/>
            </a:pPr>
            <a:fld id="{20443AE6-EFD0-4000-89C4-3CEAAE004BCB}" type="datetime1">
              <a:rPr lang="en-US" smtClean="0"/>
              <a:pPr>
                <a:defRPr/>
              </a:pPr>
              <a:t>3/3/2022</a:t>
            </a:fld>
            <a:endParaRPr lang="en-US" dirty="0"/>
          </a:p>
        </p:txBody>
      </p:sp>
      <p:sp>
        <p:nvSpPr>
          <p:cNvPr id="19" name="Footer Placeholder 18"/>
          <p:cNvSpPr>
            <a:spLocks noGrp="1"/>
          </p:cNvSpPr>
          <p:nvPr>
            <p:ph type="ftr" sz="quarter" idx="11"/>
          </p:nvPr>
        </p:nvSpPr>
        <p:spPr>
          <a:xfrm>
            <a:off x="2680196" y="6356351"/>
            <a:ext cx="7370540" cy="365125"/>
          </a:xfrm>
        </p:spPr>
        <p:txBody>
          <a:bodyPr/>
          <a:lstStyle/>
          <a:p>
            <a:pPr>
              <a:defRPr/>
            </a:pPr>
            <a:r>
              <a:rPr lang="fi-FI" smtClean="0"/>
              <a:t>Neeti Taneja                        OS              Unit Number:1</a:t>
            </a:r>
            <a:endParaRPr lang="en-US" dirty="0"/>
          </a:p>
        </p:txBody>
      </p:sp>
      <p:sp>
        <p:nvSpPr>
          <p:cNvPr id="20" name="Slide Number Placeholder 19"/>
          <p:cNvSpPr>
            <a:spLocks noGrp="1"/>
          </p:cNvSpPr>
          <p:nvPr>
            <p:ph type="sldNum" sz="quarter" idx="12"/>
          </p:nvPr>
        </p:nvSpPr>
        <p:spPr/>
        <p:txBody>
          <a:bodyPr/>
          <a:lstStyle/>
          <a:p>
            <a:pPr>
              <a:defRPr/>
            </a:pPr>
            <a:fld id="{ADBCD0B4-80BF-45DF-AFDE-69CC42F3E2D3}" type="slidenum">
              <a:rPr lang="en-US"/>
              <a:pPr>
                <a:defRPr/>
              </a:pPr>
              <a:t>77</a:t>
            </a:fld>
            <a:endParaRPr lang="en-US" dirty="0"/>
          </a:p>
        </p:txBody>
      </p:sp>
      <p:pic>
        <p:nvPicPr>
          <p:cNvPr id="6152" name="Picture 3" descr="C:\Users\Manks\Downloads\128_calendar-schedule-credit-mortgage-date-512.png"/>
          <p:cNvPicPr>
            <a:picLocks noChangeAspect="1" noChangeArrowheads="1"/>
          </p:cNvPicPr>
          <p:nvPr/>
        </p:nvPicPr>
        <p:blipFill>
          <a:blip r:embed="rId3"/>
          <a:srcRect/>
          <a:stretch>
            <a:fillRect/>
          </a:stretch>
        </p:blipFill>
        <p:spPr bwMode="auto">
          <a:xfrm>
            <a:off x="750881" y="6022975"/>
            <a:ext cx="536039" cy="533400"/>
          </a:xfrm>
          <a:prstGeom prst="rect">
            <a:avLst/>
          </a:prstGeom>
          <a:noFill/>
          <a:ln w="9525">
            <a:noFill/>
            <a:miter lim="800000"/>
            <a:headEnd/>
            <a:tailEnd/>
          </a:ln>
        </p:spPr>
      </p:pic>
      <p:sp>
        <p:nvSpPr>
          <p:cNvPr id="6153" name="Content Placeholder 15"/>
          <p:cNvSpPr>
            <a:spLocks noGrp="1"/>
          </p:cNvSpPr>
          <p:nvPr>
            <p:ph idx="1"/>
          </p:nvPr>
        </p:nvSpPr>
        <p:spPr>
          <a:xfrm>
            <a:off x="842348" y="1403351"/>
            <a:ext cx="10567630" cy="4773613"/>
          </a:xfrm>
        </p:spPr>
        <p:txBody>
          <a:bodyPr/>
          <a:lstStyle/>
          <a:p>
            <a:pPr marL="0" indent="0">
              <a:lnSpc>
                <a:spcPct val="150000"/>
              </a:lnSpc>
              <a:spcBef>
                <a:spcPct val="0"/>
              </a:spcBef>
              <a:buFont typeface="Arial" pitchFamily="34" charset="0"/>
              <a:buNone/>
            </a:pPr>
            <a:r>
              <a:rPr lang="en-US" sz="1800" dirty="0" smtClean="0"/>
              <a:t>For formative assessment 1 (10 questions through Google Quiz)</a:t>
            </a:r>
          </a:p>
          <a:p>
            <a:pPr marL="0" indent="0">
              <a:lnSpc>
                <a:spcPct val="150000"/>
              </a:lnSpc>
              <a:spcBef>
                <a:spcPct val="0"/>
              </a:spcBef>
              <a:buNone/>
            </a:pPr>
            <a:r>
              <a:rPr lang="en-US" sz="1800" dirty="0" smtClean="0">
                <a:hlinkClick r:id="rId4"/>
              </a:rPr>
              <a:t>https://forms.office.com/Pages/ResponsePage.aspx?id=Qzw2YSCEykOPgoAWJ-Fs35C-L_6RWCtNq7l6hvv_qC5UQzJJSTBIQzgwUVRBRVoxMkU4T0IyUFlFUy4u</a:t>
            </a:r>
          </a:p>
        </p:txBody>
      </p:sp>
      <p:sp>
        <p:nvSpPr>
          <p:cNvPr id="6154" name="Rectangle 8"/>
          <p:cNvSpPr>
            <a:spLocks noChangeArrowheads="1"/>
          </p:cNvSpPr>
          <p:nvPr/>
        </p:nvSpPr>
        <p:spPr bwMode="auto">
          <a:xfrm>
            <a:off x="1086969" y="1519239"/>
            <a:ext cx="6917458" cy="400110"/>
          </a:xfrm>
          <a:prstGeom prst="rect">
            <a:avLst/>
          </a:prstGeom>
          <a:noFill/>
          <a:ln w="9525">
            <a:noFill/>
            <a:miter lim="800000"/>
            <a:headEnd/>
            <a:tailEnd/>
          </a:ln>
        </p:spPr>
        <p:txBody>
          <a:bodyPr>
            <a:spAutoFit/>
          </a:bodyPr>
          <a:lstStyle/>
          <a:p>
            <a:r>
              <a:rPr lang="en-US">
                <a:latin typeface="Calibri" pitchFamily="34" charset="0"/>
              </a:rPr>
              <a:t> </a:t>
            </a:r>
          </a:p>
        </p:txBody>
      </p:sp>
      <p:sp>
        <p:nvSpPr>
          <p:cNvPr id="6155" name="Rectangle 10"/>
          <p:cNvSpPr>
            <a:spLocks noChangeArrowheads="1"/>
          </p:cNvSpPr>
          <p:nvPr/>
        </p:nvSpPr>
        <p:spPr bwMode="auto">
          <a:xfrm>
            <a:off x="646651" y="1568450"/>
            <a:ext cx="10567630" cy="400110"/>
          </a:xfrm>
          <a:prstGeom prst="rect">
            <a:avLst/>
          </a:prstGeom>
          <a:noFill/>
          <a:ln w="9525">
            <a:noFill/>
            <a:miter lim="800000"/>
            <a:headEnd/>
            <a:tailEnd/>
          </a:ln>
        </p:spPr>
        <p:txBody>
          <a:bodyPr>
            <a:spAutoFit/>
          </a:bodyPr>
          <a:lstStyle/>
          <a:p>
            <a:r>
              <a:rPr lang="en-US">
                <a:latin typeface="Calibri" pitchFamily="34" charset="0"/>
              </a:rPr>
              <a:t> </a:t>
            </a:r>
          </a:p>
        </p:txBody>
      </p:sp>
      <p:pic>
        <p:nvPicPr>
          <p:cNvPr id="6156" name="Picture 2" descr="C:\Users\admin\Desktop\LOGONIET.png"/>
          <p:cNvPicPr>
            <a:picLocks noChangeAspect="1" noChangeArrowheads="1"/>
          </p:cNvPicPr>
          <p:nvPr/>
        </p:nvPicPr>
        <p:blipFill>
          <a:blip r:embed="rId5"/>
          <a:srcRect/>
          <a:stretch>
            <a:fillRect/>
          </a:stretch>
        </p:blipFill>
        <p:spPr bwMode="auto">
          <a:xfrm>
            <a:off x="867874" y="287339"/>
            <a:ext cx="1588974" cy="8477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A49BCD-BF1B-4417-A4DE-3897EAF36753}"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Daily Quiz</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10"/>
          <p:cNvSpPr/>
          <p:nvPr/>
        </p:nvSpPr>
        <p:spPr>
          <a:xfrm>
            <a:off x="1196940" y="1000108"/>
            <a:ext cx="8858312" cy="5940088"/>
          </a:xfrm>
          <a:prstGeom prst="rect">
            <a:avLst/>
          </a:prstGeom>
        </p:spPr>
        <p:txBody>
          <a:bodyPr wrap="square">
            <a:spAutoFit/>
          </a:bodyPr>
          <a:lstStyle/>
          <a:p>
            <a:r>
              <a:rPr lang="en-US" dirty="0" smtClean="0"/>
              <a:t>While CPU is executing a program, an interrupt exists then it</a:t>
            </a:r>
            <a:br>
              <a:rPr lang="en-US" dirty="0" smtClean="0"/>
            </a:br>
            <a:r>
              <a:rPr lang="en-US" dirty="0" smtClean="0"/>
              <a:t>a) follows the next instruction in the program</a:t>
            </a:r>
            <a:br>
              <a:rPr lang="en-US" dirty="0" smtClean="0"/>
            </a:br>
            <a:r>
              <a:rPr lang="en-US" dirty="0" smtClean="0"/>
              <a:t>b) jumps to instruction in other registers</a:t>
            </a:r>
            <a:br>
              <a:rPr lang="en-US" dirty="0" smtClean="0"/>
            </a:br>
            <a:r>
              <a:rPr lang="en-US" dirty="0" smtClean="0"/>
              <a:t>c) breaks the normal sequence of execution of instructions</a:t>
            </a:r>
            <a:br>
              <a:rPr lang="en-US" dirty="0" smtClean="0"/>
            </a:br>
            <a:r>
              <a:rPr lang="en-US" dirty="0" smtClean="0"/>
              <a:t>d) stops executing the program</a:t>
            </a:r>
          </a:p>
          <a:p>
            <a:r>
              <a:rPr lang="en-US" dirty="0" err="1" smtClean="0"/>
              <a:t>Ans</a:t>
            </a:r>
            <a:r>
              <a:rPr lang="en-US" dirty="0" smtClean="0"/>
              <a:t> c</a:t>
            </a:r>
          </a:p>
          <a:p>
            <a:r>
              <a:rPr lang="en-US" dirty="0" smtClean="0"/>
              <a:t>An interrupt breaks the execution of instructions and diverts its execution to</a:t>
            </a:r>
            <a:br>
              <a:rPr lang="en-US" dirty="0" smtClean="0"/>
            </a:br>
            <a:r>
              <a:rPr lang="en-US" dirty="0" smtClean="0"/>
              <a:t>a) Interrupt service routine</a:t>
            </a:r>
            <a:br>
              <a:rPr lang="en-US" dirty="0" smtClean="0"/>
            </a:br>
            <a:r>
              <a:rPr lang="en-US" dirty="0" smtClean="0"/>
              <a:t>b) Counter word register</a:t>
            </a:r>
            <a:br>
              <a:rPr lang="en-US" dirty="0" smtClean="0"/>
            </a:br>
            <a:r>
              <a:rPr lang="en-US" dirty="0" smtClean="0"/>
              <a:t>c) Execution unit</a:t>
            </a:r>
            <a:br>
              <a:rPr lang="en-US" dirty="0" smtClean="0"/>
            </a:br>
            <a:r>
              <a:rPr lang="en-US" dirty="0" smtClean="0"/>
              <a:t>d) control unit</a:t>
            </a:r>
          </a:p>
          <a:p>
            <a:r>
              <a:rPr lang="en-US" dirty="0" err="1" smtClean="0"/>
              <a:t>Ans</a:t>
            </a:r>
            <a:r>
              <a:rPr lang="en-US" dirty="0" smtClean="0"/>
              <a:t> a</a:t>
            </a:r>
          </a:p>
          <a:p>
            <a:r>
              <a:rPr lang="en-US" dirty="0" smtClean="0"/>
              <a:t> While executing the main program, if two or more interrupts occur, then the sequence of appearance of interrupts is called</a:t>
            </a:r>
            <a:br>
              <a:rPr lang="en-US" dirty="0" smtClean="0"/>
            </a:br>
            <a:r>
              <a:rPr lang="en-US" dirty="0" smtClean="0"/>
              <a:t>a) multi-interrupt</a:t>
            </a:r>
            <a:br>
              <a:rPr lang="en-US" dirty="0" smtClean="0"/>
            </a:br>
            <a:r>
              <a:rPr lang="en-US" dirty="0" smtClean="0"/>
              <a:t>b) nested interrupt</a:t>
            </a:r>
            <a:br>
              <a:rPr lang="en-US" dirty="0" smtClean="0"/>
            </a:br>
            <a:r>
              <a:rPr lang="en-US" dirty="0" smtClean="0"/>
              <a:t>c) interrupt within interrupt</a:t>
            </a:r>
            <a:br>
              <a:rPr lang="en-US" dirty="0" smtClean="0"/>
            </a:br>
            <a:r>
              <a:rPr lang="en-US" dirty="0" smtClean="0"/>
              <a:t>d) nested interrupt and interrupt within interrupt</a:t>
            </a:r>
          </a:p>
          <a:p>
            <a:r>
              <a:rPr lang="en-US" dirty="0" err="1" smtClean="0"/>
              <a:t>Ans</a:t>
            </a:r>
            <a:r>
              <a:rPr lang="en-US" dirty="0" smtClean="0"/>
              <a:t> d</a:t>
            </a:r>
            <a:endParaRPr lang="en-US" dirty="0"/>
          </a:p>
        </p:txBody>
      </p:sp>
    </p:spTree>
    <p:extLst>
      <p:ext uri="{BB962C8B-B14F-4D97-AF65-F5344CB8AC3E}">
        <p14:creationId xmlns:p14="http://schemas.microsoft.com/office/powerpoint/2010/main" xmlns="" val="3029714298"/>
      </p:ext>
    </p:extLst>
  </p:cSld>
  <p:clrMapOvr>
    <a:masterClrMapping/>
  </p:clrMapOvr>
  <p:transition>
    <p:dissolv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10C587-91C2-4B9B-9CD3-28762FBDD91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r>
              <a:rPr lang="en-US" sz="2400" dirty="0"/>
              <a:t>General-purpose OS is very large program</a:t>
            </a:r>
          </a:p>
          <a:p>
            <a:r>
              <a:rPr lang="en-US" sz="2400" dirty="0"/>
              <a:t>● Various ways to structure ones</a:t>
            </a:r>
          </a:p>
          <a:p>
            <a:pPr lvl="1"/>
            <a:r>
              <a:rPr lang="en-US" sz="2400" dirty="0"/>
              <a:t>● Simple structure – MS-DOS</a:t>
            </a:r>
          </a:p>
          <a:p>
            <a:pPr lvl="1"/>
            <a:r>
              <a:rPr lang="en-US" sz="2400" dirty="0"/>
              <a:t>● More complex -- UNIX</a:t>
            </a:r>
          </a:p>
          <a:p>
            <a:pPr lvl="1"/>
            <a:r>
              <a:rPr lang="en-US" sz="2400" dirty="0"/>
              <a:t>● Layered – an </a:t>
            </a:r>
            <a:r>
              <a:rPr lang="en-US" sz="2400" dirty="0" smtClean="0"/>
              <a:t>abstraction</a:t>
            </a:r>
            <a:endParaRPr lang="en-US" sz="2400" dirty="0"/>
          </a:p>
          <a:p>
            <a:pPr lvl="1"/>
            <a:r>
              <a:rPr lang="en-US" sz="2400" dirty="0"/>
              <a:t>● Microkernel -</a:t>
            </a:r>
            <a:r>
              <a:rPr lang="en-US" sz="2400" dirty="0" smtClean="0"/>
              <a:t>Mach</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Operating System Structure (CO1)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Tree>
    <p:extLst>
      <p:ext uri="{BB962C8B-B14F-4D97-AF65-F5344CB8AC3E}">
        <p14:creationId xmlns:p14="http://schemas.microsoft.com/office/powerpoint/2010/main" xmlns="" val="2791354805"/>
      </p:ext>
    </p:extLst>
  </p:cSld>
  <p:clrMapOvr>
    <a:masterClrMapping/>
  </p:clrMapOvr>
  <p:transition>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612617" y="914405"/>
            <a:ext cx="11027093" cy="4525963"/>
          </a:xfrm>
        </p:spPr>
        <p:txBody>
          <a:bodyPr>
            <a:normAutofit/>
          </a:bodyPr>
          <a:lstStyle/>
          <a:p>
            <a:pPr>
              <a:buFont typeface="Arial" pitchFamily="34" charset="0"/>
              <a:buNone/>
            </a:pPr>
            <a:r>
              <a:rPr lang="en-US" sz="2200" dirty="0" smtClean="0"/>
              <a:t>	</a:t>
            </a:r>
            <a:r>
              <a:rPr lang="en-US" sz="2200" b="1" dirty="0" smtClean="0"/>
              <a:t>On successful completion of B. Tech. (I.T.) Program, the Information Technology graduates will be able to:</a:t>
            </a:r>
          </a:p>
          <a:p>
            <a:pPr>
              <a:buFont typeface="Arial" pitchFamily="34" charset="0"/>
              <a:buNone/>
            </a:pPr>
            <a:r>
              <a:rPr lang="en-US" sz="2200" dirty="0" smtClean="0"/>
              <a:t> </a:t>
            </a:r>
          </a:p>
          <a:p>
            <a:r>
              <a:rPr lang="en-US" sz="2200" b="1" dirty="0" smtClean="0"/>
              <a:t>PSO1:-</a:t>
            </a:r>
            <a:r>
              <a:rPr lang="en-US" sz="2200" dirty="0" smtClean="0"/>
              <a:t> Work as a software developer, database administrator, tester or networking engineer for providing solutions to the real world and industrial problems.</a:t>
            </a:r>
          </a:p>
          <a:p>
            <a:r>
              <a:rPr lang="en-US" sz="2200" b="1" dirty="0" smtClean="0"/>
              <a:t>PSO2:</a:t>
            </a:r>
            <a:r>
              <a:rPr lang="en-US" sz="2200" dirty="0" smtClean="0"/>
              <a:t>- Apply core subjects of information technology related to data structure and algorithm, software engineering, web technology, operating system, database and networking to solve complex IT problems.</a:t>
            </a:r>
          </a:p>
          <a:p>
            <a:r>
              <a:rPr lang="en-US" sz="2200" b="1" dirty="0" smtClean="0"/>
              <a:t>PSO3:</a:t>
            </a:r>
            <a:r>
              <a:rPr lang="en-US" sz="2200" dirty="0" smtClean="0"/>
              <a:t>-Practice multi-disciplinary and modern computing techniques by lifelong learning to establish innovative career.</a:t>
            </a:r>
          </a:p>
          <a:p>
            <a:r>
              <a:rPr lang="en-US" sz="2200" b="1" dirty="0" smtClean="0"/>
              <a:t>PSO4:-</a:t>
            </a:r>
            <a:r>
              <a:rPr lang="en-US" sz="2200" dirty="0" smtClean="0"/>
              <a:t>Work in a team or individual to manage projects with ethical concern to be a successful employee or employer in IT industry. 	</a:t>
            </a:r>
          </a:p>
          <a:p>
            <a:pPr algn="just"/>
            <a:endParaRPr lang="en-US" sz="2200" dirty="0" smtClean="0"/>
          </a:p>
          <a:p>
            <a:endParaRPr lang="en-IN" sz="2200" dirty="0" smtClean="0"/>
          </a:p>
        </p:txBody>
      </p:sp>
      <p:sp>
        <p:nvSpPr>
          <p:cNvPr id="4" name="Date Placeholder 3"/>
          <p:cNvSpPr>
            <a:spLocks noGrp="1"/>
          </p:cNvSpPr>
          <p:nvPr>
            <p:ph type="dt" sz="quarter" idx="10"/>
          </p:nvPr>
        </p:nvSpPr>
        <p:spPr/>
        <p:txBody>
          <a:bodyPr/>
          <a:lstStyle/>
          <a:p>
            <a:pPr>
              <a:defRPr/>
            </a:pPr>
            <a:fld id="{14779A5F-F432-479B-92A4-DFA2BC642849}" type="datetime1">
              <a:rPr lang="en-US" smtClean="0"/>
              <a:pPr>
                <a:defRPr/>
              </a:pPr>
              <a:t>3/3/2022</a:t>
            </a:fld>
            <a:endParaRPr lang="en-US"/>
          </a:p>
        </p:txBody>
      </p:sp>
      <p:sp>
        <p:nvSpPr>
          <p:cNvPr id="5" name="Footer Placeholder 4"/>
          <p:cNvSpPr>
            <a:spLocks noGrp="1"/>
          </p:cNvSpPr>
          <p:nvPr>
            <p:ph type="ftr" sz="quarter" idx="11"/>
          </p:nvPr>
        </p:nvSpPr>
        <p:spPr/>
        <p:txBody>
          <a:bodyPr/>
          <a:lstStyle/>
          <a:p>
            <a:pPr>
              <a:defRPr/>
            </a:pPr>
            <a:r>
              <a:rPr lang="fi-FI" smtClean="0"/>
              <a:t>Neeti Taneja                        OS              Unit Number:1</a:t>
            </a:r>
            <a:endParaRPr lang="en-US"/>
          </a:p>
        </p:txBody>
      </p:sp>
      <p:sp>
        <p:nvSpPr>
          <p:cNvPr id="6" name="Slide Number Placeholder 5"/>
          <p:cNvSpPr>
            <a:spLocks noGrp="1"/>
          </p:cNvSpPr>
          <p:nvPr>
            <p:ph type="sldNum" sz="quarter" idx="12"/>
          </p:nvPr>
        </p:nvSpPr>
        <p:spPr/>
        <p:txBody>
          <a:bodyPr/>
          <a:lstStyle/>
          <a:p>
            <a:pPr>
              <a:defRPr/>
            </a:pPr>
            <a:fld id="{1F7F429A-23A3-491A-8155-B927C2D2CE13}" type="slidenum">
              <a:rPr lang="en-US"/>
              <a:pPr>
                <a:defRPr/>
              </a:pPr>
              <a:t>8</a:t>
            </a:fld>
            <a:endParaRPr lang="en-US"/>
          </a:p>
        </p:txBody>
      </p:sp>
      <p:sp>
        <p:nvSpPr>
          <p:cNvPr id="7" name="Title 1"/>
          <p:cNvSpPr txBox="1">
            <a:spLocks noGrp="1"/>
          </p:cNvSpPr>
          <p:nvPr>
            <p:ph type="title"/>
          </p:nvPr>
        </p:nvSpPr>
        <p:spPr>
          <a:xfrm>
            <a:off x="1837850" y="0"/>
            <a:ext cx="10414476" cy="685800"/>
          </a:xfrm>
          <a:solidFill>
            <a:srgbClr val="00B0F0"/>
          </a:solidFill>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3700" b="1" dirty="0">
                <a:latin typeface="Times New Roman" panose="02020603050405020304" pitchFamily="18" charset="0"/>
                <a:cs typeface="Times New Roman" panose="02020603050405020304" pitchFamily="18" charset="0"/>
              </a:rPr>
              <a:t>Program Specific Outcomes</a:t>
            </a:r>
          </a:p>
        </p:txBody>
      </p:sp>
      <p:pic>
        <p:nvPicPr>
          <p:cNvPr id="10247" name="Picture 1" descr="C:\Users\USER\Desktop\Logo11.png"/>
          <p:cNvPicPr>
            <a:picLocks noChangeAspect="1" noChangeArrowheads="1"/>
          </p:cNvPicPr>
          <p:nvPr/>
        </p:nvPicPr>
        <p:blipFill>
          <a:blip r:embed="rId2"/>
          <a:srcRect/>
          <a:stretch>
            <a:fillRect/>
          </a:stretch>
        </p:blipFill>
        <p:spPr bwMode="auto">
          <a:xfrm>
            <a:off x="3" y="5"/>
            <a:ext cx="1818705" cy="7270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DEB22C-122C-41D5-83EB-CCC9ADC73B4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r>
              <a:rPr lang="en-US" sz="2400" dirty="0"/>
              <a:t>General-purpose OS is very large program</a:t>
            </a:r>
          </a:p>
          <a:p>
            <a:r>
              <a:rPr lang="en-US" sz="2400" dirty="0"/>
              <a:t>● Various ways to structure ones</a:t>
            </a:r>
          </a:p>
          <a:p>
            <a:pPr lvl="1"/>
            <a:r>
              <a:rPr lang="en-US" sz="2400" dirty="0"/>
              <a:t>● Simple structure – MS-DOS</a:t>
            </a:r>
          </a:p>
          <a:p>
            <a:pPr lvl="1"/>
            <a:r>
              <a:rPr lang="en-US" sz="2400" dirty="0"/>
              <a:t>● More complex -- UNIX</a:t>
            </a:r>
          </a:p>
          <a:p>
            <a:pPr lvl="1"/>
            <a:r>
              <a:rPr lang="en-US" sz="2400" dirty="0"/>
              <a:t>● Layered – an </a:t>
            </a:r>
            <a:r>
              <a:rPr lang="en-US" sz="2400" dirty="0" smtClean="0"/>
              <a:t>abstraction</a:t>
            </a:r>
            <a:endParaRPr lang="en-US" sz="2400" dirty="0"/>
          </a:p>
          <a:p>
            <a:pPr lvl="1"/>
            <a:r>
              <a:rPr lang="en-US" sz="2400" dirty="0"/>
              <a:t>● Microkernel -Mach</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Operating System Structure (CO1)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Tree>
    <p:extLst>
      <p:ext uri="{BB962C8B-B14F-4D97-AF65-F5344CB8AC3E}">
        <p14:creationId xmlns:p14="http://schemas.microsoft.com/office/powerpoint/2010/main" xmlns="" val="1948957250"/>
      </p:ext>
    </p:extLst>
  </p:cSld>
  <p:clrMapOvr>
    <a:masterClrMapping/>
  </p:clrMapOvr>
  <p:transition>
    <p:dissolv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1C036AE-C720-4E62-94FF-35A8FFA9755C}"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r>
              <a:rPr lang="en-US" sz="2200" dirty="0"/>
              <a:t>MS-DOS – written to provide </a:t>
            </a:r>
            <a:r>
              <a:rPr lang="en-US" sz="2200" dirty="0" smtClean="0"/>
              <a:t>the most </a:t>
            </a:r>
            <a:r>
              <a:rPr lang="en-US" sz="2200" dirty="0"/>
              <a:t>functionality in the </a:t>
            </a:r>
            <a:r>
              <a:rPr lang="en-US" sz="2200" dirty="0" smtClean="0"/>
              <a:t>least space</a:t>
            </a:r>
            <a:endParaRPr lang="en-US" sz="2200" dirty="0"/>
          </a:p>
          <a:p>
            <a:r>
              <a:rPr lang="en-US" sz="2200" dirty="0"/>
              <a:t>● Not divided into modules</a:t>
            </a:r>
          </a:p>
          <a:p>
            <a:r>
              <a:rPr lang="en-US" sz="2200" dirty="0"/>
              <a:t>● Although MS-DOS has </a:t>
            </a:r>
            <a:r>
              <a:rPr lang="en-US" sz="2200" dirty="0" smtClean="0"/>
              <a:t>some structure</a:t>
            </a:r>
            <a:r>
              <a:rPr lang="en-US" sz="2200" dirty="0"/>
              <a:t>, its interfaces and</a:t>
            </a:r>
          </a:p>
          <a:p>
            <a:r>
              <a:rPr lang="en-US" sz="2200" dirty="0"/>
              <a:t>levels of functionality are </a:t>
            </a:r>
            <a:r>
              <a:rPr lang="en-US" sz="2200" dirty="0" smtClean="0"/>
              <a:t>not well </a:t>
            </a:r>
            <a:r>
              <a:rPr lang="en-US" sz="2200" dirty="0"/>
              <a:t>separated</a:t>
            </a:r>
            <a:endParaRPr kumimoji="0" lang="en-US" sz="2200" b="0" i="0" u="none" strike="noStrike" kern="1200" cap="none" spc="0" normalizeH="0" baseline="0" noProof="0" dirty="0" smtClean="0">
              <a:ln>
                <a:noFill/>
              </a:ln>
              <a:solidFill>
                <a:schemeClr val="tx1"/>
              </a:solidFill>
              <a:effectLst/>
              <a:uLnTx/>
              <a:uFillTx/>
            </a:endParaRP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Simple Structure (CO1)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Tree>
    <p:extLst>
      <p:ext uri="{BB962C8B-B14F-4D97-AF65-F5344CB8AC3E}">
        <p14:creationId xmlns:p14="http://schemas.microsoft.com/office/powerpoint/2010/main" xmlns="" val="196658597"/>
      </p:ext>
    </p:extLst>
  </p:cSld>
  <p:clrMapOvr>
    <a:masterClrMapping/>
  </p:clrMapOvr>
  <p:transition>
    <p:dissolv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B49D39-3C1D-454E-8F90-5B50AE479539}"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2" name="Rectangle 3"/>
          <p:cNvSpPr txBox="1">
            <a:spLocks noChangeArrowheads="1"/>
          </p:cNvSpPr>
          <p:nvPr/>
        </p:nvSpPr>
        <p:spPr>
          <a:xfrm>
            <a:off x="1403912" y="1484785"/>
            <a:ext cx="9418975" cy="3361159"/>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operating system is divided into a number of layers (levels), each built on top of lower layers.  The bottom layer (layer 0), is the hardware; the highest (layer N) is the user interface.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With modularity, layers are selected such that each uses functions (operations) and services of only lower-level layers.</a:t>
            </a:r>
          </a:p>
        </p:txBody>
      </p:sp>
      <p:sp>
        <p:nvSpPr>
          <p:cNvPr id="20" name="Title 1"/>
          <p:cNvSpPr txBox="1">
            <a:spLocks/>
          </p:cNvSpPr>
          <p:nvPr/>
        </p:nvSpPr>
        <p:spPr>
          <a:xfrm>
            <a:off x="1837849" y="1"/>
            <a:ext cx="10414476" cy="90871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Operating System Structure – Layered </a:t>
            </a:r>
            <a:r>
              <a:rPr lang="en-US" sz="3000" dirty="0" smtClean="0"/>
              <a:t>Approach(CO1)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Tree>
    <p:extLst>
      <p:ext uri="{BB962C8B-B14F-4D97-AF65-F5344CB8AC3E}">
        <p14:creationId xmlns:p14="http://schemas.microsoft.com/office/powerpoint/2010/main" xmlns="" val="612709038"/>
      </p:ext>
    </p:extLst>
  </p:cSld>
  <p:clrMapOvr>
    <a:masterClrMapping/>
  </p:clrMapOvr>
  <p:transition>
    <p:dissolv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3D95758-0554-41C7-9EA0-B304626EC834}"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An Operating System Layer</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11" name="Picture 5" descr="J:\aos-dir\mt-dir\aw-figures\ch3\fig03.08.eps"/>
          <p:cNvPicPr>
            <a:picLocks noChangeAspect="1" noChangeArrowheads="1"/>
          </p:cNvPicPr>
          <p:nvPr/>
        </p:nvPicPr>
        <p:blipFill>
          <a:blip r:embed="rId3" cstate="print"/>
          <a:srcRect/>
          <a:stretch>
            <a:fillRect/>
          </a:stretch>
        </p:blipFill>
        <p:spPr bwMode="auto">
          <a:xfrm>
            <a:off x="2217568" y="1700808"/>
            <a:ext cx="8057481" cy="3391985"/>
          </a:xfrm>
          <a:prstGeom prst="rect">
            <a:avLst/>
          </a:prstGeom>
          <a:noFill/>
          <a:ln w="9525">
            <a:noFill/>
            <a:miter lim="800000"/>
            <a:headEnd/>
            <a:tailEnd/>
          </a:ln>
        </p:spPr>
      </p:pic>
    </p:spTree>
    <p:extLst>
      <p:ext uri="{BB962C8B-B14F-4D97-AF65-F5344CB8AC3E}">
        <p14:creationId xmlns:p14="http://schemas.microsoft.com/office/powerpoint/2010/main" xmlns="" val="2547048870"/>
      </p:ext>
    </p:extLst>
  </p:cSld>
  <p:clrMapOvr>
    <a:masterClrMapping/>
  </p:clrMapOvr>
  <p:transition>
    <p:dissolv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04E137-C0C9-4746-B7F1-44243CA7C0E8}"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Layered Structure of the OS(CO1)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3"/>
          <p:cNvSpPr txBox="1">
            <a:spLocks noChangeArrowheads="1"/>
          </p:cNvSpPr>
          <p:nvPr/>
        </p:nvSpPr>
        <p:spPr>
          <a:xfrm>
            <a:off x="1403912" y="1268761"/>
            <a:ext cx="9418975" cy="790575"/>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 layered design was first used in THE operating system.  </a:t>
            </a:r>
            <a:br>
              <a:rPr kumimoji="0" lang="en-US" sz="3200" b="0" i="0" u="none" strike="noStrike" kern="1200" cap="none" spc="0" normalizeH="0" baseline="0" noProof="0" dirty="0" smtClean="0">
                <a:ln>
                  <a:noFill/>
                </a:ln>
                <a:solidFill>
                  <a:schemeClr val="tx1"/>
                </a:solidFill>
                <a:effectLst/>
                <a:uLnTx/>
                <a:uFillTx/>
                <a:latin typeface="+mn-lt"/>
                <a:ea typeface="+mn-ea"/>
                <a:cs typeface="+mn-cs"/>
              </a:rPr>
            </a:br>
            <a:r>
              <a:rPr kumimoji="0" lang="en-US" sz="3200" b="0" i="0" u="none" strike="noStrike" kern="1200" cap="none" spc="0" normalizeH="0" baseline="0" noProof="0" dirty="0" smtClean="0">
                <a:ln>
                  <a:noFill/>
                </a:ln>
                <a:solidFill>
                  <a:schemeClr val="tx1"/>
                </a:solidFill>
                <a:effectLst/>
                <a:uLnTx/>
                <a:uFillTx/>
                <a:latin typeface="+mn-lt"/>
                <a:ea typeface="+mn-ea"/>
                <a:cs typeface="+mn-cs"/>
              </a:rPr>
              <a:t>Its six layers are as follows:</a:t>
            </a:r>
          </a:p>
        </p:txBody>
      </p:sp>
      <p:graphicFrame>
        <p:nvGraphicFramePr>
          <p:cNvPr id="1026" name="Object 4"/>
          <p:cNvGraphicFramePr>
            <a:graphicFrameLocks noChangeAspect="1"/>
          </p:cNvGraphicFramePr>
          <p:nvPr>
            <p:extLst>
              <p:ext uri="{D42A27DB-BD31-4B8C-83A1-F6EECF244321}">
                <p14:modId xmlns:p14="http://schemas.microsoft.com/office/powerpoint/2010/main" xmlns="" val="1455510263"/>
              </p:ext>
            </p:extLst>
          </p:nvPr>
        </p:nvGraphicFramePr>
        <p:xfrm>
          <a:off x="1768444" y="2214554"/>
          <a:ext cx="9121175" cy="3889375"/>
        </p:xfrm>
        <a:graphic>
          <a:graphicData uri="http://schemas.openxmlformats.org/presentationml/2006/ole">
            <p:oleObj spid="_x0000_s40962" name="Document" r:id="rId4" imgW="6811645" imgH="6742401" progId="Word.Document.8">
              <p:embed/>
            </p:oleObj>
          </a:graphicData>
        </a:graphic>
      </p:graphicFrame>
    </p:spTree>
    <p:extLst>
      <p:ext uri="{BB962C8B-B14F-4D97-AF65-F5344CB8AC3E}">
        <p14:creationId xmlns:p14="http://schemas.microsoft.com/office/powerpoint/2010/main" xmlns="" val="531633345"/>
      </p:ext>
    </p:extLst>
  </p:cSld>
  <p:clrMapOvr>
    <a:masterClrMapping/>
  </p:clrMapOvr>
  <p:transition>
    <p:dissolv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514E61-5EAB-4703-ACFA-EAEBA70117EF}"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41986" name="AutoShape 2" descr="KERNEL के लिए इमेज परिणाम"/>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88" name="AutoShape 4"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90" name="AutoShape 6"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1992" name="Picture 8" descr="Kernel (operating system) - Wikipedia"/>
          <p:cNvPicPr>
            <a:picLocks noChangeAspect="1" noChangeArrowheads="1"/>
          </p:cNvPicPr>
          <p:nvPr/>
        </p:nvPicPr>
        <p:blipFill>
          <a:blip r:embed="rId3" cstate="print"/>
          <a:srcRect/>
          <a:stretch>
            <a:fillRect/>
          </a:stretch>
        </p:blipFill>
        <p:spPr bwMode="auto">
          <a:xfrm>
            <a:off x="1398363" y="1340768"/>
            <a:ext cx="10034515" cy="4017058"/>
          </a:xfrm>
          <a:prstGeom prst="rect">
            <a:avLst/>
          </a:prstGeom>
          <a:noFill/>
        </p:spPr>
      </p:pic>
    </p:spTree>
  </p:cSld>
  <p:clrMapOvr>
    <a:masterClrMapping/>
  </p:clrMapOvr>
  <p:transition>
    <p:dissolv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B514E61-5EAB-4703-ACFA-EAEBA70117EF}"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41986" name="AutoShape 2" descr="KERNEL के लिए इमेज परिणाम"/>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88" name="AutoShape 4"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41990" name="AutoShape 6" descr="Kernel (operating system) - Wikipedia"/>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1" name="Rectangle 10"/>
          <p:cNvSpPr/>
          <p:nvPr/>
        </p:nvSpPr>
        <p:spPr>
          <a:xfrm>
            <a:off x="1768444" y="1071547"/>
            <a:ext cx="9929881" cy="3046988"/>
          </a:xfrm>
          <a:prstGeom prst="rect">
            <a:avLst/>
          </a:prstGeom>
        </p:spPr>
        <p:txBody>
          <a:bodyPr wrap="square">
            <a:spAutoFit/>
          </a:bodyPr>
          <a:lstStyle/>
          <a:p>
            <a:pPr>
              <a:buFont typeface="Wingdings" panose="05000000000000000000" pitchFamily="2" charset="2"/>
              <a:buChar char="Ø"/>
            </a:pPr>
            <a:r>
              <a:rPr lang="en-US" sz="2400" dirty="0" smtClean="0">
                <a:latin typeface="Times New Roman" pitchFamily="18" charset="0"/>
                <a:cs typeface="Times New Roman" pitchFamily="18" charset="0"/>
              </a:rPr>
              <a:t>The kernel layer consists of OS programs which reside in memory at all times. </a:t>
            </a:r>
          </a:p>
          <a:p>
            <a:pPr>
              <a:buFont typeface="Wingdings" panose="05000000000000000000" pitchFamily="2" charset="2"/>
              <a:buChar char="Ø"/>
            </a:pPr>
            <a:r>
              <a:rPr lang="en-US" sz="2400" dirty="0" smtClean="0">
                <a:latin typeface="Times New Roman" pitchFamily="18" charset="0"/>
                <a:cs typeface="Times New Roman" pitchFamily="18" charset="0"/>
              </a:rPr>
              <a:t>Non-kernel programs normally reside on disk and are loaded in memory when needed. </a:t>
            </a:r>
          </a:p>
          <a:p>
            <a:pPr>
              <a:buFont typeface="Wingdings" panose="05000000000000000000" pitchFamily="2" charset="2"/>
              <a:buChar char="Ø"/>
            </a:pPr>
            <a:r>
              <a:rPr lang="en-US" sz="2400" dirty="0" smtClean="0">
                <a:latin typeface="Times New Roman" pitchFamily="18" charset="0"/>
                <a:cs typeface="Times New Roman" pitchFamily="18" charset="0"/>
              </a:rPr>
              <a:t>Non-kernel programs use facilities provided by kernel programs. </a:t>
            </a:r>
          </a:p>
          <a:p>
            <a:pPr>
              <a:buFont typeface="Wingdings" panose="05000000000000000000" pitchFamily="2" charset="2"/>
              <a:buChar char="Ø"/>
            </a:pPr>
            <a:r>
              <a:rPr lang="en-US" sz="2400" dirty="0" smtClean="0">
                <a:latin typeface="Times New Roman" pitchFamily="18" charset="0"/>
                <a:cs typeface="Times New Roman" pitchFamily="18" charset="0"/>
              </a:rPr>
              <a:t>Programs in the user interface layer similarly use facilities provided by non-kernel programs. </a:t>
            </a:r>
          </a:p>
          <a:p>
            <a:pPr>
              <a:buFont typeface="Wingdings" panose="05000000000000000000" pitchFamily="2" charset="2"/>
              <a:buChar char="Ø"/>
            </a:pPr>
            <a:r>
              <a:rPr lang="en-US" sz="2400" dirty="0" smtClean="0">
                <a:latin typeface="Times New Roman" pitchFamily="18" charset="0"/>
                <a:cs typeface="Times New Roman" pitchFamily="18" charset="0"/>
              </a:rPr>
              <a:t>Only the kernel programs interact with computer system hardware.</a:t>
            </a:r>
            <a:endParaRPr lang="en-US" sz="2400" dirty="0">
              <a:latin typeface="Times New Roman" pitchFamily="18" charset="0"/>
              <a:cs typeface="Times New Roman" pitchFamily="18" charset="0"/>
            </a:endParaRPr>
          </a:p>
        </p:txBody>
      </p:sp>
    </p:spTree>
  </p:cSld>
  <p:clrMapOvr>
    <a:masterClrMapping/>
  </p:clrMapOvr>
  <p:transition>
    <p:dissolv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Monolithic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 name="Rectangle 17"/>
          <p:cNvSpPr/>
          <p:nvPr/>
        </p:nvSpPr>
        <p:spPr>
          <a:xfrm>
            <a:off x="1054064" y="1000108"/>
            <a:ext cx="10358509" cy="5262979"/>
          </a:xfrm>
          <a:prstGeom prst="rect">
            <a:avLst/>
          </a:prstGeom>
        </p:spPr>
        <p:txBody>
          <a:bodyPr wrap="square">
            <a:spAutoFit/>
          </a:bodyPr>
          <a:lstStyle/>
          <a:p>
            <a:pPr algn="just">
              <a:buFont typeface="Wingdings" panose="05000000000000000000" pitchFamily="2" charset="2"/>
              <a:buChar char="Ø"/>
            </a:pPr>
            <a:r>
              <a:rPr lang="en-US" sz="2400" dirty="0" smtClean="0">
                <a:latin typeface="Times New Roman" pitchFamily="18" charset="0"/>
                <a:cs typeface="Times New Roman" pitchFamily="18" charset="0"/>
              </a:rPr>
              <a:t>A monolithic kernel is a large single piece of code, composed of several logically different program pieces. </a:t>
            </a:r>
          </a:p>
          <a:p>
            <a:pPr algn="just">
              <a:buFont typeface="Wingdings" panose="05000000000000000000" pitchFamily="2" charset="2"/>
              <a:buChar char="Ø"/>
            </a:pPr>
            <a:r>
              <a:rPr lang="en-US" sz="2400" dirty="0" smtClean="0">
                <a:latin typeface="Times New Roman" pitchFamily="18" charset="0"/>
                <a:cs typeface="Times New Roman" pitchFamily="18" charset="0"/>
              </a:rPr>
              <a:t>It is one single large program where all the functional components of the operating system have access to all the data and routines. (All those components reside in the kernel space.) Such a program, with the passage of time, grows more and more complex, and becomes difficult to maintain.</a:t>
            </a:r>
          </a:p>
          <a:p>
            <a:pPr algn="just">
              <a:buFont typeface="Wingdings" panose="05000000000000000000" pitchFamily="2" charset="2"/>
              <a:buChar char="Ø"/>
            </a:pPr>
            <a:r>
              <a:rPr lang="en-US" sz="2400" dirty="0" smtClean="0">
                <a:latin typeface="Times New Roman" pitchFamily="18" charset="0"/>
                <a:cs typeface="Times New Roman" pitchFamily="18" charset="0"/>
              </a:rPr>
              <a:t>To avoid these problems, modern monolithic kernels are structured in strictly functional units. One unit cannot directly access data and routines belonging to other units. The units follow strict communication protocols to avail services from one another. </a:t>
            </a:r>
          </a:p>
          <a:p>
            <a:pPr algn="just">
              <a:buFont typeface="Wingdings" panose="05000000000000000000" pitchFamily="2" charset="2"/>
              <a:buChar char="Ø"/>
            </a:pPr>
            <a:r>
              <a:rPr lang="en-US" sz="2400" dirty="0" smtClean="0">
                <a:latin typeface="Times New Roman" pitchFamily="18" charset="0"/>
                <a:cs typeface="Times New Roman" pitchFamily="18" charset="0"/>
              </a:rPr>
              <a:t>This is though purely a programming paradigm, and whatever be the internal structure, every part of the operating system runs in the kernel mode on behalf of the running process. </a:t>
            </a:r>
          </a:p>
          <a:p>
            <a:pPr algn="just">
              <a:buFont typeface="Wingdings" panose="05000000000000000000" pitchFamily="2" charset="2"/>
              <a:buChar char="Ø"/>
            </a:pPr>
            <a:endParaRPr lang="en-US" sz="2400" dirty="0">
              <a:latin typeface="Times New Roman" pitchFamily="18" charset="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Monolithic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44034" name="Picture 2" descr="https://media.geeksforgeeks.org/wp-content/uploads/monolithic_kernel.jpeg"/>
          <p:cNvPicPr>
            <a:picLocks noChangeAspect="1" noChangeArrowheads="1"/>
          </p:cNvPicPr>
          <p:nvPr/>
        </p:nvPicPr>
        <p:blipFill>
          <a:blip r:embed="rId3" cstate="print"/>
          <a:srcRect/>
          <a:stretch>
            <a:fillRect/>
          </a:stretch>
        </p:blipFill>
        <p:spPr bwMode="auto">
          <a:xfrm>
            <a:off x="3906991" y="1700809"/>
            <a:ext cx="4977507" cy="4438651"/>
          </a:xfrm>
          <a:prstGeom prst="rect">
            <a:avLst/>
          </a:prstGeom>
          <a:noFill/>
        </p:spPr>
      </p:pic>
    </p:spTree>
  </p:cSld>
  <p:clrMapOvr>
    <a:masterClrMapping/>
  </p:clrMapOvr>
  <p:transition>
    <p:wipe dir="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ACEDDC-D075-48DA-8C62-07CF3DC4160D}"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Monolithic kernel Architecture(CO1)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8370" name="AutoShape 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2" name="AutoShape 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4" name="AutoShape 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6" name="AutoShape 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78" name="AutoShape 10"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0" name="AutoShape 12"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2" name="AutoShape 14"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4" name="AutoShape 16"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58386" name="AutoShape 18" descr="What is a monolithic operating system - IT Release"/>
          <p:cNvSpPr>
            <a:spLocks noChangeAspect="1" noChangeArrowheads="1"/>
          </p:cNvSpPr>
          <p:nvPr/>
        </p:nvSpPr>
        <p:spPr bwMode="auto">
          <a:xfrm>
            <a:off x="208460" y="-144463"/>
            <a:ext cx="408411"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8" name="Oval 17"/>
          <p:cNvSpPr/>
          <p:nvPr/>
        </p:nvSpPr>
        <p:spPr>
          <a:xfrm>
            <a:off x="4768840" y="2214554"/>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911848" y="2214554"/>
            <a:ext cx="6096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p:nvPr/>
        </p:nvCxnSpPr>
        <p:spPr>
          <a:xfrm rot="5400000">
            <a:off x="4788686" y="2909088"/>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483088" y="3214686"/>
            <a:ext cx="2714644" cy="2595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a:p>
            <a:pPr algn="ctr"/>
            <a:endParaRPr lang="en-US" dirty="0" smtClean="0">
              <a:solidFill>
                <a:schemeClr val="tx1"/>
              </a:solidFill>
            </a:endParaRPr>
          </a:p>
          <a:p>
            <a:pPr algn="ctr"/>
            <a:r>
              <a:rPr lang="en-US" dirty="0" smtClean="0">
                <a:solidFill>
                  <a:schemeClr val="tx1"/>
                </a:solidFill>
                <a:latin typeface="+mj-lt"/>
                <a:cs typeface="Times New Roman" pitchFamily="18" charset="0"/>
              </a:rPr>
              <a:t>Hardware</a:t>
            </a:r>
            <a:endParaRPr lang="en-US" dirty="0">
              <a:solidFill>
                <a:schemeClr val="tx1"/>
              </a:solidFill>
              <a:latin typeface="+mj-lt"/>
              <a:cs typeface="Times New Roman" pitchFamily="18" charset="0"/>
            </a:endParaRPr>
          </a:p>
        </p:txBody>
      </p:sp>
      <p:cxnSp>
        <p:nvCxnSpPr>
          <p:cNvPr id="23" name="Straight Connector 22"/>
          <p:cNvCxnSpPr/>
          <p:nvPr/>
        </p:nvCxnSpPr>
        <p:spPr>
          <a:xfrm>
            <a:off x="4483088" y="4429132"/>
            <a:ext cx="2671762" cy="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5931694" y="2909088"/>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4768840" y="3428998"/>
            <a:ext cx="2214577" cy="400110"/>
          </a:xfrm>
          <a:prstGeom prst="rect">
            <a:avLst/>
          </a:prstGeom>
        </p:spPr>
        <p:txBody>
          <a:bodyPr wrap="square">
            <a:spAutoFit/>
          </a:bodyPr>
          <a:lstStyle/>
          <a:p>
            <a:pPr>
              <a:buNone/>
            </a:pPr>
            <a:r>
              <a:rPr lang="en-US" dirty="0" smtClean="0">
                <a:cs typeface="Times New Roman" pitchFamily="18" charset="0"/>
              </a:rPr>
              <a:t>Monolithic Kernel</a:t>
            </a:r>
            <a:endParaRPr lang="en-US" dirty="0">
              <a:cs typeface="Times New Roman" pitchFamily="18" charset="0"/>
            </a:endParaRPr>
          </a:p>
        </p:txBody>
      </p:sp>
      <p:sp>
        <p:nvSpPr>
          <p:cNvPr id="35" name="Rectangle 34"/>
          <p:cNvSpPr/>
          <p:nvPr/>
        </p:nvSpPr>
        <p:spPr>
          <a:xfrm>
            <a:off x="4840278" y="1643050"/>
            <a:ext cx="2018777" cy="461665"/>
          </a:xfrm>
          <a:prstGeom prst="rect">
            <a:avLst/>
          </a:prstGeom>
        </p:spPr>
        <p:txBody>
          <a:bodyPr wrap="square">
            <a:spAutoFit/>
          </a:bodyPr>
          <a:lstStyle/>
          <a:p>
            <a:pPr>
              <a:buNone/>
            </a:pPr>
            <a:r>
              <a:rPr lang="en-US" sz="2400" dirty="0" smtClean="0">
                <a:cs typeface="Times New Roman" pitchFamily="18" charset="0"/>
              </a:rPr>
              <a:t>Applications</a:t>
            </a:r>
            <a:endParaRPr lang="en-US" sz="2400" dirty="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CFC554-4946-4317-9333-8A4955A398A8}" type="datetime1">
              <a:rPr lang="en-US" smtClean="0"/>
              <a:pPr>
                <a:defRPr/>
              </a:pPr>
              <a:t>3/3/2022</a:t>
            </a:fld>
            <a:endParaRPr lang="en-US"/>
          </a:p>
        </p:txBody>
      </p:sp>
      <p:sp>
        <p:nvSpPr>
          <p:cNvPr id="5" name="Footer Placeholder 4"/>
          <p:cNvSpPr>
            <a:spLocks noGrp="1"/>
          </p:cNvSpPr>
          <p:nvPr>
            <p:ph type="ftr" sz="quarter" idx="11"/>
          </p:nvPr>
        </p:nvSpPr>
        <p:spPr>
          <a:xfrm>
            <a:off x="3369389" y="6356351"/>
            <a:ext cx="6738779" cy="365125"/>
          </a:xfrm>
        </p:spPr>
        <p:txBody>
          <a:bodyPr/>
          <a:lstStyle/>
          <a:p>
            <a:pPr>
              <a:defRPr/>
            </a:pPr>
            <a:r>
              <a:rPr lang="fi-FI" smtClean="0"/>
              <a:t>Neeti Taneja                        OS              Unit Number:1</a:t>
            </a:r>
            <a:endParaRPr lang="en-US" dirty="0"/>
          </a:p>
        </p:txBody>
      </p:sp>
      <p:sp>
        <p:nvSpPr>
          <p:cNvPr id="7" name="Title 1"/>
          <p:cNvSpPr txBox="1">
            <a:spLocks/>
          </p:cNvSpPr>
          <p:nvPr/>
        </p:nvSpPr>
        <p:spPr>
          <a:xfrm>
            <a:off x="1837849" y="0"/>
            <a:ext cx="10414476" cy="685800"/>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b="1" dirty="0"/>
              <a:t>COs and PSOs Mapping</a:t>
            </a:r>
          </a:p>
        </p:txBody>
      </p:sp>
      <p:graphicFrame>
        <p:nvGraphicFramePr>
          <p:cNvPr id="11" name="Content Placeholder 10"/>
          <p:cNvGraphicFramePr>
            <a:graphicFrameLocks noGrp="1"/>
          </p:cNvGraphicFramePr>
          <p:nvPr>
            <p:ph idx="1"/>
          </p:nvPr>
        </p:nvGraphicFramePr>
        <p:xfrm>
          <a:off x="1196940" y="1071546"/>
          <a:ext cx="9897551" cy="3151251"/>
        </p:xfrm>
        <a:graphic>
          <a:graphicData uri="http://schemas.openxmlformats.org/drawingml/2006/table">
            <a:tbl>
              <a:tblPr/>
              <a:tblGrid>
                <a:gridCol w="1623944"/>
                <a:gridCol w="1966821"/>
                <a:gridCol w="2104513"/>
                <a:gridCol w="1914174"/>
                <a:gridCol w="2288099"/>
              </a:tblGrid>
              <a:tr h="486955">
                <a:tc rowSpan="2">
                  <a:txBody>
                    <a:bodyPr/>
                    <a:lstStyle/>
                    <a:p>
                      <a:pPr algn="ctr">
                        <a:lnSpc>
                          <a:spcPct val="115000"/>
                        </a:lnSpc>
                        <a:spcAft>
                          <a:spcPts val="0"/>
                        </a:spcAft>
                      </a:pPr>
                      <a:r>
                        <a:rPr lang="en-US" sz="1800" b="1" dirty="0">
                          <a:latin typeface="+mn-lt"/>
                          <a:ea typeface="Times New Roman"/>
                          <a:cs typeface="Times New Roman"/>
                        </a:rPr>
                        <a:t>Course Outcomes</a:t>
                      </a:r>
                      <a:endParaRPr lang="en-IN" sz="1800" b="1" dirty="0">
                        <a:latin typeface="+mn-lt"/>
                        <a:ea typeface="Times New Roman"/>
                        <a:cs typeface="Times New Roman"/>
                      </a:endParaRPr>
                    </a:p>
                  </a:txBody>
                  <a:tcPr marL="91892" marR="9189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algn="ctr">
                        <a:lnSpc>
                          <a:spcPct val="115000"/>
                        </a:lnSpc>
                        <a:spcBef>
                          <a:spcPts val="500"/>
                        </a:spcBef>
                        <a:spcAft>
                          <a:spcPts val="500"/>
                        </a:spcAft>
                      </a:pPr>
                      <a:r>
                        <a:rPr lang="en-US" sz="1800" b="1" dirty="0">
                          <a:latin typeface="+mn-lt"/>
                          <a:ea typeface="Times New Roman"/>
                          <a:cs typeface="Times New Roman"/>
                        </a:rPr>
                        <a:t>Program Specific Outcomes</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4056">
                <a:tc vMerge="1">
                  <a:txBody>
                    <a:bodyPr/>
                    <a:lstStyle/>
                    <a:p>
                      <a:endParaRPr lang="en-IN"/>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PSO1</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PSO3</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PSO4</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lnSpc>
                          <a:spcPct val="115000"/>
                        </a:lnSpc>
                        <a:spcAft>
                          <a:spcPts val="0"/>
                        </a:spcAft>
                      </a:pPr>
                      <a:r>
                        <a:rPr lang="en-IN" sz="1400" b="1" kern="1200" dirty="0" smtClean="0">
                          <a:solidFill>
                            <a:schemeClr val="tx1"/>
                          </a:solidFill>
                          <a:latin typeface="+mn-lt"/>
                          <a:ea typeface="+mn-ea"/>
                          <a:cs typeface="+mn-cs"/>
                        </a:rPr>
                        <a:t>ACSE0403A </a:t>
                      </a:r>
                      <a:r>
                        <a:rPr lang="en-US" sz="1800" b="1" dirty="0" smtClean="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1</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1" dirty="0">
                          <a:latin typeface="+mn-lt"/>
                          <a:ea typeface="Times New Roman"/>
                          <a:cs typeface="Times New Roman"/>
                        </a:rPr>
                        <a:t>2</a:t>
                      </a:r>
                      <a:endParaRPr lang="en-IN" sz="1800" b="1"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lnSpc>
                          <a:spcPct val="115000"/>
                        </a:lnSpc>
                        <a:spcAft>
                          <a:spcPts val="0"/>
                        </a:spcAft>
                      </a:pPr>
                      <a:r>
                        <a:rPr lang="en-IN" sz="1400" kern="1200" dirty="0" smtClean="0">
                          <a:solidFill>
                            <a:schemeClr val="tx1"/>
                          </a:solidFill>
                          <a:latin typeface="+mn-lt"/>
                          <a:ea typeface="+mn-ea"/>
                          <a:cs typeface="+mn-cs"/>
                        </a:rPr>
                        <a:t>ACSE0403A</a:t>
                      </a:r>
                      <a:r>
                        <a:rPr lang="en-IN" sz="1800" kern="1200" dirty="0" smtClean="0">
                          <a:solidFill>
                            <a:schemeClr val="tx1"/>
                          </a:solidFill>
                          <a:latin typeface="+mn-lt"/>
                          <a:ea typeface="+mn-ea"/>
                          <a:cs typeface="+mn-cs"/>
                        </a:rPr>
                        <a:t> </a:t>
                      </a:r>
                      <a:r>
                        <a:rPr lang="en-US" sz="1800" b="0" dirty="0" smtClean="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lnSpc>
                          <a:spcPct val="115000"/>
                        </a:lnSpc>
                        <a:spcAft>
                          <a:spcPts val="0"/>
                        </a:spcAft>
                      </a:pPr>
                      <a:r>
                        <a:rPr lang="en-IN" sz="1400" b="0" kern="1200" dirty="0" smtClean="0">
                          <a:solidFill>
                            <a:schemeClr val="tx1"/>
                          </a:solidFill>
                          <a:latin typeface="+mn-lt"/>
                          <a:ea typeface="+mn-ea"/>
                          <a:cs typeface="+mn-cs"/>
                        </a:rPr>
                        <a:t>ACSE0403A</a:t>
                      </a:r>
                      <a:r>
                        <a:rPr lang="en-IN" sz="1800" b="0" kern="1200" dirty="0" smtClean="0">
                          <a:solidFill>
                            <a:schemeClr val="tx1"/>
                          </a:solidFill>
                          <a:latin typeface="+mn-lt"/>
                          <a:ea typeface="+mn-ea"/>
                          <a:cs typeface="+mn-cs"/>
                        </a:rPr>
                        <a:t> </a:t>
                      </a:r>
                      <a:r>
                        <a:rPr lang="en-US" sz="1800" b="0" dirty="0" smtClean="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3</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b="0" dirty="0">
                          <a:latin typeface="+mn-lt"/>
                          <a:ea typeface="Times New Roman"/>
                          <a:cs typeface="Times New Roman"/>
                        </a:rPr>
                        <a:t>2</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lnSpc>
                          <a:spcPct val="115000"/>
                        </a:lnSpc>
                        <a:spcAft>
                          <a:spcPts val="0"/>
                        </a:spcAft>
                      </a:pPr>
                      <a:r>
                        <a:rPr lang="en-IN" sz="1400" kern="1200" dirty="0" smtClean="0">
                          <a:solidFill>
                            <a:schemeClr val="tx1"/>
                          </a:solidFill>
                          <a:latin typeface="+mn-lt"/>
                          <a:ea typeface="+mn-ea"/>
                          <a:cs typeface="+mn-cs"/>
                        </a:rPr>
                        <a:t>ACSE0403A</a:t>
                      </a:r>
                      <a:r>
                        <a:rPr lang="en-IN" sz="1800" kern="1200" dirty="0" smtClean="0">
                          <a:solidFill>
                            <a:schemeClr val="tx1"/>
                          </a:solidFill>
                          <a:latin typeface="+mn-lt"/>
                          <a:ea typeface="+mn-ea"/>
                          <a:cs typeface="+mn-cs"/>
                        </a:rPr>
                        <a:t> </a:t>
                      </a:r>
                      <a:r>
                        <a:rPr lang="en-US" sz="1800" b="0" dirty="0" smtClean="0">
                          <a:latin typeface="+mn-lt"/>
                          <a:ea typeface="Times New Roman"/>
                          <a:cs typeface="Times New Roman"/>
                        </a:rPr>
                        <a:t>.4</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1</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32048">
                <a:tc>
                  <a:txBody>
                    <a:bodyPr/>
                    <a:lstStyle/>
                    <a:p>
                      <a:pPr algn="ctr">
                        <a:lnSpc>
                          <a:spcPct val="115000"/>
                        </a:lnSpc>
                        <a:spcAft>
                          <a:spcPts val="0"/>
                        </a:spcAft>
                      </a:pPr>
                      <a:r>
                        <a:rPr lang="en-IN" sz="1400" kern="1200" dirty="0" smtClean="0">
                          <a:solidFill>
                            <a:schemeClr val="tx1"/>
                          </a:solidFill>
                          <a:latin typeface="+mn-lt"/>
                          <a:ea typeface="+mn-ea"/>
                          <a:cs typeface="+mn-cs"/>
                        </a:rPr>
                        <a:t>ACSE0403A</a:t>
                      </a:r>
                      <a:r>
                        <a:rPr lang="en-IN" sz="1800" kern="1200" dirty="0" smtClean="0">
                          <a:solidFill>
                            <a:schemeClr val="tx1"/>
                          </a:solidFill>
                          <a:latin typeface="+mn-lt"/>
                          <a:ea typeface="+mn-ea"/>
                          <a:cs typeface="+mn-cs"/>
                        </a:rPr>
                        <a:t> </a:t>
                      </a:r>
                      <a:r>
                        <a:rPr lang="en-US" sz="1800" b="0" dirty="0" smtClean="0">
                          <a:latin typeface="+mn-lt"/>
                          <a:ea typeface="Times New Roman"/>
                          <a:cs typeface="Times New Roman"/>
                        </a:rPr>
                        <a:t>.5</a:t>
                      </a:r>
                      <a:endParaRPr lang="en-IN" sz="1800" b="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a:latin typeface="+mn-lt"/>
                          <a:ea typeface="Times New Roman"/>
                          <a:cs typeface="Times New Roman"/>
                        </a:rPr>
                        <a:t>2</a:t>
                      </a:r>
                      <a:endParaRPr lang="en-IN" sz="180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1800" dirty="0">
                          <a:latin typeface="+mn-lt"/>
                          <a:ea typeface="Times New Roman"/>
                          <a:cs typeface="Times New Roman"/>
                        </a:rPr>
                        <a:t>2</a:t>
                      </a:r>
                      <a:endParaRPr lang="en-IN" sz="1800" dirty="0">
                        <a:latin typeface="+mn-lt"/>
                        <a:ea typeface="Times New Roman"/>
                        <a:cs typeface="Times New Roman"/>
                      </a:endParaRPr>
                    </a:p>
                  </a:txBody>
                  <a:tcPr marL="91892" marR="9189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Rounded Rectangle 9"/>
          <p:cNvSpPr/>
          <p:nvPr/>
        </p:nvSpPr>
        <p:spPr>
          <a:xfrm>
            <a:off x="982626" y="2071678"/>
            <a:ext cx="10287072" cy="36036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IN"/>
          </a:p>
        </p:txBody>
      </p:sp>
      <p:pic>
        <p:nvPicPr>
          <p:cNvPr id="11316" name="Picture 1" descr="C:\Users\USER\Desktop\Logo11.png"/>
          <p:cNvPicPr>
            <a:picLocks noChangeAspect="1" noChangeArrowheads="1"/>
          </p:cNvPicPr>
          <p:nvPr/>
        </p:nvPicPr>
        <p:blipFill>
          <a:blip r:embed="rId2"/>
          <a:srcRect/>
          <a:stretch>
            <a:fillRect/>
          </a:stretch>
        </p:blipFill>
        <p:spPr bwMode="auto">
          <a:xfrm>
            <a:off x="0" y="1"/>
            <a:ext cx="1818704" cy="727075"/>
          </a:xfrm>
          <a:prstGeom prst="rect">
            <a:avLst/>
          </a:prstGeom>
          <a:noFill/>
          <a:ln w="9525">
            <a:noFill/>
            <a:miter lim="800000"/>
            <a:headEnd/>
            <a:tailEnd/>
          </a:ln>
        </p:spPr>
      </p:pic>
      <p:sp>
        <p:nvSpPr>
          <p:cNvPr id="12" name="Slide Number Placeholder 11"/>
          <p:cNvSpPr>
            <a:spLocks noGrp="1"/>
          </p:cNvSpPr>
          <p:nvPr>
            <p:ph type="sldNum" sz="quarter" idx="12"/>
          </p:nvPr>
        </p:nvSpPr>
        <p:spPr/>
        <p:txBody>
          <a:bodyPr/>
          <a:lstStyle/>
          <a:p>
            <a:pPr>
              <a:defRPr/>
            </a:pPr>
            <a:fld id="{544ABBCB-1687-4CB7-85F0-97CF59761114}" type="slidenum">
              <a:rPr lang="en-US"/>
              <a:pPr>
                <a:defRPr/>
              </a:pPr>
              <a:t>9</a:t>
            </a:fld>
            <a:endParaRPr lang="en-US"/>
          </a:p>
        </p:txBody>
      </p:sp>
    </p:spTree>
  </p:cSld>
  <p:clrMapOvr>
    <a:masterClrMapping/>
  </p:clrMapOvr>
  <p:transition>
    <p:wipe di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Micro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Rectangle 8"/>
          <p:cNvSpPr/>
          <p:nvPr/>
        </p:nvSpPr>
        <p:spPr>
          <a:xfrm>
            <a:off x="1054063" y="714356"/>
            <a:ext cx="10001321" cy="5940088"/>
          </a:xfrm>
          <a:prstGeom prst="rect">
            <a:avLst/>
          </a:prstGeom>
        </p:spPr>
        <p:txBody>
          <a:bodyPr wrap="square">
            <a:spAutoFit/>
          </a:bodyPr>
          <a:lstStyle/>
          <a:p>
            <a:pPr algn="just">
              <a:buFont typeface="Wingdings" panose="05000000000000000000" pitchFamily="2" charset="2"/>
              <a:buChar char="Ø"/>
            </a:pPr>
            <a:r>
              <a:rPr lang="en-US" dirty="0" smtClean="0">
                <a:latin typeface="Times New Roman" pitchFamily="18" charset="0"/>
                <a:cs typeface="Times New Roman" pitchFamily="18" charset="0"/>
              </a:rPr>
              <a:t>A microkernel system is one that provides only the bare minimum functionalities in the kernel, and hence, is quite small and compact. </a:t>
            </a:r>
          </a:p>
          <a:p>
            <a:pPr algn="just">
              <a:buFont typeface="Wingdings" panose="05000000000000000000" pitchFamily="2" charset="2"/>
              <a:buChar char="Ø"/>
            </a:pPr>
            <a:r>
              <a:rPr lang="en-US" dirty="0" smtClean="0">
                <a:latin typeface="Times New Roman" pitchFamily="18" charset="0"/>
                <a:cs typeface="Times New Roman" pitchFamily="18" charset="0"/>
              </a:rPr>
              <a:t>The aim is a kernel that provides the most basic functionalities to construct the minimal operating system services; a few inter-process communication and synchronization primitives, a processor scheduler, and an interrupt dispatcher. </a:t>
            </a:r>
          </a:p>
          <a:p>
            <a:pPr algn="just">
              <a:buFont typeface="Wingdings" panose="05000000000000000000" pitchFamily="2" charset="2"/>
              <a:buChar char="Ø"/>
            </a:pPr>
            <a:r>
              <a:rPr lang="en-US" dirty="0" smtClean="0">
                <a:latin typeface="Times New Roman" pitchFamily="18" charset="0"/>
                <a:cs typeface="Times New Roman" pitchFamily="18" charset="0"/>
              </a:rPr>
              <a:t>The remaining functionalities are implemented through autonomous processes called operating system service processes or Servers.</a:t>
            </a:r>
          </a:p>
          <a:p>
            <a:pPr algn="just">
              <a:buFont typeface="Wingdings" panose="05000000000000000000" pitchFamily="2" charset="2"/>
              <a:buChar char="Ø"/>
            </a:pPr>
            <a:r>
              <a:rPr lang="en-US" dirty="0" smtClean="0">
                <a:latin typeface="Times New Roman" pitchFamily="18" charset="0"/>
                <a:cs typeface="Times New Roman" pitchFamily="18" charset="0"/>
              </a:rPr>
              <a:t>The server programs reside outside the kernel in different address space. Thus, servers are not truly kernel processes. They are just like any other utility process. They run in the user space, and not in kernel space.</a:t>
            </a:r>
          </a:p>
          <a:p>
            <a:pPr algn="just">
              <a:buFont typeface="Wingdings" panose="05000000000000000000" pitchFamily="2" charset="2"/>
              <a:buChar char="Ø"/>
            </a:pPr>
            <a:r>
              <a:rPr lang="en-US" dirty="0" smtClean="0">
                <a:latin typeface="Times New Roman" pitchFamily="18" charset="0"/>
                <a:cs typeface="Times New Roman" pitchFamily="18" charset="0"/>
              </a:rPr>
              <a:t>The user-level server processes provide services that have been traditionally parts of monolithic kernel executed by client processes when they operate on the kernel space. They include services such as memory manager, device driver, system call handler, and others. The services offered by the servers are called from the kernel via up calls. </a:t>
            </a:r>
          </a:p>
          <a:p>
            <a:pPr algn="just">
              <a:buFont typeface="Wingdings" panose="05000000000000000000" pitchFamily="2" charset="2"/>
              <a:buChar char="Ø"/>
            </a:pPr>
            <a:r>
              <a:rPr lang="en-US" dirty="0" smtClean="0">
                <a:latin typeface="Times New Roman" pitchFamily="18" charset="0"/>
                <a:cs typeface="Times New Roman" pitchFamily="18" charset="0"/>
              </a:rPr>
              <a:t>A client does not interact directly with a server. Clients in fact are not aware of servers, and they interact with the operating system via regular system calls. This approach helps in making the kernel smaller. It is easier to develop and test new services or to modify existing services in such systems.</a:t>
            </a:r>
          </a:p>
          <a:p>
            <a:pPr algn="just">
              <a:buFont typeface="Wingdings" panose="05000000000000000000" pitchFamily="2" charset="2"/>
              <a:buChar char="Ø"/>
            </a:pPr>
            <a:endParaRPr lang="en-US" dirty="0">
              <a:cs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Micro 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3010" name="Picture 2" descr="https://media.geeksforgeeks.org/wp-content/uploads/Microkernel.jpeg"/>
          <p:cNvPicPr>
            <a:picLocks noChangeAspect="1" noChangeArrowheads="1"/>
          </p:cNvPicPr>
          <p:nvPr/>
        </p:nvPicPr>
        <p:blipFill>
          <a:blip r:embed="rId3" cstate="print"/>
          <a:srcRect/>
          <a:stretch>
            <a:fillRect/>
          </a:stretch>
        </p:blipFill>
        <p:spPr bwMode="auto">
          <a:xfrm>
            <a:off x="3135105" y="1412777"/>
            <a:ext cx="6368057" cy="4373703"/>
          </a:xfrm>
          <a:prstGeom prst="rect">
            <a:avLst/>
          </a:prstGeom>
          <a:noFill/>
        </p:spPr>
      </p:pic>
    </p:spTree>
  </p:cSld>
  <p:clrMapOvr>
    <a:masterClrMapping/>
  </p:clrMapOvr>
  <p:transition>
    <p:wipe dir="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1E2FF9A-847A-4061-93B3-9168B1EA5C21}"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Micro kernel Architecture(CO1)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873744"/>
          </a:xfrm>
          <a:prstGeom prst="rect">
            <a:avLst/>
          </a:prstGeom>
        </p:spPr>
        <p:txBody>
          <a:bodyPr vert="horz" lIns="91440" tIns="45720" rIns="91440" bIns="45720" rtlCol="0">
            <a:noAutofit/>
          </a:bodyPr>
          <a:lstStyle/>
          <a:p>
            <a:pPr marL="342900" lvl="0" indent="-342900" defTabSz="914400">
              <a:spcBef>
                <a:spcPct val="20000"/>
              </a:spcBef>
              <a:defRPr/>
            </a:pPr>
            <a:r>
              <a:rPr lang="en-US" sz="2400" dirty="0" smtClean="0">
                <a:cs typeface="Times New Roman" pitchFamily="18" charset="0"/>
              </a:rPr>
              <a:t>                         Applications</a:t>
            </a:r>
            <a:r>
              <a:rPr lang="en-US" sz="2400" dirty="0" smtClean="0"/>
              <a:t>                    </a:t>
            </a:r>
            <a:r>
              <a:rPr lang="en-US" sz="2400" dirty="0" smtClean="0">
                <a:cs typeface="Times New Roman" pitchFamily="18" charset="0"/>
              </a:rPr>
              <a:t>Server </a:t>
            </a: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9" name="Oval 8"/>
          <p:cNvSpPr/>
          <p:nvPr/>
        </p:nvSpPr>
        <p:spPr>
          <a:xfrm>
            <a:off x="27432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9624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6553200" y="2133600"/>
            <a:ext cx="609600"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rot="5400000">
            <a:off x="2819400" y="2971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4040968"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5612604"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5400000">
            <a:off x="6612736" y="294242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840014" y="3214686"/>
            <a:ext cx="42672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cs typeface="Times New Roman" pitchFamily="18" charset="0"/>
            </a:endParaRPr>
          </a:p>
        </p:txBody>
      </p:sp>
      <p:sp>
        <p:nvSpPr>
          <p:cNvPr id="19" name="Arc 18"/>
          <p:cNvSpPr/>
          <p:nvPr/>
        </p:nvSpPr>
        <p:spPr>
          <a:xfrm flipV="1">
            <a:off x="4267200" y="2743200"/>
            <a:ext cx="1600200" cy="762000"/>
          </a:xfrm>
          <a:prstGeom prst="arc">
            <a:avLst>
              <a:gd name="adj1" fmla="val 10922725"/>
              <a:gd name="adj2" fmla="val 21292505"/>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0" name="Straight Connector 19"/>
          <p:cNvCxnSpPr/>
          <p:nvPr/>
        </p:nvCxnSpPr>
        <p:spPr>
          <a:xfrm rot="10800000" flipH="1">
            <a:off x="2819400" y="3886200"/>
            <a:ext cx="42672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3911585" y="4300658"/>
            <a:ext cx="2214578" cy="400110"/>
          </a:xfrm>
          <a:prstGeom prst="rect">
            <a:avLst/>
          </a:prstGeom>
        </p:spPr>
        <p:txBody>
          <a:bodyPr wrap="square">
            <a:spAutoFit/>
          </a:bodyPr>
          <a:lstStyle/>
          <a:p>
            <a:pPr algn="ctr"/>
            <a:r>
              <a:rPr lang="en-US" dirty="0" smtClean="0">
                <a:cs typeface="Times New Roman" pitchFamily="18" charset="0"/>
              </a:rPr>
              <a:t>Hardware</a:t>
            </a:r>
            <a:endParaRPr lang="en-US" dirty="0">
              <a:cs typeface="Times New Roman" pitchFamily="18" charset="0"/>
            </a:endParaRPr>
          </a:p>
        </p:txBody>
      </p:sp>
      <p:sp>
        <p:nvSpPr>
          <p:cNvPr id="23" name="Rectangle 22"/>
          <p:cNvSpPr/>
          <p:nvPr/>
        </p:nvSpPr>
        <p:spPr>
          <a:xfrm>
            <a:off x="3983022" y="3429000"/>
            <a:ext cx="2987859" cy="461665"/>
          </a:xfrm>
          <a:prstGeom prst="rect">
            <a:avLst/>
          </a:prstGeom>
        </p:spPr>
        <p:txBody>
          <a:bodyPr wrap="square">
            <a:spAutoFit/>
          </a:bodyPr>
          <a:lstStyle/>
          <a:p>
            <a:r>
              <a:rPr lang="en-US" sz="2400" dirty="0" smtClean="0">
                <a:cs typeface="Times New Roman" pitchFamily="18" charset="0"/>
              </a:rPr>
              <a:t>      </a:t>
            </a:r>
            <a:r>
              <a:rPr lang="en-US" sz="1800" dirty="0" smtClean="0">
                <a:cs typeface="Times New Roman" pitchFamily="18" charset="0"/>
              </a:rPr>
              <a:t>Microkernel</a:t>
            </a:r>
            <a:endParaRPr lang="en-US" sz="1800" dirty="0"/>
          </a:p>
        </p:txBody>
      </p:sp>
    </p:spTree>
  </p:cSld>
  <p:clrMapOvr>
    <a:masterClrMapping/>
  </p:clrMapOvr>
  <p:transition>
    <p:wipe dir="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7B2613-82BB-42B4-A8DC-D3A2DEEA4937}"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687819" y="2"/>
            <a:ext cx="10564506" cy="836711"/>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Comparison between Monolithic and Microkernel(CO1)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indent="-342900">
              <a:spcBef>
                <a:spcPct val="20000"/>
              </a:spcBef>
              <a:defRPr/>
            </a:pPr>
            <a:endParaRPr lang="en-IN" sz="2400" dirty="0" smtClean="0"/>
          </a:p>
          <a:p>
            <a:pPr marL="342900" indent="-342900">
              <a:spcBef>
                <a:spcPct val="20000"/>
              </a:spcBef>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pic>
        <p:nvPicPr>
          <p:cNvPr id="41986" name="Picture 2" descr="https://media.geeksforgeeks.org/wp-content/uploads/Difference.jpeg"/>
          <p:cNvPicPr>
            <a:picLocks noChangeAspect="1" noChangeArrowheads="1"/>
          </p:cNvPicPr>
          <p:nvPr/>
        </p:nvPicPr>
        <p:blipFill>
          <a:blip r:embed="rId3" cstate="print"/>
          <a:srcRect/>
          <a:stretch>
            <a:fillRect/>
          </a:stretch>
        </p:blipFill>
        <p:spPr bwMode="auto">
          <a:xfrm>
            <a:off x="1591334" y="1052736"/>
            <a:ext cx="8614916" cy="5114926"/>
          </a:xfrm>
          <a:prstGeom prst="rect">
            <a:avLst/>
          </a:prstGeom>
          <a:noFill/>
        </p:spPr>
      </p:pic>
    </p:spTree>
  </p:cSld>
  <p:clrMapOvr>
    <a:masterClrMapping/>
  </p:clrMapOvr>
  <p:transition>
    <p:wipe dir="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5B1D0-3B35-4E61-ACDE-D93CB23FEF7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smtClean="0"/>
              <a:t>Re-entrant kernel</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10"/>
          <p:cNvSpPr/>
          <p:nvPr/>
        </p:nvSpPr>
        <p:spPr>
          <a:xfrm>
            <a:off x="1591334" y="1124745"/>
            <a:ext cx="9552086" cy="4493538"/>
          </a:xfrm>
          <a:prstGeom prst="rect">
            <a:avLst/>
          </a:prstGeom>
        </p:spPr>
        <p:txBody>
          <a:bodyPr wrap="square">
            <a:spAutoFit/>
          </a:bodyPr>
          <a:lstStyle/>
          <a:p>
            <a:pPr algn="just">
              <a:buFont typeface="Wingdings" panose="05000000000000000000" pitchFamily="2" charset="2"/>
              <a:buChar char="Ø"/>
            </a:pPr>
            <a:r>
              <a:rPr lang="en-IN" sz="2200" dirty="0" smtClean="0"/>
              <a:t> </a:t>
            </a:r>
            <a:r>
              <a:rPr lang="en-US" sz="2400" dirty="0" smtClean="0">
                <a:latin typeface="Times New Roman" pitchFamily="18" charset="0"/>
                <a:cs typeface="Times New Roman" pitchFamily="18" charset="0"/>
              </a:rPr>
              <a:t>Several processes may be in kernel mode at the same time. A reentrant kernel is able to suspend the current running process even if process is in the kernel mode.</a:t>
            </a:r>
          </a:p>
          <a:p>
            <a:pPr algn="just">
              <a:buFont typeface="Wingdings" panose="05000000000000000000" pitchFamily="2" charset="2"/>
              <a:buChar char="Ø"/>
            </a:pPr>
            <a:r>
              <a:rPr lang="en-US" sz="2400" dirty="0" smtClean="0">
                <a:latin typeface="Times New Roman" pitchFamily="18" charset="0"/>
                <a:cs typeface="Times New Roman" pitchFamily="18" charset="0"/>
              </a:rPr>
              <a:t>Unix kernels are reentrant kernel. This means that several processes may be executing in kernel mode at the same time.</a:t>
            </a:r>
          </a:p>
          <a:p>
            <a:pPr algn="just">
              <a:buFont typeface="Wingdings" panose="05000000000000000000" pitchFamily="2" charset="2"/>
              <a:buChar char="Ø"/>
            </a:pPr>
            <a:r>
              <a:rPr lang="en-US" sz="2400" dirty="0" smtClean="0">
                <a:latin typeface="Times New Roman" pitchFamily="18" charset="0"/>
                <a:cs typeface="Times New Roman" pitchFamily="18" charset="0"/>
              </a:rPr>
              <a:t>A kernel that implements “reentrant routines” are referred to as “Reentrant kernels”. When two tasks can execute the function at the same time without interfering with each other, then the function is reentrant.</a:t>
            </a:r>
          </a:p>
          <a:p>
            <a:pPr algn="just">
              <a:buFont typeface="Wingdings" panose="05000000000000000000" pitchFamily="2" charset="2"/>
              <a:buChar char="Ø"/>
            </a:pPr>
            <a:r>
              <a:rPr lang="en-US" sz="2400" dirty="0" smtClean="0">
                <a:latin typeface="Times New Roman" pitchFamily="18" charset="0"/>
                <a:cs typeface="Times New Roman" pitchFamily="18" charset="0"/>
              </a:rPr>
              <a:t>In non reentrant kernel mode, every single process acts on its own set of memory locations and thus cannot interfere with others.</a:t>
            </a:r>
          </a:p>
          <a:p>
            <a:pPr algn="just">
              <a:buFont typeface="Wingdings" panose="05000000000000000000" pitchFamily="2" charset="2"/>
              <a:buChar char="Ø"/>
            </a:pPr>
            <a:endParaRPr lang="en-US" sz="2400" dirty="0" smtClean="0">
              <a:cs typeface="Times New Roman" pitchFamily="18" charset="0"/>
            </a:endParaRPr>
          </a:p>
          <a:p>
            <a:pPr>
              <a:buFont typeface="Arial" pitchFamily="34" charset="0"/>
              <a:buChar char="•"/>
            </a:pPr>
            <a:endParaRPr lang="en-IN" sz="2200" dirty="0" smtClean="0"/>
          </a:p>
        </p:txBody>
      </p:sp>
    </p:spTree>
  </p:cSld>
  <p:clrMapOvr>
    <a:masterClrMapping/>
  </p:clrMapOvr>
  <p:transition>
    <p:wipe dir="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A5B1D0-3B35-4E61-ACDE-D93CB23FEF7B}"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000" dirty="0" smtClean="0"/>
              <a:t>Re-entrant Functions</a:t>
            </a:r>
            <a:r>
              <a:rPr lang="en-US" sz="3000" dirty="0" smtClean="0"/>
              <a: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12" name="Rectangle 3"/>
          <p:cNvSpPr txBox="1">
            <a:spLocks noChangeArrowheads="1"/>
          </p:cNvSpPr>
          <p:nvPr/>
        </p:nvSpPr>
        <p:spPr>
          <a:xfrm>
            <a:off x="1205391" y="1412776"/>
            <a:ext cx="10323972" cy="4114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tabLst/>
              <a:defRPr/>
            </a:pPr>
            <a:endParaRPr kumimoji="0" lang="en-US" sz="22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10"/>
          <p:cNvSpPr/>
          <p:nvPr/>
        </p:nvSpPr>
        <p:spPr>
          <a:xfrm>
            <a:off x="1591334" y="1124745"/>
            <a:ext cx="9552086" cy="3754874"/>
          </a:xfrm>
          <a:prstGeom prst="rect">
            <a:avLst/>
          </a:prstGeom>
        </p:spPr>
        <p:txBody>
          <a:bodyPr wrap="square">
            <a:spAutoFit/>
          </a:bodyPr>
          <a:lstStyle/>
          <a:p>
            <a:pPr algn="just">
              <a:buFont typeface="Wingdings" panose="05000000000000000000" pitchFamily="2" charset="2"/>
              <a:buChar char="Ø"/>
            </a:pPr>
            <a:r>
              <a:rPr lang="en-IN" sz="2200" dirty="0" smtClean="0"/>
              <a:t> </a:t>
            </a:r>
            <a:r>
              <a:rPr lang="en-US" sz="2400" dirty="0" smtClean="0">
                <a:latin typeface="Times New Roman" pitchFamily="18" charset="0"/>
                <a:cs typeface="Times New Roman" pitchFamily="18" charset="0"/>
              </a:rPr>
              <a:t>Reentrant functions only modify local variables but do not alter global data structures. To provide reentrant kernel, the kernel is implemented as a collection of reentrant functions.</a:t>
            </a:r>
          </a:p>
          <a:p>
            <a:pPr algn="just"/>
            <a:endParaRPr lang="en-US" sz="2400" dirty="0" smtClean="0">
              <a:latin typeface="Times New Roman" pitchFamily="18" charset="0"/>
              <a:cs typeface="Times New Roman" pitchFamily="18" charset="0"/>
            </a:endParaRPr>
          </a:p>
          <a:p>
            <a:pPr algn="just">
              <a:buFont typeface="Wingdings" panose="05000000000000000000" pitchFamily="2" charset="2"/>
              <a:buChar char="Ø"/>
            </a:pPr>
            <a:r>
              <a:rPr lang="en-US" sz="2400" dirty="0" smtClean="0">
                <a:latin typeface="Times New Roman" pitchFamily="18" charset="0"/>
                <a:cs typeface="Times New Roman" pitchFamily="18" charset="0"/>
              </a:rPr>
              <a:t>If a hardware interrupt occurs, a reentrant kernel is able to suspend the current running process even if that process is in kernel mode. This capability is very important, because it improves throughput of the device controllers that issues interrupts.</a:t>
            </a:r>
          </a:p>
          <a:p>
            <a:pPr algn="just">
              <a:buFont typeface="Wingdings" panose="05000000000000000000" pitchFamily="2" charset="2"/>
              <a:buChar char="Ø"/>
            </a:pPr>
            <a:endParaRPr lang="en-US" sz="2400" dirty="0" smtClean="0">
              <a:latin typeface="Times New Roman" pitchFamily="18" charset="0"/>
              <a:cs typeface="Times New Roman" pitchFamily="18" charset="0"/>
            </a:endParaRPr>
          </a:p>
          <a:p>
            <a:pPr>
              <a:buFont typeface="Arial" pitchFamily="34" charset="0"/>
              <a:buChar char="•"/>
            </a:pPr>
            <a:endParaRPr lang="en-IN" sz="2200" dirty="0" smtClean="0"/>
          </a:p>
        </p:txBody>
      </p:sp>
    </p:spTree>
  </p:cSld>
  <p:clrMapOvr>
    <a:masterClrMapping/>
  </p:clrMapOvr>
  <p:transition>
    <p:wipe dir="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9697D3E-B770-4B68-9DAA-9F665EA73040}"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System Components(CO1)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0" name="Rectangle 3"/>
          <p:cNvSpPr txBox="1">
            <a:spLocks noChangeArrowheads="1"/>
          </p:cNvSpPr>
          <p:nvPr/>
        </p:nvSpPr>
        <p:spPr>
          <a:xfrm>
            <a:off x="1608118" y="16371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3" name="Rectangle 3"/>
          <p:cNvSpPr txBox="1">
            <a:spLocks noChangeArrowheads="1"/>
          </p:cNvSpPr>
          <p:nvPr/>
        </p:nvSpPr>
        <p:spPr>
          <a:xfrm>
            <a:off x="1108905" y="1196752"/>
            <a:ext cx="10122393" cy="3888432"/>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4" name="Rectangle 13"/>
          <p:cNvSpPr/>
          <p:nvPr/>
        </p:nvSpPr>
        <p:spPr>
          <a:xfrm>
            <a:off x="1494848" y="1340769"/>
            <a:ext cx="9648572" cy="2800767"/>
          </a:xfrm>
          <a:prstGeom prst="rect">
            <a:avLst/>
          </a:prstGeom>
        </p:spPr>
        <p:txBody>
          <a:bodyPr wrap="square">
            <a:spAutoFit/>
          </a:bodyPr>
          <a:lstStyle/>
          <a:p>
            <a:pPr>
              <a:buFont typeface="Arial" pitchFamily="34" charset="0"/>
              <a:buChar char="•"/>
            </a:pPr>
            <a:r>
              <a:rPr lang="en-US" sz="2200" dirty="0" smtClean="0"/>
              <a:t>Process Management </a:t>
            </a:r>
          </a:p>
          <a:p>
            <a:pPr>
              <a:buFont typeface="Arial" pitchFamily="34" charset="0"/>
              <a:buChar char="•"/>
            </a:pPr>
            <a:r>
              <a:rPr lang="en-US" sz="2200" dirty="0" smtClean="0"/>
              <a:t>Main Memory Management</a:t>
            </a:r>
          </a:p>
          <a:p>
            <a:pPr>
              <a:buFont typeface="Arial" pitchFamily="34" charset="0"/>
              <a:buChar char="•"/>
            </a:pPr>
            <a:r>
              <a:rPr lang="en-US" sz="2200" dirty="0" smtClean="0"/>
              <a:t>Secondary-Storage Management</a:t>
            </a:r>
          </a:p>
          <a:p>
            <a:pPr>
              <a:buFont typeface="Arial" pitchFamily="34" charset="0"/>
              <a:buChar char="•"/>
            </a:pPr>
            <a:r>
              <a:rPr lang="en-US" sz="2200" dirty="0" smtClean="0"/>
              <a:t>I/O System Management</a:t>
            </a:r>
          </a:p>
          <a:p>
            <a:pPr>
              <a:buFont typeface="Arial" pitchFamily="34" charset="0"/>
              <a:buChar char="•"/>
            </a:pPr>
            <a:r>
              <a:rPr lang="en-US" sz="2200" dirty="0" smtClean="0"/>
              <a:t>File Management</a:t>
            </a:r>
          </a:p>
          <a:p>
            <a:pPr>
              <a:buFont typeface="Arial" pitchFamily="34" charset="0"/>
              <a:buChar char="•"/>
            </a:pPr>
            <a:r>
              <a:rPr lang="en-US" sz="2200" dirty="0" smtClean="0"/>
              <a:t>Protection System</a:t>
            </a:r>
          </a:p>
          <a:p>
            <a:pPr>
              <a:buFont typeface="Arial" pitchFamily="34" charset="0"/>
              <a:buChar char="•"/>
            </a:pPr>
            <a:r>
              <a:rPr lang="en-US" sz="2200" dirty="0" smtClean="0"/>
              <a:t>Networking</a:t>
            </a:r>
          </a:p>
          <a:p>
            <a:pPr>
              <a:buFont typeface="Arial" pitchFamily="34" charset="0"/>
              <a:buChar char="•"/>
            </a:pPr>
            <a:r>
              <a:rPr lang="en-US" sz="2200" dirty="0" smtClean="0"/>
              <a:t>Command-Interpreter System</a:t>
            </a:r>
          </a:p>
        </p:txBody>
      </p:sp>
    </p:spTree>
    <p:extLst>
      <p:ext uri="{BB962C8B-B14F-4D97-AF65-F5344CB8AC3E}">
        <p14:creationId xmlns:p14="http://schemas.microsoft.com/office/powerpoint/2010/main" xmlns="" val="1550800770"/>
      </p:ext>
    </p:extLst>
  </p:cSld>
  <p:clrMapOvr>
    <a:masterClrMapping/>
  </p:clrMapOvr>
  <p:transition>
    <p:dissolv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25024C8-5D12-4D22-A5D7-E256A28725D5}"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smtClean="0"/>
              <a:t>Process </a:t>
            </a:r>
            <a:r>
              <a:rPr lang="en-US" sz="3000" dirty="0" smtClean="0"/>
              <a:t>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8" name="Rectangle 3"/>
          <p:cNvSpPr txBox="1">
            <a:spLocks noChangeArrowheads="1"/>
          </p:cNvSpPr>
          <p:nvPr/>
        </p:nvSpPr>
        <p:spPr>
          <a:xfrm>
            <a:off x="1403912" y="1484784"/>
            <a:ext cx="9418975" cy="4114800"/>
          </a:xfrm>
          <a:prstGeom prst="rect">
            <a:avLst/>
          </a:prstGeom>
        </p:spPr>
        <p:txBody>
          <a:bodyPr vert="horz" lIns="91440" tIns="45720" rIns="91440" bIns="45720" rtlCol="0">
            <a:no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220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11" name="Rectangle 10"/>
          <p:cNvSpPr/>
          <p:nvPr/>
        </p:nvSpPr>
        <p:spPr>
          <a:xfrm>
            <a:off x="1012420" y="908721"/>
            <a:ext cx="10516943" cy="3139321"/>
          </a:xfrm>
          <a:prstGeom prst="rect">
            <a:avLst/>
          </a:prstGeom>
        </p:spPr>
        <p:txBody>
          <a:bodyPr wrap="square">
            <a:spAutoFit/>
          </a:bodyPr>
          <a:lstStyle/>
          <a:p>
            <a:r>
              <a:rPr lang="en-US" sz="2200" dirty="0" smtClean="0"/>
              <a:t>A process is a program in execution.  A process needs certain resources, including CPU time, memory, files, and I/O devices, to accomplish its task.</a:t>
            </a:r>
          </a:p>
          <a:p>
            <a:r>
              <a:rPr lang="en-US" sz="2200" dirty="0" smtClean="0"/>
              <a:t>The operating system is responsible for the following activities in connection with process management.</a:t>
            </a:r>
          </a:p>
          <a:p>
            <a:pPr lvl="1">
              <a:buFont typeface="Arial" pitchFamily="34" charset="0"/>
              <a:buChar char="•"/>
            </a:pPr>
            <a:r>
              <a:rPr lang="en-US" sz="2200" dirty="0" smtClean="0"/>
              <a:t>Process creation and deletion.</a:t>
            </a:r>
          </a:p>
          <a:p>
            <a:pPr lvl="1">
              <a:buFont typeface="Arial" pitchFamily="34" charset="0"/>
              <a:buChar char="•"/>
            </a:pPr>
            <a:r>
              <a:rPr lang="en-US" sz="2200" dirty="0" smtClean="0"/>
              <a:t>process suspension and resumption.</a:t>
            </a:r>
          </a:p>
          <a:p>
            <a:pPr lvl="1">
              <a:buFont typeface="Arial" pitchFamily="34" charset="0"/>
              <a:buChar char="•"/>
            </a:pPr>
            <a:r>
              <a:rPr lang="en-US" sz="2200" dirty="0" smtClean="0"/>
              <a:t>Provision of mechanisms for:</a:t>
            </a:r>
          </a:p>
          <a:p>
            <a:pPr lvl="2">
              <a:buFont typeface="Arial" pitchFamily="34" charset="0"/>
              <a:buChar char="•"/>
            </a:pPr>
            <a:r>
              <a:rPr lang="en-US" sz="2200" dirty="0" smtClean="0"/>
              <a:t>process synchronization</a:t>
            </a:r>
          </a:p>
          <a:p>
            <a:pPr lvl="2">
              <a:buFont typeface="Arial" pitchFamily="34" charset="0"/>
              <a:buChar char="•"/>
            </a:pPr>
            <a:r>
              <a:rPr lang="en-US" sz="2200" dirty="0" smtClean="0"/>
              <a:t>process communication</a:t>
            </a:r>
          </a:p>
        </p:txBody>
      </p:sp>
    </p:spTree>
    <p:extLst>
      <p:ext uri="{BB962C8B-B14F-4D97-AF65-F5344CB8AC3E}">
        <p14:creationId xmlns:p14="http://schemas.microsoft.com/office/powerpoint/2010/main" xmlns="" val="3058440437"/>
      </p:ext>
    </p:extLst>
  </p:cSld>
  <p:clrMapOvr>
    <a:masterClrMapping/>
  </p:clrMapOvr>
  <p:transition>
    <p:dissolv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EC196-3128-4E2F-AF3F-0C11BBEA1FF0}"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Main-Memory Management(CO1)</a:t>
            </a:r>
            <a:endParaRPr kumimoji="0" lang="en-US" sz="3000" b="0" i="0" u="none" strike="noStrike" kern="1200" cap="none" spc="0" normalizeH="0" baseline="0" noProof="0" dirty="0">
              <a:ln>
                <a:noFill/>
              </a:ln>
              <a:solidFill>
                <a:schemeClr val="dk1"/>
              </a:solidFill>
              <a:effectLst/>
              <a:uLnTx/>
              <a:uFillTx/>
              <a:ea typeface="+mn-ea"/>
              <a:cs typeface="+mn-cs"/>
            </a:endParaRPr>
          </a:p>
        </p:txBody>
      </p:sp>
      <p:sp>
        <p:nvSpPr>
          <p:cNvPr id="11" name="Rectangle 3"/>
          <p:cNvSpPr txBox="1">
            <a:spLocks noChangeArrowheads="1"/>
          </p:cNvSpPr>
          <p:nvPr/>
        </p:nvSpPr>
        <p:spPr>
          <a:xfrm>
            <a:off x="1403912" y="1268761"/>
            <a:ext cx="9450051" cy="4570065"/>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Memory is a large array of words or bytes, each with its own address.  It is a repository of quickly accessible data shared by the CPU and I/O devices.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Main memory is a volatile storage device.  It loses its contents in the case of system failure.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The operating system is responsible for the following activities in connections with memory management: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Keep track of which parts of memory are currently being used and by whom.</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Decide which processes to load when memory space becomes available.</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Allocate and </a:t>
            </a:r>
            <a:r>
              <a:rPr kumimoji="0" lang="en-US" sz="2200" b="0" i="0" u="none" strike="noStrike" kern="1200" cap="none" spc="0" normalizeH="0" baseline="0" noProof="0" dirty="0" err="1" smtClean="0">
                <a:ln>
                  <a:noFill/>
                </a:ln>
                <a:solidFill>
                  <a:schemeClr val="tx1"/>
                </a:solidFill>
                <a:effectLst/>
                <a:uLnTx/>
                <a:uFillTx/>
                <a:latin typeface="+mn-lt"/>
                <a:ea typeface="+mn-ea"/>
                <a:cs typeface="+mn-cs"/>
              </a:rPr>
              <a:t>deallocate</a:t>
            </a:r>
            <a:r>
              <a:rPr kumimoji="0" lang="en-US" sz="2200" b="0" i="0" u="none" strike="noStrike" kern="1200" cap="none" spc="0" normalizeH="0" baseline="0" noProof="0" dirty="0" smtClean="0">
                <a:ln>
                  <a:noFill/>
                </a:ln>
                <a:solidFill>
                  <a:schemeClr val="tx1"/>
                </a:solidFill>
                <a:effectLst/>
                <a:uLnTx/>
                <a:uFillTx/>
                <a:latin typeface="+mn-lt"/>
                <a:ea typeface="+mn-ea"/>
                <a:cs typeface="+mn-cs"/>
              </a:rPr>
              <a:t> memory space as needed.</a:t>
            </a:r>
          </a:p>
        </p:txBody>
      </p:sp>
    </p:spTree>
    <p:extLst>
      <p:ext uri="{BB962C8B-B14F-4D97-AF65-F5344CB8AC3E}">
        <p14:creationId xmlns:p14="http://schemas.microsoft.com/office/powerpoint/2010/main" xmlns="" val="1700744729"/>
      </p:ext>
    </p:extLst>
  </p:cSld>
  <p:clrMapOvr>
    <a:masterClrMapping/>
  </p:clrMapOvr>
  <p:transition>
    <p:dissolve/>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CBEEB4-17FB-4939-A1A4-D5D5F35CE340}" type="datetime1">
              <a:rPr lang="en-US" smtClean="0"/>
              <a:pPr/>
              <a:t>3/3/2022</a:t>
            </a:fld>
            <a:endParaRPr lang="en-US"/>
          </a:p>
        </p:txBody>
      </p:sp>
      <p:sp>
        <p:nvSpPr>
          <p:cNvPr id="5" name="Footer Placeholder 4"/>
          <p:cNvSpPr>
            <a:spLocks noGrp="1"/>
          </p:cNvSpPr>
          <p:nvPr>
            <p:ph type="ftr" sz="quarter" idx="11"/>
          </p:nvPr>
        </p:nvSpPr>
        <p:spPr>
          <a:xfrm>
            <a:off x="3369389" y="6356351"/>
            <a:ext cx="6942984" cy="365125"/>
          </a:xfrm>
        </p:spPr>
        <p:txBody>
          <a:bodyPr/>
          <a:lstStyle/>
          <a:p>
            <a:r>
              <a:rPr lang="fi-FI" smtClean="0"/>
              <a:t>Neeti Taneja                        OS              Unit Number:1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939951" cy="817163"/>
          </a:xfrm>
          <a:prstGeom prst="rect">
            <a:avLst/>
          </a:prstGeom>
          <a:noFill/>
        </p:spPr>
      </p:pic>
      <p:sp>
        <p:nvSpPr>
          <p:cNvPr id="9" name="Title 1"/>
          <p:cNvSpPr txBox="1">
            <a:spLocks/>
          </p:cNvSpPr>
          <p:nvPr/>
        </p:nvSpPr>
        <p:spPr>
          <a:xfrm>
            <a:off x="1837849" y="2"/>
            <a:ext cx="10414476" cy="685799"/>
          </a:xfrm>
          <a:prstGeom prst="rect">
            <a:avLst/>
          </a:prstGeom>
          <a:solidFill>
            <a:srgbClr val="00B0F0"/>
          </a:soli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smtClean="0"/>
              <a:t>Secondary-Storage(CO1) </a:t>
            </a:r>
          </a:p>
        </p:txBody>
      </p:sp>
      <p:sp>
        <p:nvSpPr>
          <p:cNvPr id="11" name="Rectangle 3"/>
          <p:cNvSpPr txBox="1">
            <a:spLocks noChangeArrowheads="1"/>
          </p:cNvSpPr>
          <p:nvPr/>
        </p:nvSpPr>
        <p:spPr>
          <a:xfrm>
            <a:off x="1403912" y="1196752"/>
            <a:ext cx="9450051" cy="4536504"/>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Since main memory (primary storage) is volatile and too small to accommodate all data and programs permanently, the computer system must provide secondary storage to back up main memory.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Most modern computer systems use disks as the principle on-line storage medium, for both programs and 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The operating system is responsible for the following activities in connection with disk management: </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Free space management</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u="none" strike="noStrike" kern="1200" cap="none" spc="0" normalizeH="0" baseline="0" noProof="0" dirty="0" smtClean="0">
                <a:ln>
                  <a:noFill/>
                </a:ln>
                <a:solidFill>
                  <a:schemeClr val="tx1"/>
                </a:solidFill>
                <a:effectLst/>
                <a:uLnTx/>
                <a:uFillTx/>
                <a:latin typeface="+mn-lt"/>
                <a:ea typeface="+mn-ea"/>
                <a:cs typeface="+mn-cs"/>
              </a:rPr>
              <a:t>Storage allocation</a:t>
            </a:r>
          </a:p>
          <a:p>
            <a:pPr marL="6286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200" b="0" i="0" u="none" strike="noStrike" kern="1200" cap="none" spc="0" normalizeH="0" baseline="0" noProof="0" dirty="0" smtClean="0">
                <a:ln>
                  <a:noFill/>
                </a:ln>
                <a:solidFill>
                  <a:schemeClr val="tx1"/>
                </a:solidFill>
                <a:effectLst/>
                <a:uLnTx/>
                <a:uFillTx/>
                <a:latin typeface="+mn-lt"/>
                <a:ea typeface="+mn-ea"/>
                <a:cs typeface="+mn-cs"/>
              </a:rPr>
              <a:t>Disk scheduling</a:t>
            </a:r>
          </a:p>
        </p:txBody>
      </p:sp>
    </p:spTree>
    <p:extLst>
      <p:ext uri="{BB962C8B-B14F-4D97-AF65-F5344CB8AC3E}">
        <p14:creationId xmlns:p14="http://schemas.microsoft.com/office/powerpoint/2010/main" xmlns="" val="3163554169"/>
      </p:ext>
    </p:extLst>
  </p:cSld>
  <p:clrMapOvr>
    <a:masterClrMapping/>
  </p:clrMapOvr>
  <p:transition>
    <p:dissolve/>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9784</TotalTime>
  <Words>8478</Words>
  <Application>Microsoft Office PowerPoint</Application>
  <PresentationFormat>Custom</PresentationFormat>
  <Paragraphs>1448</Paragraphs>
  <Slides>129</Slides>
  <Notes>12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129</vt:i4>
      </vt:variant>
    </vt:vector>
  </HeadingPairs>
  <TitlesOfParts>
    <vt:vector size="131" baseType="lpstr">
      <vt:lpstr>Office Theme</vt:lpstr>
      <vt:lpstr>Document</vt:lpstr>
      <vt:lpstr>Noida Institute of Engineering and Technology, Greater Noida</vt:lpstr>
      <vt:lpstr>Noida Institute of Engineering and Technology, Greater Noida</vt:lpstr>
      <vt:lpstr>Slide 3</vt:lpstr>
      <vt:lpstr>Slide 4</vt:lpstr>
      <vt:lpstr>Slide 5</vt:lpstr>
      <vt:lpstr>Slide 6</vt:lpstr>
      <vt:lpstr>Slide 7</vt:lpstr>
      <vt:lpstr>Program Specific Outcomes</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 Bare Machine Approach</vt:lpstr>
      <vt:lpstr> Serial Processing</vt:lpstr>
      <vt:lpstr> Batch Processing </vt:lpstr>
      <vt:lpstr> Batch Processing </vt:lpstr>
      <vt:lpstr> Batch Processing </vt:lpstr>
      <vt:lpstr>Batch Operating System</vt:lpstr>
      <vt:lpstr>Memory Layout for a Simple Batch System</vt:lpstr>
      <vt:lpstr>Multi-programmed Batch Systems</vt:lpstr>
      <vt:lpstr>Slide 47</vt:lpstr>
      <vt:lpstr>Multitasking </vt:lpstr>
      <vt:lpstr>Multitasking </vt:lpstr>
      <vt:lpstr>Time-Sharing Systems</vt:lpstr>
      <vt:lpstr>Time Sharing Operating Systems</vt:lpstr>
      <vt:lpstr>Time Sharing Operating Systems</vt:lpstr>
      <vt:lpstr>Real-Time Systems</vt:lpstr>
      <vt:lpstr>Real-Time Operating Systems</vt:lpstr>
      <vt:lpstr>Parallel Systems</vt:lpstr>
      <vt:lpstr>Parallel Systems (Cont..)</vt:lpstr>
      <vt:lpstr>Slide 57</vt:lpstr>
      <vt:lpstr>Distributed Systems</vt:lpstr>
      <vt:lpstr>Distributed Systems (Cont..)</vt:lpstr>
      <vt:lpstr>Network Operating Systems</vt:lpstr>
      <vt:lpstr>Distributed Operating Systems</vt:lpstr>
      <vt:lpstr>Interactive Systems</vt:lpstr>
      <vt:lpstr>Multithreaded System</vt:lpstr>
      <vt:lpstr>Multithreaded System</vt:lpstr>
      <vt:lpstr>Slide 65</vt:lpstr>
      <vt:lpstr>Multithreaded System</vt:lpstr>
      <vt:lpstr>Execution of user computations in different operating systems</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Windows User</cp:lastModifiedBy>
  <cp:revision>309</cp:revision>
  <dcterms:created xsi:type="dcterms:W3CDTF">2006-08-16T00:00:00Z</dcterms:created>
  <dcterms:modified xsi:type="dcterms:W3CDTF">2022-03-03T04:24:00Z</dcterms:modified>
</cp:coreProperties>
</file>